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8" r:id="rId1"/>
  </p:sldMasterIdLst>
  <p:notesMasterIdLst>
    <p:notesMasterId r:id="rId32"/>
  </p:notesMasterIdLst>
  <p:sldIdLst>
    <p:sldId id="359" r:id="rId2"/>
    <p:sldId id="360" r:id="rId3"/>
    <p:sldId id="325" r:id="rId4"/>
    <p:sldId id="326" r:id="rId5"/>
    <p:sldId id="327" r:id="rId6"/>
    <p:sldId id="328" r:id="rId7"/>
    <p:sldId id="329" r:id="rId8"/>
    <p:sldId id="330" r:id="rId9"/>
    <p:sldId id="331" r:id="rId10"/>
    <p:sldId id="333" r:id="rId11"/>
    <p:sldId id="335" r:id="rId12"/>
    <p:sldId id="357" r:id="rId13"/>
    <p:sldId id="336" r:id="rId14"/>
    <p:sldId id="337" r:id="rId15"/>
    <p:sldId id="338" r:id="rId16"/>
    <p:sldId id="339" r:id="rId17"/>
    <p:sldId id="340" r:id="rId18"/>
    <p:sldId id="341" r:id="rId19"/>
    <p:sldId id="343" r:id="rId20"/>
    <p:sldId id="358" r:id="rId21"/>
    <p:sldId id="345" r:id="rId22"/>
    <p:sldId id="346" r:id="rId23"/>
    <p:sldId id="353" r:id="rId24"/>
    <p:sldId id="349" r:id="rId25"/>
    <p:sldId id="350" r:id="rId26"/>
    <p:sldId id="356" r:id="rId27"/>
    <p:sldId id="361" r:id="rId28"/>
    <p:sldId id="364" r:id="rId29"/>
    <p:sldId id="363" r:id="rId30"/>
    <p:sldId id="365" r:id="rId31"/>
  </p:sldIdLst>
  <p:sldSz cx="12192000" cy="6858000"/>
  <p:notesSz cx="6858000" cy="9144000"/>
  <p:embeddedFontLst>
    <p:embeddedFont>
      <p:font typeface="SimSun" panose="02010600030101010101" pitchFamily="2" charset="-122"/>
      <p:regular r:id="rId33"/>
    </p:embeddedFont>
    <p:embeddedFont>
      <p:font typeface="等线" panose="02010600030101010101" pitchFamily="2" charset="-122"/>
      <p:regular r:id="rId34"/>
    </p:embeddedFont>
    <p:embeddedFont>
      <p:font typeface="Arial Unicode MS" panose="020B0604020202020204" pitchFamily="34" charset="-128"/>
      <p:regular r:id="rId35"/>
    </p:embeddedFont>
    <p:embeddedFont>
      <p:font typeface="Calibri Light" panose="020F0302020204030204" pitchFamily="34" charset="0"/>
      <p:regular r:id="rId36"/>
      <p:italic r:id="rId37"/>
    </p:embeddedFont>
    <p:embeddedFont>
      <p:font typeface="Gill Sans MT" panose="020B0502020104020203" pitchFamily="34" charset="0"/>
      <p:regular r:id="rId38"/>
      <p:bold r:id="rId39"/>
      <p:italic r:id="rId40"/>
      <p:boldItalic r:id="rId41"/>
    </p:embeddedFont>
    <p:embeddedFont>
      <p:font typeface="Open Sans"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Agency FB" panose="020B0503020202020204" pitchFamily="34" charset="0"/>
      <p:regular r:id="rId50"/>
      <p:bold r:id="rId51"/>
    </p:embeddedFont>
    <p:embeddedFont>
      <p:font typeface="Arabic Typesetting" panose="03020402040406030203" pitchFamily="66" charset="-78"/>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37"/>
    <a:srgbClr val="FF33CC"/>
    <a:srgbClr val="EAD900"/>
    <a:srgbClr val="FFFF00"/>
    <a:srgbClr val="FFC800"/>
    <a:srgbClr val="E6CDB4"/>
    <a:srgbClr val="5DCEAF"/>
    <a:srgbClr val="00B050"/>
    <a:srgbClr val="FF3399"/>
    <a:srgbClr val="965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7384" autoAdjust="0"/>
  </p:normalViewPr>
  <p:slideViewPr>
    <p:cSldViewPr snapToGrid="0">
      <p:cViewPr varScale="1">
        <p:scale>
          <a:sx n="72" d="100"/>
          <a:sy n="72" d="100"/>
        </p:scale>
        <p:origin x="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Date Placeholder 3"/>
          <p:cNvSpPr>
            <a:spLocks noGrp="1"/>
          </p:cNvSpPr>
          <p:nvPr>
            <p:ph type="dt" idx="10"/>
          </p:nvPr>
        </p:nvSpPr>
        <p:spPr/>
        <p:txBody>
          <a:bodyPr/>
          <a:lstStyle/>
          <a:p>
            <a:pPr>
              <a:defRPr/>
            </a:pPr>
            <a:fld id="{BABD9722-FA8A-7549-BFC7-66EF7AA2FC60}" type="datetime1">
              <a:rPr lang="en-US" smtClean="0"/>
              <a:pPr>
                <a:defRPr/>
              </a:pPr>
              <a:t>04/10/18</a:t>
            </a:fld>
            <a:endParaRPr lang="en-US" sz="1200" dirty="0"/>
          </a:p>
        </p:txBody>
      </p:sp>
      <p:sp>
        <p:nvSpPr>
          <p:cNvPr id="5" name="Slide Number Placeholder 4"/>
          <p:cNvSpPr>
            <a:spLocks noGrp="1"/>
          </p:cNvSpPr>
          <p:nvPr>
            <p:ph type="sldNum" sz="quarter" idx="11"/>
          </p:nvPr>
        </p:nvSpPr>
        <p:spPr/>
        <p:txBody>
          <a:bodyPr/>
          <a:lstStyle/>
          <a:p>
            <a:fld id="{E46B8687-6D41-324D-8BD7-8281FA096A2E}" type="slidenum">
              <a:rPr lang="en-US" altLang="en-US" smtClean="0"/>
              <a:pPr/>
              <a:t>17</a:t>
            </a:fld>
            <a:endParaRPr lang="en-US" altLang="en-US" sz="1200" dirty="0"/>
          </a:p>
        </p:txBody>
      </p:sp>
    </p:spTree>
    <p:extLst>
      <p:ext uri="{BB962C8B-B14F-4D97-AF65-F5344CB8AC3E}">
        <p14:creationId xmlns:p14="http://schemas.microsoft.com/office/powerpoint/2010/main" val="865356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docs.google.com/presentation/d/1TGd1eqJc5hW4BthMMNGT7D5IhB5PLBPuX4K9gP62_ss/edit?usp=sharin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Shape 109">
            <a:extLst>
              <a:ext uri="{FF2B5EF4-FFF2-40B4-BE49-F238E27FC236}">
                <a16:creationId xmlns:a16="http://schemas.microsoft.com/office/drawing/2014/main" id="{92B83288-6382-48A9-9407-F200043D75FA}"/>
              </a:ext>
            </a:extLst>
          </p:cNvPr>
          <p:cNvPicPr preferRelativeResize="0"/>
          <p:nvPr/>
        </p:nvPicPr>
        <p:blipFill>
          <a:blip r:embed="rId2">
            <a:alphaModFix/>
          </a:blip>
          <a:stretch>
            <a:fillRect/>
          </a:stretch>
        </p:blipFill>
        <p:spPr>
          <a:xfrm>
            <a:off x="0" y="0"/>
            <a:ext cx="1666996" cy="1572126"/>
          </a:xfrm>
          <a:prstGeom prst="rect">
            <a:avLst/>
          </a:prstGeom>
          <a:noFill/>
          <a:ln>
            <a:noFill/>
          </a:ln>
        </p:spPr>
      </p:pic>
      <p:pic>
        <p:nvPicPr>
          <p:cNvPr id="8" name="Shape 110">
            <a:extLst>
              <a:ext uri="{FF2B5EF4-FFF2-40B4-BE49-F238E27FC236}">
                <a16:creationId xmlns:a16="http://schemas.microsoft.com/office/drawing/2014/main" id="{92A6CBCB-A062-4411-BBCB-950EE0FC5333}"/>
              </a:ext>
            </a:extLst>
          </p:cNvPr>
          <p:cNvPicPr preferRelativeResize="0"/>
          <p:nvPr/>
        </p:nvPicPr>
        <p:blipFill>
          <a:blip r:embed="rId3">
            <a:alphaModFix/>
          </a:blip>
          <a:stretch>
            <a:fillRect/>
          </a:stretch>
        </p:blipFill>
        <p:spPr>
          <a:xfrm>
            <a:off x="9930564" y="-1"/>
            <a:ext cx="2236214" cy="2060027"/>
          </a:xfrm>
          <a:prstGeom prst="rect">
            <a:avLst/>
          </a:prstGeom>
          <a:noFill/>
          <a:ln>
            <a:noFill/>
          </a:ln>
        </p:spPr>
      </p:pic>
      <p:sp>
        <p:nvSpPr>
          <p:cNvPr id="9" name="Shape 107">
            <a:extLst>
              <a:ext uri="{FF2B5EF4-FFF2-40B4-BE49-F238E27FC236}">
                <a16:creationId xmlns:a16="http://schemas.microsoft.com/office/drawing/2014/main" id="{00E8EAC2-46D8-4156-B122-3EE148D62A72}"/>
              </a:ext>
            </a:extLst>
          </p:cNvPr>
          <p:cNvSpPr txBox="1"/>
          <p:nvPr/>
        </p:nvSpPr>
        <p:spPr>
          <a:xfrm>
            <a:off x="85059" y="5693292"/>
            <a:ext cx="4328677" cy="607405"/>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sz="1600" b="1" dirty="0">
                <a:latin typeface="+mn-lt"/>
                <a:cs typeface="+mn-cs"/>
              </a:rPr>
              <a:t>Please check our </a:t>
            </a:r>
            <a:r>
              <a:rPr lang="en-GB" sz="1600" b="1" u="sng" dirty="0">
                <a:solidFill>
                  <a:schemeClr val="accent1"/>
                </a:solidFill>
                <a:latin typeface="+mn-lt"/>
                <a:cs typeface="+mn-cs"/>
                <a:hlinkClick r:id="rId4"/>
              </a:rPr>
              <a:t>Editing File</a:t>
            </a:r>
            <a:endParaRPr sz="1600" b="1" dirty="0">
              <a:solidFill>
                <a:schemeClr val="accent1"/>
              </a:solidFill>
              <a:latin typeface="+mn-lt"/>
              <a:cs typeface="+mn-cs"/>
            </a:endParaRPr>
          </a:p>
        </p:txBody>
      </p:sp>
      <p:sp>
        <p:nvSpPr>
          <p:cNvPr id="10" name="Shape 55">
            <a:extLst>
              <a:ext uri="{FF2B5EF4-FFF2-40B4-BE49-F238E27FC236}">
                <a16:creationId xmlns:a16="http://schemas.microsoft.com/office/drawing/2014/main" id="{498B3F68-DD49-4A99-922A-5F3DD9CBB9A8}"/>
              </a:ext>
            </a:extLst>
          </p:cNvPr>
          <p:cNvSpPr/>
          <p:nvPr/>
        </p:nvSpPr>
        <p:spPr>
          <a:xfrm>
            <a:off x="3658685" y="10089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11" name="Shape 56">
            <a:extLst>
              <a:ext uri="{FF2B5EF4-FFF2-40B4-BE49-F238E27FC236}">
                <a16:creationId xmlns:a16="http://schemas.microsoft.com/office/drawing/2014/main" id="{CDF81E75-BF9D-4A8C-AFC0-95B62D115A04}"/>
              </a:ext>
            </a:extLst>
          </p:cNvPr>
          <p:cNvSpPr/>
          <p:nvPr/>
        </p:nvSpPr>
        <p:spPr>
          <a:xfrm rot="10800000">
            <a:off x="7091134" y="43556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13" name="Shape 113">
            <a:extLst>
              <a:ext uri="{FF2B5EF4-FFF2-40B4-BE49-F238E27FC236}">
                <a16:creationId xmlns:a16="http://schemas.microsoft.com/office/drawing/2014/main" id="{E201EE49-8AE4-4466-89D8-4BE602B15B0D}"/>
              </a:ext>
            </a:extLst>
          </p:cNvPr>
          <p:cNvSpPr txBox="1"/>
          <p:nvPr/>
        </p:nvSpPr>
        <p:spPr>
          <a:xfrm>
            <a:off x="9724292" y="6204902"/>
            <a:ext cx="2467708"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2500" b="1" dirty="0">
                <a:latin typeface="Arabic Typesetting"/>
                <a:ea typeface="Arabic Typesetting"/>
                <a:cs typeface="Arabic Typesetting"/>
                <a:sym typeface="Arabic Typesetting"/>
              </a:rPr>
              <a:t>{وَمَنْ يَتَوَكَّلْ عَلَى اللَّهِ فَهُوَ حَسْبُهُ}</a:t>
            </a:r>
            <a:endParaRPr sz="2500" b="1" dirty="0">
              <a:latin typeface="Arabic Typesetting"/>
              <a:ea typeface="Arabic Typesetting"/>
              <a:cs typeface="Arabic Typesetting"/>
              <a:sym typeface="Arabic Typesetting"/>
            </a:endParaRPr>
          </a:p>
        </p:txBody>
      </p:sp>
      <p:sp>
        <p:nvSpPr>
          <p:cNvPr id="14" name="TextBox 13">
            <a:extLst>
              <a:ext uri="{FF2B5EF4-FFF2-40B4-BE49-F238E27FC236}">
                <a16:creationId xmlns:a16="http://schemas.microsoft.com/office/drawing/2014/main" id="{BF69B414-FE47-4358-96E2-2E9405BB83BB}"/>
              </a:ext>
            </a:extLst>
          </p:cNvPr>
          <p:cNvSpPr txBox="1"/>
          <p:nvPr/>
        </p:nvSpPr>
        <p:spPr>
          <a:xfrm>
            <a:off x="5096079" y="5356671"/>
            <a:ext cx="1995055" cy="461665"/>
          </a:xfrm>
          <a:prstGeom prst="rect">
            <a:avLst/>
          </a:prstGeom>
          <a:noFill/>
        </p:spPr>
        <p:txBody>
          <a:bodyPr wrap="square" rtlCol="0">
            <a:spAutoFit/>
          </a:bodyPr>
          <a:lstStyle/>
          <a:p>
            <a:pPr algn="ctr"/>
            <a:r>
              <a:rPr lang="en-US" sz="2400" dirty="0">
                <a:latin typeface="Agency FB" panose="020B0503020202020204" pitchFamily="34" charset="0"/>
              </a:rPr>
              <a:t>Lecture (15)</a:t>
            </a:r>
          </a:p>
        </p:txBody>
      </p:sp>
      <p:sp>
        <p:nvSpPr>
          <p:cNvPr id="15" name="TextBox 14">
            <a:extLst>
              <a:ext uri="{FF2B5EF4-FFF2-40B4-BE49-F238E27FC236}">
                <a16:creationId xmlns:a16="http://schemas.microsoft.com/office/drawing/2014/main" id="{5A2C603F-DC25-45AA-8010-10BE80124BFF}"/>
              </a:ext>
            </a:extLst>
          </p:cNvPr>
          <p:cNvSpPr txBox="1"/>
          <p:nvPr/>
        </p:nvSpPr>
        <p:spPr>
          <a:xfrm>
            <a:off x="9525300" y="5275098"/>
            <a:ext cx="2666700" cy="950132"/>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360000" indent="-180000">
              <a:lnSpc>
                <a:spcPts val="2300"/>
              </a:lnSpc>
              <a:buFont typeface="Wingdings" panose="05000000000000000000" pitchFamily="2" charset="2"/>
              <a:buChar char="§"/>
            </a:pPr>
            <a:r>
              <a:rPr lang="en-US" sz="1600" b="1" dirty="0">
                <a:solidFill>
                  <a:srgbClr val="C00000"/>
                </a:solidFill>
                <a:latin typeface="+mn-lt"/>
                <a:cs typeface="Arial" panose="020B0604020202020204" pitchFamily="34" charset="0"/>
              </a:rPr>
              <a:t>Important</a:t>
            </a:r>
            <a:r>
              <a:rPr lang="en-US" sz="1600" b="1" dirty="0">
                <a:solidFill>
                  <a:srgbClr val="FF0000"/>
                </a:solidFill>
                <a:latin typeface="+mn-lt"/>
                <a:cs typeface="Arial" panose="020B0604020202020204" pitchFamily="34" charset="0"/>
              </a:rPr>
              <a:t> </a:t>
            </a:r>
          </a:p>
          <a:p>
            <a:pPr marL="360000" indent="-180000">
              <a:lnSpc>
                <a:spcPts val="2300"/>
              </a:lnSpc>
              <a:buFont typeface="Wingdings" panose="05000000000000000000" pitchFamily="2" charset="2"/>
              <a:buChar char="§"/>
            </a:pPr>
            <a:r>
              <a:rPr lang="en-US" sz="1600" b="1" dirty="0">
                <a:solidFill>
                  <a:srgbClr val="92D050"/>
                </a:solidFill>
                <a:latin typeface="+mn-lt"/>
                <a:cs typeface="Arial" panose="020B0604020202020204" pitchFamily="34" charset="0"/>
              </a:rPr>
              <a:t>Doctors Notes</a:t>
            </a:r>
          </a:p>
          <a:p>
            <a:pPr marL="360000" indent="-180000">
              <a:lnSpc>
                <a:spcPts val="2300"/>
              </a:lnSpc>
              <a:buFont typeface="Wingdings" panose="05000000000000000000" pitchFamily="2" charset="2"/>
              <a:buChar char="§"/>
            </a:pPr>
            <a:r>
              <a:rPr lang="en-US" sz="1600" b="1" dirty="0">
                <a:solidFill>
                  <a:schemeClr val="bg1">
                    <a:lumMod val="50000"/>
                  </a:schemeClr>
                </a:solidFill>
                <a:latin typeface="+mn-lt"/>
                <a:cs typeface="Arial" panose="020B0604020202020204" pitchFamily="34" charset="0"/>
              </a:rPr>
              <a:t>Notes/Extra explanation</a:t>
            </a:r>
          </a:p>
        </p:txBody>
      </p:sp>
      <p:sp>
        <p:nvSpPr>
          <p:cNvPr id="16" name="Rectangle 15">
            <a:extLst>
              <a:ext uri="{FF2B5EF4-FFF2-40B4-BE49-F238E27FC236}">
                <a16:creationId xmlns:a16="http://schemas.microsoft.com/office/drawing/2014/main" id="{2962D82B-189E-4C68-BAAC-08BC49E6CC27}"/>
              </a:ext>
            </a:extLst>
          </p:cNvPr>
          <p:cNvSpPr/>
          <p:nvPr/>
        </p:nvSpPr>
        <p:spPr>
          <a:xfrm>
            <a:off x="3658685" y="1864927"/>
            <a:ext cx="4874616" cy="2862322"/>
          </a:xfrm>
          <a:prstGeom prst="rect">
            <a:avLst/>
          </a:prstGeom>
        </p:spPr>
        <p:txBody>
          <a:bodyPr wrap="square">
            <a:spAutoFit/>
          </a:bodyPr>
          <a:lstStyle/>
          <a:p>
            <a:pPr algn="ctr"/>
            <a:r>
              <a:rPr lang="en-US" sz="6000" dirty="0">
                <a:latin typeface="Agency FB" panose="020B0503020202020204" pitchFamily="34" charset="0"/>
              </a:rPr>
              <a:t>Anatomy of Cerebral Hemispheres</a:t>
            </a:r>
          </a:p>
        </p:txBody>
      </p:sp>
      <p:sp>
        <p:nvSpPr>
          <p:cNvPr id="17" name="Shape 21">
            <a:extLst>
              <a:ext uri="{FF2B5EF4-FFF2-40B4-BE49-F238E27FC236}">
                <a16:creationId xmlns:a16="http://schemas.microsoft.com/office/drawing/2014/main" id="{E9866EDF-A8B3-4AB6-B960-409D315CBCBF}"/>
              </a:ext>
            </a:extLst>
          </p:cNvPr>
          <p:cNvSpPr/>
          <p:nvPr/>
        </p:nvSpPr>
        <p:spPr>
          <a:xfrm flipV="1">
            <a:off x="0" y="6720113"/>
            <a:ext cx="12192000" cy="137885"/>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Box 11">
            <a:extLst>
              <a:ext uri="{FF2B5EF4-FFF2-40B4-BE49-F238E27FC236}">
                <a16:creationId xmlns:a16="http://schemas.microsoft.com/office/drawing/2014/main" id="{ED0BC3FA-6127-4E75-8FD9-5AB056BD079C}"/>
              </a:ext>
            </a:extLst>
          </p:cNvPr>
          <p:cNvSpPr txBox="1"/>
          <p:nvPr/>
        </p:nvSpPr>
        <p:spPr>
          <a:xfrm>
            <a:off x="85061" y="6085388"/>
            <a:ext cx="4328678" cy="698717"/>
          </a:xfrm>
          <a:prstGeom prst="rect">
            <a:avLst/>
          </a:prstGeom>
          <a:ln w="28575">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spcBef>
                <a:spcPts val="200"/>
              </a:spcBef>
              <a:spcAft>
                <a:spcPts val="200"/>
              </a:spcAft>
            </a:pPr>
            <a:r>
              <a:rPr lang="ar-SA" sz="1400" b="1" dirty="0">
                <a:latin typeface="Calibri" panose="020F0502020204030204" pitchFamily="34" charset="0"/>
                <a:cs typeface="Calibri" panose="020F0502020204030204" pitchFamily="34" charset="0"/>
              </a:rPr>
              <a:t>هذا العمل مبني بشكل أساسي على عمل دفعة 436 مع المراجعة والتدقيق وإضافة الملاحظات ولا يغني عن المصدر الأساسي للمذاكرة</a:t>
            </a:r>
          </a:p>
        </p:txBody>
      </p:sp>
    </p:spTree>
    <p:extLst>
      <p:ext uri="{BB962C8B-B14F-4D97-AF65-F5344CB8AC3E}">
        <p14:creationId xmlns:p14="http://schemas.microsoft.com/office/powerpoint/2010/main" val="10826602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CACC-88AC-4271-AD50-7A42F4F999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CD29E6-9DA0-43B2-AF62-29A0572914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FE775B4-6F36-4CF9-BF85-303B65A0D8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9F652F-5A55-4D84-AD3F-A42964D89F88}"/>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44DF2EF9-87B7-4584-A4EB-57051B15CB9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BEE7BA5-E84F-4F6D-814C-560E5A4C0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75650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361D-1266-48D3-B713-8F911990EF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B356E-E33B-4870-8B41-1AE9E4FD1D6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EAC92-6FF9-40D0-B8D5-BA99BC727F7C}"/>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BE15B769-F857-4196-9756-DE0B4AE29D7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0732A03-8426-4A03-9B94-2316E84F342B}"/>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0725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6A25B4-3727-471C-8412-8FD0A33C2CC2}"/>
              </a:ext>
            </a:extLst>
          </p:cNvPr>
          <p:cNvSpPr txBox="1"/>
          <p:nvPr/>
        </p:nvSpPr>
        <p:spPr>
          <a:xfrm>
            <a:off x="0" y="0"/>
            <a:ext cx="12192000" cy="646331"/>
          </a:xfrm>
          <a:prstGeom prst="rect">
            <a:avLst/>
          </a:prstGeom>
          <a:noFill/>
        </p:spPr>
        <p:txBody>
          <a:bodyPr wrap="square" rtlCol="0">
            <a:spAutoFit/>
          </a:bodyPr>
          <a:lstStyle/>
          <a:p>
            <a:pPr algn="ctr"/>
            <a:r>
              <a:rPr lang="en-US" sz="3600" dirty="0">
                <a:solidFill>
                  <a:srgbClr val="CA945E"/>
                </a:solidFill>
                <a:latin typeface="Agency FB" panose="020B0503020202020204" pitchFamily="34" charset="0"/>
              </a:rPr>
              <a:t>MCQs</a:t>
            </a:r>
          </a:p>
        </p:txBody>
      </p:sp>
    </p:spTree>
    <p:extLst>
      <p:ext uri="{BB962C8B-B14F-4D97-AF65-F5344CB8AC3E}">
        <p14:creationId xmlns:p14="http://schemas.microsoft.com/office/powerpoint/2010/main" val="391926585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6A25B4-3727-471C-8412-8FD0A33C2CC2}"/>
              </a:ext>
            </a:extLst>
          </p:cNvPr>
          <p:cNvSpPr txBox="1"/>
          <p:nvPr/>
        </p:nvSpPr>
        <p:spPr>
          <a:xfrm>
            <a:off x="0" y="0"/>
            <a:ext cx="12192000" cy="646331"/>
          </a:xfrm>
          <a:prstGeom prst="rect">
            <a:avLst/>
          </a:prstGeom>
          <a:noFill/>
        </p:spPr>
        <p:txBody>
          <a:bodyPr wrap="square" rtlCol="0">
            <a:spAutoFit/>
          </a:bodyPr>
          <a:lstStyle/>
          <a:p>
            <a:pPr algn="ctr"/>
            <a:r>
              <a:rPr lang="en-US" sz="3600" dirty="0">
                <a:solidFill>
                  <a:srgbClr val="CA945E"/>
                </a:solidFill>
                <a:latin typeface="Agency FB" panose="020B0503020202020204" pitchFamily="34" charset="0"/>
              </a:rPr>
              <a:t>SAQ</a:t>
            </a:r>
          </a:p>
        </p:txBody>
      </p:sp>
    </p:spTree>
    <p:extLst>
      <p:ext uri="{BB962C8B-B14F-4D97-AF65-F5344CB8AC3E}">
        <p14:creationId xmlns:p14="http://schemas.microsoft.com/office/powerpoint/2010/main" val="101789441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CC9A26-57FC-426A-AC96-B2A19B7227D2}"/>
              </a:ext>
            </a:extLst>
          </p:cNvPr>
          <p:cNvSpPr txBox="1"/>
          <p:nvPr/>
        </p:nvSpPr>
        <p:spPr>
          <a:xfrm>
            <a:off x="3658685" y="2637981"/>
            <a:ext cx="4874616" cy="3323987"/>
          </a:xfrm>
          <a:prstGeom prst="rect">
            <a:avLst/>
          </a:prstGeom>
          <a:noFill/>
        </p:spPr>
        <p:txBody>
          <a:bodyPr wrap="square" numCol="1" rtlCol="0">
            <a:spAutoFit/>
          </a:bodyPr>
          <a:lstStyle/>
          <a:p>
            <a:pPr algn="ctr">
              <a:lnSpc>
                <a:spcPct val="150000"/>
              </a:lnSpc>
            </a:pPr>
            <a:r>
              <a:rPr lang="en-US" sz="2000" b="1" i="0" dirty="0">
                <a:solidFill>
                  <a:srgbClr val="CCA677"/>
                </a:solidFill>
                <a:effectLst/>
                <a:latin typeface="+mn-lt"/>
                <a:cs typeface="Arial" panose="020B0604020202020204" pitchFamily="34" charset="0"/>
              </a:rPr>
              <a:t>Team Leaders:</a:t>
            </a:r>
            <a:endParaRPr lang="en-GB" sz="2000" b="1" dirty="0">
              <a:solidFill>
                <a:schemeClr val="tx1"/>
              </a:solidFill>
              <a:latin typeface="+mn-lt"/>
              <a:ea typeface="Open Sans"/>
              <a:cs typeface="Arial" panose="020B0604020202020204" pitchFamily="34" charset="0"/>
              <a:sym typeface="Open Sans"/>
            </a:endParaRPr>
          </a:p>
          <a:p>
            <a:pPr algn="ctr"/>
            <a:r>
              <a:rPr lang="en-GB" sz="1800" b="1" dirty="0">
                <a:solidFill>
                  <a:schemeClr val="tx1"/>
                </a:solidFill>
                <a:latin typeface="+mn-lt"/>
                <a:ea typeface="Open Sans"/>
                <a:cs typeface="Arial" panose="020B0604020202020204" pitchFamily="34" charset="0"/>
                <a:sym typeface="Open Sans"/>
              </a:rPr>
              <a:t>Faisal Fahad Alsaif</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latin typeface="+mn-lt"/>
                <a:ea typeface="Open Sans"/>
                <a:cs typeface="Arial" panose="020B0604020202020204" pitchFamily="34" charset="0"/>
                <a:sym typeface="Open Sans"/>
              </a:rPr>
              <a:t>Rawan Mohammad Alharbi</a:t>
            </a:r>
          </a:p>
          <a:p>
            <a:pPr algn="ctr"/>
            <a:endParaRPr lang="en-GB" sz="1800" b="1" dirty="0">
              <a:solidFill>
                <a:schemeClr val="tx1"/>
              </a:solidFill>
              <a:latin typeface="+mn-lt"/>
              <a:ea typeface="Open Sans"/>
              <a:cs typeface="Arial" panose="020B0604020202020204" pitchFamily="34" charset="0"/>
              <a:sym typeface="Open Sans"/>
            </a:endParaRPr>
          </a:p>
          <a:p>
            <a:pPr algn="ctr"/>
            <a:endParaRPr lang="en-GB" sz="1800" b="1" dirty="0">
              <a:solidFill>
                <a:schemeClr val="tx1"/>
              </a:solidFill>
              <a:latin typeface="+mn-lt"/>
              <a:ea typeface="Open Sans"/>
              <a:cs typeface="Arial" panose="020B0604020202020204" pitchFamily="34" charset="0"/>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rgbClr val="CCA677"/>
                </a:solidFill>
                <a:effectLst/>
                <a:latin typeface="+mn-lt"/>
                <a:cs typeface="Arial" panose="020B0604020202020204" pitchFamily="34" charset="0"/>
              </a:rPr>
              <a:t>Team Members:</a:t>
            </a:r>
            <a:endParaRPr lang="en-GB" sz="2000" b="1" dirty="0">
              <a:solidFill>
                <a:schemeClr val="tx1"/>
              </a:solidFill>
              <a:latin typeface="+mn-lt"/>
              <a:ea typeface="Open Sans"/>
              <a:cs typeface="Arial" panose="020B0604020202020204" pitchFamily="34" charset="0"/>
              <a:sym typeface="Open Sans"/>
            </a:endParaRPr>
          </a:p>
          <a:p>
            <a:pPr algn="ctr"/>
            <a:r>
              <a:rPr lang="en-GB" sz="1800" b="1" dirty="0">
                <a:solidFill>
                  <a:schemeClr val="tx1"/>
                </a:solidFill>
                <a:latin typeface="+mn-lt"/>
                <a:ea typeface="Open Sans"/>
                <a:cs typeface="Arial" panose="020B0604020202020204" pitchFamily="34" charset="0"/>
                <a:sym typeface="Open Sans"/>
              </a:rPr>
              <a:t>Abdulaziz Aldukhayel</a:t>
            </a:r>
            <a:br>
              <a:rPr lang="en-GB" sz="1800" b="1" dirty="0">
                <a:solidFill>
                  <a:schemeClr val="tx1"/>
                </a:solidFill>
                <a:latin typeface="+mn-lt"/>
                <a:ea typeface="Open Sans"/>
                <a:cs typeface="Arial" panose="020B0604020202020204" pitchFamily="34" charset="0"/>
                <a:sym typeface="Open Sans"/>
              </a:rPr>
            </a:br>
            <a:r>
              <a:rPr lang="en-GB" sz="1800" b="1" dirty="0">
                <a:solidFill>
                  <a:schemeClr val="tx1"/>
                </a:solidFill>
                <a:latin typeface="+mn-lt"/>
                <a:ea typeface="Open Sans"/>
                <a:cs typeface="Arial" panose="020B0604020202020204" pitchFamily="34" charset="0"/>
                <a:sym typeface="Open Sans"/>
              </a:rPr>
              <a:t>‏Abdulrahman Alduhayyim</a:t>
            </a:r>
          </a:p>
          <a:p>
            <a:pPr algn="ctr"/>
            <a:r>
              <a:rPr lang="en-US" sz="1800" b="1" dirty="0">
                <a:solidFill>
                  <a:schemeClr val="tx1"/>
                </a:solidFill>
                <a:latin typeface="+mn-lt"/>
                <a:cs typeface="Arial" panose="020B0604020202020204" pitchFamily="34" charset="0"/>
              </a:rPr>
              <a:t>Rinad </a:t>
            </a:r>
            <a:r>
              <a:rPr lang="en-GB" sz="1800" b="1" dirty="0">
                <a:latin typeface="+mn-lt"/>
                <a:cs typeface="Arial" panose="020B0604020202020204" pitchFamily="34" charset="0"/>
              </a:rPr>
              <a:t>Alghoraiby</a:t>
            </a:r>
          </a:p>
          <a:p>
            <a:pPr algn="ctr"/>
            <a:r>
              <a:rPr lang="en-US" sz="1800" b="1" dirty="0">
                <a:solidFill>
                  <a:schemeClr val="tx1"/>
                </a:solidFill>
                <a:latin typeface="+mn-lt"/>
                <a:cs typeface="Arial" panose="020B0604020202020204" pitchFamily="34" charset="0"/>
              </a:rPr>
              <a:t>Rawan Mishal</a:t>
            </a:r>
          </a:p>
          <a:p>
            <a:pPr algn="ctr"/>
            <a:endParaRPr lang="en-US" sz="1800" b="1" dirty="0">
              <a:solidFill>
                <a:schemeClr val="tx1"/>
              </a:solidFill>
              <a:latin typeface="+mn-lt"/>
              <a:cs typeface="Arial" panose="020B0604020202020204" pitchFamily="34" charset="0"/>
            </a:endParaRPr>
          </a:p>
        </p:txBody>
      </p:sp>
      <p:pic>
        <p:nvPicPr>
          <p:cNvPr id="3" name="Shape 109">
            <a:extLst>
              <a:ext uri="{FF2B5EF4-FFF2-40B4-BE49-F238E27FC236}">
                <a16:creationId xmlns:a16="http://schemas.microsoft.com/office/drawing/2014/main" id="{44F89AF6-DEB5-422C-9C27-5DDDA5773509}"/>
              </a:ext>
            </a:extLst>
          </p:cNvPr>
          <p:cNvPicPr preferRelativeResize="0"/>
          <p:nvPr/>
        </p:nvPicPr>
        <p:blipFill>
          <a:blip r:embed="rId2">
            <a:alphaModFix/>
          </a:blip>
          <a:stretch>
            <a:fillRect/>
          </a:stretch>
        </p:blipFill>
        <p:spPr>
          <a:xfrm>
            <a:off x="0" y="0"/>
            <a:ext cx="1666996" cy="1572126"/>
          </a:xfrm>
          <a:prstGeom prst="rect">
            <a:avLst/>
          </a:prstGeom>
          <a:noFill/>
          <a:ln>
            <a:noFill/>
          </a:ln>
        </p:spPr>
      </p:pic>
      <p:pic>
        <p:nvPicPr>
          <p:cNvPr id="4" name="Shape 110">
            <a:extLst>
              <a:ext uri="{FF2B5EF4-FFF2-40B4-BE49-F238E27FC236}">
                <a16:creationId xmlns:a16="http://schemas.microsoft.com/office/drawing/2014/main" id="{5FE624D4-A56A-48D8-80AD-9C7B9D47374B}"/>
              </a:ext>
            </a:extLst>
          </p:cNvPr>
          <p:cNvPicPr preferRelativeResize="0"/>
          <p:nvPr/>
        </p:nvPicPr>
        <p:blipFill>
          <a:blip r:embed="rId3">
            <a:alphaModFix/>
          </a:blip>
          <a:stretch>
            <a:fillRect/>
          </a:stretch>
        </p:blipFill>
        <p:spPr>
          <a:xfrm>
            <a:off x="9930564" y="-1"/>
            <a:ext cx="2236214" cy="2060027"/>
          </a:xfrm>
          <a:prstGeom prst="rect">
            <a:avLst/>
          </a:prstGeom>
          <a:noFill/>
          <a:ln>
            <a:noFill/>
          </a:ln>
        </p:spPr>
      </p:pic>
      <p:sp>
        <p:nvSpPr>
          <p:cNvPr id="5" name="Shape 55">
            <a:extLst>
              <a:ext uri="{FF2B5EF4-FFF2-40B4-BE49-F238E27FC236}">
                <a16:creationId xmlns:a16="http://schemas.microsoft.com/office/drawing/2014/main" id="{437727BD-BA18-489D-8F25-BC3151EE5802}"/>
              </a:ext>
            </a:extLst>
          </p:cNvPr>
          <p:cNvSpPr/>
          <p:nvPr/>
        </p:nvSpPr>
        <p:spPr>
          <a:xfrm>
            <a:off x="3658685" y="10089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6" name="Shape 56">
            <a:extLst>
              <a:ext uri="{FF2B5EF4-FFF2-40B4-BE49-F238E27FC236}">
                <a16:creationId xmlns:a16="http://schemas.microsoft.com/office/drawing/2014/main" id="{6B278EB7-A02B-4BA5-B9F9-392A9901D434}"/>
              </a:ext>
            </a:extLst>
          </p:cNvPr>
          <p:cNvSpPr/>
          <p:nvPr/>
        </p:nvSpPr>
        <p:spPr>
          <a:xfrm rot="10800000">
            <a:off x="7091134" y="43556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7" name="Rectangle 6">
            <a:extLst>
              <a:ext uri="{FF2B5EF4-FFF2-40B4-BE49-F238E27FC236}">
                <a16:creationId xmlns:a16="http://schemas.microsoft.com/office/drawing/2014/main" id="{E9B62692-BE68-4B70-AC38-9014948FCBBF}"/>
              </a:ext>
            </a:extLst>
          </p:cNvPr>
          <p:cNvSpPr/>
          <p:nvPr/>
        </p:nvSpPr>
        <p:spPr>
          <a:xfrm>
            <a:off x="3658685" y="1095469"/>
            <a:ext cx="4874616" cy="1261884"/>
          </a:xfrm>
          <a:prstGeom prst="rect">
            <a:avLst/>
          </a:prstGeom>
        </p:spPr>
        <p:txBody>
          <a:bodyPr wrap="square">
            <a:spAutoFit/>
          </a:bodyPr>
          <a:lstStyle/>
          <a:p>
            <a:pPr algn="ctr"/>
            <a:r>
              <a:rPr lang="en-US" sz="3800" dirty="0">
                <a:latin typeface="Agency FB" panose="020B0503020202020204" pitchFamily="34" charset="0"/>
              </a:rPr>
              <a:t>Good luck</a:t>
            </a:r>
          </a:p>
          <a:p>
            <a:pPr algn="l"/>
            <a:r>
              <a:rPr lang="en-US" sz="3800" dirty="0">
                <a:latin typeface="Agency FB" panose="020B0503020202020204" pitchFamily="34" charset="0"/>
              </a:rPr>
              <a:t> Special thank for team436  </a:t>
            </a:r>
          </a:p>
        </p:txBody>
      </p:sp>
      <p:pic>
        <p:nvPicPr>
          <p:cNvPr id="8" name="Picture 7">
            <a:extLst>
              <a:ext uri="{FF2B5EF4-FFF2-40B4-BE49-F238E27FC236}">
                <a16:creationId xmlns:a16="http://schemas.microsoft.com/office/drawing/2014/main" id="{35B4F9E3-3979-4AC6-8BAC-054F31D8C96B}"/>
              </a:ext>
            </a:extLst>
          </p:cNvPr>
          <p:cNvPicPr>
            <a:picLocks noChangeAspect="1"/>
          </p:cNvPicPr>
          <p:nvPr/>
        </p:nvPicPr>
        <p:blipFill>
          <a:blip r:embed="rId4"/>
          <a:stretch>
            <a:fillRect/>
          </a:stretch>
        </p:blipFill>
        <p:spPr>
          <a:xfrm>
            <a:off x="7928027" y="1810389"/>
            <a:ext cx="448520" cy="448520"/>
          </a:xfrm>
          <a:prstGeom prst="rect">
            <a:avLst/>
          </a:prstGeom>
        </p:spPr>
      </p:pic>
      <p:sp>
        <p:nvSpPr>
          <p:cNvPr id="13" name="TextBox 12">
            <a:extLst>
              <a:ext uri="{FF2B5EF4-FFF2-40B4-BE49-F238E27FC236}">
                <a16:creationId xmlns:a16="http://schemas.microsoft.com/office/drawing/2014/main" id="{C4BF4CDD-45E6-4AE3-8C18-1C0EA758B99B}"/>
              </a:ext>
            </a:extLst>
          </p:cNvPr>
          <p:cNvSpPr txBox="1"/>
          <p:nvPr/>
        </p:nvSpPr>
        <p:spPr>
          <a:xfrm>
            <a:off x="8807359" y="5552471"/>
            <a:ext cx="3359419" cy="1272143"/>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360000" indent="-180000">
              <a:lnSpc>
                <a:spcPts val="2300"/>
              </a:lnSpc>
              <a:buFont typeface="Wingdings" panose="05000000000000000000" pitchFamily="2" charset="2"/>
              <a:buChar char="§"/>
            </a:pPr>
            <a:r>
              <a:rPr lang="en-US" sz="1800" b="0" dirty="0">
                <a:solidFill>
                  <a:schemeClr val="tx1"/>
                </a:solidFill>
                <a:latin typeface="+mn-lt"/>
                <a:cs typeface="Arial" panose="020B0604020202020204" pitchFamily="34" charset="0"/>
              </a:rPr>
              <a:t>References:</a:t>
            </a:r>
          </a:p>
          <a:p>
            <a:pPr marL="540000" indent="-180000">
              <a:lnSpc>
                <a:spcPts val="2300"/>
              </a:lnSpc>
              <a:buFont typeface="+mj-lt"/>
              <a:buAutoNum type="arabicPeriod"/>
            </a:pPr>
            <a:r>
              <a:rPr lang="en-US" sz="1800" b="0" dirty="0">
                <a:solidFill>
                  <a:schemeClr val="tx1"/>
                </a:solidFill>
                <a:latin typeface="+mn-lt"/>
                <a:cs typeface="Arial" panose="020B0604020202020204" pitchFamily="34" charset="0"/>
              </a:rPr>
              <a:t>Girls’ &amp; Boys’ Slides</a:t>
            </a:r>
          </a:p>
          <a:p>
            <a:pPr marL="540000" indent="-180000">
              <a:lnSpc>
                <a:spcPts val="2300"/>
              </a:lnSpc>
              <a:buFont typeface="+mj-lt"/>
              <a:buAutoNum type="arabicPeriod"/>
            </a:pPr>
            <a:r>
              <a:rPr lang="en-US" sz="1800" b="0" dirty="0">
                <a:solidFill>
                  <a:schemeClr val="tx1"/>
                </a:solidFill>
                <a:latin typeface="+mn-lt"/>
                <a:cs typeface="Arial" panose="020B0604020202020204" pitchFamily="34" charset="0"/>
              </a:rPr>
              <a:t>Greys Anatomy for Students </a:t>
            </a:r>
          </a:p>
          <a:p>
            <a:pPr marL="540000" indent="-180000">
              <a:lnSpc>
                <a:spcPts val="2300"/>
              </a:lnSpc>
              <a:buFont typeface="+mj-lt"/>
              <a:buAutoNum type="arabicPeriod"/>
            </a:pPr>
            <a:r>
              <a:rPr lang="en-US" sz="1800" b="0" dirty="0">
                <a:solidFill>
                  <a:schemeClr val="tx1"/>
                </a:solidFill>
                <a:latin typeface="+mn-lt"/>
                <a:cs typeface="Arial" panose="020B0604020202020204" pitchFamily="34" charset="0"/>
              </a:rPr>
              <a:t>TeachMeAnatomy.com</a:t>
            </a:r>
          </a:p>
        </p:txBody>
      </p:sp>
      <p:sp>
        <p:nvSpPr>
          <p:cNvPr id="14" name="Shape 21">
            <a:extLst>
              <a:ext uri="{FF2B5EF4-FFF2-40B4-BE49-F238E27FC236}">
                <a16:creationId xmlns:a16="http://schemas.microsoft.com/office/drawing/2014/main" id="{CE4F9F2B-F48E-4434-8232-E45142D8C9E8}"/>
              </a:ext>
            </a:extLst>
          </p:cNvPr>
          <p:cNvSpPr/>
          <p:nvPr/>
        </p:nvSpPr>
        <p:spPr>
          <a:xfrm flipV="1">
            <a:off x="0" y="6720113"/>
            <a:ext cx="12192000" cy="137885"/>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9" name="مجموعة 7">
            <a:extLst>
              <a:ext uri="{FF2B5EF4-FFF2-40B4-BE49-F238E27FC236}">
                <a16:creationId xmlns:a16="http://schemas.microsoft.com/office/drawing/2014/main" id="{4A3A3766-B9E0-4998-AC30-F36A54897C55}"/>
              </a:ext>
            </a:extLst>
          </p:cNvPr>
          <p:cNvGrpSpPr/>
          <p:nvPr/>
        </p:nvGrpSpPr>
        <p:grpSpPr>
          <a:xfrm>
            <a:off x="166664" y="6075936"/>
            <a:ext cx="404082" cy="718195"/>
            <a:chOff x="3955103" y="5434210"/>
            <a:chExt cx="404082" cy="718195"/>
          </a:xfrm>
        </p:grpSpPr>
        <p:pic>
          <p:nvPicPr>
            <p:cNvPr id="10" name="صورة 4">
              <a:extLst>
                <a:ext uri="{FF2B5EF4-FFF2-40B4-BE49-F238E27FC236}">
                  <a16:creationId xmlns:a16="http://schemas.microsoft.com/office/drawing/2014/main" id="{31EE6DB7-45F1-43CF-8114-40278D7E5587}"/>
                </a:ext>
              </a:extLst>
            </p:cNvPr>
            <p:cNvPicPr>
              <a:picLocks noChangeAspect="1"/>
            </p:cNvPicPr>
            <p:nvPr/>
          </p:nvPicPr>
          <p:blipFill>
            <a:blip r:embed="rId5"/>
            <a:stretch>
              <a:fillRect/>
            </a:stretch>
          </p:blipFill>
          <p:spPr>
            <a:xfrm>
              <a:off x="3955103" y="5808367"/>
              <a:ext cx="344038" cy="344038"/>
            </a:xfrm>
            <a:prstGeom prst="rect">
              <a:avLst/>
            </a:prstGeom>
          </p:spPr>
        </p:pic>
        <p:pic>
          <p:nvPicPr>
            <p:cNvPr id="11" name="صورة 6">
              <a:extLst>
                <a:ext uri="{FF2B5EF4-FFF2-40B4-BE49-F238E27FC236}">
                  <a16:creationId xmlns:a16="http://schemas.microsoft.com/office/drawing/2014/main" id="{40797649-1300-41F9-B2AA-9EC8270CB34A}"/>
                </a:ext>
              </a:extLst>
            </p:cNvPr>
            <p:cNvPicPr>
              <a:picLocks noChangeAspect="1"/>
            </p:cNvPicPr>
            <p:nvPr/>
          </p:nvPicPr>
          <p:blipFill>
            <a:blip r:embed="rId6"/>
            <a:stretch>
              <a:fillRect/>
            </a:stretch>
          </p:blipFill>
          <p:spPr>
            <a:xfrm>
              <a:off x="3955103" y="5434210"/>
              <a:ext cx="404082" cy="328654"/>
            </a:xfrm>
            <a:prstGeom prst="rect">
              <a:avLst/>
            </a:prstGeom>
          </p:spPr>
        </p:pic>
      </p:grpSp>
      <p:sp>
        <p:nvSpPr>
          <p:cNvPr id="12" name="TextBox 11">
            <a:extLst>
              <a:ext uri="{FF2B5EF4-FFF2-40B4-BE49-F238E27FC236}">
                <a16:creationId xmlns:a16="http://schemas.microsoft.com/office/drawing/2014/main" id="{78E10973-6909-496D-B669-80D56397A4D5}"/>
              </a:ext>
            </a:extLst>
          </p:cNvPr>
          <p:cNvSpPr txBox="1"/>
          <p:nvPr/>
        </p:nvSpPr>
        <p:spPr>
          <a:xfrm>
            <a:off x="500294" y="5913762"/>
            <a:ext cx="4874616" cy="880369"/>
          </a:xfrm>
          <a:prstGeom prst="rect">
            <a:avLst/>
          </a:prstGeom>
          <a:noFill/>
        </p:spPr>
        <p:txBody>
          <a:bodyPr wrap="square" rtlCol="0">
            <a:spAutoFit/>
          </a:bodyPr>
          <a:lstStyle/>
          <a:p>
            <a:pPr algn="l">
              <a:lnSpc>
                <a:spcPct val="150000"/>
              </a:lnSpc>
            </a:pPr>
            <a:r>
              <a:rPr lang="en-GB" sz="1800" b="0" i="0" dirty="0">
                <a:solidFill>
                  <a:schemeClr val="bg1">
                    <a:lumMod val="50000"/>
                  </a:schemeClr>
                </a:solidFill>
                <a:effectLst/>
                <a:latin typeface="+mn-lt"/>
                <a:cs typeface="Arial" panose="020B0604020202020204" pitchFamily="34" charset="0"/>
              </a:rPr>
              <a:t>Twitter.com</a:t>
            </a:r>
            <a:r>
              <a:rPr lang="ar-SA" sz="1800" b="0" i="0" dirty="0">
                <a:solidFill>
                  <a:schemeClr val="bg1">
                    <a:lumMod val="50000"/>
                  </a:schemeClr>
                </a:solidFill>
                <a:effectLst/>
                <a:latin typeface="+mn-lt"/>
                <a:cs typeface="Arial" panose="020B0604020202020204" pitchFamily="34" charset="0"/>
              </a:rPr>
              <a:t>/</a:t>
            </a:r>
            <a:r>
              <a:rPr lang="en-US" sz="1800" b="0" i="0" dirty="0">
                <a:solidFill>
                  <a:schemeClr val="bg1">
                    <a:lumMod val="50000"/>
                  </a:schemeClr>
                </a:solidFill>
                <a:effectLst/>
                <a:latin typeface="+mn-lt"/>
                <a:cs typeface="Arial" panose="020B0604020202020204" pitchFamily="34" charset="0"/>
              </a:rPr>
              <a:t>Anatomy437</a:t>
            </a:r>
          </a:p>
          <a:p>
            <a:pPr algn="l">
              <a:lnSpc>
                <a:spcPct val="150000"/>
              </a:lnSpc>
            </a:pPr>
            <a:r>
              <a:rPr lang="en-US" sz="1800" b="0" i="0" dirty="0">
                <a:solidFill>
                  <a:schemeClr val="bg1">
                    <a:lumMod val="50000"/>
                  </a:schemeClr>
                </a:solidFill>
                <a:effectLst/>
                <a:latin typeface="+mn-lt"/>
                <a:cs typeface="Arial" panose="020B0604020202020204" pitchFamily="34" charset="0"/>
              </a:rPr>
              <a:t>Anatomyteam.437@gmail.com</a:t>
            </a:r>
          </a:p>
        </p:txBody>
      </p:sp>
    </p:spTree>
    <p:extLst>
      <p:ext uri="{BB962C8B-B14F-4D97-AF65-F5344CB8AC3E}">
        <p14:creationId xmlns:p14="http://schemas.microsoft.com/office/powerpoint/2010/main" val="199052726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lvl1pPr>
              <a:defRPr/>
            </a:lvl1pPr>
          </a:lstStyle>
          <a:p>
            <a:fld id="{DCEADD06-CFE1-9B44-8987-076A5F658416}" type="datetime1">
              <a:rPr lang="en-US" altLang="zh-CN"/>
              <a:pPr/>
              <a:t>04/10/18</a:t>
            </a:fld>
            <a:endParaRPr lang="ar-SA" altLang="zh-CN" sz="1800">
              <a:solidFill>
                <a:schemeClr val="tx1"/>
              </a:solidFill>
            </a:endParaRPr>
          </a:p>
        </p:txBody>
      </p:sp>
      <p:sp>
        <p:nvSpPr>
          <p:cNvPr id="4" name="Footer Placeholder 3"/>
          <p:cNvSpPr>
            <a:spLocks noGrp="1"/>
          </p:cNvSpPr>
          <p:nvPr>
            <p:ph type="ftr" sz="quarter" idx="11"/>
          </p:nvPr>
        </p:nvSpPr>
        <p:spPr/>
        <p:txBody>
          <a:bodyPr/>
          <a:lstStyle>
            <a:lvl1pPr>
              <a:defRPr/>
            </a:lvl1pPr>
          </a:lstStyle>
          <a:p>
            <a:endParaRPr lang="ar-SA" altLang="en-US"/>
          </a:p>
        </p:txBody>
      </p:sp>
      <p:sp>
        <p:nvSpPr>
          <p:cNvPr id="5" name="Slide Number Placeholder 4"/>
          <p:cNvSpPr>
            <a:spLocks noGrp="1"/>
          </p:cNvSpPr>
          <p:nvPr>
            <p:ph type="sldNum" sz="quarter" idx="12"/>
          </p:nvPr>
        </p:nvSpPr>
        <p:spPr/>
        <p:txBody>
          <a:bodyPr/>
          <a:lstStyle>
            <a:lvl1pPr>
              <a:defRPr/>
            </a:lvl1pPr>
          </a:lstStyle>
          <a:p>
            <a:fld id="{EAA4E66D-8C56-AB48-BD85-A64EA87FA5ED}" type="slidenum">
              <a:rPr lang="ar-SA" altLang="zh-CN"/>
              <a:pPr/>
              <a:t>‹#›</a:t>
            </a:fld>
            <a:endParaRPr lang="ar-SA" altLang="zh-CN" sz="1800">
              <a:solidFill>
                <a:schemeClr val="tx1"/>
              </a:solidFill>
            </a:endParaRPr>
          </a:p>
        </p:txBody>
      </p:sp>
    </p:spTree>
    <p:extLst>
      <p:ext uri="{BB962C8B-B14F-4D97-AF65-F5344CB8AC3E}">
        <p14:creationId xmlns:p14="http://schemas.microsoft.com/office/powerpoint/2010/main" val="46481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1F8F-1632-4F29-9DD0-22024A4CE4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15088-A686-41D9-9E3C-2014377428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402DC9-A02D-46E3-8231-867813750E6D}"/>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245E5E4A-AD5F-4D0E-9EAC-EC13A71AA2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3C26F55-39A8-4D53-9461-79B1D14887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80432473"/>
      </p:ext>
    </p:extLst>
  </p:cSld>
  <p:clrMapOvr>
    <a:masterClrMapping/>
  </p:clrMapOvr>
  <p:hf sldNum="0"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1DB6-1226-47C2-BAA4-2C24851EA8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9CCA17-5C08-4253-ADCB-BAC3690E839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E24BD-19EA-4B0B-8D8F-11B2133DEFAD}"/>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23E0260A-4F2B-45B9-92B0-243CF3B5E26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3DAB8F8-BDB9-4883-91D3-188746DE75A1}"/>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4986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5DB0-DF20-4BFE-ABEE-3F19EF6A91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232E2-5ACC-43AD-A4A7-A84492D759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5CA1A8-C9C0-4322-AEA7-CABE84431CA9}"/>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9079B29D-2DDB-4905-9451-FFA3057F9AA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96328A4-8FDD-4906-96EF-5D4F991A5E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058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A6C1-D2DD-474C-9413-AD649694C8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B6A32-DA5C-424A-B623-FD55AB6CFDD2}"/>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4E32B-B6C5-4F5D-8E04-65F4790758E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8150BA-825C-49E0-8EC1-67142E77A317}"/>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93098237-05F2-4024-8185-0B86A165375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1FA1846-3BCD-493E-988E-1AD1CDA99233}"/>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3482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7DF7-4435-45C3-A0FA-570D310FB2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A975B17-F885-409C-B10E-45BAA29FFA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5C0C47-C94C-46E4-9EC7-7DFA6EE6BE73}"/>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6B4F27-90AB-4699-B41A-8224AE477B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137289-A016-4215-A2B0-A678D1B2CF4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6AD6FC-893C-4A31-8C94-F608EC71CE50}"/>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2AA22121-EC0C-4947-A49A-AAE46522A21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9A393CF7-F247-4A1B-8054-FC3C34BF8E81}"/>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6250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9D813-4149-47A4-A30F-D038015128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7D4937C-2D97-4CAC-90E7-B279B1927563}"/>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10B0EFD8-D8EE-44F1-B5AE-94B228FDF4B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60E5891E-96D9-4E3A-9354-6506D7BA42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354015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248B-1BF4-4238-BAE7-F0E056229FFF}"/>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12470510-533E-4335-9FD5-A6BB750A7F4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B1A12907-D9AB-4EBC-A23D-843A50DF14F0}"/>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89808936"/>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1FA9-505E-473C-8441-AFE3803F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153EC5-0125-4A93-A7F1-ED1AF7FE47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0EB7F9-A684-4714-A500-510ED6ED7F7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28AABF-73E3-48F0-AB5E-4FEBCE39E29C}"/>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5B48460F-7661-4CB9-9476-5A8B2F9BF25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0ACA6B-599C-4801-B0AC-520C395B1BCE}"/>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8180247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21">
            <a:extLst>
              <a:ext uri="{FF2B5EF4-FFF2-40B4-BE49-F238E27FC236}">
                <a16:creationId xmlns:a16="http://schemas.microsoft.com/office/drawing/2014/main" id="{13423607-06AB-4953-837A-F9ED8DA39A13}"/>
              </a:ext>
            </a:extLst>
          </p:cNvPr>
          <p:cNvSpPr/>
          <p:nvPr/>
        </p:nvSpPr>
        <p:spPr>
          <a:xfrm flipV="1">
            <a:off x="0" y="6720113"/>
            <a:ext cx="12192000" cy="137885"/>
          </a:xfrm>
          <a:prstGeom prst="rect">
            <a:avLst/>
          </a:prstGeom>
          <a:solidFill>
            <a:srgbClr val="CCA677"/>
          </a:solidFill>
          <a:ln>
            <a:solidFill>
              <a:srgbClr val="CCA677"/>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 name="Rectangle 2">
            <a:extLst>
              <a:ext uri="{FF2B5EF4-FFF2-40B4-BE49-F238E27FC236}">
                <a16:creationId xmlns:a16="http://schemas.microsoft.com/office/drawing/2014/main" id="{E6033D4D-F4A7-4CB3-A24F-24A3EC7A9BA4}"/>
              </a:ext>
            </a:extLst>
          </p:cNvPr>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967698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R_b0d6TRcw" TargetMode="External"/><Relationship Id="rId2" Type="http://schemas.openxmlformats.org/officeDocument/2006/relationships/image" Target="../media/image25.jpe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oleObject"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5.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NUL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019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descr="brain"/>
          <p:cNvPicPr preferRelativeResize="0">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3507" t="2036"/>
          <a:stretch/>
        </p:blipFill>
        <p:spPr>
          <a:xfrm>
            <a:off x="7639050" y="1865313"/>
            <a:ext cx="4552950" cy="3622675"/>
          </a:xfrm>
          <a:prstGeom prst="rect">
            <a:avLst/>
          </a:prstGeom>
          <a:ln>
            <a:solidFill>
              <a:schemeClr val="bg1"/>
            </a:solidFill>
          </a:ln>
        </p:spPr>
      </p:pic>
      <p:sp>
        <p:nvSpPr>
          <p:cNvPr id="34820" name="Rectangle 3"/>
          <p:cNvSpPr>
            <a:spLocks noChangeArrowheads="1"/>
          </p:cNvSpPr>
          <p:nvPr/>
        </p:nvSpPr>
        <p:spPr bwMode="auto">
          <a:xfrm>
            <a:off x="766241" y="1630662"/>
            <a:ext cx="6057346" cy="31700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360000" indent="-360000" eaLnBrk="1" hangingPunct="1">
              <a:spcBef>
                <a:spcPts val="1200"/>
              </a:spcBef>
              <a:buFont typeface="Courier New" panose="02070309020205020404" pitchFamily="49" charset="0"/>
              <a:buChar char="o"/>
            </a:pPr>
            <a:r>
              <a:rPr lang="en-US" altLang="en-US" sz="2000" b="1" dirty="0">
                <a:solidFill>
                  <a:srgbClr val="000000"/>
                </a:solidFill>
                <a:latin typeface="+mn-lt"/>
                <a:sym typeface="Times New Roman" charset="0"/>
              </a:rPr>
              <a:t>Brodmann</a:t>
            </a:r>
            <a:r>
              <a:rPr lang="en-US" altLang="en-US" sz="2000" dirty="0">
                <a:solidFill>
                  <a:srgbClr val="000000"/>
                </a:solidFill>
                <a:latin typeface="+mn-lt"/>
                <a:sym typeface="Times New Roman" charset="0"/>
              </a:rPr>
              <a:t> produced a </a:t>
            </a:r>
            <a:r>
              <a:rPr lang="en-US" altLang="en-US" sz="2000" b="1" dirty="0">
                <a:latin typeface="+mn-lt"/>
                <a:sym typeface="Times New Roman" charset="0"/>
              </a:rPr>
              <a:t>numbered</a:t>
            </a:r>
            <a:r>
              <a:rPr lang="en-US" altLang="en-US" sz="2000" dirty="0">
                <a:latin typeface="+mn-lt"/>
                <a:sym typeface="Times New Roman" charset="0"/>
              </a:rPr>
              <a:t>, </a:t>
            </a:r>
            <a:r>
              <a:rPr lang="en-US" altLang="en-US" sz="2000" b="1" dirty="0">
                <a:latin typeface="+mn-lt"/>
                <a:sym typeface="Times New Roman" charset="0"/>
              </a:rPr>
              <a:t>cytological</a:t>
            </a:r>
            <a:r>
              <a:rPr lang="en-US" altLang="en-US" sz="2000" dirty="0">
                <a:latin typeface="+mn-lt"/>
                <a:sym typeface="Times New Roman" charset="0"/>
              </a:rPr>
              <a:t> </a:t>
            </a:r>
            <a:r>
              <a:rPr lang="en-US" altLang="en-US" sz="2000" b="1" dirty="0">
                <a:latin typeface="+mn-lt"/>
                <a:sym typeface="Times New Roman" charset="0"/>
              </a:rPr>
              <a:t>map</a:t>
            </a:r>
            <a:r>
              <a:rPr lang="en-US" altLang="en-US" sz="2000" dirty="0">
                <a:latin typeface="+mn-lt"/>
                <a:sym typeface="Times New Roman" charset="0"/>
              </a:rPr>
              <a:t> </a:t>
            </a:r>
            <a:r>
              <a:rPr lang="en-US" altLang="en-US" sz="2000" dirty="0">
                <a:solidFill>
                  <a:srgbClr val="000000"/>
                </a:solidFill>
                <a:latin typeface="+mn-lt"/>
                <a:sym typeface="Times New Roman" charset="0"/>
              </a:rPr>
              <a:t>of cerebral cortex based upon its </a:t>
            </a:r>
            <a:r>
              <a:rPr lang="en-US" altLang="en-US" sz="2000" u="sng" dirty="0">
                <a:latin typeface="+mn-lt"/>
                <a:sym typeface="Times New Roman" charset="0"/>
              </a:rPr>
              <a:t>regional histological characteristics.</a:t>
            </a:r>
            <a:endParaRPr lang="en-US" altLang="en-US" sz="2000" u="sng" dirty="0">
              <a:latin typeface="+mn-lt"/>
              <a:ea typeface="Calibri Light" charset="0"/>
              <a:cs typeface="Calibri Light" charset="0"/>
              <a:sym typeface="Times New Roman" charset="0"/>
            </a:endParaRPr>
          </a:p>
          <a:p>
            <a:pPr marL="360000" indent="-360000" eaLnBrk="1" hangingPunct="1">
              <a:spcBef>
                <a:spcPts val="1200"/>
              </a:spcBef>
              <a:buFont typeface="Courier New" panose="02070309020205020404" pitchFamily="49" charset="0"/>
              <a:buChar char="o"/>
            </a:pPr>
            <a:r>
              <a:rPr lang="en-US" altLang="en-US" sz="2000" dirty="0">
                <a:solidFill>
                  <a:srgbClr val="000000"/>
                </a:solidFill>
                <a:latin typeface="+mn-lt"/>
                <a:ea typeface="Calibri Light" charset="0"/>
                <a:cs typeface="Calibri Light" charset="0"/>
                <a:sym typeface="Times New Roman" charset="0"/>
              </a:rPr>
              <a:t>The basis of Brodmann's cortical localization is its subdivision into </a:t>
            </a:r>
            <a:r>
              <a:rPr lang="en-US" altLang="en-US" sz="2000" b="1" dirty="0">
                <a:latin typeface="+mn-lt"/>
                <a:ea typeface="Calibri Light" charset="0"/>
                <a:cs typeface="Calibri Light" charset="0"/>
                <a:sym typeface="Times New Roman" charset="0"/>
              </a:rPr>
              <a:t>'areas'</a:t>
            </a:r>
            <a:r>
              <a:rPr lang="en-US" altLang="en-US" sz="2000" dirty="0">
                <a:solidFill>
                  <a:srgbClr val="000000"/>
                </a:solidFill>
                <a:latin typeface="+mn-lt"/>
                <a:ea typeface="Calibri Light" charset="0"/>
                <a:cs typeface="Calibri Light" charset="0"/>
                <a:sym typeface="Times New Roman" charset="0"/>
              </a:rPr>
              <a:t> with </a:t>
            </a:r>
            <a:r>
              <a:rPr lang="en-US" altLang="en-US" sz="2000" u="sng" dirty="0">
                <a:latin typeface="+mn-lt"/>
                <a:ea typeface="Calibri Light" charset="0"/>
                <a:cs typeface="Calibri Light" charset="0"/>
                <a:sym typeface="Times New Roman" charset="0"/>
              </a:rPr>
              <a:t>similar cellular and laminar structure. </a:t>
            </a:r>
          </a:p>
          <a:p>
            <a:pPr marL="360000" indent="-360000" eaLnBrk="1" hangingPunct="1">
              <a:spcBef>
                <a:spcPts val="1200"/>
              </a:spcBef>
              <a:buFont typeface="Courier New" panose="02070309020205020404" pitchFamily="49" charset="0"/>
              <a:buChar char="o"/>
            </a:pPr>
            <a:r>
              <a:rPr lang="en-US" altLang="en-US" sz="2000" dirty="0">
                <a:solidFill>
                  <a:srgbClr val="000000"/>
                </a:solidFill>
                <a:latin typeface="+mn-lt"/>
                <a:ea typeface="Calibri Light" charset="0"/>
                <a:cs typeface="Calibri Light" charset="0"/>
                <a:sym typeface="Times New Roman" charset="0"/>
              </a:rPr>
              <a:t>Brodmann's numbering of these cortical locations has become one of the </a:t>
            </a:r>
            <a:r>
              <a:rPr lang="en-US" altLang="en-US" sz="2000" b="1" dirty="0">
                <a:latin typeface="+mn-lt"/>
                <a:ea typeface="Calibri Light" charset="0"/>
                <a:cs typeface="Calibri Light" charset="0"/>
                <a:sym typeface="Times New Roman" charset="0"/>
              </a:rPr>
              <a:t>standard ways </a:t>
            </a:r>
            <a:r>
              <a:rPr lang="en-US" altLang="en-US" sz="2000" dirty="0">
                <a:latin typeface="+mn-lt"/>
                <a:ea typeface="Calibri Light" charset="0"/>
                <a:cs typeface="Calibri Light" charset="0"/>
                <a:sym typeface="Times New Roman" charset="0"/>
              </a:rPr>
              <a:t>in which </a:t>
            </a:r>
            <a:r>
              <a:rPr lang="en-US" altLang="en-US" sz="2000" b="1" dirty="0">
                <a:latin typeface="+mn-lt"/>
                <a:ea typeface="Calibri Light" charset="0"/>
                <a:cs typeface="Calibri Light" charset="0"/>
                <a:sym typeface="Times New Roman" charset="0"/>
              </a:rPr>
              <a:t>clinicians identify brain areas</a:t>
            </a:r>
            <a:r>
              <a:rPr lang="en-US" altLang="en-US" sz="2000" dirty="0">
                <a:latin typeface="+mn-lt"/>
                <a:ea typeface="Calibri Light" charset="0"/>
                <a:cs typeface="Calibri Light" charset="0"/>
                <a:sym typeface="Times New Roman" charset="0"/>
              </a:rPr>
              <a:t>. </a:t>
            </a:r>
            <a:endParaRPr lang="ar-SA" altLang="en-US" sz="2000" dirty="0">
              <a:latin typeface="+mn-lt"/>
              <a:ea typeface="Calibri Light" charset="0"/>
              <a:cs typeface="Calibri Light" charset="0"/>
            </a:endParaRPr>
          </a:p>
        </p:txBody>
      </p:sp>
      <p:grpSp>
        <p:nvGrpSpPr>
          <p:cNvPr id="7" name="Group 6">
            <a:extLst>
              <a:ext uri="{FF2B5EF4-FFF2-40B4-BE49-F238E27FC236}">
                <a16:creationId xmlns:a16="http://schemas.microsoft.com/office/drawing/2014/main" id="{ABBC2C0C-851E-4D91-854D-BD645C8FAEC9}"/>
              </a:ext>
            </a:extLst>
          </p:cNvPr>
          <p:cNvGrpSpPr/>
          <p:nvPr/>
        </p:nvGrpSpPr>
        <p:grpSpPr>
          <a:xfrm>
            <a:off x="10502941" y="896626"/>
            <a:ext cx="682625" cy="734036"/>
            <a:chOff x="6597319" y="353560"/>
            <a:chExt cx="682625" cy="734036"/>
          </a:xfrm>
        </p:grpSpPr>
        <p:pic>
          <p:nvPicPr>
            <p:cNvPr id="8" name="Picture 2" descr="Image result for youtube">
              <a:hlinkClick r:id="rId3"/>
              <a:extLst>
                <a:ext uri="{FF2B5EF4-FFF2-40B4-BE49-F238E27FC236}">
                  <a16:creationId xmlns:a16="http://schemas.microsoft.com/office/drawing/2014/main" id="{50C16D83-F6BF-4F86-A83D-AA9320B5A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575957-E46E-4458-8932-A4D3BF70DCF7}"/>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05:25</a:t>
              </a:r>
              <a:endParaRPr lang="en-GB" dirty="0">
                <a:solidFill>
                  <a:schemeClr val="accent6">
                    <a:lumMod val="75000"/>
                  </a:schemeClr>
                </a:solidFill>
                <a:latin typeface="+mn-lt"/>
              </a:endParaRPr>
            </a:p>
          </p:txBody>
        </p:sp>
      </p:grpSp>
      <p:sp>
        <p:nvSpPr>
          <p:cNvPr id="10" name="Rectangle 9">
            <a:extLst>
              <a:ext uri="{FF2B5EF4-FFF2-40B4-BE49-F238E27FC236}">
                <a16:creationId xmlns:a16="http://schemas.microsoft.com/office/drawing/2014/main" id="{9B09DFE3-C453-4F6B-931F-EC92023CACCE}"/>
              </a:ext>
            </a:extLst>
          </p:cNvPr>
          <p:cNvSpPr/>
          <p:nvPr/>
        </p:nvSpPr>
        <p:spPr>
          <a:xfrm>
            <a:off x="1097280" y="5244051"/>
            <a:ext cx="5726307" cy="923330"/>
          </a:xfrm>
          <a:prstGeom prst="rect">
            <a:avLst/>
          </a:prstGeom>
        </p:spPr>
        <p:txBody>
          <a:bodyPr wrap="square">
            <a:spAutoFit/>
          </a:bodyPr>
          <a:lstStyle/>
          <a:p>
            <a:pPr algn="l"/>
            <a:r>
              <a:rPr lang="en-GB" dirty="0">
                <a:solidFill>
                  <a:srgbClr val="92D050"/>
                </a:solidFill>
                <a:latin typeface="+mn-lt"/>
                <a:cs typeface="Calibri Light" charset="0"/>
                <a:sym typeface="Times New Roman" charset="0"/>
              </a:rPr>
              <a:t>*In the spinal cord the grey matter was divided into rexed laminae. Here broadmanns map is similar but in the cerebral hemispheres</a:t>
            </a:r>
            <a:endParaRPr lang="en-GB" dirty="0">
              <a:solidFill>
                <a:srgbClr val="92D050"/>
              </a:solidFill>
              <a:latin typeface="+mn-lt"/>
            </a:endParaRPr>
          </a:p>
        </p:txBody>
      </p:sp>
      <p:sp>
        <p:nvSpPr>
          <p:cNvPr id="11" name="Title 1">
            <a:extLst>
              <a:ext uri="{FF2B5EF4-FFF2-40B4-BE49-F238E27FC236}">
                <a16:creationId xmlns:a16="http://schemas.microsoft.com/office/drawing/2014/main" id="{A79A923F-084E-4AFA-9312-05174146A08E}"/>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Broadmann’s Map</a:t>
            </a:r>
          </a:p>
          <a:p>
            <a:endParaRPr lang="en-US" sz="3200" b="1" dirty="0">
              <a:solidFill>
                <a:schemeClr val="bg1">
                  <a:lumMod val="65000"/>
                </a:schemeClr>
              </a:solidFill>
            </a:endParaRPr>
          </a:p>
        </p:txBody>
      </p:sp>
    </p:spTree>
    <p:extLst>
      <p:ext uri="{BB962C8B-B14F-4D97-AF65-F5344CB8AC3E}">
        <p14:creationId xmlns:p14="http://schemas.microsoft.com/office/powerpoint/2010/main" val="257281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340831E2-0CAC-4D65-B7DC-07AA03BB1682}"/>
              </a:ext>
            </a:extLst>
          </p:cNvPr>
          <p:cNvGraphicFramePr>
            <a:graphicFrameLocks noGrp="1"/>
          </p:cNvGraphicFramePr>
          <p:nvPr>
            <p:extLst>
              <p:ext uri="{D42A27DB-BD31-4B8C-83A1-F6EECF244321}">
                <p14:modId xmlns:p14="http://schemas.microsoft.com/office/powerpoint/2010/main" val="4181279133"/>
              </p:ext>
            </p:extLst>
          </p:nvPr>
        </p:nvGraphicFramePr>
        <p:xfrm>
          <a:off x="396183" y="990568"/>
          <a:ext cx="11471352" cy="5588374"/>
        </p:xfrm>
        <a:graphic>
          <a:graphicData uri="http://schemas.openxmlformats.org/drawingml/2006/table">
            <a:tbl>
              <a:tblPr firstRow="1" bandRow="1">
                <a:tableStyleId>{1108BE60-98E1-4CA7-AB5B-2BF94F43183B}</a:tableStyleId>
              </a:tblPr>
              <a:tblGrid>
                <a:gridCol w="2483516">
                  <a:extLst>
                    <a:ext uri="{9D8B030D-6E8A-4147-A177-3AD203B41FA5}">
                      <a16:colId xmlns:a16="http://schemas.microsoft.com/office/drawing/2014/main" val="3245305587"/>
                    </a:ext>
                  </a:extLst>
                </a:gridCol>
                <a:gridCol w="3311355">
                  <a:extLst>
                    <a:ext uri="{9D8B030D-6E8A-4147-A177-3AD203B41FA5}">
                      <a16:colId xmlns:a16="http://schemas.microsoft.com/office/drawing/2014/main" val="2323069498"/>
                    </a:ext>
                  </a:extLst>
                </a:gridCol>
                <a:gridCol w="1390846">
                  <a:extLst>
                    <a:ext uri="{9D8B030D-6E8A-4147-A177-3AD203B41FA5}">
                      <a16:colId xmlns:a16="http://schemas.microsoft.com/office/drawing/2014/main" val="658779811"/>
                    </a:ext>
                  </a:extLst>
                </a:gridCol>
                <a:gridCol w="4285635">
                  <a:extLst>
                    <a:ext uri="{9D8B030D-6E8A-4147-A177-3AD203B41FA5}">
                      <a16:colId xmlns:a16="http://schemas.microsoft.com/office/drawing/2014/main" val="305924186"/>
                    </a:ext>
                  </a:extLst>
                </a:gridCol>
              </a:tblGrid>
              <a:tr h="412624">
                <a:tc gridSpan="4">
                  <a:txBody>
                    <a:bodyPr/>
                    <a:lstStyle/>
                    <a:p>
                      <a:pPr algn="ctr"/>
                      <a:r>
                        <a:rPr lang="en-GB" sz="1800" i="0" u="none" dirty="0">
                          <a:latin typeface="Gill Sans MT" panose="020B0502020104020203" pitchFamily="34" charset="0"/>
                        </a:rPr>
                        <a:t>Frontal Lobe</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u="none" dirty="0">
                        <a:latin typeface="+mn-lt"/>
                      </a:endParaRPr>
                    </a:p>
                  </a:txBody>
                  <a:tcPr>
                    <a:solidFill>
                      <a:schemeClr val="bg1"/>
                    </a:solidFill>
                  </a:tcPr>
                </a:tc>
                <a:extLst>
                  <a:ext uri="{0D108BD9-81ED-4DB2-BD59-A6C34878D82A}">
                    <a16:rowId xmlns:a16="http://schemas.microsoft.com/office/drawing/2014/main" val="1474139243"/>
                  </a:ext>
                </a:extLst>
              </a:tr>
              <a:tr h="789401">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1-</a:t>
                      </a:r>
                      <a:r>
                        <a:rPr lang="en-US" altLang="en-US" sz="1800" b="1" i="0" u="sng" kern="1200" dirty="0">
                          <a:solidFill>
                            <a:srgbClr val="000000"/>
                          </a:solidFill>
                          <a:latin typeface="Gill Sans MT" panose="020B0502020104020203" pitchFamily="34" charset="0"/>
                          <a:ea typeface="Calibri"/>
                          <a:cs typeface="Calibri"/>
                          <a:sym typeface="Times New Roman" charset="0"/>
                        </a:rPr>
                        <a:t>Pr</a:t>
                      </a:r>
                      <a:r>
                        <a:rPr lang="en-US" altLang="en-US" sz="1800" b="1" i="0" u="none" kern="1200" dirty="0">
                          <a:solidFill>
                            <a:srgbClr val="000000"/>
                          </a:solidFill>
                          <a:latin typeface="Gill Sans MT" panose="020B0502020104020203" pitchFamily="34" charset="0"/>
                          <a:ea typeface="Calibri"/>
                          <a:cs typeface="Calibri"/>
                          <a:sym typeface="Times New Roman" charset="0"/>
                        </a:rPr>
                        <a:t>imary motor cortex</a:t>
                      </a:r>
                      <a:endParaRPr lang="en-GB" sz="1800" i="0" u="none" dirty="0">
                        <a:latin typeface="Gill Sans MT" panose="020B0502020104020203" pitchFamily="34" charset="0"/>
                      </a:endParaRPr>
                    </a:p>
                  </a:txBody>
                  <a:tcPr>
                    <a:solidFill>
                      <a:schemeClr val="accent3">
                        <a:lumMod val="20000"/>
                        <a:lumOff val="80000"/>
                      </a:schemeClr>
                    </a:solidFill>
                  </a:tcPr>
                </a:tc>
                <a:tc>
                  <a:txBody>
                    <a:bodyPr/>
                    <a:lstStyle/>
                    <a:p>
                      <a:r>
                        <a:rPr lang="en-US" altLang="en-US" sz="1800" b="0" i="0" kern="1200" dirty="0">
                          <a:solidFill>
                            <a:srgbClr val="000000"/>
                          </a:solidFill>
                          <a:latin typeface="Gill Sans MT" panose="020B0502020104020203" pitchFamily="34" charset="0"/>
                          <a:ea typeface="Calibri"/>
                          <a:cs typeface="Calibri"/>
                          <a:sym typeface="Times New Roman" charset="0"/>
                        </a:rPr>
                        <a:t>Located in </a:t>
                      </a:r>
                      <a:r>
                        <a:rPr lang="en-US" altLang="en-US" sz="1800" b="1" i="0" u="sng" kern="1200" dirty="0">
                          <a:solidFill>
                            <a:srgbClr val="000000"/>
                          </a:solidFill>
                          <a:latin typeface="Gill Sans MT" panose="020B0502020104020203" pitchFamily="34" charset="0"/>
                          <a:ea typeface="Calibri"/>
                          <a:cs typeface="Calibri"/>
                          <a:sym typeface="Times New Roman" charset="0"/>
                        </a:rPr>
                        <a:t>pr</a:t>
                      </a:r>
                      <a:r>
                        <a:rPr lang="en-US" altLang="en-US" sz="1800" b="1" i="0" u="none" kern="1200" dirty="0">
                          <a:solidFill>
                            <a:srgbClr val="000000"/>
                          </a:solidFill>
                          <a:latin typeface="Gill Sans MT" panose="020B0502020104020203" pitchFamily="34" charset="0"/>
                          <a:ea typeface="Calibri"/>
                          <a:cs typeface="Calibri"/>
                          <a:sym typeface="Times New Roman" charset="0"/>
                        </a:rPr>
                        <a:t>ecentral gyrus </a:t>
                      </a:r>
                      <a:endParaRPr lang="en-GB" sz="1800" b="1" i="0" u="none" dirty="0">
                        <a:latin typeface="Gill Sans MT" panose="020B0502020104020203" pitchFamily="34" charset="0"/>
                      </a:endParaRPr>
                    </a:p>
                  </a:txBody>
                  <a:tcPr>
                    <a:solidFill>
                      <a:schemeClr val="accent3">
                        <a:lumMod val="20000"/>
                        <a:lumOff val="80000"/>
                      </a:schemeClr>
                    </a:solidFill>
                  </a:tcPr>
                </a:tc>
                <a:tc>
                  <a:txBody>
                    <a:bodyPr/>
                    <a:lstStyle/>
                    <a:p>
                      <a:r>
                        <a:rPr lang="en-US" altLang="en-US" sz="1800" b="0" i="0" kern="1200" dirty="0" err="1">
                          <a:solidFill>
                            <a:schemeClr val="tx1"/>
                          </a:solidFill>
                          <a:latin typeface="Gill Sans MT" panose="020B0502020104020203" pitchFamily="34" charset="0"/>
                          <a:ea typeface="Calibri"/>
                          <a:cs typeface="Calibri"/>
                          <a:sym typeface="Times New Roman" charset="0"/>
                        </a:rPr>
                        <a:t>Brodman’s</a:t>
                      </a:r>
                      <a:r>
                        <a:rPr lang="en-US" altLang="en-US" sz="1800" b="0" i="0" kern="1200" dirty="0">
                          <a:solidFill>
                            <a:schemeClr val="tx1"/>
                          </a:solidFill>
                          <a:latin typeface="Gill Sans MT" panose="020B0502020104020203" pitchFamily="34" charset="0"/>
                          <a:ea typeface="Calibri"/>
                          <a:cs typeface="Calibri"/>
                          <a:sym typeface="Times New Roman" charset="0"/>
                        </a:rPr>
                        <a:t> area </a:t>
                      </a:r>
                      <a:r>
                        <a:rPr lang="en-US" altLang="en-US" sz="1800" b="1" i="0" kern="1200" dirty="0">
                          <a:solidFill>
                            <a:schemeClr val="tx1"/>
                          </a:solidFill>
                          <a:latin typeface="Gill Sans MT" panose="020B0502020104020203" pitchFamily="34" charset="0"/>
                          <a:ea typeface="Calibri"/>
                          <a:cs typeface="Calibri"/>
                          <a:sym typeface="Times New Roman" charset="0"/>
                        </a:rPr>
                        <a:t>4</a:t>
                      </a:r>
                      <a:endParaRPr lang="en-GB" sz="1800" i="0" dirty="0">
                        <a:solidFill>
                          <a:schemeClr val="tx1"/>
                        </a:solidFill>
                        <a:latin typeface="Gill Sans MT" panose="020B0502020104020203" pitchFamily="34" charset="0"/>
                      </a:endParaRPr>
                    </a:p>
                  </a:txBody>
                  <a:tcPr>
                    <a:solidFill>
                      <a:schemeClr val="accent3">
                        <a:lumMod val="20000"/>
                        <a:lumOff val="80000"/>
                      </a:schemeClr>
                    </a:solidFill>
                  </a:tcPr>
                </a:tc>
                <a:tc>
                  <a:txBody>
                    <a:bodyPr/>
                    <a:lstStyle/>
                    <a:p>
                      <a:r>
                        <a:rPr lang="en-US" sz="1600" i="0" dirty="0">
                          <a:solidFill>
                            <a:schemeClr val="tx1"/>
                          </a:solidFill>
                          <a:latin typeface="Gill Sans MT" panose="020B0502020104020203" pitchFamily="34" charset="0"/>
                        </a:rPr>
                        <a:t>allows conscious control of </a:t>
                      </a:r>
                      <a:r>
                        <a:rPr lang="en-US" sz="1600" b="1" i="0" dirty="0">
                          <a:solidFill>
                            <a:schemeClr val="tx1"/>
                          </a:solidFill>
                          <a:latin typeface="Gill Sans MT" panose="020B0502020104020203" pitchFamily="34" charset="0"/>
                        </a:rPr>
                        <a:t>skilled voluntary </a:t>
                      </a:r>
                      <a:r>
                        <a:rPr lang="en-US" sz="1600" b="1" i="0" dirty="0">
                          <a:solidFill>
                            <a:schemeClr val="bg1">
                              <a:lumMod val="50000"/>
                            </a:schemeClr>
                          </a:solidFill>
                          <a:latin typeface="Gill Sans MT" panose="020B0502020104020203" pitchFamily="34" charset="0"/>
                        </a:rPr>
                        <a:t>(gross) </a:t>
                      </a:r>
                      <a:r>
                        <a:rPr lang="en-US" sz="1600" b="1" i="0" dirty="0">
                          <a:solidFill>
                            <a:schemeClr val="tx1"/>
                          </a:solidFill>
                          <a:latin typeface="Gill Sans MT" panose="020B0502020104020203" pitchFamily="34" charset="0"/>
                        </a:rPr>
                        <a:t>movement</a:t>
                      </a:r>
                      <a:r>
                        <a:rPr lang="en-US" sz="1600" i="0" dirty="0">
                          <a:solidFill>
                            <a:schemeClr val="tx1"/>
                          </a:solidFill>
                          <a:latin typeface="Gill Sans MT" panose="020B0502020104020203" pitchFamily="34" charset="0"/>
                        </a:rPr>
                        <a:t> (controls skeletal muscles)</a:t>
                      </a:r>
                      <a:endParaRPr lang="en-GB" sz="1600" i="0" dirty="0">
                        <a:solidFill>
                          <a:schemeClr val="tx1"/>
                        </a:solidFill>
                        <a:latin typeface="Gill Sans MT" panose="020B0502020104020203" pitchFamily="34" charset="0"/>
                      </a:endParaRPr>
                    </a:p>
                  </a:txBody>
                  <a:tcPr>
                    <a:solidFill>
                      <a:schemeClr val="accent3">
                        <a:lumMod val="20000"/>
                        <a:lumOff val="80000"/>
                      </a:schemeClr>
                    </a:solidFill>
                  </a:tcPr>
                </a:tc>
                <a:extLst>
                  <a:ext uri="{0D108BD9-81ED-4DB2-BD59-A6C34878D82A}">
                    <a16:rowId xmlns:a16="http://schemas.microsoft.com/office/drawing/2014/main" val="2836975253"/>
                  </a:ext>
                </a:extLst>
              </a:tr>
              <a:tr h="1168470">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2-Premotor cortex</a:t>
                      </a:r>
                      <a:r>
                        <a:rPr lang="en-US" altLang="en-US" sz="1800" b="0" i="0" u="none" kern="1200" dirty="0">
                          <a:solidFill>
                            <a:srgbClr val="000000"/>
                          </a:solidFill>
                          <a:latin typeface="Gill Sans MT" panose="020B0502020104020203" pitchFamily="34" charset="0"/>
                          <a:ea typeface="Calibri"/>
                          <a:cs typeface="Calibri"/>
                          <a:sym typeface="Times New Roman" charset="0"/>
                        </a:rPr>
                        <a:t>: </a:t>
                      </a:r>
                      <a:endParaRPr lang="en-GB" sz="1800" i="0" u="none" dirty="0">
                        <a:latin typeface="Gill Sans MT" panose="020B0502020104020203" pitchFamily="34" charset="0"/>
                      </a:endParaRPr>
                    </a:p>
                  </a:txBody>
                  <a:tcPr>
                    <a:solidFill>
                      <a:schemeClr val="accent4">
                        <a:lumMod val="20000"/>
                        <a:lumOff val="80000"/>
                      </a:schemeClr>
                    </a:solidFill>
                  </a:tcPr>
                </a:tc>
                <a:tc>
                  <a:txBody>
                    <a:bodyPr/>
                    <a:lstStyle/>
                    <a:p>
                      <a:r>
                        <a:rPr lang="en-US" altLang="en-US" sz="1800" b="0" i="0" kern="1200" dirty="0">
                          <a:solidFill>
                            <a:srgbClr val="000000"/>
                          </a:solidFill>
                          <a:latin typeface="Gill Sans MT" panose="020B0502020104020203" pitchFamily="34" charset="0"/>
                          <a:ea typeface="Calibri"/>
                          <a:cs typeface="Calibri"/>
                          <a:sym typeface="Times New Roman" charset="0"/>
                        </a:rPr>
                        <a:t>Located in the region </a:t>
                      </a:r>
                      <a:r>
                        <a:rPr lang="en-US" altLang="en-US" sz="1800" b="1" i="0" kern="1200" dirty="0">
                          <a:solidFill>
                            <a:srgbClr val="000000"/>
                          </a:solidFill>
                          <a:latin typeface="Gill Sans MT" panose="020B0502020104020203" pitchFamily="34" charset="0"/>
                          <a:ea typeface="Calibri"/>
                          <a:cs typeface="Calibri"/>
                          <a:sym typeface="Times New Roman" charset="0"/>
                        </a:rPr>
                        <a:t>immediately </a:t>
                      </a:r>
                      <a:r>
                        <a:rPr lang="en-US" altLang="en-US" sz="1800" b="1" i="0" u="none" kern="1200" dirty="0">
                          <a:solidFill>
                            <a:srgbClr val="000000"/>
                          </a:solidFill>
                          <a:latin typeface="Gill Sans MT" panose="020B0502020104020203" pitchFamily="34" charset="0"/>
                          <a:ea typeface="Calibri"/>
                          <a:cs typeface="Calibri"/>
                          <a:sym typeface="Times New Roman" charset="0"/>
                        </a:rPr>
                        <a:t>anterior to the precentral gyrus </a:t>
                      </a:r>
                      <a:endParaRPr lang="en-GB" sz="1800" b="1" i="0" u="none" dirty="0">
                        <a:latin typeface="Gill Sans MT" panose="020B0502020104020203" pitchFamily="34" charset="0"/>
                      </a:endParaRPr>
                    </a:p>
                  </a:txBody>
                  <a:tcPr>
                    <a:solidFill>
                      <a:schemeClr val="accent4">
                        <a:lumMod val="20000"/>
                        <a:lumOff val="80000"/>
                      </a:schemeClr>
                    </a:solidFill>
                  </a:tcPr>
                </a:tc>
                <a:tc>
                  <a:txBody>
                    <a:bodyPr/>
                    <a:lstStyle/>
                    <a:p>
                      <a:r>
                        <a:rPr lang="en-US" altLang="en-US" sz="1800" b="0" i="0" kern="1200" dirty="0">
                          <a:solidFill>
                            <a:schemeClr val="tx1"/>
                          </a:solidFill>
                          <a:latin typeface="Gill Sans MT" panose="020B0502020104020203" pitchFamily="34" charset="0"/>
                          <a:ea typeface="Calibri"/>
                          <a:cs typeface="Calibri"/>
                          <a:sym typeface="Times New Roman" charset="0"/>
                        </a:rPr>
                        <a:t>Brodmann’s area </a:t>
                      </a:r>
                      <a:r>
                        <a:rPr lang="en-US" altLang="en-US" sz="1800" b="1" i="0" kern="1200" dirty="0">
                          <a:solidFill>
                            <a:schemeClr val="tx1"/>
                          </a:solidFill>
                          <a:latin typeface="Gill Sans MT" panose="020B0502020104020203" pitchFamily="34" charset="0"/>
                          <a:ea typeface="Calibri"/>
                          <a:cs typeface="Calibri"/>
                          <a:sym typeface="Times New Roman" charset="0"/>
                        </a:rPr>
                        <a:t>6</a:t>
                      </a:r>
                      <a:endParaRPr lang="en-GB" sz="1800" b="1" i="0" dirty="0">
                        <a:solidFill>
                          <a:schemeClr val="tx1"/>
                        </a:solidFill>
                        <a:latin typeface="Gill Sans MT" panose="020B0502020104020203" pitchFamily="34" charset="0"/>
                      </a:endParaRPr>
                    </a:p>
                  </a:txBody>
                  <a:tcPr>
                    <a:solidFill>
                      <a:schemeClr val="accent4">
                        <a:lumMod val="20000"/>
                        <a:lumOff val="80000"/>
                      </a:schemeClr>
                    </a:solidFill>
                  </a:tcPr>
                </a:tc>
                <a:tc>
                  <a:txBody>
                    <a:bodyPr/>
                    <a:lstStyle/>
                    <a:p>
                      <a:r>
                        <a:rPr lang="en-US" sz="1600" b="0" i="0" dirty="0">
                          <a:solidFill>
                            <a:schemeClr val="tx1"/>
                          </a:solidFill>
                          <a:latin typeface="Gill Sans MT" panose="020B0502020104020203" pitchFamily="34" charset="0"/>
                        </a:rPr>
                        <a:t>Controls learned, repetitious, or patterned motor skills, typing, playing a musical instrument. Coordinates simultaneous or sequential actions. Involved in the </a:t>
                      </a:r>
                      <a:r>
                        <a:rPr lang="en-US" sz="1600" b="1" i="0" dirty="0">
                          <a:solidFill>
                            <a:schemeClr val="tx1"/>
                          </a:solidFill>
                          <a:latin typeface="Gill Sans MT" panose="020B0502020104020203" pitchFamily="34" charset="0"/>
                        </a:rPr>
                        <a:t>planning of movements.</a:t>
                      </a:r>
                      <a:endParaRPr lang="en-GB" sz="1600" b="1" i="0" dirty="0">
                        <a:solidFill>
                          <a:schemeClr val="tx1"/>
                        </a:solidFill>
                        <a:latin typeface="Gill Sans MT" panose="020B0502020104020203" pitchFamily="34" charset="0"/>
                      </a:endParaRPr>
                    </a:p>
                  </a:txBody>
                  <a:tcPr>
                    <a:solidFill>
                      <a:schemeClr val="accent4">
                        <a:lumMod val="20000"/>
                        <a:lumOff val="80000"/>
                      </a:schemeClr>
                    </a:solidFill>
                  </a:tcPr>
                </a:tc>
                <a:extLst>
                  <a:ext uri="{0D108BD9-81ED-4DB2-BD59-A6C34878D82A}">
                    <a16:rowId xmlns:a16="http://schemas.microsoft.com/office/drawing/2014/main" val="2330887934"/>
                  </a:ext>
                </a:extLst>
              </a:tr>
              <a:tr h="1320254">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3-Prefrontal cortex:</a:t>
                      </a:r>
                      <a:endParaRPr lang="en-GB" sz="1800" i="0" u="none" dirty="0">
                        <a:latin typeface="Gill Sans MT" panose="020B0502020104020203" pitchFamily="34" charset="0"/>
                      </a:endParaRPr>
                    </a:p>
                  </a:txBody>
                  <a:tcPr>
                    <a:solidFill>
                      <a:srgbClr val="FFFFE1"/>
                    </a:solidFill>
                  </a:tcPr>
                </a:tc>
                <a:tc>
                  <a:txBody>
                    <a:bodyPr/>
                    <a:lstStyle/>
                    <a:p>
                      <a:r>
                        <a:rPr lang="en-US" altLang="en-US" sz="1800" b="1" i="0" kern="1200" dirty="0">
                          <a:solidFill>
                            <a:srgbClr val="000000"/>
                          </a:solidFill>
                          <a:latin typeface="Gill Sans MT" panose="020B0502020104020203" pitchFamily="34" charset="0"/>
                          <a:ea typeface="Calibri"/>
                          <a:cs typeface="Calibri"/>
                          <a:sym typeface="Times New Roman" charset="0"/>
                        </a:rPr>
                        <a:t>Extensive</a:t>
                      </a:r>
                      <a:r>
                        <a:rPr lang="en-US" altLang="en-US" sz="1800" b="0" i="0" kern="1200" dirty="0">
                          <a:solidFill>
                            <a:srgbClr val="000000"/>
                          </a:solidFill>
                          <a:latin typeface="Gill Sans MT" panose="020B0502020104020203" pitchFamily="34" charset="0"/>
                          <a:ea typeface="Calibri"/>
                          <a:cs typeface="Calibri"/>
                          <a:sym typeface="Times New Roman" charset="0"/>
                        </a:rPr>
                        <a:t> region of the </a:t>
                      </a:r>
                      <a:r>
                        <a:rPr lang="en-US" altLang="en-US" sz="1800" b="1" i="0" kern="1200" dirty="0">
                          <a:solidFill>
                            <a:srgbClr val="000000"/>
                          </a:solidFill>
                          <a:latin typeface="Gill Sans MT" panose="020B0502020104020203" pitchFamily="34" charset="0"/>
                          <a:ea typeface="Calibri"/>
                          <a:cs typeface="Calibri"/>
                          <a:sym typeface="Times New Roman" charset="0"/>
                        </a:rPr>
                        <a:t>frontal lobe</a:t>
                      </a:r>
                      <a:r>
                        <a:rPr lang="en-US" altLang="en-US" sz="1800" b="1" i="0" u="none" kern="1200" dirty="0">
                          <a:solidFill>
                            <a:srgbClr val="000000"/>
                          </a:solidFill>
                          <a:latin typeface="Gill Sans MT" panose="020B0502020104020203" pitchFamily="34" charset="0"/>
                          <a:ea typeface="Calibri"/>
                          <a:cs typeface="Calibri"/>
                          <a:sym typeface="Times New Roman" charset="0"/>
                        </a:rPr>
                        <a:t> </a:t>
                      </a:r>
                      <a:r>
                        <a:rPr lang="en-US" altLang="en-US" sz="1800" b="0" i="0" u="none" kern="1200" dirty="0">
                          <a:solidFill>
                            <a:srgbClr val="000000"/>
                          </a:solidFill>
                          <a:latin typeface="Gill Sans MT" panose="020B0502020104020203" pitchFamily="34" charset="0"/>
                          <a:ea typeface="Calibri"/>
                          <a:cs typeface="Calibri"/>
                          <a:sym typeface="Times New Roman" charset="0"/>
                        </a:rPr>
                        <a:t>anterior to premotor area</a:t>
                      </a:r>
                      <a:r>
                        <a:rPr lang="en-US" altLang="en-US" sz="1800" b="0" i="0" kern="1200" dirty="0">
                          <a:solidFill>
                            <a:srgbClr val="000000"/>
                          </a:solidFill>
                          <a:latin typeface="Gill Sans MT" panose="020B0502020104020203" pitchFamily="34" charset="0"/>
                          <a:ea typeface="Calibri"/>
                          <a:cs typeface="Calibri"/>
                          <a:sym typeface="Times New Roman" charset="0"/>
                        </a:rPr>
                        <a:t>.</a:t>
                      </a:r>
                      <a:endParaRPr lang="en-GB" sz="1800" i="0" dirty="0">
                        <a:latin typeface="Gill Sans MT" panose="020B0502020104020203" pitchFamily="34" charset="0"/>
                      </a:endParaRPr>
                    </a:p>
                  </a:txBody>
                  <a:tcPr>
                    <a:solidFill>
                      <a:srgbClr val="FFFFE1"/>
                    </a:solidFill>
                  </a:tcPr>
                </a:tc>
                <a:tc>
                  <a:txBody>
                    <a:bodyPr/>
                    <a:lstStyle/>
                    <a:p>
                      <a:endParaRPr lang="en-GB" sz="1800" i="0" dirty="0">
                        <a:solidFill>
                          <a:schemeClr val="tx1"/>
                        </a:solidFill>
                        <a:latin typeface="Gill Sans MT" panose="020B0502020104020203" pitchFamily="34" charset="0"/>
                      </a:endParaRPr>
                    </a:p>
                  </a:txBody>
                  <a:tcPr>
                    <a:solidFill>
                      <a:srgbClr val="FFFFE1"/>
                    </a:solidFill>
                  </a:tcPr>
                </a:tc>
                <a:tc>
                  <a:txBody>
                    <a:bodyPr/>
                    <a:lstStyle/>
                    <a:p>
                      <a:r>
                        <a:rPr lang="en-US" sz="1600" i="0" dirty="0">
                          <a:solidFill>
                            <a:schemeClr val="tx1"/>
                          </a:solidFill>
                          <a:latin typeface="Gill Sans MT" panose="020B0502020104020203" pitchFamily="34" charset="0"/>
                        </a:rPr>
                        <a:t>Involved with intellect, cognition, recall, and personality. </a:t>
                      </a:r>
                      <a:r>
                        <a:rPr lang="en-US" sz="1600" b="1" i="0" dirty="0">
                          <a:solidFill>
                            <a:schemeClr val="tx1"/>
                          </a:solidFill>
                          <a:latin typeface="Gill Sans MT" panose="020B0502020104020203" pitchFamily="34" charset="0"/>
                        </a:rPr>
                        <a:t>Necessary for judgement</a:t>
                      </a:r>
                      <a:r>
                        <a:rPr lang="en-US" sz="1600" i="0" dirty="0">
                          <a:solidFill>
                            <a:schemeClr val="tx1"/>
                          </a:solidFill>
                          <a:latin typeface="Gill Sans MT" panose="020B0502020104020203" pitchFamily="34" charset="0"/>
                        </a:rPr>
                        <a:t>, reasoning, persistence, and conscience. </a:t>
                      </a:r>
                    </a:p>
                    <a:p>
                      <a:r>
                        <a:rPr lang="en-US" sz="1600" i="0" dirty="0">
                          <a:solidFill>
                            <a:schemeClr val="tx1"/>
                          </a:solidFill>
                          <a:latin typeface="Gill Sans MT" panose="020B0502020104020203" pitchFamily="34" charset="0"/>
                        </a:rPr>
                        <a:t>Also related to mood. Closely linked to limbic system (emotional part of brain)</a:t>
                      </a:r>
                      <a:endParaRPr lang="en-GB" sz="1600" i="0" dirty="0">
                        <a:solidFill>
                          <a:schemeClr val="tx1"/>
                        </a:solidFill>
                        <a:latin typeface="Gill Sans MT" panose="020B0502020104020203" pitchFamily="34" charset="0"/>
                      </a:endParaRPr>
                    </a:p>
                  </a:txBody>
                  <a:tcPr>
                    <a:solidFill>
                      <a:srgbClr val="FFFFE1"/>
                    </a:solidFill>
                  </a:tcPr>
                </a:tc>
                <a:extLst>
                  <a:ext uri="{0D108BD9-81ED-4DB2-BD59-A6C34878D82A}">
                    <a16:rowId xmlns:a16="http://schemas.microsoft.com/office/drawing/2014/main" val="4029318370"/>
                  </a:ext>
                </a:extLst>
              </a:tr>
              <a:tr h="891340">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4-Broca’s (motor speech) area: </a:t>
                      </a:r>
                    </a:p>
                    <a:p>
                      <a:r>
                        <a:rPr lang="en-GB" sz="1800" b="0" i="0" u="none" dirty="0">
                          <a:solidFill>
                            <a:srgbClr val="92D050"/>
                          </a:solidFill>
                          <a:latin typeface="Gill Sans MT" panose="020B0502020104020203" pitchFamily="34" charset="0"/>
                        </a:rPr>
                        <a:t>(in the premotor area)</a:t>
                      </a:r>
                    </a:p>
                  </a:txBody>
                  <a:tcPr>
                    <a:solidFill>
                      <a:srgbClr val="E6CDB4"/>
                    </a:solidFill>
                  </a:tcPr>
                </a:tc>
                <a:tc>
                  <a:txBody>
                    <a:bodyPr/>
                    <a:lstStyle/>
                    <a:p>
                      <a:r>
                        <a:rPr lang="en-US" altLang="en-US" sz="1800" b="0" i="0" kern="1200" dirty="0">
                          <a:solidFill>
                            <a:srgbClr val="000000"/>
                          </a:solidFill>
                          <a:latin typeface="Gill Sans MT" panose="020B0502020104020203" pitchFamily="34" charset="0"/>
                          <a:ea typeface="Calibri"/>
                          <a:cs typeface="Calibri"/>
                          <a:sym typeface="Times New Roman" charset="0"/>
                        </a:rPr>
                        <a:t>Located in the </a:t>
                      </a:r>
                      <a:r>
                        <a:rPr lang="en-US" altLang="en-US" sz="1800" b="1" i="0" u="none" kern="1200" dirty="0">
                          <a:solidFill>
                            <a:srgbClr val="000000"/>
                          </a:solidFill>
                          <a:latin typeface="Gill Sans MT" panose="020B0502020104020203" pitchFamily="34" charset="0"/>
                          <a:ea typeface="Calibri"/>
                          <a:cs typeface="Calibri"/>
                          <a:sym typeface="Times New Roman" charset="0"/>
                        </a:rPr>
                        <a:t>inferior frontal gyrus </a:t>
                      </a:r>
                      <a:r>
                        <a:rPr lang="en-US" altLang="en-US" sz="1800" b="0" i="0" kern="1200" dirty="0">
                          <a:solidFill>
                            <a:srgbClr val="000000"/>
                          </a:solidFill>
                          <a:latin typeface="Gill Sans MT" panose="020B0502020104020203" pitchFamily="34" charset="0"/>
                          <a:ea typeface="Calibri"/>
                          <a:cs typeface="Calibri"/>
                          <a:sym typeface="Times New Roman" charset="0"/>
                        </a:rPr>
                        <a:t>of the dominant hemisphere, usually left </a:t>
                      </a:r>
                      <a:endParaRPr lang="en-GB" sz="1800" i="0" dirty="0">
                        <a:latin typeface="Gill Sans MT" panose="020B0502020104020203" pitchFamily="34" charset="0"/>
                      </a:endParaRPr>
                    </a:p>
                  </a:txBody>
                  <a:tcPr>
                    <a:solidFill>
                      <a:srgbClr val="E6CDB4"/>
                    </a:solidFill>
                  </a:tcPr>
                </a:tc>
                <a:tc>
                  <a:txBody>
                    <a:bodyPr/>
                    <a:lstStyle/>
                    <a:p>
                      <a:r>
                        <a:rPr lang="en-US" altLang="en-US" sz="1800" b="0" i="0" kern="1200" dirty="0">
                          <a:solidFill>
                            <a:schemeClr val="tx1"/>
                          </a:solidFill>
                          <a:latin typeface="Gill Sans MT" panose="020B0502020104020203" pitchFamily="34" charset="0"/>
                          <a:ea typeface="Calibri"/>
                          <a:cs typeface="Calibri"/>
                          <a:sym typeface="Times New Roman" charset="0"/>
                        </a:rPr>
                        <a:t>Brodmann’s area</a:t>
                      </a:r>
                      <a:r>
                        <a:rPr lang="en-US" altLang="en-US" sz="1800" b="1" i="0" kern="1200" dirty="0">
                          <a:solidFill>
                            <a:schemeClr val="tx1"/>
                          </a:solidFill>
                          <a:latin typeface="Gill Sans MT" panose="020B0502020104020203" pitchFamily="34" charset="0"/>
                          <a:ea typeface="Calibri"/>
                          <a:cs typeface="Calibri"/>
                          <a:sym typeface="Times New Roman" charset="0"/>
                        </a:rPr>
                        <a:t> 44</a:t>
                      </a:r>
                      <a:r>
                        <a:rPr lang="en-US" altLang="en-US" sz="1800" b="0" i="0" kern="1200" dirty="0">
                          <a:solidFill>
                            <a:schemeClr val="tx1"/>
                          </a:solidFill>
                          <a:latin typeface="Gill Sans MT" panose="020B0502020104020203" pitchFamily="34" charset="0"/>
                          <a:ea typeface="Calibri"/>
                          <a:cs typeface="Calibri"/>
                          <a:sym typeface="Times New Roman" charset="0"/>
                        </a:rPr>
                        <a:t> &amp; </a:t>
                      </a:r>
                      <a:r>
                        <a:rPr lang="en-US" altLang="en-US" sz="1800" b="1" i="0" dirty="0">
                          <a:solidFill>
                            <a:schemeClr val="tx1"/>
                          </a:solidFill>
                          <a:latin typeface="Gill Sans MT" panose="020B0502020104020203" pitchFamily="34" charset="0"/>
                          <a:sym typeface="Times New Roman" charset="0"/>
                        </a:rPr>
                        <a:t>45</a:t>
                      </a:r>
                      <a:endParaRPr lang="en-GB" sz="1800" b="1" i="0" dirty="0">
                        <a:solidFill>
                          <a:schemeClr val="tx1"/>
                        </a:solidFill>
                        <a:latin typeface="Gill Sans MT" panose="020B0502020104020203" pitchFamily="34" charset="0"/>
                      </a:endParaRPr>
                    </a:p>
                  </a:txBody>
                  <a:tcPr>
                    <a:solidFill>
                      <a:srgbClr val="E6CDB4"/>
                    </a:solidFill>
                  </a:tcPr>
                </a:tc>
                <a:tc>
                  <a:txBody>
                    <a:bodyPr/>
                    <a:lstStyle/>
                    <a:p>
                      <a:r>
                        <a:rPr lang="en-US" sz="1600" b="0" i="0" dirty="0">
                          <a:solidFill>
                            <a:schemeClr val="tx1"/>
                          </a:solidFill>
                          <a:latin typeface="Gill Sans MT" panose="020B0502020104020203" pitchFamily="34" charset="0"/>
                        </a:rPr>
                        <a:t>A </a:t>
                      </a:r>
                      <a:r>
                        <a:rPr lang="en-US" sz="1600" b="1" i="0" dirty="0">
                          <a:solidFill>
                            <a:schemeClr val="tx1"/>
                          </a:solidFill>
                          <a:latin typeface="Gill Sans MT" panose="020B0502020104020203" pitchFamily="34" charset="0"/>
                        </a:rPr>
                        <a:t>motor speech area</a:t>
                      </a:r>
                      <a:r>
                        <a:rPr lang="en-US" sz="1600" b="0" i="0" dirty="0">
                          <a:solidFill>
                            <a:schemeClr val="tx1"/>
                          </a:solidFill>
                          <a:latin typeface="Gill Sans MT" panose="020B0502020104020203" pitchFamily="34" charset="0"/>
                        </a:rPr>
                        <a:t> that directs muscles of the tongue. </a:t>
                      </a:r>
                    </a:p>
                    <a:p>
                      <a:r>
                        <a:rPr lang="en-US" sz="1600" b="0" i="0" dirty="0">
                          <a:solidFill>
                            <a:schemeClr val="tx1"/>
                          </a:solidFill>
                          <a:latin typeface="Gill Sans MT" panose="020B0502020104020203" pitchFamily="34" charset="0"/>
                        </a:rPr>
                        <a:t>Is active as one prepares to speak.</a:t>
                      </a:r>
                      <a:endParaRPr lang="en-GB" sz="1600" b="0" i="0" dirty="0">
                        <a:solidFill>
                          <a:schemeClr val="tx1"/>
                        </a:solidFill>
                        <a:latin typeface="Gill Sans MT" panose="020B0502020104020203" pitchFamily="34" charset="0"/>
                      </a:endParaRPr>
                    </a:p>
                  </a:txBody>
                  <a:tcPr>
                    <a:solidFill>
                      <a:srgbClr val="E6CDB4"/>
                    </a:solidFill>
                  </a:tcPr>
                </a:tc>
                <a:extLst>
                  <a:ext uri="{0D108BD9-81ED-4DB2-BD59-A6C34878D82A}">
                    <a16:rowId xmlns:a16="http://schemas.microsoft.com/office/drawing/2014/main" val="922811722"/>
                  </a:ext>
                </a:extLst>
              </a:tr>
              <a:tr h="983225">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5-Frontal eye field:</a:t>
                      </a:r>
                      <a:endParaRPr lang="en-GB" sz="1800" i="0" u="none" dirty="0">
                        <a:latin typeface="Gill Sans MT" panose="020B0502020104020203" pitchFamily="34" charset="0"/>
                      </a:endParaRPr>
                    </a:p>
                  </a:txBody>
                  <a:tcPr>
                    <a:solidFill>
                      <a:srgbClr val="E8D9F3"/>
                    </a:solidFill>
                  </a:tcPr>
                </a:tc>
                <a:tc>
                  <a:txBody>
                    <a:bodyPr/>
                    <a:lstStyle/>
                    <a:p>
                      <a:r>
                        <a:rPr lang="en-US" altLang="en-US" sz="1800" b="0" i="0" kern="1200" dirty="0">
                          <a:solidFill>
                            <a:srgbClr val="000000"/>
                          </a:solidFill>
                          <a:latin typeface="Gill Sans MT" panose="020B0502020104020203" pitchFamily="34" charset="0"/>
                          <a:ea typeface="Calibri"/>
                          <a:cs typeface="Calibri"/>
                          <a:sym typeface="Times New Roman" charset="0"/>
                        </a:rPr>
                        <a:t>Located in the </a:t>
                      </a:r>
                      <a:r>
                        <a:rPr lang="en-US" altLang="en-US" sz="1800" b="1" i="0" u="none" kern="1200" dirty="0">
                          <a:solidFill>
                            <a:srgbClr val="000000"/>
                          </a:solidFill>
                          <a:latin typeface="Gill Sans MT" panose="020B0502020104020203" pitchFamily="34" charset="0"/>
                          <a:ea typeface="Calibri"/>
                          <a:cs typeface="Calibri"/>
                          <a:sym typeface="Times New Roman" charset="0"/>
                        </a:rPr>
                        <a:t>middle</a:t>
                      </a:r>
                      <a:r>
                        <a:rPr lang="en-US" altLang="en-US" sz="1800" b="0" i="0" u="none" kern="1200" dirty="0">
                          <a:solidFill>
                            <a:srgbClr val="000000"/>
                          </a:solidFill>
                          <a:latin typeface="Gill Sans MT" panose="020B0502020104020203" pitchFamily="34" charset="0"/>
                          <a:ea typeface="Calibri"/>
                          <a:cs typeface="Calibri"/>
                          <a:sym typeface="Times New Roman" charset="0"/>
                        </a:rPr>
                        <a:t> frontal gyrus </a:t>
                      </a:r>
                      <a:r>
                        <a:rPr lang="en-US" altLang="en-US" sz="1800" b="0" i="0" kern="1200" dirty="0">
                          <a:solidFill>
                            <a:srgbClr val="000000"/>
                          </a:solidFill>
                          <a:latin typeface="Gill Sans MT" panose="020B0502020104020203" pitchFamily="34" charset="0"/>
                          <a:ea typeface="Calibri"/>
                          <a:cs typeface="Calibri"/>
                          <a:sym typeface="Times New Roman" charset="0"/>
                        </a:rPr>
                        <a:t>immediately in front of premotor cortex </a:t>
                      </a:r>
                      <a:endParaRPr lang="en-GB" sz="1800" i="0" dirty="0">
                        <a:latin typeface="Gill Sans MT" panose="020B0502020104020203" pitchFamily="34" charset="0"/>
                      </a:endParaRPr>
                    </a:p>
                  </a:txBody>
                  <a:tcPr>
                    <a:solidFill>
                      <a:srgbClr val="E8D9F3"/>
                    </a:solidFill>
                  </a:tcPr>
                </a:tc>
                <a:tc>
                  <a:txBody>
                    <a:bodyPr/>
                    <a:lstStyle/>
                    <a:p>
                      <a:r>
                        <a:rPr lang="en-US" altLang="en-US" sz="1800" b="0" i="0" kern="1200" dirty="0">
                          <a:solidFill>
                            <a:schemeClr val="tx1"/>
                          </a:solidFill>
                          <a:latin typeface="Gill Sans MT" panose="020B0502020104020203" pitchFamily="34" charset="0"/>
                          <a:ea typeface="Calibri"/>
                          <a:cs typeface="Calibri"/>
                          <a:sym typeface="Times New Roman" charset="0"/>
                        </a:rPr>
                        <a:t>Brodmann’s area </a:t>
                      </a:r>
                      <a:r>
                        <a:rPr lang="en-US" altLang="en-US" sz="1800" b="1" i="0" kern="1200" dirty="0">
                          <a:solidFill>
                            <a:schemeClr val="tx1"/>
                          </a:solidFill>
                          <a:latin typeface="Gill Sans MT" panose="020B0502020104020203" pitchFamily="34" charset="0"/>
                          <a:ea typeface="Calibri"/>
                          <a:cs typeface="Calibri"/>
                          <a:sym typeface="Times New Roman" charset="0"/>
                        </a:rPr>
                        <a:t>8</a:t>
                      </a:r>
                      <a:endParaRPr lang="en-GB" sz="1800" b="1" i="0" dirty="0">
                        <a:solidFill>
                          <a:schemeClr val="tx1"/>
                        </a:solidFill>
                        <a:latin typeface="Gill Sans MT" panose="020B0502020104020203" pitchFamily="34" charset="0"/>
                      </a:endParaRPr>
                    </a:p>
                  </a:txBody>
                  <a:tcPr>
                    <a:solidFill>
                      <a:srgbClr val="E8D9F3"/>
                    </a:solidFill>
                  </a:tcPr>
                </a:tc>
                <a:tc>
                  <a:txBody>
                    <a:bodyPr/>
                    <a:lstStyle/>
                    <a:p>
                      <a:endParaRPr lang="en-GB" sz="1600" b="0" i="0" dirty="0">
                        <a:solidFill>
                          <a:schemeClr val="tx1"/>
                        </a:solidFill>
                        <a:latin typeface="Gill Sans MT" panose="020B0502020104020203" pitchFamily="34" charset="0"/>
                      </a:endParaRPr>
                    </a:p>
                  </a:txBody>
                  <a:tcPr>
                    <a:solidFill>
                      <a:srgbClr val="E8D9F3"/>
                    </a:solidFill>
                  </a:tcPr>
                </a:tc>
                <a:extLst>
                  <a:ext uri="{0D108BD9-81ED-4DB2-BD59-A6C34878D82A}">
                    <a16:rowId xmlns:a16="http://schemas.microsoft.com/office/drawing/2014/main" val="23455289"/>
                  </a:ext>
                </a:extLst>
              </a:tr>
            </a:tbl>
          </a:graphicData>
        </a:graphic>
      </p:graphicFrame>
      <p:sp>
        <p:nvSpPr>
          <p:cNvPr id="6" name="Rectangle: Rounded Corners 5">
            <a:extLst>
              <a:ext uri="{FF2B5EF4-FFF2-40B4-BE49-F238E27FC236}">
                <a16:creationId xmlns:a16="http://schemas.microsoft.com/office/drawing/2014/main" id="{6E5C1E05-BF3A-4A45-9C62-2191FDC20A5C}"/>
              </a:ext>
            </a:extLst>
          </p:cNvPr>
          <p:cNvSpPr/>
          <p:nvPr/>
        </p:nvSpPr>
        <p:spPr>
          <a:xfrm>
            <a:off x="7573617" y="990569"/>
            <a:ext cx="4293918" cy="5588374"/>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70C0"/>
              </a:solidFill>
              <a:latin typeface="+mj-lt"/>
            </a:endParaRPr>
          </a:p>
        </p:txBody>
      </p:sp>
      <p:sp>
        <p:nvSpPr>
          <p:cNvPr id="5" name="Rectangle: Rounded Corners 4">
            <a:extLst>
              <a:ext uri="{FF2B5EF4-FFF2-40B4-BE49-F238E27FC236}">
                <a16:creationId xmlns:a16="http://schemas.microsoft.com/office/drawing/2014/main" id="{4C203E57-2148-4556-97EE-5E1FD9026D8B}"/>
              </a:ext>
            </a:extLst>
          </p:cNvPr>
          <p:cNvSpPr/>
          <p:nvPr/>
        </p:nvSpPr>
        <p:spPr>
          <a:xfrm>
            <a:off x="8626847" y="990568"/>
            <a:ext cx="2187458" cy="381032"/>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
        <p:nvSpPr>
          <p:cNvPr id="9" name="Title 1">
            <a:extLst>
              <a:ext uri="{FF2B5EF4-FFF2-40B4-BE49-F238E27FC236}">
                <a16:creationId xmlns:a16="http://schemas.microsoft.com/office/drawing/2014/main" id="{C13CB934-CA83-4BBD-AE91-D0919C1B17C3}"/>
              </a:ext>
            </a:extLst>
          </p:cNvPr>
          <p:cNvSpPr txBox="1">
            <a:spLocks/>
          </p:cNvSpPr>
          <p:nvPr/>
        </p:nvSpPr>
        <p:spPr>
          <a:xfrm>
            <a:off x="838200" y="269422"/>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Functional Areas of the  Cerebral Cortex</a:t>
            </a:r>
          </a:p>
        </p:txBody>
      </p:sp>
      <p:sp>
        <p:nvSpPr>
          <p:cNvPr id="7" name="Rectangle 6">
            <a:extLst>
              <a:ext uri="{FF2B5EF4-FFF2-40B4-BE49-F238E27FC236}">
                <a16:creationId xmlns:a16="http://schemas.microsoft.com/office/drawing/2014/main" id="{A6BF1D4F-5902-4739-BD61-AA9BE4485922}"/>
              </a:ext>
            </a:extLst>
          </p:cNvPr>
          <p:cNvSpPr/>
          <p:nvPr/>
        </p:nvSpPr>
        <p:spPr>
          <a:xfrm>
            <a:off x="433201" y="650085"/>
            <a:ext cx="5485075" cy="338554"/>
          </a:xfrm>
          <a:prstGeom prst="rect">
            <a:avLst/>
          </a:prstGeom>
        </p:spPr>
        <p:txBody>
          <a:bodyPr wrap="square">
            <a:spAutoFit/>
          </a:bodyPr>
          <a:lstStyle/>
          <a:p>
            <a:pPr algn="l"/>
            <a:r>
              <a:rPr lang="en-GB" sz="1600" dirty="0">
                <a:solidFill>
                  <a:srgbClr val="92D050"/>
                </a:solidFill>
                <a:cs typeface="Calibri Light" charset="0"/>
                <a:sym typeface="Times New Roman" charset="0"/>
              </a:rPr>
              <a:t>“Each primary cortex has association cortex”</a:t>
            </a:r>
          </a:p>
        </p:txBody>
      </p:sp>
    </p:spTree>
    <p:extLst>
      <p:ext uri="{BB962C8B-B14F-4D97-AF65-F5344CB8AC3E}">
        <p14:creationId xmlns:p14="http://schemas.microsoft.com/office/powerpoint/2010/main" val="378821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518C04-D696-4E80-B766-3C8526B5668C}"/>
              </a:ext>
            </a:extLst>
          </p:cNvPr>
          <p:cNvGrpSpPr/>
          <p:nvPr/>
        </p:nvGrpSpPr>
        <p:grpSpPr>
          <a:xfrm>
            <a:off x="562342" y="1104354"/>
            <a:ext cx="5608471" cy="5266948"/>
            <a:chOff x="4800600" y="1796072"/>
            <a:chExt cx="5111750" cy="4080856"/>
          </a:xfrm>
        </p:grpSpPr>
        <p:graphicFrame>
          <p:nvGraphicFramePr>
            <p:cNvPr id="4" name="Object 3">
              <a:extLst>
                <a:ext uri="{FF2B5EF4-FFF2-40B4-BE49-F238E27FC236}">
                  <a16:creationId xmlns:a16="http://schemas.microsoft.com/office/drawing/2014/main" id="{F741E03C-ADA4-455A-A51F-B5F9052989D3}"/>
                </a:ext>
              </a:extLst>
            </p:cNvPr>
            <p:cNvGraphicFramePr>
              <a:graphicFrameLocks noChangeAspect="1"/>
            </p:cNvGraphicFramePr>
            <p:nvPr>
              <p:extLst>
                <p:ext uri="{D42A27DB-BD31-4B8C-83A1-F6EECF244321}">
                  <p14:modId xmlns:p14="http://schemas.microsoft.com/office/powerpoint/2010/main" val="1223678456"/>
                </p:ext>
              </p:extLst>
            </p:nvPr>
          </p:nvGraphicFramePr>
          <p:xfrm>
            <a:off x="4800600" y="1844675"/>
            <a:ext cx="5111750" cy="3911600"/>
          </p:xfrm>
          <a:graphic>
            <a:graphicData uri="http://schemas.openxmlformats.org/presentationml/2006/ole">
              <mc:AlternateContent xmlns:mc="http://schemas.openxmlformats.org/markup-compatibility/2006">
                <mc:Choice xmlns:v="urn:schemas-microsoft-com:vml" Requires="v">
                  <p:oleObj spid="_x0000_s28704" r:id="rId3" imgW="3809524" imgH="2914286" progId="">
                    <p:embed/>
                  </p:oleObj>
                </mc:Choice>
                <mc:Fallback>
                  <p:oleObj r:id="rId3" imgW="3809524" imgH="2914286" progId="">
                    <p:embed/>
                    <p:pic>
                      <p:nvPicPr>
                        <p:cNvPr id="1536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44675"/>
                          <a:ext cx="5111750" cy="3911600"/>
                        </a:xfrm>
                        <a:prstGeom prst="rect">
                          <a:avLst/>
                        </a:prstGeom>
                        <a:solidFill>
                          <a:srgbClr val="4F81BD"/>
                        </a:solidFill>
                        <a:ln w="9525">
                          <a:noFill/>
                          <a:miter lim="800000"/>
                          <a:headEnd/>
                          <a:tailEnd/>
                        </a:ln>
                      </p:spPr>
                    </p:pic>
                  </p:oleObj>
                </mc:Fallback>
              </mc:AlternateContent>
            </a:graphicData>
          </a:graphic>
        </p:graphicFrame>
        <p:cxnSp>
          <p:nvCxnSpPr>
            <p:cNvPr id="5" name="Straight Arrow Connector 13">
              <a:extLst>
                <a:ext uri="{FF2B5EF4-FFF2-40B4-BE49-F238E27FC236}">
                  <a16:creationId xmlns:a16="http://schemas.microsoft.com/office/drawing/2014/main" id="{F2B37324-0046-47DF-B6F9-5B8690588AC4}"/>
                </a:ext>
              </a:extLst>
            </p:cNvPr>
            <p:cNvCxnSpPr>
              <a:cxnSpLocks noChangeShapeType="1"/>
              <a:stCxn id="22" idx="2"/>
            </p:cNvCxnSpPr>
            <p:nvPr/>
          </p:nvCxnSpPr>
          <p:spPr bwMode="auto">
            <a:xfrm>
              <a:off x="7022794" y="1867270"/>
              <a:ext cx="397296" cy="1064763"/>
            </a:xfrm>
            <a:prstGeom prst="straightConnector1">
              <a:avLst/>
            </a:prstGeom>
            <a:noFill/>
            <a:ln w="57150">
              <a:solidFill>
                <a:schemeClr val="accent3">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6" name="Straight Arrow Connector 15">
              <a:extLst>
                <a:ext uri="{FF2B5EF4-FFF2-40B4-BE49-F238E27FC236}">
                  <a16:creationId xmlns:a16="http://schemas.microsoft.com/office/drawing/2014/main" id="{75EB5C82-164C-4FB4-9DA8-D8653A2612B7}"/>
                </a:ext>
              </a:extLst>
            </p:cNvPr>
            <p:cNvCxnSpPr>
              <a:cxnSpLocks noChangeShapeType="1"/>
            </p:cNvCxnSpPr>
            <p:nvPr/>
          </p:nvCxnSpPr>
          <p:spPr bwMode="auto">
            <a:xfrm rot="16200000" flipH="1">
              <a:off x="5522481" y="1796072"/>
              <a:ext cx="1152525" cy="1152525"/>
            </a:xfrm>
            <a:prstGeom prst="straightConnector1">
              <a:avLst/>
            </a:prstGeom>
            <a:noFill/>
            <a:ln w="57150">
              <a:solidFill>
                <a:schemeClr val="accent4">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7" name="Straight Arrow Connector 20">
              <a:extLst>
                <a:ext uri="{FF2B5EF4-FFF2-40B4-BE49-F238E27FC236}">
                  <a16:creationId xmlns:a16="http://schemas.microsoft.com/office/drawing/2014/main" id="{9366F9F1-431D-44E3-A3A4-53F297EC0963}"/>
                </a:ext>
              </a:extLst>
            </p:cNvPr>
            <p:cNvCxnSpPr>
              <a:cxnSpLocks noChangeShapeType="1"/>
            </p:cNvCxnSpPr>
            <p:nvPr/>
          </p:nvCxnSpPr>
          <p:spPr bwMode="auto">
            <a:xfrm flipV="1">
              <a:off x="5355425" y="4053085"/>
              <a:ext cx="1172376" cy="325448"/>
            </a:xfrm>
            <a:prstGeom prst="straightConnector1">
              <a:avLst/>
            </a:prstGeom>
            <a:noFill/>
            <a:ln w="57150">
              <a:solidFill>
                <a:schemeClr val="accent5">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8" name="Straight Arrow Connector 21">
              <a:extLst>
                <a:ext uri="{FF2B5EF4-FFF2-40B4-BE49-F238E27FC236}">
                  <a16:creationId xmlns:a16="http://schemas.microsoft.com/office/drawing/2014/main" id="{21555AF4-EEE4-4CCE-9DCD-C0A6885F72E6}"/>
                </a:ext>
              </a:extLst>
            </p:cNvPr>
            <p:cNvCxnSpPr>
              <a:cxnSpLocks noChangeShapeType="1"/>
            </p:cNvCxnSpPr>
            <p:nvPr/>
          </p:nvCxnSpPr>
          <p:spPr bwMode="auto">
            <a:xfrm>
              <a:off x="4800600" y="3248389"/>
              <a:ext cx="861311" cy="224146"/>
            </a:xfrm>
            <a:prstGeom prst="straightConnector1">
              <a:avLst/>
            </a:prstGeom>
            <a:noFill/>
            <a:ln w="57150">
              <a:solidFill>
                <a:srgbClr val="EBE600"/>
              </a:solidFill>
              <a:bevel/>
              <a:headEnd/>
              <a:tailEnd type="arrow" w="med" len="med"/>
            </a:ln>
            <a:extLst>
              <a:ext uri="{909E8E84-426E-40DD-AFC4-6F175D3DCCD1}">
                <a14:hiddenFill xmlns:a14="http://schemas.microsoft.com/office/drawing/2010/main">
                  <a:noFill/>
                </a14:hiddenFill>
              </a:ext>
            </a:extLst>
          </p:spPr>
        </p:cxnSp>
        <p:sp>
          <p:nvSpPr>
            <p:cNvPr id="9" name="Oval 38">
              <a:extLst>
                <a:ext uri="{FF2B5EF4-FFF2-40B4-BE49-F238E27FC236}">
                  <a16:creationId xmlns:a16="http://schemas.microsoft.com/office/drawing/2014/main" id="{4256F04E-F16C-4FFD-A939-0659EA6458FD}"/>
                </a:ext>
              </a:extLst>
            </p:cNvPr>
            <p:cNvSpPr>
              <a:spLocks noChangeArrowheads="1"/>
            </p:cNvSpPr>
            <p:nvPr/>
          </p:nvSpPr>
          <p:spPr bwMode="auto">
            <a:xfrm>
              <a:off x="6888164" y="2852739"/>
              <a:ext cx="287337" cy="288925"/>
            </a:xfrm>
            <a:prstGeom prst="ellipse">
              <a:avLst/>
            </a:prstGeom>
            <a:solidFill>
              <a:srgbClr val="7030A0"/>
            </a:solidFill>
            <a:ln w="38100">
              <a:solidFill>
                <a:srgbClr val="7030A0"/>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cxnSp>
          <p:nvCxnSpPr>
            <p:cNvPr id="10" name="Straight Arrow Connector 19">
              <a:extLst>
                <a:ext uri="{FF2B5EF4-FFF2-40B4-BE49-F238E27FC236}">
                  <a16:creationId xmlns:a16="http://schemas.microsoft.com/office/drawing/2014/main" id="{AA4DC444-8540-41A8-8D11-5C47949110CE}"/>
                </a:ext>
              </a:extLst>
            </p:cNvPr>
            <p:cNvCxnSpPr>
              <a:cxnSpLocks noChangeShapeType="1"/>
              <a:endCxn id="9" idx="4"/>
            </p:cNvCxnSpPr>
            <p:nvPr/>
          </p:nvCxnSpPr>
          <p:spPr bwMode="auto">
            <a:xfrm flipV="1">
              <a:off x="6851651" y="3141664"/>
              <a:ext cx="180182" cy="2735264"/>
            </a:xfrm>
            <a:prstGeom prst="straightConnector1">
              <a:avLst/>
            </a:prstGeom>
            <a:noFill/>
            <a:ln w="57150">
              <a:solidFill>
                <a:srgbClr val="7030A0"/>
              </a:solidFill>
              <a:bevel/>
              <a:headEnd/>
              <a:tailEnd type="arrow" w="med" len="med"/>
            </a:ln>
            <a:extLst>
              <a:ext uri="{909E8E84-426E-40DD-AFC4-6F175D3DCCD1}">
                <a14:hiddenFill xmlns:a14="http://schemas.microsoft.com/office/drawing/2010/main">
                  <a:noFill/>
                </a14:hiddenFill>
              </a:ext>
            </a:extLst>
          </p:spPr>
        </p:cxnSp>
      </p:grpSp>
      <p:grpSp>
        <p:nvGrpSpPr>
          <p:cNvPr id="15" name="Group 14">
            <a:extLst>
              <a:ext uri="{FF2B5EF4-FFF2-40B4-BE49-F238E27FC236}">
                <a16:creationId xmlns:a16="http://schemas.microsoft.com/office/drawing/2014/main" id="{EFC48206-1565-43F1-A6C5-6979066E1904}"/>
              </a:ext>
            </a:extLst>
          </p:cNvPr>
          <p:cNvGrpSpPr/>
          <p:nvPr/>
        </p:nvGrpSpPr>
        <p:grpSpPr>
          <a:xfrm>
            <a:off x="6469621" y="1054666"/>
            <a:ext cx="5456908" cy="4680154"/>
            <a:chOff x="1919288" y="3933826"/>
            <a:chExt cx="3810000" cy="2862467"/>
          </a:xfrm>
        </p:grpSpPr>
        <p:pic>
          <p:nvPicPr>
            <p:cNvPr id="16" name="Picture 8" descr="b5">
              <a:extLst>
                <a:ext uri="{FF2B5EF4-FFF2-40B4-BE49-F238E27FC236}">
                  <a16:creationId xmlns:a16="http://schemas.microsoft.com/office/drawing/2014/main" id="{7E97AC01-FA8B-4920-ACCF-74E761C2E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975" t="50000" r="2689" b="4462"/>
            <a:stretch>
              <a:fillRect/>
            </a:stretch>
          </p:blipFill>
          <p:spPr bwMode="auto">
            <a:xfrm>
              <a:off x="1919288" y="3933826"/>
              <a:ext cx="3810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7">
              <a:extLst>
                <a:ext uri="{FF2B5EF4-FFF2-40B4-BE49-F238E27FC236}">
                  <a16:creationId xmlns:a16="http://schemas.microsoft.com/office/drawing/2014/main" id="{040A7BF1-35B4-4768-A786-0C33BA7C6F08}"/>
                </a:ext>
              </a:extLst>
            </p:cNvPr>
            <p:cNvCxnSpPr>
              <a:cxnSpLocks noChangeShapeType="1"/>
            </p:cNvCxnSpPr>
            <p:nvPr/>
          </p:nvCxnSpPr>
          <p:spPr bwMode="auto">
            <a:xfrm rot="5400000" flipH="1" flipV="1">
              <a:off x="4043364" y="5842001"/>
              <a:ext cx="936625" cy="142875"/>
            </a:xfrm>
            <a:prstGeom prst="straightConnector1">
              <a:avLst/>
            </a:prstGeom>
            <a:noFill/>
            <a:ln w="57150">
              <a:solidFill>
                <a:srgbClr val="FFC000"/>
              </a:solidFill>
              <a:bevel/>
              <a:headEnd/>
              <a:tailEnd type="arrow" w="med" len="med"/>
            </a:ln>
            <a:extLst>
              <a:ext uri="{909E8E84-426E-40DD-AFC4-6F175D3DCCD1}">
                <a14:hiddenFill xmlns:a14="http://schemas.microsoft.com/office/drawing/2010/main">
                  <a:noFill/>
                </a14:hiddenFill>
              </a:ext>
            </a:extLst>
          </p:spPr>
        </p:cxnSp>
        <p:cxnSp>
          <p:nvCxnSpPr>
            <p:cNvPr id="18" name="Straight Arrow Connector 18">
              <a:extLst>
                <a:ext uri="{FF2B5EF4-FFF2-40B4-BE49-F238E27FC236}">
                  <a16:creationId xmlns:a16="http://schemas.microsoft.com/office/drawing/2014/main" id="{BB15E975-12A3-453A-AE30-67C81A55CB02}"/>
                </a:ext>
              </a:extLst>
            </p:cNvPr>
            <p:cNvCxnSpPr>
              <a:cxnSpLocks noChangeShapeType="1"/>
            </p:cNvCxnSpPr>
            <p:nvPr/>
          </p:nvCxnSpPr>
          <p:spPr bwMode="auto">
            <a:xfrm flipV="1">
              <a:off x="4438650" y="6021593"/>
              <a:ext cx="219079" cy="360158"/>
            </a:xfrm>
            <a:prstGeom prst="straightConnector1">
              <a:avLst/>
            </a:prstGeom>
            <a:noFill/>
            <a:ln w="57150">
              <a:solidFill>
                <a:srgbClr val="FFC000"/>
              </a:solidFill>
              <a:bevel/>
              <a:headEnd/>
              <a:tailEnd type="arrow" w="med" len="med"/>
            </a:ln>
            <a:extLst>
              <a:ext uri="{909E8E84-426E-40DD-AFC4-6F175D3DCCD1}">
                <a14:hiddenFill xmlns:a14="http://schemas.microsoft.com/office/drawing/2010/main">
                  <a:noFill/>
                </a14:hiddenFill>
              </a:ext>
            </a:extLst>
          </p:spPr>
        </p:cxnSp>
        <p:cxnSp>
          <p:nvCxnSpPr>
            <p:cNvPr id="19" name="Straight Arrow Connector 21">
              <a:extLst>
                <a:ext uri="{FF2B5EF4-FFF2-40B4-BE49-F238E27FC236}">
                  <a16:creationId xmlns:a16="http://schemas.microsoft.com/office/drawing/2014/main" id="{DA863A2C-1DA3-45E1-863F-9BD012C7732C}"/>
                </a:ext>
              </a:extLst>
            </p:cNvPr>
            <p:cNvCxnSpPr>
              <a:cxnSpLocks noChangeShapeType="1"/>
            </p:cNvCxnSpPr>
            <p:nvPr/>
          </p:nvCxnSpPr>
          <p:spPr bwMode="auto">
            <a:xfrm flipH="1">
              <a:off x="4800603" y="5625252"/>
              <a:ext cx="780633" cy="223099"/>
            </a:xfrm>
            <a:prstGeom prst="straightConnector1">
              <a:avLst/>
            </a:prstGeom>
            <a:noFill/>
            <a:ln w="57150">
              <a:solidFill>
                <a:schemeClr val="accent6">
                  <a:lumMod val="75000"/>
                </a:schemeClr>
              </a:solidFill>
              <a:bevel/>
              <a:headEnd/>
              <a:tailEnd type="arrow" w="med" len="med"/>
            </a:ln>
            <a:extLst>
              <a:ext uri="{909E8E84-426E-40DD-AFC4-6F175D3DCCD1}">
                <a14:hiddenFill xmlns:a14="http://schemas.microsoft.com/office/drawing/2010/main">
                  <a:noFill/>
                </a14:hiddenFill>
              </a:ext>
            </a:extLst>
          </p:spPr>
        </p:cxnSp>
        <p:sp>
          <p:nvSpPr>
            <p:cNvPr id="20" name="Straight Connector 31">
              <a:extLst>
                <a:ext uri="{FF2B5EF4-FFF2-40B4-BE49-F238E27FC236}">
                  <a16:creationId xmlns:a16="http://schemas.microsoft.com/office/drawing/2014/main" id="{AC93E191-127E-4828-A53E-4619ABBAA6D2}"/>
                </a:ext>
              </a:extLst>
            </p:cNvPr>
            <p:cNvSpPr>
              <a:spLocks noChangeShapeType="1"/>
            </p:cNvSpPr>
            <p:nvPr/>
          </p:nvSpPr>
          <p:spPr bwMode="auto">
            <a:xfrm rot="10800000" flipH="1">
              <a:off x="4222751" y="6381751"/>
              <a:ext cx="217488" cy="414542"/>
            </a:xfrm>
            <a:prstGeom prst="line">
              <a:avLst/>
            </a:prstGeom>
            <a:noFill/>
            <a:ln w="57150">
              <a:solidFill>
                <a:srgbClr val="FFC000"/>
              </a:solidFill>
              <a:bevel/>
              <a:headEnd/>
              <a:tailEnd/>
            </a:ln>
            <a:extLst>
              <a:ext uri="{909E8E84-426E-40DD-AFC4-6F175D3DCCD1}">
                <a14:hiddenFill xmlns:a14="http://schemas.microsoft.com/office/drawing/2010/main">
                  <a:noFill/>
                </a14:hiddenFill>
              </a:ext>
            </a:extLst>
          </p:spPr>
          <p:txBody>
            <a:bodyPr/>
            <a:lstStyle/>
            <a:p>
              <a:endParaRPr lang="en-US" dirty="0"/>
            </a:p>
          </p:txBody>
        </p:sp>
      </p:grpSp>
      <p:cxnSp>
        <p:nvCxnSpPr>
          <p:cNvPr id="21" name="Straight Arrow Connector 14">
            <a:extLst>
              <a:ext uri="{FF2B5EF4-FFF2-40B4-BE49-F238E27FC236}">
                <a16:creationId xmlns:a16="http://schemas.microsoft.com/office/drawing/2014/main" id="{E32B5495-EC1A-4107-AA97-A0C910C3C280}"/>
              </a:ext>
            </a:extLst>
          </p:cNvPr>
          <p:cNvCxnSpPr>
            <a:cxnSpLocks noChangeShapeType="1"/>
          </p:cNvCxnSpPr>
          <p:nvPr/>
        </p:nvCxnSpPr>
        <p:spPr bwMode="auto">
          <a:xfrm flipH="1">
            <a:off x="4563277" y="1685614"/>
            <a:ext cx="1131774" cy="1125577"/>
          </a:xfrm>
          <a:prstGeom prst="straightConnector1">
            <a:avLst/>
          </a:prstGeom>
          <a:noFill/>
          <a:ln w="57150">
            <a:solidFill>
              <a:srgbClr val="FF33CC"/>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15">
            <a:extLst>
              <a:ext uri="{FF2B5EF4-FFF2-40B4-BE49-F238E27FC236}">
                <a16:creationId xmlns:a16="http://schemas.microsoft.com/office/drawing/2014/main" id="{D9C08BA9-1CD8-4938-93C5-458F6FD7B8F1}"/>
              </a:ext>
            </a:extLst>
          </p:cNvPr>
          <p:cNvCxnSpPr>
            <a:cxnSpLocks noChangeShapeType="1"/>
          </p:cNvCxnSpPr>
          <p:nvPr/>
        </p:nvCxnSpPr>
        <p:spPr bwMode="auto">
          <a:xfrm flipH="1">
            <a:off x="3703705" y="1754879"/>
            <a:ext cx="453945" cy="713261"/>
          </a:xfrm>
          <a:prstGeom prst="straightConnector1">
            <a:avLst/>
          </a:prstGeom>
          <a:noFill/>
          <a:ln w="57150">
            <a:solidFill>
              <a:schemeClr val="accent2">
                <a:lumMod val="50000"/>
              </a:schemeClr>
            </a:solidFill>
            <a:bevel/>
            <a:headEnd/>
            <a:tailEnd type="arrow" w="med" len="med"/>
          </a:ln>
          <a:extLst>
            <a:ext uri="{909E8E84-426E-40DD-AFC4-6F175D3DCCD1}">
              <a14:hiddenFill xmlns:a14="http://schemas.microsoft.com/office/drawing/2010/main">
                <a:noFill/>
              </a14:hiddenFill>
            </a:ext>
          </a:extLst>
        </p:spPr>
      </p:cxnSp>
      <p:sp>
        <p:nvSpPr>
          <p:cNvPr id="22" name="TextBox 21"/>
          <p:cNvSpPr txBox="1"/>
          <p:nvPr/>
        </p:nvSpPr>
        <p:spPr>
          <a:xfrm>
            <a:off x="2760542" y="734581"/>
            <a:ext cx="479860" cy="461665"/>
          </a:xfrm>
          <a:prstGeom prst="rect">
            <a:avLst/>
          </a:prstGeom>
          <a:noFill/>
        </p:spPr>
        <p:txBody>
          <a:bodyPr wrap="square" rtlCol="1">
            <a:spAutoFit/>
          </a:bodyPr>
          <a:lstStyle/>
          <a:p>
            <a:r>
              <a:rPr lang="en-US" sz="2400" b="1" dirty="0">
                <a:solidFill>
                  <a:schemeClr val="accent3">
                    <a:lumMod val="50000"/>
                  </a:schemeClr>
                </a:solidFill>
              </a:rPr>
              <a:t>1</a:t>
            </a:r>
            <a:endParaRPr lang="ar-SA" b="1" dirty="0">
              <a:solidFill>
                <a:schemeClr val="accent3">
                  <a:lumMod val="50000"/>
                </a:schemeClr>
              </a:solidFill>
            </a:endParaRPr>
          </a:p>
        </p:txBody>
      </p:sp>
      <p:sp>
        <p:nvSpPr>
          <p:cNvPr id="24" name="TextBox 23"/>
          <p:cNvSpPr txBox="1"/>
          <p:nvPr/>
        </p:nvSpPr>
        <p:spPr>
          <a:xfrm>
            <a:off x="1063165" y="780529"/>
            <a:ext cx="291204" cy="461665"/>
          </a:xfrm>
          <a:prstGeom prst="rect">
            <a:avLst/>
          </a:prstGeom>
          <a:noFill/>
        </p:spPr>
        <p:txBody>
          <a:bodyPr wrap="square" rtlCol="1">
            <a:spAutoFit/>
          </a:bodyPr>
          <a:lstStyle/>
          <a:p>
            <a:r>
              <a:rPr lang="en-US" sz="2400" b="1" dirty="0">
                <a:solidFill>
                  <a:schemeClr val="accent4">
                    <a:lumMod val="50000"/>
                  </a:schemeClr>
                </a:solidFill>
              </a:rPr>
              <a:t>2</a:t>
            </a:r>
            <a:endParaRPr lang="ar-SA" sz="2400" b="1" dirty="0">
              <a:solidFill>
                <a:schemeClr val="accent4">
                  <a:lumMod val="50000"/>
                </a:schemeClr>
              </a:solidFill>
            </a:endParaRPr>
          </a:p>
        </p:txBody>
      </p:sp>
      <p:sp>
        <p:nvSpPr>
          <p:cNvPr id="26" name="TextBox 25"/>
          <p:cNvSpPr txBox="1"/>
          <p:nvPr/>
        </p:nvSpPr>
        <p:spPr>
          <a:xfrm>
            <a:off x="248607" y="2730131"/>
            <a:ext cx="328662" cy="475217"/>
          </a:xfrm>
          <a:prstGeom prst="rect">
            <a:avLst/>
          </a:prstGeom>
          <a:noFill/>
        </p:spPr>
        <p:txBody>
          <a:bodyPr wrap="square" rtlCol="1">
            <a:spAutoFit/>
          </a:bodyPr>
          <a:lstStyle/>
          <a:p>
            <a:r>
              <a:rPr lang="en-US" sz="2400" b="1" dirty="0">
                <a:solidFill>
                  <a:srgbClr val="EAD900"/>
                </a:solidFill>
              </a:rPr>
              <a:t>3</a:t>
            </a:r>
            <a:endParaRPr lang="ar-SA" sz="1600" b="1" dirty="0">
              <a:solidFill>
                <a:srgbClr val="EAD900"/>
              </a:solidFill>
            </a:endParaRPr>
          </a:p>
        </p:txBody>
      </p:sp>
      <p:sp>
        <p:nvSpPr>
          <p:cNvPr id="28" name="TextBox 27"/>
          <p:cNvSpPr txBox="1"/>
          <p:nvPr/>
        </p:nvSpPr>
        <p:spPr>
          <a:xfrm>
            <a:off x="858313" y="4206570"/>
            <a:ext cx="291204" cy="461665"/>
          </a:xfrm>
          <a:prstGeom prst="rect">
            <a:avLst/>
          </a:prstGeom>
          <a:noFill/>
        </p:spPr>
        <p:txBody>
          <a:bodyPr wrap="square" rtlCol="1">
            <a:spAutoFit/>
          </a:bodyPr>
          <a:lstStyle/>
          <a:p>
            <a:r>
              <a:rPr lang="en-US" sz="2400" b="1" dirty="0">
                <a:solidFill>
                  <a:schemeClr val="accent6">
                    <a:lumMod val="50000"/>
                  </a:schemeClr>
                </a:solidFill>
              </a:rPr>
              <a:t>4</a:t>
            </a:r>
            <a:endParaRPr lang="ar-SA" sz="1200" b="1" dirty="0">
              <a:solidFill>
                <a:schemeClr val="accent6">
                  <a:lumMod val="50000"/>
                </a:schemeClr>
              </a:solidFill>
            </a:endParaRPr>
          </a:p>
        </p:txBody>
      </p:sp>
      <p:sp>
        <p:nvSpPr>
          <p:cNvPr id="30" name="TextBox 29"/>
          <p:cNvSpPr txBox="1"/>
          <p:nvPr/>
        </p:nvSpPr>
        <p:spPr>
          <a:xfrm>
            <a:off x="2614940" y="6328000"/>
            <a:ext cx="291204" cy="461665"/>
          </a:xfrm>
          <a:prstGeom prst="rect">
            <a:avLst/>
          </a:prstGeom>
          <a:noFill/>
        </p:spPr>
        <p:txBody>
          <a:bodyPr wrap="square" rtlCol="1">
            <a:spAutoFit/>
          </a:bodyPr>
          <a:lstStyle/>
          <a:p>
            <a:r>
              <a:rPr lang="en-US" sz="2400" b="1" dirty="0">
                <a:solidFill>
                  <a:srgbClr val="7030A0"/>
                </a:solidFill>
              </a:rPr>
              <a:t>5</a:t>
            </a:r>
            <a:endParaRPr lang="ar-SA" sz="2400" b="1" dirty="0">
              <a:solidFill>
                <a:srgbClr val="7030A0"/>
              </a:solidFill>
            </a:endParaRPr>
          </a:p>
        </p:txBody>
      </p:sp>
      <p:sp>
        <p:nvSpPr>
          <p:cNvPr id="32" name="TextBox 31"/>
          <p:cNvSpPr txBox="1"/>
          <p:nvPr/>
        </p:nvSpPr>
        <p:spPr>
          <a:xfrm>
            <a:off x="3899677" y="1401352"/>
            <a:ext cx="291204" cy="461665"/>
          </a:xfrm>
          <a:prstGeom prst="rect">
            <a:avLst/>
          </a:prstGeom>
          <a:noFill/>
        </p:spPr>
        <p:txBody>
          <a:bodyPr wrap="square" rtlCol="1">
            <a:spAutoFit/>
          </a:bodyPr>
          <a:lstStyle/>
          <a:p>
            <a:r>
              <a:rPr lang="en-US" sz="2400" b="1" dirty="0">
                <a:solidFill>
                  <a:schemeClr val="accent2">
                    <a:lumMod val="50000"/>
                  </a:schemeClr>
                </a:solidFill>
              </a:rPr>
              <a:t>6</a:t>
            </a:r>
            <a:endParaRPr lang="ar-SA" sz="2400" b="1" dirty="0">
              <a:solidFill>
                <a:schemeClr val="accent2">
                  <a:lumMod val="50000"/>
                </a:schemeClr>
              </a:solidFill>
            </a:endParaRPr>
          </a:p>
        </p:txBody>
      </p:sp>
      <p:sp>
        <p:nvSpPr>
          <p:cNvPr id="33" name="TextBox 32"/>
          <p:cNvSpPr txBox="1"/>
          <p:nvPr/>
        </p:nvSpPr>
        <p:spPr>
          <a:xfrm>
            <a:off x="5641728" y="1342363"/>
            <a:ext cx="291204" cy="461665"/>
          </a:xfrm>
          <a:prstGeom prst="rect">
            <a:avLst/>
          </a:prstGeom>
          <a:noFill/>
        </p:spPr>
        <p:txBody>
          <a:bodyPr wrap="square" rtlCol="1">
            <a:spAutoFit/>
          </a:bodyPr>
          <a:lstStyle/>
          <a:p>
            <a:r>
              <a:rPr lang="en-US" sz="2400" b="1" dirty="0">
                <a:solidFill>
                  <a:srgbClr val="FF33CC"/>
                </a:solidFill>
              </a:rPr>
              <a:t>7</a:t>
            </a:r>
            <a:endParaRPr lang="ar-SA" sz="2400" b="1" dirty="0">
              <a:solidFill>
                <a:srgbClr val="FF33CC"/>
              </a:solidFill>
            </a:endParaRPr>
          </a:p>
        </p:txBody>
      </p:sp>
      <p:sp>
        <p:nvSpPr>
          <p:cNvPr id="34" name="TextBox 33"/>
          <p:cNvSpPr txBox="1"/>
          <p:nvPr/>
        </p:nvSpPr>
        <p:spPr>
          <a:xfrm>
            <a:off x="11734776" y="3555698"/>
            <a:ext cx="291204" cy="461665"/>
          </a:xfrm>
          <a:prstGeom prst="rect">
            <a:avLst/>
          </a:prstGeom>
          <a:noFill/>
        </p:spPr>
        <p:txBody>
          <a:bodyPr wrap="square" rtlCol="1">
            <a:spAutoFit/>
          </a:bodyPr>
          <a:lstStyle/>
          <a:p>
            <a:r>
              <a:rPr lang="en-US" sz="2400" b="1" dirty="0">
                <a:solidFill>
                  <a:schemeClr val="accent6">
                    <a:lumMod val="75000"/>
                  </a:schemeClr>
                </a:solidFill>
              </a:rPr>
              <a:t>8</a:t>
            </a:r>
            <a:endParaRPr lang="ar-SA" sz="2400" b="1" dirty="0">
              <a:solidFill>
                <a:schemeClr val="accent6">
                  <a:lumMod val="75000"/>
                </a:schemeClr>
              </a:solidFill>
            </a:endParaRPr>
          </a:p>
        </p:txBody>
      </p:sp>
      <p:sp>
        <p:nvSpPr>
          <p:cNvPr id="35" name="TextBox 34"/>
          <p:cNvSpPr txBox="1"/>
          <p:nvPr/>
        </p:nvSpPr>
        <p:spPr>
          <a:xfrm>
            <a:off x="9481155" y="5658051"/>
            <a:ext cx="291204" cy="461665"/>
          </a:xfrm>
          <a:prstGeom prst="rect">
            <a:avLst/>
          </a:prstGeom>
          <a:noFill/>
        </p:spPr>
        <p:txBody>
          <a:bodyPr wrap="square" rtlCol="1">
            <a:spAutoFit/>
          </a:bodyPr>
          <a:lstStyle/>
          <a:p>
            <a:r>
              <a:rPr lang="en-US" sz="2400" b="1" dirty="0">
                <a:solidFill>
                  <a:srgbClr val="FFC000"/>
                </a:solidFill>
              </a:rPr>
              <a:t>9</a:t>
            </a:r>
            <a:endParaRPr lang="ar-SA" b="1" dirty="0">
              <a:solidFill>
                <a:srgbClr val="FFC000"/>
              </a:solidFill>
            </a:endParaRPr>
          </a:p>
        </p:txBody>
      </p:sp>
    </p:spTree>
    <p:extLst>
      <p:ext uri="{BB962C8B-B14F-4D97-AF65-F5344CB8AC3E}">
        <p14:creationId xmlns:p14="http://schemas.microsoft.com/office/powerpoint/2010/main" val="190705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FB9D092A-CBDA-470C-BF17-AD8B17688E18}"/>
              </a:ext>
            </a:extLst>
          </p:cNvPr>
          <p:cNvGraphicFramePr>
            <a:graphicFrameLocks noGrp="1"/>
          </p:cNvGraphicFramePr>
          <p:nvPr>
            <p:extLst>
              <p:ext uri="{D42A27DB-BD31-4B8C-83A1-F6EECF244321}">
                <p14:modId xmlns:p14="http://schemas.microsoft.com/office/powerpoint/2010/main" val="2602011011"/>
              </p:ext>
            </p:extLst>
          </p:nvPr>
        </p:nvGraphicFramePr>
        <p:xfrm>
          <a:off x="1014005" y="904059"/>
          <a:ext cx="10342252" cy="3155824"/>
        </p:xfrm>
        <a:graphic>
          <a:graphicData uri="http://schemas.openxmlformats.org/drawingml/2006/table">
            <a:tbl>
              <a:tblPr firstRow="1" bandRow="1">
                <a:tableStyleId>{1108BE60-98E1-4CA7-AB5B-2BF94F43183B}</a:tableStyleId>
              </a:tblPr>
              <a:tblGrid>
                <a:gridCol w="1836928">
                  <a:extLst>
                    <a:ext uri="{9D8B030D-6E8A-4147-A177-3AD203B41FA5}">
                      <a16:colId xmlns:a16="http://schemas.microsoft.com/office/drawing/2014/main" val="3245305587"/>
                    </a:ext>
                  </a:extLst>
                </a:gridCol>
                <a:gridCol w="2295434">
                  <a:extLst>
                    <a:ext uri="{9D8B030D-6E8A-4147-A177-3AD203B41FA5}">
                      <a16:colId xmlns:a16="http://schemas.microsoft.com/office/drawing/2014/main" val="2323069498"/>
                    </a:ext>
                  </a:extLst>
                </a:gridCol>
                <a:gridCol w="1676400">
                  <a:extLst>
                    <a:ext uri="{9D8B030D-6E8A-4147-A177-3AD203B41FA5}">
                      <a16:colId xmlns:a16="http://schemas.microsoft.com/office/drawing/2014/main" val="658779811"/>
                    </a:ext>
                  </a:extLst>
                </a:gridCol>
                <a:gridCol w="4533490">
                  <a:extLst>
                    <a:ext uri="{9D8B030D-6E8A-4147-A177-3AD203B41FA5}">
                      <a16:colId xmlns:a16="http://schemas.microsoft.com/office/drawing/2014/main" val="2880394236"/>
                    </a:ext>
                  </a:extLst>
                </a:gridCol>
              </a:tblGrid>
              <a:tr h="412624">
                <a:tc gridSpan="4">
                  <a:txBody>
                    <a:bodyPr/>
                    <a:lstStyle/>
                    <a:p>
                      <a:pPr algn="ctr"/>
                      <a:r>
                        <a:rPr lang="en-GB" sz="2000" i="0" u="none" dirty="0">
                          <a:latin typeface="Gill Sans MT" panose="020B0502020104020203" pitchFamily="34" charset="0"/>
                        </a:rPr>
                        <a:t>Parietal lobe</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u="none" dirty="0">
                        <a:latin typeface="+mn-lt"/>
                      </a:endParaRPr>
                    </a:p>
                  </a:txBody>
                  <a:tcPr>
                    <a:solidFill>
                      <a:schemeClr val="bg1"/>
                    </a:solidFill>
                  </a:tcPr>
                </a:tc>
                <a:extLst>
                  <a:ext uri="{0D108BD9-81ED-4DB2-BD59-A6C34878D82A}">
                    <a16:rowId xmlns:a16="http://schemas.microsoft.com/office/drawing/2014/main" val="1474139243"/>
                  </a:ext>
                </a:extLst>
              </a:tr>
              <a:tr h="666546">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6-Primary s</a:t>
                      </a:r>
                      <a:r>
                        <a:rPr lang="en-US" altLang="en-US" sz="1800" b="1" i="0" u="sng" kern="1200" dirty="0">
                          <a:solidFill>
                            <a:srgbClr val="000000"/>
                          </a:solidFill>
                          <a:latin typeface="Gill Sans MT" panose="020B0502020104020203" pitchFamily="34" charset="0"/>
                          <a:ea typeface="Calibri"/>
                          <a:cs typeface="Calibri"/>
                          <a:sym typeface="Times New Roman" charset="0"/>
                        </a:rPr>
                        <a:t>o</a:t>
                      </a:r>
                      <a:r>
                        <a:rPr lang="en-US" altLang="en-US" sz="1800" b="1" i="0" u="none" kern="1200" dirty="0">
                          <a:solidFill>
                            <a:srgbClr val="000000"/>
                          </a:solidFill>
                          <a:latin typeface="Gill Sans MT" panose="020B0502020104020203" pitchFamily="34" charset="0"/>
                          <a:ea typeface="Calibri"/>
                          <a:cs typeface="Calibri"/>
                          <a:sym typeface="Times New Roman" charset="0"/>
                        </a:rPr>
                        <a:t>matosensory cortex</a:t>
                      </a:r>
                      <a:endParaRPr lang="en-GB" i="0" u="none" dirty="0">
                        <a:latin typeface="Gill Sans MT" panose="020B0502020104020203" pitchFamily="34" charset="0"/>
                      </a:endParaRPr>
                    </a:p>
                  </a:txBody>
                  <a:tcPr>
                    <a:solidFill>
                      <a:schemeClr val="accent2">
                        <a:lumMod val="20000"/>
                        <a:lumOff val="80000"/>
                      </a:schemeClr>
                    </a:solidFill>
                  </a:tcPr>
                </a:tc>
                <a:tc>
                  <a:txBody>
                    <a:bodyPr/>
                    <a:lstStyle/>
                    <a:p>
                      <a:r>
                        <a:rPr lang="en-US" altLang="en-US" sz="1800" b="0" i="0" kern="1200" dirty="0">
                          <a:solidFill>
                            <a:srgbClr val="000000"/>
                          </a:solidFill>
                          <a:latin typeface="Gill Sans MT" panose="020B0502020104020203" pitchFamily="34" charset="0"/>
                          <a:ea typeface="Calibri"/>
                          <a:cs typeface="Calibri"/>
                          <a:sym typeface="Times New Roman" charset="0"/>
                        </a:rPr>
                        <a:t>located in </a:t>
                      </a:r>
                      <a:r>
                        <a:rPr lang="en-US" altLang="en-US" sz="1800" b="1" i="0" kern="1200" dirty="0">
                          <a:solidFill>
                            <a:srgbClr val="000000"/>
                          </a:solidFill>
                          <a:latin typeface="Gill Sans MT" panose="020B0502020104020203" pitchFamily="34" charset="0"/>
                          <a:ea typeface="Calibri"/>
                          <a:cs typeface="Calibri"/>
                          <a:sym typeface="Times New Roman" charset="0"/>
                        </a:rPr>
                        <a:t>p</a:t>
                      </a:r>
                      <a:r>
                        <a:rPr lang="en-US" altLang="en-US" sz="1800" b="1" i="0" u="sng" kern="1200" dirty="0">
                          <a:solidFill>
                            <a:srgbClr val="000000"/>
                          </a:solidFill>
                          <a:latin typeface="Gill Sans MT" panose="020B0502020104020203" pitchFamily="34" charset="0"/>
                          <a:ea typeface="Calibri"/>
                          <a:cs typeface="Calibri"/>
                          <a:sym typeface="Times New Roman" charset="0"/>
                        </a:rPr>
                        <a:t>o</a:t>
                      </a:r>
                      <a:r>
                        <a:rPr lang="en-US" altLang="en-US" sz="1800" b="1" i="0" kern="1200" dirty="0">
                          <a:solidFill>
                            <a:srgbClr val="000000"/>
                          </a:solidFill>
                          <a:latin typeface="Gill Sans MT" panose="020B0502020104020203" pitchFamily="34" charset="0"/>
                          <a:ea typeface="Calibri"/>
                          <a:cs typeface="Calibri"/>
                          <a:sym typeface="Times New Roman" charset="0"/>
                        </a:rPr>
                        <a:t>stcentral gyrus </a:t>
                      </a:r>
                      <a:endParaRPr lang="en-GB" b="1" i="0" u="none" dirty="0">
                        <a:latin typeface="Gill Sans MT" panose="020B0502020104020203" pitchFamily="34" charset="0"/>
                      </a:endParaRPr>
                    </a:p>
                  </a:txBody>
                  <a:tcPr>
                    <a:solidFill>
                      <a:schemeClr val="accent2">
                        <a:lumMod val="20000"/>
                        <a:lumOff val="80000"/>
                      </a:schemeClr>
                    </a:solidFill>
                  </a:tcPr>
                </a:tc>
                <a:tc>
                  <a:txBody>
                    <a:bodyPr/>
                    <a:lstStyle/>
                    <a:p>
                      <a:r>
                        <a:rPr lang="en-GB" altLang="en-US" sz="1800" b="0" i="0" kern="1200" dirty="0">
                          <a:solidFill>
                            <a:schemeClr val="tx1"/>
                          </a:solidFill>
                          <a:latin typeface="Gill Sans MT" panose="020B0502020104020203" pitchFamily="34" charset="0"/>
                          <a:ea typeface="Calibri"/>
                          <a:cs typeface="Calibri"/>
                          <a:sym typeface="Times New Roman" charset="0"/>
                        </a:rPr>
                        <a:t>Brodmann’s area </a:t>
                      </a:r>
                      <a:r>
                        <a:rPr lang="en-GB" altLang="en-US" sz="1800" b="1" i="0" kern="1200" dirty="0">
                          <a:solidFill>
                            <a:schemeClr val="tx1"/>
                          </a:solidFill>
                          <a:latin typeface="Gill Sans MT" panose="020B0502020104020203" pitchFamily="34" charset="0"/>
                          <a:ea typeface="Calibri"/>
                          <a:cs typeface="Calibri"/>
                          <a:sym typeface="Times New Roman" charset="0"/>
                        </a:rPr>
                        <a:t>1</a:t>
                      </a:r>
                      <a:r>
                        <a:rPr lang="en-GB" altLang="en-US" sz="1800" b="0" i="0" kern="1200" dirty="0">
                          <a:solidFill>
                            <a:schemeClr val="tx1"/>
                          </a:solidFill>
                          <a:latin typeface="Gill Sans MT" panose="020B0502020104020203" pitchFamily="34" charset="0"/>
                          <a:ea typeface="Calibri"/>
                          <a:cs typeface="Calibri"/>
                          <a:sym typeface="Times New Roman" charset="0"/>
                        </a:rPr>
                        <a:t>, </a:t>
                      </a:r>
                      <a:r>
                        <a:rPr lang="en-GB" altLang="en-US" sz="1800" b="1" i="0" kern="1200" dirty="0">
                          <a:solidFill>
                            <a:schemeClr val="tx1"/>
                          </a:solidFill>
                          <a:latin typeface="Gill Sans MT" panose="020B0502020104020203" pitchFamily="34" charset="0"/>
                          <a:ea typeface="Calibri"/>
                          <a:cs typeface="Calibri"/>
                          <a:sym typeface="Times New Roman" charset="0"/>
                        </a:rPr>
                        <a:t>2</a:t>
                      </a:r>
                      <a:r>
                        <a:rPr lang="en-GB" altLang="en-US" sz="1800" b="0" i="0" kern="1200" dirty="0">
                          <a:solidFill>
                            <a:schemeClr val="tx1"/>
                          </a:solidFill>
                          <a:latin typeface="Gill Sans MT" panose="020B0502020104020203" pitchFamily="34" charset="0"/>
                          <a:ea typeface="Calibri"/>
                          <a:cs typeface="Calibri"/>
                          <a:sym typeface="Times New Roman" charset="0"/>
                        </a:rPr>
                        <a:t>, </a:t>
                      </a:r>
                      <a:r>
                        <a:rPr lang="en-GB" altLang="en-US" sz="1800" b="1" i="0" kern="1200" dirty="0">
                          <a:solidFill>
                            <a:schemeClr val="tx1"/>
                          </a:solidFill>
                          <a:latin typeface="Gill Sans MT" panose="020B0502020104020203" pitchFamily="34" charset="0"/>
                          <a:ea typeface="Calibri"/>
                          <a:cs typeface="Calibri"/>
                          <a:sym typeface="Times New Roman" charset="0"/>
                        </a:rPr>
                        <a:t>3</a:t>
                      </a:r>
                      <a:endParaRPr lang="en-GB" b="1" i="0" dirty="0">
                        <a:solidFill>
                          <a:schemeClr val="tx1"/>
                        </a:solidFill>
                        <a:latin typeface="Gill Sans MT" panose="020B0502020104020203" pitchFamily="34" charset="0"/>
                      </a:endParaRPr>
                    </a:p>
                  </a:txBody>
                  <a:tcPr>
                    <a:solidFill>
                      <a:schemeClr val="accent2">
                        <a:lumMod val="20000"/>
                        <a:lumOff val="80000"/>
                      </a:schemeClr>
                    </a:solidFill>
                  </a:tcPr>
                </a:tc>
                <a:tc>
                  <a:txBody>
                    <a:bodyPr/>
                    <a:lstStyle/>
                    <a:p>
                      <a:pPr algn="l"/>
                      <a:r>
                        <a:rPr lang="en-US" altLang="en-US" sz="1600" i="0" dirty="0">
                          <a:latin typeface="Gill Sans MT" panose="020B0502020104020203" pitchFamily="34" charset="0"/>
                        </a:rPr>
                        <a:t>Involved with conscious awareness of general somatic senses</a:t>
                      </a:r>
                    </a:p>
                    <a:p>
                      <a:pPr algn="l"/>
                      <a:r>
                        <a:rPr lang="en-US" altLang="en-US" sz="1600" i="0" dirty="0">
                          <a:latin typeface="Gill Sans MT" panose="020B0502020104020203" pitchFamily="34" charset="0"/>
                        </a:rPr>
                        <a:t>Receives information from the skin and skeletal muscles</a:t>
                      </a:r>
                    </a:p>
                    <a:p>
                      <a:pPr algn="l"/>
                      <a:r>
                        <a:rPr lang="en-US" altLang="en-US" sz="1600" i="0" dirty="0">
                          <a:latin typeface="Gill Sans MT" panose="020B0502020104020203" pitchFamily="34" charset="0"/>
                        </a:rPr>
                        <a:t>Exhibits spatial discrimination</a:t>
                      </a:r>
                    </a:p>
                    <a:p>
                      <a:pPr algn="l"/>
                      <a:r>
                        <a:rPr lang="en-US" altLang="en-US" sz="1600" i="0" dirty="0">
                          <a:latin typeface="Gill Sans MT" panose="020B0502020104020203" pitchFamily="34" charset="0"/>
                        </a:rPr>
                        <a:t>Precisely locates a stimulus</a:t>
                      </a:r>
                      <a:endParaRPr lang="ar-SA" altLang="en-US" sz="1600" i="0" dirty="0">
                        <a:solidFill>
                          <a:srgbClr val="FF0000"/>
                        </a:solidFill>
                        <a:latin typeface="Gill Sans MT" panose="020B0502020104020203" pitchFamily="34" charset="0"/>
                        <a:sym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836975253"/>
                  </a:ext>
                </a:extLst>
              </a:tr>
              <a:tr h="952209">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7-Parietal association cortex</a:t>
                      </a:r>
                      <a:endParaRPr lang="en-GB" i="0" u="none" dirty="0">
                        <a:latin typeface="Gill Sans MT" panose="020B0502020104020203" pitchFamily="34" charset="0"/>
                      </a:endParaRPr>
                    </a:p>
                  </a:txBody>
                  <a:tcPr>
                    <a:solidFill>
                      <a:srgbClr val="FFE7FF"/>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located posterior to primary somatosensory cortex.</a:t>
                      </a:r>
                    </a:p>
                  </a:txBody>
                  <a:tcPr>
                    <a:solidFill>
                      <a:srgbClr val="FFE7FF"/>
                    </a:solidFill>
                  </a:tcPr>
                </a:tc>
                <a:tc>
                  <a:txBody>
                    <a:bodyPr/>
                    <a:lstStyle/>
                    <a:p>
                      <a:endParaRPr lang="en-GB" b="1" i="0" dirty="0">
                        <a:solidFill>
                          <a:schemeClr val="tx1"/>
                        </a:solidFill>
                        <a:latin typeface="Gill Sans MT" panose="020B0502020104020203" pitchFamily="34" charset="0"/>
                      </a:endParaRPr>
                    </a:p>
                  </a:txBody>
                  <a:tcPr>
                    <a:solidFill>
                      <a:srgbClr val="FFE7FF"/>
                    </a:solidFill>
                  </a:tcPr>
                </a:tc>
                <a:tc>
                  <a:txBody>
                    <a:bodyPr/>
                    <a:lstStyle/>
                    <a:p>
                      <a:pPr algn="l"/>
                      <a:r>
                        <a:rPr lang="en-US" altLang="en-US" sz="1600" i="0" dirty="0">
                          <a:latin typeface="Gill Sans MT" panose="020B0502020104020203" pitchFamily="34" charset="0"/>
                        </a:rPr>
                        <a:t>Integrates sensory information</a:t>
                      </a:r>
                    </a:p>
                    <a:p>
                      <a:pPr algn="l"/>
                      <a:r>
                        <a:rPr lang="en-US" altLang="en-US" sz="1600" i="0" dirty="0">
                          <a:latin typeface="Gill Sans MT" panose="020B0502020104020203" pitchFamily="34" charset="0"/>
                        </a:rPr>
                        <a:t>Forms comprehensive understanding of the stimulus</a:t>
                      </a:r>
                    </a:p>
                    <a:p>
                      <a:pPr algn="l"/>
                      <a:r>
                        <a:rPr lang="en-US" altLang="en-US" sz="1600" i="0" dirty="0">
                          <a:latin typeface="Gill Sans MT" panose="020B0502020104020203" pitchFamily="34" charset="0"/>
                        </a:rPr>
                        <a:t>Determines size, texture, and relationship of parts.</a:t>
                      </a:r>
                      <a:endParaRPr lang="ar-SA" altLang="en-US" sz="1600" i="0" dirty="0">
                        <a:latin typeface="Gill Sans MT" panose="020B0502020104020203" pitchFamily="34" charset="0"/>
                        <a:sym typeface="Times New Roman" panose="02020603050405020304" pitchFamily="18" charset="0"/>
                      </a:endParaRPr>
                    </a:p>
                  </a:txBody>
                  <a:tcPr>
                    <a:solidFill>
                      <a:srgbClr val="FFE7FF"/>
                    </a:solidFill>
                  </a:tcPr>
                </a:tc>
                <a:extLst>
                  <a:ext uri="{0D108BD9-81ED-4DB2-BD59-A6C34878D82A}">
                    <a16:rowId xmlns:a16="http://schemas.microsoft.com/office/drawing/2014/main" val="2330887934"/>
                  </a:ext>
                </a:extLst>
              </a:tr>
            </a:tbl>
          </a:graphicData>
        </a:graphic>
      </p:graphicFrame>
      <p:graphicFrame>
        <p:nvGraphicFramePr>
          <p:cNvPr id="21" name="Table 20">
            <a:extLst>
              <a:ext uri="{FF2B5EF4-FFF2-40B4-BE49-F238E27FC236}">
                <a16:creationId xmlns:a16="http://schemas.microsoft.com/office/drawing/2014/main" id="{A2D2F3F9-D9EB-427F-8B53-CF36AA058C38}"/>
              </a:ext>
            </a:extLst>
          </p:cNvPr>
          <p:cNvGraphicFramePr>
            <a:graphicFrameLocks noGrp="1"/>
          </p:cNvGraphicFramePr>
          <p:nvPr>
            <p:extLst>
              <p:ext uri="{D42A27DB-BD31-4B8C-83A1-F6EECF244321}">
                <p14:modId xmlns:p14="http://schemas.microsoft.com/office/powerpoint/2010/main" val="1443993705"/>
              </p:ext>
            </p:extLst>
          </p:nvPr>
        </p:nvGraphicFramePr>
        <p:xfrm>
          <a:off x="1014005" y="3823373"/>
          <a:ext cx="10352085" cy="2827873"/>
        </p:xfrm>
        <a:graphic>
          <a:graphicData uri="http://schemas.openxmlformats.org/drawingml/2006/table">
            <a:tbl>
              <a:tblPr firstRow="1" bandRow="1">
                <a:tableStyleId>{1108BE60-98E1-4CA7-AB5B-2BF94F43183B}</a:tableStyleId>
              </a:tblPr>
              <a:tblGrid>
                <a:gridCol w="1876116">
                  <a:extLst>
                    <a:ext uri="{9D8B030D-6E8A-4147-A177-3AD203B41FA5}">
                      <a16:colId xmlns:a16="http://schemas.microsoft.com/office/drawing/2014/main" val="3245305587"/>
                    </a:ext>
                  </a:extLst>
                </a:gridCol>
                <a:gridCol w="2304179">
                  <a:extLst>
                    <a:ext uri="{9D8B030D-6E8A-4147-A177-3AD203B41FA5}">
                      <a16:colId xmlns:a16="http://schemas.microsoft.com/office/drawing/2014/main" val="2323069498"/>
                    </a:ext>
                  </a:extLst>
                </a:gridCol>
                <a:gridCol w="1628467">
                  <a:extLst>
                    <a:ext uri="{9D8B030D-6E8A-4147-A177-3AD203B41FA5}">
                      <a16:colId xmlns:a16="http://schemas.microsoft.com/office/drawing/2014/main" val="658779811"/>
                    </a:ext>
                  </a:extLst>
                </a:gridCol>
                <a:gridCol w="4543323">
                  <a:extLst>
                    <a:ext uri="{9D8B030D-6E8A-4147-A177-3AD203B41FA5}">
                      <a16:colId xmlns:a16="http://schemas.microsoft.com/office/drawing/2014/main" val="4181745265"/>
                    </a:ext>
                  </a:extLst>
                </a:gridCol>
              </a:tblGrid>
              <a:tr h="412624">
                <a:tc gridSpan="4">
                  <a:txBody>
                    <a:bodyPr/>
                    <a:lstStyle/>
                    <a:p>
                      <a:pPr algn="ctr"/>
                      <a:r>
                        <a:rPr lang="en-GB" sz="2000" u="none" dirty="0">
                          <a:latin typeface="Gill Sans MT" panose="020B0502020104020203" pitchFamily="34" charset="0"/>
                        </a:rPr>
                        <a:t>Occipital lobe    </a:t>
                      </a:r>
                      <a:r>
                        <a:rPr lang="en-GB" sz="2000" u="none" dirty="0">
                          <a:solidFill>
                            <a:schemeClr val="bg1"/>
                          </a:solidFill>
                          <a:latin typeface="Gill Sans MT" panose="020B0502020104020203" pitchFamily="34" charset="0"/>
                        </a:rPr>
                        <a:t>. </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u="none" dirty="0">
                        <a:latin typeface="+mn-lt"/>
                      </a:endParaRPr>
                    </a:p>
                  </a:txBody>
                  <a:tcPr>
                    <a:solidFill>
                      <a:schemeClr val="bg1"/>
                    </a:solidFill>
                  </a:tcPr>
                </a:tc>
                <a:extLst>
                  <a:ext uri="{0D108BD9-81ED-4DB2-BD59-A6C34878D82A}">
                    <a16:rowId xmlns:a16="http://schemas.microsoft.com/office/drawing/2014/main" val="1474139243"/>
                  </a:ext>
                </a:extLst>
              </a:tr>
              <a:tr h="666546">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8-Primary visual cortex</a:t>
                      </a:r>
                      <a:endParaRPr lang="en-GB" i="0" u="none" dirty="0">
                        <a:latin typeface="Gill Sans MT" panose="020B0502020104020203" pitchFamily="34" charset="0"/>
                      </a:endParaRPr>
                    </a:p>
                  </a:txBody>
                  <a:tcPr>
                    <a:solidFill>
                      <a:schemeClr val="accent6">
                        <a:lumMod val="20000"/>
                        <a:lumOff val="80000"/>
                      </a:schemeClr>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located on the medial surface of the hemisphere, in the gyri surrounding the calcarine* sulcus</a:t>
                      </a:r>
                      <a:endParaRPr lang="en-GB" i="0" u="none" dirty="0">
                        <a:latin typeface="Gill Sans MT" panose="020B0502020104020203" pitchFamily="34" charset="0"/>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0" i="0" kern="1200" dirty="0">
                          <a:solidFill>
                            <a:schemeClr val="tx1"/>
                          </a:solidFill>
                          <a:latin typeface="Gill Sans MT" panose="020B0502020104020203" pitchFamily="34" charset="0"/>
                          <a:ea typeface="Calibri"/>
                          <a:cs typeface="Calibri"/>
                          <a:sym typeface="Times New Roman" charset="0"/>
                        </a:rPr>
                        <a:t>Brodmann’s area </a:t>
                      </a:r>
                      <a:r>
                        <a:rPr lang="en-GB" altLang="en-US" sz="1800" b="1" i="0" kern="1200" dirty="0">
                          <a:solidFill>
                            <a:schemeClr val="tx1"/>
                          </a:solidFill>
                          <a:latin typeface="Gill Sans MT" panose="020B0502020104020203" pitchFamily="34" charset="0"/>
                          <a:ea typeface="Calibri"/>
                          <a:cs typeface="Calibri"/>
                          <a:sym typeface="Times New Roman" charset="0"/>
                        </a:rPr>
                        <a:t>17</a:t>
                      </a:r>
                      <a:endParaRPr lang="en-GB" sz="1800" b="1" i="0" kern="1200" dirty="0">
                        <a:solidFill>
                          <a:schemeClr val="tx1"/>
                        </a:solidFill>
                        <a:latin typeface="Gill Sans MT" panose="020B0502020104020203" pitchFamily="34" charset="0"/>
                        <a:ea typeface="Calibri"/>
                        <a:cs typeface="Calibri"/>
                      </a:endParaRPr>
                    </a:p>
                    <a:p>
                      <a:endParaRPr lang="en-GB" b="1" i="0" dirty="0">
                        <a:solidFill>
                          <a:schemeClr val="tx1"/>
                        </a:solidFill>
                        <a:latin typeface="Gill Sans MT" panose="020B0502020104020203" pitchFamily="34" charset="0"/>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i="0" dirty="0">
                          <a:solidFill>
                            <a:srgbClr val="000000"/>
                          </a:solidFill>
                          <a:latin typeface="Gill Sans MT" panose="020B0502020104020203" pitchFamily="34" charset="0"/>
                          <a:sym typeface="Calibri" panose="020F0502020204030204" pitchFamily="34" charset="0"/>
                        </a:rPr>
                        <a:t>Receives visual information from the retinas</a:t>
                      </a:r>
                      <a:endParaRPr lang="en-US" altLang="en-US" sz="1600" b="0" i="0" dirty="0">
                        <a:solidFill>
                          <a:srgbClr val="000000"/>
                        </a:solidFill>
                        <a:latin typeface="Gill Sans MT" panose="020B0502020104020203" pitchFamily="34" charset="0"/>
                        <a:sym typeface="Times New Roman" panose="02020603050405020304" pitchFamily="18" charset="0"/>
                      </a:endParaRPr>
                    </a:p>
                    <a:p>
                      <a:r>
                        <a:rPr lang="en-GB" sz="1600" b="0" i="0" dirty="0">
                          <a:solidFill>
                            <a:srgbClr val="92D050"/>
                          </a:solidFill>
                          <a:latin typeface="Gill Sans MT" panose="020B0502020104020203" pitchFamily="34" charset="0"/>
                        </a:rPr>
                        <a:t>- If we have injury in this area we cannot see any thing</a:t>
                      </a:r>
                    </a:p>
                  </a:txBody>
                  <a:tcPr>
                    <a:solidFill>
                      <a:schemeClr val="accent6">
                        <a:lumMod val="20000"/>
                        <a:lumOff val="80000"/>
                      </a:schemeClr>
                    </a:solidFill>
                  </a:tcPr>
                </a:tc>
                <a:extLst>
                  <a:ext uri="{0D108BD9-81ED-4DB2-BD59-A6C34878D82A}">
                    <a16:rowId xmlns:a16="http://schemas.microsoft.com/office/drawing/2014/main" val="2836975253"/>
                  </a:ext>
                </a:extLst>
              </a:tr>
              <a:tr h="952209">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9-Visual association cortex</a:t>
                      </a:r>
                      <a:endParaRPr lang="en-GB" i="0" u="none" dirty="0">
                        <a:latin typeface="Gill Sans MT" panose="020B0502020104020203" pitchFamily="34" charset="0"/>
                      </a:endParaRPr>
                    </a:p>
                  </a:txBody>
                  <a:tcPr>
                    <a:solidFill>
                      <a:schemeClr val="accent5">
                        <a:lumMod val="20000"/>
                        <a:lumOff val="80000"/>
                      </a:schemeClr>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located around the primary visual cortex</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0" i="0" kern="1200" dirty="0" err="1">
                          <a:solidFill>
                            <a:schemeClr val="tx1"/>
                          </a:solidFill>
                          <a:latin typeface="Gill Sans MT" panose="020B0502020104020203" pitchFamily="34" charset="0"/>
                          <a:ea typeface="Calibri"/>
                          <a:cs typeface="Calibri"/>
                          <a:sym typeface="Times New Roman" charset="0"/>
                        </a:rPr>
                        <a:t>Brodmann’s</a:t>
                      </a:r>
                      <a:r>
                        <a:rPr lang="en-GB" altLang="en-US" sz="1800" b="0" i="0" kern="1200" dirty="0">
                          <a:solidFill>
                            <a:schemeClr val="tx1"/>
                          </a:solidFill>
                          <a:latin typeface="Gill Sans MT" panose="020B0502020104020203" pitchFamily="34" charset="0"/>
                          <a:ea typeface="Calibri"/>
                          <a:cs typeface="Calibri"/>
                          <a:sym typeface="Times New Roman" charset="0"/>
                        </a:rPr>
                        <a:t> area </a:t>
                      </a:r>
                      <a:r>
                        <a:rPr lang="en-GB" altLang="en-US" sz="1800" b="1" i="0" kern="1200" dirty="0">
                          <a:solidFill>
                            <a:schemeClr val="tx1"/>
                          </a:solidFill>
                          <a:latin typeface="Gill Sans MT" panose="020B0502020104020203" pitchFamily="34" charset="0"/>
                          <a:ea typeface="Calibri"/>
                          <a:cs typeface="Calibri"/>
                          <a:sym typeface="Times New Roman" charset="0"/>
                        </a:rPr>
                        <a:t>19 </a:t>
                      </a:r>
                      <a:endParaRPr lang="en-GB" altLang="en-US" sz="1800" b="1" i="0" kern="1200" dirty="0">
                        <a:solidFill>
                          <a:srgbClr val="92D050"/>
                        </a:solidFill>
                        <a:latin typeface="Gill Sans MT" panose="020B0502020104020203" pitchFamily="34" charset="0"/>
                        <a:ea typeface="Calibri"/>
                        <a:cs typeface="Calibri"/>
                        <a:sym typeface="Times New Roman" charset="0"/>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kern="1200" dirty="0">
                          <a:solidFill>
                            <a:schemeClr val="tx1"/>
                          </a:solidFill>
                          <a:latin typeface="Gill Sans MT" panose="020B0502020104020203" pitchFamily="34" charset="0"/>
                          <a:ea typeface="Calibri"/>
                          <a:cs typeface="Calibri"/>
                        </a:rPr>
                        <a:t>Interprets visual stimuli (</a:t>
                      </a:r>
                      <a:r>
                        <a:rPr lang="en-GB" sz="1600" b="0" i="0" kern="1200" dirty="0" err="1">
                          <a:solidFill>
                            <a:schemeClr val="tx1"/>
                          </a:solidFill>
                          <a:latin typeface="Gill Sans MT" panose="020B0502020104020203" pitchFamily="34" charset="0"/>
                          <a:ea typeface="Calibri"/>
                          <a:cs typeface="Calibri"/>
                        </a:rPr>
                        <a:t>color</a:t>
                      </a:r>
                      <a:r>
                        <a:rPr lang="en-GB" sz="1600" b="0" i="0" kern="1200" dirty="0">
                          <a:solidFill>
                            <a:schemeClr val="tx1"/>
                          </a:solidFill>
                          <a:latin typeface="Gill Sans MT" panose="020B0502020104020203" pitchFamily="34" charset="0"/>
                          <a:ea typeface="Calibri"/>
                          <a:cs typeface="Calibri"/>
                        </a:rPr>
                        <a:t>, form, &amp;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rgbClr val="92D050"/>
                          </a:solidFill>
                          <a:latin typeface="Gill Sans MT" panose="020B0502020104020203" pitchFamily="34" charset="0"/>
                        </a:rPr>
                        <a:t>- If we have injury in this area we can see, but we  .   .   don’t know what we say </a:t>
                      </a:r>
                      <a:endParaRPr lang="en-GB" sz="1600" b="0" i="0" kern="1200" dirty="0">
                        <a:solidFill>
                          <a:schemeClr val="tx1"/>
                        </a:solidFill>
                        <a:latin typeface="Gill Sans MT" panose="020B0502020104020203" pitchFamily="34" charset="0"/>
                        <a:ea typeface="Calibri"/>
                        <a:cs typeface="Calibri"/>
                      </a:endParaRPr>
                    </a:p>
                  </a:txBody>
                  <a:tcPr>
                    <a:solidFill>
                      <a:schemeClr val="accent5">
                        <a:lumMod val="20000"/>
                        <a:lumOff val="80000"/>
                      </a:schemeClr>
                    </a:solidFill>
                  </a:tcPr>
                </a:tc>
                <a:extLst>
                  <a:ext uri="{0D108BD9-81ED-4DB2-BD59-A6C34878D82A}">
                    <a16:rowId xmlns:a16="http://schemas.microsoft.com/office/drawing/2014/main" val="2330887934"/>
                  </a:ext>
                </a:extLst>
              </a:tr>
            </a:tbl>
          </a:graphicData>
        </a:graphic>
      </p:graphicFrame>
      <p:sp>
        <p:nvSpPr>
          <p:cNvPr id="28" name="Rectangle 27">
            <a:extLst>
              <a:ext uri="{FF2B5EF4-FFF2-40B4-BE49-F238E27FC236}">
                <a16:creationId xmlns:a16="http://schemas.microsoft.com/office/drawing/2014/main" id="{CFAD3741-0F69-495B-8362-3DAE7C8CAA5E}"/>
              </a:ext>
            </a:extLst>
          </p:cNvPr>
          <p:cNvSpPr/>
          <p:nvPr/>
        </p:nvSpPr>
        <p:spPr>
          <a:xfrm>
            <a:off x="9451051" y="2814984"/>
            <a:ext cx="2100677" cy="338554"/>
          </a:xfrm>
          <a:prstGeom prst="rect">
            <a:avLst/>
          </a:prstGeom>
        </p:spPr>
        <p:txBody>
          <a:bodyPr wrap="square">
            <a:spAutoFit/>
          </a:bodyPr>
          <a:lstStyle/>
          <a:p>
            <a:pPr algn="l"/>
            <a:r>
              <a:rPr lang="ar-AE" sz="1600" b="1" dirty="0">
                <a:solidFill>
                  <a:schemeClr val="accent3">
                    <a:lumMod val="75000"/>
                  </a:schemeClr>
                </a:solidFill>
                <a:latin typeface="+mn-lt"/>
                <a:cs typeface="Calibri Light" charset="0"/>
                <a:sym typeface="Times New Roman" charset="0"/>
              </a:rPr>
              <a:t>ز</a:t>
            </a:r>
            <a:r>
              <a:rPr lang="en-GB" sz="1600" b="1" dirty="0">
                <a:solidFill>
                  <a:schemeClr val="accent3">
                    <a:lumMod val="75000"/>
                  </a:schemeClr>
                </a:solidFill>
                <a:latin typeface="+mn-lt"/>
                <a:cs typeface="Calibri Light" charset="0"/>
                <a:sym typeface="Times New Roman" charset="0"/>
              </a:rPr>
              <a:t>ي </a:t>
            </a:r>
            <a:r>
              <a:rPr lang="ar-AE" sz="1600" b="1" dirty="0">
                <a:solidFill>
                  <a:schemeClr val="accent3">
                    <a:lumMod val="75000"/>
                  </a:schemeClr>
                </a:solidFill>
                <a:latin typeface="+mn-lt"/>
                <a:cs typeface="Calibri Light" charset="0"/>
                <a:sym typeface="Times New Roman" charset="0"/>
              </a:rPr>
              <a:t>ا</a:t>
            </a:r>
            <a:r>
              <a:rPr lang="en-GB" sz="1600" b="1" dirty="0">
                <a:solidFill>
                  <a:schemeClr val="accent3">
                    <a:lumMod val="75000"/>
                  </a:schemeClr>
                </a:solidFill>
                <a:latin typeface="+mn-lt"/>
                <a:cs typeface="Calibri Light" charset="0"/>
                <a:sym typeface="Times New Roman" charset="0"/>
              </a:rPr>
              <a:t>لمترجم</a:t>
            </a:r>
            <a:r>
              <a:rPr lang="en-GB" dirty="0">
                <a:solidFill>
                  <a:schemeClr val="accent3">
                    <a:lumMod val="75000"/>
                  </a:schemeClr>
                </a:solidFill>
                <a:cs typeface="Calibri Light" charset="0"/>
                <a:sym typeface="Times New Roman" charset="0"/>
              </a:rPr>
              <a:t> </a:t>
            </a:r>
            <a:endParaRPr lang="en-GB" dirty="0"/>
          </a:p>
        </p:txBody>
      </p:sp>
      <p:sp>
        <p:nvSpPr>
          <p:cNvPr id="8" name="Rectangle: Rounded Corners 7">
            <a:extLst>
              <a:ext uri="{FF2B5EF4-FFF2-40B4-BE49-F238E27FC236}">
                <a16:creationId xmlns:a16="http://schemas.microsoft.com/office/drawing/2014/main" id="{B4D70BFF-CA71-42AA-8F76-7F24F18B0B3D}"/>
              </a:ext>
            </a:extLst>
          </p:cNvPr>
          <p:cNvSpPr/>
          <p:nvPr/>
        </p:nvSpPr>
        <p:spPr>
          <a:xfrm>
            <a:off x="6858000" y="872314"/>
            <a:ext cx="4508090" cy="5747188"/>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70C0"/>
              </a:solidFill>
              <a:latin typeface="+mj-lt"/>
            </a:endParaRPr>
          </a:p>
        </p:txBody>
      </p:sp>
      <p:sp>
        <p:nvSpPr>
          <p:cNvPr id="9" name="Rectangle: Rounded Corners 8">
            <a:extLst>
              <a:ext uri="{FF2B5EF4-FFF2-40B4-BE49-F238E27FC236}">
                <a16:creationId xmlns:a16="http://schemas.microsoft.com/office/drawing/2014/main" id="{BC8128EA-65A6-4281-8673-FE4954F2EF77}"/>
              </a:ext>
            </a:extLst>
          </p:cNvPr>
          <p:cNvSpPr/>
          <p:nvPr/>
        </p:nvSpPr>
        <p:spPr>
          <a:xfrm>
            <a:off x="7919199" y="872313"/>
            <a:ext cx="2296564" cy="391860"/>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
        <p:nvSpPr>
          <p:cNvPr id="11" name="Title 1">
            <a:extLst>
              <a:ext uri="{FF2B5EF4-FFF2-40B4-BE49-F238E27FC236}">
                <a16:creationId xmlns:a16="http://schemas.microsoft.com/office/drawing/2014/main" id="{2C4E7E09-15C9-487A-AA35-890B1C8F1F4E}"/>
              </a:ext>
            </a:extLst>
          </p:cNvPr>
          <p:cNvSpPr txBox="1">
            <a:spLocks/>
          </p:cNvSpPr>
          <p:nvPr/>
        </p:nvSpPr>
        <p:spPr>
          <a:xfrm>
            <a:off x="838200" y="269422"/>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Functional Areas of the  Cerebral Cortex</a:t>
            </a:r>
          </a:p>
        </p:txBody>
      </p:sp>
      <p:sp>
        <p:nvSpPr>
          <p:cNvPr id="13" name="Rectangle 12">
            <a:extLst>
              <a:ext uri="{FF2B5EF4-FFF2-40B4-BE49-F238E27FC236}">
                <a16:creationId xmlns:a16="http://schemas.microsoft.com/office/drawing/2014/main" id="{8C6F1340-1F92-472B-9567-68537E3FF6BC}"/>
              </a:ext>
            </a:extLst>
          </p:cNvPr>
          <p:cNvSpPr/>
          <p:nvPr/>
        </p:nvSpPr>
        <p:spPr>
          <a:xfrm>
            <a:off x="6858000" y="5237310"/>
            <a:ext cx="5485075" cy="338554"/>
          </a:xfrm>
          <a:prstGeom prst="rect">
            <a:avLst/>
          </a:prstGeom>
        </p:spPr>
        <p:txBody>
          <a:bodyPr wrap="square">
            <a:spAutoFit/>
          </a:bodyPr>
          <a:lstStyle/>
          <a:p>
            <a:pPr algn="l"/>
            <a:r>
              <a:rPr lang="en-GB" sz="1600" dirty="0">
                <a:solidFill>
                  <a:schemeClr val="bg1">
                    <a:lumMod val="50000"/>
                  </a:schemeClr>
                </a:solidFill>
                <a:latin typeface="+mn-lt"/>
                <a:cs typeface="Calibri Light" charset="0"/>
                <a:sym typeface="Times New Roman" charset="0"/>
              </a:rPr>
              <a:t>*Especially postcalcarine </a:t>
            </a:r>
          </a:p>
        </p:txBody>
      </p:sp>
      <p:sp>
        <p:nvSpPr>
          <p:cNvPr id="14" name="Rectangle 13">
            <a:extLst>
              <a:ext uri="{FF2B5EF4-FFF2-40B4-BE49-F238E27FC236}">
                <a16:creationId xmlns:a16="http://schemas.microsoft.com/office/drawing/2014/main" id="{28F46732-F4C0-4E75-91A9-FFE378CD865E}"/>
              </a:ext>
            </a:extLst>
          </p:cNvPr>
          <p:cNvSpPr/>
          <p:nvPr/>
        </p:nvSpPr>
        <p:spPr>
          <a:xfrm>
            <a:off x="1004172" y="650085"/>
            <a:ext cx="5485075" cy="338554"/>
          </a:xfrm>
          <a:prstGeom prst="rect">
            <a:avLst/>
          </a:prstGeom>
        </p:spPr>
        <p:txBody>
          <a:bodyPr wrap="square">
            <a:spAutoFit/>
          </a:bodyPr>
          <a:lstStyle/>
          <a:p>
            <a:pPr algn="l"/>
            <a:r>
              <a:rPr lang="en-GB" sz="1600" dirty="0">
                <a:solidFill>
                  <a:srgbClr val="92D050"/>
                </a:solidFill>
                <a:cs typeface="Calibri Light" charset="0"/>
                <a:sym typeface="Times New Roman" charset="0"/>
              </a:rPr>
              <a:t>“Each primary cortex has association cortex”</a:t>
            </a:r>
          </a:p>
        </p:txBody>
      </p:sp>
    </p:spTree>
    <p:extLst>
      <p:ext uri="{BB962C8B-B14F-4D97-AF65-F5344CB8AC3E}">
        <p14:creationId xmlns:p14="http://schemas.microsoft.com/office/powerpoint/2010/main" val="332341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A69D5832-F99E-4222-9E8C-42978B197D39}"/>
              </a:ext>
            </a:extLst>
          </p:cNvPr>
          <p:cNvGraphicFramePr>
            <a:graphicFrameLocks noGrp="1"/>
          </p:cNvGraphicFramePr>
          <p:nvPr>
            <p:extLst>
              <p:ext uri="{D42A27DB-BD31-4B8C-83A1-F6EECF244321}">
                <p14:modId xmlns:p14="http://schemas.microsoft.com/office/powerpoint/2010/main" val="343972325"/>
              </p:ext>
            </p:extLst>
          </p:nvPr>
        </p:nvGraphicFramePr>
        <p:xfrm>
          <a:off x="758052" y="1021748"/>
          <a:ext cx="8166482" cy="3615669"/>
        </p:xfrm>
        <a:graphic>
          <a:graphicData uri="http://schemas.openxmlformats.org/drawingml/2006/table">
            <a:tbl>
              <a:tblPr firstRow="1" bandRow="1">
                <a:tableStyleId>{1108BE60-98E1-4CA7-AB5B-2BF94F43183B}</a:tableStyleId>
              </a:tblPr>
              <a:tblGrid>
                <a:gridCol w="1651382">
                  <a:extLst>
                    <a:ext uri="{9D8B030D-6E8A-4147-A177-3AD203B41FA5}">
                      <a16:colId xmlns:a16="http://schemas.microsoft.com/office/drawing/2014/main" val="3245305587"/>
                    </a:ext>
                  </a:extLst>
                </a:gridCol>
                <a:gridCol w="2425700">
                  <a:extLst>
                    <a:ext uri="{9D8B030D-6E8A-4147-A177-3AD203B41FA5}">
                      <a16:colId xmlns:a16="http://schemas.microsoft.com/office/drawing/2014/main" val="2323069498"/>
                    </a:ext>
                  </a:extLst>
                </a:gridCol>
                <a:gridCol w="1371600">
                  <a:extLst>
                    <a:ext uri="{9D8B030D-6E8A-4147-A177-3AD203B41FA5}">
                      <a16:colId xmlns:a16="http://schemas.microsoft.com/office/drawing/2014/main" val="658779811"/>
                    </a:ext>
                  </a:extLst>
                </a:gridCol>
                <a:gridCol w="2717800">
                  <a:extLst>
                    <a:ext uri="{9D8B030D-6E8A-4147-A177-3AD203B41FA5}">
                      <a16:colId xmlns:a16="http://schemas.microsoft.com/office/drawing/2014/main" val="1873363087"/>
                    </a:ext>
                  </a:extLst>
                </a:gridCol>
              </a:tblGrid>
              <a:tr h="413446">
                <a:tc gridSpan="4">
                  <a:txBody>
                    <a:bodyPr/>
                    <a:lstStyle/>
                    <a:p>
                      <a:pPr algn="ctr"/>
                      <a:r>
                        <a:rPr lang="en-GB" sz="2000" u="none" dirty="0">
                          <a:latin typeface="Gill Sans MT" panose="020B0502020104020203" pitchFamily="34" charset="0"/>
                        </a:rPr>
                        <a:t>Temporal Lobe</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b="0" u="none" dirty="0">
                        <a:latin typeface="+mn-lt"/>
                      </a:endParaRPr>
                    </a:p>
                  </a:txBody>
                  <a:tcPr>
                    <a:solidFill>
                      <a:schemeClr val="bg1"/>
                    </a:solidFill>
                  </a:tcPr>
                </a:tc>
                <a:extLst>
                  <a:ext uri="{0D108BD9-81ED-4DB2-BD59-A6C34878D82A}">
                    <a16:rowId xmlns:a16="http://schemas.microsoft.com/office/drawing/2014/main" val="1474139243"/>
                  </a:ext>
                </a:extLst>
              </a:tr>
              <a:tr h="916223">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Primary auditory cortex</a:t>
                      </a:r>
                      <a:endParaRPr lang="en-GB" sz="1800" u="none" dirty="0">
                        <a:latin typeface="Gill Sans MT" panose="020B0502020104020203" pitchFamily="34" charset="0"/>
                      </a:endParaRPr>
                    </a:p>
                  </a:txBody>
                  <a:tcPr>
                    <a:solidFill>
                      <a:schemeClr val="accent6">
                        <a:lumMod val="20000"/>
                        <a:lumOff val="80000"/>
                      </a:schemeClr>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located in the superior surface of the superior temporal gyrus </a:t>
                      </a:r>
                      <a:endParaRPr lang="en-GB" sz="1800" i="0" u="none" dirty="0">
                        <a:latin typeface="Gill Sans MT" panose="020B0502020104020203" pitchFamily="34" charset="0"/>
                      </a:endParaRPr>
                    </a:p>
                  </a:txBody>
                  <a:tcPr>
                    <a:solidFill>
                      <a:schemeClr val="accent6">
                        <a:lumMod val="20000"/>
                        <a:lumOff val="80000"/>
                      </a:schemeClr>
                    </a:solidFill>
                  </a:tcPr>
                </a:tc>
                <a:tc>
                  <a:txBody>
                    <a:bodyPr/>
                    <a:lstStyle/>
                    <a:p>
                      <a:r>
                        <a:rPr lang="en-GB" altLang="en-US" sz="1800" b="0" i="0" kern="1200" dirty="0">
                          <a:solidFill>
                            <a:schemeClr val="tx1"/>
                          </a:solidFill>
                          <a:latin typeface="Gill Sans MT" panose="020B0502020104020203" pitchFamily="34" charset="0"/>
                          <a:ea typeface="Calibri"/>
                          <a:cs typeface="Calibri"/>
                          <a:sym typeface="Times New Roman" charset="0"/>
                        </a:rPr>
                        <a:t>Brodmann’s area </a:t>
                      </a:r>
                      <a:r>
                        <a:rPr lang="en-GB" altLang="en-US" sz="1800" b="1" i="0" kern="1200" dirty="0">
                          <a:solidFill>
                            <a:schemeClr val="tx1"/>
                          </a:solidFill>
                          <a:latin typeface="Gill Sans MT" panose="020B0502020104020203" pitchFamily="34" charset="0"/>
                          <a:ea typeface="Calibri"/>
                          <a:cs typeface="Calibri"/>
                          <a:sym typeface="Times New Roman" charset="0"/>
                        </a:rPr>
                        <a:t>41, 42</a:t>
                      </a:r>
                      <a:endParaRPr lang="en-GB" sz="1800" b="1" dirty="0">
                        <a:solidFill>
                          <a:schemeClr val="tx1"/>
                        </a:solidFill>
                        <a:latin typeface="Gill Sans MT" panose="020B0502020104020203" pitchFamily="34" charset="0"/>
                      </a:endParaRPr>
                    </a:p>
                  </a:txBody>
                  <a:tcPr>
                    <a:solidFill>
                      <a:schemeClr val="accent6">
                        <a:lumMod val="20000"/>
                        <a:lumOff val="80000"/>
                      </a:schemeClr>
                    </a:solidFill>
                  </a:tcPr>
                </a:tc>
                <a:tc>
                  <a:txBody>
                    <a:bodyPr/>
                    <a:lstStyle/>
                    <a:p>
                      <a:r>
                        <a:rPr lang="en-GB" sz="1600" b="0" dirty="0">
                          <a:solidFill>
                            <a:schemeClr val="tx1"/>
                          </a:solidFill>
                          <a:latin typeface="Gill Sans MT" panose="020B0502020104020203" pitchFamily="34" charset="0"/>
                        </a:rPr>
                        <a:t>Receives information related to pitch, rhythm, and loudness</a:t>
                      </a:r>
                    </a:p>
                  </a:txBody>
                  <a:tcPr>
                    <a:solidFill>
                      <a:schemeClr val="accent6">
                        <a:lumMod val="20000"/>
                        <a:lumOff val="80000"/>
                      </a:schemeClr>
                    </a:solidFill>
                  </a:tcPr>
                </a:tc>
                <a:extLst>
                  <a:ext uri="{0D108BD9-81ED-4DB2-BD59-A6C34878D82A}">
                    <a16:rowId xmlns:a16="http://schemas.microsoft.com/office/drawing/2014/main" val="2836975253"/>
                  </a:ext>
                </a:extLst>
              </a:tr>
              <a:tr h="2167785">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Auditory association cortex</a:t>
                      </a:r>
                      <a:endParaRPr lang="en-GB" sz="1800" u="none" dirty="0">
                        <a:latin typeface="Gill Sans MT" panose="020B0502020104020203" pitchFamily="34" charset="0"/>
                      </a:endParaRPr>
                    </a:p>
                  </a:txBody>
                  <a:tcPr>
                    <a:solidFill>
                      <a:srgbClr val="E8D9F3"/>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located immediately around the primary auditory cortex (also includes </a:t>
                      </a:r>
                      <a:r>
                        <a:rPr lang="en-GB" altLang="en-US" sz="1800" b="1" i="0" kern="1200" dirty="0" err="1">
                          <a:solidFill>
                            <a:srgbClr val="000000"/>
                          </a:solidFill>
                          <a:latin typeface="Gill Sans MT" panose="020B0502020104020203" pitchFamily="34" charset="0"/>
                          <a:ea typeface="Calibri"/>
                          <a:cs typeface="Calibri"/>
                          <a:sym typeface="Times New Roman" charset="0"/>
                        </a:rPr>
                        <a:t>Wernick’s</a:t>
                      </a:r>
                      <a:r>
                        <a:rPr lang="en-GB" altLang="en-US" sz="1800" b="1" i="0" kern="1200" dirty="0">
                          <a:solidFill>
                            <a:srgbClr val="000000"/>
                          </a:solidFill>
                          <a:latin typeface="Gill Sans MT" panose="020B0502020104020203" pitchFamily="34" charset="0"/>
                          <a:ea typeface="Calibri"/>
                          <a:cs typeface="Calibri"/>
                          <a:sym typeface="Times New Roman" charset="0"/>
                        </a:rPr>
                        <a:t> area</a:t>
                      </a:r>
                      <a:r>
                        <a:rPr lang="en-GB" altLang="en-US" sz="1800" b="0" i="0" kern="1200" dirty="0">
                          <a:solidFill>
                            <a:srgbClr val="000000"/>
                          </a:solidFill>
                          <a:latin typeface="Gill Sans MT" panose="020B0502020104020203" pitchFamily="34" charset="0"/>
                          <a:ea typeface="Calibri"/>
                          <a:cs typeface="Calibri"/>
                          <a:sym typeface="Times New Roman"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ill Sans MT" panose="020B0502020104020203" pitchFamily="34" charset="0"/>
                          <a:cs typeface="Calibri"/>
                        </a:rPr>
                        <a:t>Located posterior to the primary auditory cortex</a:t>
                      </a:r>
                    </a:p>
                  </a:txBody>
                  <a:tcPr>
                    <a:solidFill>
                      <a:srgbClr val="E8D9F3"/>
                    </a:solidFill>
                  </a:tcPr>
                </a:tc>
                <a:tc>
                  <a:txBody>
                    <a:bodyPr/>
                    <a:lstStyle/>
                    <a:p>
                      <a:endParaRPr lang="en-GB" sz="1800" b="1" dirty="0">
                        <a:solidFill>
                          <a:schemeClr val="tx1"/>
                        </a:solidFill>
                        <a:latin typeface="Gill Sans MT" panose="020B0502020104020203" pitchFamily="34" charset="0"/>
                      </a:endParaRPr>
                    </a:p>
                  </a:txBody>
                  <a:tcPr>
                    <a:solidFill>
                      <a:srgbClr val="E8D9F3"/>
                    </a:solidFill>
                  </a:tcPr>
                </a:tc>
                <a:tc>
                  <a:txBody>
                    <a:bodyPr/>
                    <a:lstStyle/>
                    <a:p>
                      <a:r>
                        <a:rPr lang="en-GB" sz="1600" b="0" dirty="0">
                          <a:solidFill>
                            <a:schemeClr val="tx1"/>
                          </a:solidFill>
                          <a:latin typeface="Gill Sans MT" panose="020B0502020104020203" pitchFamily="34" charset="0"/>
                        </a:rPr>
                        <a:t>Stores memories of sounds and permits perception of sounds</a:t>
                      </a:r>
                    </a:p>
                    <a:p>
                      <a:r>
                        <a:rPr lang="en-GB" sz="1600" b="0" dirty="0">
                          <a:solidFill>
                            <a:schemeClr val="tx1"/>
                          </a:solidFill>
                          <a:latin typeface="Gill Sans MT" panose="020B0502020104020203" pitchFamily="34" charset="0"/>
                        </a:rPr>
                        <a:t>Involved in recognizing and understanding speech </a:t>
                      </a:r>
                    </a:p>
                    <a:p>
                      <a:r>
                        <a:rPr lang="en-GB" sz="1600" b="0" dirty="0">
                          <a:solidFill>
                            <a:schemeClr val="tx1"/>
                          </a:solidFill>
                          <a:latin typeface="Gill Sans MT" panose="020B0502020104020203" pitchFamily="34" charset="0"/>
                        </a:rPr>
                        <a:t>Lies in the </a:t>
                      </a:r>
                      <a:r>
                        <a:rPr lang="en-GB" sz="1600" b="0" dirty="0" err="1">
                          <a:solidFill>
                            <a:schemeClr val="tx1"/>
                          </a:solidFill>
                          <a:latin typeface="Gill Sans MT" panose="020B0502020104020203" pitchFamily="34" charset="0"/>
                        </a:rPr>
                        <a:t>center</a:t>
                      </a:r>
                      <a:r>
                        <a:rPr lang="en-GB" sz="1600" b="0" dirty="0">
                          <a:solidFill>
                            <a:schemeClr val="tx1"/>
                          </a:solidFill>
                          <a:latin typeface="Gill Sans MT" panose="020B0502020104020203" pitchFamily="34" charset="0"/>
                        </a:rPr>
                        <a:t> of Wernicke’s area</a:t>
                      </a:r>
                    </a:p>
                  </a:txBody>
                  <a:tcPr>
                    <a:solidFill>
                      <a:srgbClr val="E8D9F3"/>
                    </a:solidFill>
                  </a:tcPr>
                </a:tc>
                <a:extLst>
                  <a:ext uri="{0D108BD9-81ED-4DB2-BD59-A6C34878D82A}">
                    <a16:rowId xmlns:a16="http://schemas.microsoft.com/office/drawing/2014/main" val="2330887934"/>
                  </a:ext>
                </a:extLst>
              </a:tr>
            </a:tbl>
          </a:graphicData>
        </a:graphic>
      </p:graphicFrame>
      <p:sp>
        <p:nvSpPr>
          <p:cNvPr id="3" name="Rectangle 2">
            <a:extLst>
              <a:ext uri="{FF2B5EF4-FFF2-40B4-BE49-F238E27FC236}">
                <a16:creationId xmlns:a16="http://schemas.microsoft.com/office/drawing/2014/main" id="{CB409621-9870-414B-9498-6AB3D3A06BDE}"/>
              </a:ext>
            </a:extLst>
          </p:cNvPr>
          <p:cNvSpPr/>
          <p:nvPr/>
        </p:nvSpPr>
        <p:spPr>
          <a:xfrm>
            <a:off x="938529" y="4885476"/>
            <a:ext cx="5723159" cy="1354217"/>
          </a:xfrm>
          <a:prstGeom prst="rect">
            <a:avLst/>
          </a:prstGeom>
          <a:ln w="28575">
            <a:solidFill>
              <a:srgbClr val="FF3399"/>
            </a:solidFill>
          </a:ln>
        </p:spPr>
        <p:txBody>
          <a:bodyPr wrap="square">
            <a:spAutoFit/>
          </a:bodyPr>
          <a:lstStyle/>
          <a:p>
            <a:r>
              <a:rPr lang="en-GB" sz="2200" b="1" dirty="0">
                <a:latin typeface="+mj-lt"/>
              </a:rPr>
              <a:t>Parahippocampal gyrus:</a:t>
            </a:r>
          </a:p>
          <a:p>
            <a:pPr marL="342900" indent="-342900">
              <a:buFont typeface="Courier New" panose="02070309020205020404" pitchFamily="49" charset="0"/>
              <a:buChar char="o"/>
            </a:pPr>
            <a:r>
              <a:rPr lang="en-GB" sz="2000" dirty="0">
                <a:latin typeface="+mj-lt"/>
              </a:rPr>
              <a:t>located in the inferomedial part of temporal lobe. </a:t>
            </a:r>
          </a:p>
          <a:p>
            <a:pPr marL="342900" indent="-342900">
              <a:buFont typeface="Courier New" panose="02070309020205020404" pitchFamily="49" charset="0"/>
              <a:buChar char="o"/>
            </a:pPr>
            <a:r>
              <a:rPr lang="en-GB" sz="2000" dirty="0">
                <a:latin typeface="+mj-lt"/>
              </a:rPr>
              <a:t>Deep to this gyrus lies the </a:t>
            </a:r>
            <a:r>
              <a:rPr lang="en-GB" sz="2000" b="1" dirty="0">
                <a:latin typeface="+mj-lt"/>
              </a:rPr>
              <a:t>hippocampus</a:t>
            </a:r>
            <a:r>
              <a:rPr lang="en-GB" sz="2000" dirty="0">
                <a:latin typeface="+mj-lt"/>
              </a:rPr>
              <a:t> and the </a:t>
            </a:r>
            <a:r>
              <a:rPr lang="en-GB" sz="2000" b="1" dirty="0">
                <a:latin typeface="+mj-lt"/>
              </a:rPr>
              <a:t>amygdala</a:t>
            </a:r>
            <a:r>
              <a:rPr lang="en-GB" sz="2000" dirty="0">
                <a:latin typeface="+mj-lt"/>
              </a:rPr>
              <a:t>, which are parts of </a:t>
            </a:r>
            <a:r>
              <a:rPr lang="en-GB" sz="2000" b="1" dirty="0">
                <a:latin typeface="+mj-lt"/>
              </a:rPr>
              <a:t>limbic system</a:t>
            </a:r>
          </a:p>
        </p:txBody>
      </p:sp>
      <p:grpSp>
        <p:nvGrpSpPr>
          <p:cNvPr id="18" name="Group 17">
            <a:extLst>
              <a:ext uri="{FF2B5EF4-FFF2-40B4-BE49-F238E27FC236}">
                <a16:creationId xmlns:a16="http://schemas.microsoft.com/office/drawing/2014/main" id="{B092B476-0723-4EBE-AB0F-52F57B375FB7}"/>
              </a:ext>
            </a:extLst>
          </p:cNvPr>
          <p:cNvGrpSpPr/>
          <p:nvPr/>
        </p:nvGrpSpPr>
        <p:grpSpPr>
          <a:xfrm>
            <a:off x="8973152" y="1221078"/>
            <a:ext cx="3222907" cy="3169145"/>
            <a:chOff x="6240464" y="188914"/>
            <a:chExt cx="4048125" cy="3095625"/>
          </a:xfrm>
        </p:grpSpPr>
        <p:graphicFrame>
          <p:nvGraphicFramePr>
            <p:cNvPr id="19" name="Object 3">
              <a:extLst>
                <a:ext uri="{FF2B5EF4-FFF2-40B4-BE49-F238E27FC236}">
                  <a16:creationId xmlns:a16="http://schemas.microsoft.com/office/drawing/2014/main" id="{B2936340-248B-4AF4-8E8E-06AD8ACE5A95}"/>
                </a:ext>
              </a:extLst>
            </p:cNvPr>
            <p:cNvGraphicFramePr>
              <a:graphicFrameLocks noChangeAspect="1"/>
            </p:cNvGraphicFramePr>
            <p:nvPr>
              <p:extLst>
                <p:ext uri="{D42A27DB-BD31-4B8C-83A1-F6EECF244321}">
                  <p14:modId xmlns:p14="http://schemas.microsoft.com/office/powerpoint/2010/main" val="3798033462"/>
                </p:ext>
              </p:extLst>
            </p:nvPr>
          </p:nvGraphicFramePr>
          <p:xfrm>
            <a:off x="6240464" y="188914"/>
            <a:ext cx="4048125" cy="3095625"/>
          </p:xfrm>
          <a:graphic>
            <a:graphicData uri="http://schemas.openxmlformats.org/presentationml/2006/ole">
              <mc:AlternateContent xmlns:mc="http://schemas.openxmlformats.org/markup-compatibility/2006">
                <mc:Choice xmlns:v="urn:schemas-microsoft-com:vml" Requires="v">
                  <p:oleObj spid="_x0000_s10297" r:id="rId3" imgW="3809524" imgH="2914286" progId="">
                    <p:embed/>
                  </p:oleObj>
                </mc:Choice>
                <mc:Fallback>
                  <p:oleObj r:id="rId3" imgW="3809524" imgH="2914286" progId="">
                    <p:embed/>
                    <p:pic>
                      <p:nvPicPr>
                        <p:cNvPr id="1741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188914"/>
                          <a:ext cx="4048125" cy="3095625"/>
                        </a:xfrm>
                        <a:prstGeom prst="rect">
                          <a:avLst/>
                        </a:prstGeom>
                        <a:solidFill>
                          <a:srgbClr val="4F81BD"/>
                        </a:solidFill>
                        <a:ln w="9525">
                          <a:noFill/>
                          <a:miter lim="800000"/>
                          <a:headEnd/>
                          <a:tailEnd/>
                        </a:ln>
                      </p:spPr>
                    </p:pic>
                  </p:oleObj>
                </mc:Fallback>
              </mc:AlternateContent>
            </a:graphicData>
          </a:graphic>
        </p:graphicFrame>
        <p:cxnSp>
          <p:nvCxnSpPr>
            <p:cNvPr id="20" name="Straight Arrow Connector 12">
              <a:extLst>
                <a:ext uri="{FF2B5EF4-FFF2-40B4-BE49-F238E27FC236}">
                  <a16:creationId xmlns:a16="http://schemas.microsoft.com/office/drawing/2014/main" id="{D9AEA0B2-5385-4EE5-AB81-8063BFDB46BE}"/>
                </a:ext>
              </a:extLst>
            </p:cNvPr>
            <p:cNvCxnSpPr>
              <a:cxnSpLocks noChangeShapeType="1"/>
            </p:cNvCxnSpPr>
            <p:nvPr/>
          </p:nvCxnSpPr>
          <p:spPr bwMode="auto">
            <a:xfrm>
              <a:off x="6469626" y="1019280"/>
              <a:ext cx="1929837" cy="753959"/>
            </a:xfrm>
            <a:prstGeom prst="straightConnector1">
              <a:avLst/>
            </a:prstGeom>
            <a:noFill/>
            <a:ln w="57150">
              <a:solidFill>
                <a:srgbClr val="C00000"/>
              </a:solidFill>
              <a:bevel/>
              <a:headEnd/>
              <a:tailEnd type="arrow" w="med" len="med"/>
            </a:ln>
            <a:extLst>
              <a:ext uri="{909E8E84-426E-40DD-AFC4-6F175D3DCCD1}">
                <a14:hiddenFill xmlns:a14="http://schemas.microsoft.com/office/drawing/2010/main">
                  <a:noFill/>
                </a14:hiddenFill>
              </a:ext>
            </a:extLst>
          </p:spPr>
        </p:cxnSp>
        <p:cxnSp>
          <p:nvCxnSpPr>
            <p:cNvPr id="21" name="Straight Arrow Connector 14">
              <a:extLst>
                <a:ext uri="{FF2B5EF4-FFF2-40B4-BE49-F238E27FC236}">
                  <a16:creationId xmlns:a16="http://schemas.microsoft.com/office/drawing/2014/main" id="{DD6537CC-CD10-41EF-9AFF-AFC60D23EC6A}"/>
                </a:ext>
              </a:extLst>
            </p:cNvPr>
            <p:cNvCxnSpPr>
              <a:cxnSpLocks noChangeShapeType="1"/>
            </p:cNvCxnSpPr>
            <p:nvPr/>
          </p:nvCxnSpPr>
          <p:spPr bwMode="auto">
            <a:xfrm flipV="1">
              <a:off x="7488391" y="1700213"/>
              <a:ext cx="1487334" cy="1204744"/>
            </a:xfrm>
            <a:prstGeom prst="straightConnector1">
              <a:avLst/>
            </a:prstGeom>
            <a:noFill/>
            <a:ln w="57150">
              <a:solidFill>
                <a:srgbClr val="9653C9"/>
              </a:solidFill>
              <a:bevel/>
              <a:headEnd/>
              <a:tailEnd type="arrow" w="med" len="med"/>
            </a:ln>
            <a:extLst>
              <a:ext uri="{909E8E84-426E-40DD-AFC4-6F175D3DCCD1}">
                <a14:hiddenFill xmlns:a14="http://schemas.microsoft.com/office/drawing/2010/main">
                  <a:noFill/>
                </a14:hiddenFill>
              </a:ext>
            </a:extLst>
          </p:spPr>
        </p:cxnSp>
        <p:cxnSp>
          <p:nvCxnSpPr>
            <p:cNvPr id="22" name="Straight Arrow Connector 30">
              <a:extLst>
                <a:ext uri="{FF2B5EF4-FFF2-40B4-BE49-F238E27FC236}">
                  <a16:creationId xmlns:a16="http://schemas.microsoft.com/office/drawing/2014/main" id="{384E8E07-C30B-4EC0-B458-1CDC87A01D58}"/>
                </a:ext>
              </a:extLst>
            </p:cNvPr>
            <p:cNvCxnSpPr>
              <a:cxnSpLocks noChangeShapeType="1"/>
            </p:cNvCxnSpPr>
            <p:nvPr/>
          </p:nvCxnSpPr>
          <p:spPr bwMode="auto">
            <a:xfrm flipV="1">
              <a:off x="7513791" y="2060575"/>
              <a:ext cx="526898" cy="844382"/>
            </a:xfrm>
            <a:prstGeom prst="straightConnector1">
              <a:avLst/>
            </a:prstGeom>
            <a:noFill/>
            <a:ln w="57150">
              <a:solidFill>
                <a:srgbClr val="9653C9"/>
              </a:solidFill>
              <a:bevel/>
              <a:headEnd/>
              <a:tailEnd type="arrow" w="med" len="med"/>
            </a:ln>
            <a:extLst>
              <a:ext uri="{909E8E84-426E-40DD-AFC4-6F175D3DCCD1}">
                <a14:hiddenFill xmlns:a14="http://schemas.microsoft.com/office/drawing/2010/main">
                  <a:noFill/>
                </a14:hiddenFill>
              </a:ext>
            </a:extLst>
          </p:spPr>
        </p:cxnSp>
      </p:grpSp>
      <p:grpSp>
        <p:nvGrpSpPr>
          <p:cNvPr id="7" name="Group 6">
            <a:extLst>
              <a:ext uri="{FF2B5EF4-FFF2-40B4-BE49-F238E27FC236}">
                <a16:creationId xmlns:a16="http://schemas.microsoft.com/office/drawing/2014/main" id="{959C80E6-267E-43E1-AD03-DC4B823FD04F}"/>
              </a:ext>
            </a:extLst>
          </p:cNvPr>
          <p:cNvGrpSpPr/>
          <p:nvPr/>
        </p:nvGrpSpPr>
        <p:grpSpPr>
          <a:xfrm>
            <a:off x="6725338" y="4827535"/>
            <a:ext cx="3168190" cy="1625062"/>
            <a:chOff x="6311901" y="3429000"/>
            <a:chExt cx="4017963" cy="2736850"/>
          </a:xfrm>
        </p:grpSpPr>
        <p:pic>
          <p:nvPicPr>
            <p:cNvPr id="26" name="Picture 6" descr="b5">
              <a:extLst>
                <a:ext uri="{FF2B5EF4-FFF2-40B4-BE49-F238E27FC236}">
                  <a16:creationId xmlns:a16="http://schemas.microsoft.com/office/drawing/2014/main" id="{F2A609FE-0F94-47C3-9BA7-42BBA340B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975" t="50000" r="2689" b="4462"/>
            <a:stretch>
              <a:fillRect/>
            </a:stretch>
          </p:blipFill>
          <p:spPr bwMode="auto">
            <a:xfrm>
              <a:off x="6311901" y="3429000"/>
              <a:ext cx="40179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13">
              <a:extLst>
                <a:ext uri="{FF2B5EF4-FFF2-40B4-BE49-F238E27FC236}">
                  <a16:creationId xmlns:a16="http://schemas.microsoft.com/office/drawing/2014/main" id="{6A875758-2BD8-4FE1-BA35-9729366C5C00}"/>
                </a:ext>
              </a:extLst>
            </p:cNvPr>
            <p:cNvCxnSpPr>
              <a:cxnSpLocks noChangeShapeType="1"/>
            </p:cNvCxnSpPr>
            <p:nvPr/>
          </p:nvCxnSpPr>
          <p:spPr bwMode="auto">
            <a:xfrm flipV="1">
              <a:off x="6473345" y="5661027"/>
              <a:ext cx="1710218" cy="290562"/>
            </a:xfrm>
            <a:prstGeom prst="straightConnector1">
              <a:avLst/>
            </a:prstGeom>
            <a:noFill/>
            <a:ln w="57150">
              <a:solidFill>
                <a:srgbClr val="FF3399"/>
              </a:solidFill>
              <a:bevel/>
              <a:headEnd/>
              <a:tailEnd type="arrow" w="med" len="med"/>
            </a:ln>
            <a:extLst>
              <a:ext uri="{909E8E84-426E-40DD-AFC4-6F175D3DCCD1}">
                <a14:hiddenFill xmlns:a14="http://schemas.microsoft.com/office/drawing/2010/main">
                  <a:noFill/>
                </a14:hiddenFill>
              </a:ext>
            </a:extLst>
          </p:spPr>
        </p:cxnSp>
      </p:grpSp>
      <p:sp>
        <p:nvSpPr>
          <p:cNvPr id="13" name="Rectangle 12">
            <a:extLst>
              <a:ext uri="{FF2B5EF4-FFF2-40B4-BE49-F238E27FC236}">
                <a16:creationId xmlns:a16="http://schemas.microsoft.com/office/drawing/2014/main" id="{70AA4A1F-B624-45AA-9A2C-8F27CF7DEEA0}"/>
              </a:ext>
            </a:extLst>
          </p:cNvPr>
          <p:cNvSpPr/>
          <p:nvPr/>
        </p:nvSpPr>
        <p:spPr>
          <a:xfrm>
            <a:off x="6300936" y="4012908"/>
            <a:ext cx="2622057" cy="461665"/>
          </a:xfrm>
          <a:prstGeom prst="rect">
            <a:avLst/>
          </a:prstGeom>
        </p:spPr>
        <p:txBody>
          <a:bodyPr wrap="square">
            <a:spAutoFit/>
          </a:bodyPr>
          <a:lstStyle/>
          <a:p>
            <a:pPr algn="l"/>
            <a:r>
              <a:rPr lang="en-GB" sz="1200" dirty="0">
                <a:solidFill>
                  <a:srgbClr val="92D050"/>
                </a:solidFill>
                <a:latin typeface="+mn-lt"/>
                <a:cs typeface="Calibri Light" charset="0"/>
                <a:sym typeface="Times New Roman" charset="0"/>
              </a:rPr>
              <a:t>Auditory is always associated with speech (I need to hear so I can speak)</a:t>
            </a:r>
            <a:endParaRPr lang="en-GB" sz="1200" dirty="0">
              <a:solidFill>
                <a:srgbClr val="92D050"/>
              </a:solidFill>
              <a:latin typeface="+mn-lt"/>
            </a:endParaRPr>
          </a:p>
        </p:txBody>
      </p:sp>
      <p:sp>
        <p:nvSpPr>
          <p:cNvPr id="17" name="Rectangle 16">
            <a:extLst>
              <a:ext uri="{FF2B5EF4-FFF2-40B4-BE49-F238E27FC236}">
                <a16:creationId xmlns:a16="http://schemas.microsoft.com/office/drawing/2014/main" id="{5FB63CA9-BEE4-4550-BC9B-028906A1CBD5}"/>
              </a:ext>
            </a:extLst>
          </p:cNvPr>
          <p:cNvSpPr/>
          <p:nvPr/>
        </p:nvSpPr>
        <p:spPr>
          <a:xfrm>
            <a:off x="1953446" y="6246548"/>
            <a:ext cx="3558349" cy="369332"/>
          </a:xfrm>
          <a:prstGeom prst="rect">
            <a:avLst/>
          </a:prstGeom>
        </p:spPr>
        <p:txBody>
          <a:bodyPr wrap="square">
            <a:spAutoFit/>
          </a:bodyPr>
          <a:lstStyle/>
          <a:p>
            <a:pPr algn="ctr"/>
            <a:r>
              <a:rPr lang="en-GB" dirty="0">
                <a:solidFill>
                  <a:srgbClr val="92D050"/>
                </a:solidFill>
                <a:latin typeface="+mn-lt"/>
                <a:cs typeface="Calibri Light" charset="0"/>
                <a:sym typeface="Times New Roman" charset="0"/>
              </a:rPr>
              <a:t>Hippocampus = seahorse/حصان البحر</a:t>
            </a:r>
            <a:endParaRPr lang="en-GB" dirty="0">
              <a:solidFill>
                <a:srgbClr val="92D050"/>
              </a:solidFill>
              <a:latin typeface="+mn-lt"/>
            </a:endParaRPr>
          </a:p>
        </p:txBody>
      </p:sp>
      <p:sp>
        <p:nvSpPr>
          <p:cNvPr id="25" name="Rectangle: Rounded Corners 24">
            <a:extLst>
              <a:ext uri="{FF2B5EF4-FFF2-40B4-BE49-F238E27FC236}">
                <a16:creationId xmlns:a16="http://schemas.microsoft.com/office/drawing/2014/main" id="{5F59950D-2C55-49B8-8F5F-3C3A5A4574A1}"/>
              </a:ext>
            </a:extLst>
          </p:cNvPr>
          <p:cNvSpPr/>
          <p:nvPr/>
        </p:nvSpPr>
        <p:spPr>
          <a:xfrm>
            <a:off x="6215868" y="1021747"/>
            <a:ext cx="2705585" cy="3615669"/>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0070C0"/>
              </a:solidFill>
              <a:latin typeface="+mj-lt"/>
            </a:endParaRPr>
          </a:p>
        </p:txBody>
      </p:sp>
      <p:sp>
        <p:nvSpPr>
          <p:cNvPr id="28" name="Rectangle: Rounded Corners 27">
            <a:extLst>
              <a:ext uri="{FF2B5EF4-FFF2-40B4-BE49-F238E27FC236}">
                <a16:creationId xmlns:a16="http://schemas.microsoft.com/office/drawing/2014/main" id="{61AA7A71-EACF-4B0E-A10E-1A9CF9E76A5C}"/>
              </a:ext>
            </a:extLst>
          </p:cNvPr>
          <p:cNvSpPr/>
          <p:nvPr/>
        </p:nvSpPr>
        <p:spPr>
          <a:xfrm>
            <a:off x="6435858" y="1021747"/>
            <a:ext cx="2187458" cy="381032"/>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
        <p:nvSpPr>
          <p:cNvPr id="29" name="Title 1">
            <a:extLst>
              <a:ext uri="{FF2B5EF4-FFF2-40B4-BE49-F238E27FC236}">
                <a16:creationId xmlns:a16="http://schemas.microsoft.com/office/drawing/2014/main" id="{66D1AE04-1167-4972-A794-96A9E60D0022}"/>
              </a:ext>
            </a:extLst>
          </p:cNvPr>
          <p:cNvSpPr txBox="1">
            <a:spLocks/>
          </p:cNvSpPr>
          <p:nvPr/>
        </p:nvSpPr>
        <p:spPr>
          <a:xfrm>
            <a:off x="838200" y="269422"/>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Functional Areas of the  Cerebral Cortex</a:t>
            </a:r>
          </a:p>
        </p:txBody>
      </p:sp>
      <p:sp>
        <p:nvSpPr>
          <p:cNvPr id="23" name="Rectangle 22">
            <a:extLst>
              <a:ext uri="{FF2B5EF4-FFF2-40B4-BE49-F238E27FC236}">
                <a16:creationId xmlns:a16="http://schemas.microsoft.com/office/drawing/2014/main" id="{C74C7BA8-83E3-4D57-B70D-7D74FC335E53}"/>
              </a:ext>
            </a:extLst>
          </p:cNvPr>
          <p:cNvSpPr/>
          <p:nvPr/>
        </p:nvSpPr>
        <p:spPr>
          <a:xfrm>
            <a:off x="758052" y="676338"/>
            <a:ext cx="5485075" cy="338554"/>
          </a:xfrm>
          <a:prstGeom prst="rect">
            <a:avLst/>
          </a:prstGeom>
        </p:spPr>
        <p:txBody>
          <a:bodyPr wrap="square">
            <a:spAutoFit/>
          </a:bodyPr>
          <a:lstStyle/>
          <a:p>
            <a:pPr algn="l"/>
            <a:r>
              <a:rPr lang="en-GB" sz="1600" dirty="0">
                <a:solidFill>
                  <a:srgbClr val="92D050"/>
                </a:solidFill>
                <a:cs typeface="Calibri Light" charset="0"/>
                <a:sym typeface="Times New Roman" charset="0"/>
              </a:rPr>
              <a:t>“Each primary cortex has association cortex”</a:t>
            </a:r>
          </a:p>
        </p:txBody>
      </p:sp>
    </p:spTree>
    <p:extLst>
      <p:ext uri="{BB962C8B-B14F-4D97-AF65-F5344CB8AC3E}">
        <p14:creationId xmlns:p14="http://schemas.microsoft.com/office/powerpoint/2010/main" val="221627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p:cNvPicPr preferRelativeResize="0">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32462" y="539750"/>
            <a:ext cx="8639175" cy="5862638"/>
          </a:xfrm>
          <a:prstGeom prst="rect">
            <a:avLst/>
          </a:prstGeom>
        </p:spPr>
      </p:pic>
      <p:sp>
        <p:nvSpPr>
          <p:cNvPr id="4" name="Rectangle 3">
            <a:extLst>
              <a:ext uri="{FF2B5EF4-FFF2-40B4-BE49-F238E27FC236}">
                <a16:creationId xmlns:a16="http://schemas.microsoft.com/office/drawing/2014/main" id="{1D85DF0C-9DC3-4D0E-BE85-15494219018A}"/>
              </a:ext>
            </a:extLst>
          </p:cNvPr>
          <p:cNvSpPr/>
          <p:nvPr/>
        </p:nvSpPr>
        <p:spPr>
          <a:xfrm>
            <a:off x="8871637" y="1166842"/>
            <a:ext cx="2785452" cy="4524315"/>
          </a:xfrm>
          <a:prstGeom prst="rect">
            <a:avLst/>
          </a:prstGeom>
        </p:spPr>
        <p:txBody>
          <a:bodyPr wrap="square">
            <a:spAutoFit/>
          </a:bodyPr>
          <a:lstStyle/>
          <a:p>
            <a:pPr marL="285750" indent="-285750" algn="l">
              <a:buFont typeface="Courier New" panose="02070309020205020404" pitchFamily="49" charset="0"/>
              <a:buChar char="o"/>
            </a:pPr>
            <a:r>
              <a:rPr lang="en-GB" sz="1800" b="1" dirty="0">
                <a:solidFill>
                  <a:schemeClr val="accent3">
                    <a:lumMod val="75000"/>
                  </a:schemeClr>
                </a:solidFill>
                <a:latin typeface="+mn-lt"/>
                <a:cs typeface="Calibri Light" charset="0"/>
                <a:sym typeface="Times New Roman" charset="0"/>
              </a:rPr>
              <a:t>The body is represented </a:t>
            </a:r>
            <a:r>
              <a:rPr lang="en-GB" sz="1800" b="1" dirty="0">
                <a:solidFill>
                  <a:srgbClr val="FF0000"/>
                </a:solidFill>
                <a:latin typeface="+mn-lt"/>
                <a:cs typeface="Calibri Light" charset="0"/>
                <a:sym typeface="Times New Roman" charset="0"/>
              </a:rPr>
              <a:t>upside down</a:t>
            </a:r>
          </a:p>
          <a:p>
            <a:pPr marL="285750" indent="-285750" algn="l">
              <a:buFont typeface="Courier New" panose="02070309020205020404" pitchFamily="49" charset="0"/>
              <a:buChar char="o"/>
            </a:pPr>
            <a:r>
              <a:rPr lang="en-GB" sz="1800" dirty="0">
                <a:solidFill>
                  <a:schemeClr val="accent3">
                    <a:lumMod val="75000"/>
                  </a:schemeClr>
                </a:solidFill>
                <a:latin typeface="+mn-lt"/>
                <a:cs typeface="Calibri Light" charset="0"/>
                <a:sym typeface="Times New Roman" charset="0"/>
              </a:rPr>
              <a:t>Upper part is toes and leg and as we go down the brain we reach the body and hands and face and finally the larynx.</a:t>
            </a:r>
          </a:p>
          <a:p>
            <a:pPr marL="285750" indent="-285750" algn="l">
              <a:buFont typeface="Courier New" panose="02070309020205020404" pitchFamily="49" charset="0"/>
              <a:buChar char="o"/>
            </a:pPr>
            <a:r>
              <a:rPr lang="en-GB" sz="1800" b="1" dirty="0">
                <a:solidFill>
                  <a:schemeClr val="accent3">
                    <a:lumMod val="75000"/>
                  </a:schemeClr>
                </a:solidFill>
                <a:latin typeface="+mn-lt"/>
                <a:cs typeface="Calibri Light" charset="0"/>
                <a:sym typeface="Times New Roman" charset="0"/>
              </a:rPr>
              <a:t>Representation of the body is according to </a:t>
            </a:r>
            <a:r>
              <a:rPr lang="en-GB" sz="1800" b="1" dirty="0">
                <a:solidFill>
                  <a:srgbClr val="FF0000"/>
                </a:solidFill>
                <a:latin typeface="+mn-lt"/>
                <a:cs typeface="Calibri Light" charset="0"/>
                <a:sym typeface="Times New Roman" charset="0"/>
              </a:rPr>
              <a:t>precise function not size </a:t>
            </a:r>
            <a:r>
              <a:rPr lang="en-GB" sz="1800" dirty="0">
                <a:solidFill>
                  <a:schemeClr val="accent3">
                    <a:lumMod val="75000"/>
                  </a:schemeClr>
                </a:solidFill>
                <a:latin typeface="+mn-lt"/>
                <a:cs typeface="Calibri Light" charset="0"/>
                <a:sym typeface="Times New Roman" charset="0"/>
              </a:rPr>
              <a:t>so a lot of space (largest area) is for fingers tongue, hand, face and larynx, while the trunk has a small area.</a:t>
            </a:r>
            <a:endParaRPr lang="en-GB" sz="1800" dirty="0">
              <a:latin typeface="+mn-lt"/>
            </a:endParaRPr>
          </a:p>
        </p:txBody>
      </p:sp>
    </p:spTree>
    <p:extLst>
      <p:ext uri="{BB962C8B-B14F-4D97-AF65-F5344CB8AC3E}">
        <p14:creationId xmlns:p14="http://schemas.microsoft.com/office/powerpoint/2010/main" val="345707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4"/>
          <p:cNvSpPr/>
          <p:nvPr/>
        </p:nvSpPr>
        <p:spPr>
          <a:xfrm>
            <a:off x="5114111" y="2433681"/>
            <a:ext cx="3030429" cy="1911807"/>
          </a:xfrm>
          <a:prstGeom prst="rect">
            <a:avLst/>
          </a:prstGeom>
          <a:blipFill>
            <a:blip r:embed="rId3" cstate="print"/>
            <a:stretch>
              <a:fillRect/>
            </a:stretch>
          </a:blipFill>
        </p:spPr>
        <p:txBody>
          <a:bodyPr wrap="square" lIns="0" tIns="0" rIns="0" bIns="0" rtlCol="0"/>
          <a:lstStyle/>
          <a:p>
            <a:endParaRPr/>
          </a:p>
        </p:txBody>
      </p:sp>
      <p:sp>
        <p:nvSpPr>
          <p:cNvPr id="23" name="TextBox 22">
            <a:extLst>
              <a:ext uri="{FF2B5EF4-FFF2-40B4-BE49-F238E27FC236}">
                <a16:creationId xmlns:a16="http://schemas.microsoft.com/office/drawing/2014/main" id="{D41CF875-9885-4B3B-9EC5-8E9DA72FFFB9}"/>
              </a:ext>
            </a:extLst>
          </p:cNvPr>
          <p:cNvSpPr txBox="1"/>
          <p:nvPr/>
        </p:nvSpPr>
        <p:spPr>
          <a:xfrm>
            <a:off x="7088912" y="4117240"/>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5124" name="Rectangle 6"/>
          <p:cNvSpPr>
            <a:spLocks noGrp="1" noChangeArrowheads="1"/>
          </p:cNvSpPr>
          <p:nvPr>
            <p:ph sz="half" idx="4294967295"/>
          </p:nvPr>
        </p:nvSpPr>
        <p:spPr>
          <a:xfrm>
            <a:off x="758543" y="1586463"/>
            <a:ext cx="5543550" cy="4300538"/>
          </a:xfrm>
          <a:prstGeom prst="rect">
            <a:avLst/>
          </a:prstGeom>
        </p:spPr>
        <p:txBody>
          <a:bodyPr>
            <a:normAutofit/>
          </a:bodyPr>
          <a:lstStyle/>
          <a:p>
            <a:pPr marL="360000" indent="-360000" algn="l" eaLnBrk="1" hangingPunct="1">
              <a:spcBef>
                <a:spcPts val="0"/>
              </a:spcBef>
              <a:buFont typeface="Courier New" panose="02070309020205020404" pitchFamily="49" charset="0"/>
              <a:buChar char="o"/>
            </a:pPr>
            <a:r>
              <a:rPr lang="en-US" altLang="en-US" sz="2200" dirty="0">
                <a:ea typeface="Calibri" charset="0"/>
                <a:cs typeface="Calibri" charset="0"/>
                <a:sym typeface="Times New Roman" charset="0"/>
              </a:rPr>
              <a:t>Organized around the lateral fissure.</a:t>
            </a:r>
            <a:endParaRPr lang="ar-SA" altLang="en-US" sz="2200" dirty="0">
              <a:ea typeface="Calibri" charset="0"/>
              <a:cs typeface="Calibri"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b="1" dirty="0">
                <a:ea typeface="Calibri" charset="0"/>
                <a:cs typeface="Calibri" charset="0"/>
                <a:sym typeface="Times New Roman" charset="0"/>
              </a:rPr>
              <a:t>(1) </a:t>
            </a:r>
            <a:r>
              <a:rPr lang="en-US" altLang="en-US" sz="2200" b="1" dirty="0" err="1">
                <a:ea typeface="Calibri" charset="0"/>
                <a:cs typeface="Calibri" charset="0"/>
                <a:sym typeface="Times New Roman" charset="0"/>
              </a:rPr>
              <a:t>Broca’s</a:t>
            </a:r>
            <a:r>
              <a:rPr lang="en-US" altLang="en-US" sz="2200" b="1" dirty="0">
                <a:ea typeface="Calibri" charset="0"/>
                <a:cs typeface="Calibri" charset="0"/>
                <a:sym typeface="Times New Roman" charset="0"/>
              </a:rPr>
              <a:t> area: </a:t>
            </a:r>
            <a:r>
              <a:rPr lang="en-US" altLang="en-US" sz="2200" dirty="0">
                <a:ea typeface="Calibri" charset="0"/>
                <a:cs typeface="Calibri" charset="0"/>
                <a:sym typeface="Times New Roman" charset="0"/>
              </a:rPr>
              <a:t>concerned with expressive aspects of language.</a:t>
            </a:r>
          </a:p>
          <a:p>
            <a:pPr marL="360000" indent="-360000">
              <a:spcBef>
                <a:spcPts val="0"/>
              </a:spcBef>
              <a:buFont typeface="Courier New" panose="02070309020205020404" pitchFamily="49" charset="0"/>
              <a:buChar char="o"/>
            </a:pPr>
            <a:r>
              <a:rPr lang="en-GB" sz="2200" dirty="0">
                <a:solidFill>
                  <a:schemeClr val="accent3">
                    <a:lumMod val="75000"/>
                  </a:schemeClr>
                </a:solidFill>
                <a:cs typeface="Calibri Light" charset="0"/>
                <a:sym typeface="Times New Roman" charset="0"/>
              </a:rPr>
              <a:t>Motor: so if there is a lesion he cannot speak</a:t>
            </a:r>
            <a:endParaRPr lang="ar-SA" altLang="en-US" sz="2200" dirty="0">
              <a:ea typeface="Calibri" charset="0"/>
              <a:cs typeface="Calibri"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b="1" dirty="0">
                <a:ea typeface="Calibri" charset="0"/>
                <a:cs typeface="Calibri" charset="0"/>
                <a:sym typeface="Times New Roman" charset="0"/>
              </a:rPr>
              <a:t>(2) </a:t>
            </a:r>
            <a:r>
              <a:rPr lang="en-US" altLang="en-US" sz="2200" b="1" dirty="0" err="1">
                <a:ea typeface="Calibri" charset="0"/>
                <a:cs typeface="Calibri" charset="0"/>
                <a:sym typeface="Times New Roman" charset="0"/>
              </a:rPr>
              <a:t>Wernick’s</a:t>
            </a:r>
            <a:r>
              <a:rPr lang="en-US" altLang="en-US" sz="2200" b="1" dirty="0">
                <a:ea typeface="Calibri" charset="0"/>
                <a:cs typeface="Calibri" charset="0"/>
                <a:sym typeface="Times New Roman" charset="0"/>
              </a:rPr>
              <a:t> area:</a:t>
            </a:r>
            <a:r>
              <a:rPr lang="en-US" altLang="en-US" sz="2200" dirty="0">
                <a:ea typeface="Calibri" charset="0"/>
                <a:cs typeface="Calibri" charset="0"/>
                <a:sym typeface="Times New Roman" charset="0"/>
              </a:rPr>
              <a:t> responsible for comprehension of the spoken words.</a:t>
            </a:r>
          </a:p>
          <a:p>
            <a:pPr marL="360000" indent="-360000">
              <a:spcBef>
                <a:spcPts val="0"/>
              </a:spcBef>
              <a:buFont typeface="Courier New" panose="02070309020205020404" pitchFamily="49" charset="0"/>
              <a:buChar char="o"/>
            </a:pPr>
            <a:r>
              <a:rPr lang="en-GB" sz="2200" dirty="0">
                <a:solidFill>
                  <a:schemeClr val="accent3">
                    <a:lumMod val="75000"/>
                  </a:schemeClr>
                </a:solidFill>
              </a:rPr>
              <a:t>Wernick = </a:t>
            </a:r>
            <a:r>
              <a:rPr lang="en-GB" sz="2200" dirty="0" err="1">
                <a:solidFill>
                  <a:schemeClr val="accent3">
                    <a:lumMod val="75000"/>
                  </a:schemeClr>
                </a:solidFill>
              </a:rPr>
              <a:t>supramarginal</a:t>
            </a:r>
            <a:endParaRPr lang="ar-SA" altLang="en-US" sz="2200" dirty="0">
              <a:ea typeface="Calibri" charset="0"/>
              <a:cs typeface="Calibri"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dirty="0">
                <a:ea typeface="Calibri" charset="0"/>
                <a:cs typeface="Calibri" charset="0"/>
                <a:sym typeface="Times New Roman" charset="0"/>
              </a:rPr>
              <a:t>Nearby regions of temporal lobe and parietal lobe </a:t>
            </a:r>
            <a:r>
              <a:rPr lang="en-US" altLang="en-US" sz="2200" b="1" dirty="0">
                <a:ea typeface="Calibri" charset="0"/>
                <a:cs typeface="Calibri" charset="0"/>
                <a:sym typeface="Times New Roman" charset="0"/>
              </a:rPr>
              <a:t>“(3) angular gyrus &amp; </a:t>
            </a:r>
            <a:br>
              <a:rPr lang="en-US" altLang="en-US" sz="2200" b="1" dirty="0">
                <a:ea typeface="Calibri" charset="0"/>
                <a:cs typeface="Calibri" charset="0"/>
                <a:sym typeface="Times New Roman" charset="0"/>
              </a:rPr>
            </a:br>
            <a:r>
              <a:rPr lang="en-US" altLang="en-US" sz="2200" b="1" dirty="0">
                <a:ea typeface="Calibri" charset="0"/>
                <a:cs typeface="Calibri" charset="0"/>
                <a:sym typeface="Times New Roman" charset="0"/>
              </a:rPr>
              <a:t>(4) </a:t>
            </a:r>
            <a:r>
              <a:rPr lang="en-US" altLang="en-US" sz="2200" b="1" dirty="0" err="1">
                <a:ea typeface="Calibri" charset="0"/>
                <a:cs typeface="Calibri" charset="0"/>
                <a:sym typeface="Times New Roman" charset="0"/>
              </a:rPr>
              <a:t>supramarginal</a:t>
            </a:r>
            <a:r>
              <a:rPr lang="en-US" altLang="en-US" sz="2200" b="1" dirty="0">
                <a:ea typeface="Calibri" charset="0"/>
                <a:cs typeface="Calibri" charset="0"/>
                <a:sym typeface="Times New Roman" charset="0"/>
              </a:rPr>
              <a:t> gyrus” </a:t>
            </a:r>
            <a:r>
              <a:rPr lang="en-US" altLang="en-US" sz="2200" dirty="0">
                <a:ea typeface="Calibri" charset="0"/>
                <a:cs typeface="Calibri" charset="0"/>
                <a:sym typeface="Times New Roman" charset="0"/>
              </a:rPr>
              <a:t>of the inferior parietal lobule) are important in naming, reading, writing, and calculation. </a:t>
            </a:r>
            <a:endParaRPr lang="ar-SA" altLang="en-US" sz="2200" dirty="0">
              <a:ea typeface="Calibri" charset="0"/>
              <a:cs typeface="Calibri" charset="0"/>
            </a:endParaRPr>
          </a:p>
        </p:txBody>
      </p:sp>
      <p:grpSp>
        <p:nvGrpSpPr>
          <p:cNvPr id="2" name="Group 1">
            <a:extLst>
              <a:ext uri="{FF2B5EF4-FFF2-40B4-BE49-F238E27FC236}">
                <a16:creationId xmlns:a16="http://schemas.microsoft.com/office/drawing/2014/main" id="{51C0119A-FC95-4AB1-AD97-B962A520E7BB}"/>
              </a:ext>
            </a:extLst>
          </p:cNvPr>
          <p:cNvGrpSpPr/>
          <p:nvPr/>
        </p:nvGrpSpPr>
        <p:grpSpPr>
          <a:xfrm>
            <a:off x="7941733" y="1032933"/>
            <a:ext cx="3915970" cy="2477183"/>
            <a:chOff x="6096001" y="1773239"/>
            <a:chExt cx="4397375" cy="3527425"/>
          </a:xfrm>
        </p:grpSpPr>
        <p:graphicFrame>
          <p:nvGraphicFramePr>
            <p:cNvPr id="19460" name="Object 8"/>
            <p:cNvGraphicFramePr>
              <a:graphicFrameLocks noChangeAspect="1"/>
            </p:cNvGraphicFramePr>
            <p:nvPr>
              <p:extLst>
                <p:ext uri="{D42A27DB-BD31-4B8C-83A1-F6EECF244321}">
                  <p14:modId xmlns:p14="http://schemas.microsoft.com/office/powerpoint/2010/main" val="3624746770"/>
                </p:ext>
              </p:extLst>
            </p:nvPr>
          </p:nvGraphicFramePr>
          <p:xfrm>
            <a:off x="6096001" y="1773239"/>
            <a:ext cx="4397375" cy="3527425"/>
          </p:xfrm>
          <a:graphic>
            <a:graphicData uri="http://schemas.openxmlformats.org/presentationml/2006/ole">
              <mc:AlternateContent xmlns:mc="http://schemas.openxmlformats.org/markup-compatibility/2006">
                <mc:Choice xmlns:v="urn:schemas-microsoft-com:vml" Requires="v">
                  <p:oleObj spid="_x0000_s11321" r:id="rId4" imgW="6400000" imgH="5133333" progId="">
                    <p:embed/>
                  </p:oleObj>
                </mc:Choice>
                <mc:Fallback>
                  <p:oleObj r:id="rId4" imgW="6400000" imgH="5133333" progId="">
                    <p:embed/>
                    <p:pic>
                      <p:nvPicPr>
                        <p:cNvPr id="1946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1773239"/>
                          <a:ext cx="4397375" cy="3527425"/>
                        </a:xfrm>
                        <a:prstGeom prst="rect">
                          <a:avLst/>
                        </a:prstGeom>
                        <a:solidFill>
                          <a:srgbClr val="4F81BD"/>
                        </a:solidFill>
                        <a:ln w="9525">
                          <a:noFill/>
                          <a:miter lim="800000"/>
                          <a:headEnd/>
                          <a:tailEnd/>
                        </a:ln>
                      </p:spPr>
                    </p:pic>
                  </p:oleObj>
                </mc:Fallback>
              </mc:AlternateContent>
            </a:graphicData>
          </a:graphic>
        </p:graphicFrame>
        <p:sp>
          <p:nvSpPr>
            <p:cNvPr id="5125" name="Oval 4"/>
            <p:cNvSpPr>
              <a:spLocks noChangeArrowheads="1"/>
            </p:cNvSpPr>
            <p:nvPr/>
          </p:nvSpPr>
          <p:spPr bwMode="auto">
            <a:xfrm>
              <a:off x="7248526" y="3357563"/>
              <a:ext cx="214313" cy="285750"/>
            </a:xfrm>
            <a:prstGeom prst="ellipse">
              <a:avLst/>
            </a:prstGeom>
            <a:solidFill>
              <a:srgbClr val="7030A0"/>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dirty="0">
                <a:solidFill>
                  <a:srgbClr val="000000"/>
                </a:solidFill>
                <a:latin typeface="Calibri" charset="0"/>
                <a:sym typeface="Calibri" charset="0"/>
              </a:endParaRPr>
            </a:p>
          </p:txBody>
        </p:sp>
        <p:sp>
          <p:nvSpPr>
            <p:cNvPr id="5126" name="Oval 5"/>
            <p:cNvSpPr>
              <a:spLocks noChangeArrowheads="1"/>
            </p:cNvSpPr>
            <p:nvPr/>
          </p:nvSpPr>
          <p:spPr bwMode="auto">
            <a:xfrm>
              <a:off x="8328025" y="3357563"/>
              <a:ext cx="215900" cy="285750"/>
            </a:xfrm>
            <a:prstGeom prst="ellipse">
              <a:avLst/>
            </a:prstGeom>
            <a:solidFill>
              <a:srgbClr val="FF3399"/>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sp>
          <p:nvSpPr>
            <p:cNvPr id="5128" name="Oval 7"/>
            <p:cNvSpPr>
              <a:spLocks noChangeArrowheads="1"/>
            </p:cNvSpPr>
            <p:nvPr/>
          </p:nvSpPr>
          <p:spPr bwMode="auto">
            <a:xfrm>
              <a:off x="8688388" y="3141663"/>
              <a:ext cx="215900" cy="285750"/>
            </a:xfrm>
            <a:prstGeom prst="ellipse">
              <a:avLst/>
            </a:prstGeom>
            <a:solidFill>
              <a:srgbClr val="FFC000"/>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grpSp>
      <p:cxnSp>
        <p:nvCxnSpPr>
          <p:cNvPr id="10" name="Straight Connector 9">
            <a:extLst>
              <a:ext uri="{FF2B5EF4-FFF2-40B4-BE49-F238E27FC236}">
                <a16:creationId xmlns:a16="http://schemas.microsoft.com/office/drawing/2014/main" id="{82B2F5D4-0307-41DB-99E1-D1AF9EF63C3F}"/>
              </a:ext>
            </a:extLst>
          </p:cNvPr>
          <p:cNvCxnSpPr>
            <a:cxnSpLocks/>
          </p:cNvCxnSpPr>
          <p:nvPr/>
        </p:nvCxnSpPr>
        <p:spPr>
          <a:xfrm>
            <a:off x="1262439" y="2204289"/>
            <a:ext cx="175954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6D8A1A-D406-40BB-BACC-5C3404F813BE}"/>
              </a:ext>
            </a:extLst>
          </p:cNvPr>
          <p:cNvCxnSpPr>
            <a:cxnSpLocks/>
          </p:cNvCxnSpPr>
          <p:nvPr/>
        </p:nvCxnSpPr>
        <p:spPr>
          <a:xfrm>
            <a:off x="1262439" y="3413768"/>
            <a:ext cx="2071776"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86248A-45B1-46FF-AD4E-EEB2C79C2F36}"/>
              </a:ext>
            </a:extLst>
          </p:cNvPr>
          <p:cNvCxnSpPr>
            <a:cxnSpLocks/>
          </p:cNvCxnSpPr>
          <p:nvPr/>
        </p:nvCxnSpPr>
        <p:spPr>
          <a:xfrm>
            <a:off x="2870501" y="4631914"/>
            <a:ext cx="189199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2">
            <a:extLst>
              <a:ext uri="{FF2B5EF4-FFF2-40B4-BE49-F238E27FC236}">
                <a16:creationId xmlns:a16="http://schemas.microsoft.com/office/drawing/2014/main" id="{703D93F4-E1BC-459D-87ED-7A1A1F32BF1A}"/>
              </a:ext>
            </a:extLst>
          </p:cNvPr>
          <p:cNvSpPr txBox="1"/>
          <p:nvPr/>
        </p:nvSpPr>
        <p:spPr>
          <a:xfrm>
            <a:off x="1141390" y="5711128"/>
            <a:ext cx="5762226"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800" dirty="0">
                <a:solidFill>
                  <a:schemeClr val="accent3"/>
                </a:solidFill>
                <a:latin typeface="+mj-lt"/>
              </a:rPr>
              <a:t>*Injury to (angular gyrus &amp; </a:t>
            </a:r>
            <a:r>
              <a:rPr lang="en-US" sz="1800" dirty="0" err="1">
                <a:solidFill>
                  <a:schemeClr val="accent3"/>
                </a:solidFill>
                <a:latin typeface="+mj-lt"/>
              </a:rPr>
              <a:t>supramarginal</a:t>
            </a:r>
            <a:r>
              <a:rPr lang="en-US" sz="1800" dirty="0">
                <a:solidFill>
                  <a:schemeClr val="accent3"/>
                </a:solidFill>
                <a:latin typeface="+mj-lt"/>
              </a:rPr>
              <a:t> gyrus) doesn’t cause the loss of ability to talk, it only affect reading, writing, naming and calculation. </a:t>
            </a:r>
          </a:p>
        </p:txBody>
      </p:sp>
      <p:grpSp>
        <p:nvGrpSpPr>
          <p:cNvPr id="9" name="Group 8">
            <a:extLst>
              <a:ext uri="{FF2B5EF4-FFF2-40B4-BE49-F238E27FC236}">
                <a16:creationId xmlns:a16="http://schemas.microsoft.com/office/drawing/2014/main" id="{88FA63F9-3DFF-4F88-A095-0CD76C71CF22}"/>
              </a:ext>
            </a:extLst>
          </p:cNvPr>
          <p:cNvGrpSpPr/>
          <p:nvPr/>
        </p:nvGrpSpPr>
        <p:grpSpPr>
          <a:xfrm>
            <a:off x="7879481" y="3948847"/>
            <a:ext cx="3768899" cy="2690904"/>
            <a:chOff x="7074425" y="3865636"/>
            <a:chExt cx="4573955" cy="2774115"/>
          </a:xfrm>
        </p:grpSpPr>
        <p:pic>
          <p:nvPicPr>
            <p:cNvPr id="11297" name="Picture 33" descr="Image result for angular gyrus">
              <a:extLst>
                <a:ext uri="{FF2B5EF4-FFF2-40B4-BE49-F238E27FC236}">
                  <a16:creationId xmlns:a16="http://schemas.microsoft.com/office/drawing/2014/main" id="{4D26E97F-86E5-412E-98B3-C8EFD73421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36" r="40484" b="16559"/>
            <a:stretch/>
          </p:blipFill>
          <p:spPr bwMode="auto">
            <a:xfrm>
              <a:off x="7199399" y="3865636"/>
              <a:ext cx="4448981" cy="2708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1CF875-9885-4B3B-9EC5-8E9DA72FFFB9}"/>
                </a:ext>
              </a:extLst>
            </p:cNvPr>
            <p:cNvSpPr txBox="1"/>
            <p:nvPr/>
          </p:nvSpPr>
          <p:spPr>
            <a:xfrm>
              <a:off x="10461523" y="6331974"/>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4" name="Rectangle 3">
              <a:extLst>
                <a:ext uri="{FF2B5EF4-FFF2-40B4-BE49-F238E27FC236}">
                  <a16:creationId xmlns:a16="http://schemas.microsoft.com/office/drawing/2014/main" id="{B666206B-0A55-41D2-99E4-B0D03ABB007B}"/>
                </a:ext>
              </a:extLst>
            </p:cNvPr>
            <p:cNvSpPr/>
            <p:nvPr/>
          </p:nvSpPr>
          <p:spPr>
            <a:xfrm>
              <a:off x="11022895" y="4611329"/>
              <a:ext cx="520176" cy="344129"/>
            </a:xfrm>
            <a:prstGeom prst="rect">
              <a:avLst/>
            </a:prstGeom>
            <a:noFill/>
            <a:ln w="28575">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A4355565-7DD3-46E1-BEDC-F82651638E25}"/>
                </a:ext>
              </a:extLst>
            </p:cNvPr>
            <p:cNvCxnSpPr/>
            <p:nvPr/>
          </p:nvCxnSpPr>
          <p:spPr>
            <a:xfrm flipH="1" flipV="1">
              <a:off x="10215716" y="5506065"/>
              <a:ext cx="1432664" cy="825909"/>
            </a:xfrm>
            <a:prstGeom prst="straightConnector1">
              <a:avLst/>
            </a:prstGeom>
            <a:ln w="57150">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9EDFF56-2907-40BE-BFD8-A3EA194B8297}"/>
                </a:ext>
              </a:extLst>
            </p:cNvPr>
            <p:cNvCxnSpPr>
              <a:cxnSpLocks/>
            </p:cNvCxnSpPr>
            <p:nvPr/>
          </p:nvCxnSpPr>
          <p:spPr>
            <a:xfrm flipV="1">
              <a:off x="7074425" y="5422167"/>
              <a:ext cx="1145513" cy="26087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itle 1">
            <a:extLst>
              <a:ext uri="{FF2B5EF4-FFF2-40B4-BE49-F238E27FC236}">
                <a16:creationId xmlns:a16="http://schemas.microsoft.com/office/drawing/2014/main" id="{214D2DD2-2A4F-4071-8E42-C80092C9A76D}"/>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Language Area</a:t>
            </a:r>
            <a:endParaRPr lang="en-US" sz="3200" b="1" dirty="0">
              <a:solidFill>
                <a:schemeClr val="bg1">
                  <a:lumMod val="65000"/>
                </a:schemeClr>
              </a:solidFill>
            </a:endParaRPr>
          </a:p>
        </p:txBody>
      </p:sp>
    </p:spTree>
    <p:extLst>
      <p:ext uri="{BB962C8B-B14F-4D97-AF65-F5344CB8AC3E}">
        <p14:creationId xmlns:p14="http://schemas.microsoft.com/office/powerpoint/2010/main" val="385914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p:cNvSpPr>
            <a:spLocks noGrp="1" noChangeArrowheads="1"/>
          </p:cNvSpPr>
          <p:nvPr>
            <p:ph sz="half" idx="4294967295"/>
          </p:nvPr>
        </p:nvSpPr>
        <p:spPr>
          <a:xfrm>
            <a:off x="717790" y="1598613"/>
            <a:ext cx="6207125" cy="4675187"/>
          </a:xfrm>
          <a:prstGeom prst="rect">
            <a:avLst/>
          </a:prstGeom>
          <a:noFill/>
          <a:ln>
            <a:solidFill>
              <a:schemeClr val="bg1"/>
            </a:solidFill>
            <a:bevel/>
            <a:headEnd/>
            <a:tailEnd/>
          </a:ln>
        </p:spPr>
        <p:txBody>
          <a:bodyPr>
            <a:normAutofit/>
          </a:bodyPr>
          <a:lstStyle/>
          <a:p>
            <a:pPr marL="360000" indent="-360000">
              <a:lnSpc>
                <a:spcPct val="100000"/>
              </a:lnSpc>
              <a:spcBef>
                <a:spcPts val="0"/>
              </a:spcBef>
              <a:buFont typeface="Courier New" panose="02070309020205020404" pitchFamily="49" charset="0"/>
              <a:buChar char="o"/>
            </a:pPr>
            <a:r>
              <a:rPr lang="en-US" altLang="en-US" sz="2200" dirty="0">
                <a:latin typeface="+mj-lt"/>
                <a:ea typeface="Calibri" charset="0"/>
                <a:cs typeface="Calibri" charset="0"/>
                <a:sym typeface="Times New Roman" charset="0"/>
              </a:rPr>
              <a:t>The localization of </a:t>
            </a:r>
            <a:r>
              <a:rPr lang="en-US" altLang="en-US" sz="2200" b="1" dirty="0">
                <a:latin typeface="+mj-lt"/>
                <a:ea typeface="Calibri" charset="0"/>
                <a:cs typeface="Calibri" charset="0"/>
                <a:sym typeface="Times New Roman" charset="0"/>
              </a:rPr>
              <a:t>speech centers &amp; mathematical ability</a:t>
            </a:r>
            <a:r>
              <a:rPr lang="en-US" altLang="en-US" sz="2200" dirty="0">
                <a:latin typeface="+mj-lt"/>
                <a:ea typeface="Calibri" charset="0"/>
                <a:cs typeface="Calibri" charset="0"/>
                <a:sym typeface="Times New Roman" charset="0"/>
              </a:rPr>
              <a:t> </a:t>
            </a:r>
            <a:r>
              <a:rPr lang="en-US" altLang="en-US" sz="2200" dirty="0">
                <a:solidFill>
                  <a:srgbClr val="92D050"/>
                </a:solidFill>
                <a:latin typeface="+mj-lt"/>
                <a:ea typeface="Calibri" charset="0"/>
                <a:cs typeface="Calibri" charset="0"/>
                <a:sym typeface="Times New Roman" charset="0"/>
              </a:rPr>
              <a:t>(</a:t>
            </a:r>
            <a:r>
              <a:rPr lang="en-GB" sz="2200" dirty="0">
                <a:solidFill>
                  <a:srgbClr val="92D050"/>
                </a:solidFill>
                <a:latin typeface="+mj-lt"/>
                <a:cs typeface="Calibri Light" charset="0"/>
                <a:sym typeface="Times New Roman" charset="0"/>
              </a:rPr>
              <a:t>Calculation and language) </a:t>
            </a:r>
            <a:r>
              <a:rPr lang="en-US" altLang="en-US" sz="2200" dirty="0">
                <a:latin typeface="+mj-lt"/>
                <a:ea typeface="Calibri" charset="0"/>
                <a:cs typeface="Calibri" charset="0"/>
                <a:sym typeface="Times New Roman" charset="0"/>
              </a:rPr>
              <a:t>is the criterion for defining the dominant cerebral hemisphere.</a:t>
            </a:r>
            <a:r>
              <a:rPr lang="en-US" altLang="en-US" sz="2200" dirty="0">
                <a:solidFill>
                  <a:srgbClr val="92D050"/>
                </a:solidFill>
                <a:latin typeface="+mj-lt"/>
                <a:ea typeface="Calibri" charset="0"/>
                <a:cs typeface="Calibri" charset="0"/>
                <a:sym typeface="Times New Roman" charset="0"/>
              </a:rPr>
              <a:t>*</a:t>
            </a:r>
            <a:endParaRPr lang="ar-SA" altLang="en-US" sz="2200" dirty="0">
              <a:solidFill>
                <a:srgbClr val="92D050"/>
              </a:solidFill>
              <a:latin typeface="+mj-lt"/>
              <a:ea typeface="Calibri" charset="0"/>
              <a:cs typeface="Calibri" charset="0"/>
              <a:sym typeface="Times New Roman" charset="0"/>
            </a:endParaRPr>
          </a:p>
          <a:p>
            <a:pPr marL="360000" indent="-360000" algn="l" eaLnBrk="1" hangingPunct="1">
              <a:lnSpc>
                <a:spcPct val="100000"/>
              </a:lnSpc>
              <a:spcBef>
                <a:spcPts val="0"/>
              </a:spcBef>
              <a:buFont typeface="Courier New" panose="02070309020205020404" pitchFamily="49" charset="0"/>
              <a:buChar char="o"/>
            </a:pPr>
            <a:r>
              <a:rPr lang="en-US" altLang="en-US" sz="2200" dirty="0">
                <a:latin typeface="+mj-lt"/>
                <a:ea typeface="Calibri" charset="0"/>
                <a:cs typeface="Calibri" charset="0"/>
                <a:sym typeface="Times New Roman" charset="0"/>
              </a:rPr>
              <a:t>In 96% of normal </a:t>
            </a:r>
            <a:r>
              <a:rPr lang="en-US" altLang="en-US" sz="2200" b="1" dirty="0">
                <a:latin typeface="+mj-lt"/>
                <a:ea typeface="Calibri" charset="0"/>
                <a:cs typeface="Calibri" charset="0"/>
                <a:sym typeface="Times New Roman" charset="0"/>
              </a:rPr>
              <a:t>right-handed</a:t>
            </a:r>
            <a:r>
              <a:rPr lang="en-US" altLang="en-US" sz="2200" dirty="0">
                <a:latin typeface="+mj-lt"/>
                <a:ea typeface="Calibri" charset="0"/>
                <a:cs typeface="Calibri" charset="0"/>
                <a:sym typeface="Times New Roman" charset="0"/>
              </a:rPr>
              <a:t> individuals and 70% of normal </a:t>
            </a:r>
            <a:r>
              <a:rPr lang="en-US" altLang="en-US" sz="2200" b="1" dirty="0">
                <a:latin typeface="+mj-lt"/>
                <a:ea typeface="Calibri" charset="0"/>
                <a:cs typeface="Calibri" charset="0"/>
                <a:sym typeface="Times New Roman" charset="0"/>
              </a:rPr>
              <a:t>left-handed </a:t>
            </a:r>
            <a:r>
              <a:rPr lang="en-US" altLang="en-US" sz="2200" dirty="0">
                <a:latin typeface="+mj-lt"/>
                <a:ea typeface="Calibri" charset="0"/>
                <a:cs typeface="Calibri" charset="0"/>
                <a:sym typeface="Times New Roman" charset="0"/>
              </a:rPr>
              <a:t>individuals, the left hemisphere contains the language centers. These are </a:t>
            </a:r>
            <a:r>
              <a:rPr lang="en-US" altLang="en-US" sz="2200" b="1" u="sng" dirty="0">
                <a:latin typeface="+mj-lt"/>
                <a:ea typeface="Calibri" charset="0"/>
                <a:cs typeface="Calibri" charset="0"/>
                <a:sym typeface="Times New Roman" charset="0"/>
              </a:rPr>
              <a:t>left hemisphere dominant. </a:t>
            </a:r>
            <a:endParaRPr lang="ar-SA" altLang="en-US" sz="2200" b="1" u="sng" dirty="0">
              <a:latin typeface="+mj-lt"/>
              <a:ea typeface="Calibri" charset="0"/>
              <a:cs typeface="Calibri" charset="0"/>
              <a:sym typeface="Times New Roman" charset="0"/>
            </a:endParaRPr>
          </a:p>
          <a:p>
            <a:pPr marL="360000" indent="-360000" algn="l" eaLnBrk="1" hangingPunct="1">
              <a:lnSpc>
                <a:spcPct val="100000"/>
              </a:lnSpc>
              <a:spcBef>
                <a:spcPts val="0"/>
              </a:spcBef>
              <a:buFont typeface="Courier New" panose="02070309020205020404" pitchFamily="49" charset="0"/>
              <a:buChar char="o"/>
            </a:pPr>
            <a:r>
              <a:rPr lang="en-US" altLang="en-US" sz="2200" dirty="0">
                <a:latin typeface="+mj-lt"/>
                <a:ea typeface="Calibri" charset="0"/>
                <a:cs typeface="Calibri" charset="0"/>
                <a:sym typeface="Times New Roman" charset="0"/>
              </a:rPr>
              <a:t>Cerebral dominance becomes established during the </a:t>
            </a:r>
            <a:r>
              <a:rPr lang="en-US" altLang="en-US" sz="2200" b="1" dirty="0">
                <a:latin typeface="+mj-lt"/>
                <a:ea typeface="Calibri" charset="0"/>
                <a:cs typeface="Calibri" charset="0"/>
                <a:sym typeface="Times New Roman" charset="0"/>
              </a:rPr>
              <a:t>first few years after birth.</a:t>
            </a:r>
            <a:endParaRPr lang="ar-SA" altLang="en-US" sz="2200" dirty="0">
              <a:latin typeface="+mj-lt"/>
              <a:ea typeface="Calibri" charset="0"/>
              <a:cs typeface="Calibri" charset="0"/>
            </a:endParaRPr>
          </a:p>
        </p:txBody>
      </p:sp>
      <p:pic>
        <p:nvPicPr>
          <p:cNvPr id="37893"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670800" y="1160463"/>
            <a:ext cx="4521200" cy="3930650"/>
          </a:xfrm>
          <a:prstGeom prst="rect">
            <a:avLst/>
          </a:prstGeom>
        </p:spPr>
      </p:pic>
      <p:sp>
        <p:nvSpPr>
          <p:cNvPr id="37895" name="Text Box 9"/>
          <p:cNvSpPr>
            <a:spLocks noChangeArrowheads="1"/>
          </p:cNvSpPr>
          <p:nvPr/>
        </p:nvSpPr>
        <p:spPr bwMode="auto">
          <a:xfrm>
            <a:off x="10975735" y="4281753"/>
            <a:ext cx="996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a:spcBef>
                <a:spcPct val="50000"/>
              </a:spcBef>
            </a:pPr>
            <a:r>
              <a:rPr lang="en-US" altLang="en-US" dirty="0">
                <a:solidFill>
                  <a:schemeClr val="bg1">
                    <a:lumMod val="50000"/>
                  </a:schemeClr>
                </a:solidFill>
                <a:latin typeface="Calibri" charset="0"/>
                <a:sym typeface="Calibri" charset="0"/>
              </a:rPr>
              <a:t>Shape Memory</a:t>
            </a:r>
            <a:endParaRPr lang="ar-SA" altLang="en-US" dirty="0">
              <a:solidFill>
                <a:schemeClr val="bg1">
                  <a:lumMod val="50000"/>
                </a:schemeClr>
              </a:solidFill>
            </a:endParaRPr>
          </a:p>
        </p:txBody>
      </p:sp>
      <p:sp>
        <p:nvSpPr>
          <p:cNvPr id="37896" name="Rectangle 7"/>
          <p:cNvSpPr>
            <a:spLocks noChangeArrowheads="1"/>
          </p:cNvSpPr>
          <p:nvPr/>
        </p:nvSpPr>
        <p:spPr bwMode="auto">
          <a:xfrm>
            <a:off x="8117765" y="5091113"/>
            <a:ext cx="36272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a:spcBef>
                <a:spcPct val="50000"/>
              </a:spcBef>
            </a:pPr>
            <a:r>
              <a:rPr lang="en-US" altLang="en-US" sz="2000" dirty="0">
                <a:latin typeface="+mn-lt"/>
                <a:sym typeface="Calibri" charset="0"/>
              </a:rPr>
              <a:t>Hemispheres communicate via the </a:t>
            </a:r>
            <a:r>
              <a:rPr lang="en-US" altLang="en-US" sz="2000" b="1" dirty="0">
                <a:latin typeface="+mn-lt"/>
                <a:sym typeface="Calibri" charset="0"/>
              </a:rPr>
              <a:t>corpus callosum</a:t>
            </a:r>
          </a:p>
        </p:txBody>
      </p:sp>
      <p:sp>
        <p:nvSpPr>
          <p:cNvPr id="8" name="Rectangle 7">
            <a:extLst>
              <a:ext uri="{FF2B5EF4-FFF2-40B4-BE49-F238E27FC236}">
                <a16:creationId xmlns:a16="http://schemas.microsoft.com/office/drawing/2014/main" id="{BABD23B3-BF83-4DE1-A677-E584A001B95B}"/>
              </a:ext>
            </a:extLst>
          </p:cNvPr>
          <p:cNvSpPr/>
          <p:nvPr/>
        </p:nvSpPr>
        <p:spPr>
          <a:xfrm>
            <a:off x="717791" y="4799153"/>
            <a:ext cx="8595542" cy="1754326"/>
          </a:xfrm>
          <a:prstGeom prst="rect">
            <a:avLst/>
          </a:prstGeom>
        </p:spPr>
        <p:txBody>
          <a:bodyPr wrap="square">
            <a:spAutoFit/>
          </a:bodyPr>
          <a:lstStyle/>
          <a:p>
            <a:r>
              <a:rPr lang="en-GB" dirty="0">
                <a:solidFill>
                  <a:schemeClr val="accent3">
                    <a:lumMod val="75000"/>
                  </a:schemeClr>
                </a:solidFill>
                <a:latin typeface="+mj-lt"/>
                <a:cs typeface="Calibri Light" charset="0"/>
                <a:sym typeface="Times New Roman" charset="0"/>
              </a:rPr>
              <a:t>*When child starts talking and language centres are formed then the dominance will occur</a:t>
            </a:r>
          </a:p>
          <a:p>
            <a:pPr algn="l"/>
            <a:r>
              <a:rPr lang="en-GB" dirty="0">
                <a:solidFill>
                  <a:schemeClr val="accent3">
                    <a:lumMod val="75000"/>
                  </a:schemeClr>
                </a:solidFill>
                <a:latin typeface="+mj-lt"/>
                <a:cs typeface="Calibri Light" charset="0"/>
                <a:sym typeface="Times New Roman" charset="0"/>
              </a:rPr>
              <a:t>*these centres are present in both sides but more active in one side.</a:t>
            </a:r>
          </a:p>
          <a:p>
            <a:pPr algn="l"/>
            <a:r>
              <a:rPr lang="en-GB" dirty="0">
                <a:solidFill>
                  <a:schemeClr val="accent3">
                    <a:lumMod val="75000"/>
                  </a:schemeClr>
                </a:solidFill>
                <a:latin typeface="+mj-lt"/>
                <a:cs typeface="Calibri Light" charset="0"/>
                <a:sym typeface="Times New Roman" charset="0"/>
              </a:rPr>
              <a:t>Example: in left dominance the broca’s area that is active is in left </a:t>
            </a:r>
            <a:br>
              <a:rPr lang="en-GB" dirty="0">
                <a:solidFill>
                  <a:schemeClr val="accent3">
                    <a:lumMod val="75000"/>
                  </a:schemeClr>
                </a:solidFill>
                <a:latin typeface="+mj-lt"/>
                <a:cs typeface="Calibri Light" charset="0"/>
                <a:sym typeface="Times New Roman" charset="0"/>
              </a:rPr>
            </a:br>
            <a:r>
              <a:rPr lang="en-GB" dirty="0">
                <a:solidFill>
                  <a:schemeClr val="accent3">
                    <a:lumMod val="75000"/>
                  </a:schemeClr>
                </a:solidFill>
                <a:latin typeface="+mj-lt"/>
                <a:cs typeface="Calibri Light" charset="0"/>
                <a:sym typeface="Times New Roman" charset="0"/>
              </a:rPr>
              <a:t>(we have it in the right but inactive)</a:t>
            </a:r>
          </a:p>
          <a:p>
            <a:pPr algn="l"/>
            <a:r>
              <a:rPr lang="en-GB" dirty="0">
                <a:solidFill>
                  <a:schemeClr val="accent3">
                    <a:lumMod val="75000"/>
                  </a:schemeClr>
                </a:solidFill>
                <a:latin typeface="+mj-lt"/>
                <a:cs typeface="Calibri Light" charset="0"/>
                <a:sym typeface="Times New Roman" charset="0"/>
              </a:rPr>
              <a:t>The right will become active if there is injury to left but will take time. So after the injury the person cannot talk but after time the right side becomes active and he can talk again.</a:t>
            </a:r>
          </a:p>
        </p:txBody>
      </p:sp>
      <p:sp>
        <p:nvSpPr>
          <p:cNvPr id="9" name="Rectangle 8">
            <a:extLst>
              <a:ext uri="{FF2B5EF4-FFF2-40B4-BE49-F238E27FC236}">
                <a16:creationId xmlns:a16="http://schemas.microsoft.com/office/drawing/2014/main" id="{B04EF70C-2F1D-4E85-B6FF-6278FB5D716A}"/>
              </a:ext>
            </a:extLst>
          </p:cNvPr>
          <p:cNvSpPr/>
          <p:nvPr/>
        </p:nvSpPr>
        <p:spPr>
          <a:xfrm>
            <a:off x="6882811" y="1059001"/>
            <a:ext cx="2430522" cy="646331"/>
          </a:xfrm>
          <a:prstGeom prst="rect">
            <a:avLst/>
          </a:prstGeom>
        </p:spPr>
        <p:txBody>
          <a:bodyPr wrap="square">
            <a:spAutoFit/>
          </a:bodyPr>
          <a:lstStyle/>
          <a:p>
            <a:pPr algn="ctr"/>
            <a:r>
              <a:rPr lang="en-GB" dirty="0">
                <a:solidFill>
                  <a:schemeClr val="accent3">
                    <a:lumMod val="75000"/>
                  </a:schemeClr>
                </a:solidFill>
                <a:latin typeface="+mj-lt"/>
                <a:cs typeface="Calibri Light" charset="0"/>
                <a:sym typeface="Times New Roman" charset="0"/>
              </a:rPr>
              <a:t>Left</a:t>
            </a:r>
            <a:endParaRPr lang="en-US" dirty="0">
              <a:solidFill>
                <a:schemeClr val="accent3">
                  <a:lumMod val="75000"/>
                </a:schemeClr>
              </a:solidFill>
              <a:latin typeface="+mj-lt"/>
              <a:cs typeface="Calibri Light" charset="0"/>
              <a:sym typeface="Times New Roman" charset="0"/>
            </a:endParaRPr>
          </a:p>
          <a:p>
            <a:pPr algn="ctr"/>
            <a:r>
              <a:rPr lang="ar-SA" dirty="0">
                <a:solidFill>
                  <a:schemeClr val="accent3">
                    <a:lumMod val="75000"/>
                  </a:schemeClr>
                </a:solidFill>
                <a:latin typeface="+mj-lt"/>
                <a:cs typeface="Calibri Light" charset="0"/>
                <a:sym typeface="Times New Roman" charset="0"/>
              </a:rPr>
              <a:t>علمي</a:t>
            </a:r>
            <a:r>
              <a:rPr lang="en-US" dirty="0">
                <a:solidFill>
                  <a:schemeClr val="accent3">
                    <a:lumMod val="75000"/>
                  </a:schemeClr>
                </a:solidFill>
                <a:latin typeface="+mj-lt"/>
                <a:cs typeface="Calibri Light" charset="0"/>
                <a:sym typeface="Times New Roman" charset="0"/>
              </a:rPr>
              <a:t> </a:t>
            </a:r>
            <a:r>
              <a:rPr lang="en-GB" dirty="0">
                <a:solidFill>
                  <a:schemeClr val="accent3">
                    <a:lumMod val="75000"/>
                  </a:schemeClr>
                </a:solidFill>
                <a:latin typeface="+mj-lt"/>
                <a:cs typeface="Calibri Light" charset="0"/>
                <a:sym typeface="Times New Roman" charset="0"/>
              </a:rPr>
              <a:t>(math science etc)</a:t>
            </a:r>
          </a:p>
        </p:txBody>
      </p:sp>
      <p:sp>
        <p:nvSpPr>
          <p:cNvPr id="12" name="Title 1">
            <a:extLst>
              <a:ext uri="{FF2B5EF4-FFF2-40B4-BE49-F238E27FC236}">
                <a16:creationId xmlns:a16="http://schemas.microsoft.com/office/drawing/2014/main" id="{ECC93A94-6EE1-418E-8EC5-D2126EA775AF}"/>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Hemispheric Dominance</a:t>
            </a:r>
            <a:endParaRPr lang="en-US" sz="3200" b="1" dirty="0"/>
          </a:p>
          <a:p>
            <a:endParaRPr lang="en-US" sz="3200" b="1" dirty="0">
              <a:solidFill>
                <a:schemeClr val="bg1">
                  <a:lumMod val="65000"/>
                </a:schemeClr>
              </a:solidFill>
            </a:endParaRPr>
          </a:p>
        </p:txBody>
      </p:sp>
      <p:sp>
        <p:nvSpPr>
          <p:cNvPr id="16" name="Text Box 9">
            <a:extLst>
              <a:ext uri="{FF2B5EF4-FFF2-40B4-BE49-F238E27FC236}">
                <a16:creationId xmlns:a16="http://schemas.microsoft.com/office/drawing/2014/main" id="{62CB94A3-F6B2-48BB-A4A4-5D2572987935}"/>
              </a:ext>
            </a:extLst>
          </p:cNvPr>
          <p:cNvSpPr>
            <a:spLocks noChangeArrowheads="1"/>
          </p:cNvSpPr>
          <p:nvPr/>
        </p:nvSpPr>
        <p:spPr bwMode="auto">
          <a:xfrm>
            <a:off x="7795475" y="4275933"/>
            <a:ext cx="1071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a:spcBef>
                <a:spcPct val="50000"/>
              </a:spcBef>
            </a:pPr>
            <a:r>
              <a:rPr lang="en-US" altLang="en-US" dirty="0">
                <a:solidFill>
                  <a:schemeClr val="bg1">
                    <a:lumMod val="50000"/>
                  </a:schemeClr>
                </a:solidFill>
                <a:latin typeface="Calibri" charset="0"/>
                <a:sym typeface="Calibri" charset="0"/>
              </a:rPr>
              <a:t>Verbal Memory</a:t>
            </a:r>
            <a:endParaRPr lang="ar-SA" altLang="en-US" dirty="0">
              <a:solidFill>
                <a:schemeClr val="bg1">
                  <a:lumMod val="50000"/>
                </a:schemeClr>
              </a:solidFill>
            </a:endParaRPr>
          </a:p>
        </p:txBody>
      </p:sp>
      <p:sp>
        <p:nvSpPr>
          <p:cNvPr id="18" name="Rectangle 17">
            <a:extLst>
              <a:ext uri="{FF2B5EF4-FFF2-40B4-BE49-F238E27FC236}">
                <a16:creationId xmlns:a16="http://schemas.microsoft.com/office/drawing/2014/main" id="{5674437F-CA40-4F80-A427-1EBF4FC6DE14}"/>
              </a:ext>
            </a:extLst>
          </p:cNvPr>
          <p:cNvSpPr/>
          <p:nvPr/>
        </p:nvSpPr>
        <p:spPr>
          <a:xfrm>
            <a:off x="10010038" y="1059001"/>
            <a:ext cx="2430522" cy="646331"/>
          </a:xfrm>
          <a:prstGeom prst="rect">
            <a:avLst/>
          </a:prstGeom>
        </p:spPr>
        <p:txBody>
          <a:bodyPr wrap="square">
            <a:spAutoFit/>
          </a:bodyPr>
          <a:lstStyle/>
          <a:p>
            <a:pPr algn="ctr"/>
            <a:r>
              <a:rPr lang="en-US" dirty="0">
                <a:solidFill>
                  <a:schemeClr val="accent3">
                    <a:lumMod val="75000"/>
                  </a:schemeClr>
                </a:solidFill>
                <a:latin typeface="+mj-lt"/>
                <a:cs typeface="Calibri Light" charset="0"/>
                <a:sym typeface="Times New Roman" charset="0"/>
              </a:rPr>
              <a:t>Right</a:t>
            </a:r>
          </a:p>
          <a:p>
            <a:pPr algn="ctr"/>
            <a:r>
              <a:rPr lang="ar-SA" dirty="0">
                <a:solidFill>
                  <a:schemeClr val="accent3">
                    <a:lumMod val="75000"/>
                  </a:schemeClr>
                </a:solidFill>
                <a:latin typeface="+mj-lt"/>
                <a:cs typeface="Calibri Light" charset="0"/>
                <a:sym typeface="Times New Roman" charset="0"/>
              </a:rPr>
              <a:t>أدبي</a:t>
            </a:r>
            <a:r>
              <a:rPr lang="en-US" dirty="0">
                <a:solidFill>
                  <a:schemeClr val="accent3">
                    <a:lumMod val="75000"/>
                  </a:schemeClr>
                </a:solidFill>
                <a:latin typeface="+mj-lt"/>
                <a:cs typeface="Calibri Light" charset="0"/>
                <a:sym typeface="Times New Roman" charset="0"/>
              </a:rPr>
              <a:t> </a:t>
            </a:r>
            <a:r>
              <a:rPr lang="en-GB" dirty="0">
                <a:solidFill>
                  <a:schemeClr val="accent3">
                    <a:lumMod val="75000"/>
                  </a:schemeClr>
                </a:solidFill>
                <a:latin typeface="+mj-lt"/>
                <a:cs typeface="Calibri Light" charset="0"/>
                <a:sym typeface="Times New Roman" charset="0"/>
              </a:rPr>
              <a:t>(art music etc)</a:t>
            </a:r>
          </a:p>
        </p:txBody>
      </p:sp>
    </p:spTree>
    <p:extLst>
      <p:ext uri="{BB962C8B-B14F-4D97-AF65-F5344CB8AC3E}">
        <p14:creationId xmlns:p14="http://schemas.microsoft.com/office/powerpoint/2010/main" val="3937752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sz="half" idx="4294967295"/>
          </p:nvPr>
        </p:nvSpPr>
        <p:spPr>
          <a:xfrm>
            <a:off x="967409" y="1103363"/>
            <a:ext cx="6459538" cy="2643187"/>
          </a:xfrm>
          <a:prstGeom prst="rect">
            <a:avLst/>
          </a:prstGeom>
        </p:spPr>
        <p:txBody>
          <a:bodyPr>
            <a:normAutofit/>
          </a:bodyPr>
          <a:lstStyle/>
          <a:p>
            <a:pPr marL="360000" indent="-360000" algn="l" eaLnBrk="1" hangingPunct="1">
              <a:lnSpc>
                <a:spcPct val="90000"/>
              </a:lnSpc>
              <a:spcBef>
                <a:spcPts val="0"/>
              </a:spcBef>
              <a:buFont typeface="Courier New" panose="02070309020205020404" pitchFamily="49" charset="0"/>
              <a:buChar char="o"/>
            </a:pPr>
            <a:r>
              <a:rPr lang="en-US" altLang="en-US" sz="2200" dirty="0">
                <a:latin typeface="+mj-lt"/>
                <a:ea typeface="Calibri" charset="0"/>
                <a:cs typeface="Calibri" charset="0"/>
                <a:sym typeface="Times New Roman" charset="0"/>
              </a:rPr>
              <a:t>Underlies the cortex</a:t>
            </a:r>
            <a:endParaRPr lang="ar-SA" altLang="en-US" sz="2200" dirty="0">
              <a:latin typeface="+mj-lt"/>
              <a:ea typeface="Calibri" charset="0"/>
              <a:cs typeface="Calibri" charset="0"/>
              <a:sym typeface="Times New Roman" charset="0"/>
            </a:endParaRPr>
          </a:p>
          <a:p>
            <a:pPr marL="360000" indent="-360000" algn="l" eaLnBrk="1" hangingPunct="1">
              <a:lnSpc>
                <a:spcPct val="90000"/>
              </a:lnSpc>
              <a:spcBef>
                <a:spcPts val="0"/>
              </a:spcBef>
              <a:buFont typeface="Courier New" panose="02070309020205020404" pitchFamily="49" charset="0"/>
              <a:buChar char="o"/>
            </a:pPr>
            <a:r>
              <a:rPr lang="en-US" altLang="en-US" sz="2200" dirty="0">
                <a:latin typeface="+mj-lt"/>
                <a:ea typeface="Calibri" charset="0"/>
                <a:cs typeface="Calibri" charset="0"/>
                <a:sym typeface="Times New Roman" charset="0"/>
              </a:rPr>
              <a:t>Contains: 1. Nerve fibers 2. Neuroglia cells 3.Blood vessels.</a:t>
            </a:r>
            <a:endParaRPr lang="ar-SA" altLang="en-US" sz="2200" dirty="0">
              <a:latin typeface="+mj-lt"/>
              <a:ea typeface="Calibri" charset="0"/>
              <a:cs typeface="Calibri" charset="0"/>
              <a:sym typeface="Times New Roman" charset="0"/>
            </a:endParaRPr>
          </a:p>
          <a:p>
            <a:pPr marL="360000" indent="-360000" algn="l" eaLnBrk="1" hangingPunct="1">
              <a:lnSpc>
                <a:spcPct val="90000"/>
              </a:lnSpc>
              <a:spcBef>
                <a:spcPts val="0"/>
              </a:spcBef>
              <a:buFont typeface="Courier New" panose="02070309020205020404" pitchFamily="49" charset="0"/>
              <a:buChar char="o"/>
            </a:pPr>
            <a:r>
              <a:rPr lang="en-US" altLang="en-US" sz="2200" dirty="0">
                <a:latin typeface="+mj-lt"/>
                <a:ea typeface="Calibri" charset="0"/>
                <a:cs typeface="Calibri" charset="0"/>
                <a:sym typeface="Times New Roman" charset="0"/>
              </a:rPr>
              <a:t>The nerve fibers originate, terminate or sometimes both, within the cortex</a:t>
            </a:r>
            <a:r>
              <a:rPr lang="en-US" altLang="en-US" sz="2200" dirty="0">
                <a:latin typeface="+mj-lt"/>
                <a:sym typeface="Times New Roman" charset="0"/>
              </a:rPr>
              <a:t>.</a:t>
            </a:r>
          </a:p>
          <a:p>
            <a:pPr marL="360000" indent="-360000">
              <a:spcBef>
                <a:spcPts val="0"/>
              </a:spcBef>
              <a:buFont typeface="Courier New" panose="02070309020205020404" pitchFamily="49" charset="0"/>
              <a:buChar char="o"/>
            </a:pPr>
            <a:r>
              <a:rPr lang="en-US" altLang="en-US" sz="2200" dirty="0">
                <a:latin typeface="+mj-lt"/>
                <a:ea typeface="Arial Unicode MS" charset="0"/>
                <a:cs typeface="Arial Unicode MS" charset="0"/>
                <a:sym typeface="Times New Roman" charset="0"/>
              </a:rPr>
              <a:t>Depending on their origin &amp; termination, these nerve fibers are classified into three types:</a:t>
            </a:r>
            <a:endParaRPr lang="ar-SA" altLang="en-US" sz="2200" dirty="0">
              <a:latin typeface="+mj-lt"/>
            </a:endParaRPr>
          </a:p>
          <a:p>
            <a:pPr marL="360000" indent="-360000" algn="l" eaLnBrk="1" hangingPunct="1">
              <a:lnSpc>
                <a:spcPct val="90000"/>
              </a:lnSpc>
              <a:spcBef>
                <a:spcPts val="0"/>
              </a:spcBef>
              <a:buFont typeface="Courier New" panose="02070309020205020404" pitchFamily="49" charset="0"/>
              <a:buChar char="o"/>
            </a:pPr>
            <a:endParaRPr lang="ar-SA" altLang="en-US" sz="2200" dirty="0">
              <a:latin typeface="+mj-lt"/>
              <a:sym typeface="Times New Roman" charset="0"/>
            </a:endParaRPr>
          </a:p>
        </p:txBody>
      </p:sp>
      <p:graphicFrame>
        <p:nvGraphicFramePr>
          <p:cNvPr id="21508" name="Object 4"/>
          <p:cNvGraphicFramePr>
            <a:graphicFrameLocks noChangeAspect="1"/>
          </p:cNvGraphicFramePr>
          <p:nvPr>
            <p:extLst>
              <p:ext uri="{D42A27DB-BD31-4B8C-83A1-F6EECF244321}">
                <p14:modId xmlns:p14="http://schemas.microsoft.com/office/powerpoint/2010/main" val="2589654303"/>
              </p:ext>
            </p:extLst>
          </p:nvPr>
        </p:nvGraphicFramePr>
        <p:xfrm>
          <a:off x="8271934" y="980534"/>
          <a:ext cx="3390180" cy="2663823"/>
        </p:xfrm>
        <a:graphic>
          <a:graphicData uri="http://schemas.openxmlformats.org/presentationml/2006/ole">
            <mc:AlternateContent xmlns:mc="http://schemas.openxmlformats.org/markup-compatibility/2006">
              <mc:Choice xmlns:v="urn:schemas-microsoft-com:vml" Requires="v">
                <p:oleObj spid="_x0000_s12352" r:id="rId3" imgW="4361905" imgH="4191585" progId="">
                  <p:embed/>
                </p:oleObj>
              </mc:Choice>
              <mc:Fallback>
                <p:oleObj r:id="rId3" imgW="4361905" imgH="4191585" progId="">
                  <p:embed/>
                  <p:pic>
                    <p:nvPicPr>
                      <p:cNvPr id="2150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1934" y="980534"/>
                        <a:ext cx="3390180" cy="2663823"/>
                      </a:xfrm>
                      <a:prstGeom prst="rect">
                        <a:avLst/>
                      </a:prstGeom>
                      <a:solidFill>
                        <a:srgbClr val="4F81BD"/>
                      </a:solidFill>
                      <a:ln w="9525">
                        <a:noFill/>
                        <a:miter lim="800000"/>
                        <a:headEnd/>
                        <a:tailEnd/>
                      </a:ln>
                    </p:spPr>
                  </p:pic>
                </p:oleObj>
              </mc:Fallback>
            </mc:AlternateContent>
          </a:graphicData>
        </a:graphic>
      </p:graphicFrame>
      <p:sp>
        <p:nvSpPr>
          <p:cNvPr id="12" name="Rectangle 4">
            <a:extLst>
              <a:ext uri="{FF2B5EF4-FFF2-40B4-BE49-F238E27FC236}">
                <a16:creationId xmlns:a16="http://schemas.microsoft.com/office/drawing/2014/main" id="{412349DD-3B94-4BF8-8C28-00441FB52EC5}"/>
              </a:ext>
            </a:extLst>
          </p:cNvPr>
          <p:cNvSpPr>
            <a:spLocks noChangeArrowheads="1"/>
          </p:cNvSpPr>
          <p:nvPr/>
        </p:nvSpPr>
        <p:spPr bwMode="auto">
          <a:xfrm>
            <a:off x="949569" y="3263339"/>
            <a:ext cx="6640932" cy="769441"/>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200" dirty="0">
                <a:latin typeface="+mj-lt"/>
                <a:ea typeface="Calibri Light" charset="0"/>
                <a:cs typeface="Calibri" panose="020F0502020204030204" pitchFamily="34" charset="0"/>
                <a:sym typeface="Times New Roman" charset="0"/>
              </a:rPr>
              <a:t>1. </a:t>
            </a:r>
            <a:r>
              <a:rPr lang="en-US" altLang="en-US" sz="2200" b="1" dirty="0">
                <a:latin typeface="+mj-lt"/>
                <a:ea typeface="Calibri Light" charset="0"/>
                <a:cs typeface="Calibri" panose="020F0502020204030204" pitchFamily="34" charset="0"/>
                <a:sym typeface="Times New Roman" charset="0"/>
              </a:rPr>
              <a:t>Association fibers:</a:t>
            </a:r>
            <a:r>
              <a:rPr lang="en-US" altLang="en-US" sz="2200" dirty="0">
                <a:latin typeface="+mj-lt"/>
                <a:ea typeface="Calibri Light" charset="0"/>
                <a:cs typeface="Calibri" panose="020F0502020204030204" pitchFamily="34" charset="0"/>
                <a:sym typeface="Times New Roman" charset="0"/>
              </a:rPr>
              <a:t> </a:t>
            </a:r>
            <a:r>
              <a:rPr lang="en-GB" sz="2400" dirty="0">
                <a:solidFill>
                  <a:schemeClr val="accent3">
                    <a:lumMod val="75000"/>
                  </a:schemeClr>
                </a:solidFill>
                <a:cs typeface="Calibri Light" charset="0"/>
                <a:sym typeface="Times New Roman" charset="0"/>
              </a:rPr>
              <a:t>*</a:t>
            </a:r>
            <a:endParaRPr lang="en-US" altLang="en-US" sz="2200" dirty="0">
              <a:solidFill>
                <a:srgbClr val="92D050"/>
              </a:solidFill>
              <a:latin typeface="+mj-lt"/>
              <a:ea typeface="Calibri Light" charset="0"/>
              <a:cs typeface="Calibri" panose="020F0502020204030204" pitchFamily="34" charset="0"/>
              <a:sym typeface="Times New Roman" charset="0"/>
            </a:endParaRPr>
          </a:p>
          <a:p>
            <a:pPr algn="l" eaLnBrk="1" hangingPunct="1"/>
            <a:r>
              <a:rPr lang="en-US" altLang="en-US" sz="2000" dirty="0">
                <a:latin typeface="+mj-lt"/>
                <a:ea typeface="Calibri Light" charset="0"/>
                <a:cs typeface="Calibri" panose="020F0502020204030204" pitchFamily="34" charset="0"/>
                <a:sym typeface="Times New Roman" charset="0"/>
              </a:rPr>
              <a:t>Unite different parts of the same hemisphere </a:t>
            </a:r>
            <a:r>
              <a:rPr lang="en-US" altLang="en-US" sz="2000" dirty="0">
                <a:solidFill>
                  <a:schemeClr val="bg1">
                    <a:lumMod val="50000"/>
                  </a:schemeClr>
                </a:solidFill>
                <a:latin typeface="+mj-lt"/>
                <a:ea typeface="Calibri Light" charset="0"/>
                <a:cs typeface="Calibri" panose="020F0502020204030204" pitchFamily="34" charset="0"/>
                <a:sym typeface="Times New Roman" charset="0"/>
              </a:rPr>
              <a:t>(within it self)</a:t>
            </a:r>
            <a:endParaRPr lang="ar-SA" altLang="en-US" sz="2000" dirty="0">
              <a:solidFill>
                <a:schemeClr val="bg1">
                  <a:lumMod val="50000"/>
                </a:schemeClr>
              </a:solidFill>
              <a:latin typeface="+mj-lt"/>
              <a:ea typeface="Calibri Light" charset="0"/>
              <a:cs typeface="Calibri" panose="020F0502020204030204" pitchFamily="34" charset="0"/>
            </a:endParaRPr>
          </a:p>
        </p:txBody>
      </p:sp>
      <p:sp>
        <p:nvSpPr>
          <p:cNvPr id="13" name="Rectangle 5">
            <a:extLst>
              <a:ext uri="{FF2B5EF4-FFF2-40B4-BE49-F238E27FC236}">
                <a16:creationId xmlns:a16="http://schemas.microsoft.com/office/drawing/2014/main" id="{8C76113A-C5AC-4EFD-9DB0-C2D7D3294509}"/>
              </a:ext>
            </a:extLst>
          </p:cNvPr>
          <p:cNvSpPr>
            <a:spLocks noChangeArrowheads="1"/>
          </p:cNvSpPr>
          <p:nvPr/>
        </p:nvSpPr>
        <p:spPr bwMode="auto">
          <a:xfrm>
            <a:off x="935664" y="4080501"/>
            <a:ext cx="6654837" cy="738664"/>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200" dirty="0">
                <a:latin typeface="+mj-lt"/>
                <a:ea typeface="Calibri Light" charset="0"/>
                <a:cs typeface="Calibri" panose="020F0502020204030204" pitchFamily="34" charset="0"/>
                <a:sym typeface="Times New Roman" charset="0"/>
              </a:rPr>
              <a:t>2. </a:t>
            </a:r>
            <a:r>
              <a:rPr lang="en-US" altLang="en-US" sz="2200" b="1" dirty="0">
                <a:latin typeface="+mj-lt"/>
                <a:ea typeface="Calibri Light" charset="0"/>
                <a:cs typeface="Calibri" panose="020F0502020204030204" pitchFamily="34" charset="0"/>
                <a:sym typeface="Times New Roman" charset="0"/>
              </a:rPr>
              <a:t>Commissural fibers</a:t>
            </a:r>
            <a:r>
              <a:rPr lang="en-US" altLang="en-US" sz="2200" dirty="0">
                <a:latin typeface="+mj-lt"/>
                <a:ea typeface="Calibri Light" charset="0"/>
                <a:cs typeface="Calibri" panose="020F0502020204030204" pitchFamily="34" charset="0"/>
                <a:sym typeface="Times New Roman" charset="0"/>
              </a:rPr>
              <a:t>:</a:t>
            </a:r>
            <a:r>
              <a:rPr lang="en-US" altLang="en-US" sz="2200" dirty="0">
                <a:solidFill>
                  <a:srgbClr val="92D050"/>
                </a:solidFill>
                <a:latin typeface="+mj-lt"/>
                <a:ea typeface="Calibri Light" charset="0"/>
                <a:cs typeface="Calibri" panose="020F0502020204030204" pitchFamily="34" charset="0"/>
                <a:sym typeface="Times New Roman" charset="0"/>
              </a:rPr>
              <a:t> </a:t>
            </a:r>
            <a:r>
              <a:rPr lang="en-GB" sz="2000" dirty="0">
                <a:solidFill>
                  <a:schemeClr val="accent3">
                    <a:lumMod val="75000"/>
                  </a:schemeClr>
                </a:solidFill>
                <a:cs typeface="Calibri Light" charset="0"/>
                <a:sym typeface="Times New Roman" charset="0"/>
              </a:rPr>
              <a:t>**</a:t>
            </a:r>
            <a:r>
              <a:rPr lang="en-US" altLang="en-US" sz="2200" dirty="0">
                <a:solidFill>
                  <a:srgbClr val="92D050"/>
                </a:solidFill>
                <a:latin typeface="+mj-lt"/>
                <a:ea typeface="Calibri Light" charset="0"/>
                <a:cs typeface="Calibri" panose="020F0502020204030204" pitchFamily="34" charset="0"/>
                <a:sym typeface="Times New Roman" charset="0"/>
              </a:rPr>
              <a:t> </a:t>
            </a:r>
          </a:p>
          <a:p>
            <a:pPr algn="l" eaLnBrk="1" hangingPunct="1"/>
            <a:r>
              <a:rPr lang="en-US" altLang="en-US" sz="2000" dirty="0">
                <a:latin typeface="+mj-lt"/>
                <a:ea typeface="Calibri Light" charset="0"/>
                <a:cs typeface="Calibri" panose="020F0502020204030204" pitchFamily="34" charset="0"/>
                <a:sym typeface="Times New Roman" charset="0"/>
              </a:rPr>
              <a:t>Connect the corresponding regions of the two hemispheres</a:t>
            </a:r>
            <a:endParaRPr lang="ar-SA" altLang="en-US" sz="2000" dirty="0">
              <a:latin typeface="+mj-lt"/>
              <a:ea typeface="Calibri Light" charset="0"/>
              <a:cs typeface="Calibri" panose="020F0502020204030204" pitchFamily="34" charset="0"/>
            </a:endParaRPr>
          </a:p>
        </p:txBody>
      </p:sp>
      <p:sp>
        <p:nvSpPr>
          <p:cNvPr id="14" name="Rectangle 7">
            <a:extLst>
              <a:ext uri="{FF2B5EF4-FFF2-40B4-BE49-F238E27FC236}">
                <a16:creationId xmlns:a16="http://schemas.microsoft.com/office/drawing/2014/main" id="{E5FFE6E2-AE43-40F1-B673-C1A01D40AE6E}"/>
              </a:ext>
            </a:extLst>
          </p:cNvPr>
          <p:cNvSpPr>
            <a:spLocks noChangeArrowheads="1"/>
          </p:cNvSpPr>
          <p:nvPr/>
        </p:nvSpPr>
        <p:spPr bwMode="auto">
          <a:xfrm>
            <a:off x="949569" y="4880026"/>
            <a:ext cx="6640933" cy="1354217"/>
          </a:xfrm>
          <a:prstGeom prst="rect">
            <a:avLst/>
          </a:prstGeom>
          <a:noFill/>
          <a:ln w="28575">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2200" dirty="0">
                <a:latin typeface="+mj-lt"/>
                <a:ea typeface="Calibri Light" charset="0"/>
                <a:cs typeface="Calibri" panose="020F0502020204030204" pitchFamily="34" charset="0"/>
                <a:sym typeface="Times New Roman" charset="0"/>
              </a:rPr>
              <a:t>3. </a:t>
            </a:r>
            <a:r>
              <a:rPr lang="en-US" altLang="en-US" sz="2200" b="1" dirty="0">
                <a:latin typeface="+mj-lt"/>
                <a:ea typeface="Calibri Light" charset="0"/>
                <a:cs typeface="Calibri" panose="020F0502020204030204" pitchFamily="34" charset="0"/>
                <a:sym typeface="Times New Roman" charset="0"/>
              </a:rPr>
              <a:t>Projection fibers</a:t>
            </a:r>
            <a:r>
              <a:rPr lang="en-US" altLang="en-US" sz="2200" dirty="0">
                <a:latin typeface="+mj-lt"/>
                <a:ea typeface="Calibri Light" charset="0"/>
                <a:cs typeface="Calibri" panose="020F0502020204030204" pitchFamily="34" charset="0"/>
                <a:sym typeface="Times New Roman" charset="0"/>
              </a:rPr>
              <a:t>: </a:t>
            </a:r>
            <a:r>
              <a:rPr lang="en-US" altLang="en-US" sz="2000" dirty="0">
                <a:latin typeface="+mj-lt"/>
                <a:ea typeface="Calibri Light" charset="0"/>
                <a:cs typeface="Calibri" panose="020F0502020204030204" pitchFamily="34" charset="0"/>
                <a:sym typeface="Times New Roman" charset="0"/>
              </a:rPr>
              <a:t>Consisting of: </a:t>
            </a:r>
            <a:br>
              <a:rPr lang="en-US" altLang="en-US" sz="2000" dirty="0">
                <a:latin typeface="+mj-lt"/>
                <a:ea typeface="Calibri Light" charset="0"/>
                <a:cs typeface="Calibri" panose="020F0502020204030204" pitchFamily="34" charset="0"/>
                <a:sym typeface="Times New Roman" charset="0"/>
              </a:rPr>
            </a:br>
            <a:r>
              <a:rPr lang="en-US" altLang="en-US" sz="2000" dirty="0">
                <a:solidFill>
                  <a:schemeClr val="bg1">
                    <a:lumMod val="50000"/>
                  </a:schemeClr>
                </a:solidFill>
                <a:latin typeface="+mj-lt"/>
                <a:ea typeface="Calibri Light" charset="0"/>
                <a:cs typeface="Calibri" panose="020F0502020204030204" pitchFamily="34" charset="0"/>
                <a:sym typeface="Times New Roman" charset="0"/>
              </a:rPr>
              <a:t>(connect cerebral </a:t>
            </a:r>
            <a:r>
              <a:rPr lang="en-US" altLang="en-US" sz="2000" dirty="0" err="1">
                <a:solidFill>
                  <a:schemeClr val="bg1">
                    <a:lumMod val="50000"/>
                  </a:schemeClr>
                </a:solidFill>
                <a:latin typeface="+mj-lt"/>
                <a:ea typeface="Calibri Light" charset="0"/>
                <a:cs typeface="Calibri" panose="020F0502020204030204" pitchFamily="34" charset="0"/>
                <a:sym typeface="Times New Roman" charset="0"/>
              </a:rPr>
              <a:t>cotrex</a:t>
            </a:r>
            <a:r>
              <a:rPr lang="en-US" altLang="en-US" sz="2000" dirty="0">
                <a:solidFill>
                  <a:schemeClr val="bg1">
                    <a:lumMod val="50000"/>
                  </a:schemeClr>
                </a:solidFill>
                <a:latin typeface="+mj-lt"/>
                <a:ea typeface="Calibri Light" charset="0"/>
                <a:cs typeface="Calibri" panose="020F0502020204030204" pitchFamily="34" charset="0"/>
                <a:sym typeface="Times New Roman" charset="0"/>
              </a:rPr>
              <a:t> with spinal cord)</a:t>
            </a:r>
            <a:endParaRPr lang="ar-SA" altLang="en-US" sz="2000" dirty="0">
              <a:solidFill>
                <a:schemeClr val="bg1">
                  <a:lumMod val="50000"/>
                </a:schemeClr>
              </a:solidFill>
              <a:latin typeface="+mj-lt"/>
              <a:ea typeface="Calibri Light" charset="0"/>
              <a:cs typeface="Calibri" panose="020F0502020204030204" pitchFamily="34" charset="0"/>
              <a:sym typeface="Times New Roman" charset="0"/>
            </a:endParaRPr>
          </a:p>
          <a:p>
            <a:pPr marL="457200" indent="-190500" eaLnBrk="1" hangingPunct="1">
              <a:buFont typeface="+mj-lt"/>
              <a:buAutoNum type="alphaLcPeriod"/>
            </a:pPr>
            <a:r>
              <a:rPr lang="en-US" altLang="en-US" sz="2000" dirty="0">
                <a:latin typeface="+mj-lt"/>
                <a:ea typeface="Calibri Light" charset="0"/>
                <a:cs typeface="Calibri" panose="020F0502020204030204" pitchFamily="34" charset="0"/>
                <a:sym typeface="Times New Roman" charset="0"/>
              </a:rPr>
              <a:t> Afferent fibers conveying impulses to the cerebral cortex.</a:t>
            </a:r>
          </a:p>
          <a:p>
            <a:pPr marL="457200" indent="-190500" eaLnBrk="1" hangingPunct="1">
              <a:buFont typeface="+mj-lt"/>
              <a:buAutoNum type="alphaLcPeriod"/>
            </a:pPr>
            <a:r>
              <a:rPr lang="en-US" altLang="en-US" sz="2000" dirty="0">
                <a:latin typeface="+mj-lt"/>
                <a:ea typeface="Calibri Light" charset="0"/>
                <a:cs typeface="Calibri" panose="020F0502020204030204" pitchFamily="34" charset="0"/>
                <a:sym typeface="Times New Roman" charset="0"/>
              </a:rPr>
              <a:t> Efferent fibers conveying impulses away from the cortex.</a:t>
            </a:r>
          </a:p>
        </p:txBody>
      </p:sp>
      <p:sp>
        <p:nvSpPr>
          <p:cNvPr id="15" name="Rectangle 14">
            <a:extLst>
              <a:ext uri="{FF2B5EF4-FFF2-40B4-BE49-F238E27FC236}">
                <a16:creationId xmlns:a16="http://schemas.microsoft.com/office/drawing/2014/main" id="{53E0A9BD-81E6-471A-B594-5666112C5E19}"/>
              </a:ext>
            </a:extLst>
          </p:cNvPr>
          <p:cNvSpPr/>
          <p:nvPr/>
        </p:nvSpPr>
        <p:spPr>
          <a:xfrm>
            <a:off x="838200" y="6349504"/>
            <a:ext cx="10146710" cy="338554"/>
          </a:xfrm>
          <a:prstGeom prst="rect">
            <a:avLst/>
          </a:prstGeom>
        </p:spPr>
        <p:txBody>
          <a:bodyPr wrap="square">
            <a:spAutoFit/>
          </a:bodyPr>
          <a:lstStyle/>
          <a:p>
            <a:r>
              <a:rPr lang="en-GB" sz="1600" dirty="0">
                <a:solidFill>
                  <a:schemeClr val="accent3">
                    <a:lumMod val="75000"/>
                  </a:schemeClr>
                </a:solidFill>
                <a:cs typeface="Calibri Light" charset="0"/>
                <a:sym typeface="Times New Roman" charset="0"/>
              </a:rPr>
              <a:t>**Same area but in two hemispheres. Example corpus callosum which will help the two hemispheres act in harmony</a:t>
            </a:r>
          </a:p>
        </p:txBody>
      </p:sp>
      <p:pic>
        <p:nvPicPr>
          <p:cNvPr id="3" name="Picture 2">
            <a:extLst>
              <a:ext uri="{FF2B5EF4-FFF2-40B4-BE49-F238E27FC236}">
                <a16:creationId xmlns:a16="http://schemas.microsoft.com/office/drawing/2014/main" id="{A63DBC7E-D85D-47CB-B034-08213EFD0F01}"/>
              </a:ext>
            </a:extLst>
          </p:cNvPr>
          <p:cNvPicPr>
            <a:picLocks noChangeAspect="1"/>
          </p:cNvPicPr>
          <p:nvPr/>
        </p:nvPicPr>
        <p:blipFill rotWithShape="1">
          <a:blip r:embed="rId5"/>
          <a:srcRect l="10989" b="12545"/>
          <a:stretch/>
        </p:blipFill>
        <p:spPr>
          <a:xfrm>
            <a:off x="8176310" y="3900019"/>
            <a:ext cx="4015690" cy="2388624"/>
          </a:xfrm>
          <a:prstGeom prst="rect">
            <a:avLst/>
          </a:prstGeom>
        </p:spPr>
      </p:pic>
      <p:sp>
        <p:nvSpPr>
          <p:cNvPr id="17" name="Title 1">
            <a:extLst>
              <a:ext uri="{FF2B5EF4-FFF2-40B4-BE49-F238E27FC236}">
                <a16:creationId xmlns:a16="http://schemas.microsoft.com/office/drawing/2014/main" id="{9064D515-84F2-4D99-A687-968A2BF3FCF3}"/>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White Matter</a:t>
            </a:r>
            <a:endParaRPr lang="en-US" sz="3200" b="1" dirty="0">
              <a:solidFill>
                <a:schemeClr val="bg1">
                  <a:lumMod val="65000"/>
                </a:schemeClr>
              </a:solidFill>
            </a:endParaRPr>
          </a:p>
        </p:txBody>
      </p:sp>
      <p:sp>
        <p:nvSpPr>
          <p:cNvPr id="7" name="Rectangle 6">
            <a:extLst>
              <a:ext uri="{FF2B5EF4-FFF2-40B4-BE49-F238E27FC236}">
                <a16:creationId xmlns:a16="http://schemas.microsoft.com/office/drawing/2014/main" id="{BE3412F3-3CAE-4CA4-96A9-64A724C177DA}"/>
              </a:ext>
            </a:extLst>
          </p:cNvPr>
          <p:cNvSpPr/>
          <p:nvPr/>
        </p:nvSpPr>
        <p:spPr>
          <a:xfrm>
            <a:off x="5604933" y="477686"/>
            <a:ext cx="6790267" cy="369332"/>
          </a:xfrm>
          <a:prstGeom prst="rect">
            <a:avLst/>
          </a:prstGeom>
        </p:spPr>
        <p:txBody>
          <a:bodyPr wrap="square">
            <a:spAutoFit/>
          </a:bodyPr>
          <a:lstStyle/>
          <a:p>
            <a:r>
              <a:rPr lang="en-GB" dirty="0">
                <a:solidFill>
                  <a:schemeClr val="accent3">
                    <a:lumMod val="75000"/>
                  </a:schemeClr>
                </a:solidFill>
                <a:cs typeface="Calibri Light" charset="0"/>
                <a:sym typeface="Times New Roman" charset="0"/>
              </a:rPr>
              <a:t>*Similar areas in the same lobe (short) but from different lobes (long)</a:t>
            </a:r>
          </a:p>
        </p:txBody>
      </p:sp>
    </p:spTree>
    <p:extLst>
      <p:ext uri="{BB962C8B-B14F-4D97-AF65-F5344CB8AC3E}">
        <p14:creationId xmlns:p14="http://schemas.microsoft.com/office/powerpoint/2010/main" val="997778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A9B0F2F3-5D62-4280-8C09-9DF38428E14F}"/>
              </a:ext>
            </a:extLst>
          </p:cNvPr>
          <p:cNvGraphicFramePr>
            <a:graphicFrameLocks noGrp="1"/>
          </p:cNvGraphicFramePr>
          <p:nvPr>
            <p:extLst>
              <p:ext uri="{D42A27DB-BD31-4B8C-83A1-F6EECF244321}">
                <p14:modId xmlns:p14="http://schemas.microsoft.com/office/powerpoint/2010/main" val="664497662"/>
              </p:ext>
            </p:extLst>
          </p:nvPr>
        </p:nvGraphicFramePr>
        <p:xfrm>
          <a:off x="929021" y="2968334"/>
          <a:ext cx="6769943" cy="3552674"/>
        </p:xfrm>
        <a:graphic>
          <a:graphicData uri="http://schemas.openxmlformats.org/drawingml/2006/table">
            <a:tbl>
              <a:tblPr firstRow="1" bandRow="1">
                <a:tableStyleId>{1108BE60-98E1-4CA7-AB5B-2BF94F43183B}</a:tableStyleId>
              </a:tblPr>
              <a:tblGrid>
                <a:gridCol w="2545849">
                  <a:extLst>
                    <a:ext uri="{9D8B030D-6E8A-4147-A177-3AD203B41FA5}">
                      <a16:colId xmlns:a16="http://schemas.microsoft.com/office/drawing/2014/main" val="3245305587"/>
                    </a:ext>
                  </a:extLst>
                </a:gridCol>
                <a:gridCol w="4224094">
                  <a:extLst>
                    <a:ext uri="{9D8B030D-6E8A-4147-A177-3AD203B41FA5}">
                      <a16:colId xmlns:a16="http://schemas.microsoft.com/office/drawing/2014/main" val="2323069498"/>
                    </a:ext>
                  </a:extLst>
                </a:gridCol>
              </a:tblGrid>
              <a:tr h="188716">
                <a:tc gridSpan="2">
                  <a:txBody>
                    <a:bodyPr/>
                    <a:lstStyle/>
                    <a:p>
                      <a:pPr algn="ctr"/>
                      <a:r>
                        <a:rPr lang="en-GB" sz="2000" b="1" u="none" dirty="0">
                          <a:latin typeface="Gill Sans MT" panose="020B0502020104020203" pitchFamily="34" charset="0"/>
                        </a:rPr>
                        <a:t>Long Association </a:t>
                      </a:r>
                      <a:r>
                        <a:rPr lang="en-GB" sz="2000" b="1" u="none" dirty="0" err="1">
                          <a:latin typeface="Gill Sans MT" panose="020B0502020104020203" pitchFamily="34" charset="0"/>
                        </a:rPr>
                        <a:t>Fibers</a:t>
                      </a:r>
                      <a:endParaRPr lang="en-GB" sz="2000" b="1" u="none" dirty="0">
                        <a:latin typeface="Gill Sans MT" panose="020B0502020104020203" pitchFamily="34" charset="0"/>
                      </a:endParaRPr>
                    </a:p>
                  </a:txBody>
                  <a:tcPr>
                    <a:solidFill>
                      <a:schemeClr val="bg1"/>
                    </a:solidFill>
                  </a:tcPr>
                </a:tc>
                <a:tc hMerge="1">
                  <a:txBody>
                    <a:bodyPr/>
                    <a:lstStyle/>
                    <a:p>
                      <a:pPr algn="ctr"/>
                      <a:endParaRPr lang="en-GB" dirty="0"/>
                    </a:p>
                  </a:txBody>
                  <a:tcPr>
                    <a:solidFill>
                      <a:srgbClr val="5ECCF3"/>
                    </a:solidFill>
                  </a:tcPr>
                </a:tc>
                <a:extLst>
                  <a:ext uri="{0D108BD9-81ED-4DB2-BD59-A6C34878D82A}">
                    <a16:rowId xmlns:a16="http://schemas.microsoft.com/office/drawing/2014/main" val="1474139243"/>
                  </a:ext>
                </a:extLst>
              </a:tr>
              <a:tr h="418206">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1. Uncinate fasciculus</a:t>
                      </a:r>
                      <a:endParaRPr lang="en-GB" b="1" u="none" dirty="0">
                        <a:latin typeface="Gill Sans MT" panose="020B0502020104020203" pitchFamily="34" charset="0"/>
                      </a:endParaRPr>
                    </a:p>
                  </a:txBody>
                  <a:tcPr>
                    <a:solidFill>
                      <a:srgbClr val="FFFFE1"/>
                    </a:solidFill>
                  </a:tcPr>
                </a:tc>
                <a:tc>
                  <a:txBody>
                    <a:bodyPr/>
                    <a:lstStyle/>
                    <a:p>
                      <a:r>
                        <a:rPr lang="en-US" altLang="en-US" sz="1800" dirty="0">
                          <a:latin typeface="Gill Sans MT" panose="020B0502020104020203" pitchFamily="34" charset="0"/>
                          <a:ea typeface="Calibri Light" charset="0"/>
                          <a:cs typeface="Calibri Light" charset="0"/>
                          <a:sym typeface="Times New Roman" charset="0"/>
                        </a:rPr>
                        <a:t>connects frontal to temporal lobe</a:t>
                      </a:r>
                      <a:r>
                        <a:rPr lang="en-US" altLang="en-US" sz="1800" dirty="0">
                          <a:solidFill>
                            <a:srgbClr val="002060"/>
                          </a:solidFill>
                          <a:latin typeface="Gill Sans MT" panose="020B0502020104020203" pitchFamily="34" charset="0"/>
                          <a:ea typeface="Calibri Light" charset="0"/>
                          <a:cs typeface="Calibri Light" charset="0"/>
                          <a:sym typeface="Times New Roman" charset="0"/>
                        </a:rPr>
                        <a:t>.</a:t>
                      </a:r>
                      <a:endParaRPr lang="en-GB" i="1" u="none" dirty="0">
                        <a:latin typeface="Gill Sans MT" panose="020B0502020104020203" pitchFamily="34" charset="0"/>
                      </a:endParaRPr>
                    </a:p>
                  </a:txBody>
                  <a:tcPr>
                    <a:solidFill>
                      <a:srgbClr val="FFFFE1"/>
                    </a:solidFill>
                  </a:tcPr>
                </a:tc>
                <a:extLst>
                  <a:ext uri="{0D108BD9-81ED-4DB2-BD59-A6C34878D82A}">
                    <a16:rowId xmlns:a16="http://schemas.microsoft.com/office/drawing/2014/main" val="2836975253"/>
                  </a:ext>
                </a:extLst>
              </a:tr>
              <a:tr h="543668">
                <a:tc>
                  <a:txBody>
                    <a:bodyPr/>
                    <a:lstStyle/>
                    <a:p>
                      <a:r>
                        <a:rPr lang="en-US" altLang="en-US" sz="1800" b="1" i="0" u="none" kern="1200" dirty="0">
                          <a:solidFill>
                            <a:srgbClr val="000000"/>
                          </a:solidFill>
                          <a:latin typeface="Gill Sans MT" panose="020B0502020104020203" pitchFamily="34" charset="0"/>
                          <a:ea typeface="Calibri"/>
                          <a:cs typeface="Calibri"/>
                          <a:sym typeface="Times New Roman" charset="0"/>
                        </a:rPr>
                        <a:t>2. Superior longitudinal fasciculus</a:t>
                      </a:r>
                      <a:endParaRPr lang="en-GB" b="1" u="none" dirty="0">
                        <a:latin typeface="Gill Sans MT" panose="020B0502020104020203" pitchFamily="34" charset="0"/>
                      </a:endParaRPr>
                    </a:p>
                  </a:txBody>
                  <a:tcPr>
                    <a:solidFill>
                      <a:schemeClr val="accent2">
                        <a:lumMod val="20000"/>
                        <a:lumOff val="80000"/>
                      </a:schemeClr>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connects the frontal, occipital, parietal, and temporal lobes</a:t>
                      </a:r>
                    </a:p>
                  </a:txBody>
                  <a:tcPr>
                    <a:solidFill>
                      <a:schemeClr val="accent2">
                        <a:lumMod val="20000"/>
                        <a:lumOff val="80000"/>
                      </a:schemeClr>
                    </a:solidFill>
                  </a:tcPr>
                </a:tc>
                <a:extLst>
                  <a:ext uri="{0D108BD9-81ED-4DB2-BD59-A6C34878D82A}">
                    <a16:rowId xmlns:a16="http://schemas.microsoft.com/office/drawing/2014/main" val="2330887934"/>
                  </a:ext>
                </a:extLst>
              </a:tr>
              <a:tr h="543668">
                <a:tc>
                  <a:txBody>
                    <a:bodyPr/>
                    <a:lstStyle/>
                    <a:p>
                      <a:r>
                        <a:rPr lang="en-GB" b="1" u="none" dirty="0">
                          <a:latin typeface="Gill Sans MT" panose="020B0502020104020203" pitchFamily="34" charset="0"/>
                        </a:rPr>
                        <a:t>3. Arcuate fasciculus</a:t>
                      </a:r>
                    </a:p>
                  </a:txBody>
                  <a:tcPr>
                    <a:solidFill>
                      <a:schemeClr val="accent3">
                        <a:lumMod val="20000"/>
                        <a:lumOff val="80000"/>
                      </a:schemeClr>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connect gyri in frontal to temporal lobes</a:t>
                      </a:r>
                    </a:p>
                  </a:txBody>
                  <a:tcPr>
                    <a:solidFill>
                      <a:schemeClr val="accent3">
                        <a:lumMod val="20000"/>
                        <a:lumOff val="80000"/>
                      </a:schemeClr>
                    </a:solidFill>
                  </a:tcPr>
                </a:tc>
                <a:extLst>
                  <a:ext uri="{0D108BD9-81ED-4DB2-BD59-A6C34878D82A}">
                    <a16:rowId xmlns:a16="http://schemas.microsoft.com/office/drawing/2014/main" val="104746287"/>
                  </a:ext>
                </a:extLst>
              </a:tr>
              <a:tr h="543668">
                <a:tc>
                  <a:txBody>
                    <a:bodyPr/>
                    <a:lstStyle/>
                    <a:p>
                      <a:r>
                        <a:rPr lang="en-GB" b="1" u="none" dirty="0">
                          <a:latin typeface="Gill Sans MT" panose="020B0502020104020203" pitchFamily="34" charset="0"/>
                        </a:rPr>
                        <a:t>4. Inferior longitudinal fasciculus</a:t>
                      </a:r>
                    </a:p>
                  </a:txBody>
                  <a:tcPr>
                    <a:solidFill>
                      <a:schemeClr val="accent5">
                        <a:lumMod val="20000"/>
                        <a:lumOff val="80000"/>
                      </a:schemeClr>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connects occipital to temporal pole</a:t>
                      </a:r>
                    </a:p>
                  </a:txBody>
                  <a:tcPr>
                    <a:solidFill>
                      <a:schemeClr val="accent5">
                        <a:lumMod val="20000"/>
                        <a:lumOff val="80000"/>
                      </a:schemeClr>
                    </a:solidFill>
                  </a:tcPr>
                </a:tc>
                <a:extLst>
                  <a:ext uri="{0D108BD9-81ED-4DB2-BD59-A6C34878D82A}">
                    <a16:rowId xmlns:a16="http://schemas.microsoft.com/office/drawing/2014/main" val="4011732103"/>
                  </a:ext>
                </a:extLst>
              </a:tr>
              <a:tr h="543668">
                <a:tc>
                  <a:txBody>
                    <a:bodyPr/>
                    <a:lstStyle/>
                    <a:p>
                      <a:r>
                        <a:rPr lang="en-GB" b="1" u="none" dirty="0">
                          <a:latin typeface="Gill Sans MT" panose="020B0502020104020203" pitchFamily="34" charset="0"/>
                        </a:rPr>
                        <a:t>5. Cingulum</a:t>
                      </a:r>
                    </a:p>
                  </a:txBody>
                  <a:tcPr>
                    <a:solidFill>
                      <a:srgbClr val="E8D9F3"/>
                    </a:solidFill>
                  </a:tcPr>
                </a:tc>
                <a:tc>
                  <a:txBody>
                    <a:bodyPr/>
                    <a:lstStyle/>
                    <a:p>
                      <a:r>
                        <a:rPr lang="en-GB" altLang="en-US" sz="1800" b="0" i="0" kern="1200" dirty="0">
                          <a:solidFill>
                            <a:srgbClr val="000000"/>
                          </a:solidFill>
                          <a:latin typeface="Gill Sans MT" panose="020B0502020104020203" pitchFamily="34" charset="0"/>
                          <a:ea typeface="Calibri"/>
                          <a:cs typeface="Calibri"/>
                          <a:sym typeface="Times New Roman" charset="0"/>
                        </a:rPr>
                        <a:t>connects frontal &amp; parietal lobes to the para-hippocampal gyrus and adjacent temporal gyri</a:t>
                      </a:r>
                    </a:p>
                  </a:txBody>
                  <a:tcPr>
                    <a:solidFill>
                      <a:srgbClr val="E8D9F3"/>
                    </a:solidFill>
                  </a:tcPr>
                </a:tc>
                <a:extLst>
                  <a:ext uri="{0D108BD9-81ED-4DB2-BD59-A6C34878D82A}">
                    <a16:rowId xmlns:a16="http://schemas.microsoft.com/office/drawing/2014/main" val="1010971219"/>
                  </a:ext>
                </a:extLst>
              </a:tr>
            </a:tbl>
          </a:graphicData>
        </a:graphic>
      </p:graphicFrame>
      <p:cxnSp>
        <p:nvCxnSpPr>
          <p:cNvPr id="24" name="Straight Connector 23">
            <a:extLst>
              <a:ext uri="{FF2B5EF4-FFF2-40B4-BE49-F238E27FC236}">
                <a16:creationId xmlns:a16="http://schemas.microsoft.com/office/drawing/2014/main" id="{1310CF3C-2F2C-4C7B-8BA1-54EEFCCA85A3}"/>
              </a:ext>
            </a:extLst>
          </p:cNvPr>
          <p:cNvCxnSpPr>
            <a:cxnSpLocks/>
          </p:cNvCxnSpPr>
          <p:nvPr/>
        </p:nvCxnSpPr>
        <p:spPr>
          <a:xfrm>
            <a:off x="5168966" y="2499984"/>
            <a:ext cx="2529998"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EF205FB-DA97-42F3-800E-D75D47F65682}"/>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White Matter</a:t>
            </a:r>
          </a:p>
          <a:p>
            <a:r>
              <a:rPr lang="en-US" sz="3200" b="1" dirty="0"/>
              <a:t>1. Association Fibers</a:t>
            </a:r>
          </a:p>
          <a:p>
            <a:endParaRPr lang="en-US" sz="3200" b="1" dirty="0">
              <a:solidFill>
                <a:schemeClr val="bg1">
                  <a:lumMod val="65000"/>
                </a:schemeClr>
              </a:solidFill>
            </a:endParaRPr>
          </a:p>
        </p:txBody>
      </p:sp>
      <p:pic>
        <p:nvPicPr>
          <p:cNvPr id="6" name="Picture 5">
            <a:extLst>
              <a:ext uri="{FF2B5EF4-FFF2-40B4-BE49-F238E27FC236}">
                <a16:creationId xmlns:a16="http://schemas.microsoft.com/office/drawing/2014/main" id="{3637A5C4-2D0D-482A-91E4-F74FD06C5B20}"/>
              </a:ext>
            </a:extLst>
          </p:cNvPr>
          <p:cNvPicPr>
            <a:picLocks noChangeAspect="1"/>
          </p:cNvPicPr>
          <p:nvPr/>
        </p:nvPicPr>
        <p:blipFill>
          <a:blip r:embed="rId2"/>
          <a:stretch>
            <a:fillRect/>
          </a:stretch>
        </p:blipFill>
        <p:spPr>
          <a:xfrm>
            <a:off x="7739401" y="1858433"/>
            <a:ext cx="4268045" cy="4430477"/>
          </a:xfrm>
          <a:prstGeom prst="rect">
            <a:avLst/>
          </a:prstGeom>
        </p:spPr>
      </p:pic>
      <p:cxnSp>
        <p:nvCxnSpPr>
          <p:cNvPr id="25" name="Straight Connector 24">
            <a:extLst>
              <a:ext uri="{FF2B5EF4-FFF2-40B4-BE49-F238E27FC236}">
                <a16:creationId xmlns:a16="http://schemas.microsoft.com/office/drawing/2014/main" id="{0FA3DC0A-77A6-4885-937F-DA131455250A}"/>
              </a:ext>
            </a:extLst>
          </p:cNvPr>
          <p:cNvCxnSpPr>
            <a:cxnSpLocks/>
          </p:cNvCxnSpPr>
          <p:nvPr/>
        </p:nvCxnSpPr>
        <p:spPr>
          <a:xfrm>
            <a:off x="5801345" y="2809830"/>
            <a:ext cx="2437731"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
        <p:nvSpPr>
          <p:cNvPr id="8196" name="Rectangle 3"/>
          <p:cNvSpPr>
            <a:spLocks noGrp="1" noChangeArrowheads="1"/>
          </p:cNvSpPr>
          <p:nvPr>
            <p:ph sz="half" idx="4294967295"/>
          </p:nvPr>
        </p:nvSpPr>
        <p:spPr>
          <a:xfrm>
            <a:off x="735757" y="1587500"/>
            <a:ext cx="7782850" cy="1574800"/>
          </a:xfrm>
          <a:prstGeom prst="rect">
            <a:avLst/>
          </a:prstGeom>
        </p:spPr>
        <p:txBody>
          <a:bodyPr>
            <a:noAutofit/>
          </a:bodyPr>
          <a:lstStyle/>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Light" charset="0"/>
                <a:sym typeface="Times New Roman" charset="0"/>
              </a:rPr>
              <a:t>Unite different parts of the same hemisphere.</a:t>
            </a:r>
            <a:endParaRPr lang="ar-SA" altLang="en-US" sz="2200" dirty="0">
              <a:latin typeface="+mj-lt"/>
              <a:ea typeface="Calibri Light" charset="0"/>
              <a:cs typeface="Calibri Light"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Light" charset="0"/>
                <a:sym typeface="Times New Roman" charset="0"/>
              </a:rPr>
              <a:t>Are of two kinds: </a:t>
            </a:r>
            <a:endParaRPr lang="ar-SA" altLang="en-US" sz="2200" dirty="0">
              <a:latin typeface="+mj-lt"/>
              <a:ea typeface="Calibri Light" charset="0"/>
              <a:cs typeface="Calibri Light" charset="0"/>
              <a:sym typeface="Times New Roman" charset="0"/>
            </a:endParaRPr>
          </a:p>
          <a:p>
            <a:pPr marL="720000" lvl="1" indent="-360000" algn="l" eaLnBrk="1" hangingPunct="1">
              <a:spcBef>
                <a:spcPts val="0"/>
              </a:spcBef>
              <a:buFont typeface="Arial" charset="0"/>
              <a:buChar char="•"/>
            </a:pPr>
            <a:r>
              <a:rPr lang="en-US" altLang="en-US" sz="2200" dirty="0">
                <a:latin typeface="+mj-lt"/>
                <a:ea typeface="Calibri Light" charset="0"/>
                <a:cs typeface="Calibri Light" charset="0"/>
                <a:sym typeface="Times New Roman" charset="0"/>
              </a:rPr>
              <a:t>Those connecting adjacent gyri, </a:t>
            </a:r>
            <a:r>
              <a:rPr lang="en-US" altLang="en-US" sz="2200" b="1" dirty="0">
                <a:latin typeface="+mj-lt"/>
                <a:ea typeface="Calibri Light" charset="0"/>
                <a:cs typeface="Calibri Light" charset="0"/>
                <a:sym typeface="Times New Roman" charset="0"/>
              </a:rPr>
              <a:t>short association fibers</a:t>
            </a:r>
            <a:endParaRPr lang="ar-SA" altLang="en-US" sz="2200" b="1" dirty="0">
              <a:latin typeface="+mj-lt"/>
              <a:ea typeface="Calibri Light" charset="0"/>
              <a:cs typeface="Calibri Light" charset="0"/>
              <a:sym typeface="Times New Roman" charset="0"/>
            </a:endParaRPr>
          </a:p>
          <a:p>
            <a:pPr marL="720000" lvl="1" indent="-360000" algn="l" eaLnBrk="1" hangingPunct="1">
              <a:spcBef>
                <a:spcPts val="0"/>
              </a:spcBef>
              <a:buFont typeface="Arial" charset="0"/>
              <a:buChar char="•"/>
            </a:pPr>
            <a:r>
              <a:rPr lang="en-US" altLang="en-US" sz="2200" dirty="0">
                <a:latin typeface="+mj-lt"/>
                <a:ea typeface="Calibri Light" charset="0"/>
                <a:cs typeface="Calibri Light" charset="0"/>
                <a:sym typeface="Times New Roman" charset="0"/>
              </a:rPr>
              <a:t>Those connecting more distant parts, </a:t>
            </a:r>
            <a:r>
              <a:rPr lang="en-US" altLang="en-US" sz="2200" b="1" dirty="0">
                <a:latin typeface="+mj-lt"/>
                <a:ea typeface="Calibri Light" charset="0"/>
                <a:cs typeface="Calibri Light" charset="0"/>
                <a:sym typeface="Times New Roman" charset="0"/>
              </a:rPr>
              <a:t>long association fibers</a:t>
            </a:r>
            <a:r>
              <a:rPr lang="en-US" altLang="en-US" sz="2200" b="1" dirty="0">
                <a:latin typeface="+mj-lt"/>
                <a:cs typeface="Arial" charset="0"/>
                <a:sym typeface="Times New Roman" charset="0"/>
              </a:rPr>
              <a:t>.</a:t>
            </a:r>
            <a:endParaRPr lang="ar-SA" altLang="en-US" sz="2200" b="1" dirty="0">
              <a:latin typeface="+mj-lt"/>
              <a:cs typeface="Arial" charset="0"/>
            </a:endParaRPr>
          </a:p>
        </p:txBody>
      </p:sp>
      <p:sp>
        <p:nvSpPr>
          <p:cNvPr id="14" name="Rectangle: Rounded Corners 13">
            <a:extLst>
              <a:ext uri="{FF2B5EF4-FFF2-40B4-BE49-F238E27FC236}">
                <a16:creationId xmlns:a16="http://schemas.microsoft.com/office/drawing/2014/main" id="{28F2CEEF-8169-432D-A02D-E4359F3E4869}"/>
              </a:ext>
            </a:extLst>
          </p:cNvPr>
          <p:cNvSpPr/>
          <p:nvPr/>
        </p:nvSpPr>
        <p:spPr>
          <a:xfrm>
            <a:off x="9857934" y="147246"/>
            <a:ext cx="2187458" cy="4393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Tree>
    <p:extLst>
      <p:ext uri="{BB962C8B-B14F-4D97-AF65-F5344CB8AC3E}">
        <p14:creationId xmlns:p14="http://schemas.microsoft.com/office/powerpoint/2010/main" val="266737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24784"/>
            <a:ext cx="10515600" cy="1325563"/>
          </a:xfrm>
        </p:spPr>
        <p:txBody>
          <a:bodyPr/>
          <a:lstStyle/>
          <a:p>
            <a:pPr marL="571500" indent="-571500">
              <a:buFont typeface="Wingdings" panose="05000000000000000000" pitchFamily="2" charset="2"/>
              <a:buChar char="§"/>
            </a:pPr>
            <a:r>
              <a:rPr lang="en-US" dirty="0"/>
              <a:t>Objectives</a:t>
            </a:r>
            <a:endParaRPr lang="en-GB" dirty="0"/>
          </a:p>
        </p:txBody>
      </p:sp>
      <p:sp>
        <p:nvSpPr>
          <p:cNvPr id="8" name="Content Placeholder 7"/>
          <p:cNvSpPr>
            <a:spLocks noGrp="1"/>
          </p:cNvSpPr>
          <p:nvPr>
            <p:ph idx="1"/>
          </p:nvPr>
        </p:nvSpPr>
        <p:spPr>
          <a:xfrm>
            <a:off x="838200" y="1512235"/>
            <a:ext cx="10515600" cy="4750453"/>
          </a:xfrm>
        </p:spPr>
        <p:txBody>
          <a:bodyPr>
            <a:noAutofit/>
          </a:bodyPr>
          <a:lstStyle/>
          <a:p>
            <a:pPr>
              <a:buNone/>
              <a:defRPr/>
            </a:pPr>
            <a:r>
              <a:rPr lang="en-US" b="1" dirty="0"/>
              <a:t>At the end of the lecture, students should be able to:</a:t>
            </a:r>
          </a:p>
          <a:p>
            <a:pPr marL="354013" indent="-354013">
              <a:buFont typeface="Wingdings" panose="05000000000000000000" pitchFamily="2" charset="2"/>
              <a:buChar char="ü"/>
              <a:defRPr/>
            </a:pPr>
            <a:r>
              <a:rPr lang="en-US" dirty="0"/>
              <a:t>List the parts of the cerebral hemisphere (cortex, medulla, basal nuclei, lateral ventricle).</a:t>
            </a:r>
          </a:p>
          <a:p>
            <a:pPr marL="354013" indent="-354013">
              <a:buFont typeface="Wingdings" panose="05000000000000000000" pitchFamily="2" charset="2"/>
              <a:buChar char="ü"/>
              <a:defRPr/>
            </a:pPr>
            <a:r>
              <a:rPr lang="en-US" dirty="0"/>
              <a:t>Describe the subdivision of a cerebral hemisphere into lobes.</a:t>
            </a:r>
          </a:p>
          <a:p>
            <a:pPr marL="354013" indent="-354013">
              <a:buFont typeface="Wingdings" panose="05000000000000000000" pitchFamily="2" charset="2"/>
              <a:buChar char="ü"/>
              <a:defRPr/>
            </a:pPr>
            <a:r>
              <a:rPr lang="en-US" dirty="0"/>
              <a:t>List the important sulci and gyri of each lobe.</a:t>
            </a:r>
          </a:p>
          <a:p>
            <a:pPr marL="354013" indent="-354013">
              <a:buFont typeface="Wingdings" panose="05000000000000000000" pitchFamily="2" charset="2"/>
              <a:buChar char="ü"/>
              <a:defRPr/>
            </a:pPr>
            <a:r>
              <a:rPr lang="en-US" dirty="0"/>
              <a:t>Describe different types of fibers in cerebral medulla (association, projection and commissural) and give example of each type.</a:t>
            </a:r>
          </a:p>
          <a:p>
            <a:pPr marL="0" indent="0">
              <a:buNone/>
              <a:defRPr/>
            </a:pPr>
            <a:endParaRPr lang="en-US" dirty="0"/>
          </a:p>
        </p:txBody>
      </p:sp>
    </p:spTree>
    <p:extLst>
      <p:ext uri="{BB962C8B-B14F-4D97-AF65-F5344CB8AC3E}">
        <p14:creationId xmlns:p14="http://schemas.microsoft.com/office/powerpoint/2010/main" val="3112475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0"/>
          <p:cNvSpPr/>
          <p:nvPr/>
        </p:nvSpPr>
        <p:spPr>
          <a:xfrm>
            <a:off x="5827024" y="3629275"/>
            <a:ext cx="5005486" cy="2997200"/>
          </a:xfrm>
          <a:prstGeom prst="rect">
            <a:avLst/>
          </a:prstGeom>
          <a:blipFill>
            <a:blip r:embed="rId2" cstate="print"/>
            <a:stretch>
              <a:fillRect/>
            </a:stretch>
          </a:blipFill>
        </p:spPr>
        <p:txBody>
          <a:bodyPr wrap="square" lIns="0" tIns="0" rIns="0" bIns="0" rtlCol="0"/>
          <a:lstStyle/>
          <a:p>
            <a:endParaRPr/>
          </a:p>
        </p:txBody>
      </p:sp>
      <p:sp>
        <p:nvSpPr>
          <p:cNvPr id="4" name="object 21"/>
          <p:cNvSpPr/>
          <p:nvPr/>
        </p:nvSpPr>
        <p:spPr>
          <a:xfrm>
            <a:off x="6096000" y="0"/>
            <a:ext cx="4467535" cy="3354637"/>
          </a:xfrm>
          <a:prstGeom prst="rect">
            <a:avLst/>
          </a:prstGeom>
          <a:blipFill>
            <a:blip r:embed="rId3" cstate="print"/>
            <a:stretch>
              <a:fillRect/>
            </a:stretch>
          </a:blipFill>
        </p:spPr>
        <p:txBody>
          <a:bodyPr wrap="square" lIns="0" tIns="0" rIns="0" bIns="0" rtlCol="0"/>
          <a:lstStyle/>
          <a:p>
            <a:endParaRPr/>
          </a:p>
        </p:txBody>
      </p:sp>
      <p:sp>
        <p:nvSpPr>
          <p:cNvPr id="5" name="object 22"/>
          <p:cNvSpPr/>
          <p:nvPr/>
        </p:nvSpPr>
        <p:spPr>
          <a:xfrm>
            <a:off x="924025" y="1259131"/>
            <a:ext cx="3908552" cy="4191012"/>
          </a:xfrm>
          <a:prstGeom prst="rect">
            <a:avLst/>
          </a:prstGeom>
          <a:blipFill>
            <a:blip r:embed="rId4" cstate="print"/>
            <a:stretch>
              <a:fillRect/>
            </a:stretch>
          </a:blipFill>
        </p:spPr>
        <p:txBody>
          <a:bodyPr wrap="square" lIns="0" tIns="0" rIns="0" bIns="0" rtlCol="0"/>
          <a:lstStyle/>
          <a:p>
            <a:endParaRPr/>
          </a:p>
        </p:txBody>
      </p:sp>
      <p:sp>
        <p:nvSpPr>
          <p:cNvPr id="7" name="TextBox 6"/>
          <p:cNvSpPr txBox="1"/>
          <p:nvPr/>
        </p:nvSpPr>
        <p:spPr>
          <a:xfrm>
            <a:off x="924025" y="231006"/>
            <a:ext cx="3753853" cy="584775"/>
          </a:xfrm>
          <a:prstGeom prst="rect">
            <a:avLst/>
          </a:prstGeom>
          <a:noFill/>
        </p:spPr>
        <p:txBody>
          <a:bodyPr wrap="square" rtlCol="1">
            <a:spAutoFit/>
          </a:bodyPr>
          <a:lstStyle/>
          <a:p>
            <a:r>
              <a:rPr lang="en-US" sz="3200" dirty="0">
                <a:solidFill>
                  <a:schemeClr val="bg1">
                    <a:lumMod val="50000"/>
                  </a:schemeClr>
                </a:solidFill>
              </a:rPr>
              <a:t>This slide is </a:t>
            </a:r>
            <a:r>
              <a:rPr lang="en-US" sz="3200" b="1" dirty="0">
                <a:solidFill>
                  <a:schemeClr val="bg1">
                    <a:lumMod val="50000"/>
                  </a:schemeClr>
                </a:solidFill>
              </a:rPr>
              <a:t>Extra</a:t>
            </a:r>
            <a:endParaRPr lang="ar-SA" sz="3200" b="1" dirty="0">
              <a:solidFill>
                <a:schemeClr val="bg1">
                  <a:lumMod val="50000"/>
                </a:schemeClr>
              </a:solidFill>
            </a:endParaRPr>
          </a:p>
        </p:txBody>
      </p:sp>
    </p:spTree>
    <p:extLst>
      <p:ext uri="{BB962C8B-B14F-4D97-AF65-F5344CB8AC3E}">
        <p14:creationId xmlns:p14="http://schemas.microsoft.com/office/powerpoint/2010/main" val="320746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F7F7FC-F265-4550-890D-79950A3C71A8}"/>
              </a:ext>
            </a:extLst>
          </p:cNvPr>
          <p:cNvGrpSpPr/>
          <p:nvPr/>
        </p:nvGrpSpPr>
        <p:grpSpPr>
          <a:xfrm>
            <a:off x="5903014" y="3178717"/>
            <a:ext cx="2684273" cy="1840718"/>
            <a:chOff x="5903014" y="3178717"/>
            <a:chExt cx="2684273" cy="1840718"/>
          </a:xfrm>
        </p:grpSpPr>
        <p:pic>
          <p:nvPicPr>
            <p:cNvPr id="30722" name="Picture 2" descr="Image result for anterior commissure of the brain">
              <a:extLst>
                <a:ext uri="{FF2B5EF4-FFF2-40B4-BE49-F238E27FC236}">
                  <a16:creationId xmlns:a16="http://schemas.microsoft.com/office/drawing/2014/main" id="{F0639090-4CCF-4DB5-94AA-0CF3885C1A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70" t="3936" r="4796" b="16661"/>
            <a:stretch/>
          </p:blipFill>
          <p:spPr bwMode="auto">
            <a:xfrm>
              <a:off x="5903014" y="3178717"/>
              <a:ext cx="2684273" cy="184071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C52702E-A40F-4C10-B491-AB5AAE63ECBE}"/>
                </a:ext>
              </a:extLst>
            </p:cNvPr>
            <p:cNvSpPr txBox="1"/>
            <p:nvPr/>
          </p:nvSpPr>
          <p:spPr>
            <a:xfrm>
              <a:off x="7285431" y="4642762"/>
              <a:ext cx="561372"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33" name="Rectangle 3">
              <a:extLst>
                <a:ext uri="{FF2B5EF4-FFF2-40B4-BE49-F238E27FC236}">
                  <a16:creationId xmlns:a16="http://schemas.microsoft.com/office/drawing/2014/main" id="{0F16B60F-2EE3-42C1-80BA-04FFAE672D7D}"/>
                </a:ext>
              </a:extLst>
            </p:cNvPr>
            <p:cNvSpPr txBox="1">
              <a:spLocks noChangeArrowheads="1"/>
            </p:cNvSpPr>
            <p:nvPr/>
          </p:nvSpPr>
          <p:spPr>
            <a:xfrm>
              <a:off x="7743462" y="3903337"/>
              <a:ext cx="525468" cy="216379"/>
            </a:xfrm>
            <a:prstGeom prst="rect">
              <a:avLst/>
            </a:prstGeom>
            <a:noFill/>
            <a:ln w="28575">
              <a:solidFill>
                <a:srgbClr val="7030A0"/>
              </a:solidFill>
              <a:bevel/>
              <a:headEnd/>
              <a:tailEnd/>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ar-SA" altLang="en-US" sz="2400" dirty="0">
                <a:ea typeface="Calibri Light" charset="0"/>
                <a:cs typeface="Calibri Light" charset="0"/>
              </a:endParaRPr>
            </a:p>
          </p:txBody>
        </p:sp>
      </p:grpSp>
      <p:pic>
        <p:nvPicPr>
          <p:cNvPr id="6" name="Picture 5">
            <a:extLst>
              <a:ext uri="{FF2B5EF4-FFF2-40B4-BE49-F238E27FC236}">
                <a16:creationId xmlns:a16="http://schemas.microsoft.com/office/drawing/2014/main" id="{995F541D-AFFF-4327-A288-AB6A2AD17E57}"/>
              </a:ext>
            </a:extLst>
          </p:cNvPr>
          <p:cNvPicPr>
            <a:picLocks noChangeAspect="1"/>
          </p:cNvPicPr>
          <p:nvPr/>
        </p:nvPicPr>
        <p:blipFill rotWithShape="1">
          <a:blip r:embed="rId3"/>
          <a:srcRect b="18361"/>
          <a:stretch/>
        </p:blipFill>
        <p:spPr>
          <a:xfrm>
            <a:off x="8387141" y="618424"/>
            <a:ext cx="3492642" cy="2674315"/>
          </a:xfrm>
          <a:prstGeom prst="rect">
            <a:avLst/>
          </a:prstGeom>
        </p:spPr>
      </p:pic>
      <p:sp>
        <p:nvSpPr>
          <p:cNvPr id="10244" name="Rectangle 3"/>
          <p:cNvSpPr>
            <a:spLocks noGrp="1" noChangeArrowheads="1"/>
          </p:cNvSpPr>
          <p:nvPr>
            <p:ph sz="half" idx="4294967295"/>
          </p:nvPr>
        </p:nvSpPr>
        <p:spPr>
          <a:xfrm>
            <a:off x="744122" y="1586463"/>
            <a:ext cx="6778625" cy="4897437"/>
          </a:xfrm>
          <a:prstGeom prst="rect">
            <a:avLst/>
          </a:prstGeom>
        </p:spPr>
        <p:txBody>
          <a:bodyPr>
            <a:normAutofit/>
          </a:bodyPr>
          <a:lstStyle/>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panose="020F0502020204030204" pitchFamily="34" charset="0"/>
                <a:sym typeface="Times New Roman" charset="0"/>
              </a:rPr>
              <a:t>Connect the corresponding regions of the two hemispheres.</a:t>
            </a:r>
            <a:endParaRPr lang="ar-SA" altLang="en-US" sz="2200" dirty="0">
              <a:latin typeface="+mj-lt"/>
              <a:ea typeface="Calibri Light" charset="0"/>
              <a:cs typeface="Calibri" panose="020F0502020204030204" pitchFamily="34"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panose="020F0502020204030204" pitchFamily="34" charset="0"/>
                <a:sym typeface="Times New Roman" charset="0"/>
              </a:rPr>
              <a:t>Include:</a:t>
            </a:r>
            <a:endParaRPr lang="ar-SA" altLang="en-US" sz="2200" dirty="0">
              <a:latin typeface="+mj-lt"/>
              <a:ea typeface="Calibri Light" charset="0"/>
              <a:cs typeface="Calibri" panose="020F0502020204030204" pitchFamily="34" charset="0"/>
              <a:sym typeface="Times New Roman" charset="0"/>
            </a:endParaRPr>
          </a:p>
          <a:p>
            <a:pPr marL="720000" lvl="1" indent="-360000" algn="l" eaLnBrk="1" hangingPunct="1">
              <a:spcBef>
                <a:spcPts val="0"/>
              </a:spcBef>
              <a:buFont typeface="Arial" charset="0"/>
              <a:buChar char="•"/>
            </a:pPr>
            <a:r>
              <a:rPr lang="en-US" altLang="en-US" sz="2200" dirty="0">
                <a:latin typeface="+mj-lt"/>
                <a:ea typeface="Calibri Light" charset="0"/>
                <a:cs typeface="Calibri" panose="020F0502020204030204" pitchFamily="34" charset="0"/>
                <a:sym typeface="Times New Roman" charset="0"/>
              </a:rPr>
              <a:t>Corpus callosum.</a:t>
            </a:r>
            <a:endParaRPr lang="ar-SA" altLang="en-US" sz="2200" dirty="0">
              <a:latin typeface="+mj-lt"/>
              <a:ea typeface="Calibri Light" charset="0"/>
              <a:cs typeface="Calibri" panose="020F0502020204030204" pitchFamily="34" charset="0"/>
              <a:sym typeface="Times New Roman" charset="0"/>
            </a:endParaRPr>
          </a:p>
          <a:p>
            <a:pPr marL="720000" lvl="1" indent="-360000" algn="l" eaLnBrk="1" hangingPunct="1">
              <a:spcBef>
                <a:spcPts val="0"/>
              </a:spcBef>
              <a:buFont typeface="Arial" charset="0"/>
              <a:buChar char="•"/>
            </a:pPr>
            <a:r>
              <a:rPr lang="en-US" altLang="en-US" sz="2200" dirty="0">
                <a:latin typeface="+mj-lt"/>
                <a:ea typeface="Calibri Light" charset="0"/>
                <a:cs typeface="Calibri" panose="020F0502020204030204" pitchFamily="34" charset="0"/>
                <a:sym typeface="Times New Roman" charset="0"/>
              </a:rPr>
              <a:t>Anterior commissure.</a:t>
            </a:r>
            <a:endParaRPr lang="ar-SA" altLang="en-US" sz="2200" dirty="0">
              <a:latin typeface="+mj-lt"/>
              <a:ea typeface="Calibri Light" charset="0"/>
              <a:cs typeface="Calibri" panose="020F0502020204030204" pitchFamily="34" charset="0"/>
              <a:sym typeface="Times New Roman" charset="0"/>
            </a:endParaRPr>
          </a:p>
          <a:p>
            <a:pPr marL="720000" lvl="1" indent="-360000" algn="l" eaLnBrk="1" hangingPunct="1">
              <a:spcBef>
                <a:spcPts val="0"/>
              </a:spcBef>
              <a:buFont typeface="Arial" charset="0"/>
              <a:buChar char="•"/>
            </a:pPr>
            <a:r>
              <a:rPr lang="en-US" altLang="en-US" sz="2200" dirty="0">
                <a:latin typeface="+mj-lt"/>
                <a:ea typeface="Calibri Light" charset="0"/>
                <a:cs typeface="Calibri" panose="020F0502020204030204" pitchFamily="34" charset="0"/>
                <a:sym typeface="Times New Roman" charset="0"/>
              </a:rPr>
              <a:t>Hippocampal commissure (commissure of fornix).</a:t>
            </a:r>
            <a:endParaRPr lang="ar-SA" altLang="en-US" sz="2200" dirty="0">
              <a:latin typeface="+mj-lt"/>
              <a:ea typeface="Calibri Light" charset="0"/>
              <a:cs typeface="Calibri" panose="020F0502020204030204" pitchFamily="34" charset="0"/>
              <a:sym typeface="Times New Roman" charset="0"/>
            </a:endParaRPr>
          </a:p>
          <a:p>
            <a:pPr marL="720000" lvl="1" indent="-360000" algn="l" eaLnBrk="1" hangingPunct="1">
              <a:spcBef>
                <a:spcPts val="0"/>
              </a:spcBef>
              <a:buFont typeface="Arial" charset="0"/>
              <a:buChar char="•"/>
            </a:pPr>
            <a:r>
              <a:rPr lang="en-US" altLang="en-US" sz="2200" dirty="0">
                <a:latin typeface="+mj-lt"/>
                <a:ea typeface="Calibri Light" charset="0"/>
                <a:cs typeface="Calibri" panose="020F0502020204030204" pitchFamily="34" charset="0"/>
                <a:sym typeface="Times New Roman" charset="0"/>
              </a:rPr>
              <a:t>Posterior commissure.</a:t>
            </a:r>
            <a:endParaRPr lang="ar-SA" altLang="en-US" sz="2200" dirty="0">
              <a:latin typeface="+mj-lt"/>
              <a:ea typeface="Calibri Light" charset="0"/>
              <a:cs typeface="Calibri" panose="020F0502020204030204" pitchFamily="34" charset="0"/>
              <a:sym typeface="Times New Roman" charset="0"/>
            </a:endParaRPr>
          </a:p>
          <a:p>
            <a:pPr marL="360000" algn="l" eaLnBrk="1" hangingPunct="1"/>
            <a:endParaRPr lang="ar-SA" altLang="en-US" sz="2200" dirty="0">
              <a:latin typeface="+mj-lt"/>
              <a:cs typeface="Calibri" panose="020F0502020204030204" pitchFamily="34" charset="0"/>
              <a:sym typeface="Times New Roman" charset="0"/>
            </a:endParaRPr>
          </a:p>
        </p:txBody>
      </p:sp>
      <p:grpSp>
        <p:nvGrpSpPr>
          <p:cNvPr id="5" name="Group 4">
            <a:extLst>
              <a:ext uri="{FF2B5EF4-FFF2-40B4-BE49-F238E27FC236}">
                <a16:creationId xmlns:a16="http://schemas.microsoft.com/office/drawing/2014/main" id="{3587DCAC-777E-4EAC-B879-5F9592CA31F2}"/>
              </a:ext>
            </a:extLst>
          </p:cNvPr>
          <p:cNvGrpSpPr/>
          <p:nvPr/>
        </p:nvGrpSpPr>
        <p:grpSpPr>
          <a:xfrm>
            <a:off x="8731751" y="3332651"/>
            <a:ext cx="3219450" cy="3124873"/>
            <a:chOff x="12622301" y="3789683"/>
            <a:chExt cx="3219450" cy="4455855"/>
          </a:xfrm>
        </p:grpSpPr>
        <p:pic>
          <p:nvPicPr>
            <p:cNvPr id="15" name="Picture 6" descr="Insert13">
              <a:extLst>
                <a:ext uri="{FF2B5EF4-FFF2-40B4-BE49-F238E27FC236}">
                  <a16:creationId xmlns:a16="http://schemas.microsoft.com/office/drawing/2014/main" id="{EC52AFB4-D47C-47D3-B6A1-E4AAB90D5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879" r="11879"/>
            <a:stretch>
              <a:fillRect/>
            </a:stretch>
          </p:blipFill>
          <p:spPr bwMode="auto">
            <a:xfrm>
              <a:off x="12622301" y="3789683"/>
              <a:ext cx="3219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3">
              <a:extLst>
                <a:ext uri="{FF2B5EF4-FFF2-40B4-BE49-F238E27FC236}">
                  <a16:creationId xmlns:a16="http://schemas.microsoft.com/office/drawing/2014/main" id="{9089B98B-75EC-4F6E-BE6F-46F7BF0B130D}"/>
                </a:ext>
              </a:extLst>
            </p:cNvPr>
            <p:cNvCxnSpPr>
              <a:cxnSpLocks noChangeShapeType="1"/>
            </p:cNvCxnSpPr>
            <p:nvPr/>
          </p:nvCxnSpPr>
          <p:spPr bwMode="auto">
            <a:xfrm>
              <a:off x="13990726" y="6310633"/>
              <a:ext cx="360362" cy="1588"/>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18" name="Straight Arrow Connector 14">
              <a:extLst>
                <a:ext uri="{FF2B5EF4-FFF2-40B4-BE49-F238E27FC236}">
                  <a16:creationId xmlns:a16="http://schemas.microsoft.com/office/drawing/2014/main" id="{DDE1F014-2C1F-4C1B-8871-9752AAE5A4CD}"/>
                </a:ext>
              </a:extLst>
            </p:cNvPr>
            <p:cNvCxnSpPr>
              <a:cxnSpLocks noChangeShapeType="1"/>
            </p:cNvCxnSpPr>
            <p:nvPr/>
          </p:nvCxnSpPr>
          <p:spPr bwMode="auto">
            <a:xfrm flipV="1">
              <a:off x="14638427" y="5302572"/>
              <a:ext cx="287337" cy="142875"/>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19" name="Straight Arrow Connector 15">
              <a:extLst>
                <a:ext uri="{FF2B5EF4-FFF2-40B4-BE49-F238E27FC236}">
                  <a16:creationId xmlns:a16="http://schemas.microsoft.com/office/drawing/2014/main" id="{F1CC8814-892B-4011-9545-1C3A29C9F317}"/>
                </a:ext>
              </a:extLst>
            </p:cNvPr>
            <p:cNvCxnSpPr>
              <a:cxnSpLocks noChangeShapeType="1"/>
            </p:cNvCxnSpPr>
            <p:nvPr/>
          </p:nvCxnSpPr>
          <p:spPr bwMode="auto">
            <a:xfrm rot="5400000" flipH="1" flipV="1">
              <a:off x="14494758" y="5662141"/>
              <a:ext cx="288925" cy="1587"/>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0" name="Straight Arrow Connector 16">
              <a:extLst>
                <a:ext uri="{FF2B5EF4-FFF2-40B4-BE49-F238E27FC236}">
                  <a16:creationId xmlns:a16="http://schemas.microsoft.com/office/drawing/2014/main" id="{7016821E-C350-495B-BCE5-EBB18CB2739B}"/>
                </a:ext>
              </a:extLst>
            </p:cNvPr>
            <p:cNvCxnSpPr>
              <a:cxnSpLocks noChangeShapeType="1"/>
            </p:cNvCxnSpPr>
            <p:nvPr/>
          </p:nvCxnSpPr>
          <p:spPr bwMode="auto">
            <a:xfrm rot="5400000" flipH="1" flipV="1">
              <a:off x="14458245" y="5985990"/>
              <a:ext cx="287337" cy="215900"/>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1" name="Straight Arrow Connector 20">
              <a:extLst>
                <a:ext uri="{FF2B5EF4-FFF2-40B4-BE49-F238E27FC236}">
                  <a16:creationId xmlns:a16="http://schemas.microsoft.com/office/drawing/2014/main" id="{9F6BC9D6-8947-40E4-9E4F-08B1EE7CEA1F}"/>
                </a:ext>
              </a:extLst>
            </p:cNvPr>
            <p:cNvCxnSpPr>
              <a:cxnSpLocks noChangeShapeType="1"/>
            </p:cNvCxnSpPr>
            <p:nvPr/>
          </p:nvCxnSpPr>
          <p:spPr bwMode="auto">
            <a:xfrm rot="16200000" flipH="1">
              <a:off x="14891633" y="5409728"/>
              <a:ext cx="358775" cy="144463"/>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2" name="Straight Arrow Connector 24">
              <a:extLst>
                <a:ext uri="{FF2B5EF4-FFF2-40B4-BE49-F238E27FC236}">
                  <a16:creationId xmlns:a16="http://schemas.microsoft.com/office/drawing/2014/main" id="{3874E8B7-9785-4D74-889B-9C459EFE29A3}"/>
                </a:ext>
              </a:extLst>
            </p:cNvPr>
            <p:cNvCxnSpPr>
              <a:cxnSpLocks noChangeShapeType="1"/>
            </p:cNvCxnSpPr>
            <p:nvPr/>
          </p:nvCxnSpPr>
          <p:spPr bwMode="auto">
            <a:xfrm rot="10800000" flipV="1">
              <a:off x="14854327" y="5805808"/>
              <a:ext cx="288925" cy="215900"/>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25">
              <a:extLst>
                <a:ext uri="{FF2B5EF4-FFF2-40B4-BE49-F238E27FC236}">
                  <a16:creationId xmlns:a16="http://schemas.microsoft.com/office/drawing/2014/main" id="{E6D9F391-B076-4933-8989-A90F8E09042A}"/>
                </a:ext>
              </a:extLst>
            </p:cNvPr>
            <p:cNvCxnSpPr>
              <a:cxnSpLocks noChangeShapeType="1"/>
            </p:cNvCxnSpPr>
            <p:nvPr/>
          </p:nvCxnSpPr>
          <p:spPr bwMode="auto">
            <a:xfrm rot="10800000">
              <a:off x="14351088" y="5877247"/>
              <a:ext cx="215900" cy="73025"/>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sp>
          <p:nvSpPr>
            <p:cNvPr id="14" name="Rectangle 4">
              <a:extLst>
                <a:ext uri="{FF2B5EF4-FFF2-40B4-BE49-F238E27FC236}">
                  <a16:creationId xmlns:a16="http://schemas.microsoft.com/office/drawing/2014/main" id="{D8A3556B-3E82-4F86-A09E-4C6BDAF9D3F7}"/>
                </a:ext>
              </a:extLst>
            </p:cNvPr>
            <p:cNvSpPr>
              <a:spLocks noChangeArrowheads="1"/>
            </p:cNvSpPr>
            <p:nvPr/>
          </p:nvSpPr>
          <p:spPr bwMode="auto">
            <a:xfrm>
              <a:off x="12622301" y="6820485"/>
              <a:ext cx="3219450" cy="1425053"/>
            </a:xfrm>
            <a:prstGeom prst="rect">
              <a:avLst/>
            </a:prstGeom>
            <a:solidFill>
              <a:schemeClr val="bg1"/>
            </a:solidFill>
            <a:ln w="28575">
              <a:solidFill>
                <a:schemeClr val="accent2"/>
              </a:solidFill>
              <a:miter lim="800000"/>
              <a:headEnd/>
              <a:tailEnd/>
            </a:ln>
            <a:extLst/>
          </p:spPr>
          <p:txBody>
            <a:bodyPr/>
            <a:lstStyle>
              <a:lvl1pPr marL="342900" indent="-342900"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0" indent="0" algn="l" eaLnBrk="1" hangingPunct="1">
                <a:spcBef>
                  <a:spcPct val="20000"/>
                </a:spcBef>
                <a:buClr>
                  <a:schemeClr val="tx2"/>
                </a:buClr>
                <a:buSzPct val="75000"/>
              </a:pPr>
              <a:r>
                <a:rPr lang="en-US" altLang="en-US" sz="2000" b="1" dirty="0">
                  <a:solidFill>
                    <a:srgbClr val="00B0F0"/>
                  </a:solidFill>
                  <a:latin typeface="Calibri" panose="020F0502020204030204" pitchFamily="34" charset="0"/>
                  <a:ea typeface="Calibri Light" charset="0"/>
                  <a:cs typeface="Calibri" panose="020F0502020204030204" pitchFamily="34" charset="0"/>
                  <a:sym typeface="Times New Roman" charset="0"/>
                </a:rPr>
                <a:t>Hippocampal Commissure: </a:t>
              </a:r>
              <a:r>
                <a:rPr lang="en-US"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rPr>
                <a:t>connect the two hippocampi with each other</a:t>
              </a:r>
              <a:endParaRPr lang="ar-SA" altLang="en-US" sz="2000" dirty="0">
                <a:latin typeface="Calibri" panose="020F0502020204030204" pitchFamily="34" charset="0"/>
                <a:ea typeface="Calibri Light" charset="0"/>
                <a:cs typeface="Calibri" panose="020F0502020204030204" pitchFamily="34" charset="0"/>
              </a:endParaRPr>
            </a:p>
          </p:txBody>
        </p:sp>
      </p:grpSp>
      <p:grpSp>
        <p:nvGrpSpPr>
          <p:cNvPr id="4" name="Group 3">
            <a:extLst>
              <a:ext uri="{FF2B5EF4-FFF2-40B4-BE49-F238E27FC236}">
                <a16:creationId xmlns:a16="http://schemas.microsoft.com/office/drawing/2014/main" id="{FFDFA592-BA79-42EE-B7A9-F990924A4A48}"/>
              </a:ext>
            </a:extLst>
          </p:cNvPr>
          <p:cNvGrpSpPr/>
          <p:nvPr/>
        </p:nvGrpSpPr>
        <p:grpSpPr>
          <a:xfrm>
            <a:off x="275499" y="4050500"/>
            <a:ext cx="8128163" cy="2554856"/>
            <a:chOff x="6644780" y="549596"/>
            <a:chExt cx="10085787" cy="3189501"/>
          </a:xfrm>
        </p:grpSpPr>
        <p:sp>
          <p:nvSpPr>
            <p:cNvPr id="11" name="Rectangle 3">
              <a:extLst>
                <a:ext uri="{FF2B5EF4-FFF2-40B4-BE49-F238E27FC236}">
                  <a16:creationId xmlns:a16="http://schemas.microsoft.com/office/drawing/2014/main" id="{BD5363A2-F90A-4A25-AB3F-2B5205825403}"/>
                </a:ext>
              </a:extLst>
            </p:cNvPr>
            <p:cNvSpPr txBox="1">
              <a:spLocks noChangeArrowheads="1"/>
            </p:cNvSpPr>
            <p:nvPr/>
          </p:nvSpPr>
          <p:spPr>
            <a:xfrm>
              <a:off x="6644780" y="1388480"/>
              <a:ext cx="3114799" cy="2230437"/>
            </a:xfrm>
            <a:prstGeom prst="rect">
              <a:avLst/>
            </a:prstGeom>
            <a:solidFill>
              <a:schemeClr val="bg1"/>
            </a:solidFill>
            <a:ln w="28575">
              <a:solidFill>
                <a:srgbClr val="7030A0"/>
              </a:solidFill>
              <a:bevel/>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000" b="1" dirty="0">
                  <a:solidFill>
                    <a:srgbClr val="7030A0"/>
                  </a:solidFill>
                  <a:ea typeface="Calibri Light" charset="0"/>
                  <a:cs typeface="Calibri Light" charset="0"/>
                  <a:sym typeface="Times New Roman" charset="0"/>
                </a:rPr>
                <a:t>Anterior commissure: </a:t>
              </a:r>
              <a:r>
                <a:rPr lang="en-US" altLang="en-US" sz="2000" dirty="0">
                  <a:ea typeface="Calibri Light" charset="0"/>
                  <a:cs typeface="Calibri Light" charset="0"/>
                  <a:sym typeface="Times New Roman" charset="0"/>
                </a:rPr>
                <a:t>connects the </a:t>
              </a:r>
              <a:r>
                <a:rPr lang="en-US" altLang="en-US" sz="2000" b="1" dirty="0">
                  <a:ea typeface="Calibri Light" charset="0"/>
                  <a:cs typeface="Calibri Light" charset="0"/>
                  <a:sym typeface="Times New Roman" charset="0"/>
                </a:rPr>
                <a:t>inferior</a:t>
              </a:r>
              <a:r>
                <a:rPr lang="en-US" altLang="en-US" sz="2000" dirty="0">
                  <a:ea typeface="Calibri Light" charset="0"/>
                  <a:cs typeface="Calibri Light" charset="0"/>
                  <a:sym typeface="Times New Roman" charset="0"/>
                </a:rPr>
                <a:t> and </a:t>
              </a:r>
              <a:r>
                <a:rPr lang="en-US" altLang="en-US" sz="2000" b="1" dirty="0">
                  <a:ea typeface="Calibri Light" charset="0"/>
                  <a:cs typeface="Calibri Light" charset="0"/>
                  <a:sym typeface="Times New Roman" charset="0"/>
                </a:rPr>
                <a:t>middle temporal gyri </a:t>
              </a:r>
              <a:r>
                <a:rPr lang="en-US" altLang="en-US" sz="2000" dirty="0">
                  <a:ea typeface="Calibri Light" charset="0"/>
                  <a:cs typeface="Calibri Light" charset="0"/>
                  <a:sym typeface="Times New Roman" charset="0"/>
                </a:rPr>
                <a:t>&amp; the </a:t>
              </a:r>
              <a:r>
                <a:rPr lang="en-US" altLang="en-US" sz="2000" b="1" dirty="0">
                  <a:ea typeface="Calibri Light" charset="0"/>
                  <a:cs typeface="Calibri Light" charset="0"/>
                  <a:sym typeface="Times New Roman" charset="0"/>
                </a:rPr>
                <a:t>olfactory regions</a:t>
              </a:r>
              <a:r>
                <a:rPr lang="en-US" altLang="en-US" sz="2000" dirty="0">
                  <a:ea typeface="Calibri Light" charset="0"/>
                  <a:cs typeface="Calibri Light" charset="0"/>
                  <a:sym typeface="Times New Roman" charset="0"/>
                </a:rPr>
                <a:t> of the two hemispheres</a:t>
              </a:r>
              <a:endParaRPr lang="ar-SA" altLang="en-US" sz="2400" dirty="0">
                <a:ea typeface="Calibri Light" charset="0"/>
                <a:cs typeface="Calibri Light" charset="0"/>
              </a:endParaRPr>
            </a:p>
          </p:txBody>
        </p:sp>
        <p:pic>
          <p:nvPicPr>
            <p:cNvPr id="12" name="Picture 13" descr="Picture4">
              <a:extLst>
                <a:ext uri="{FF2B5EF4-FFF2-40B4-BE49-F238E27FC236}">
                  <a16:creationId xmlns:a16="http://schemas.microsoft.com/office/drawing/2014/main" id="{55473E28-C8DA-44D6-BA65-B56633F29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a:xfrm>
              <a:off x="9885452" y="549596"/>
              <a:ext cx="3240087" cy="2952750"/>
            </a:xfrm>
            <a:prstGeom prst="rect">
              <a:avLst/>
            </a:prstGeom>
          </p:spPr>
        </p:pic>
        <p:sp>
          <p:nvSpPr>
            <p:cNvPr id="13" name="Line 17">
              <a:extLst>
                <a:ext uri="{FF2B5EF4-FFF2-40B4-BE49-F238E27FC236}">
                  <a16:creationId xmlns:a16="http://schemas.microsoft.com/office/drawing/2014/main" id="{A8B55DFC-1736-4560-B284-B8B498B3F6AF}"/>
                </a:ext>
              </a:extLst>
            </p:cNvPr>
            <p:cNvSpPr>
              <a:spLocks noChangeShapeType="1"/>
            </p:cNvSpPr>
            <p:nvPr/>
          </p:nvSpPr>
          <p:spPr bwMode="auto">
            <a:xfrm flipH="1" flipV="1">
              <a:off x="12982664" y="2349822"/>
              <a:ext cx="144463" cy="287337"/>
            </a:xfrm>
            <a:prstGeom prst="line">
              <a:avLst/>
            </a:prstGeom>
            <a:noFill/>
            <a:ln w="57150">
              <a:solidFill>
                <a:schemeClr val="bg1"/>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cxnSp>
          <p:nvCxnSpPr>
            <p:cNvPr id="24" name="Straight Arrow Connector 15">
              <a:extLst>
                <a:ext uri="{FF2B5EF4-FFF2-40B4-BE49-F238E27FC236}">
                  <a16:creationId xmlns:a16="http://schemas.microsoft.com/office/drawing/2014/main" id="{3053B2DC-79AF-433D-B97C-9D6961143492}"/>
                </a:ext>
              </a:extLst>
            </p:cNvPr>
            <p:cNvCxnSpPr>
              <a:cxnSpLocks noChangeShapeType="1"/>
              <a:stCxn id="11" idx="3"/>
            </p:cNvCxnSpPr>
            <p:nvPr/>
          </p:nvCxnSpPr>
          <p:spPr bwMode="auto">
            <a:xfrm flipV="1">
              <a:off x="9759579" y="2205359"/>
              <a:ext cx="1133934" cy="298339"/>
            </a:xfrm>
            <a:prstGeom prst="straightConnector1">
              <a:avLst/>
            </a:prstGeom>
            <a:noFill/>
            <a:ln w="38100">
              <a:solidFill>
                <a:srgbClr val="7030A0"/>
              </a:solidFill>
              <a:bevel/>
              <a:headEnd/>
              <a:tailEnd type="arrow" w="med" len="med"/>
            </a:ln>
            <a:extLst>
              <a:ext uri="{909E8E84-426E-40DD-AFC4-6F175D3DCCD1}">
                <a14:hiddenFill xmlns:a14="http://schemas.microsoft.com/office/drawing/2010/main">
                  <a:noFill/>
                </a14:hiddenFill>
              </a:ext>
            </a:extLst>
          </p:spPr>
        </p:cxnSp>
        <p:cxnSp>
          <p:nvCxnSpPr>
            <p:cNvPr id="25" name="Straight Arrow Connector 16">
              <a:extLst>
                <a:ext uri="{FF2B5EF4-FFF2-40B4-BE49-F238E27FC236}">
                  <a16:creationId xmlns:a16="http://schemas.microsoft.com/office/drawing/2014/main" id="{1B8D0B5B-EE11-4890-B164-87335FB37F23}"/>
                </a:ext>
              </a:extLst>
            </p:cNvPr>
            <p:cNvCxnSpPr>
              <a:cxnSpLocks noChangeShapeType="1"/>
            </p:cNvCxnSpPr>
            <p:nvPr/>
          </p:nvCxnSpPr>
          <p:spPr bwMode="auto">
            <a:xfrm flipH="1">
              <a:off x="12260008" y="2324372"/>
              <a:ext cx="1969564" cy="72451"/>
            </a:xfrm>
            <a:prstGeom prst="straightConnector1">
              <a:avLst/>
            </a:prstGeom>
            <a:noFill/>
            <a:ln w="38100">
              <a:solidFill>
                <a:srgbClr val="00B050"/>
              </a:solidFill>
              <a:bevel/>
              <a:headEnd/>
              <a:tailEnd type="arrow" w="med" len="med"/>
            </a:ln>
            <a:extLst>
              <a:ext uri="{909E8E84-426E-40DD-AFC4-6F175D3DCCD1}">
                <a14:hiddenFill xmlns:a14="http://schemas.microsoft.com/office/drawing/2010/main">
                  <a:noFill/>
                </a14:hiddenFill>
              </a:ext>
            </a:extLst>
          </p:spPr>
        </p:cxnSp>
        <p:sp>
          <p:nvSpPr>
            <p:cNvPr id="16" name="Rectangle 3">
              <a:extLst>
                <a:ext uri="{FF2B5EF4-FFF2-40B4-BE49-F238E27FC236}">
                  <a16:creationId xmlns:a16="http://schemas.microsoft.com/office/drawing/2014/main" id="{3449920F-C935-41B4-9B6E-FFC402927930}"/>
                </a:ext>
              </a:extLst>
            </p:cNvPr>
            <p:cNvSpPr>
              <a:spLocks noChangeArrowheads="1"/>
            </p:cNvSpPr>
            <p:nvPr/>
          </p:nvSpPr>
          <p:spPr bwMode="auto">
            <a:xfrm>
              <a:off x="13399800" y="1789211"/>
              <a:ext cx="3330767" cy="1949886"/>
            </a:xfrm>
            <a:prstGeom prst="rect">
              <a:avLst/>
            </a:prstGeom>
            <a:solidFill>
              <a:schemeClr val="bg1"/>
            </a:solidFill>
            <a:ln w="28575">
              <a:solidFill>
                <a:srgbClr val="2BBA6C"/>
              </a:solidFill>
              <a:miter lim="800000"/>
              <a:headEnd/>
              <a:tailEnd/>
            </a:ln>
            <a:extLst/>
          </p:spPr>
          <p:txBody>
            <a:bodyPr/>
            <a:lstStyle>
              <a:lvl1pPr marL="342900" indent="-342900"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0" indent="0" algn="l" eaLnBrk="1" hangingPunct="1">
                <a:spcBef>
                  <a:spcPct val="20000"/>
                </a:spcBef>
                <a:buClr>
                  <a:schemeClr val="tx2"/>
                </a:buClr>
                <a:buSzPct val="75000"/>
              </a:pPr>
              <a:r>
                <a:rPr lang="en-US" altLang="en-US" sz="2000" b="1" dirty="0">
                  <a:solidFill>
                    <a:srgbClr val="00B050"/>
                  </a:solidFill>
                  <a:latin typeface="+mn-lt"/>
                  <a:ea typeface="Calibri Light" charset="0"/>
                  <a:cs typeface="Calibri Light" charset="0"/>
                  <a:sym typeface="Times New Roman" charset="0"/>
                </a:rPr>
                <a:t>Posterior Commissure</a:t>
              </a:r>
              <a:r>
                <a:rPr lang="en-US" altLang="en-US" sz="2000" dirty="0">
                  <a:solidFill>
                    <a:srgbClr val="00B050"/>
                  </a:solidFill>
                  <a:latin typeface="+mn-lt"/>
                  <a:ea typeface="Calibri Light" charset="0"/>
                  <a:cs typeface="Calibri Light" charset="0"/>
                  <a:sym typeface="Times New Roman" charset="0"/>
                </a:rPr>
                <a:t>: </a:t>
              </a:r>
              <a:r>
                <a:rPr lang="en-US" altLang="en-US" sz="2000" dirty="0">
                  <a:solidFill>
                    <a:srgbClr val="000000"/>
                  </a:solidFill>
                  <a:latin typeface="+mn-lt"/>
                  <a:ea typeface="Calibri Light" charset="0"/>
                  <a:cs typeface="Calibri Light" charset="0"/>
                  <a:sym typeface="Times New Roman" charset="0"/>
                </a:rPr>
                <a:t>connects the </a:t>
              </a:r>
              <a:r>
                <a:rPr lang="en-US" altLang="en-US" sz="2000" b="1" dirty="0">
                  <a:solidFill>
                    <a:srgbClr val="000000"/>
                  </a:solidFill>
                  <a:latin typeface="+mn-lt"/>
                  <a:ea typeface="Calibri Light" charset="0"/>
                  <a:cs typeface="Calibri Light" charset="0"/>
                  <a:sym typeface="Times New Roman" charset="0"/>
                </a:rPr>
                <a:t>left and right midbrain</a:t>
              </a:r>
              <a:r>
                <a:rPr lang="en-US" altLang="en-US" sz="2000" dirty="0">
                  <a:solidFill>
                    <a:srgbClr val="000000"/>
                  </a:solidFill>
                  <a:latin typeface="+mn-lt"/>
                  <a:ea typeface="Calibri Light" charset="0"/>
                  <a:cs typeface="Calibri Light" charset="0"/>
                  <a:sym typeface="Times New Roman" charset="0"/>
                </a:rPr>
                <a:t> Important in the bilateral pupillary reflex</a:t>
              </a:r>
              <a:endParaRPr lang="ar-SA" altLang="en-US" sz="2000" dirty="0">
                <a:latin typeface="+mn-lt"/>
                <a:ea typeface="Calibri Light" charset="0"/>
                <a:cs typeface="Calibri Light" charset="0"/>
              </a:endParaRPr>
            </a:p>
          </p:txBody>
        </p:sp>
      </p:grpSp>
      <p:cxnSp>
        <p:nvCxnSpPr>
          <p:cNvPr id="27" name="Straight Connector 26">
            <a:extLst>
              <a:ext uri="{FF2B5EF4-FFF2-40B4-BE49-F238E27FC236}">
                <a16:creationId xmlns:a16="http://schemas.microsoft.com/office/drawing/2014/main" id="{89057AD7-E941-4ABA-B371-9F8EC31C5CED}"/>
              </a:ext>
            </a:extLst>
          </p:cNvPr>
          <p:cNvCxnSpPr>
            <a:cxnSpLocks/>
          </p:cNvCxnSpPr>
          <p:nvPr/>
        </p:nvCxnSpPr>
        <p:spPr>
          <a:xfrm>
            <a:off x="1589698" y="2803468"/>
            <a:ext cx="1801202"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0301E7-8753-4438-A259-8A759BD20AB3}"/>
              </a:ext>
            </a:extLst>
          </p:cNvPr>
          <p:cNvCxnSpPr>
            <a:cxnSpLocks/>
          </p:cNvCxnSpPr>
          <p:nvPr/>
        </p:nvCxnSpPr>
        <p:spPr>
          <a:xfrm>
            <a:off x="1557281" y="3089497"/>
            <a:ext cx="234415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805796-765B-4394-821D-0BE7172067FE}"/>
              </a:ext>
            </a:extLst>
          </p:cNvPr>
          <p:cNvCxnSpPr>
            <a:cxnSpLocks/>
          </p:cNvCxnSpPr>
          <p:nvPr/>
        </p:nvCxnSpPr>
        <p:spPr>
          <a:xfrm>
            <a:off x="1557281" y="3429000"/>
            <a:ext cx="2896186" cy="0"/>
          </a:xfrm>
          <a:prstGeom prst="line">
            <a:avLst/>
          </a:prstGeom>
          <a:ln w="28575">
            <a:solidFill>
              <a:srgbClr val="5ECCF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906195-474F-44BC-8EF5-D6AE8A1B4C83}"/>
              </a:ext>
            </a:extLst>
          </p:cNvPr>
          <p:cNvCxnSpPr>
            <a:cxnSpLocks/>
          </p:cNvCxnSpPr>
          <p:nvPr/>
        </p:nvCxnSpPr>
        <p:spPr>
          <a:xfrm>
            <a:off x="1557281" y="3707262"/>
            <a:ext cx="2438986" cy="0"/>
          </a:xfrm>
          <a:prstGeom prst="line">
            <a:avLst/>
          </a:prstGeom>
          <a:ln w="28575">
            <a:solidFill>
              <a:srgbClr val="2BBA6C"/>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F118D52B-65C1-47FC-A585-B2F0DD10B2EF}"/>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White Matter</a:t>
            </a:r>
          </a:p>
          <a:p>
            <a:r>
              <a:rPr lang="en-US" sz="3200" b="1" dirty="0"/>
              <a:t>2. Commissural Fibers</a:t>
            </a:r>
          </a:p>
          <a:p>
            <a:endParaRPr lang="en-US" sz="3200" b="1" dirty="0">
              <a:solidFill>
                <a:schemeClr val="bg1">
                  <a:lumMod val="65000"/>
                </a:schemeClr>
              </a:solidFill>
            </a:endParaRPr>
          </a:p>
        </p:txBody>
      </p:sp>
      <p:sp>
        <p:nvSpPr>
          <p:cNvPr id="35" name="Rectangle: Rounded Corners 34">
            <a:extLst>
              <a:ext uri="{FF2B5EF4-FFF2-40B4-BE49-F238E27FC236}">
                <a16:creationId xmlns:a16="http://schemas.microsoft.com/office/drawing/2014/main" id="{9A735A6C-4974-4F45-8123-51C39501832D}"/>
              </a:ext>
            </a:extLst>
          </p:cNvPr>
          <p:cNvSpPr/>
          <p:nvPr/>
        </p:nvSpPr>
        <p:spPr>
          <a:xfrm>
            <a:off x="9857934" y="147246"/>
            <a:ext cx="2187458" cy="4393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Tree>
    <p:extLst>
      <p:ext uri="{BB962C8B-B14F-4D97-AF65-F5344CB8AC3E}">
        <p14:creationId xmlns:p14="http://schemas.microsoft.com/office/powerpoint/2010/main" val="1630798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sz="half" idx="4294967295"/>
          </p:nvPr>
        </p:nvSpPr>
        <p:spPr>
          <a:xfrm>
            <a:off x="967408" y="1632961"/>
            <a:ext cx="5596677" cy="4651285"/>
          </a:xfrm>
          <a:prstGeom prst="rect">
            <a:avLst/>
          </a:prstGeom>
          <a:ln w="28575">
            <a:solidFill>
              <a:srgbClr val="FF3399"/>
            </a:solidFill>
          </a:ln>
        </p:spPr>
        <p:txBody>
          <a:bodyPr>
            <a:noAutofit/>
          </a:bodyPr>
          <a:lstStyle/>
          <a:p>
            <a:pPr marL="0" indent="0">
              <a:spcBef>
                <a:spcPts val="1200"/>
              </a:spcBef>
              <a:buNone/>
            </a:pPr>
            <a:r>
              <a:rPr lang="en-US" altLang="en-US" sz="2200" b="1" dirty="0">
                <a:latin typeface="+mj-lt"/>
                <a:sym typeface="Times New Roman" charset="0"/>
              </a:rPr>
              <a:t>Corpus Callosum</a:t>
            </a:r>
            <a:endParaRPr lang="en-US" altLang="en-US" sz="2200" dirty="0">
              <a:latin typeface="+mj-lt"/>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200" dirty="0">
                <a:latin typeface="+mj-lt"/>
                <a:ea typeface="Calibri Light" charset="0"/>
                <a:cs typeface="Calibri Light" charset="0"/>
                <a:sym typeface="Times New Roman" charset="0"/>
              </a:rPr>
              <a:t>Connects the corresponding regions of the two hemispheres except the temporal lobes, that are connected by anterior commissure.</a:t>
            </a:r>
            <a:endParaRPr lang="ar-SA" altLang="en-US" sz="2200" dirty="0">
              <a:latin typeface="+mj-lt"/>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200" dirty="0">
                <a:latin typeface="+mj-lt"/>
                <a:ea typeface="Calibri Light" charset="0"/>
                <a:cs typeface="Calibri Light" charset="0"/>
                <a:sym typeface="Times New Roman" charset="0"/>
              </a:rPr>
              <a:t>It is shorter craniocaudally than is the hemisphere.</a:t>
            </a:r>
            <a:endParaRPr lang="ar-SA" altLang="en-US" sz="2200" dirty="0">
              <a:latin typeface="+mj-lt"/>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200" dirty="0">
                <a:latin typeface="+mj-lt"/>
                <a:ea typeface="Calibri Light" charset="0"/>
                <a:cs typeface="Calibri Light" charset="0"/>
                <a:sym typeface="Times New Roman" charset="0"/>
              </a:rPr>
              <a:t>The callosal fibers linking the frontal poles, curve forward forming anterior forceps </a:t>
            </a:r>
            <a:r>
              <a:rPr lang="en-US" altLang="en-US" sz="2200" b="1" dirty="0">
                <a:latin typeface="+mj-lt"/>
                <a:ea typeface="Calibri Light" charset="0"/>
                <a:cs typeface="Calibri Light" charset="0"/>
                <a:sym typeface="Times New Roman" charset="0"/>
              </a:rPr>
              <a:t>(forceps minor). </a:t>
            </a:r>
            <a:endParaRPr lang="ar-SA" altLang="en-US" sz="2200" b="1" dirty="0">
              <a:latin typeface="+mj-lt"/>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200" dirty="0">
                <a:latin typeface="+mj-lt"/>
                <a:ea typeface="Calibri Light" charset="0"/>
                <a:cs typeface="Calibri Light" charset="0"/>
                <a:sym typeface="Times New Roman" charset="0"/>
              </a:rPr>
              <a:t>The callosal fibers linking the occipital poles, curve backward forming posterior forceps </a:t>
            </a:r>
            <a:r>
              <a:rPr lang="en-US" altLang="en-US" sz="2200" b="1" dirty="0">
                <a:latin typeface="+mj-lt"/>
                <a:ea typeface="Calibri Light" charset="0"/>
                <a:cs typeface="Calibri Light" charset="0"/>
                <a:sym typeface="Times New Roman" charset="0"/>
              </a:rPr>
              <a:t>(forceps major).</a:t>
            </a:r>
            <a:endParaRPr lang="ar-SA" altLang="en-US" sz="2200" b="1" dirty="0">
              <a:latin typeface="+mj-lt"/>
              <a:ea typeface="Calibri Light" charset="0"/>
              <a:cs typeface="Calibri Light" charset="0"/>
              <a:sym typeface="Times New Roman" charset="0"/>
            </a:endParaRPr>
          </a:p>
        </p:txBody>
      </p:sp>
      <p:cxnSp>
        <p:nvCxnSpPr>
          <p:cNvPr id="38" name="Straight Connector 37">
            <a:extLst>
              <a:ext uri="{FF2B5EF4-FFF2-40B4-BE49-F238E27FC236}">
                <a16:creationId xmlns:a16="http://schemas.microsoft.com/office/drawing/2014/main" id="{6E3BDD05-4CF9-482B-847C-B61980A5BD6B}"/>
              </a:ext>
            </a:extLst>
          </p:cNvPr>
          <p:cNvCxnSpPr>
            <a:cxnSpLocks/>
          </p:cNvCxnSpPr>
          <p:nvPr/>
        </p:nvCxnSpPr>
        <p:spPr>
          <a:xfrm>
            <a:off x="3879461" y="4518868"/>
            <a:ext cx="176040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072E6AD-4398-4542-877E-03151935BDA9}"/>
              </a:ext>
            </a:extLst>
          </p:cNvPr>
          <p:cNvCxnSpPr>
            <a:cxnSpLocks/>
          </p:cNvCxnSpPr>
          <p:nvPr/>
        </p:nvCxnSpPr>
        <p:spPr>
          <a:xfrm>
            <a:off x="4056972" y="5580853"/>
            <a:ext cx="1905678"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7DCF552-6BAA-4EDE-81B6-587601D75907}"/>
              </a:ext>
            </a:extLst>
          </p:cNvPr>
          <p:cNvPicPr>
            <a:picLocks noChangeAspect="1"/>
          </p:cNvPicPr>
          <p:nvPr/>
        </p:nvPicPr>
        <p:blipFill>
          <a:blip r:embed="rId2"/>
          <a:stretch>
            <a:fillRect/>
          </a:stretch>
        </p:blipFill>
        <p:spPr>
          <a:xfrm>
            <a:off x="7058604" y="1243164"/>
            <a:ext cx="4176999" cy="4994584"/>
          </a:xfrm>
          <a:prstGeom prst="rect">
            <a:avLst/>
          </a:prstGeom>
        </p:spPr>
      </p:pic>
      <p:sp>
        <p:nvSpPr>
          <p:cNvPr id="8" name="Title 1">
            <a:extLst>
              <a:ext uri="{FF2B5EF4-FFF2-40B4-BE49-F238E27FC236}">
                <a16:creationId xmlns:a16="http://schemas.microsoft.com/office/drawing/2014/main" id="{81544C93-E6AB-4A55-A353-18C70AAD7218}"/>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White Matter</a:t>
            </a:r>
          </a:p>
          <a:p>
            <a:r>
              <a:rPr lang="en-US" sz="3200" b="1" dirty="0"/>
              <a:t>2. Commissural Fibers</a:t>
            </a:r>
          </a:p>
          <a:p>
            <a:endParaRPr lang="en-US" sz="3200" b="1" dirty="0">
              <a:solidFill>
                <a:schemeClr val="bg1">
                  <a:lumMod val="65000"/>
                </a:schemeClr>
              </a:solidFill>
            </a:endParaRPr>
          </a:p>
        </p:txBody>
      </p:sp>
      <p:sp>
        <p:nvSpPr>
          <p:cNvPr id="10" name="Rectangle: Rounded Corners 9">
            <a:extLst>
              <a:ext uri="{FF2B5EF4-FFF2-40B4-BE49-F238E27FC236}">
                <a16:creationId xmlns:a16="http://schemas.microsoft.com/office/drawing/2014/main" id="{3C4E818B-1F97-4B5C-9E53-786B566D8E0B}"/>
              </a:ext>
            </a:extLst>
          </p:cNvPr>
          <p:cNvSpPr/>
          <p:nvPr/>
        </p:nvSpPr>
        <p:spPr>
          <a:xfrm>
            <a:off x="9857934" y="147246"/>
            <a:ext cx="2187458" cy="4393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Tree>
    <p:extLst>
      <p:ext uri="{BB962C8B-B14F-4D97-AF65-F5344CB8AC3E}">
        <p14:creationId xmlns:p14="http://schemas.microsoft.com/office/powerpoint/2010/main" val="247724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635AA-F647-4DE3-BA5A-6F166A4C0AEE}"/>
              </a:ext>
            </a:extLst>
          </p:cNvPr>
          <p:cNvGrpSpPr/>
          <p:nvPr/>
        </p:nvGrpSpPr>
        <p:grpSpPr>
          <a:xfrm>
            <a:off x="5932664" y="411116"/>
            <a:ext cx="5895269" cy="4660417"/>
            <a:chOff x="10714077" y="1672431"/>
            <a:chExt cx="6700587" cy="4967288"/>
          </a:xfrm>
        </p:grpSpPr>
        <p:graphicFrame>
          <p:nvGraphicFramePr>
            <p:cNvPr id="5" name="Object 6">
              <a:extLst>
                <a:ext uri="{FF2B5EF4-FFF2-40B4-BE49-F238E27FC236}">
                  <a16:creationId xmlns:a16="http://schemas.microsoft.com/office/drawing/2014/main" id="{15BC91A8-0E22-409D-81F2-537BB4A88AEE}"/>
                </a:ext>
              </a:extLst>
            </p:cNvPr>
            <p:cNvGraphicFramePr>
              <a:graphicFrameLocks noChangeAspect="1"/>
            </p:cNvGraphicFramePr>
            <p:nvPr>
              <p:extLst>
                <p:ext uri="{D42A27DB-BD31-4B8C-83A1-F6EECF244321}">
                  <p14:modId xmlns:p14="http://schemas.microsoft.com/office/powerpoint/2010/main" val="3731752148"/>
                </p:ext>
              </p:extLst>
            </p:nvPr>
          </p:nvGraphicFramePr>
          <p:xfrm>
            <a:off x="12082500" y="1672431"/>
            <a:ext cx="4157662" cy="4967288"/>
          </p:xfrm>
          <a:graphic>
            <a:graphicData uri="http://schemas.openxmlformats.org/presentationml/2006/ole">
              <mc:AlternateContent xmlns:mc="http://schemas.openxmlformats.org/markup-compatibility/2006">
                <mc:Choice xmlns:v="urn:schemas-microsoft-com:vml" Requires="v">
                  <p:oleObj spid="_x0000_s24621" r:id="rId3" imgW="2933333" imgH="3505689" progId="">
                    <p:embed/>
                  </p:oleObj>
                </mc:Choice>
                <mc:Fallback>
                  <p:oleObj r:id="rId3" imgW="2933333" imgH="3505689" progId="">
                    <p:embed/>
                    <p:pic>
                      <p:nvPicPr>
                        <p:cNvPr id="16" name="Object 6">
                          <a:extLst>
                            <a:ext uri="{FF2B5EF4-FFF2-40B4-BE49-F238E27FC236}">
                              <a16:creationId xmlns:a16="http://schemas.microsoft.com/office/drawing/2014/main" id="{C1C48A88-36FB-4421-A03D-7353BB602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500" y="1672431"/>
                          <a:ext cx="4157662" cy="4967288"/>
                        </a:xfrm>
                        <a:prstGeom prst="rect">
                          <a:avLst/>
                        </a:prstGeom>
                        <a:solidFill>
                          <a:srgbClr val="4F81BD"/>
                        </a:solidFill>
                        <a:ln w="9525">
                          <a:noFill/>
                          <a:miter lim="800000"/>
                          <a:headEnd/>
                          <a:tailEnd/>
                        </a:ln>
                      </p:spPr>
                    </p:pic>
                  </p:oleObj>
                </mc:Fallback>
              </mc:AlternateContent>
            </a:graphicData>
          </a:graphic>
        </p:graphicFrame>
        <p:sp>
          <p:nvSpPr>
            <p:cNvPr id="6" name="Line 13">
              <a:extLst>
                <a:ext uri="{FF2B5EF4-FFF2-40B4-BE49-F238E27FC236}">
                  <a16:creationId xmlns:a16="http://schemas.microsoft.com/office/drawing/2014/main" id="{88C3B43E-B7E5-472F-9DE8-76C933A7486E}"/>
                </a:ext>
              </a:extLst>
            </p:cNvPr>
            <p:cNvSpPr>
              <a:spLocks noChangeShapeType="1"/>
            </p:cNvSpPr>
            <p:nvPr/>
          </p:nvSpPr>
          <p:spPr bwMode="auto">
            <a:xfrm flipV="1">
              <a:off x="11723726" y="3759995"/>
              <a:ext cx="2016125" cy="288925"/>
            </a:xfrm>
            <a:prstGeom prst="line">
              <a:avLst/>
            </a:prstGeom>
            <a:noFill/>
            <a:ln w="57150">
              <a:solidFill>
                <a:srgbClr val="FFFF00"/>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 name="Rectangle 9">
              <a:extLst>
                <a:ext uri="{FF2B5EF4-FFF2-40B4-BE49-F238E27FC236}">
                  <a16:creationId xmlns:a16="http://schemas.microsoft.com/office/drawing/2014/main" id="{41CF8011-62B0-4EA3-B1E2-F574E0A57D92}"/>
                </a:ext>
              </a:extLst>
            </p:cNvPr>
            <p:cNvSpPr>
              <a:spLocks noChangeArrowheads="1"/>
            </p:cNvSpPr>
            <p:nvPr/>
          </p:nvSpPr>
          <p:spPr bwMode="auto">
            <a:xfrm>
              <a:off x="16330650" y="4264820"/>
              <a:ext cx="1084014" cy="331295"/>
            </a:xfrm>
            <a:prstGeom prst="rect">
              <a:avLst/>
            </a:prstGeom>
            <a:noFill/>
            <a:ln w="2857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Rostrum</a:t>
              </a:r>
              <a:endParaRPr lang="ar-SA" altLang="en-US" sz="1600" dirty="0">
                <a:latin typeface="+mn-lt"/>
              </a:endParaRPr>
            </a:p>
          </p:txBody>
        </p:sp>
        <p:sp>
          <p:nvSpPr>
            <p:cNvPr id="10" name="Rectangle 12">
              <a:extLst>
                <a:ext uri="{FF2B5EF4-FFF2-40B4-BE49-F238E27FC236}">
                  <a16:creationId xmlns:a16="http://schemas.microsoft.com/office/drawing/2014/main" id="{FEED432C-9EAE-43F8-A34E-814EFC094C6A}"/>
                </a:ext>
              </a:extLst>
            </p:cNvPr>
            <p:cNvSpPr>
              <a:spLocks noChangeArrowheads="1"/>
            </p:cNvSpPr>
            <p:nvPr/>
          </p:nvSpPr>
          <p:spPr bwMode="auto">
            <a:xfrm>
              <a:off x="10714077" y="3844320"/>
              <a:ext cx="1204908" cy="331295"/>
            </a:xfrm>
            <a:prstGeom prst="rect">
              <a:avLst/>
            </a:prstGeom>
            <a:solidFill>
              <a:srgbClr val="FFFFFF"/>
            </a:solidFill>
            <a:ln w="28575">
              <a:solidFill>
                <a:srgbClr val="FFFF00"/>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Splenium</a:t>
              </a:r>
              <a:endParaRPr lang="ar-SA" altLang="en-US" sz="1600" dirty="0">
                <a:latin typeface="+mn-lt"/>
              </a:endParaRPr>
            </a:p>
          </p:txBody>
        </p:sp>
        <p:sp>
          <p:nvSpPr>
            <p:cNvPr id="11" name="Line 13">
              <a:extLst>
                <a:ext uri="{FF2B5EF4-FFF2-40B4-BE49-F238E27FC236}">
                  <a16:creationId xmlns:a16="http://schemas.microsoft.com/office/drawing/2014/main" id="{2C4FCD14-2158-48EF-B11E-FE4CF0529B12}"/>
                </a:ext>
              </a:extLst>
            </p:cNvPr>
            <p:cNvSpPr>
              <a:spLocks noChangeShapeType="1"/>
            </p:cNvSpPr>
            <p:nvPr/>
          </p:nvSpPr>
          <p:spPr bwMode="auto">
            <a:xfrm flipH="1">
              <a:off x="15324176" y="3472656"/>
              <a:ext cx="1150937" cy="287338"/>
            </a:xfrm>
            <a:prstGeom prst="line">
              <a:avLst/>
            </a:prstGeom>
            <a:noFill/>
            <a:ln w="57150">
              <a:solidFill>
                <a:srgbClr val="9653C9"/>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 name="Line 13">
              <a:extLst>
                <a:ext uri="{FF2B5EF4-FFF2-40B4-BE49-F238E27FC236}">
                  <a16:creationId xmlns:a16="http://schemas.microsoft.com/office/drawing/2014/main" id="{2DCD7BF3-1CCB-4CA4-AED2-9986D8E3BBBC}"/>
                </a:ext>
              </a:extLst>
            </p:cNvPr>
            <p:cNvSpPr>
              <a:spLocks noChangeShapeType="1"/>
            </p:cNvSpPr>
            <p:nvPr/>
          </p:nvSpPr>
          <p:spPr bwMode="auto">
            <a:xfrm flipH="1" flipV="1">
              <a:off x="14963812" y="3904457"/>
              <a:ext cx="1366838" cy="504825"/>
            </a:xfrm>
            <a:prstGeom prst="line">
              <a:avLst/>
            </a:prstGeom>
            <a:noFill/>
            <a:ln w="57150">
              <a:solidFill>
                <a:schemeClr val="accent5">
                  <a:lumMod val="75000"/>
                </a:schemeClr>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 name="Line 13">
              <a:extLst>
                <a:ext uri="{FF2B5EF4-FFF2-40B4-BE49-F238E27FC236}">
                  <a16:creationId xmlns:a16="http://schemas.microsoft.com/office/drawing/2014/main" id="{9EB179DC-CC92-4507-83D3-12CA962EDB33}"/>
                </a:ext>
              </a:extLst>
            </p:cNvPr>
            <p:cNvSpPr>
              <a:spLocks noChangeShapeType="1"/>
            </p:cNvSpPr>
            <p:nvPr/>
          </p:nvSpPr>
          <p:spPr bwMode="auto">
            <a:xfrm>
              <a:off x="11866601" y="2391570"/>
              <a:ext cx="2592387" cy="1152525"/>
            </a:xfrm>
            <a:prstGeom prst="line">
              <a:avLst/>
            </a:prstGeom>
            <a:noFill/>
            <a:ln w="57150">
              <a:solidFill>
                <a:schemeClr val="accent2"/>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 name="Rectangle 11">
              <a:extLst>
                <a:ext uri="{FF2B5EF4-FFF2-40B4-BE49-F238E27FC236}">
                  <a16:creationId xmlns:a16="http://schemas.microsoft.com/office/drawing/2014/main" id="{074073DE-5671-41C4-9CF9-D9159A055BAF}"/>
                </a:ext>
              </a:extLst>
            </p:cNvPr>
            <p:cNvSpPr>
              <a:spLocks noChangeArrowheads="1"/>
            </p:cNvSpPr>
            <p:nvPr/>
          </p:nvSpPr>
          <p:spPr bwMode="auto">
            <a:xfrm>
              <a:off x="11165217" y="2171614"/>
              <a:ext cx="753767" cy="331295"/>
            </a:xfrm>
            <a:prstGeom prst="rect">
              <a:avLst/>
            </a:prstGeom>
            <a:solidFill>
              <a:srgbClr val="FFFFFF"/>
            </a:solidFill>
            <a:ln w="28575">
              <a:solidFill>
                <a:schemeClr val="accent2"/>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Body</a:t>
              </a:r>
              <a:endParaRPr lang="ar-SA" altLang="en-US" sz="1600">
                <a:latin typeface="+mn-lt"/>
              </a:endParaRPr>
            </a:p>
          </p:txBody>
        </p:sp>
        <p:sp>
          <p:nvSpPr>
            <p:cNvPr id="8" name="Rectangle 10">
              <a:extLst>
                <a:ext uri="{FF2B5EF4-FFF2-40B4-BE49-F238E27FC236}">
                  <a16:creationId xmlns:a16="http://schemas.microsoft.com/office/drawing/2014/main" id="{4E71F69D-AFA2-4F93-BFEB-FBBA7AB66043}"/>
                </a:ext>
              </a:extLst>
            </p:cNvPr>
            <p:cNvSpPr>
              <a:spLocks noChangeArrowheads="1"/>
            </p:cNvSpPr>
            <p:nvPr/>
          </p:nvSpPr>
          <p:spPr bwMode="auto">
            <a:xfrm>
              <a:off x="16403677" y="3256757"/>
              <a:ext cx="788109" cy="331295"/>
            </a:xfrm>
            <a:prstGeom prst="rect">
              <a:avLst/>
            </a:prstGeom>
            <a:solidFill>
              <a:srgbClr val="FFFFFF"/>
            </a:solidFill>
            <a:ln w="28575">
              <a:solidFill>
                <a:srgbClr val="9653C9"/>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Genu</a:t>
              </a:r>
              <a:endParaRPr lang="ar-SA" altLang="en-US" sz="1600" dirty="0">
                <a:latin typeface="+mn-lt"/>
              </a:endParaRPr>
            </a:p>
          </p:txBody>
        </p:sp>
      </p:grpSp>
      <p:grpSp>
        <p:nvGrpSpPr>
          <p:cNvPr id="18" name="Group 17">
            <a:extLst>
              <a:ext uri="{FF2B5EF4-FFF2-40B4-BE49-F238E27FC236}">
                <a16:creationId xmlns:a16="http://schemas.microsoft.com/office/drawing/2014/main" id="{A3AC07D6-3298-4D7D-9151-EF69F35CD140}"/>
              </a:ext>
            </a:extLst>
          </p:cNvPr>
          <p:cNvGrpSpPr/>
          <p:nvPr/>
        </p:nvGrpSpPr>
        <p:grpSpPr>
          <a:xfrm>
            <a:off x="967409" y="1576726"/>
            <a:ext cx="4007103" cy="1785104"/>
            <a:chOff x="875536" y="1681200"/>
            <a:chExt cx="4007103" cy="1785104"/>
          </a:xfrm>
        </p:grpSpPr>
        <p:sp>
          <p:nvSpPr>
            <p:cNvPr id="15" name="Rectangle 14">
              <a:extLst>
                <a:ext uri="{FF2B5EF4-FFF2-40B4-BE49-F238E27FC236}">
                  <a16:creationId xmlns:a16="http://schemas.microsoft.com/office/drawing/2014/main" id="{5467B43E-FEF7-4F08-9662-3FB8A790A3CA}"/>
                </a:ext>
              </a:extLst>
            </p:cNvPr>
            <p:cNvSpPr/>
            <p:nvPr/>
          </p:nvSpPr>
          <p:spPr>
            <a:xfrm>
              <a:off x="875536" y="1681200"/>
              <a:ext cx="4007103" cy="1785104"/>
            </a:xfrm>
            <a:prstGeom prst="rect">
              <a:avLst/>
            </a:prstGeom>
          </p:spPr>
          <p:txBody>
            <a:bodyPr wrap="square">
              <a:spAutoFit/>
            </a:bodyPr>
            <a:lstStyle/>
            <a:p>
              <a:pPr marL="533400" indent="-533400"/>
              <a:r>
                <a:rPr lang="en-US" altLang="en-US" sz="2200" dirty="0">
                  <a:solidFill>
                    <a:schemeClr val="tx1"/>
                  </a:solidFill>
                  <a:latin typeface="+mj-lt"/>
                  <a:sym typeface="Times New Roman" charset="0"/>
                </a:rPr>
                <a:t>Parts of </a:t>
              </a:r>
              <a:r>
                <a:rPr lang="en-US" altLang="en-US" sz="2200" b="1" dirty="0">
                  <a:solidFill>
                    <a:schemeClr val="tx1"/>
                  </a:solidFill>
                  <a:latin typeface="+mj-lt"/>
                  <a:sym typeface="Times New Roman" charset="0"/>
                </a:rPr>
                <a:t>Corpus Callosum</a:t>
              </a:r>
              <a:r>
                <a:rPr lang="en-US" altLang="en-US" sz="2200" dirty="0">
                  <a:solidFill>
                    <a:schemeClr val="tx1"/>
                  </a:solidFill>
                  <a:latin typeface="+mj-lt"/>
                  <a:sym typeface="Times New Roman" charset="0"/>
                </a:rPr>
                <a:t>:</a:t>
              </a:r>
            </a:p>
            <a:p>
              <a:pPr marL="533400" indent="-342900">
                <a:buAutoNum type="arabicPeriod"/>
              </a:pPr>
              <a:r>
                <a:rPr lang="en-US" altLang="en-US" sz="2200" dirty="0">
                  <a:solidFill>
                    <a:schemeClr val="tx1"/>
                  </a:solidFill>
                  <a:latin typeface="+mj-lt"/>
                  <a:sym typeface="Times New Roman" charset="0"/>
                </a:rPr>
                <a:t>Body</a:t>
              </a:r>
            </a:p>
            <a:p>
              <a:pPr marL="533400" indent="-342900">
                <a:buAutoNum type="arabicPeriod"/>
              </a:pPr>
              <a:r>
                <a:rPr lang="en-US" altLang="en-US" sz="2200" dirty="0">
                  <a:solidFill>
                    <a:schemeClr val="tx1"/>
                  </a:solidFill>
                  <a:latin typeface="+mj-lt"/>
                  <a:sym typeface="Times New Roman" charset="0"/>
                </a:rPr>
                <a:t>Splenium</a:t>
              </a:r>
            </a:p>
            <a:p>
              <a:pPr marL="533400" indent="-342900">
                <a:buAutoNum type="arabicPeriod"/>
              </a:pPr>
              <a:r>
                <a:rPr lang="en-US" altLang="en-US" sz="2200" dirty="0">
                  <a:solidFill>
                    <a:schemeClr val="tx1"/>
                  </a:solidFill>
                  <a:latin typeface="+mj-lt"/>
                  <a:sym typeface="Times New Roman" charset="0"/>
                </a:rPr>
                <a:t>Genu</a:t>
              </a:r>
            </a:p>
            <a:p>
              <a:pPr marL="533400" indent="-342900">
                <a:buAutoNum type="arabicPeriod"/>
              </a:pPr>
              <a:r>
                <a:rPr lang="en-US" altLang="en-US" sz="2200" dirty="0">
                  <a:solidFill>
                    <a:schemeClr val="tx1"/>
                  </a:solidFill>
                  <a:latin typeface="+mj-lt"/>
                  <a:sym typeface="Times New Roman" charset="0"/>
                </a:rPr>
                <a:t>Rostrum </a:t>
              </a:r>
              <a:endParaRPr lang="ar-SA" altLang="en-US" sz="2200" dirty="0">
                <a:solidFill>
                  <a:schemeClr val="tx1"/>
                </a:solidFill>
                <a:latin typeface="+mj-lt"/>
              </a:endParaRPr>
            </a:p>
          </p:txBody>
        </p:sp>
        <p:cxnSp>
          <p:nvCxnSpPr>
            <p:cNvPr id="19" name="Straight Connector 18">
              <a:extLst>
                <a:ext uri="{FF2B5EF4-FFF2-40B4-BE49-F238E27FC236}">
                  <a16:creationId xmlns:a16="http://schemas.microsoft.com/office/drawing/2014/main" id="{A3CCFBA7-98F3-4543-B4DC-3F0BE5E09688}"/>
                </a:ext>
              </a:extLst>
            </p:cNvPr>
            <p:cNvCxnSpPr>
              <a:cxnSpLocks/>
            </p:cNvCxnSpPr>
            <p:nvPr/>
          </p:nvCxnSpPr>
          <p:spPr>
            <a:xfrm>
              <a:off x="1532797" y="2373087"/>
              <a:ext cx="53046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15F64B-F1C6-4C6D-A89E-84F6389FE2E4}"/>
                </a:ext>
              </a:extLst>
            </p:cNvPr>
            <p:cNvCxnSpPr>
              <a:cxnSpLocks/>
            </p:cNvCxnSpPr>
            <p:nvPr/>
          </p:nvCxnSpPr>
          <p:spPr>
            <a:xfrm>
              <a:off x="1505263" y="2715140"/>
              <a:ext cx="103922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5BE266-523B-4E73-AB45-12368D7264E6}"/>
                </a:ext>
              </a:extLst>
            </p:cNvPr>
            <p:cNvCxnSpPr>
              <a:cxnSpLocks/>
            </p:cNvCxnSpPr>
            <p:nvPr/>
          </p:nvCxnSpPr>
          <p:spPr>
            <a:xfrm>
              <a:off x="1505263" y="3015255"/>
              <a:ext cx="580456" cy="0"/>
            </a:xfrm>
            <a:prstGeom prst="line">
              <a:avLst/>
            </a:prstGeom>
            <a:ln w="28575">
              <a:solidFill>
                <a:srgbClr val="9653C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1A61A7-651A-4340-9932-2D25C5A3FCAE}"/>
                </a:ext>
              </a:extLst>
            </p:cNvPr>
            <p:cNvCxnSpPr>
              <a:cxnSpLocks/>
            </p:cNvCxnSpPr>
            <p:nvPr/>
          </p:nvCxnSpPr>
          <p:spPr>
            <a:xfrm>
              <a:off x="1505263" y="3358808"/>
              <a:ext cx="94810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FD02552F-267E-4F94-B7F9-E0A79AB5A428}"/>
              </a:ext>
            </a:extLst>
          </p:cNvPr>
          <p:cNvGrpSpPr/>
          <p:nvPr/>
        </p:nvGrpSpPr>
        <p:grpSpPr>
          <a:xfrm>
            <a:off x="7517318" y="4212339"/>
            <a:ext cx="3483985" cy="2419150"/>
            <a:chOff x="7517318" y="4212339"/>
            <a:chExt cx="3483985" cy="2419150"/>
          </a:xfrm>
        </p:grpSpPr>
        <p:pic>
          <p:nvPicPr>
            <p:cNvPr id="24580" name="Picture 4" descr="Image result for corpus callosum parts">
              <a:extLst>
                <a:ext uri="{FF2B5EF4-FFF2-40B4-BE49-F238E27FC236}">
                  <a16:creationId xmlns:a16="http://schemas.microsoft.com/office/drawing/2014/main" id="{605C40A6-4C18-4722-B8E8-6EE4D8482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90" t="8189" r="15106" b="17694"/>
            <a:stretch/>
          </p:blipFill>
          <p:spPr bwMode="auto">
            <a:xfrm>
              <a:off x="7517318" y="4212339"/>
              <a:ext cx="3421133" cy="24191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6767E46-00B6-424A-B464-3E7888B408B7}"/>
                </a:ext>
              </a:extLst>
            </p:cNvPr>
            <p:cNvSpPr txBox="1"/>
            <p:nvPr/>
          </p:nvSpPr>
          <p:spPr>
            <a:xfrm flipH="1">
              <a:off x="10207661" y="6230249"/>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23" name="Rectangle 22">
              <a:extLst>
                <a:ext uri="{FF2B5EF4-FFF2-40B4-BE49-F238E27FC236}">
                  <a16:creationId xmlns:a16="http://schemas.microsoft.com/office/drawing/2014/main" id="{74DD4F80-8FF8-4ABB-B51A-B99641F12D35}"/>
                </a:ext>
              </a:extLst>
            </p:cNvPr>
            <p:cNvSpPr/>
            <p:nvPr/>
          </p:nvSpPr>
          <p:spPr>
            <a:xfrm>
              <a:off x="8965605" y="4896465"/>
              <a:ext cx="552021" cy="2325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09F9BC4-1C00-4614-9593-A393DED41DC5}"/>
                </a:ext>
              </a:extLst>
            </p:cNvPr>
            <p:cNvSpPr/>
            <p:nvPr/>
          </p:nvSpPr>
          <p:spPr>
            <a:xfrm>
              <a:off x="7678995" y="5531380"/>
              <a:ext cx="393290" cy="18904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6A76374-7D33-46C4-A3DF-FC2D8C841E59}"/>
                </a:ext>
              </a:extLst>
            </p:cNvPr>
            <p:cNvSpPr/>
            <p:nvPr/>
          </p:nvSpPr>
          <p:spPr>
            <a:xfrm>
              <a:off x="10207661" y="5662467"/>
              <a:ext cx="793642" cy="16806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0B295D2-1626-42EA-8231-D23630EC4CAF}"/>
                </a:ext>
              </a:extLst>
            </p:cNvPr>
            <p:cNvSpPr/>
            <p:nvPr/>
          </p:nvSpPr>
          <p:spPr>
            <a:xfrm>
              <a:off x="8274030" y="6196190"/>
              <a:ext cx="691575" cy="191384"/>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3A0B2FDD-88B2-45B6-9490-2091FA7BF4A5}"/>
              </a:ext>
            </a:extLst>
          </p:cNvPr>
          <p:cNvGrpSpPr/>
          <p:nvPr/>
        </p:nvGrpSpPr>
        <p:grpSpPr>
          <a:xfrm>
            <a:off x="996625" y="3939104"/>
            <a:ext cx="5710399" cy="2603066"/>
            <a:chOff x="996625" y="3939104"/>
            <a:chExt cx="5710399" cy="2603066"/>
          </a:xfrm>
        </p:grpSpPr>
        <p:pic>
          <p:nvPicPr>
            <p:cNvPr id="17" name="Picture 16">
              <a:extLst>
                <a:ext uri="{FF2B5EF4-FFF2-40B4-BE49-F238E27FC236}">
                  <a16:creationId xmlns:a16="http://schemas.microsoft.com/office/drawing/2014/main" id="{A81A3FDC-CB3A-4D3B-BD01-C0849ADE4424}"/>
                </a:ext>
              </a:extLst>
            </p:cNvPr>
            <p:cNvPicPr>
              <a:picLocks noChangeAspect="1"/>
            </p:cNvPicPr>
            <p:nvPr/>
          </p:nvPicPr>
          <p:blipFill rotWithShape="1">
            <a:blip r:embed="rId6"/>
            <a:srcRect t="24406" b="24520"/>
            <a:stretch/>
          </p:blipFill>
          <p:spPr>
            <a:xfrm>
              <a:off x="1036679" y="3939104"/>
              <a:ext cx="5624491" cy="2603066"/>
            </a:xfrm>
            <a:prstGeom prst="rect">
              <a:avLst/>
            </a:prstGeom>
          </p:spPr>
        </p:pic>
        <p:sp>
          <p:nvSpPr>
            <p:cNvPr id="25" name="TextBox 24">
              <a:extLst>
                <a:ext uri="{FF2B5EF4-FFF2-40B4-BE49-F238E27FC236}">
                  <a16:creationId xmlns:a16="http://schemas.microsoft.com/office/drawing/2014/main" id="{1C7CDD39-2356-4B93-958A-51AF68F0C684}"/>
                </a:ext>
              </a:extLst>
            </p:cNvPr>
            <p:cNvSpPr txBox="1"/>
            <p:nvPr/>
          </p:nvSpPr>
          <p:spPr>
            <a:xfrm flipH="1">
              <a:off x="2518862" y="6082757"/>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28" name="Rectangle 27">
              <a:extLst>
                <a:ext uri="{FF2B5EF4-FFF2-40B4-BE49-F238E27FC236}">
                  <a16:creationId xmlns:a16="http://schemas.microsoft.com/office/drawing/2014/main" id="{611EC90F-2D75-428E-9969-F94A4BFA4383}"/>
                </a:ext>
              </a:extLst>
            </p:cNvPr>
            <p:cNvSpPr/>
            <p:nvPr/>
          </p:nvSpPr>
          <p:spPr>
            <a:xfrm>
              <a:off x="5905070" y="4301503"/>
              <a:ext cx="633382" cy="29999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41A68C7-B7E6-4E00-A3D1-ADF9BE663703}"/>
                </a:ext>
              </a:extLst>
            </p:cNvPr>
            <p:cNvSpPr/>
            <p:nvPr/>
          </p:nvSpPr>
          <p:spPr>
            <a:xfrm>
              <a:off x="1102197" y="5211096"/>
              <a:ext cx="962577" cy="15994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2BD1485-7B3A-4C78-ADD6-939DBED1B7A8}"/>
                </a:ext>
              </a:extLst>
            </p:cNvPr>
            <p:cNvSpPr/>
            <p:nvPr/>
          </p:nvSpPr>
          <p:spPr>
            <a:xfrm>
              <a:off x="5932206" y="5141399"/>
              <a:ext cx="774818" cy="24930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DD73FDD8-5597-4284-A3EB-483FC9834840}"/>
                </a:ext>
              </a:extLst>
            </p:cNvPr>
            <p:cNvSpPr/>
            <p:nvPr/>
          </p:nvSpPr>
          <p:spPr>
            <a:xfrm>
              <a:off x="996625" y="5409600"/>
              <a:ext cx="1068149" cy="13161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itle 1">
            <a:extLst>
              <a:ext uri="{FF2B5EF4-FFF2-40B4-BE49-F238E27FC236}">
                <a16:creationId xmlns:a16="http://schemas.microsoft.com/office/drawing/2014/main" id="{A6514BD2-6DBD-4788-ABD2-54B61CD64A35}"/>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White Matter</a:t>
            </a:r>
          </a:p>
          <a:p>
            <a:r>
              <a:rPr lang="en-US" sz="3200" b="1" dirty="0"/>
              <a:t>2. Commissural Fibers</a:t>
            </a:r>
          </a:p>
          <a:p>
            <a:endParaRPr lang="en-US" sz="3200" b="1" dirty="0">
              <a:solidFill>
                <a:schemeClr val="bg1">
                  <a:lumMod val="65000"/>
                </a:schemeClr>
              </a:solidFill>
            </a:endParaRPr>
          </a:p>
        </p:txBody>
      </p:sp>
      <p:sp>
        <p:nvSpPr>
          <p:cNvPr id="39" name="Rectangle: Rounded Corners 38">
            <a:extLst>
              <a:ext uri="{FF2B5EF4-FFF2-40B4-BE49-F238E27FC236}">
                <a16:creationId xmlns:a16="http://schemas.microsoft.com/office/drawing/2014/main" id="{CD9A5593-A0C5-4CEF-BA97-7B29045289F9}"/>
              </a:ext>
            </a:extLst>
          </p:cNvPr>
          <p:cNvSpPr/>
          <p:nvPr/>
        </p:nvSpPr>
        <p:spPr>
          <a:xfrm>
            <a:off x="9857934" y="147246"/>
            <a:ext cx="2187458" cy="4393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Tree>
    <p:extLst>
      <p:ext uri="{BB962C8B-B14F-4D97-AF65-F5344CB8AC3E}">
        <p14:creationId xmlns:p14="http://schemas.microsoft.com/office/powerpoint/2010/main" val="445102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sz="half" idx="4294967295"/>
          </p:nvPr>
        </p:nvSpPr>
        <p:spPr>
          <a:xfrm>
            <a:off x="967633" y="1586463"/>
            <a:ext cx="6438900" cy="3873500"/>
          </a:xfrm>
          <a:prstGeom prst="rect">
            <a:avLst/>
          </a:prstGeom>
        </p:spPr>
        <p:txBody>
          <a:bodyPr>
            <a:noAutofit/>
          </a:bodyPr>
          <a:lstStyle/>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panose="020F0502020204030204" pitchFamily="34" charset="0"/>
                <a:sym typeface="Times New Roman" charset="0"/>
              </a:rPr>
              <a:t>Consist of:</a:t>
            </a:r>
            <a:endParaRPr lang="ar-SA" altLang="en-US" sz="2200" dirty="0">
              <a:latin typeface="+mj-lt"/>
              <a:ea typeface="Calibri Light" charset="0"/>
              <a:cs typeface="Calibri" panose="020F0502020204030204" pitchFamily="34" charset="0"/>
              <a:sym typeface="Times New Roman" charset="0"/>
            </a:endParaRPr>
          </a:p>
          <a:p>
            <a:pPr marL="720000" lvl="1" indent="-360000" algn="l" eaLnBrk="1" hangingPunct="1">
              <a:spcBef>
                <a:spcPts val="0"/>
              </a:spcBef>
              <a:buClr>
                <a:schemeClr val="tx1"/>
              </a:buClr>
              <a:buFont typeface="Arial" charset="0"/>
              <a:buChar char="•"/>
            </a:pPr>
            <a:r>
              <a:rPr lang="en-US" altLang="en-US" sz="2200" b="1" dirty="0">
                <a:latin typeface="+mj-lt"/>
                <a:ea typeface="Calibri Light" charset="0"/>
                <a:cs typeface="Calibri" panose="020F0502020204030204" pitchFamily="34" charset="0"/>
                <a:sym typeface="Times New Roman" charset="0"/>
              </a:rPr>
              <a:t>Afferent fibers </a:t>
            </a:r>
            <a:r>
              <a:rPr lang="en-US" altLang="en-US" sz="2200" dirty="0">
                <a:latin typeface="+mj-lt"/>
                <a:ea typeface="Calibri Light" charset="0"/>
                <a:cs typeface="Calibri" panose="020F0502020204030204" pitchFamily="34" charset="0"/>
                <a:sym typeface="Times New Roman" charset="0"/>
              </a:rPr>
              <a:t>conveying impulses to the cerebral cortex.</a:t>
            </a:r>
            <a:endParaRPr lang="ar-SA" altLang="en-US" sz="2200" dirty="0">
              <a:latin typeface="+mj-lt"/>
              <a:ea typeface="Calibri Light" charset="0"/>
              <a:cs typeface="Calibri" panose="020F0502020204030204" pitchFamily="34" charset="0"/>
              <a:sym typeface="Times New Roman" charset="0"/>
            </a:endParaRPr>
          </a:p>
          <a:p>
            <a:pPr marL="720000" lvl="1" indent="-360000" algn="l" eaLnBrk="1" hangingPunct="1">
              <a:spcBef>
                <a:spcPts val="0"/>
              </a:spcBef>
              <a:buClr>
                <a:schemeClr val="tx1"/>
              </a:buClr>
              <a:buFont typeface="Arial" charset="0"/>
              <a:buChar char="•"/>
            </a:pPr>
            <a:r>
              <a:rPr lang="en-US" altLang="en-US" sz="2200" b="1" dirty="0">
                <a:latin typeface="+mj-lt"/>
                <a:ea typeface="Calibri Light" charset="0"/>
                <a:cs typeface="Calibri" panose="020F0502020204030204" pitchFamily="34" charset="0"/>
                <a:sym typeface="Times New Roman" charset="0"/>
              </a:rPr>
              <a:t>Efferent fibers </a:t>
            </a:r>
            <a:r>
              <a:rPr lang="en-US" altLang="en-US" sz="2200" dirty="0">
                <a:latin typeface="+mj-lt"/>
                <a:ea typeface="Calibri Light" charset="0"/>
                <a:cs typeface="Calibri" panose="020F0502020204030204" pitchFamily="34" charset="0"/>
                <a:sym typeface="Times New Roman" charset="0"/>
              </a:rPr>
              <a:t>conveying impulses away from the cortex.</a:t>
            </a:r>
            <a:endParaRPr lang="ar-SA" altLang="en-US" sz="2200" dirty="0">
              <a:latin typeface="+mj-lt"/>
              <a:ea typeface="Calibri Light" charset="0"/>
              <a:cs typeface="Calibri" panose="020F0502020204030204" pitchFamily="34"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panose="020F0502020204030204" pitchFamily="34" charset="0"/>
                <a:sym typeface="Times New Roman" charset="0"/>
              </a:rPr>
              <a:t>Deeper to the cortex, these fibers are arranged radially as the </a:t>
            </a:r>
            <a:r>
              <a:rPr lang="en-US" altLang="en-US" sz="2200" b="1" dirty="0">
                <a:latin typeface="+mj-lt"/>
                <a:ea typeface="Calibri Light" charset="0"/>
                <a:cs typeface="Calibri" panose="020F0502020204030204" pitchFamily="34" charset="0"/>
                <a:sym typeface="Times New Roman" charset="0"/>
              </a:rPr>
              <a:t>corona radiata</a:t>
            </a:r>
            <a:r>
              <a:rPr lang="en-US" altLang="en-US" sz="2200" dirty="0">
                <a:latin typeface="+mj-lt"/>
                <a:ea typeface="Calibri Light" charset="0"/>
                <a:cs typeface="Calibri" panose="020F0502020204030204" pitchFamily="34" charset="0"/>
                <a:sym typeface="Times New Roman" charset="0"/>
              </a:rPr>
              <a:t>.</a:t>
            </a:r>
            <a:endParaRPr lang="ar-SA" altLang="en-US" sz="2200" dirty="0">
              <a:latin typeface="+mj-lt"/>
              <a:ea typeface="Calibri Light" charset="0"/>
              <a:cs typeface="Calibri" panose="020F0502020204030204" pitchFamily="34"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panose="020F0502020204030204" pitchFamily="34" charset="0"/>
                <a:sym typeface="Times New Roman" charset="0"/>
              </a:rPr>
              <a:t>Then the fibers converge downward, form </a:t>
            </a:r>
            <a:r>
              <a:rPr lang="en-US" altLang="en-US" sz="2200" b="1" dirty="0">
                <a:latin typeface="+mj-lt"/>
                <a:ea typeface="Calibri Light" charset="0"/>
                <a:cs typeface="Calibri" panose="020F0502020204030204" pitchFamily="34" charset="0"/>
                <a:sym typeface="Times New Roman" charset="0"/>
              </a:rPr>
              <a:t>internal capsule</a:t>
            </a:r>
            <a:r>
              <a:rPr lang="en-US" altLang="en-US" sz="2200" dirty="0">
                <a:latin typeface="+mj-lt"/>
                <a:ea typeface="Calibri Light" charset="0"/>
                <a:cs typeface="Calibri" panose="020F0502020204030204" pitchFamily="34" charset="0"/>
                <a:sym typeface="Times New Roman" charset="0"/>
              </a:rPr>
              <a:t>, between thalamus and basal ganglia.</a:t>
            </a:r>
            <a:endParaRPr lang="ar-SA" altLang="en-US" sz="2200" dirty="0">
              <a:latin typeface="+mj-lt"/>
              <a:ea typeface="Calibri Light" charset="0"/>
              <a:cs typeface="Calibri" panose="020F0502020204030204" pitchFamily="34"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200" dirty="0">
                <a:latin typeface="+mj-lt"/>
                <a:ea typeface="Calibri Light" charset="0"/>
                <a:cs typeface="Calibri" panose="020F0502020204030204" pitchFamily="34" charset="0"/>
                <a:sym typeface="Times New Roman" charset="0"/>
              </a:rPr>
              <a:t>Continue in the </a:t>
            </a:r>
            <a:r>
              <a:rPr lang="en-US" altLang="en-US" sz="2200" b="1" dirty="0">
                <a:latin typeface="+mj-lt"/>
                <a:ea typeface="Calibri Light" charset="0"/>
                <a:cs typeface="Calibri" panose="020F0502020204030204" pitchFamily="34" charset="0"/>
                <a:sym typeface="Times New Roman" charset="0"/>
              </a:rPr>
              <a:t>crus cerebri </a:t>
            </a:r>
            <a:r>
              <a:rPr lang="en-US" altLang="en-US" sz="2200" dirty="0">
                <a:latin typeface="+mj-lt"/>
                <a:ea typeface="Calibri Light" charset="0"/>
                <a:cs typeface="Calibri" panose="020F0502020204030204" pitchFamily="34" charset="0"/>
                <a:sym typeface="Times New Roman" charset="0"/>
              </a:rPr>
              <a:t>of the </a:t>
            </a:r>
            <a:r>
              <a:rPr lang="en-US" altLang="en-US" sz="2200" u="sng" dirty="0">
                <a:latin typeface="+mj-lt"/>
                <a:ea typeface="Calibri Light" charset="0"/>
                <a:cs typeface="Calibri" panose="020F0502020204030204" pitchFamily="34" charset="0"/>
                <a:sym typeface="Times New Roman" charset="0"/>
              </a:rPr>
              <a:t>midbrain</a:t>
            </a:r>
            <a:r>
              <a:rPr lang="en-US" altLang="en-US" sz="2200" dirty="0">
                <a:latin typeface="+mj-lt"/>
                <a:ea typeface="Calibri Light" charset="0"/>
                <a:cs typeface="Calibri" panose="020F0502020204030204" pitchFamily="34" charset="0"/>
                <a:sym typeface="Times New Roman" charset="0"/>
              </a:rPr>
              <a:t>, </a:t>
            </a:r>
            <a:r>
              <a:rPr lang="en-US" altLang="en-US" sz="2200" b="1" dirty="0">
                <a:latin typeface="+mj-lt"/>
                <a:ea typeface="Calibri Light" charset="0"/>
                <a:cs typeface="Calibri" panose="020F0502020204030204" pitchFamily="34" charset="0"/>
                <a:sym typeface="Times New Roman" charset="0"/>
              </a:rPr>
              <a:t>basilar</a:t>
            </a:r>
            <a:r>
              <a:rPr lang="en-US" altLang="en-US" sz="2200" dirty="0">
                <a:latin typeface="+mj-lt"/>
                <a:ea typeface="Calibri Light" charset="0"/>
                <a:cs typeface="Calibri" panose="020F0502020204030204" pitchFamily="34" charset="0"/>
                <a:sym typeface="Times New Roman" charset="0"/>
              </a:rPr>
              <a:t> part of </a:t>
            </a:r>
            <a:r>
              <a:rPr lang="en-US" altLang="en-US" sz="2200" u="sng" dirty="0">
                <a:latin typeface="+mj-lt"/>
                <a:ea typeface="Calibri Light" charset="0"/>
                <a:cs typeface="Calibri" panose="020F0502020204030204" pitchFamily="34" charset="0"/>
                <a:sym typeface="Times New Roman" charset="0"/>
              </a:rPr>
              <a:t>pons</a:t>
            </a:r>
            <a:r>
              <a:rPr lang="en-US" altLang="en-US" sz="2200" dirty="0">
                <a:latin typeface="+mj-lt"/>
                <a:ea typeface="Calibri Light" charset="0"/>
                <a:cs typeface="Calibri" panose="020F0502020204030204" pitchFamily="34" charset="0"/>
                <a:sym typeface="Times New Roman" charset="0"/>
              </a:rPr>
              <a:t>, &amp; </a:t>
            </a:r>
            <a:r>
              <a:rPr lang="en-US" altLang="en-US" sz="2200" b="1" dirty="0">
                <a:latin typeface="+mj-lt"/>
                <a:ea typeface="Calibri Light" charset="0"/>
                <a:cs typeface="Calibri" panose="020F0502020204030204" pitchFamily="34" charset="0"/>
                <a:sym typeface="Times New Roman" charset="0"/>
              </a:rPr>
              <a:t>pyramid</a:t>
            </a:r>
            <a:r>
              <a:rPr lang="en-US" altLang="en-US" sz="2200" dirty="0">
                <a:latin typeface="+mj-lt"/>
                <a:ea typeface="Calibri Light" charset="0"/>
                <a:cs typeface="Calibri" panose="020F0502020204030204" pitchFamily="34" charset="0"/>
                <a:sym typeface="Times New Roman" charset="0"/>
              </a:rPr>
              <a:t> of </a:t>
            </a:r>
            <a:r>
              <a:rPr lang="en-US" altLang="en-US" sz="2200" u="sng" dirty="0">
                <a:latin typeface="+mj-lt"/>
                <a:ea typeface="Calibri Light" charset="0"/>
                <a:cs typeface="Calibri" panose="020F0502020204030204" pitchFamily="34" charset="0"/>
                <a:sym typeface="Times New Roman" charset="0"/>
              </a:rPr>
              <a:t>medulla oblongata</a:t>
            </a:r>
            <a:r>
              <a:rPr lang="en-US" altLang="en-US" sz="2200" dirty="0">
                <a:latin typeface="+mj-lt"/>
                <a:ea typeface="Calibri Light" charset="0"/>
                <a:cs typeface="Calibri" panose="020F0502020204030204" pitchFamily="34" charset="0"/>
                <a:sym typeface="Times New Roman" charset="0"/>
              </a:rPr>
              <a:t>. </a:t>
            </a:r>
            <a:endParaRPr lang="ar-SA" altLang="en-US" sz="2200" dirty="0">
              <a:latin typeface="+mj-lt"/>
              <a:ea typeface="Calibri Light" charset="0"/>
              <a:cs typeface="Calibri" panose="020F0502020204030204" pitchFamily="34" charset="0"/>
            </a:endParaRPr>
          </a:p>
        </p:txBody>
      </p:sp>
      <p:grpSp>
        <p:nvGrpSpPr>
          <p:cNvPr id="2" name="Group 1">
            <a:extLst>
              <a:ext uri="{FF2B5EF4-FFF2-40B4-BE49-F238E27FC236}">
                <a16:creationId xmlns:a16="http://schemas.microsoft.com/office/drawing/2014/main" id="{53610DA0-ACDD-4FC1-9586-431F7E5A5623}"/>
              </a:ext>
            </a:extLst>
          </p:cNvPr>
          <p:cNvGrpSpPr/>
          <p:nvPr/>
        </p:nvGrpSpPr>
        <p:grpSpPr>
          <a:xfrm>
            <a:off x="7280327" y="889154"/>
            <a:ext cx="4073473" cy="5111750"/>
            <a:chOff x="6456364" y="1341438"/>
            <a:chExt cx="4073473" cy="5111750"/>
          </a:xfrm>
        </p:grpSpPr>
        <p:sp>
          <p:nvSpPr>
            <p:cNvPr id="18" name="Line 8">
              <a:extLst>
                <a:ext uri="{FF2B5EF4-FFF2-40B4-BE49-F238E27FC236}">
                  <a16:creationId xmlns:a16="http://schemas.microsoft.com/office/drawing/2014/main" id="{F5A407C9-FD05-4826-B37D-0ABD5E7355D2}"/>
                </a:ext>
              </a:extLst>
            </p:cNvPr>
            <p:cNvSpPr>
              <a:spLocks noChangeShapeType="1"/>
            </p:cNvSpPr>
            <p:nvPr/>
          </p:nvSpPr>
          <p:spPr bwMode="auto">
            <a:xfrm flipH="1" flipV="1">
              <a:off x="7967664" y="4581525"/>
              <a:ext cx="649287" cy="71438"/>
            </a:xfrm>
            <a:prstGeom prst="line">
              <a:avLst/>
            </a:prstGeom>
            <a:noFill/>
            <a:ln w="28575">
              <a:solidFill>
                <a:schemeClr val="bg1"/>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19" name="Picture 11" descr="Picture111">
              <a:extLst>
                <a:ext uri="{FF2B5EF4-FFF2-40B4-BE49-F238E27FC236}">
                  <a16:creationId xmlns:a16="http://schemas.microsoft.com/office/drawing/2014/main" id="{92E27586-03E3-4E7B-97AB-7275EF4E3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441" b="11739"/>
            <a:stretch>
              <a:fillRect/>
            </a:stretch>
          </p:blipFill>
          <p:spPr>
            <a:xfrm>
              <a:off x="6456364" y="1341438"/>
              <a:ext cx="3235325" cy="5111750"/>
            </a:xfrm>
            <a:prstGeom prst="rect">
              <a:avLst/>
            </a:prstGeom>
          </p:spPr>
        </p:pic>
        <p:sp>
          <p:nvSpPr>
            <p:cNvPr id="20" name="Line 12">
              <a:extLst>
                <a:ext uri="{FF2B5EF4-FFF2-40B4-BE49-F238E27FC236}">
                  <a16:creationId xmlns:a16="http://schemas.microsoft.com/office/drawing/2014/main" id="{671F0A0F-4D0D-4A2F-9687-A14462DB926A}"/>
                </a:ext>
              </a:extLst>
            </p:cNvPr>
            <p:cNvSpPr>
              <a:spLocks noChangeShapeType="1"/>
            </p:cNvSpPr>
            <p:nvPr/>
          </p:nvSpPr>
          <p:spPr bwMode="auto">
            <a:xfrm flipH="1" flipV="1">
              <a:off x="8759825" y="1989139"/>
              <a:ext cx="1081088" cy="358775"/>
            </a:xfrm>
            <a:prstGeom prst="line">
              <a:avLst/>
            </a:prstGeom>
            <a:noFill/>
            <a:ln w="38100">
              <a:solidFill>
                <a:srgbClr val="FFC000"/>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1" name="Line 15">
              <a:extLst>
                <a:ext uri="{FF2B5EF4-FFF2-40B4-BE49-F238E27FC236}">
                  <a16:creationId xmlns:a16="http://schemas.microsoft.com/office/drawing/2014/main" id="{62CC4E66-FE79-4055-B1CE-E0E701D41CD1}"/>
                </a:ext>
              </a:extLst>
            </p:cNvPr>
            <p:cNvSpPr>
              <a:spLocks noChangeShapeType="1"/>
            </p:cNvSpPr>
            <p:nvPr/>
          </p:nvSpPr>
          <p:spPr bwMode="auto">
            <a:xfrm>
              <a:off x="8112126" y="4941889"/>
              <a:ext cx="360363" cy="1587"/>
            </a:xfrm>
            <a:prstGeom prst="line">
              <a:avLst/>
            </a:prstGeom>
            <a:noFill/>
            <a:ln w="28575">
              <a:solidFill>
                <a:schemeClr val="bg1"/>
              </a:solidFill>
              <a:bevel/>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Text Box 16">
              <a:extLst>
                <a:ext uri="{FF2B5EF4-FFF2-40B4-BE49-F238E27FC236}">
                  <a16:creationId xmlns:a16="http://schemas.microsoft.com/office/drawing/2014/main" id="{4ED6FF0D-EFB4-4D1F-B1AC-5C0B38409053}"/>
                </a:ext>
              </a:extLst>
            </p:cNvPr>
            <p:cNvSpPr>
              <a:spLocks noChangeArrowheads="1"/>
            </p:cNvSpPr>
            <p:nvPr/>
          </p:nvSpPr>
          <p:spPr bwMode="auto">
            <a:xfrm>
              <a:off x="9528866" y="3716338"/>
              <a:ext cx="766967" cy="52322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spcBef>
                  <a:spcPct val="50000"/>
                </a:spcBef>
              </a:pPr>
              <a:r>
                <a:rPr lang="en-US" altLang="en-US" sz="1400" dirty="0">
                  <a:latin typeface="+mn-lt"/>
                  <a:sym typeface="Times New Roman" charset="0"/>
                </a:rPr>
                <a:t>crus cerebri</a:t>
              </a:r>
              <a:endParaRPr lang="ar-SA" altLang="en-US" sz="1400" dirty="0">
                <a:latin typeface="+mn-lt"/>
              </a:endParaRPr>
            </a:p>
          </p:txBody>
        </p:sp>
        <p:sp>
          <p:nvSpPr>
            <p:cNvPr id="24" name="Text Box 18">
              <a:extLst>
                <a:ext uri="{FF2B5EF4-FFF2-40B4-BE49-F238E27FC236}">
                  <a16:creationId xmlns:a16="http://schemas.microsoft.com/office/drawing/2014/main" id="{567374EF-F304-4D31-95A6-173E76DBF6F6}"/>
                </a:ext>
              </a:extLst>
            </p:cNvPr>
            <p:cNvSpPr>
              <a:spLocks noChangeArrowheads="1"/>
            </p:cNvSpPr>
            <p:nvPr/>
          </p:nvSpPr>
          <p:spPr bwMode="auto">
            <a:xfrm>
              <a:off x="9767888" y="2205039"/>
              <a:ext cx="703467" cy="523220"/>
            </a:xfrm>
            <a:prstGeom prst="rect">
              <a:avLst/>
            </a:prstGeom>
            <a:solidFill>
              <a:srgbClr val="FFFFFF"/>
            </a:solidFill>
            <a:ln w="28575">
              <a:solidFill>
                <a:srgbClr val="FFC000"/>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spcBef>
                  <a:spcPct val="50000"/>
                </a:spcBef>
              </a:pPr>
              <a:r>
                <a:rPr lang="en-US" altLang="en-US" sz="1400" dirty="0">
                  <a:latin typeface="+mn-lt"/>
                  <a:sym typeface="Times New Roman" charset="0"/>
                </a:rPr>
                <a:t>corona radiata</a:t>
              </a:r>
              <a:endParaRPr lang="ar-SA" altLang="en-US" sz="1400" dirty="0">
                <a:latin typeface="+mn-lt"/>
              </a:endParaRPr>
            </a:p>
          </p:txBody>
        </p:sp>
        <p:sp>
          <p:nvSpPr>
            <p:cNvPr id="25" name="Text Box 19">
              <a:extLst>
                <a:ext uri="{FF2B5EF4-FFF2-40B4-BE49-F238E27FC236}">
                  <a16:creationId xmlns:a16="http://schemas.microsoft.com/office/drawing/2014/main" id="{E22BA11B-F045-48FC-8884-202EC77A5963}"/>
                </a:ext>
              </a:extLst>
            </p:cNvPr>
            <p:cNvSpPr>
              <a:spLocks noChangeArrowheads="1"/>
            </p:cNvSpPr>
            <p:nvPr/>
          </p:nvSpPr>
          <p:spPr bwMode="auto">
            <a:xfrm>
              <a:off x="8401050" y="4724400"/>
              <a:ext cx="151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dirty="0">
                  <a:solidFill>
                    <a:schemeClr val="bg1"/>
                  </a:solidFill>
                  <a:latin typeface="Calibri" charset="0"/>
                  <a:sym typeface="Calibri" charset="0"/>
                </a:rPr>
                <a:t>pyramidal decussation</a:t>
              </a:r>
            </a:p>
          </p:txBody>
        </p:sp>
        <p:sp>
          <p:nvSpPr>
            <p:cNvPr id="26" name="Line 20">
              <a:extLst>
                <a:ext uri="{FF2B5EF4-FFF2-40B4-BE49-F238E27FC236}">
                  <a16:creationId xmlns:a16="http://schemas.microsoft.com/office/drawing/2014/main" id="{A42F5770-128E-4DA2-86BF-3BA1D4FABBC4}"/>
                </a:ext>
              </a:extLst>
            </p:cNvPr>
            <p:cNvSpPr>
              <a:spLocks noChangeShapeType="1"/>
            </p:cNvSpPr>
            <p:nvPr/>
          </p:nvSpPr>
          <p:spPr bwMode="auto">
            <a:xfrm flipH="1" flipV="1">
              <a:off x="8616950" y="2636838"/>
              <a:ext cx="1150938" cy="431800"/>
            </a:xfrm>
            <a:prstGeom prst="line">
              <a:avLst/>
            </a:prstGeom>
            <a:noFill/>
            <a:ln w="38100">
              <a:solidFill>
                <a:schemeClr val="accent3"/>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7" name="Line 21">
              <a:extLst>
                <a:ext uri="{FF2B5EF4-FFF2-40B4-BE49-F238E27FC236}">
                  <a16:creationId xmlns:a16="http://schemas.microsoft.com/office/drawing/2014/main" id="{4DC25AAA-5D1A-433C-8F7C-E8A65A010B90}"/>
                </a:ext>
              </a:extLst>
            </p:cNvPr>
            <p:cNvSpPr>
              <a:spLocks noChangeShapeType="1"/>
            </p:cNvSpPr>
            <p:nvPr/>
          </p:nvSpPr>
          <p:spPr bwMode="auto">
            <a:xfrm flipH="1" flipV="1">
              <a:off x="8256588" y="3213101"/>
              <a:ext cx="1295400" cy="720725"/>
            </a:xfrm>
            <a:prstGeom prst="line">
              <a:avLst/>
            </a:prstGeom>
            <a:noFill/>
            <a:ln w="38100">
              <a:solidFill>
                <a:srgbClr val="FFFF00"/>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3" name="Text Box 17">
              <a:extLst>
                <a:ext uri="{FF2B5EF4-FFF2-40B4-BE49-F238E27FC236}">
                  <a16:creationId xmlns:a16="http://schemas.microsoft.com/office/drawing/2014/main" id="{46FE24B6-DD38-44F9-80C6-01BB35202416}"/>
                </a:ext>
              </a:extLst>
            </p:cNvPr>
            <p:cNvSpPr>
              <a:spLocks noChangeArrowheads="1"/>
            </p:cNvSpPr>
            <p:nvPr/>
          </p:nvSpPr>
          <p:spPr bwMode="auto">
            <a:xfrm>
              <a:off x="9732964" y="2984500"/>
              <a:ext cx="796873" cy="523220"/>
            </a:xfrm>
            <a:prstGeom prst="rect">
              <a:avLst/>
            </a:prstGeom>
            <a:solidFill>
              <a:srgbClr val="FFFFFF"/>
            </a:solidFill>
            <a:ln w="28575">
              <a:solidFill>
                <a:schemeClr val="accent3"/>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spcBef>
                  <a:spcPct val="50000"/>
                </a:spcBef>
              </a:pPr>
              <a:r>
                <a:rPr lang="en-US" altLang="en-US" sz="1400" dirty="0">
                  <a:latin typeface="+mn-lt"/>
                  <a:sym typeface="Times New Roman" charset="0"/>
                </a:rPr>
                <a:t>Internal capsule</a:t>
              </a:r>
              <a:endParaRPr lang="ar-SA" altLang="en-US" sz="2000" dirty="0">
                <a:latin typeface="+mn-lt"/>
              </a:endParaRPr>
            </a:p>
          </p:txBody>
        </p:sp>
      </p:grpSp>
      <p:cxnSp>
        <p:nvCxnSpPr>
          <p:cNvPr id="28" name="Straight Connector 27">
            <a:extLst>
              <a:ext uri="{FF2B5EF4-FFF2-40B4-BE49-F238E27FC236}">
                <a16:creationId xmlns:a16="http://schemas.microsoft.com/office/drawing/2014/main" id="{C23AF7D4-BCF4-4730-BC1A-6BB444A1240A}"/>
              </a:ext>
            </a:extLst>
          </p:cNvPr>
          <p:cNvCxnSpPr>
            <a:cxnSpLocks/>
          </p:cNvCxnSpPr>
          <p:nvPr/>
        </p:nvCxnSpPr>
        <p:spPr>
          <a:xfrm>
            <a:off x="3054107" y="3714230"/>
            <a:ext cx="156889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ABFA5B-D70D-411C-A154-ACC6FE64F029}"/>
              </a:ext>
            </a:extLst>
          </p:cNvPr>
          <p:cNvCxnSpPr>
            <a:cxnSpLocks/>
          </p:cNvCxnSpPr>
          <p:nvPr/>
        </p:nvCxnSpPr>
        <p:spPr>
          <a:xfrm>
            <a:off x="6191892" y="4003502"/>
            <a:ext cx="84753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2244FF-38A1-49CF-AC69-270E344C0D5E}"/>
              </a:ext>
            </a:extLst>
          </p:cNvPr>
          <p:cNvCxnSpPr/>
          <p:nvPr/>
        </p:nvCxnSpPr>
        <p:spPr>
          <a:xfrm>
            <a:off x="3215228" y="4612229"/>
            <a:ext cx="1332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A4A1CC33-50EA-49C2-A666-7A7B7773B788}"/>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White Matter</a:t>
            </a:r>
          </a:p>
          <a:p>
            <a:r>
              <a:rPr lang="en-US" sz="3200" b="1" dirty="0"/>
              <a:t>3. Projection Fibers</a:t>
            </a:r>
          </a:p>
          <a:p>
            <a:endParaRPr lang="en-US" sz="3200" b="1" dirty="0">
              <a:solidFill>
                <a:schemeClr val="bg1">
                  <a:lumMod val="65000"/>
                </a:schemeClr>
              </a:solidFill>
            </a:endParaRPr>
          </a:p>
        </p:txBody>
      </p:sp>
      <p:sp>
        <p:nvSpPr>
          <p:cNvPr id="34" name="Rectangle: Rounded Corners 33">
            <a:extLst>
              <a:ext uri="{FF2B5EF4-FFF2-40B4-BE49-F238E27FC236}">
                <a16:creationId xmlns:a16="http://schemas.microsoft.com/office/drawing/2014/main" id="{74A36755-60CB-45C3-BD94-F4585D81EB17}"/>
              </a:ext>
            </a:extLst>
          </p:cNvPr>
          <p:cNvSpPr/>
          <p:nvPr/>
        </p:nvSpPr>
        <p:spPr>
          <a:xfrm>
            <a:off x="9857934" y="147246"/>
            <a:ext cx="2187458" cy="4393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cxnSp>
        <p:nvCxnSpPr>
          <p:cNvPr id="35" name="Straight Connector 34">
            <a:extLst>
              <a:ext uri="{FF2B5EF4-FFF2-40B4-BE49-F238E27FC236}">
                <a16:creationId xmlns:a16="http://schemas.microsoft.com/office/drawing/2014/main" id="{814F03BC-0E46-43FB-A174-F681F6D7713E}"/>
              </a:ext>
            </a:extLst>
          </p:cNvPr>
          <p:cNvCxnSpPr>
            <a:cxnSpLocks/>
          </p:cNvCxnSpPr>
          <p:nvPr/>
        </p:nvCxnSpPr>
        <p:spPr>
          <a:xfrm>
            <a:off x="1434940" y="4328341"/>
            <a:ext cx="81407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04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3"/>
          <p:cNvSpPr>
            <a:spLocks noGrp="1" noChangeArrowheads="1"/>
          </p:cNvSpPr>
          <p:nvPr>
            <p:ph sz="half" idx="4294967295"/>
          </p:nvPr>
        </p:nvSpPr>
        <p:spPr>
          <a:xfrm>
            <a:off x="971299" y="1626056"/>
            <a:ext cx="4773613" cy="3009900"/>
          </a:xfrm>
          <a:prstGeom prst="rect">
            <a:avLst/>
          </a:prstGeom>
          <a:ln>
            <a:solidFill>
              <a:schemeClr val="bg1"/>
            </a:solidFill>
            <a:bevel/>
            <a:headEnd/>
            <a:tailEnd/>
          </a:ln>
        </p:spPr>
        <p:txBody>
          <a:bodyPr/>
          <a:lstStyle/>
          <a:p>
            <a:pPr marL="0" indent="0" algn="l" eaLnBrk="1" hangingPunct="1">
              <a:spcBef>
                <a:spcPts val="0"/>
              </a:spcBef>
              <a:buNone/>
            </a:pPr>
            <a:r>
              <a:rPr lang="en-US" altLang="en-US" sz="2200" b="1" u="sng" dirty="0">
                <a:latin typeface="+mj-lt"/>
                <a:ea typeface="Calibri" charset="0"/>
                <a:cs typeface="Calibri" charset="0"/>
                <a:sym typeface="Times New Roman" charset="0"/>
              </a:rPr>
              <a:t>Internal Capsule</a:t>
            </a:r>
          </a:p>
          <a:p>
            <a:pPr marL="0" indent="0" algn="l" eaLnBrk="1" hangingPunct="1">
              <a:spcBef>
                <a:spcPts val="0"/>
              </a:spcBef>
              <a:buNone/>
            </a:pPr>
            <a:r>
              <a:rPr lang="en-US" altLang="en-US" sz="2200" dirty="0">
                <a:latin typeface="+mj-lt"/>
                <a:ea typeface="Calibri" charset="0"/>
                <a:cs typeface="Calibri" charset="0"/>
                <a:sym typeface="Times New Roman" charset="0"/>
              </a:rPr>
              <a:t>Bundle of projection fibers, passes through the </a:t>
            </a:r>
            <a:r>
              <a:rPr lang="en-US" altLang="en-US" sz="2200" dirty="0">
                <a:solidFill>
                  <a:sysClr val="windowText" lastClr="000000"/>
                </a:solidFill>
                <a:latin typeface="+mj-lt"/>
                <a:ea typeface="Calibri" charset="0"/>
                <a:cs typeface="Calibri" charset="0"/>
                <a:sym typeface="Times New Roman" charset="0"/>
              </a:rPr>
              <a:t>interval between the </a:t>
            </a:r>
            <a:r>
              <a:rPr lang="en-US" altLang="en-US" sz="2200" b="1" dirty="0">
                <a:solidFill>
                  <a:sysClr val="windowText" lastClr="000000"/>
                </a:solidFill>
                <a:latin typeface="+mj-lt"/>
                <a:ea typeface="Calibri" charset="0"/>
                <a:cs typeface="Calibri" charset="0"/>
                <a:sym typeface="Times New Roman" charset="0"/>
              </a:rPr>
              <a:t>thalamus</a:t>
            </a:r>
            <a:r>
              <a:rPr lang="en-US" altLang="en-US" sz="2200" dirty="0">
                <a:solidFill>
                  <a:sysClr val="windowText" lastClr="000000"/>
                </a:solidFill>
                <a:latin typeface="+mj-lt"/>
                <a:ea typeface="Calibri" charset="0"/>
                <a:cs typeface="Calibri" charset="0"/>
                <a:sym typeface="Times New Roman" charset="0"/>
              </a:rPr>
              <a:t> and the </a:t>
            </a:r>
            <a:r>
              <a:rPr lang="en-US" altLang="en-US" sz="2200" b="1" dirty="0">
                <a:solidFill>
                  <a:sysClr val="windowText" lastClr="000000"/>
                </a:solidFill>
                <a:latin typeface="+mj-lt"/>
                <a:ea typeface="Calibri" charset="0"/>
                <a:cs typeface="Calibri" charset="0"/>
                <a:sym typeface="Times New Roman" charset="0"/>
              </a:rPr>
              <a:t>basal ganglia </a:t>
            </a:r>
            <a:r>
              <a:rPr lang="en-US" altLang="en-US" sz="2200" dirty="0">
                <a:solidFill>
                  <a:sysClr val="windowText" lastClr="000000"/>
                </a:solidFill>
                <a:latin typeface="+mj-lt"/>
                <a:ea typeface="Calibri" charset="0"/>
                <a:cs typeface="Calibri" charset="0"/>
                <a:sym typeface="Times New Roman" charset="0"/>
              </a:rPr>
              <a:t>(caudate &amp; </a:t>
            </a:r>
            <a:r>
              <a:rPr lang="en-US" altLang="en-US" sz="2200" dirty="0">
                <a:latin typeface="+mj-lt"/>
                <a:ea typeface="Calibri" charset="0"/>
                <a:cs typeface="Calibri" charset="0"/>
                <a:sym typeface="Times New Roman" charset="0"/>
              </a:rPr>
              <a:t>lentiform</a:t>
            </a:r>
            <a:r>
              <a:rPr lang="en-US" altLang="en-US" sz="2200" dirty="0">
                <a:solidFill>
                  <a:schemeClr val="bg1">
                    <a:lumMod val="50000"/>
                  </a:schemeClr>
                </a:solidFill>
                <a:latin typeface="+mj-lt"/>
                <a:ea typeface="Calibri" charset="0"/>
                <a:cs typeface="Calibri" charset="0"/>
                <a:sym typeface="Times New Roman" charset="0"/>
              </a:rPr>
              <a:t>*</a:t>
            </a:r>
            <a:r>
              <a:rPr lang="en-US" altLang="en-US" sz="2200" dirty="0">
                <a:latin typeface="+mj-lt"/>
                <a:ea typeface="Calibri" charset="0"/>
                <a:cs typeface="Calibri" charset="0"/>
                <a:sym typeface="Times New Roman" charset="0"/>
              </a:rPr>
              <a:t> nuclei)</a:t>
            </a:r>
            <a:endParaRPr lang="ar-SA" altLang="en-US" sz="2200" dirty="0">
              <a:latin typeface="+mj-lt"/>
              <a:ea typeface="Calibri" charset="0"/>
              <a:cs typeface="Calibri" charset="0"/>
            </a:endParaRPr>
          </a:p>
        </p:txBody>
      </p:sp>
      <p:grpSp>
        <p:nvGrpSpPr>
          <p:cNvPr id="3" name="Group 2">
            <a:extLst>
              <a:ext uri="{FF2B5EF4-FFF2-40B4-BE49-F238E27FC236}">
                <a16:creationId xmlns:a16="http://schemas.microsoft.com/office/drawing/2014/main" id="{41E3D782-39C8-4771-8076-8796F9D4E27D}"/>
              </a:ext>
            </a:extLst>
          </p:cNvPr>
          <p:cNvGrpSpPr/>
          <p:nvPr/>
        </p:nvGrpSpPr>
        <p:grpSpPr>
          <a:xfrm>
            <a:off x="9431472" y="705394"/>
            <a:ext cx="2622280" cy="6005360"/>
            <a:chOff x="7034930" y="-174179"/>
            <a:chExt cx="2622280" cy="6605802"/>
          </a:xfrm>
        </p:grpSpPr>
        <p:pic>
          <p:nvPicPr>
            <p:cNvPr id="16" name="Picture 10" descr="C:\Documents and Settings\Free User\My Documents\My Pictures\11.png">
              <a:extLst>
                <a:ext uri="{FF2B5EF4-FFF2-40B4-BE49-F238E27FC236}">
                  <a16:creationId xmlns:a16="http://schemas.microsoft.com/office/drawing/2014/main" id="{C97E29FF-C373-4E2A-9579-962E8DD3F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 t="898" r="2174" b="729"/>
            <a:stretch/>
          </p:blipFill>
          <p:spPr bwMode="auto">
            <a:xfrm>
              <a:off x="7034930" y="-174179"/>
              <a:ext cx="2622280" cy="6605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 name="Freeform 21">
              <a:extLst>
                <a:ext uri="{FF2B5EF4-FFF2-40B4-BE49-F238E27FC236}">
                  <a16:creationId xmlns:a16="http://schemas.microsoft.com/office/drawing/2014/main" id="{F6781488-0B5A-43ED-A451-2E8D0C4719CE}"/>
                </a:ext>
              </a:extLst>
            </p:cNvPr>
            <p:cNvSpPr>
              <a:spLocks noChangeArrowheads="1"/>
            </p:cNvSpPr>
            <p:nvPr/>
          </p:nvSpPr>
          <p:spPr bwMode="auto">
            <a:xfrm>
              <a:off x="7287340" y="1622870"/>
              <a:ext cx="857250" cy="1714500"/>
            </a:xfrm>
            <a:custGeom>
              <a:avLst/>
              <a:gdLst>
                <a:gd name="T0" fmla="*/ 0 w 412"/>
                <a:gd name="T1" fmla="*/ 2147483647 h 1016"/>
                <a:gd name="T2" fmla="*/ 2147483647 w 412"/>
                <a:gd name="T3" fmla="*/ 2147483647 h 1016"/>
                <a:gd name="T4" fmla="*/ 2147483647 w 412"/>
                <a:gd name="T5" fmla="*/ 2147483647 h 1016"/>
                <a:gd name="T6" fmla="*/ 2147483647 w 412"/>
                <a:gd name="T7" fmla="*/ 2147483647 h 1016"/>
                <a:gd name="T8" fmla="*/ 2147483647 w 412"/>
                <a:gd name="T9" fmla="*/ 2147483647 h 1016"/>
                <a:gd name="T10" fmla="*/ 2147483647 w 412"/>
                <a:gd name="T11" fmla="*/ 2147483647 h 1016"/>
                <a:gd name="T12" fmla="*/ 2147483647 w 412"/>
                <a:gd name="T13" fmla="*/ 2147483647 h 1016"/>
                <a:gd name="T14" fmla="*/ 0 w 412"/>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412"/>
                <a:gd name="T25" fmla="*/ 0 h 1016"/>
                <a:gd name="T26" fmla="*/ 412 w 412"/>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2" h="1016">
                  <a:moveTo>
                    <a:pt x="0" y="440"/>
                  </a:moveTo>
                  <a:cubicBezTo>
                    <a:pt x="152" y="728"/>
                    <a:pt x="192" y="1016"/>
                    <a:pt x="192" y="1016"/>
                  </a:cubicBezTo>
                  <a:lnTo>
                    <a:pt x="288" y="968"/>
                  </a:lnTo>
                  <a:cubicBezTo>
                    <a:pt x="301" y="937"/>
                    <a:pt x="296" y="912"/>
                    <a:pt x="272" y="832"/>
                  </a:cubicBezTo>
                  <a:cubicBezTo>
                    <a:pt x="248" y="752"/>
                    <a:pt x="125" y="593"/>
                    <a:pt x="144" y="488"/>
                  </a:cubicBezTo>
                  <a:lnTo>
                    <a:pt x="384" y="200"/>
                  </a:lnTo>
                  <a:cubicBezTo>
                    <a:pt x="412" y="125"/>
                    <a:pt x="376" y="0"/>
                    <a:pt x="312" y="40"/>
                  </a:cubicBezTo>
                  <a:cubicBezTo>
                    <a:pt x="248" y="80"/>
                    <a:pt x="208" y="232"/>
                    <a:pt x="0" y="440"/>
                  </a:cubicBezTo>
                  <a:close/>
                </a:path>
              </a:pathLst>
            </a:custGeom>
            <a:solidFill>
              <a:schemeClr val="accent1"/>
            </a:solidFill>
            <a:ln w="38100">
              <a:solidFill>
                <a:schemeClr val="accent1"/>
              </a:solidFill>
              <a:miter lim="800000"/>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18" name="Oval 7">
              <a:extLst>
                <a:ext uri="{FF2B5EF4-FFF2-40B4-BE49-F238E27FC236}">
                  <a16:creationId xmlns:a16="http://schemas.microsoft.com/office/drawing/2014/main" id="{25BD4E14-7311-4EA9-8048-61150859A783}"/>
                </a:ext>
              </a:extLst>
            </p:cNvPr>
            <p:cNvSpPr>
              <a:spLocks noChangeArrowheads="1"/>
            </p:cNvSpPr>
            <p:nvPr/>
          </p:nvSpPr>
          <p:spPr bwMode="auto">
            <a:xfrm>
              <a:off x="7301628" y="2257870"/>
              <a:ext cx="271462" cy="293688"/>
            </a:xfrm>
            <a:prstGeom prst="ellipse">
              <a:avLst/>
            </a:prstGeom>
            <a:solidFill>
              <a:srgbClr val="C00000"/>
            </a:solidFill>
            <a:ln w="25400">
              <a:solidFill>
                <a:srgbClr val="395E8A"/>
              </a:solidFill>
              <a:bevel/>
              <a:headEnd/>
              <a:tailEnd/>
            </a:ln>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19" name="Oval 8">
              <a:extLst>
                <a:ext uri="{FF2B5EF4-FFF2-40B4-BE49-F238E27FC236}">
                  <a16:creationId xmlns:a16="http://schemas.microsoft.com/office/drawing/2014/main" id="{C284B64B-62C3-42C8-98DD-32CA963F2425}"/>
                </a:ext>
              </a:extLst>
            </p:cNvPr>
            <p:cNvSpPr>
              <a:spLocks noChangeArrowheads="1"/>
            </p:cNvSpPr>
            <p:nvPr/>
          </p:nvSpPr>
          <p:spPr bwMode="auto">
            <a:xfrm>
              <a:off x="7715965" y="3337370"/>
              <a:ext cx="357188" cy="285750"/>
            </a:xfrm>
            <a:prstGeom prst="ellipse">
              <a:avLst/>
            </a:prstGeom>
            <a:solidFill>
              <a:srgbClr val="FFFF00"/>
            </a:solidFill>
            <a:ln w="25400">
              <a:solidFill>
                <a:srgbClr val="395E8A"/>
              </a:solidFill>
              <a:bevel/>
              <a:headEnd/>
              <a:tailEnd/>
            </a:ln>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0" name="TextBox 44">
              <a:extLst>
                <a:ext uri="{FF2B5EF4-FFF2-40B4-BE49-F238E27FC236}">
                  <a16:creationId xmlns:a16="http://schemas.microsoft.com/office/drawing/2014/main" id="{FE690996-57DB-406D-A94D-EE585255A3AE}"/>
                </a:ext>
              </a:extLst>
            </p:cNvPr>
            <p:cNvSpPr>
              <a:spLocks noChangeArrowheads="1"/>
            </p:cNvSpPr>
            <p:nvPr/>
          </p:nvSpPr>
          <p:spPr bwMode="auto">
            <a:xfrm>
              <a:off x="7444504" y="1538733"/>
              <a:ext cx="35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66"/>
                  </a:solidFill>
                  <a:latin typeface="Calibri" charset="0"/>
                  <a:sym typeface="Calibri" charset="0"/>
                </a:rPr>
                <a:t>C</a:t>
              </a:r>
              <a:endParaRPr lang="ar-SA" altLang="en-US"/>
            </a:p>
          </p:txBody>
        </p:sp>
        <p:sp>
          <p:nvSpPr>
            <p:cNvPr id="21" name="TextBox 45">
              <a:extLst>
                <a:ext uri="{FF2B5EF4-FFF2-40B4-BE49-F238E27FC236}">
                  <a16:creationId xmlns:a16="http://schemas.microsoft.com/office/drawing/2014/main" id="{B6E3D10C-3937-428C-9C8F-9120B8134CC9}"/>
                </a:ext>
              </a:extLst>
            </p:cNvPr>
            <p:cNvSpPr>
              <a:spLocks noChangeArrowheads="1"/>
            </p:cNvSpPr>
            <p:nvPr/>
          </p:nvSpPr>
          <p:spPr bwMode="auto">
            <a:xfrm>
              <a:off x="7085728" y="2834133"/>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66"/>
                  </a:solidFill>
                  <a:latin typeface="Calibri" charset="0"/>
                  <a:sym typeface="Calibri" charset="0"/>
                </a:rPr>
                <a:t>T</a:t>
              </a:r>
              <a:endParaRPr lang="ar-SA" altLang="en-US"/>
            </a:p>
          </p:txBody>
        </p:sp>
        <p:sp>
          <p:nvSpPr>
            <p:cNvPr id="22" name="TextBox 46">
              <a:extLst>
                <a:ext uri="{FF2B5EF4-FFF2-40B4-BE49-F238E27FC236}">
                  <a16:creationId xmlns:a16="http://schemas.microsoft.com/office/drawing/2014/main" id="{F6BFE08C-A5B0-4C7E-8B18-42E4FED3E556}"/>
                </a:ext>
              </a:extLst>
            </p:cNvPr>
            <p:cNvSpPr>
              <a:spLocks noChangeArrowheads="1"/>
            </p:cNvSpPr>
            <p:nvPr/>
          </p:nvSpPr>
          <p:spPr bwMode="auto">
            <a:xfrm>
              <a:off x="7858840" y="2337245"/>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66"/>
                  </a:solidFill>
                  <a:latin typeface="Calibri" charset="0"/>
                  <a:sym typeface="Calibri" charset="0"/>
                </a:rPr>
                <a:t>L</a:t>
              </a:r>
              <a:endParaRPr lang="ar-SA" altLang="en-US"/>
            </a:p>
          </p:txBody>
        </p:sp>
        <p:sp>
          <p:nvSpPr>
            <p:cNvPr id="23" name="TextBox 13">
              <a:extLst>
                <a:ext uri="{FF2B5EF4-FFF2-40B4-BE49-F238E27FC236}">
                  <a16:creationId xmlns:a16="http://schemas.microsoft.com/office/drawing/2014/main" id="{C2823D1C-C646-4F0E-8758-0C3CDB785869}"/>
                </a:ext>
              </a:extLst>
            </p:cNvPr>
            <p:cNvSpPr>
              <a:spLocks noChangeArrowheads="1"/>
            </p:cNvSpPr>
            <p:nvPr/>
          </p:nvSpPr>
          <p:spPr bwMode="auto">
            <a:xfrm>
              <a:off x="7644528" y="183718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chemeClr val="accent2"/>
                  </a:solidFill>
                  <a:latin typeface="Calibri" charset="0"/>
                  <a:sym typeface="Calibri" charset="0"/>
                </a:rPr>
                <a:t>1</a:t>
              </a:r>
              <a:endParaRPr lang="ar-SA" altLang="en-US" dirty="0">
                <a:solidFill>
                  <a:schemeClr val="accent2"/>
                </a:solidFill>
              </a:endParaRPr>
            </a:p>
          </p:txBody>
        </p:sp>
        <p:sp>
          <p:nvSpPr>
            <p:cNvPr id="24" name="TextBox 14">
              <a:extLst>
                <a:ext uri="{FF2B5EF4-FFF2-40B4-BE49-F238E27FC236}">
                  <a16:creationId xmlns:a16="http://schemas.microsoft.com/office/drawing/2014/main" id="{F7807809-4E88-4526-9E09-C3BD3EF43A4B}"/>
                </a:ext>
              </a:extLst>
            </p:cNvPr>
            <p:cNvSpPr>
              <a:spLocks noChangeArrowheads="1"/>
            </p:cNvSpPr>
            <p:nvPr/>
          </p:nvSpPr>
          <p:spPr bwMode="auto">
            <a:xfrm>
              <a:off x="7301628" y="218643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000000"/>
                  </a:solidFill>
                  <a:latin typeface="Calibri" charset="0"/>
                  <a:sym typeface="Calibri" charset="0"/>
                </a:rPr>
                <a:t>2</a:t>
              </a:r>
              <a:endParaRPr lang="ar-SA" altLang="en-US" dirty="0"/>
            </a:p>
          </p:txBody>
        </p:sp>
        <p:sp>
          <p:nvSpPr>
            <p:cNvPr id="25" name="TextBox 18">
              <a:extLst>
                <a:ext uri="{FF2B5EF4-FFF2-40B4-BE49-F238E27FC236}">
                  <a16:creationId xmlns:a16="http://schemas.microsoft.com/office/drawing/2014/main" id="{E73E3F9A-FBF6-46A8-9E46-8E01F46535D7}"/>
                </a:ext>
              </a:extLst>
            </p:cNvPr>
            <p:cNvSpPr>
              <a:spLocks noChangeArrowheads="1"/>
            </p:cNvSpPr>
            <p:nvPr/>
          </p:nvSpPr>
          <p:spPr bwMode="auto">
            <a:xfrm>
              <a:off x="7501653" y="269443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00B050"/>
                  </a:solidFill>
                  <a:latin typeface="Calibri" charset="0"/>
                  <a:sym typeface="Calibri" charset="0"/>
                </a:rPr>
                <a:t>3</a:t>
              </a:r>
              <a:endParaRPr lang="ar-SA" altLang="en-US" dirty="0">
                <a:solidFill>
                  <a:srgbClr val="00B050"/>
                </a:solidFill>
              </a:endParaRPr>
            </a:p>
          </p:txBody>
        </p:sp>
        <p:sp>
          <p:nvSpPr>
            <p:cNvPr id="26" name="TextBox 19">
              <a:extLst>
                <a:ext uri="{FF2B5EF4-FFF2-40B4-BE49-F238E27FC236}">
                  <a16:creationId xmlns:a16="http://schemas.microsoft.com/office/drawing/2014/main" id="{90B8B0AB-935C-467E-9A9D-9F8D0B4C685A}"/>
                </a:ext>
              </a:extLst>
            </p:cNvPr>
            <p:cNvSpPr>
              <a:spLocks noChangeArrowheads="1"/>
            </p:cNvSpPr>
            <p:nvPr/>
          </p:nvSpPr>
          <p:spPr bwMode="auto">
            <a:xfrm>
              <a:off x="7715965" y="326593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000000"/>
                  </a:solidFill>
                  <a:latin typeface="Calibri" charset="0"/>
                  <a:sym typeface="Calibri" charset="0"/>
                </a:rPr>
                <a:t>4</a:t>
              </a:r>
              <a:endParaRPr lang="ar-SA" altLang="en-US" dirty="0"/>
            </a:p>
          </p:txBody>
        </p:sp>
      </p:grpSp>
      <p:sp>
        <p:nvSpPr>
          <p:cNvPr id="27" name="Rectangle 3">
            <a:extLst>
              <a:ext uri="{FF2B5EF4-FFF2-40B4-BE49-F238E27FC236}">
                <a16:creationId xmlns:a16="http://schemas.microsoft.com/office/drawing/2014/main" id="{E5CFF836-DCB9-40E7-8881-6DB2B016D3CE}"/>
              </a:ext>
            </a:extLst>
          </p:cNvPr>
          <p:cNvSpPr>
            <a:spLocks noChangeArrowheads="1"/>
          </p:cNvSpPr>
          <p:nvPr/>
        </p:nvSpPr>
        <p:spPr bwMode="auto">
          <a:xfrm>
            <a:off x="5739249" y="1572310"/>
            <a:ext cx="3792626" cy="48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SimSun" charset="0"/>
                <a:cs typeface="SimSun" charset="0"/>
              </a:defRPr>
            </a:lvl1pPr>
            <a:lvl2pPr marL="914400" indent="-45720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0" indent="0" algn="l" eaLnBrk="1" hangingPunct="1">
              <a:spcBef>
                <a:spcPct val="20000"/>
              </a:spcBef>
              <a:buClr>
                <a:schemeClr val="tx2"/>
              </a:buClr>
              <a:buSzPct val="75000"/>
            </a:pPr>
            <a:r>
              <a:rPr lang="en-US" altLang="en-US" sz="2200" b="1" u="sng" dirty="0">
                <a:latin typeface="+mj-lt"/>
                <a:ea typeface="Calibri Light" charset="0"/>
                <a:cs typeface="Calibri" panose="020F0502020204030204" pitchFamily="34" charset="0"/>
                <a:sym typeface="Times New Roman" charset="0"/>
              </a:rPr>
              <a:t>Has 5 parts:</a:t>
            </a:r>
            <a:endParaRPr lang="ar-SA" altLang="en-US" sz="2200" b="1" u="sng" dirty="0">
              <a:latin typeface="+mj-lt"/>
              <a:ea typeface="Calibri Light" charset="0"/>
              <a:cs typeface="Calibri" panose="020F0502020204030204" pitchFamily="34" charset="0"/>
              <a:sym typeface="Times New Roman" charset="0"/>
            </a:endParaRPr>
          </a:p>
          <a:p>
            <a:pPr marL="360000" lvl="1" indent="-360000" algn="l" eaLnBrk="1" hangingPunct="1">
              <a:buSzPct val="100000"/>
              <a:buFont typeface="Calibri" charset="0"/>
              <a:buAutoNum type="arabicPeriod"/>
            </a:pPr>
            <a:r>
              <a:rPr lang="en-US" altLang="en-US" sz="2200" b="1" dirty="0">
                <a:latin typeface="+mj-lt"/>
                <a:ea typeface="Calibri Light" charset="0"/>
                <a:cs typeface="Calibri" panose="020F0502020204030204" pitchFamily="34" charset="0"/>
                <a:sym typeface="Times New Roman" charset="0"/>
              </a:rPr>
              <a:t>Anterior limb</a:t>
            </a:r>
            <a:r>
              <a:rPr lang="en-US" altLang="en-US" sz="2200" dirty="0">
                <a:latin typeface="+mj-lt"/>
                <a:ea typeface="Calibri Light" charset="0"/>
                <a:cs typeface="Calibri" panose="020F0502020204030204" pitchFamily="34" charset="0"/>
                <a:sym typeface="Times New Roman" charset="0"/>
              </a:rPr>
              <a:t>:</a:t>
            </a:r>
            <a:r>
              <a:rPr lang="en-US" altLang="en-US" sz="2200" u="sng" dirty="0">
                <a:latin typeface="+mj-lt"/>
                <a:ea typeface="Calibri Light" charset="0"/>
                <a:cs typeface="Calibri" panose="020F0502020204030204" pitchFamily="34" charset="0"/>
                <a:sym typeface="Times New Roman" charset="0"/>
              </a:rPr>
              <a:t> </a:t>
            </a:r>
            <a:r>
              <a:rPr lang="en-US" altLang="en-US" sz="2200" dirty="0">
                <a:latin typeface="+mj-lt"/>
                <a:ea typeface="Calibri Light" charset="0"/>
                <a:cs typeface="Calibri" panose="020F0502020204030204" pitchFamily="34" charset="0"/>
                <a:sym typeface="Times New Roman" charset="0"/>
              </a:rPr>
              <a:t>Thalamocortical &amp; Frontopontine fibers</a:t>
            </a:r>
            <a:endParaRPr lang="ar-SA" altLang="en-US" sz="2200" dirty="0">
              <a:latin typeface="+mj-lt"/>
              <a:ea typeface="Calibri Light" charset="0"/>
              <a:cs typeface="Calibri" panose="020F0502020204030204" pitchFamily="34" charset="0"/>
              <a:sym typeface="Times New Roman" charset="0"/>
            </a:endParaRPr>
          </a:p>
          <a:p>
            <a:pPr marL="360000" lvl="1" indent="-360000" algn="l" eaLnBrk="1" hangingPunct="1">
              <a:buSzPct val="100000"/>
              <a:buFont typeface="Calibri" charset="0"/>
              <a:buAutoNum type="arabicPeriod"/>
            </a:pPr>
            <a:r>
              <a:rPr lang="en-US" altLang="en-US" sz="2200" b="1" dirty="0">
                <a:latin typeface="+mj-lt"/>
                <a:ea typeface="Calibri Light" charset="0"/>
                <a:cs typeface="Calibri" panose="020F0502020204030204" pitchFamily="34" charset="0"/>
                <a:sym typeface="Times New Roman" charset="0"/>
              </a:rPr>
              <a:t>Genu: </a:t>
            </a:r>
            <a:r>
              <a:rPr lang="en-US" altLang="en-US" sz="2200" dirty="0">
                <a:latin typeface="+mj-lt"/>
                <a:ea typeface="Calibri Light" charset="0"/>
                <a:cs typeface="Calibri" panose="020F0502020204030204" pitchFamily="34" charset="0"/>
                <a:sym typeface="Times New Roman" charset="0"/>
              </a:rPr>
              <a:t>Corticobulbar fibers </a:t>
            </a:r>
            <a:endParaRPr lang="ar-SA" altLang="en-US" sz="2200" dirty="0">
              <a:latin typeface="+mj-lt"/>
              <a:ea typeface="Calibri Light" charset="0"/>
              <a:cs typeface="Calibri" panose="020F0502020204030204" pitchFamily="34" charset="0"/>
              <a:sym typeface="Times New Roman" charset="0"/>
            </a:endParaRPr>
          </a:p>
          <a:p>
            <a:pPr marL="360000" lvl="1" indent="-360000" algn="l" eaLnBrk="1" hangingPunct="1">
              <a:buSzPct val="100000"/>
              <a:buFont typeface="Calibri" charset="0"/>
              <a:buAutoNum type="arabicPeriod"/>
            </a:pPr>
            <a:r>
              <a:rPr lang="en-US" altLang="en-US" sz="2200" b="1" dirty="0">
                <a:latin typeface="+mj-lt"/>
                <a:ea typeface="Calibri Light" charset="0"/>
                <a:cs typeface="Calibri" panose="020F0502020204030204" pitchFamily="34" charset="0"/>
                <a:sym typeface="Times New Roman" charset="0"/>
              </a:rPr>
              <a:t>Posterior limb: </a:t>
            </a:r>
            <a:r>
              <a:rPr lang="en-US" altLang="en-US" sz="2200" dirty="0">
                <a:latin typeface="+mj-lt"/>
                <a:ea typeface="Calibri Light" charset="0"/>
                <a:cs typeface="Calibri" panose="020F0502020204030204" pitchFamily="34" charset="0"/>
                <a:sym typeface="Times New Roman" charset="0"/>
              </a:rPr>
              <a:t>Corticospinal, Corticobulbar &amp; Thalamocortical fibers. </a:t>
            </a:r>
          </a:p>
          <a:p>
            <a:pPr marL="360000" lvl="1" indent="-360000" algn="l" eaLnBrk="1" hangingPunct="1">
              <a:buSzPct val="100000"/>
              <a:buFont typeface="Calibri" charset="0"/>
              <a:buAutoNum type="arabicPeriod"/>
            </a:pPr>
            <a:r>
              <a:rPr lang="en-US" altLang="en-US" sz="2200" b="1" dirty="0">
                <a:latin typeface="+mj-lt"/>
                <a:ea typeface="Calibri Light" charset="0"/>
                <a:cs typeface="Calibri" panose="020F0502020204030204" pitchFamily="34" charset="0"/>
                <a:sym typeface="Times New Roman" charset="0"/>
              </a:rPr>
              <a:t>Retrolenticular part: </a:t>
            </a:r>
            <a:r>
              <a:rPr lang="en-US" altLang="en-US" sz="2200" dirty="0">
                <a:latin typeface="+mj-lt"/>
                <a:ea typeface="Calibri Light" charset="0"/>
                <a:cs typeface="Calibri" panose="020F0502020204030204" pitchFamily="34" charset="0"/>
                <a:sym typeface="Times New Roman" charset="0"/>
              </a:rPr>
              <a:t>Geniculocalcarine fibers </a:t>
            </a:r>
            <a:endParaRPr lang="ar-SA" altLang="en-US" sz="2200" dirty="0">
              <a:latin typeface="+mj-lt"/>
              <a:ea typeface="Calibri Light" charset="0"/>
              <a:cs typeface="Calibri" panose="020F0502020204030204" pitchFamily="34" charset="0"/>
              <a:sym typeface="Times New Roman" charset="0"/>
            </a:endParaRPr>
          </a:p>
          <a:p>
            <a:pPr marL="360000" lvl="1" indent="-360000" algn="l" eaLnBrk="1" hangingPunct="1">
              <a:buSzPct val="100000"/>
              <a:buFont typeface="Calibri" charset="0"/>
              <a:buAutoNum type="arabicPeriod"/>
            </a:pPr>
            <a:r>
              <a:rPr lang="en-US" altLang="en-US" sz="2200" b="1" dirty="0">
                <a:latin typeface="+mj-lt"/>
                <a:ea typeface="Calibri Light" charset="0"/>
                <a:cs typeface="Calibri" panose="020F0502020204030204" pitchFamily="34" charset="0"/>
                <a:sym typeface="Times New Roman" charset="0"/>
              </a:rPr>
              <a:t>Sublenticular part: </a:t>
            </a:r>
            <a:r>
              <a:rPr lang="en-US" altLang="en-US" sz="2200" dirty="0">
                <a:latin typeface="+mj-lt"/>
                <a:ea typeface="Calibri Light" charset="0"/>
                <a:cs typeface="Calibri" panose="020F0502020204030204" pitchFamily="34" charset="0"/>
                <a:sym typeface="Times New Roman" charset="0"/>
              </a:rPr>
              <a:t>Geniculo-temporal fibers. </a:t>
            </a:r>
          </a:p>
        </p:txBody>
      </p:sp>
      <p:pic>
        <p:nvPicPr>
          <p:cNvPr id="2" name="Picture 1">
            <a:extLst>
              <a:ext uri="{FF2B5EF4-FFF2-40B4-BE49-F238E27FC236}">
                <a16:creationId xmlns:a16="http://schemas.microsoft.com/office/drawing/2014/main" id="{A078FFD6-E383-4A35-A165-CF4AA83AC637}"/>
              </a:ext>
            </a:extLst>
          </p:cNvPr>
          <p:cNvPicPr>
            <a:picLocks noChangeAspect="1"/>
          </p:cNvPicPr>
          <p:nvPr/>
        </p:nvPicPr>
        <p:blipFill>
          <a:blip r:embed="rId3"/>
          <a:stretch>
            <a:fillRect/>
          </a:stretch>
        </p:blipFill>
        <p:spPr>
          <a:xfrm>
            <a:off x="506825" y="3153221"/>
            <a:ext cx="3759961" cy="3441537"/>
          </a:xfrm>
          <a:prstGeom prst="rect">
            <a:avLst/>
          </a:prstGeom>
        </p:spPr>
      </p:pic>
      <p:cxnSp>
        <p:nvCxnSpPr>
          <p:cNvPr id="29" name="Straight Connector 28">
            <a:extLst>
              <a:ext uri="{FF2B5EF4-FFF2-40B4-BE49-F238E27FC236}">
                <a16:creationId xmlns:a16="http://schemas.microsoft.com/office/drawing/2014/main" id="{52CC04DB-ABE9-400C-B53D-3921E55F9719}"/>
              </a:ext>
            </a:extLst>
          </p:cNvPr>
          <p:cNvCxnSpPr>
            <a:cxnSpLocks/>
          </p:cNvCxnSpPr>
          <p:nvPr/>
        </p:nvCxnSpPr>
        <p:spPr>
          <a:xfrm>
            <a:off x="1074539" y="2851435"/>
            <a:ext cx="1017497" cy="0"/>
          </a:xfrm>
          <a:prstGeom prst="line">
            <a:avLst/>
          </a:prstGeom>
          <a:ln w="28575">
            <a:solidFill>
              <a:srgbClr val="FFC8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4259B2-79B2-4D58-9CE0-68B72C32B5D7}"/>
              </a:ext>
            </a:extLst>
          </p:cNvPr>
          <p:cNvCxnSpPr>
            <a:cxnSpLocks/>
          </p:cNvCxnSpPr>
          <p:nvPr/>
        </p:nvCxnSpPr>
        <p:spPr>
          <a:xfrm>
            <a:off x="4589550" y="2851435"/>
            <a:ext cx="909938" cy="0"/>
          </a:xfrm>
          <a:prstGeom prst="line">
            <a:avLst/>
          </a:prstGeom>
          <a:ln w="28575">
            <a:solidFill>
              <a:srgbClr val="9653C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B9D661-11DA-4FD1-8559-2DC07BBF7C8D}"/>
              </a:ext>
            </a:extLst>
          </p:cNvPr>
          <p:cNvCxnSpPr>
            <a:cxnSpLocks/>
          </p:cNvCxnSpPr>
          <p:nvPr/>
        </p:nvCxnSpPr>
        <p:spPr>
          <a:xfrm>
            <a:off x="1334295" y="3153221"/>
            <a:ext cx="100452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AE1C1B-206B-4E6A-BF6F-F9C827B04A66}"/>
              </a:ext>
            </a:extLst>
          </p:cNvPr>
          <p:cNvCxnSpPr>
            <a:cxnSpLocks/>
          </p:cNvCxnSpPr>
          <p:nvPr/>
        </p:nvCxnSpPr>
        <p:spPr>
          <a:xfrm>
            <a:off x="6190759" y="2238385"/>
            <a:ext cx="147929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A2EEE3-B95C-4666-9B16-1A07D88A80CC}"/>
              </a:ext>
            </a:extLst>
          </p:cNvPr>
          <p:cNvCxnSpPr>
            <a:cxnSpLocks/>
          </p:cNvCxnSpPr>
          <p:nvPr/>
        </p:nvCxnSpPr>
        <p:spPr>
          <a:xfrm>
            <a:off x="6223142" y="3578348"/>
            <a:ext cx="152310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6D068C5-6484-4DE9-BF1D-75DDF5BAF60E}"/>
              </a:ext>
            </a:extLst>
          </p:cNvPr>
          <p:cNvCxnSpPr/>
          <p:nvPr/>
        </p:nvCxnSpPr>
        <p:spPr>
          <a:xfrm>
            <a:off x="6223142" y="4624605"/>
            <a:ext cx="2160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863013-45EC-42C8-A241-A5AFADF3829B}"/>
              </a:ext>
            </a:extLst>
          </p:cNvPr>
          <p:cNvCxnSpPr/>
          <p:nvPr/>
        </p:nvCxnSpPr>
        <p:spPr>
          <a:xfrm>
            <a:off x="6223142" y="3250241"/>
            <a:ext cx="612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835719" y="4527361"/>
            <a:ext cx="2769787" cy="830997"/>
          </a:xfrm>
          <a:prstGeom prst="rect">
            <a:avLst/>
          </a:prstGeom>
          <a:noFill/>
        </p:spPr>
        <p:txBody>
          <a:bodyPr wrap="square" rtlCol="1">
            <a:spAutoFit/>
          </a:bodyPr>
          <a:lstStyle/>
          <a:p>
            <a:r>
              <a:rPr lang="en-US" sz="1600" spc="5" dirty="0">
                <a:solidFill>
                  <a:schemeClr val="bg1">
                    <a:lumMod val="50000"/>
                  </a:schemeClr>
                </a:solidFill>
                <a:latin typeface="+mj-lt"/>
                <a:cs typeface="Calibri"/>
              </a:rPr>
              <a:t>*Putamen and globus </a:t>
            </a:r>
            <a:r>
              <a:rPr lang="en-US" sz="1600" dirty="0">
                <a:solidFill>
                  <a:schemeClr val="bg1">
                    <a:lumMod val="50000"/>
                  </a:schemeClr>
                </a:solidFill>
                <a:latin typeface="+mj-lt"/>
                <a:cs typeface="Calibri"/>
              </a:rPr>
              <a:t>pallidus nuclei are collectively </a:t>
            </a:r>
            <a:r>
              <a:rPr lang="en-US" sz="1600" spc="10" dirty="0">
                <a:solidFill>
                  <a:schemeClr val="bg1">
                    <a:lumMod val="50000"/>
                  </a:schemeClr>
                </a:solidFill>
                <a:latin typeface="+mj-lt"/>
                <a:cs typeface="Calibri"/>
              </a:rPr>
              <a:t>known </a:t>
            </a:r>
            <a:r>
              <a:rPr lang="en-US" sz="1600" dirty="0">
                <a:solidFill>
                  <a:schemeClr val="bg1">
                    <a:lumMod val="50000"/>
                  </a:schemeClr>
                </a:solidFill>
                <a:latin typeface="+mj-lt"/>
                <a:cs typeface="Calibri"/>
              </a:rPr>
              <a:t>as  </a:t>
            </a:r>
            <a:r>
              <a:rPr lang="en-US" sz="1600" spc="5" dirty="0">
                <a:solidFill>
                  <a:schemeClr val="bg1">
                    <a:lumMod val="50000"/>
                  </a:schemeClr>
                </a:solidFill>
                <a:latin typeface="+mj-lt"/>
                <a:cs typeface="Calibri"/>
              </a:rPr>
              <a:t>Lentiform nuclei</a:t>
            </a:r>
            <a:endParaRPr lang="ar-SA" sz="1600" dirty="0">
              <a:solidFill>
                <a:schemeClr val="bg1">
                  <a:lumMod val="50000"/>
                </a:schemeClr>
              </a:solidFill>
              <a:latin typeface="+mj-lt"/>
            </a:endParaRPr>
          </a:p>
        </p:txBody>
      </p:sp>
      <p:sp>
        <p:nvSpPr>
          <p:cNvPr id="40" name="Title 1">
            <a:extLst>
              <a:ext uri="{FF2B5EF4-FFF2-40B4-BE49-F238E27FC236}">
                <a16:creationId xmlns:a16="http://schemas.microsoft.com/office/drawing/2014/main" id="{0AF38CE1-5351-414A-96FC-A92A623841C7}"/>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White Matter</a:t>
            </a:r>
          </a:p>
          <a:p>
            <a:r>
              <a:rPr lang="en-US" sz="3200" b="1" dirty="0"/>
              <a:t>3. Projection Fibers</a:t>
            </a:r>
          </a:p>
          <a:p>
            <a:endParaRPr lang="en-US" sz="3200" b="1" dirty="0">
              <a:solidFill>
                <a:schemeClr val="bg1">
                  <a:lumMod val="65000"/>
                </a:schemeClr>
              </a:solidFill>
            </a:endParaRPr>
          </a:p>
        </p:txBody>
      </p:sp>
      <p:sp>
        <p:nvSpPr>
          <p:cNvPr id="42" name="Rectangle: Rounded Corners 41">
            <a:extLst>
              <a:ext uri="{FF2B5EF4-FFF2-40B4-BE49-F238E27FC236}">
                <a16:creationId xmlns:a16="http://schemas.microsoft.com/office/drawing/2014/main" id="{3F3BC34D-5695-469C-978E-2CCDDF657C03}"/>
              </a:ext>
            </a:extLst>
          </p:cNvPr>
          <p:cNvSpPr/>
          <p:nvPr/>
        </p:nvSpPr>
        <p:spPr>
          <a:xfrm>
            <a:off x="9857934" y="147246"/>
            <a:ext cx="2187458" cy="4393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70C0"/>
                </a:solidFill>
                <a:latin typeface="+mj-lt"/>
              </a:rPr>
              <a:t>Only on the boy’s slides</a:t>
            </a:r>
            <a:endParaRPr lang="en-GB" sz="1600" b="1" dirty="0">
              <a:solidFill>
                <a:srgbClr val="0070C0"/>
              </a:solidFill>
              <a:latin typeface="+mj-lt"/>
            </a:endParaRPr>
          </a:p>
        </p:txBody>
      </p:sp>
    </p:spTree>
    <p:extLst>
      <p:ext uri="{BB962C8B-B14F-4D97-AF65-F5344CB8AC3E}">
        <p14:creationId xmlns:p14="http://schemas.microsoft.com/office/powerpoint/2010/main" val="384493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E22CC-DFEF-4399-B025-B9C7012D8695}"/>
              </a:ext>
            </a:extLst>
          </p:cNvPr>
          <p:cNvSpPr>
            <a:spLocks noGrp="1"/>
          </p:cNvSpPr>
          <p:nvPr>
            <p:ph type="title"/>
          </p:nvPr>
        </p:nvSpPr>
        <p:spPr>
          <a:xfrm>
            <a:off x="0" y="338922"/>
            <a:ext cx="4198374" cy="728252"/>
          </a:xfrm>
        </p:spPr>
        <p:txBody>
          <a:bodyPr/>
          <a:lstStyle/>
          <a:p>
            <a:pPr algn="ctr"/>
            <a:r>
              <a:rPr lang="en-US" dirty="0"/>
              <a:t>Summary</a:t>
            </a:r>
            <a:endParaRPr lang="en-GB" dirty="0"/>
          </a:p>
        </p:txBody>
      </p:sp>
      <p:graphicFrame>
        <p:nvGraphicFramePr>
          <p:cNvPr id="3" name="Table 2">
            <a:extLst>
              <a:ext uri="{FF2B5EF4-FFF2-40B4-BE49-F238E27FC236}">
                <a16:creationId xmlns:a16="http://schemas.microsoft.com/office/drawing/2014/main" id="{273C556D-17DE-467F-9181-9F436CDD09A0}"/>
              </a:ext>
            </a:extLst>
          </p:cNvPr>
          <p:cNvGraphicFramePr>
            <a:graphicFrameLocks noGrp="1"/>
          </p:cNvGraphicFramePr>
          <p:nvPr>
            <p:extLst>
              <p:ext uri="{D42A27DB-BD31-4B8C-83A1-F6EECF244321}">
                <p14:modId xmlns:p14="http://schemas.microsoft.com/office/powerpoint/2010/main" val="4228861143"/>
              </p:ext>
            </p:extLst>
          </p:nvPr>
        </p:nvGraphicFramePr>
        <p:xfrm>
          <a:off x="609600" y="1067174"/>
          <a:ext cx="3195484" cy="4887299"/>
        </p:xfrm>
        <a:graphic>
          <a:graphicData uri="http://schemas.openxmlformats.org/drawingml/2006/table">
            <a:tbl>
              <a:tblPr firstRow="1" bandRow="1">
                <a:tableStyleId>{91EBBBCC-DAD2-459C-BE2E-F6DE35CF9A28}</a:tableStyleId>
              </a:tblPr>
              <a:tblGrid>
                <a:gridCol w="422787">
                  <a:extLst>
                    <a:ext uri="{9D8B030D-6E8A-4147-A177-3AD203B41FA5}">
                      <a16:colId xmlns:a16="http://schemas.microsoft.com/office/drawing/2014/main" val="1202642375"/>
                    </a:ext>
                  </a:extLst>
                </a:gridCol>
                <a:gridCol w="2772697">
                  <a:extLst>
                    <a:ext uri="{9D8B030D-6E8A-4147-A177-3AD203B41FA5}">
                      <a16:colId xmlns:a16="http://schemas.microsoft.com/office/drawing/2014/main" val="1676005592"/>
                    </a:ext>
                  </a:extLst>
                </a:gridCol>
              </a:tblGrid>
              <a:tr h="366747">
                <a:tc gridSpan="2">
                  <a:txBody>
                    <a:bodyPr/>
                    <a:lstStyle/>
                    <a:p>
                      <a:pPr algn="ctr"/>
                      <a:r>
                        <a:rPr lang="en-US" sz="1600" dirty="0">
                          <a:latin typeface="Gill Sans MT" panose="020B0502020104020203" pitchFamily="34" charset="0"/>
                        </a:rPr>
                        <a:t>Broadmann’s Areas</a:t>
                      </a:r>
                      <a:endParaRPr lang="en-GB" sz="1600" dirty="0">
                        <a:latin typeface="Gill Sans MT" panose="020B05020201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2625560759"/>
                  </a:ext>
                </a:extLst>
              </a:tr>
              <a:tr h="366747">
                <a:tc>
                  <a:txBody>
                    <a:bodyPr/>
                    <a:lstStyle/>
                    <a:p>
                      <a:r>
                        <a:rPr lang="en-GB" sz="1600" dirty="0">
                          <a:latin typeface="Gill Sans MT" panose="020B0502020104020203" pitchFamily="34" charset="0"/>
                        </a:rPr>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3">
                  <a:txBody>
                    <a:bodyPr/>
                    <a:lstStyle/>
                    <a:p>
                      <a:r>
                        <a:rPr lang="en-GB" sz="1600" dirty="0">
                          <a:latin typeface="Gill Sans MT" panose="020B0502020104020203" pitchFamily="34" charset="0"/>
                        </a:rPr>
                        <a:t>Primary somatosensory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338992270"/>
                  </a:ext>
                </a:extLst>
              </a:tr>
              <a:tr h="366747">
                <a:tc>
                  <a:txBody>
                    <a:bodyPr/>
                    <a:lstStyle/>
                    <a:p>
                      <a:r>
                        <a:rPr lang="en-GB" sz="1600" dirty="0">
                          <a:latin typeface="Gill Sans MT" panose="020B0502020104020203" pitchFamily="34" charset="0"/>
                        </a:rPr>
                        <a:t>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1067232320"/>
                  </a:ext>
                </a:extLst>
              </a:tr>
              <a:tr h="366747">
                <a:tc>
                  <a:txBody>
                    <a:bodyPr/>
                    <a:lstStyle/>
                    <a:p>
                      <a:r>
                        <a:rPr lang="en-GB" sz="1600" dirty="0">
                          <a:latin typeface="Gill Sans MT" panose="020B0502020104020203" pitchFamily="34" charset="0"/>
                        </a:rPr>
                        <a:t>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239090862"/>
                  </a:ext>
                </a:extLst>
              </a:tr>
              <a:tr h="366747">
                <a:tc>
                  <a:txBody>
                    <a:bodyPr/>
                    <a:lstStyle/>
                    <a:p>
                      <a:r>
                        <a:rPr lang="en-GB" sz="1600" dirty="0">
                          <a:latin typeface="Gill Sans MT" panose="020B0502020104020203" pitchFamily="34" charset="0"/>
                        </a:rPr>
                        <a:t>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latin typeface="Gill Sans MT" panose="020B0502020104020203" pitchFamily="34" charset="0"/>
                        </a:rPr>
                        <a:t>Primary motor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02654052"/>
                  </a:ext>
                </a:extLst>
              </a:tr>
              <a:tr h="486335">
                <a:tc>
                  <a:txBody>
                    <a:bodyPr/>
                    <a:lstStyle/>
                    <a:p>
                      <a:r>
                        <a:rPr lang="en-GB" sz="1600" dirty="0">
                          <a:latin typeface="Gill Sans MT" panose="020B0502020104020203" pitchFamily="34" charset="0"/>
                        </a:rPr>
                        <a:t>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latin typeface="Gill Sans MT" panose="020B0502020104020203" pitchFamily="34" charset="0"/>
                        </a:rPr>
                        <a:t>Premotor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69922413"/>
                  </a:ext>
                </a:extLst>
              </a:tr>
              <a:tr h="366747">
                <a:tc>
                  <a:txBody>
                    <a:bodyPr/>
                    <a:lstStyle/>
                    <a:p>
                      <a:r>
                        <a:rPr lang="en-GB" sz="1600" dirty="0">
                          <a:latin typeface="Gill Sans MT" panose="020B0502020104020203" pitchFamily="34" charset="0"/>
                        </a:rPr>
                        <a:t>8</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latin typeface="Gill Sans MT" panose="020B0502020104020203" pitchFamily="34" charset="0"/>
                        </a:rPr>
                        <a:t>Frontal eye field</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06211775"/>
                  </a:ext>
                </a:extLst>
              </a:tr>
              <a:tr h="366747">
                <a:tc>
                  <a:txBody>
                    <a:bodyPr/>
                    <a:lstStyle/>
                    <a:p>
                      <a:r>
                        <a:rPr lang="en-GB" sz="1600" dirty="0">
                          <a:latin typeface="Gill Sans MT" panose="020B0502020104020203" pitchFamily="34" charset="0"/>
                        </a:rPr>
                        <a:t>17</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latin typeface="Gill Sans MT" panose="020B0502020104020203" pitchFamily="34" charset="0"/>
                        </a:rPr>
                        <a:t>Primary visual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412310633"/>
                  </a:ext>
                </a:extLst>
              </a:tr>
              <a:tr h="366747">
                <a:tc>
                  <a:txBody>
                    <a:bodyPr/>
                    <a:lstStyle/>
                    <a:p>
                      <a:r>
                        <a:rPr lang="en-GB" sz="1600" dirty="0">
                          <a:latin typeface="Gill Sans MT" panose="020B0502020104020203" pitchFamily="34" charset="0"/>
                        </a:rPr>
                        <a:t>19</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latin typeface="Gill Sans MT" panose="020B0502020104020203" pitchFamily="34" charset="0"/>
                        </a:rPr>
                        <a:t>Visual association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20978538"/>
                  </a:ext>
                </a:extLst>
              </a:tr>
              <a:tr h="366747">
                <a:tc>
                  <a:txBody>
                    <a:bodyPr/>
                    <a:lstStyle/>
                    <a:p>
                      <a:r>
                        <a:rPr lang="en-GB" sz="1600" dirty="0">
                          <a:latin typeface="Gill Sans MT" panose="020B0502020104020203" pitchFamily="34" charset="0"/>
                        </a:rPr>
                        <a:t>41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2">
                  <a:txBody>
                    <a:bodyPr/>
                    <a:lstStyle/>
                    <a:p>
                      <a:r>
                        <a:rPr lang="en-GB" sz="1600" dirty="0">
                          <a:latin typeface="Gill Sans MT" panose="020B0502020104020203" pitchFamily="34" charset="0"/>
                        </a:rPr>
                        <a:t>Primary auditory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763494905"/>
                  </a:ext>
                </a:extLst>
              </a:tr>
              <a:tr h="366747">
                <a:tc>
                  <a:txBody>
                    <a:bodyPr/>
                    <a:lstStyle/>
                    <a:p>
                      <a:r>
                        <a:rPr lang="en-GB" sz="1600" dirty="0">
                          <a:latin typeface="Gill Sans MT" panose="020B0502020104020203" pitchFamily="34" charset="0"/>
                        </a:rPr>
                        <a:t>42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653831463"/>
                  </a:ext>
                </a:extLst>
              </a:tr>
              <a:tr h="366747">
                <a:tc>
                  <a:txBody>
                    <a:bodyPr/>
                    <a:lstStyle/>
                    <a:p>
                      <a:r>
                        <a:rPr lang="en-GB" sz="1600" dirty="0">
                          <a:latin typeface="Gill Sans MT" panose="020B0502020104020203" pitchFamily="34" charset="0"/>
                        </a:rPr>
                        <a:t>44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2">
                  <a:txBody>
                    <a:bodyPr/>
                    <a:lstStyle/>
                    <a:p>
                      <a:r>
                        <a:rPr lang="en-GB" sz="1600" dirty="0">
                          <a:latin typeface="Gill Sans MT" panose="020B0502020104020203" pitchFamily="34" charset="0"/>
                        </a:rPr>
                        <a:t>Broca’s area</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94280992"/>
                  </a:ext>
                </a:extLst>
              </a:tr>
              <a:tr h="366747">
                <a:tc>
                  <a:txBody>
                    <a:bodyPr/>
                    <a:lstStyle/>
                    <a:p>
                      <a:r>
                        <a:rPr lang="en-GB" sz="1600" dirty="0">
                          <a:latin typeface="Gill Sans MT" panose="020B0502020104020203" pitchFamily="34" charset="0"/>
                        </a:rPr>
                        <a:t>45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3529440692"/>
                  </a:ext>
                </a:extLst>
              </a:tr>
            </a:tbl>
          </a:graphicData>
        </a:graphic>
      </p:graphicFrame>
      <p:graphicFrame>
        <p:nvGraphicFramePr>
          <p:cNvPr id="4" name="Table 3">
            <a:extLst>
              <a:ext uri="{FF2B5EF4-FFF2-40B4-BE49-F238E27FC236}">
                <a16:creationId xmlns:a16="http://schemas.microsoft.com/office/drawing/2014/main" id="{E8F0F72A-26F7-4A7A-A1B5-D473244FE0DD}"/>
              </a:ext>
            </a:extLst>
          </p:cNvPr>
          <p:cNvGraphicFramePr>
            <a:graphicFrameLocks noGrp="1"/>
          </p:cNvGraphicFramePr>
          <p:nvPr>
            <p:extLst>
              <p:ext uri="{D42A27DB-BD31-4B8C-83A1-F6EECF244321}">
                <p14:modId xmlns:p14="http://schemas.microsoft.com/office/powerpoint/2010/main" val="835971435"/>
              </p:ext>
            </p:extLst>
          </p:nvPr>
        </p:nvGraphicFramePr>
        <p:xfrm>
          <a:off x="4503173" y="491536"/>
          <a:ext cx="6853084" cy="3762994"/>
        </p:xfrm>
        <a:graphic>
          <a:graphicData uri="http://schemas.openxmlformats.org/drawingml/2006/table">
            <a:tbl>
              <a:tblPr firstRow="1" bandRow="1">
                <a:tableStyleId>{1E171933-4619-4E11-9A3F-F7608DF75F80}</a:tableStyleId>
              </a:tblPr>
              <a:tblGrid>
                <a:gridCol w="1278786">
                  <a:extLst>
                    <a:ext uri="{9D8B030D-6E8A-4147-A177-3AD203B41FA5}">
                      <a16:colId xmlns:a16="http://schemas.microsoft.com/office/drawing/2014/main" val="1202642375"/>
                    </a:ext>
                  </a:extLst>
                </a:gridCol>
                <a:gridCol w="2789164">
                  <a:extLst>
                    <a:ext uri="{9D8B030D-6E8A-4147-A177-3AD203B41FA5}">
                      <a16:colId xmlns:a16="http://schemas.microsoft.com/office/drawing/2014/main" val="1270008328"/>
                    </a:ext>
                  </a:extLst>
                </a:gridCol>
                <a:gridCol w="2785134">
                  <a:extLst>
                    <a:ext uri="{9D8B030D-6E8A-4147-A177-3AD203B41FA5}">
                      <a16:colId xmlns:a16="http://schemas.microsoft.com/office/drawing/2014/main" val="1676005592"/>
                    </a:ext>
                  </a:extLst>
                </a:gridCol>
              </a:tblGrid>
              <a:tr h="403217">
                <a:tc>
                  <a:txBody>
                    <a:bodyPr/>
                    <a:lstStyle/>
                    <a:p>
                      <a:r>
                        <a:rPr lang="en-GB" sz="1600" dirty="0">
                          <a:latin typeface="Gill Sans MT" panose="020B0502020104020203" pitchFamily="34" charset="0"/>
                        </a:rPr>
                        <a:t>Lobe</a:t>
                      </a:r>
                    </a:p>
                  </a:txBody>
                  <a:tcPr/>
                </a:tc>
                <a:tc>
                  <a:txBody>
                    <a:bodyPr/>
                    <a:lstStyle/>
                    <a:p>
                      <a:r>
                        <a:rPr lang="en-GB" sz="1600" dirty="0">
                          <a:latin typeface="Gill Sans MT" panose="020B0502020104020203" pitchFamily="34" charset="0"/>
                        </a:rPr>
                        <a:t>Gyri</a:t>
                      </a:r>
                    </a:p>
                  </a:txBody>
                  <a:tcPr/>
                </a:tc>
                <a:tc>
                  <a:txBody>
                    <a:bodyPr/>
                    <a:lstStyle/>
                    <a:p>
                      <a:r>
                        <a:rPr lang="en-GB" sz="1600" dirty="0">
                          <a:latin typeface="Gill Sans MT" panose="020B0502020104020203" pitchFamily="34" charset="0"/>
                        </a:rPr>
                        <a:t>Sulci</a:t>
                      </a:r>
                    </a:p>
                  </a:txBody>
                  <a:tcPr/>
                </a:tc>
                <a:extLst>
                  <a:ext uri="{0D108BD9-81ED-4DB2-BD59-A6C34878D82A}">
                    <a16:rowId xmlns:a16="http://schemas.microsoft.com/office/drawing/2014/main" val="1956596231"/>
                  </a:ext>
                </a:extLst>
              </a:tr>
              <a:tr h="879795">
                <a:tc>
                  <a:txBody>
                    <a:bodyPr/>
                    <a:lstStyle/>
                    <a:p>
                      <a:r>
                        <a:rPr lang="en-GB" sz="1600" dirty="0">
                          <a:latin typeface="Gill Sans MT" panose="020B0502020104020203" pitchFamily="34" charset="0"/>
                        </a:rPr>
                        <a:t>Frontal </a:t>
                      </a:r>
                    </a:p>
                  </a:txBody>
                  <a:tcPr/>
                </a:tc>
                <a:tc>
                  <a:txBody>
                    <a:bodyPr/>
                    <a:lstStyle/>
                    <a:p>
                      <a:pPr marL="342900" indent="-342900">
                        <a:buAutoNum type="arabicPeriod"/>
                      </a:pPr>
                      <a:r>
                        <a:rPr lang="en-GB" sz="1600" b="1" dirty="0">
                          <a:latin typeface="Gill Sans MT" panose="020B0502020104020203" pitchFamily="34" charset="0"/>
                        </a:rPr>
                        <a:t>Precentral gyrus</a:t>
                      </a:r>
                    </a:p>
                    <a:p>
                      <a:pPr marL="342900" indent="-342900">
                        <a:buAutoNum type="arabicPeriod"/>
                      </a:pPr>
                      <a:r>
                        <a:rPr lang="en-GB" sz="1600" dirty="0">
                          <a:latin typeface="Gill Sans MT" panose="020B0502020104020203" pitchFamily="34" charset="0"/>
                        </a:rPr>
                        <a:t>Superior frontal gyrus</a:t>
                      </a:r>
                    </a:p>
                    <a:p>
                      <a:pPr marL="342900" indent="-342900">
                        <a:buAutoNum type="arabicPeriod"/>
                      </a:pPr>
                      <a:r>
                        <a:rPr lang="en-GB" sz="1600" dirty="0">
                          <a:latin typeface="Gill Sans MT" panose="020B0502020104020203" pitchFamily="34" charset="0"/>
                        </a:rPr>
                        <a:t>Middle frontal gyrus</a:t>
                      </a:r>
                    </a:p>
                    <a:p>
                      <a:pPr marL="342900" indent="-342900">
                        <a:buAutoNum type="arabicPeriod"/>
                      </a:pPr>
                      <a:r>
                        <a:rPr lang="en-GB" sz="1600" dirty="0">
                          <a:latin typeface="Gill Sans MT" panose="020B0502020104020203" pitchFamily="34" charset="0"/>
                        </a:rPr>
                        <a:t>Inferior frontal gyrus</a:t>
                      </a:r>
                    </a:p>
                  </a:txBody>
                  <a:tcPr/>
                </a:tc>
                <a:tc>
                  <a:txBody>
                    <a:bodyPr/>
                    <a:lstStyle/>
                    <a:p>
                      <a:pPr marL="342900" indent="-342900">
                        <a:buAutoNum type="arabicPeriod"/>
                      </a:pPr>
                      <a:r>
                        <a:rPr lang="en-GB" sz="1600" dirty="0">
                          <a:latin typeface="Gill Sans MT" panose="020B0502020104020203" pitchFamily="34" charset="0"/>
                        </a:rPr>
                        <a:t>Superior frontal sulci</a:t>
                      </a:r>
                    </a:p>
                    <a:p>
                      <a:pPr marL="342900" indent="-342900">
                        <a:buAutoNum type="arabicPeriod"/>
                      </a:pPr>
                      <a:r>
                        <a:rPr lang="en-GB" sz="1600" dirty="0">
                          <a:latin typeface="Gill Sans MT" panose="020B0502020104020203" pitchFamily="34" charset="0"/>
                        </a:rPr>
                        <a:t>Inferior frontal sulci</a:t>
                      </a:r>
                    </a:p>
                  </a:txBody>
                  <a:tcPr/>
                </a:tc>
                <a:extLst>
                  <a:ext uri="{0D108BD9-81ED-4DB2-BD59-A6C34878D82A}">
                    <a16:rowId xmlns:a16="http://schemas.microsoft.com/office/drawing/2014/main" val="175555904"/>
                  </a:ext>
                </a:extLst>
              </a:tr>
              <a:tr h="403217">
                <a:tc>
                  <a:txBody>
                    <a:bodyPr/>
                    <a:lstStyle/>
                    <a:p>
                      <a:r>
                        <a:rPr lang="en-GB" sz="1600" dirty="0">
                          <a:latin typeface="Gill Sans MT" panose="020B0502020104020203" pitchFamily="34" charset="0"/>
                        </a:rPr>
                        <a:t>Parietal </a:t>
                      </a:r>
                    </a:p>
                  </a:txBody>
                  <a:tcPr/>
                </a:tc>
                <a:tc>
                  <a:txBody>
                    <a:bodyPr/>
                    <a:lstStyle/>
                    <a:p>
                      <a:r>
                        <a:rPr lang="en-GB" sz="1600" dirty="0">
                          <a:latin typeface="Gill Sans MT" panose="020B0502020104020203" pitchFamily="34" charset="0"/>
                        </a:rPr>
                        <a:t>1. </a:t>
                      </a:r>
                      <a:r>
                        <a:rPr lang="en-GB" sz="1600" b="1" dirty="0">
                          <a:latin typeface="Gill Sans MT" panose="020B0502020104020203" pitchFamily="34" charset="0"/>
                        </a:rPr>
                        <a:t>Postcentral gyrus</a:t>
                      </a:r>
                    </a:p>
                  </a:txBody>
                  <a:tcPr/>
                </a:tc>
                <a:tc>
                  <a:txBody>
                    <a:bodyPr/>
                    <a:lstStyle/>
                    <a:p>
                      <a:r>
                        <a:rPr lang="en-GB" sz="1600" dirty="0">
                          <a:latin typeface="Gill Sans MT" panose="020B0502020104020203" pitchFamily="34" charset="0"/>
                        </a:rPr>
                        <a:t>1. Intraparietal sulcus</a:t>
                      </a:r>
                    </a:p>
                  </a:txBody>
                  <a:tcPr/>
                </a:tc>
                <a:extLst>
                  <a:ext uri="{0D108BD9-81ED-4DB2-BD59-A6C34878D82A}">
                    <a16:rowId xmlns:a16="http://schemas.microsoft.com/office/drawing/2014/main" val="2202654052"/>
                  </a:ext>
                </a:extLst>
              </a:tr>
              <a:tr h="879795">
                <a:tc>
                  <a:txBody>
                    <a:bodyPr/>
                    <a:lstStyle/>
                    <a:p>
                      <a:r>
                        <a:rPr lang="en-GB" sz="1600" dirty="0">
                          <a:latin typeface="Gill Sans MT" panose="020B0502020104020203" pitchFamily="34" charset="0"/>
                        </a:rPr>
                        <a:t>Temporal </a:t>
                      </a:r>
                    </a:p>
                  </a:txBody>
                  <a:tcPr/>
                </a:tc>
                <a:tc>
                  <a:txBody>
                    <a:bodyPr/>
                    <a:lstStyle/>
                    <a:p>
                      <a:pPr marL="342900" indent="-342900">
                        <a:buAutoNum type="arabicPeriod"/>
                      </a:pPr>
                      <a:r>
                        <a:rPr lang="en-GB" sz="1600" dirty="0">
                          <a:latin typeface="Gill Sans MT" panose="020B0502020104020203" pitchFamily="34" charset="0"/>
                        </a:rPr>
                        <a:t>Insula </a:t>
                      </a:r>
                    </a:p>
                    <a:p>
                      <a:pPr marL="342900" indent="-342900">
                        <a:buAutoNum type="arabicPeriod"/>
                      </a:pPr>
                      <a:r>
                        <a:rPr lang="en-GB" sz="1600" dirty="0">
                          <a:latin typeface="Gill Sans MT" panose="020B0502020104020203" pitchFamily="34" charset="0"/>
                        </a:rPr>
                        <a:t>Superior temporal gyrus</a:t>
                      </a:r>
                    </a:p>
                    <a:p>
                      <a:pPr marL="342900" indent="-342900">
                        <a:buAutoNum type="arabicPeriod"/>
                      </a:pPr>
                      <a:r>
                        <a:rPr lang="en-GB" sz="1600" dirty="0">
                          <a:latin typeface="Gill Sans MT" panose="020B0502020104020203" pitchFamily="34" charset="0"/>
                        </a:rPr>
                        <a:t>Middle temporal gyrus</a:t>
                      </a:r>
                    </a:p>
                    <a:p>
                      <a:pPr marL="342900" indent="-342900">
                        <a:buAutoNum type="arabicPeriod"/>
                      </a:pPr>
                      <a:r>
                        <a:rPr lang="en-GB" sz="1600" dirty="0">
                          <a:latin typeface="Gill Sans MT" panose="020B0502020104020203" pitchFamily="34" charset="0"/>
                        </a:rPr>
                        <a:t>Inferior temporal gyrus</a:t>
                      </a:r>
                    </a:p>
                  </a:txBody>
                  <a:tcPr/>
                </a:tc>
                <a:tc>
                  <a:txBody>
                    <a:bodyPr/>
                    <a:lstStyle/>
                    <a:p>
                      <a:pPr marL="342900" indent="-342900">
                        <a:buAutoNum type="arabicPeriod"/>
                      </a:pPr>
                      <a:r>
                        <a:rPr lang="en-GB" sz="1600" dirty="0">
                          <a:latin typeface="Gill Sans MT" panose="020B0502020104020203" pitchFamily="34" charset="0"/>
                        </a:rPr>
                        <a:t>Superior temporal sulci</a:t>
                      </a:r>
                    </a:p>
                    <a:p>
                      <a:pPr marL="342900" indent="-342900">
                        <a:buAutoNum type="arabicPeriod"/>
                      </a:pPr>
                      <a:r>
                        <a:rPr lang="en-GB" sz="1600" dirty="0">
                          <a:latin typeface="Gill Sans MT" panose="020B0502020104020203" pitchFamily="34" charset="0"/>
                        </a:rPr>
                        <a:t>Inferior temporal sulci</a:t>
                      </a:r>
                    </a:p>
                    <a:p>
                      <a:endParaRPr lang="en-GB" sz="1600" dirty="0">
                        <a:latin typeface="Gill Sans MT" panose="020B0502020104020203" pitchFamily="34" charset="0"/>
                      </a:endParaRPr>
                    </a:p>
                  </a:txBody>
                  <a:tcPr/>
                </a:tc>
                <a:extLst>
                  <a:ext uri="{0D108BD9-81ED-4DB2-BD59-A6C34878D82A}">
                    <a16:rowId xmlns:a16="http://schemas.microsoft.com/office/drawing/2014/main" val="1069922413"/>
                  </a:ext>
                </a:extLst>
              </a:tr>
              <a:tr h="678699">
                <a:tc>
                  <a:txBody>
                    <a:bodyPr/>
                    <a:lstStyle/>
                    <a:p>
                      <a:r>
                        <a:rPr lang="en-GB" sz="1600" dirty="0">
                          <a:latin typeface="Gill Sans MT" panose="020B0502020104020203" pitchFamily="34" charset="0"/>
                        </a:rPr>
                        <a:t>Medial Surface</a:t>
                      </a:r>
                    </a:p>
                  </a:txBody>
                  <a:tcPr/>
                </a:tc>
                <a:tc>
                  <a:txBody>
                    <a:bodyPr/>
                    <a:lstStyle/>
                    <a:p>
                      <a:pPr marL="342900" indent="-342900">
                        <a:buAutoNum type="arabicPeriod"/>
                      </a:pPr>
                      <a:r>
                        <a:rPr lang="en-GB" sz="1600" dirty="0">
                          <a:latin typeface="Gill Sans MT" panose="020B0502020104020203" pitchFamily="34" charset="0"/>
                        </a:rPr>
                        <a:t>Cingulate</a:t>
                      </a:r>
                    </a:p>
                    <a:p>
                      <a:pPr marL="342900" indent="-342900">
                        <a:buAutoNum type="arabicPeriod"/>
                      </a:pPr>
                      <a:r>
                        <a:rPr lang="en-GB" sz="1600" dirty="0">
                          <a:latin typeface="Gill Sans MT" panose="020B0502020104020203" pitchFamily="34" charset="0"/>
                        </a:rPr>
                        <a:t>Parahippocampal</a:t>
                      </a:r>
                    </a:p>
                  </a:txBody>
                  <a:tcPr/>
                </a:tc>
                <a:tc>
                  <a:txBody>
                    <a:bodyPr/>
                    <a:lstStyle/>
                    <a:p>
                      <a:pPr marL="342900" indent="-342900">
                        <a:buAutoNum type="arabicPeriod"/>
                      </a:pPr>
                      <a:r>
                        <a:rPr lang="en-GB" sz="1600" dirty="0">
                          <a:latin typeface="Gill Sans MT" panose="020B0502020104020203" pitchFamily="34" charset="0"/>
                        </a:rPr>
                        <a:t>Parietooccipital</a:t>
                      </a:r>
                    </a:p>
                    <a:p>
                      <a:pPr marL="342900" indent="-342900">
                        <a:buAutoNum type="arabicPeriod"/>
                      </a:pPr>
                      <a:r>
                        <a:rPr lang="en-GB" sz="1600" dirty="0">
                          <a:latin typeface="Gill Sans MT" panose="020B0502020104020203" pitchFamily="34" charset="0"/>
                        </a:rPr>
                        <a:t>Calcarine</a:t>
                      </a:r>
                    </a:p>
                    <a:p>
                      <a:pPr marL="342900" indent="-342900">
                        <a:buAutoNum type="arabicPeriod"/>
                      </a:pPr>
                      <a:r>
                        <a:rPr lang="en-GB" sz="1600" dirty="0">
                          <a:latin typeface="Gill Sans MT" panose="020B0502020104020203" pitchFamily="34" charset="0"/>
                        </a:rPr>
                        <a:t>Cingulate </a:t>
                      </a:r>
                    </a:p>
                  </a:txBody>
                  <a:tcPr/>
                </a:tc>
                <a:extLst>
                  <a:ext uri="{0D108BD9-81ED-4DB2-BD59-A6C34878D82A}">
                    <a16:rowId xmlns:a16="http://schemas.microsoft.com/office/drawing/2014/main" val="506211775"/>
                  </a:ext>
                </a:extLst>
              </a:tr>
            </a:tbl>
          </a:graphicData>
        </a:graphic>
      </p:graphicFrame>
      <p:pic>
        <p:nvPicPr>
          <p:cNvPr id="7" name="Picture 6">
            <a:extLst>
              <a:ext uri="{FF2B5EF4-FFF2-40B4-BE49-F238E27FC236}">
                <a16:creationId xmlns:a16="http://schemas.microsoft.com/office/drawing/2014/main" id="{C12E640D-D07E-49C5-B9F5-C0224A14FF4C}"/>
              </a:ext>
            </a:extLst>
          </p:cNvPr>
          <p:cNvPicPr>
            <a:picLocks noChangeAspect="1"/>
          </p:cNvPicPr>
          <p:nvPr/>
        </p:nvPicPr>
        <p:blipFill rotWithShape="1">
          <a:blip r:embed="rId2"/>
          <a:srcRect l="2473" t="25089" r="1720" b="30896"/>
          <a:stretch/>
        </p:blipFill>
        <p:spPr>
          <a:xfrm>
            <a:off x="4503173" y="4393678"/>
            <a:ext cx="6853084" cy="2279800"/>
          </a:xfrm>
          <a:prstGeom prst="rect">
            <a:avLst/>
          </a:prstGeom>
        </p:spPr>
      </p:pic>
    </p:spTree>
    <p:extLst>
      <p:ext uri="{BB962C8B-B14F-4D97-AF65-F5344CB8AC3E}">
        <p14:creationId xmlns:p14="http://schemas.microsoft.com/office/powerpoint/2010/main" val="969157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7">
            <a:extLst>
              <a:ext uri="{FF2B5EF4-FFF2-40B4-BE49-F238E27FC236}">
                <a16:creationId xmlns:a16="http://schemas.microsoft.com/office/drawing/2014/main" id="{B98FC2DA-457F-4E15-82A5-85E2305F44F0}"/>
              </a:ext>
            </a:extLst>
          </p:cNvPr>
          <p:cNvSpPr txBox="1">
            <a:spLocks/>
          </p:cNvSpPr>
          <p:nvPr/>
        </p:nvSpPr>
        <p:spPr>
          <a:xfrm>
            <a:off x="245438" y="602974"/>
            <a:ext cx="5399987" cy="6255026"/>
          </a:xfrm>
          <a:prstGeom prst="rect">
            <a:avLst/>
          </a:prstGeom>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en-US" sz="1600" b="1" dirty="0">
                <a:solidFill>
                  <a:schemeClr val="bg2">
                    <a:lumMod val="25000"/>
                  </a:schemeClr>
                </a:solidFill>
              </a:rPr>
              <a:t>(1) </a:t>
            </a:r>
            <a:r>
              <a:rPr lang="en-US" altLang="en-US" sz="1600" b="1" dirty="0">
                <a:solidFill>
                  <a:schemeClr val="bg2">
                    <a:lumMod val="25000"/>
                  </a:schemeClr>
                </a:solidFill>
                <a:ea typeface="Open Sans" panose="020B0604020202020204" charset="0"/>
                <a:cs typeface="Open Sans" panose="020B0604020202020204" charset="0"/>
              </a:rPr>
              <a:t>which of the following is not one of the surfaces of the cerebrum? </a:t>
            </a:r>
            <a:endParaRPr lang="en-US" sz="1600" b="1" dirty="0">
              <a:solidFill>
                <a:schemeClr val="bg2">
                  <a:lumMod val="25000"/>
                </a:schemeClr>
              </a:solidFill>
            </a:endParaRPr>
          </a:p>
          <a:p>
            <a:pPr marL="0" indent="0">
              <a:lnSpc>
                <a:spcPct val="100000"/>
              </a:lnSpc>
              <a:spcBef>
                <a:spcPts val="100"/>
              </a:spcBef>
              <a:buNone/>
            </a:pPr>
            <a:r>
              <a:rPr lang="en-US" sz="1600" dirty="0"/>
              <a:t>A) </a:t>
            </a:r>
            <a:r>
              <a:rPr lang="en-US" altLang="en-US" sz="1600" dirty="0">
                <a:ea typeface="Open Sans" panose="020B0604020202020204" charset="0"/>
                <a:cs typeface="Open Sans" panose="020B0604020202020204" charset="0"/>
              </a:rPr>
              <a:t>Superiolatral                                                                   </a:t>
            </a:r>
            <a:r>
              <a:rPr lang="en-US" sz="1600" dirty="0"/>
              <a:t>B) </a:t>
            </a:r>
            <a:r>
              <a:rPr lang="en-US" altLang="en-US" sz="1600" dirty="0">
                <a:ea typeface="Open Sans" panose="020B0604020202020204" charset="0"/>
                <a:cs typeface="Open Sans" panose="020B0604020202020204" charset="0"/>
              </a:rPr>
              <a:t>Medial</a:t>
            </a:r>
          </a:p>
          <a:p>
            <a:pPr marL="0" indent="0">
              <a:lnSpc>
                <a:spcPct val="100000"/>
              </a:lnSpc>
              <a:spcBef>
                <a:spcPts val="100"/>
              </a:spcBef>
              <a:buNone/>
            </a:pPr>
            <a:r>
              <a:rPr lang="en-US" sz="1600" dirty="0"/>
              <a:t>C) </a:t>
            </a:r>
            <a:r>
              <a:rPr lang="en-US" altLang="en-US" sz="1600" dirty="0">
                <a:ea typeface="Open Sans" panose="020B0604020202020204" charset="0"/>
                <a:cs typeface="Open Sans" panose="020B0604020202020204" charset="0"/>
              </a:rPr>
              <a:t>Posterior                                                                         </a:t>
            </a:r>
            <a:r>
              <a:rPr lang="en-US" sz="1600" dirty="0"/>
              <a:t>D) </a:t>
            </a:r>
            <a:r>
              <a:rPr lang="en-US" altLang="en-US" sz="1600" dirty="0">
                <a:ea typeface="Open Sans" panose="020B0604020202020204" charset="0"/>
                <a:cs typeface="Open Sans" panose="020B0604020202020204" charset="0"/>
              </a:rPr>
              <a:t>Inferior</a:t>
            </a:r>
          </a:p>
          <a:p>
            <a:pPr marL="0" indent="0">
              <a:lnSpc>
                <a:spcPct val="100000"/>
              </a:lnSpc>
              <a:spcBef>
                <a:spcPts val="100"/>
              </a:spcBef>
              <a:buFont typeface="Arial" panose="020B0604020202020204" pitchFamily="34" charset="0"/>
              <a:buNone/>
            </a:pPr>
            <a:endParaRPr lang="en-US" sz="1600" dirty="0"/>
          </a:p>
          <a:p>
            <a:pPr marL="0" indent="0">
              <a:lnSpc>
                <a:spcPct val="100000"/>
              </a:lnSpc>
              <a:spcBef>
                <a:spcPts val="100"/>
              </a:spcBef>
              <a:buNone/>
            </a:pPr>
            <a:r>
              <a:rPr lang="en-US" sz="1600" b="1" dirty="0">
                <a:solidFill>
                  <a:schemeClr val="bg2">
                    <a:lumMod val="25000"/>
                  </a:schemeClr>
                </a:solidFill>
              </a:rPr>
              <a:t>(2) </a:t>
            </a:r>
            <a:r>
              <a:rPr lang="en-US" altLang="en-US" sz="1600" b="1" dirty="0">
                <a:solidFill>
                  <a:schemeClr val="bg2">
                    <a:lumMod val="25000"/>
                  </a:schemeClr>
                </a:solidFill>
              </a:rPr>
              <a:t>Which lobe is responsible for smell, hearing and memory?</a:t>
            </a:r>
          </a:p>
          <a:p>
            <a:pPr marL="0" indent="0">
              <a:lnSpc>
                <a:spcPct val="100000"/>
              </a:lnSpc>
              <a:spcBef>
                <a:spcPts val="100"/>
              </a:spcBef>
              <a:buNone/>
            </a:pPr>
            <a:r>
              <a:rPr lang="en-US" sz="1600" dirty="0"/>
              <a:t>A) Frontal                                                                          B) Temporal</a:t>
            </a:r>
          </a:p>
          <a:p>
            <a:pPr marL="0" indent="0">
              <a:lnSpc>
                <a:spcPct val="100000"/>
              </a:lnSpc>
              <a:spcBef>
                <a:spcPts val="100"/>
              </a:spcBef>
              <a:buNone/>
            </a:pPr>
            <a:r>
              <a:rPr lang="en-US" sz="1600" dirty="0"/>
              <a:t>C) Occipital                                                                       D) Parietal</a:t>
            </a:r>
          </a:p>
          <a:p>
            <a:pPr marL="0" indent="0">
              <a:lnSpc>
                <a:spcPct val="100000"/>
              </a:lnSpc>
              <a:spcBef>
                <a:spcPts val="100"/>
              </a:spcBef>
              <a:buNone/>
            </a:pPr>
            <a:endParaRPr lang="en-US" sz="1600" b="1" dirty="0">
              <a:solidFill>
                <a:schemeClr val="tx2">
                  <a:lumMod val="75000"/>
                </a:schemeClr>
              </a:solidFill>
            </a:endParaRPr>
          </a:p>
          <a:p>
            <a:pPr marL="0" indent="0">
              <a:lnSpc>
                <a:spcPct val="100000"/>
              </a:lnSpc>
              <a:spcBef>
                <a:spcPts val="100"/>
              </a:spcBef>
              <a:buNone/>
            </a:pPr>
            <a:r>
              <a:rPr lang="en-US" sz="1600" b="1" dirty="0">
                <a:solidFill>
                  <a:schemeClr val="bg2">
                    <a:lumMod val="25000"/>
                  </a:schemeClr>
                </a:solidFill>
              </a:rPr>
              <a:t>(3) Where is frontal eye field?</a:t>
            </a:r>
          </a:p>
          <a:p>
            <a:pPr marL="0" indent="0">
              <a:lnSpc>
                <a:spcPct val="100000"/>
              </a:lnSpc>
              <a:spcBef>
                <a:spcPts val="100"/>
              </a:spcBef>
              <a:buNone/>
            </a:pPr>
            <a:r>
              <a:rPr lang="en-US" sz="1600" dirty="0"/>
              <a:t>C) Occipital                                                                       D) Parietal</a:t>
            </a:r>
          </a:p>
          <a:p>
            <a:pPr marL="0" indent="0">
              <a:lnSpc>
                <a:spcPct val="100000"/>
              </a:lnSpc>
              <a:spcBef>
                <a:spcPts val="100"/>
              </a:spcBef>
              <a:buNone/>
            </a:pPr>
            <a:r>
              <a:rPr lang="en-US" sz="1600" dirty="0"/>
              <a:t>A) Frontal                                                                          B) Temporal</a:t>
            </a:r>
          </a:p>
          <a:p>
            <a:pPr marL="0" indent="0">
              <a:lnSpc>
                <a:spcPct val="100000"/>
              </a:lnSpc>
              <a:spcBef>
                <a:spcPts val="100"/>
              </a:spcBef>
              <a:buNone/>
            </a:pPr>
            <a:endParaRPr lang="en-US" sz="1600" b="1" dirty="0">
              <a:solidFill>
                <a:schemeClr val="tx2">
                  <a:lumMod val="75000"/>
                </a:schemeClr>
              </a:solidFill>
            </a:endParaRPr>
          </a:p>
          <a:p>
            <a:pPr marL="0" indent="0">
              <a:lnSpc>
                <a:spcPct val="100000"/>
              </a:lnSpc>
              <a:spcBef>
                <a:spcPts val="100"/>
              </a:spcBef>
              <a:buNone/>
            </a:pPr>
            <a:r>
              <a:rPr lang="en-US" sz="1600" b="1" dirty="0">
                <a:solidFill>
                  <a:schemeClr val="bg2">
                    <a:lumMod val="25000"/>
                  </a:schemeClr>
                </a:solidFill>
              </a:rPr>
              <a:t>(4) </a:t>
            </a:r>
            <a:r>
              <a:rPr lang="en-US" altLang="en-US" sz="1600" b="1" dirty="0">
                <a:solidFill>
                  <a:schemeClr val="bg2">
                    <a:lumMod val="25000"/>
                  </a:schemeClr>
                </a:solidFill>
              </a:rPr>
              <a:t>When is cerebral dominance becomes established?</a:t>
            </a:r>
          </a:p>
          <a:p>
            <a:pPr marL="0" indent="0">
              <a:lnSpc>
                <a:spcPct val="100000"/>
              </a:lnSpc>
              <a:spcBef>
                <a:spcPts val="100"/>
              </a:spcBef>
              <a:buNone/>
            </a:pPr>
            <a:r>
              <a:rPr lang="en-US" sz="1600" dirty="0"/>
              <a:t>A) Before birth                                     B) First few years after birth</a:t>
            </a:r>
          </a:p>
          <a:p>
            <a:pPr marL="0" indent="0">
              <a:lnSpc>
                <a:spcPct val="100000"/>
              </a:lnSpc>
              <a:spcBef>
                <a:spcPts val="100"/>
              </a:spcBef>
              <a:buNone/>
            </a:pPr>
            <a:r>
              <a:rPr lang="en-US" sz="1600" dirty="0"/>
              <a:t>C) At puberty                                        D) Mid 40s</a:t>
            </a:r>
          </a:p>
          <a:p>
            <a:pPr marL="0" indent="0">
              <a:lnSpc>
                <a:spcPct val="100000"/>
              </a:lnSpc>
              <a:spcBef>
                <a:spcPts val="100"/>
              </a:spcBef>
              <a:spcAft>
                <a:spcPts val="100"/>
              </a:spcAft>
              <a:buFont typeface="Arial" panose="020B0604020202020204" pitchFamily="34" charset="0"/>
              <a:buNone/>
            </a:pPr>
            <a:endParaRPr lang="en-US" sz="1600" dirty="0"/>
          </a:p>
          <a:p>
            <a:pPr marL="0" indent="0">
              <a:lnSpc>
                <a:spcPct val="100000"/>
              </a:lnSpc>
              <a:spcBef>
                <a:spcPts val="100"/>
              </a:spcBef>
              <a:buNone/>
            </a:pPr>
            <a:r>
              <a:rPr lang="en-US" sz="1600" b="1" dirty="0">
                <a:solidFill>
                  <a:schemeClr val="bg2">
                    <a:lumMod val="25000"/>
                  </a:schemeClr>
                </a:solidFill>
              </a:rPr>
              <a:t>(5) </a:t>
            </a:r>
            <a:r>
              <a:rPr lang="en-US" altLang="en-US" sz="1600" b="1" dirty="0">
                <a:solidFill>
                  <a:schemeClr val="bg2">
                    <a:lumMod val="25000"/>
                  </a:schemeClr>
                </a:solidFill>
              </a:rPr>
              <a:t>Which nerve fiber type connect corresponding regions of different hemisphere?</a:t>
            </a:r>
            <a:endParaRPr lang="en-US" sz="1600" b="1" dirty="0">
              <a:solidFill>
                <a:schemeClr val="bg2">
                  <a:lumMod val="25000"/>
                </a:schemeClr>
              </a:solidFill>
            </a:endParaRPr>
          </a:p>
          <a:p>
            <a:pPr marL="0" indent="0">
              <a:lnSpc>
                <a:spcPct val="100000"/>
              </a:lnSpc>
              <a:spcBef>
                <a:spcPts val="100"/>
              </a:spcBef>
              <a:buNone/>
            </a:pPr>
            <a:r>
              <a:rPr lang="en-US" sz="1600" dirty="0"/>
              <a:t>A) Association                                                           B) Commissural</a:t>
            </a:r>
          </a:p>
          <a:p>
            <a:pPr marL="0" indent="0">
              <a:lnSpc>
                <a:spcPct val="100000"/>
              </a:lnSpc>
              <a:spcBef>
                <a:spcPts val="100"/>
              </a:spcBef>
              <a:buNone/>
            </a:pPr>
            <a:r>
              <a:rPr lang="en-US" sz="1600" dirty="0"/>
              <a:t>C) Projection                                                              D) Non of them</a:t>
            </a:r>
          </a:p>
        </p:txBody>
      </p:sp>
      <p:sp>
        <p:nvSpPr>
          <p:cNvPr id="4" name="Shape 527">
            <a:extLst>
              <a:ext uri="{FF2B5EF4-FFF2-40B4-BE49-F238E27FC236}">
                <a16:creationId xmlns:a16="http://schemas.microsoft.com/office/drawing/2014/main" id="{0B108AA0-D091-451A-A851-26858A455AAB}"/>
              </a:ext>
            </a:extLst>
          </p:cNvPr>
          <p:cNvSpPr txBox="1">
            <a:spLocks/>
          </p:cNvSpPr>
          <p:nvPr/>
        </p:nvSpPr>
        <p:spPr>
          <a:xfrm>
            <a:off x="6546577" y="602974"/>
            <a:ext cx="5645423" cy="6255026"/>
          </a:xfrm>
          <a:prstGeom prst="rect">
            <a:avLst/>
          </a:prstGeom>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endParaRPr lang="en-US" sz="1600" b="1" dirty="0">
              <a:solidFill>
                <a:schemeClr val="bg2">
                  <a:lumMod val="25000"/>
                </a:schemeClr>
              </a:solidFill>
            </a:endParaRPr>
          </a:p>
          <a:p>
            <a:pPr marL="0" indent="0">
              <a:lnSpc>
                <a:spcPct val="100000"/>
              </a:lnSpc>
              <a:spcBef>
                <a:spcPts val="100"/>
              </a:spcBef>
              <a:buNone/>
            </a:pPr>
            <a:r>
              <a:rPr lang="en-US" sz="1600" b="1" dirty="0">
                <a:solidFill>
                  <a:schemeClr val="bg2">
                    <a:lumMod val="25000"/>
                  </a:schemeClr>
                </a:solidFill>
              </a:rPr>
              <a:t>(6) Superficial layer of cerebral cortex consist of?</a:t>
            </a:r>
          </a:p>
          <a:p>
            <a:pPr marL="0" indent="0">
              <a:lnSpc>
                <a:spcPct val="100000"/>
              </a:lnSpc>
              <a:spcBef>
                <a:spcPts val="100"/>
              </a:spcBef>
              <a:buNone/>
            </a:pPr>
            <a:r>
              <a:rPr lang="en-US" sz="1600" dirty="0"/>
              <a:t>A) </a:t>
            </a:r>
            <a:r>
              <a:rPr lang="en-US" altLang="en-US" sz="1600" dirty="0">
                <a:ea typeface="Open Sans" panose="020B0604020202020204" charset="0"/>
                <a:cs typeface="Open Sans" panose="020B0604020202020204" charset="0"/>
              </a:rPr>
              <a:t>Grey matter                                                         </a:t>
            </a:r>
            <a:r>
              <a:rPr lang="en-US" sz="1600" dirty="0"/>
              <a:t>B) </a:t>
            </a:r>
            <a:r>
              <a:rPr lang="en-US" altLang="en-US" sz="1600" dirty="0">
                <a:ea typeface="Open Sans" panose="020B0604020202020204" charset="0"/>
                <a:cs typeface="Open Sans" panose="020B0604020202020204" charset="0"/>
              </a:rPr>
              <a:t>White matter</a:t>
            </a:r>
          </a:p>
          <a:p>
            <a:pPr marL="0" indent="0">
              <a:lnSpc>
                <a:spcPct val="100000"/>
              </a:lnSpc>
              <a:spcBef>
                <a:spcPts val="100"/>
              </a:spcBef>
              <a:buNone/>
            </a:pPr>
            <a:r>
              <a:rPr lang="en-US" sz="1600" dirty="0"/>
              <a:t>C) </a:t>
            </a:r>
            <a:r>
              <a:rPr lang="en-US" altLang="en-US" sz="1600" dirty="0">
                <a:ea typeface="Open Sans" panose="020B0604020202020204" charset="0"/>
                <a:cs typeface="Open Sans" panose="020B0604020202020204" charset="0"/>
              </a:rPr>
              <a:t>Both A &amp; B                                                            </a:t>
            </a:r>
            <a:r>
              <a:rPr lang="en-US" sz="1600" dirty="0"/>
              <a:t>D) </a:t>
            </a:r>
            <a:r>
              <a:rPr lang="en-US" altLang="en-US" sz="1600" dirty="0">
                <a:ea typeface="Open Sans" panose="020B0604020202020204" charset="0"/>
                <a:cs typeface="Open Sans" panose="020B0604020202020204" charset="0"/>
              </a:rPr>
              <a:t>Non of them</a:t>
            </a:r>
          </a:p>
          <a:p>
            <a:pPr marL="0" indent="0">
              <a:lnSpc>
                <a:spcPct val="100000"/>
              </a:lnSpc>
              <a:spcBef>
                <a:spcPts val="100"/>
              </a:spcBef>
              <a:buFont typeface="Arial" panose="020B0604020202020204" pitchFamily="34" charset="0"/>
              <a:buNone/>
            </a:pPr>
            <a:endParaRPr lang="en-US" sz="1600" dirty="0"/>
          </a:p>
          <a:p>
            <a:pPr marL="0" indent="0">
              <a:lnSpc>
                <a:spcPct val="100000"/>
              </a:lnSpc>
              <a:spcBef>
                <a:spcPts val="100"/>
              </a:spcBef>
              <a:buNone/>
            </a:pPr>
            <a:r>
              <a:rPr lang="en-US" sz="1600" b="1" dirty="0">
                <a:solidFill>
                  <a:schemeClr val="bg2">
                    <a:lumMod val="25000"/>
                  </a:schemeClr>
                </a:solidFill>
              </a:rPr>
              <a:t>(7) Corpus collosum</a:t>
            </a:r>
            <a:r>
              <a:rPr lang="en-US" altLang="en-US" sz="1600" b="1" dirty="0">
                <a:solidFill>
                  <a:schemeClr val="bg2">
                    <a:lumMod val="25000"/>
                  </a:schemeClr>
                </a:solidFill>
              </a:rPr>
              <a:t> is example of</a:t>
            </a:r>
            <a:r>
              <a:rPr lang="en-US" sz="1600" b="1" dirty="0">
                <a:solidFill>
                  <a:schemeClr val="bg2">
                    <a:lumMod val="25000"/>
                  </a:schemeClr>
                </a:solidFill>
              </a:rPr>
              <a:t>?</a:t>
            </a:r>
          </a:p>
          <a:p>
            <a:pPr marL="0" indent="0">
              <a:lnSpc>
                <a:spcPct val="100000"/>
              </a:lnSpc>
              <a:spcBef>
                <a:spcPts val="100"/>
              </a:spcBef>
              <a:buNone/>
            </a:pPr>
            <a:r>
              <a:rPr lang="en-US" sz="1600" dirty="0"/>
              <a:t>A) Efferent projection fiber                            B) Commissural fiber </a:t>
            </a:r>
          </a:p>
          <a:p>
            <a:pPr marL="0" indent="0">
              <a:lnSpc>
                <a:spcPct val="100000"/>
              </a:lnSpc>
              <a:spcBef>
                <a:spcPts val="100"/>
              </a:spcBef>
              <a:buNone/>
            </a:pPr>
            <a:r>
              <a:rPr lang="en-US" sz="1600" dirty="0"/>
              <a:t>C) Afferent projection fiber                            D) Association fiber</a:t>
            </a:r>
          </a:p>
          <a:p>
            <a:pPr marL="0" indent="0">
              <a:lnSpc>
                <a:spcPct val="100000"/>
              </a:lnSpc>
              <a:spcBef>
                <a:spcPts val="100"/>
              </a:spcBef>
              <a:buNone/>
            </a:pPr>
            <a:endParaRPr lang="en-US" sz="1600" b="1" dirty="0">
              <a:solidFill>
                <a:schemeClr val="tx2">
                  <a:lumMod val="75000"/>
                </a:schemeClr>
              </a:solidFill>
            </a:endParaRPr>
          </a:p>
          <a:p>
            <a:pPr marL="0" indent="0">
              <a:lnSpc>
                <a:spcPct val="100000"/>
              </a:lnSpc>
              <a:spcBef>
                <a:spcPts val="100"/>
              </a:spcBef>
              <a:buNone/>
            </a:pPr>
            <a:r>
              <a:rPr lang="en-US" sz="1600" b="1" dirty="0">
                <a:solidFill>
                  <a:schemeClr val="bg2">
                    <a:lumMod val="25000"/>
                  </a:schemeClr>
                </a:solidFill>
              </a:rPr>
              <a:t>(8) </a:t>
            </a:r>
            <a:r>
              <a:rPr lang="en-US" sz="1600" b="1" dirty="0" err="1">
                <a:solidFill>
                  <a:schemeClr val="bg2">
                    <a:lumMod val="25000"/>
                  </a:schemeClr>
                </a:solidFill>
              </a:rPr>
              <a:t>Brodman's</a:t>
            </a:r>
            <a:r>
              <a:rPr lang="en-US" sz="1600" b="1" dirty="0">
                <a:solidFill>
                  <a:schemeClr val="bg2">
                    <a:lumMod val="25000"/>
                  </a:schemeClr>
                </a:solidFill>
              </a:rPr>
              <a:t> area 4 is related to?</a:t>
            </a:r>
          </a:p>
          <a:p>
            <a:pPr marL="0" indent="0">
              <a:lnSpc>
                <a:spcPct val="100000"/>
              </a:lnSpc>
              <a:spcBef>
                <a:spcPts val="100"/>
              </a:spcBef>
              <a:buNone/>
            </a:pPr>
            <a:r>
              <a:rPr lang="en-US" sz="1600" dirty="0"/>
              <a:t>A)</a:t>
            </a:r>
            <a:r>
              <a:rPr lang="en-US" sz="1600" dirty="0">
                <a:ea typeface="Open Sans" panose="020B0604020202020204" charset="0"/>
                <a:cs typeface="Open Sans" panose="020B0604020202020204" charset="0"/>
              </a:rPr>
              <a:t> </a:t>
            </a:r>
            <a:r>
              <a:rPr lang="en-US" sz="1600" dirty="0"/>
              <a:t>Primary motor cortex</a:t>
            </a:r>
            <a:r>
              <a:rPr lang="en-US" sz="1600" dirty="0">
                <a:ea typeface="Open Sans" panose="020B0604020202020204" charset="0"/>
                <a:cs typeface="Open Sans" panose="020B0604020202020204" charset="0"/>
              </a:rPr>
              <a:t>                          </a:t>
            </a:r>
            <a:r>
              <a:rPr lang="en-US" sz="1600" dirty="0"/>
              <a:t>B) Primary visual cortex  </a:t>
            </a:r>
            <a:br>
              <a:rPr lang="en-US" sz="1600" dirty="0"/>
            </a:br>
            <a:r>
              <a:rPr lang="en-US" sz="1600" dirty="0"/>
              <a:t>C) Primary motor cortex </a:t>
            </a:r>
            <a:r>
              <a:rPr lang="en-US" sz="1600" dirty="0">
                <a:ea typeface="Open Sans" panose="020B0604020202020204" charset="0"/>
                <a:cs typeface="Open Sans" panose="020B0604020202020204" charset="0"/>
              </a:rPr>
              <a:t>                         </a:t>
            </a:r>
            <a:r>
              <a:rPr lang="en-US" sz="1600" dirty="0"/>
              <a:t>D) Primary visual cortex</a:t>
            </a:r>
            <a:endParaRPr lang="en-US" sz="1600" dirty="0">
              <a:ea typeface="Open Sans" panose="020B0604020202020204" charset="0"/>
              <a:cs typeface="Open Sans" panose="020B0604020202020204" charset="0"/>
            </a:endParaRPr>
          </a:p>
          <a:p>
            <a:pPr marL="0" indent="0">
              <a:lnSpc>
                <a:spcPct val="100000"/>
              </a:lnSpc>
              <a:spcBef>
                <a:spcPts val="100"/>
              </a:spcBef>
              <a:buNone/>
            </a:pPr>
            <a:endParaRPr lang="en-US" sz="1600" b="1" dirty="0">
              <a:solidFill>
                <a:schemeClr val="tx2">
                  <a:lumMod val="75000"/>
                </a:schemeClr>
              </a:solidFill>
            </a:endParaRPr>
          </a:p>
          <a:p>
            <a:pPr marL="0" indent="0">
              <a:lnSpc>
                <a:spcPct val="100000"/>
              </a:lnSpc>
              <a:spcBef>
                <a:spcPts val="100"/>
              </a:spcBef>
              <a:buNone/>
            </a:pPr>
            <a:r>
              <a:rPr lang="en-US" sz="1600" b="1" dirty="0">
                <a:solidFill>
                  <a:schemeClr val="bg2">
                    <a:lumMod val="25000"/>
                  </a:schemeClr>
                </a:solidFill>
              </a:rPr>
              <a:t>(9) </a:t>
            </a:r>
            <a:r>
              <a:rPr lang="en-US" sz="1600" b="1" dirty="0" err="1">
                <a:solidFill>
                  <a:schemeClr val="bg2">
                    <a:lumMod val="25000"/>
                  </a:schemeClr>
                </a:solidFill>
              </a:rPr>
              <a:t>Parahippocampal</a:t>
            </a:r>
            <a:r>
              <a:rPr lang="en-US" sz="1600" b="1" dirty="0">
                <a:solidFill>
                  <a:schemeClr val="bg2">
                    <a:lumMod val="25000"/>
                  </a:schemeClr>
                </a:solidFill>
              </a:rPr>
              <a:t> gyrus located in the inferomedial part of?</a:t>
            </a:r>
          </a:p>
          <a:p>
            <a:pPr marL="0" indent="0">
              <a:lnSpc>
                <a:spcPct val="100000"/>
              </a:lnSpc>
              <a:spcBef>
                <a:spcPts val="100"/>
              </a:spcBef>
              <a:buNone/>
            </a:pPr>
            <a:r>
              <a:rPr lang="en-US" sz="1600" dirty="0"/>
              <a:t>A) Frontal lobe                                                       B) Parietal lobe</a:t>
            </a:r>
          </a:p>
          <a:p>
            <a:pPr marL="0" indent="0">
              <a:lnSpc>
                <a:spcPct val="100000"/>
              </a:lnSpc>
              <a:spcBef>
                <a:spcPts val="100"/>
              </a:spcBef>
              <a:buNone/>
            </a:pPr>
            <a:r>
              <a:rPr lang="en-US" sz="1600" dirty="0"/>
              <a:t>C) Occipital lobe                                                     D) Temporal lobe</a:t>
            </a:r>
          </a:p>
          <a:p>
            <a:pPr marL="0" indent="0">
              <a:lnSpc>
                <a:spcPct val="100000"/>
              </a:lnSpc>
              <a:spcBef>
                <a:spcPts val="100"/>
              </a:spcBef>
              <a:spcAft>
                <a:spcPts val="100"/>
              </a:spcAft>
              <a:buFont typeface="Arial" panose="020B0604020202020204" pitchFamily="34" charset="0"/>
              <a:buNone/>
            </a:pPr>
            <a:endParaRPr lang="en-US" sz="1600" dirty="0"/>
          </a:p>
          <a:p>
            <a:pPr marL="0" indent="0">
              <a:lnSpc>
                <a:spcPct val="100000"/>
              </a:lnSpc>
              <a:spcBef>
                <a:spcPts val="100"/>
              </a:spcBef>
              <a:buNone/>
            </a:pPr>
            <a:r>
              <a:rPr lang="en-US" sz="1600" b="1" dirty="0">
                <a:solidFill>
                  <a:schemeClr val="bg2">
                    <a:lumMod val="25000"/>
                  </a:schemeClr>
                </a:solidFill>
              </a:rPr>
              <a:t>(10) Which of them regions concerned with expressive aspects of language?</a:t>
            </a:r>
          </a:p>
          <a:p>
            <a:pPr marL="0" indent="0">
              <a:lnSpc>
                <a:spcPct val="100000"/>
              </a:lnSpc>
              <a:spcBef>
                <a:spcPts val="100"/>
              </a:spcBef>
              <a:buNone/>
            </a:pPr>
            <a:r>
              <a:rPr lang="en-US" sz="1600" dirty="0"/>
              <a:t>A) </a:t>
            </a:r>
            <a:r>
              <a:rPr lang="en-US" sz="1600" dirty="0" err="1"/>
              <a:t>Broca’s</a:t>
            </a:r>
            <a:r>
              <a:rPr lang="en-US" sz="1600" dirty="0"/>
              <a:t> area                                              B) </a:t>
            </a:r>
            <a:r>
              <a:rPr lang="en-US" sz="1600" dirty="0" err="1"/>
              <a:t>Wernick’s</a:t>
            </a:r>
            <a:r>
              <a:rPr lang="en-US" sz="1600" dirty="0"/>
              <a:t> area</a:t>
            </a:r>
          </a:p>
          <a:p>
            <a:pPr marL="0" indent="0">
              <a:lnSpc>
                <a:spcPct val="100000"/>
              </a:lnSpc>
              <a:spcBef>
                <a:spcPts val="100"/>
              </a:spcBef>
              <a:buNone/>
            </a:pPr>
            <a:r>
              <a:rPr lang="en-US" sz="1600" dirty="0"/>
              <a:t>C) Angular gyrus                                           D) </a:t>
            </a:r>
            <a:r>
              <a:rPr lang="en-US" sz="1600" dirty="0" err="1"/>
              <a:t>Supramarginal</a:t>
            </a:r>
            <a:r>
              <a:rPr lang="en-US" sz="1600" dirty="0"/>
              <a:t> gyrus </a:t>
            </a:r>
          </a:p>
        </p:txBody>
      </p:sp>
    </p:spTree>
    <p:extLst>
      <p:ext uri="{BB962C8B-B14F-4D97-AF65-F5344CB8AC3E}">
        <p14:creationId xmlns:p14="http://schemas.microsoft.com/office/powerpoint/2010/main" val="2770215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5">
            <a:extLst>
              <a:ext uri="{FF2B5EF4-FFF2-40B4-BE49-F238E27FC236}">
                <a16:creationId xmlns:a16="http://schemas.microsoft.com/office/drawing/2014/main" id="{5ECD51B0-E371-4E0F-B5AF-3203D3DBC25D}"/>
              </a:ext>
            </a:extLst>
          </p:cNvPr>
          <p:cNvSpPr/>
          <p:nvPr/>
        </p:nvSpPr>
        <p:spPr>
          <a:xfrm>
            <a:off x="3658685" y="10089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5" name="Shape 56">
            <a:extLst>
              <a:ext uri="{FF2B5EF4-FFF2-40B4-BE49-F238E27FC236}">
                <a16:creationId xmlns:a16="http://schemas.microsoft.com/office/drawing/2014/main" id="{1141A1C1-D7B5-465D-8F19-2F7BD16633A6}"/>
              </a:ext>
            </a:extLst>
          </p:cNvPr>
          <p:cNvSpPr/>
          <p:nvPr/>
        </p:nvSpPr>
        <p:spPr>
          <a:xfrm rot="10800000">
            <a:off x="7091134" y="43556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6" name="TextBox 5">
            <a:extLst>
              <a:ext uri="{FF2B5EF4-FFF2-40B4-BE49-F238E27FC236}">
                <a16:creationId xmlns:a16="http://schemas.microsoft.com/office/drawing/2014/main" id="{482981E4-E3EE-47F3-ADDE-7C2C26FBC37F}"/>
              </a:ext>
            </a:extLst>
          </p:cNvPr>
          <p:cNvSpPr txBox="1"/>
          <p:nvPr/>
        </p:nvSpPr>
        <p:spPr>
          <a:xfrm>
            <a:off x="0" y="0"/>
            <a:ext cx="12192000" cy="646331"/>
          </a:xfrm>
          <a:prstGeom prst="rect">
            <a:avLst/>
          </a:prstGeom>
          <a:noFill/>
        </p:spPr>
        <p:txBody>
          <a:bodyPr wrap="square" rtlCol="0">
            <a:spAutoFit/>
          </a:bodyPr>
          <a:lstStyle/>
          <a:p>
            <a:pPr algn="ctr"/>
            <a:r>
              <a:rPr lang="en-US" sz="3600" dirty="0">
                <a:solidFill>
                  <a:srgbClr val="CA945E"/>
                </a:solidFill>
                <a:latin typeface="Agency FB" panose="020B0503020202020204" pitchFamily="34" charset="0"/>
              </a:rPr>
              <a:t>Answers</a:t>
            </a:r>
          </a:p>
        </p:txBody>
      </p:sp>
      <p:sp>
        <p:nvSpPr>
          <p:cNvPr id="7" name="Shape 541">
            <a:extLst>
              <a:ext uri="{FF2B5EF4-FFF2-40B4-BE49-F238E27FC236}">
                <a16:creationId xmlns:a16="http://schemas.microsoft.com/office/drawing/2014/main" id="{059D6DD9-609F-4762-A3FC-7970E87015BB}"/>
              </a:ext>
            </a:extLst>
          </p:cNvPr>
          <p:cNvSpPr txBox="1">
            <a:spLocks/>
          </p:cNvSpPr>
          <p:nvPr/>
        </p:nvSpPr>
        <p:spPr>
          <a:xfrm>
            <a:off x="3658685" y="1008934"/>
            <a:ext cx="4874616" cy="484663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pt-BR" sz="3600" dirty="0">
                <a:latin typeface="Agency FB" panose="020B0503020202020204" pitchFamily="34" charset="0"/>
              </a:rPr>
              <a:t>(1) C           (6) A</a:t>
            </a:r>
            <a:br>
              <a:rPr lang="pt-BR" sz="3600" dirty="0">
                <a:latin typeface="Agency FB" panose="020B0503020202020204" pitchFamily="34" charset="0"/>
              </a:rPr>
            </a:br>
            <a:r>
              <a:rPr lang="pt-BR" sz="3600" dirty="0">
                <a:latin typeface="Agency FB" panose="020B0503020202020204" pitchFamily="34" charset="0"/>
              </a:rPr>
              <a:t>(2) B           (7) B</a:t>
            </a:r>
            <a:br>
              <a:rPr lang="pt-BR" sz="3600" dirty="0">
                <a:latin typeface="Agency FB" panose="020B0503020202020204" pitchFamily="34" charset="0"/>
              </a:rPr>
            </a:br>
            <a:r>
              <a:rPr lang="pt-BR" sz="3600" dirty="0">
                <a:latin typeface="Agency FB" panose="020B0503020202020204" pitchFamily="34" charset="0"/>
              </a:rPr>
              <a:t>(3) A           (8) C</a:t>
            </a:r>
            <a:br>
              <a:rPr lang="pt-BR" sz="3600" dirty="0">
                <a:latin typeface="Agency FB" panose="020B0503020202020204" pitchFamily="34" charset="0"/>
              </a:rPr>
            </a:br>
            <a:r>
              <a:rPr lang="pt-BR" sz="3600" dirty="0">
                <a:latin typeface="Agency FB" panose="020B0503020202020204" pitchFamily="34" charset="0"/>
              </a:rPr>
              <a:t>(4) B           (9) D</a:t>
            </a:r>
            <a:br>
              <a:rPr lang="pt-BR" sz="3600" dirty="0">
                <a:latin typeface="Agency FB" panose="020B0503020202020204" pitchFamily="34" charset="0"/>
              </a:rPr>
            </a:br>
            <a:r>
              <a:rPr lang="pt-BR" sz="3600" dirty="0">
                <a:latin typeface="Agency FB" panose="020B0503020202020204" pitchFamily="34" charset="0"/>
              </a:rPr>
              <a:t>(5) B          (10) A  </a:t>
            </a:r>
          </a:p>
        </p:txBody>
      </p:sp>
      <p:sp>
        <p:nvSpPr>
          <p:cNvPr id="8" name="Shape 21">
            <a:extLst>
              <a:ext uri="{FF2B5EF4-FFF2-40B4-BE49-F238E27FC236}">
                <a16:creationId xmlns:a16="http://schemas.microsoft.com/office/drawing/2014/main" id="{AA804BE9-FDF2-4AEA-924D-54731E4C4671}"/>
              </a:ext>
            </a:extLst>
          </p:cNvPr>
          <p:cNvSpPr/>
          <p:nvPr/>
        </p:nvSpPr>
        <p:spPr>
          <a:xfrm flipV="1">
            <a:off x="0" y="6720112"/>
            <a:ext cx="12192000" cy="137887"/>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40912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7">
            <a:extLst>
              <a:ext uri="{FF2B5EF4-FFF2-40B4-BE49-F238E27FC236}">
                <a16:creationId xmlns:a16="http://schemas.microsoft.com/office/drawing/2014/main" id="{C54056E8-FA58-424C-8683-16A3AF9B8519}"/>
              </a:ext>
            </a:extLst>
          </p:cNvPr>
          <p:cNvSpPr txBox="1">
            <a:spLocks/>
          </p:cNvSpPr>
          <p:nvPr/>
        </p:nvSpPr>
        <p:spPr>
          <a:xfrm>
            <a:off x="1656522" y="450574"/>
            <a:ext cx="8878955" cy="5393635"/>
          </a:xfrm>
          <a:prstGeom prst="rect">
            <a:avLst/>
          </a:prstGeom>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r>
              <a:rPr lang="en-US" sz="2200" b="1" dirty="0">
                <a:solidFill>
                  <a:schemeClr val="bg2">
                    <a:lumMod val="25000"/>
                  </a:schemeClr>
                </a:solidFill>
              </a:rPr>
              <a:t>(1) What is the function of afferent projection fibers</a:t>
            </a:r>
            <a:r>
              <a:rPr lang="en-US" altLang="en-US" sz="2200" b="1" dirty="0">
                <a:solidFill>
                  <a:schemeClr val="bg2">
                    <a:lumMod val="25000"/>
                  </a:schemeClr>
                </a:solidFill>
                <a:ea typeface="Open Sans" panose="020B0604020202020204" charset="0"/>
                <a:cs typeface="Open Sans" panose="020B0604020202020204" charset="0"/>
              </a:rPr>
              <a:t>? </a:t>
            </a:r>
            <a:endParaRPr lang="en-US" sz="2200" b="1" dirty="0">
              <a:solidFill>
                <a:schemeClr val="bg2">
                  <a:lumMod val="25000"/>
                </a:schemeClr>
              </a:solidFill>
            </a:endParaRPr>
          </a:p>
          <a:p>
            <a:pPr marL="180000" indent="0">
              <a:lnSpc>
                <a:spcPct val="100000"/>
              </a:lnSpc>
              <a:spcBef>
                <a:spcPts val="100"/>
              </a:spcBef>
              <a:buNone/>
            </a:pPr>
            <a:r>
              <a:rPr lang="en-US" sz="1800" dirty="0"/>
              <a:t>Afferent fibers convey impulses to the cerebral cortex</a:t>
            </a:r>
          </a:p>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r>
              <a:rPr lang="en-US" sz="2200" b="1" dirty="0">
                <a:solidFill>
                  <a:schemeClr val="bg2">
                    <a:lumMod val="25000"/>
                  </a:schemeClr>
                </a:solidFill>
              </a:rPr>
              <a:t>(2) </a:t>
            </a:r>
            <a:r>
              <a:rPr lang="en-US" altLang="en-US" sz="2200" b="1" dirty="0">
                <a:solidFill>
                  <a:schemeClr val="bg2">
                    <a:lumMod val="25000"/>
                  </a:schemeClr>
                </a:solidFill>
              </a:rPr>
              <a:t>Name the 4 Commissural Fibers</a:t>
            </a:r>
            <a:r>
              <a:rPr lang="en-US" sz="2200" b="1" dirty="0">
                <a:solidFill>
                  <a:schemeClr val="bg2">
                    <a:lumMod val="25000"/>
                  </a:schemeClr>
                </a:solidFill>
              </a:rPr>
              <a:t>?</a:t>
            </a:r>
          </a:p>
          <a:p>
            <a:pPr marL="360000" indent="-180000">
              <a:lnSpc>
                <a:spcPct val="100000"/>
              </a:lnSpc>
              <a:spcBef>
                <a:spcPts val="100"/>
              </a:spcBef>
              <a:buFont typeface="+mj-lt"/>
              <a:buAutoNum type="arabicPeriod"/>
            </a:pPr>
            <a:r>
              <a:rPr lang="en-US" sz="1800" dirty="0"/>
              <a:t>Corpus callosum.</a:t>
            </a:r>
          </a:p>
          <a:p>
            <a:pPr marL="360000" indent="-180000">
              <a:lnSpc>
                <a:spcPct val="100000"/>
              </a:lnSpc>
              <a:spcBef>
                <a:spcPts val="100"/>
              </a:spcBef>
              <a:buFont typeface="+mj-lt"/>
              <a:buAutoNum type="arabicPeriod"/>
            </a:pPr>
            <a:r>
              <a:rPr lang="en-US" sz="1800" dirty="0"/>
              <a:t>Anterior commissure.</a:t>
            </a:r>
          </a:p>
          <a:p>
            <a:pPr marL="360000" indent="-180000">
              <a:lnSpc>
                <a:spcPct val="100000"/>
              </a:lnSpc>
              <a:spcBef>
                <a:spcPts val="100"/>
              </a:spcBef>
              <a:buFont typeface="+mj-lt"/>
              <a:buAutoNum type="arabicPeriod"/>
            </a:pPr>
            <a:r>
              <a:rPr lang="en-US" sz="1800" dirty="0"/>
              <a:t>Hippocampal commissure (commissure of fornix).</a:t>
            </a:r>
          </a:p>
          <a:p>
            <a:pPr marL="360000" indent="-180000">
              <a:lnSpc>
                <a:spcPct val="100000"/>
              </a:lnSpc>
              <a:spcBef>
                <a:spcPts val="100"/>
              </a:spcBef>
              <a:buFont typeface="+mj-lt"/>
              <a:buAutoNum type="arabicPeriod"/>
            </a:pPr>
            <a:r>
              <a:rPr lang="en-US" sz="1800" dirty="0"/>
              <a:t>Posterior commissure.</a:t>
            </a:r>
          </a:p>
          <a:p>
            <a:pPr marL="0" indent="0">
              <a:lnSpc>
                <a:spcPct val="100000"/>
              </a:lnSpc>
              <a:spcBef>
                <a:spcPts val="100"/>
              </a:spcBef>
              <a:buNone/>
            </a:pPr>
            <a:endParaRPr lang="en-US" sz="1800" b="1" dirty="0">
              <a:solidFill>
                <a:schemeClr val="bg2">
                  <a:lumMod val="25000"/>
                </a:schemeClr>
              </a:solidFill>
            </a:endParaRPr>
          </a:p>
          <a:p>
            <a:pPr marL="0" indent="0">
              <a:lnSpc>
                <a:spcPct val="100000"/>
              </a:lnSpc>
              <a:spcBef>
                <a:spcPts val="100"/>
              </a:spcBef>
              <a:buNone/>
            </a:pPr>
            <a:endParaRPr lang="en-US" sz="2200" b="1" dirty="0">
              <a:solidFill>
                <a:schemeClr val="bg2">
                  <a:lumMod val="25000"/>
                </a:schemeClr>
              </a:solidFill>
            </a:endParaRPr>
          </a:p>
        </p:txBody>
      </p:sp>
    </p:spTree>
    <p:extLst>
      <p:ext uri="{BB962C8B-B14F-4D97-AF65-F5344CB8AC3E}">
        <p14:creationId xmlns:p14="http://schemas.microsoft.com/office/powerpoint/2010/main" val="186249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15DF574-17A0-4153-BA0A-31E30ADAB97F}"/>
              </a:ext>
            </a:extLst>
          </p:cNvPr>
          <p:cNvGrpSpPr/>
          <p:nvPr/>
        </p:nvGrpSpPr>
        <p:grpSpPr>
          <a:xfrm>
            <a:off x="5282435" y="4832958"/>
            <a:ext cx="2406144" cy="1837894"/>
            <a:chOff x="5282434" y="4925841"/>
            <a:chExt cx="2771245" cy="1837894"/>
          </a:xfrm>
        </p:grpSpPr>
        <p:pic>
          <p:nvPicPr>
            <p:cNvPr id="29698" name="Picture 2" descr="Image result for falx cerebri">
              <a:extLst>
                <a:ext uri="{FF2B5EF4-FFF2-40B4-BE49-F238E27FC236}">
                  <a16:creationId xmlns:a16="http://schemas.microsoft.com/office/drawing/2014/main" id="{AAE57C7F-8914-4A83-9197-643AED9E9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434" y="4925841"/>
              <a:ext cx="2771245" cy="18378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A1F223-377D-42B7-A48F-B08791219596}"/>
                </a:ext>
              </a:extLst>
            </p:cNvPr>
            <p:cNvSpPr/>
            <p:nvPr/>
          </p:nvSpPr>
          <p:spPr>
            <a:xfrm>
              <a:off x="7177548" y="5141940"/>
              <a:ext cx="438907" cy="108485"/>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CD4ED5A3-609C-40E0-94BF-A5AB767667FB}"/>
                </a:ext>
              </a:extLst>
            </p:cNvPr>
            <p:cNvSpPr txBox="1"/>
            <p:nvPr/>
          </p:nvSpPr>
          <p:spPr>
            <a:xfrm>
              <a:off x="5531749" y="6288023"/>
              <a:ext cx="561372"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grpSp>
      <p:pic>
        <p:nvPicPr>
          <p:cNvPr id="12" name="Picture 11">
            <a:extLst>
              <a:ext uri="{FF2B5EF4-FFF2-40B4-BE49-F238E27FC236}">
                <a16:creationId xmlns:a16="http://schemas.microsoft.com/office/drawing/2014/main" id="{F4CA6371-12F7-488E-9556-D4ADB1D69A59}"/>
              </a:ext>
            </a:extLst>
          </p:cNvPr>
          <p:cNvPicPr>
            <a:picLocks noChangeAspect="1"/>
          </p:cNvPicPr>
          <p:nvPr/>
        </p:nvPicPr>
        <p:blipFill rotWithShape="1">
          <a:blip r:embed="rId3"/>
          <a:srcRect l="14585" t="18567" r="18164" b="10099"/>
          <a:stretch/>
        </p:blipFill>
        <p:spPr>
          <a:xfrm>
            <a:off x="7263163" y="5507967"/>
            <a:ext cx="1361803" cy="1066681"/>
          </a:xfrm>
          <a:prstGeom prst="rect">
            <a:avLst/>
          </a:prstGeom>
        </p:spPr>
      </p:pic>
      <p:sp>
        <p:nvSpPr>
          <p:cNvPr id="27651" name="Rectangle 3"/>
          <p:cNvSpPr>
            <a:spLocks noGrp="1" noChangeArrowheads="1"/>
          </p:cNvSpPr>
          <p:nvPr>
            <p:ph sz="half" idx="4294967295"/>
          </p:nvPr>
        </p:nvSpPr>
        <p:spPr>
          <a:xfrm>
            <a:off x="741580" y="1607575"/>
            <a:ext cx="7229997" cy="4803775"/>
          </a:xfrm>
          <a:prstGeom prst="rect">
            <a:avLst/>
          </a:prstGeom>
        </p:spPr>
        <p:txBody>
          <a:bodyPr>
            <a:normAutofit/>
          </a:bodyPr>
          <a:lstStyle/>
          <a:p>
            <a:pPr marL="360000" indent="-360000">
              <a:lnSpc>
                <a:spcPct val="100000"/>
              </a:lnSpc>
              <a:spcBef>
                <a:spcPts val="0"/>
              </a:spcBef>
              <a:buFont typeface="Courier New" panose="02070309020205020404" pitchFamily="49" charset="0"/>
              <a:buChar char="o"/>
            </a:pPr>
            <a:r>
              <a:rPr lang="en-US" altLang="en-US" sz="2000" dirty="0">
                <a:ea typeface="Calibri Light" charset="0"/>
                <a:cs typeface="Calibri Light" charset="0"/>
                <a:sym typeface="Times New Roman" charset="0"/>
              </a:rPr>
              <a:t>Largest part of the forebrain. </a:t>
            </a:r>
            <a:r>
              <a:rPr lang="en-US" altLang="en-US" sz="2000" dirty="0">
                <a:solidFill>
                  <a:srgbClr val="92D050"/>
                </a:solidFill>
                <a:ea typeface="Calibri Light" charset="0"/>
                <a:cs typeface="Calibri Light" charset="0"/>
                <a:sym typeface="Times New Roman" charset="0"/>
              </a:rPr>
              <a:t>( makes up 2/3</a:t>
            </a:r>
            <a:r>
              <a:rPr lang="en-US" altLang="en-US" sz="2000" baseline="30000" dirty="0">
                <a:solidFill>
                  <a:srgbClr val="92D050"/>
                </a:solidFill>
                <a:ea typeface="Calibri Light" charset="0"/>
                <a:cs typeface="Calibri Light" charset="0"/>
                <a:sym typeface="Times New Roman" charset="0"/>
              </a:rPr>
              <a:t>rd</a:t>
            </a:r>
            <a:r>
              <a:rPr lang="en-US" altLang="en-US" sz="2000" dirty="0">
                <a:solidFill>
                  <a:srgbClr val="92D050"/>
                </a:solidFill>
                <a:ea typeface="Calibri Light" charset="0"/>
                <a:cs typeface="Calibri Light" charset="0"/>
                <a:sym typeface="Times New Roman" charset="0"/>
              </a:rPr>
              <a:t> weight off all brain) </a:t>
            </a:r>
            <a:endParaRPr lang="en-GB" altLang="en-US" sz="2000" dirty="0">
              <a:solidFill>
                <a:srgbClr val="92D050"/>
              </a:solidFill>
              <a:sym typeface="Times New Roman" charset="0"/>
            </a:endParaRPr>
          </a:p>
          <a:p>
            <a:pPr marL="0" indent="0">
              <a:lnSpc>
                <a:spcPct val="100000"/>
              </a:lnSpc>
              <a:spcBef>
                <a:spcPts val="0"/>
              </a:spcBef>
              <a:buNone/>
            </a:pPr>
            <a:r>
              <a:rPr lang="en-US" altLang="en-US" sz="2000" dirty="0">
                <a:solidFill>
                  <a:schemeClr val="bg1">
                    <a:lumMod val="50000"/>
                  </a:schemeClr>
                </a:solidFill>
                <a:ea typeface="Calibri Light" charset="0"/>
                <a:cs typeface="Calibri Light" charset="0"/>
                <a:sym typeface="Times New Roman" charset="0"/>
              </a:rPr>
              <a:t>(recall: the forebrain gives the cerebral hemispheres and the diencephalon)</a:t>
            </a:r>
            <a:endParaRPr lang="ar-SA" altLang="en-US" sz="2000" dirty="0">
              <a:solidFill>
                <a:schemeClr val="bg1">
                  <a:lumMod val="50000"/>
                </a:schemeClr>
              </a:solidFill>
              <a:ea typeface="Calibri Light" charset="0"/>
              <a:cs typeface="Calibri Light" charset="0"/>
              <a:sym typeface="Times New Roman" charset="0"/>
            </a:endParaRPr>
          </a:p>
          <a:p>
            <a:pPr marL="360000" indent="-360000" algn="l" eaLnBrk="1" hangingPunct="1">
              <a:lnSpc>
                <a:spcPct val="100000"/>
              </a:lnSpc>
              <a:spcBef>
                <a:spcPts val="0"/>
              </a:spcBef>
              <a:buFont typeface="Courier New" panose="02070309020205020404" pitchFamily="49" charset="0"/>
              <a:buChar char="o"/>
            </a:pPr>
            <a:r>
              <a:rPr lang="en-US" altLang="en-US" sz="2000" dirty="0">
                <a:ea typeface="Calibri Light" charset="0"/>
                <a:cs typeface="Calibri Light" charset="0"/>
                <a:sym typeface="Times New Roman" charset="0"/>
              </a:rPr>
              <a:t>Divided into two halves, the </a:t>
            </a:r>
            <a:r>
              <a:rPr lang="en-US" altLang="en-US" sz="2000" b="1" dirty="0">
                <a:ea typeface="Calibri Light" charset="0"/>
                <a:cs typeface="Calibri Light" charset="0"/>
                <a:sym typeface="Times New Roman" charset="0"/>
              </a:rPr>
              <a:t>cerebral hemispheres </a:t>
            </a:r>
            <a:r>
              <a:rPr lang="en-US" altLang="en-US" sz="2000" dirty="0">
                <a:solidFill>
                  <a:schemeClr val="bg1">
                    <a:lumMod val="50000"/>
                  </a:schemeClr>
                </a:solidFill>
                <a:ea typeface="Calibri Light" charset="0"/>
                <a:cs typeface="Calibri Light" charset="0"/>
                <a:sym typeface="Times New Roman" charset="0"/>
              </a:rPr>
              <a:t>(right and left), </a:t>
            </a:r>
            <a:r>
              <a:rPr lang="en-US" altLang="en-US" sz="2000" dirty="0">
                <a:ea typeface="Calibri Light" charset="0"/>
                <a:cs typeface="Calibri Light" charset="0"/>
                <a:sym typeface="Times New Roman" charset="0"/>
              </a:rPr>
              <a:t>which are separated by a deep </a:t>
            </a:r>
            <a:r>
              <a:rPr lang="en-US" altLang="en-US" sz="2000" b="1" dirty="0">
                <a:ea typeface="Calibri Light" charset="0"/>
                <a:cs typeface="Calibri Light" charset="0"/>
                <a:sym typeface="Times New Roman" charset="0"/>
              </a:rPr>
              <a:t>median longitudinal fissure </a:t>
            </a:r>
            <a:r>
              <a:rPr lang="en-US" altLang="en-US" sz="2000" dirty="0">
                <a:ea typeface="Calibri Light" charset="0"/>
                <a:cs typeface="Calibri Light" charset="0"/>
                <a:sym typeface="Times New Roman" charset="0"/>
              </a:rPr>
              <a:t>which lodges the falx </a:t>
            </a:r>
            <a:r>
              <a:rPr lang="en-US" altLang="en-US" sz="2000" dirty="0" err="1">
                <a:ea typeface="Calibri Light" charset="0"/>
                <a:cs typeface="Calibri Light" charset="0"/>
                <a:sym typeface="Times New Roman" charset="0"/>
              </a:rPr>
              <a:t>cerebri</a:t>
            </a:r>
            <a:r>
              <a:rPr lang="en-US" altLang="en-US" sz="2000" dirty="0">
                <a:solidFill>
                  <a:schemeClr val="bg1">
                    <a:lumMod val="50000"/>
                  </a:schemeClr>
                </a:solidFill>
                <a:ea typeface="Calibri Light" charset="0"/>
                <a:cs typeface="Calibri Light" charset="0"/>
                <a:sym typeface="Times New Roman" charset="0"/>
              </a:rPr>
              <a:t>*(fold of dura matter)</a:t>
            </a:r>
            <a:r>
              <a:rPr lang="ar-SA" altLang="en-US" sz="2000" dirty="0">
                <a:solidFill>
                  <a:schemeClr val="bg1">
                    <a:lumMod val="50000"/>
                  </a:schemeClr>
                </a:solidFill>
                <a:ea typeface="Calibri Light" charset="0"/>
                <a:cs typeface="Calibri Light" charset="0"/>
                <a:sym typeface="Times New Roman" charset="0"/>
              </a:rPr>
              <a:t> </a:t>
            </a:r>
          </a:p>
          <a:p>
            <a:pPr marL="360000" indent="-360000" algn="l" eaLnBrk="1" hangingPunct="1">
              <a:lnSpc>
                <a:spcPct val="100000"/>
              </a:lnSpc>
              <a:spcBef>
                <a:spcPts val="0"/>
              </a:spcBef>
              <a:buFont typeface="Courier New" panose="02070309020205020404" pitchFamily="49" charset="0"/>
              <a:buChar char="o"/>
            </a:pPr>
            <a:r>
              <a:rPr lang="en-US" altLang="en-US" sz="2000" dirty="0">
                <a:ea typeface="Calibri Light" charset="0"/>
                <a:cs typeface="Calibri Light" charset="0"/>
                <a:sym typeface="Times New Roman" charset="0"/>
              </a:rPr>
              <a:t>In the </a:t>
            </a:r>
            <a:r>
              <a:rPr lang="en-US" altLang="en-US" sz="2000" b="1" dirty="0">
                <a:ea typeface="Calibri Light" charset="0"/>
                <a:cs typeface="Calibri Light" charset="0"/>
                <a:sym typeface="Times New Roman" charset="0"/>
              </a:rPr>
              <a:t>depth</a:t>
            </a:r>
            <a:r>
              <a:rPr lang="en-US" altLang="en-US" sz="2000" dirty="0">
                <a:ea typeface="Calibri Light" charset="0"/>
                <a:cs typeface="Calibri Light" charset="0"/>
                <a:sym typeface="Times New Roman" charset="0"/>
              </a:rPr>
              <a:t> of the fissure, the hemispheres </a:t>
            </a:r>
            <a:r>
              <a:rPr lang="en-US" altLang="en-US" sz="2000" dirty="0">
                <a:solidFill>
                  <a:schemeClr val="bg1">
                    <a:lumMod val="50000"/>
                  </a:schemeClr>
                </a:solidFill>
                <a:ea typeface="Calibri Light" charset="0"/>
                <a:cs typeface="Calibri Light" charset="0"/>
                <a:sym typeface="Times New Roman" charset="0"/>
              </a:rPr>
              <a:t>(left &amp; right) </a:t>
            </a:r>
            <a:r>
              <a:rPr lang="en-US" altLang="en-US" sz="2000" dirty="0">
                <a:ea typeface="Calibri Light" charset="0"/>
                <a:cs typeface="Calibri Light" charset="0"/>
                <a:sym typeface="Times New Roman" charset="0"/>
              </a:rPr>
              <a:t>are connected by a bundle of fibers</a:t>
            </a:r>
            <a:r>
              <a:rPr lang="en-US" altLang="en-US" sz="2000" dirty="0">
                <a:solidFill>
                  <a:schemeClr val="bg1">
                    <a:lumMod val="50000"/>
                  </a:schemeClr>
                </a:solidFill>
                <a:ea typeface="Calibri Light" charset="0"/>
                <a:cs typeface="Calibri Light" charset="0"/>
                <a:sym typeface="Times New Roman" charset="0"/>
              </a:rPr>
              <a:t> (of white matter) </a:t>
            </a:r>
            <a:r>
              <a:rPr lang="en-US" altLang="en-US" sz="2000" dirty="0">
                <a:ea typeface="Calibri Light" charset="0"/>
                <a:cs typeface="Calibri Light" charset="0"/>
                <a:sym typeface="Times New Roman" charset="0"/>
              </a:rPr>
              <a:t>called the </a:t>
            </a:r>
            <a:r>
              <a:rPr lang="en-US" altLang="en-US" sz="2000" b="1" dirty="0">
                <a:ea typeface="Calibri Light" charset="0"/>
                <a:cs typeface="Calibri Light" charset="0"/>
                <a:sym typeface="Times New Roman" charset="0"/>
              </a:rPr>
              <a:t>corpus callosum </a:t>
            </a:r>
            <a:r>
              <a:rPr lang="en-US" altLang="en-US" sz="2000" dirty="0">
                <a:solidFill>
                  <a:schemeClr val="bg1">
                    <a:lumMod val="50000"/>
                  </a:schemeClr>
                </a:solidFill>
                <a:ea typeface="Calibri Light" charset="0"/>
                <a:cs typeface="Calibri Light" charset="0"/>
                <a:sym typeface="Times New Roman" charset="0"/>
              </a:rPr>
              <a:t>(it's example of commissural fibers).</a:t>
            </a:r>
            <a:endParaRPr lang="ar-SA" altLang="en-US" sz="2000" dirty="0">
              <a:solidFill>
                <a:schemeClr val="bg1">
                  <a:lumMod val="50000"/>
                </a:schemeClr>
              </a:solidFill>
              <a:ea typeface="Calibri Light" charset="0"/>
              <a:cs typeface="Calibri Light" charset="0"/>
            </a:endParaRPr>
          </a:p>
        </p:txBody>
      </p:sp>
      <p:grpSp>
        <p:nvGrpSpPr>
          <p:cNvPr id="2" name="Group 1">
            <a:extLst>
              <a:ext uri="{FF2B5EF4-FFF2-40B4-BE49-F238E27FC236}">
                <a16:creationId xmlns:a16="http://schemas.microsoft.com/office/drawing/2014/main" id="{5AA0E0B2-81A0-49D6-9AA7-507731DC397F}"/>
              </a:ext>
            </a:extLst>
          </p:cNvPr>
          <p:cNvGrpSpPr/>
          <p:nvPr/>
        </p:nvGrpSpPr>
        <p:grpSpPr>
          <a:xfrm>
            <a:off x="8088314" y="1038127"/>
            <a:ext cx="3730441" cy="4699818"/>
            <a:chOff x="6524625" y="801337"/>
            <a:chExt cx="3660776" cy="5484165"/>
          </a:xfrm>
        </p:grpSpPr>
        <p:pic>
          <p:nvPicPr>
            <p:cNvPr id="27652" name="Picture 8" descr="C:\Documents and Settings\user\My Documents\My Pictures\corpus c.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6" y="1252538"/>
              <a:ext cx="35718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9"/>
            <p:cNvSpPr>
              <a:spLocks noChangeArrowheads="1"/>
            </p:cNvSpPr>
            <p:nvPr/>
          </p:nvSpPr>
          <p:spPr bwMode="auto">
            <a:xfrm>
              <a:off x="7074752" y="5865422"/>
              <a:ext cx="2682322" cy="42008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Calibri" charset="0"/>
                  <a:sym typeface="Calibri" charset="0"/>
                </a:rPr>
                <a:t>Median longitudinal fissure</a:t>
              </a:r>
              <a:endParaRPr lang="ar-SA" altLang="en-US" sz="1200" dirty="0"/>
            </a:p>
          </p:txBody>
        </p:sp>
        <p:sp>
          <p:nvSpPr>
            <p:cNvPr id="27654" name="TextBox 10"/>
            <p:cNvSpPr>
              <a:spLocks noChangeArrowheads="1"/>
            </p:cNvSpPr>
            <p:nvPr/>
          </p:nvSpPr>
          <p:spPr bwMode="auto">
            <a:xfrm>
              <a:off x="7683704" y="801337"/>
              <a:ext cx="1707268" cy="378072"/>
            </a:xfrm>
            <a:prstGeom prst="rect">
              <a:avLst/>
            </a:prstGeom>
            <a:noFill/>
            <a:ln w="2857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Calibri" charset="0"/>
                  <a:sym typeface="Calibri" charset="0"/>
                </a:rPr>
                <a:t>Corpus callosum</a:t>
              </a:r>
              <a:endParaRPr lang="ar-SA" altLang="en-US" sz="1200" dirty="0"/>
            </a:p>
          </p:txBody>
        </p:sp>
        <p:cxnSp>
          <p:nvCxnSpPr>
            <p:cNvPr id="27655" name="Straight Arrow Connector 12"/>
            <p:cNvCxnSpPr>
              <a:cxnSpLocks noChangeShapeType="1"/>
            </p:cNvCxnSpPr>
            <p:nvPr/>
          </p:nvCxnSpPr>
          <p:spPr bwMode="auto">
            <a:xfrm flipH="1" flipV="1">
              <a:off x="8310565" y="5500689"/>
              <a:ext cx="105348" cy="364733"/>
            </a:xfrm>
            <a:prstGeom prst="straightConnector1">
              <a:avLst/>
            </a:prstGeom>
            <a:noFill/>
            <a:ln w="38100">
              <a:solidFill>
                <a:schemeClr val="accent2">
                  <a:lumMod val="75000"/>
                </a:schemeClr>
              </a:solidFill>
              <a:bevel/>
              <a:headEnd/>
              <a:tailEnd type="arrow" w="med" len="med"/>
            </a:ln>
            <a:extLst>
              <a:ext uri="{909E8E84-426E-40DD-AFC4-6F175D3DCCD1}">
                <a14:hiddenFill xmlns:a14="http://schemas.microsoft.com/office/drawing/2010/main">
                  <a:noFill/>
                </a14:hiddenFill>
              </a:ext>
            </a:extLst>
          </p:spPr>
        </p:cxnSp>
        <p:cxnSp>
          <p:nvCxnSpPr>
            <p:cNvPr id="27656" name="Straight Arrow Connector 15"/>
            <p:cNvCxnSpPr>
              <a:cxnSpLocks noChangeShapeType="1"/>
            </p:cNvCxnSpPr>
            <p:nvPr/>
          </p:nvCxnSpPr>
          <p:spPr bwMode="auto">
            <a:xfrm flipH="1">
              <a:off x="8310566" y="1173554"/>
              <a:ext cx="281613" cy="1755386"/>
            </a:xfrm>
            <a:prstGeom prst="straightConnector1">
              <a:avLst/>
            </a:prstGeom>
            <a:noFill/>
            <a:ln w="38100">
              <a:solidFill>
                <a:srgbClr val="FF66CC"/>
              </a:solidFill>
              <a:bevel/>
              <a:headEnd/>
              <a:tailEnd type="arrow" w="med" len="med"/>
            </a:ln>
            <a:extLst>
              <a:ext uri="{909E8E84-426E-40DD-AFC4-6F175D3DCCD1}">
                <a14:hiddenFill xmlns:a14="http://schemas.microsoft.com/office/drawing/2010/main">
                  <a:noFill/>
                </a14:hiddenFill>
              </a:ext>
            </a:extLst>
          </p:spPr>
        </p:cxnSp>
        <p:sp>
          <p:nvSpPr>
            <p:cNvPr id="27657" name="TextBox 19"/>
            <p:cNvSpPr>
              <a:spLocks noChangeArrowheads="1"/>
            </p:cNvSpPr>
            <p:nvPr/>
          </p:nvSpPr>
          <p:spPr bwMode="auto">
            <a:xfrm>
              <a:off x="8399464" y="2924176"/>
              <a:ext cx="1785937" cy="4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b="1" dirty="0">
                  <a:solidFill>
                    <a:srgbClr val="FF0000"/>
                  </a:solidFill>
                  <a:latin typeface="Calibri" charset="0"/>
                  <a:sym typeface="Calibri" charset="0"/>
                </a:rPr>
                <a:t>   Right hemisphere</a:t>
              </a:r>
              <a:endParaRPr lang="ar-SA" altLang="en-US" dirty="0">
                <a:solidFill>
                  <a:srgbClr val="FF0000"/>
                </a:solidFill>
              </a:endParaRPr>
            </a:p>
          </p:txBody>
        </p:sp>
        <p:sp>
          <p:nvSpPr>
            <p:cNvPr id="27658" name="TextBox 20"/>
            <p:cNvSpPr>
              <a:spLocks noChangeArrowheads="1"/>
            </p:cNvSpPr>
            <p:nvPr/>
          </p:nvSpPr>
          <p:spPr bwMode="auto">
            <a:xfrm>
              <a:off x="6524625" y="2928939"/>
              <a:ext cx="1785938" cy="4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b="1" dirty="0">
                  <a:solidFill>
                    <a:srgbClr val="FF0000"/>
                  </a:solidFill>
                  <a:latin typeface="Calibri" charset="0"/>
                  <a:sym typeface="Calibri" charset="0"/>
                </a:rPr>
                <a:t>        Left hemisphere</a:t>
              </a:r>
              <a:endParaRPr lang="ar-SA" altLang="en-US" dirty="0">
                <a:solidFill>
                  <a:srgbClr val="FF0000"/>
                </a:solidFill>
              </a:endParaRPr>
            </a:p>
          </p:txBody>
        </p:sp>
      </p:grpSp>
      <p:grpSp>
        <p:nvGrpSpPr>
          <p:cNvPr id="4" name="Group 3">
            <a:extLst>
              <a:ext uri="{FF2B5EF4-FFF2-40B4-BE49-F238E27FC236}">
                <a16:creationId xmlns:a16="http://schemas.microsoft.com/office/drawing/2014/main" id="{77F63CF4-F1F3-4252-9879-9877D81F8849}"/>
              </a:ext>
            </a:extLst>
          </p:cNvPr>
          <p:cNvGrpSpPr/>
          <p:nvPr/>
        </p:nvGrpSpPr>
        <p:grpSpPr>
          <a:xfrm>
            <a:off x="6899213" y="131526"/>
            <a:ext cx="1855561" cy="1320070"/>
            <a:chOff x="2893065" y="5206795"/>
            <a:chExt cx="1724777" cy="1524513"/>
          </a:xfrm>
        </p:grpSpPr>
        <p:pic>
          <p:nvPicPr>
            <p:cNvPr id="18434" name="Picture 2" descr="http://teachmeanatomy.info/wp-content/uploads/Overview-of-the-Cerebrum1.jpg">
              <a:extLst>
                <a:ext uri="{FF2B5EF4-FFF2-40B4-BE49-F238E27FC236}">
                  <a16:creationId xmlns:a16="http://schemas.microsoft.com/office/drawing/2014/main" id="{4CACC0C2-E3D8-4F5A-A1FD-49CCD953B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065" y="520679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65E760-4663-45FF-931C-EEFDA6B93F5A}"/>
                </a:ext>
              </a:extLst>
            </p:cNvPr>
            <p:cNvSpPr txBox="1"/>
            <p:nvPr/>
          </p:nvSpPr>
          <p:spPr>
            <a:xfrm flipH="1">
              <a:off x="3914811" y="6327768"/>
              <a:ext cx="703031" cy="403540"/>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grpSp>
      <p:cxnSp>
        <p:nvCxnSpPr>
          <p:cNvPr id="9" name="Straight Connector 8">
            <a:extLst>
              <a:ext uri="{FF2B5EF4-FFF2-40B4-BE49-F238E27FC236}">
                <a16:creationId xmlns:a16="http://schemas.microsoft.com/office/drawing/2014/main" id="{93B77EAC-6963-4384-BCA3-4D8E40477245}"/>
              </a:ext>
            </a:extLst>
          </p:cNvPr>
          <p:cNvCxnSpPr>
            <a:cxnSpLocks/>
          </p:cNvCxnSpPr>
          <p:nvPr/>
        </p:nvCxnSpPr>
        <p:spPr>
          <a:xfrm>
            <a:off x="1184797" y="4707461"/>
            <a:ext cx="1722176"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7C394D-9A59-40B3-AB6A-8611D3D66112}"/>
              </a:ext>
            </a:extLst>
          </p:cNvPr>
          <p:cNvCxnSpPr>
            <a:cxnSpLocks/>
          </p:cNvCxnSpPr>
          <p:nvPr/>
        </p:nvCxnSpPr>
        <p:spPr>
          <a:xfrm>
            <a:off x="3993974" y="2538409"/>
            <a:ext cx="22080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13858C6-92D0-49A4-8A33-2BA273EF9EF6}"/>
              </a:ext>
            </a:extLst>
          </p:cNvPr>
          <p:cNvPicPr>
            <a:picLocks noChangeAspect="1"/>
          </p:cNvPicPr>
          <p:nvPr/>
        </p:nvPicPr>
        <p:blipFill>
          <a:blip r:embed="rId6"/>
          <a:stretch>
            <a:fillRect/>
          </a:stretch>
        </p:blipFill>
        <p:spPr>
          <a:xfrm>
            <a:off x="809723" y="4962837"/>
            <a:ext cx="1938171" cy="1325076"/>
          </a:xfrm>
          <a:prstGeom prst="rect">
            <a:avLst/>
          </a:prstGeom>
        </p:spPr>
      </p:pic>
      <p:sp>
        <p:nvSpPr>
          <p:cNvPr id="7" name="Rectangle 6">
            <a:extLst>
              <a:ext uri="{FF2B5EF4-FFF2-40B4-BE49-F238E27FC236}">
                <a16:creationId xmlns:a16="http://schemas.microsoft.com/office/drawing/2014/main" id="{CA054102-1852-4CCA-9D95-1499472E7462}"/>
              </a:ext>
            </a:extLst>
          </p:cNvPr>
          <p:cNvSpPr/>
          <p:nvPr/>
        </p:nvSpPr>
        <p:spPr>
          <a:xfrm>
            <a:off x="2733498" y="4707461"/>
            <a:ext cx="2648668" cy="2031325"/>
          </a:xfrm>
          <a:prstGeom prst="rect">
            <a:avLst/>
          </a:prstGeom>
        </p:spPr>
        <p:txBody>
          <a:bodyPr wrap="square">
            <a:spAutoFit/>
          </a:bodyPr>
          <a:lstStyle/>
          <a:p>
            <a:r>
              <a:rPr lang="en-GB" dirty="0">
                <a:solidFill>
                  <a:schemeClr val="bg1">
                    <a:lumMod val="50000"/>
                  </a:schemeClr>
                </a:solidFill>
                <a:latin typeface="+mn-lt"/>
              </a:rPr>
              <a:t> *It is a large, crescent-shaped fold of meningeal layer of dura mater that descends vertically in the longitudinal fissure between the cerebral hemispheres</a:t>
            </a:r>
          </a:p>
        </p:txBody>
      </p:sp>
      <p:cxnSp>
        <p:nvCxnSpPr>
          <p:cNvPr id="28" name="Straight Connector 27">
            <a:extLst>
              <a:ext uri="{FF2B5EF4-FFF2-40B4-BE49-F238E27FC236}">
                <a16:creationId xmlns:a16="http://schemas.microsoft.com/office/drawing/2014/main" id="{DD60B6C6-F02B-4F87-B14D-6954FBE879AB}"/>
              </a:ext>
            </a:extLst>
          </p:cNvPr>
          <p:cNvCxnSpPr>
            <a:cxnSpLocks/>
          </p:cNvCxnSpPr>
          <p:nvPr/>
        </p:nvCxnSpPr>
        <p:spPr>
          <a:xfrm>
            <a:off x="2994646" y="3749428"/>
            <a:ext cx="115360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89ECA6F-F099-45E8-8646-45FA64F57705}"/>
              </a:ext>
            </a:extLst>
          </p:cNvPr>
          <p:cNvSpPr/>
          <p:nvPr/>
        </p:nvSpPr>
        <p:spPr>
          <a:xfrm>
            <a:off x="7995521" y="5806828"/>
            <a:ext cx="381083" cy="108485"/>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70A66E53-80BC-4D0F-AD93-24EA08D1C70F}"/>
              </a:ext>
            </a:extLst>
          </p:cNvPr>
          <p:cNvSpPr txBox="1"/>
          <p:nvPr/>
        </p:nvSpPr>
        <p:spPr>
          <a:xfrm>
            <a:off x="8088315" y="6458926"/>
            <a:ext cx="487413"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30" name="Title 1">
            <a:extLst>
              <a:ext uri="{FF2B5EF4-FFF2-40B4-BE49-F238E27FC236}">
                <a16:creationId xmlns:a16="http://schemas.microsoft.com/office/drawing/2014/main" id="{ACFB5E1E-3200-41CB-AE0D-4D59A1035600}"/>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Cerebrum</a:t>
            </a:r>
            <a:endParaRPr lang="en-US" sz="3200" b="1" dirty="0">
              <a:solidFill>
                <a:schemeClr val="bg1">
                  <a:lumMod val="65000"/>
                </a:schemeClr>
              </a:solidFill>
            </a:endParaRPr>
          </a:p>
        </p:txBody>
      </p:sp>
      <p:cxnSp>
        <p:nvCxnSpPr>
          <p:cNvPr id="44" name="Straight Connector 43">
            <a:extLst>
              <a:ext uri="{FF2B5EF4-FFF2-40B4-BE49-F238E27FC236}">
                <a16:creationId xmlns:a16="http://schemas.microsoft.com/office/drawing/2014/main" id="{1139B37F-342E-4BC3-B1D7-6DFE59FB452B}"/>
              </a:ext>
            </a:extLst>
          </p:cNvPr>
          <p:cNvCxnSpPr>
            <a:cxnSpLocks/>
          </p:cNvCxnSpPr>
          <p:nvPr/>
        </p:nvCxnSpPr>
        <p:spPr>
          <a:xfrm>
            <a:off x="4951417" y="3460224"/>
            <a:ext cx="286781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793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388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7D2CE3-17E7-41DC-8C57-1A3FF7F7339F}"/>
              </a:ext>
            </a:extLst>
          </p:cNvPr>
          <p:cNvGrpSpPr/>
          <p:nvPr/>
        </p:nvGrpSpPr>
        <p:grpSpPr>
          <a:xfrm>
            <a:off x="838200" y="915065"/>
            <a:ext cx="11057322" cy="5433629"/>
            <a:chOff x="3868844" y="38585"/>
            <a:chExt cx="8551497" cy="5947086"/>
          </a:xfrm>
        </p:grpSpPr>
        <p:pic>
          <p:nvPicPr>
            <p:cNvPr id="28674" name="Picture 11" descr="C:\Documents and Settings\user\Desktop\wm.gm.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2" b="88750" l="12500" r="89286">
                          <a14:foregroundMark x1="16837" y1="34792" x2="16837" y2="35208"/>
                          <a14:foregroundMark x1="14796" y1="51250" x2="12755" y2="60208"/>
                          <a14:foregroundMark x1="35204" y1="13125" x2="45663" y2="12917"/>
                          <a14:foregroundMark x1="45663" y1="12917" x2="46939" y2="13125"/>
                          <a14:foregroundMark x1="55612" y1="12083" x2="63520" y2="11875"/>
                          <a14:foregroundMark x1="45408" y1="10833" x2="41327" y2="11458"/>
                          <a14:foregroundMark x1="56633" y1="10208" x2="57908" y2="9792"/>
                          <a14:foregroundMark x1="86224" y1="35208" x2="88776" y2="44792"/>
                          <a14:foregroundMark x1="88776" y1="44792" x2="86224" y2="62917"/>
                          <a14:foregroundMark x1="86224" y1="62917" x2="85714" y2="63542"/>
                          <a14:foregroundMark x1="66837" y1="86458" x2="58673" y2="87083"/>
                          <a14:foregroundMark x1="44133" y1="88750" x2="39541" y2="88750"/>
                          <a14:foregroundMark x1="89286" y1="50833" x2="89286" y2="52292"/>
                        </a14:backgroundRemoval>
                      </a14:imgEffect>
                    </a14:imgLayer>
                  </a14:imgProps>
                </a:ext>
                <a:ext uri="{28A0092B-C50C-407E-A947-70E740481C1C}">
                  <a14:useLocalDpi xmlns:a14="http://schemas.microsoft.com/office/drawing/2010/main" val="0"/>
                </a:ext>
              </a:extLst>
            </a:blip>
            <a:srcRect l="9285" t="7584" r="7146" b="6447"/>
            <a:stretch>
              <a:fillRect/>
            </a:stretch>
          </p:blipFill>
          <p:spPr bwMode="auto">
            <a:xfrm>
              <a:off x="6311900" y="1042411"/>
              <a:ext cx="3887788" cy="4907541"/>
            </a:xfrm>
            <a:prstGeom prst="rect">
              <a:avLst/>
            </a:prstGeom>
            <a:noFill/>
            <a:ln w="9525">
              <a:noFill/>
              <a:miter lim="800000"/>
              <a:headEnd/>
              <a:tailEnd/>
            </a:ln>
            <a:extLst/>
          </p:spPr>
        </p:pic>
        <p:sp>
          <p:nvSpPr>
            <p:cNvPr id="28677" name="Line 14"/>
            <p:cNvSpPr>
              <a:spLocks noChangeShapeType="1"/>
            </p:cNvSpPr>
            <p:nvPr/>
          </p:nvSpPr>
          <p:spPr bwMode="auto">
            <a:xfrm flipV="1">
              <a:off x="6214599" y="4538880"/>
              <a:ext cx="368165" cy="670305"/>
            </a:xfrm>
            <a:prstGeom prst="line">
              <a:avLst/>
            </a:prstGeom>
            <a:noFill/>
            <a:ln w="38100">
              <a:solidFill>
                <a:srgbClr val="CC3399"/>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79" name="Line 14"/>
            <p:cNvSpPr>
              <a:spLocks noChangeShapeType="1"/>
            </p:cNvSpPr>
            <p:nvPr/>
          </p:nvSpPr>
          <p:spPr bwMode="auto">
            <a:xfrm flipH="1">
              <a:off x="8810625" y="1643063"/>
              <a:ext cx="928688" cy="1071562"/>
            </a:xfrm>
            <a:prstGeom prst="line">
              <a:avLst/>
            </a:prstGeom>
            <a:noFill/>
            <a:ln w="38100">
              <a:solidFill>
                <a:schemeClr val="accent3">
                  <a:lumMod val="75000"/>
                </a:schemeClr>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80" name="Line 14"/>
            <p:cNvSpPr>
              <a:spLocks noChangeShapeType="1"/>
            </p:cNvSpPr>
            <p:nvPr/>
          </p:nvSpPr>
          <p:spPr bwMode="auto">
            <a:xfrm flipH="1">
              <a:off x="8596313" y="1643064"/>
              <a:ext cx="1143000" cy="714375"/>
            </a:xfrm>
            <a:prstGeom prst="line">
              <a:avLst/>
            </a:prstGeom>
            <a:noFill/>
            <a:ln w="38100">
              <a:solidFill>
                <a:schemeClr val="accent3">
                  <a:lumMod val="75000"/>
                </a:schemeClr>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81" name="Line 14"/>
            <p:cNvSpPr>
              <a:spLocks noChangeShapeType="1"/>
            </p:cNvSpPr>
            <p:nvPr/>
          </p:nvSpPr>
          <p:spPr bwMode="auto">
            <a:xfrm flipV="1">
              <a:off x="6406032" y="5209186"/>
              <a:ext cx="733984" cy="258469"/>
            </a:xfrm>
            <a:prstGeom prst="line">
              <a:avLst/>
            </a:prstGeom>
            <a:noFill/>
            <a:ln w="38100">
              <a:solidFill>
                <a:srgbClr val="CC3399"/>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82" name="Text Box 12"/>
            <p:cNvSpPr>
              <a:spLocks noChangeArrowheads="1"/>
            </p:cNvSpPr>
            <p:nvPr/>
          </p:nvSpPr>
          <p:spPr bwMode="auto">
            <a:xfrm>
              <a:off x="7239000" y="2214563"/>
              <a:ext cx="571500" cy="3462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b="1" dirty="0">
                  <a:solidFill>
                    <a:srgbClr val="EA7274"/>
                  </a:solidFill>
                  <a:latin typeface="Calibri" charset="0"/>
                  <a:sym typeface="Calibri" charset="0"/>
                </a:rPr>
                <a:t>WM</a:t>
              </a:r>
              <a:endParaRPr lang="ar-SA" altLang="en-US" dirty="0">
                <a:solidFill>
                  <a:srgbClr val="EA7274"/>
                </a:solidFill>
              </a:endParaRPr>
            </a:p>
          </p:txBody>
        </p:sp>
        <p:sp>
          <p:nvSpPr>
            <p:cNvPr id="28683" name="Text Box 12"/>
            <p:cNvSpPr>
              <a:spLocks noChangeArrowheads="1"/>
            </p:cNvSpPr>
            <p:nvPr/>
          </p:nvSpPr>
          <p:spPr bwMode="auto">
            <a:xfrm>
              <a:off x="7381875" y="4857750"/>
              <a:ext cx="500063" cy="339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b="1" dirty="0">
                  <a:solidFill>
                    <a:srgbClr val="EA7274"/>
                  </a:solidFill>
                  <a:latin typeface="Calibri" charset="0"/>
                  <a:sym typeface="Calibri" charset="0"/>
                </a:rPr>
                <a:t>WM</a:t>
              </a:r>
              <a:endParaRPr lang="ar-SA" altLang="en-US" dirty="0">
                <a:solidFill>
                  <a:srgbClr val="EA7274"/>
                </a:solidFill>
              </a:endParaRPr>
            </a:p>
          </p:txBody>
        </p:sp>
        <p:cxnSp>
          <p:nvCxnSpPr>
            <p:cNvPr id="28685" name="Straight Arrow Connector 14"/>
            <p:cNvCxnSpPr>
              <a:cxnSpLocks noChangeShapeType="1"/>
            </p:cNvCxnSpPr>
            <p:nvPr/>
          </p:nvCxnSpPr>
          <p:spPr bwMode="auto">
            <a:xfrm flipH="1" flipV="1">
              <a:off x="8904288" y="4005264"/>
              <a:ext cx="1114582" cy="1501380"/>
            </a:xfrm>
            <a:prstGeom prst="straightConnector1">
              <a:avLst/>
            </a:prstGeom>
            <a:noFill/>
            <a:ln w="38100">
              <a:solidFill>
                <a:schemeClr val="accent2">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28686" name="Straight Arrow Connector 15"/>
            <p:cNvCxnSpPr>
              <a:cxnSpLocks noChangeShapeType="1"/>
            </p:cNvCxnSpPr>
            <p:nvPr/>
          </p:nvCxnSpPr>
          <p:spPr bwMode="auto">
            <a:xfrm flipH="1" flipV="1">
              <a:off x="8256589" y="2636840"/>
              <a:ext cx="1698623" cy="2792020"/>
            </a:xfrm>
            <a:prstGeom prst="straightConnector1">
              <a:avLst/>
            </a:prstGeom>
            <a:noFill/>
            <a:ln w="38100">
              <a:solidFill>
                <a:schemeClr val="accent2">
                  <a:lumMod val="50000"/>
                </a:schemeClr>
              </a:solidFill>
              <a:bevel/>
              <a:headEnd/>
              <a:tailEnd type="arrow" w="med" len="med"/>
            </a:ln>
            <a:extLst>
              <a:ext uri="{909E8E84-426E-40DD-AFC4-6F175D3DCCD1}">
                <a14:hiddenFill xmlns:a14="http://schemas.microsoft.com/office/drawing/2010/main">
                  <a:noFill/>
                </a14:hiddenFill>
              </a:ext>
            </a:extLst>
          </p:spPr>
        </p:cxnSp>
        <p:sp>
          <p:nvSpPr>
            <p:cNvPr id="28676" name="Text Box 11"/>
            <p:cNvSpPr>
              <a:spLocks noChangeArrowheads="1"/>
            </p:cNvSpPr>
            <p:nvPr/>
          </p:nvSpPr>
          <p:spPr bwMode="auto">
            <a:xfrm>
              <a:off x="3868844" y="5156519"/>
              <a:ext cx="2623475" cy="774778"/>
            </a:xfrm>
            <a:prstGeom prst="rect">
              <a:avLst/>
            </a:prstGeom>
            <a:solidFill>
              <a:schemeClr val="bg1"/>
            </a:solidFill>
            <a:ln w="28575">
              <a:solidFill>
                <a:srgbClr val="CC3399"/>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sz="2000" dirty="0">
                  <a:latin typeface="Calibri" panose="020F0502020204030204" pitchFamily="34" charset="0"/>
                  <a:ea typeface="Calibri Light" charset="0"/>
                  <a:cs typeface="Calibri" panose="020F0502020204030204" pitchFamily="34" charset="0"/>
                  <a:sym typeface="Times New Roman" charset="0"/>
                </a:rPr>
                <a:t>Superficial </a:t>
              </a:r>
              <a:r>
                <a:rPr lang="en-US" altLang="en-US" sz="2000" dirty="0">
                  <a:solidFill>
                    <a:schemeClr val="bg1">
                      <a:lumMod val="50000"/>
                    </a:schemeClr>
                  </a:solidFill>
                  <a:latin typeface="Calibri" panose="020F0502020204030204" pitchFamily="34" charset="0"/>
                  <a:ea typeface="Calibri Light" charset="0"/>
                  <a:cs typeface="Calibri" panose="020F0502020204030204" pitchFamily="34" charset="0"/>
                  <a:sym typeface="Times New Roman" charset="0"/>
                </a:rPr>
                <a:t>(outer) </a:t>
              </a:r>
              <a:r>
                <a:rPr lang="en-US" altLang="en-US" sz="2000" dirty="0">
                  <a:latin typeface="Calibri" panose="020F0502020204030204" pitchFamily="34" charset="0"/>
                  <a:ea typeface="Calibri Light" charset="0"/>
                  <a:cs typeface="Calibri" panose="020F0502020204030204" pitchFamily="34" charset="0"/>
                  <a:sym typeface="Times New Roman" charset="0"/>
                </a:rPr>
                <a:t>layer of grey matter, the </a:t>
              </a:r>
              <a:r>
                <a:rPr lang="en-US" altLang="en-US" sz="2000" b="1" dirty="0">
                  <a:latin typeface="Calibri" panose="020F0502020204030204" pitchFamily="34" charset="0"/>
                  <a:ea typeface="Calibri Light" charset="0"/>
                  <a:cs typeface="Calibri" panose="020F0502020204030204" pitchFamily="34" charset="0"/>
                  <a:sym typeface="Times New Roman" charset="0"/>
                </a:rPr>
                <a:t>cerebral cortex</a:t>
              </a:r>
              <a:r>
                <a:rPr lang="en-US" altLang="en-US" sz="2000" dirty="0">
                  <a:latin typeface="Calibri" panose="020F0502020204030204" pitchFamily="34" charset="0"/>
                  <a:ea typeface="Calibri Light" charset="0"/>
                  <a:cs typeface="Calibri" panose="020F0502020204030204" pitchFamily="34" charset="0"/>
                  <a:sym typeface="Times New Roman" charset="0"/>
                </a:rPr>
                <a:t>.</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p:txBody>
        </p:sp>
        <p:sp>
          <p:nvSpPr>
            <p:cNvPr id="28684" name="Text Box 11"/>
            <p:cNvSpPr>
              <a:spLocks noChangeArrowheads="1"/>
            </p:cNvSpPr>
            <p:nvPr/>
          </p:nvSpPr>
          <p:spPr bwMode="auto">
            <a:xfrm>
              <a:off x="10007880" y="4874032"/>
              <a:ext cx="1981837" cy="1111639"/>
            </a:xfrm>
            <a:prstGeom prst="rect">
              <a:avLst/>
            </a:prstGeom>
            <a:solidFill>
              <a:schemeClr val="bg1"/>
            </a:solidFill>
            <a:ln w="28575">
              <a:solidFill>
                <a:schemeClr val="accent2">
                  <a:lumMod val="50000"/>
                </a:schemeClr>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GB" altLang="en-US" sz="2000" dirty="0">
                  <a:latin typeface="Calibri" charset="0"/>
                  <a:sym typeface="Calibri" charset="0"/>
                </a:rPr>
                <a:t>The cavity of hemisphere is called the </a:t>
              </a:r>
              <a:r>
                <a:rPr lang="en-GB" altLang="en-US" sz="2000" b="1" dirty="0">
                  <a:latin typeface="Calibri" charset="0"/>
                  <a:sym typeface="Calibri" charset="0"/>
                </a:rPr>
                <a:t>lateral ventricle. </a:t>
              </a:r>
            </a:p>
          </p:txBody>
        </p:sp>
        <p:sp>
          <p:nvSpPr>
            <p:cNvPr id="28678" name="Text Box 11"/>
            <p:cNvSpPr>
              <a:spLocks noChangeArrowheads="1"/>
            </p:cNvSpPr>
            <p:nvPr/>
          </p:nvSpPr>
          <p:spPr bwMode="auto">
            <a:xfrm>
              <a:off x="9739313" y="38585"/>
              <a:ext cx="2681028" cy="1785359"/>
            </a:xfrm>
            <a:prstGeom prst="rect">
              <a:avLst/>
            </a:prstGeom>
            <a:solidFill>
              <a:schemeClr val="bg1"/>
            </a:solidFill>
            <a:ln w="28575">
              <a:solidFill>
                <a:schemeClr val="accent3">
                  <a:lumMod val="75000"/>
                </a:schemeClr>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sz="2000" dirty="0">
                  <a:latin typeface="Calibri" panose="020F0502020204030204" pitchFamily="34" charset="0"/>
                  <a:ea typeface="Calibri Light" charset="0"/>
                  <a:cs typeface="Calibri" panose="020F0502020204030204" pitchFamily="34" charset="0"/>
                  <a:sym typeface="Times New Roman" charset="0"/>
                </a:rPr>
                <a:t>Buried </a:t>
              </a:r>
              <a:r>
                <a:rPr lang="en-US" altLang="en-US" sz="2000" u="sng" dirty="0">
                  <a:latin typeface="Calibri" panose="020F0502020204030204" pitchFamily="34" charset="0"/>
                  <a:ea typeface="Calibri Light" charset="0"/>
                  <a:cs typeface="Calibri" panose="020F0502020204030204" pitchFamily="34" charset="0"/>
                  <a:sym typeface="Times New Roman" charset="0"/>
                </a:rPr>
                <a:t>within the white matter </a:t>
              </a:r>
              <a:r>
                <a:rPr lang="en-US" altLang="en-US" sz="2000" dirty="0">
                  <a:latin typeface="Calibri" panose="020F0502020204030204" pitchFamily="34" charset="0"/>
                  <a:ea typeface="Calibri Light" charset="0"/>
                  <a:cs typeface="Calibri" panose="020F0502020204030204" pitchFamily="34" charset="0"/>
                  <a:sym typeface="Times New Roman" charset="0"/>
                </a:rPr>
                <a:t>lie a number of nuclear masses (caudate, putamen, globus pallidus) collectively known as the </a:t>
              </a:r>
              <a:r>
                <a:rPr lang="en-US" altLang="en-US" sz="2000" b="1" dirty="0">
                  <a:latin typeface="Calibri" panose="020F0502020204030204" pitchFamily="34" charset="0"/>
                  <a:ea typeface="Calibri Light" charset="0"/>
                  <a:cs typeface="Calibri" panose="020F0502020204030204" pitchFamily="34" charset="0"/>
                  <a:sym typeface="Times New Roman" charset="0"/>
                </a:rPr>
                <a:t>basal ganglia. </a:t>
              </a:r>
              <a:r>
                <a:rPr lang="en-US" altLang="en-US" sz="2000" dirty="0">
                  <a:solidFill>
                    <a:schemeClr val="bg1">
                      <a:lumMod val="50000"/>
                    </a:schemeClr>
                  </a:solidFill>
                  <a:latin typeface="Calibri" panose="020F0502020204030204" pitchFamily="34" charset="0"/>
                  <a:ea typeface="Calibri Light" charset="0"/>
                  <a:cs typeface="Calibri" panose="020F0502020204030204" pitchFamily="34" charset="0"/>
                  <a:sym typeface="Times New Roman" charset="0"/>
                </a:rPr>
                <a:t>(nerve cells)</a:t>
              </a:r>
              <a:endParaRPr lang="ar-SA" altLang="en-US" sz="2000" dirty="0">
                <a:solidFill>
                  <a:schemeClr val="bg1">
                    <a:lumMod val="50000"/>
                  </a:schemeClr>
                </a:solidFill>
                <a:latin typeface="Calibri" panose="020F0502020204030204" pitchFamily="34" charset="0"/>
                <a:ea typeface="Calibri Light" charset="0"/>
                <a:cs typeface="Calibri" panose="020F0502020204030204" pitchFamily="34" charset="0"/>
                <a:sym typeface="Times New Roman" charset="0"/>
              </a:endParaRPr>
            </a:p>
          </p:txBody>
        </p:sp>
        <p:sp>
          <p:nvSpPr>
            <p:cNvPr id="22" name="Text Box 11">
              <a:extLst>
                <a:ext uri="{FF2B5EF4-FFF2-40B4-BE49-F238E27FC236}">
                  <a16:creationId xmlns:a16="http://schemas.microsoft.com/office/drawing/2014/main" id="{6121A639-022A-4328-92CA-A75767C33059}"/>
                </a:ext>
              </a:extLst>
            </p:cNvPr>
            <p:cNvSpPr>
              <a:spLocks noChangeArrowheads="1"/>
            </p:cNvSpPr>
            <p:nvPr/>
          </p:nvSpPr>
          <p:spPr bwMode="auto">
            <a:xfrm>
              <a:off x="3883033" y="2337411"/>
              <a:ext cx="2338422" cy="2122219"/>
            </a:xfrm>
            <a:prstGeom prst="rect">
              <a:avLst/>
            </a:prstGeom>
            <a:solidFill>
              <a:schemeClr val="bg1"/>
            </a:solidFill>
            <a:ln w="28575">
              <a:solidFill>
                <a:srgbClr val="EA7274"/>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GB" altLang="en-US" sz="2000" dirty="0">
                  <a:solidFill>
                    <a:schemeClr val="bg1">
                      <a:lumMod val="50000"/>
                    </a:schemeClr>
                  </a:solidFill>
                  <a:latin typeface="Calibri" panose="020F0502020204030204" pitchFamily="34" charset="0"/>
                  <a:ea typeface="Calibri Light" charset="0"/>
                  <a:cs typeface="Calibri" panose="020F0502020204030204" pitchFamily="34" charset="0"/>
                  <a:sym typeface="Times New Roman" charset="0"/>
                </a:rPr>
                <a:t>Cerebral medulla:</a:t>
              </a:r>
              <a:br>
                <a:rPr lang="en-GB" altLang="en-US" sz="2000" dirty="0">
                  <a:latin typeface="Calibri" panose="020F0502020204030204" pitchFamily="34" charset="0"/>
                  <a:ea typeface="Calibri Light" charset="0"/>
                  <a:cs typeface="Calibri" panose="020F0502020204030204" pitchFamily="34" charset="0"/>
                  <a:sym typeface="Times New Roman" charset="0"/>
                </a:rPr>
              </a:br>
              <a:r>
                <a:rPr lang="en-GB" altLang="en-US" sz="2000" dirty="0">
                  <a:latin typeface="Calibri" panose="020F0502020204030204" pitchFamily="34" charset="0"/>
                  <a:ea typeface="Calibri Light" charset="0"/>
                  <a:cs typeface="Calibri" panose="020F0502020204030204" pitchFamily="34" charset="0"/>
                  <a:sym typeface="Times New Roman" charset="0"/>
                </a:rPr>
                <a:t>Deeper to the cortex, axons running to and from the cells of the cortex form an extensive mass of </a:t>
              </a:r>
              <a:r>
                <a:rPr lang="en-GB" altLang="en-US" sz="2000" b="1" dirty="0">
                  <a:latin typeface="Calibri" panose="020F0502020204030204" pitchFamily="34" charset="0"/>
                  <a:ea typeface="Calibri Light" charset="0"/>
                  <a:cs typeface="Calibri" panose="020F0502020204030204" pitchFamily="34" charset="0"/>
                  <a:sym typeface="Times New Roman" charset="0"/>
                </a:rPr>
                <a:t>white matter </a:t>
              </a:r>
              <a:r>
                <a:rPr lang="en-GB" altLang="en-US" sz="2000" dirty="0">
                  <a:latin typeface="Calibri" panose="020F0502020204030204" pitchFamily="34" charset="0"/>
                  <a:ea typeface="Calibri Light" charset="0"/>
                  <a:cs typeface="Calibri" panose="020F0502020204030204" pitchFamily="34" charset="0"/>
                  <a:sym typeface="Times New Roman" charset="0"/>
                </a:rPr>
                <a:t>(WM).</a:t>
              </a:r>
            </a:p>
          </p:txBody>
        </p:sp>
      </p:grpSp>
      <p:pic>
        <p:nvPicPr>
          <p:cNvPr id="19458" name="Picture 2" descr="Image result for horizontal cut of brain">
            <a:extLst>
              <a:ext uri="{FF2B5EF4-FFF2-40B4-BE49-F238E27FC236}">
                <a16:creationId xmlns:a16="http://schemas.microsoft.com/office/drawing/2014/main" id="{59AA8AA7-CF8D-45B9-86DC-7967A994BC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57" b="27517"/>
          <a:stretch/>
        </p:blipFill>
        <p:spPr bwMode="auto">
          <a:xfrm>
            <a:off x="9291486" y="3891517"/>
            <a:ext cx="2200140" cy="12114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9401FED-646F-4142-8860-D4128DDB65A9}"/>
              </a:ext>
            </a:extLst>
          </p:cNvPr>
          <p:cNvSpPr/>
          <p:nvPr/>
        </p:nvSpPr>
        <p:spPr>
          <a:xfrm>
            <a:off x="838200" y="4870803"/>
            <a:ext cx="3033125" cy="380184"/>
          </a:xfrm>
          <a:prstGeom prst="rect">
            <a:avLst/>
          </a:prstGeom>
        </p:spPr>
        <p:txBody>
          <a:bodyPr wrap="square">
            <a:spAutoFit/>
          </a:bodyPr>
          <a:lstStyle/>
          <a:p>
            <a:pPr algn="ctr"/>
            <a:r>
              <a:rPr lang="en-GB" dirty="0">
                <a:solidFill>
                  <a:srgbClr val="92D050"/>
                </a:solidFill>
                <a:latin typeface="+mn-lt"/>
                <a:cs typeface="Calibri Light" charset="0"/>
                <a:sym typeface="Times New Roman" charset="0"/>
              </a:rPr>
              <a:t>Contains synapses (50 trillion)</a:t>
            </a:r>
            <a:endParaRPr lang="en-GB" dirty="0">
              <a:solidFill>
                <a:srgbClr val="92D050"/>
              </a:solidFill>
              <a:latin typeface="+mn-lt"/>
            </a:endParaRPr>
          </a:p>
        </p:txBody>
      </p:sp>
      <p:sp>
        <p:nvSpPr>
          <p:cNvPr id="20" name="Title 1">
            <a:extLst>
              <a:ext uri="{FF2B5EF4-FFF2-40B4-BE49-F238E27FC236}">
                <a16:creationId xmlns:a16="http://schemas.microsoft.com/office/drawing/2014/main" id="{9C095F5B-1FBC-4838-8455-3B05E3632EED}"/>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Cerebrum</a:t>
            </a:r>
          </a:p>
          <a:p>
            <a:r>
              <a:rPr lang="en-US" sz="3200" b="1" dirty="0"/>
              <a:t>Cerebral Hemispheres</a:t>
            </a:r>
          </a:p>
          <a:p>
            <a:endParaRPr lang="en-US" sz="3200" b="1" dirty="0">
              <a:solidFill>
                <a:schemeClr val="bg1">
                  <a:lumMod val="65000"/>
                </a:schemeClr>
              </a:solidFill>
            </a:endParaRPr>
          </a:p>
        </p:txBody>
      </p:sp>
      <p:sp>
        <p:nvSpPr>
          <p:cNvPr id="23" name="Rectangle 22">
            <a:extLst>
              <a:ext uri="{FF2B5EF4-FFF2-40B4-BE49-F238E27FC236}">
                <a16:creationId xmlns:a16="http://schemas.microsoft.com/office/drawing/2014/main" id="{355F5684-A39F-41F4-979E-B3069D5C3D14}"/>
              </a:ext>
            </a:extLst>
          </p:cNvPr>
          <p:cNvSpPr/>
          <p:nvPr/>
        </p:nvSpPr>
        <p:spPr>
          <a:xfrm>
            <a:off x="967409" y="1607013"/>
            <a:ext cx="5353180" cy="400110"/>
          </a:xfrm>
          <a:prstGeom prst="rect">
            <a:avLst/>
          </a:prstGeom>
        </p:spPr>
        <p:txBody>
          <a:bodyPr wrap="square">
            <a:spAutoFit/>
          </a:bodyPr>
          <a:lstStyle/>
          <a:p>
            <a:r>
              <a:rPr lang="en-GB" sz="2000" b="1" dirty="0">
                <a:latin typeface="+mn-lt"/>
              </a:rPr>
              <a:t>The structure of cerebral hemipheres includes:</a:t>
            </a:r>
          </a:p>
        </p:txBody>
      </p:sp>
    </p:spTree>
    <p:extLst>
      <p:ext uri="{BB962C8B-B14F-4D97-AF65-F5344CB8AC3E}">
        <p14:creationId xmlns:p14="http://schemas.microsoft.com/office/powerpoint/2010/main" val="1787274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7C808-92D0-4953-B98A-D4CCE8BBBDC0}"/>
              </a:ext>
            </a:extLst>
          </p:cNvPr>
          <p:cNvPicPr>
            <a:picLocks noChangeAspect="1"/>
          </p:cNvPicPr>
          <p:nvPr/>
        </p:nvPicPr>
        <p:blipFill>
          <a:blip r:embed="rId3"/>
          <a:stretch>
            <a:fillRect/>
          </a:stretch>
        </p:blipFill>
        <p:spPr>
          <a:xfrm>
            <a:off x="9107657" y="3125420"/>
            <a:ext cx="2928162" cy="2300038"/>
          </a:xfrm>
          <a:prstGeom prst="rect">
            <a:avLst/>
          </a:prstGeom>
        </p:spPr>
      </p:pic>
      <p:grpSp>
        <p:nvGrpSpPr>
          <p:cNvPr id="11" name="Group 10">
            <a:extLst>
              <a:ext uri="{FF2B5EF4-FFF2-40B4-BE49-F238E27FC236}">
                <a16:creationId xmlns:a16="http://schemas.microsoft.com/office/drawing/2014/main" id="{234EBB3E-C571-495D-8FCF-8A86DB8AACE9}"/>
              </a:ext>
            </a:extLst>
          </p:cNvPr>
          <p:cNvGrpSpPr/>
          <p:nvPr/>
        </p:nvGrpSpPr>
        <p:grpSpPr>
          <a:xfrm>
            <a:off x="8253131" y="4996933"/>
            <a:ext cx="2399295" cy="1675136"/>
            <a:chOff x="422266" y="5059163"/>
            <a:chExt cx="2399295" cy="1675136"/>
          </a:xfrm>
        </p:grpSpPr>
        <p:pic>
          <p:nvPicPr>
            <p:cNvPr id="7192" name="Picture 24" descr="Image result for sulci and gyrus">
              <a:extLst>
                <a:ext uri="{FF2B5EF4-FFF2-40B4-BE49-F238E27FC236}">
                  <a16:creationId xmlns:a16="http://schemas.microsoft.com/office/drawing/2014/main" id="{DCA07049-116A-44D9-B07E-AB970A57AA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5" t="9319" r="3441" b="8818"/>
            <a:stretch/>
          </p:blipFill>
          <p:spPr bwMode="auto">
            <a:xfrm>
              <a:off x="422266" y="5059163"/>
              <a:ext cx="2399295" cy="16387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68381C8-9413-4E87-BDF2-D4524408AB65}"/>
                </a:ext>
              </a:extLst>
            </p:cNvPr>
            <p:cNvCxnSpPr/>
            <p:nvPr/>
          </p:nvCxnSpPr>
          <p:spPr>
            <a:xfrm flipH="1">
              <a:off x="1943446" y="5279923"/>
              <a:ext cx="406463" cy="353961"/>
            </a:xfrm>
            <a:prstGeom prst="straightConnector1">
              <a:avLst/>
            </a:prstGeom>
            <a:ln w="57150">
              <a:solidFill>
                <a:srgbClr val="5DCEA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EEC020E-7038-4E60-94F5-0249AC423B35}"/>
                </a:ext>
              </a:extLst>
            </p:cNvPr>
            <p:cNvCxnSpPr>
              <a:cxnSpLocks/>
            </p:cNvCxnSpPr>
            <p:nvPr/>
          </p:nvCxnSpPr>
          <p:spPr>
            <a:xfrm flipH="1">
              <a:off x="2203615" y="5988897"/>
              <a:ext cx="461200" cy="307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CB9A87-4D4D-4A33-BEFF-D752B8B3D59F}"/>
                </a:ext>
              </a:extLst>
            </p:cNvPr>
            <p:cNvSpPr txBox="1"/>
            <p:nvPr/>
          </p:nvSpPr>
          <p:spPr>
            <a:xfrm>
              <a:off x="1781472" y="6426522"/>
              <a:ext cx="601447" cy="307777"/>
            </a:xfrm>
            <a:prstGeom prst="rect">
              <a:avLst/>
            </a:prstGeom>
            <a:noFill/>
          </p:spPr>
          <p:txBody>
            <a:bodyPr wrap="non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grpSp>
      <p:sp>
        <p:nvSpPr>
          <p:cNvPr id="1027" name="Rectangle 4"/>
          <p:cNvSpPr>
            <a:spLocks noGrp="1" noChangeArrowheads="1"/>
          </p:cNvSpPr>
          <p:nvPr>
            <p:ph sz="half" idx="4294967295"/>
          </p:nvPr>
        </p:nvSpPr>
        <p:spPr>
          <a:xfrm>
            <a:off x="754784" y="1582800"/>
            <a:ext cx="10231080" cy="3240088"/>
          </a:xfrm>
          <a:prstGeom prst="rect">
            <a:avLst/>
          </a:prstGeom>
          <a:ln>
            <a:noFill/>
            <a:bevel/>
            <a:headEnd/>
            <a:tailEnd/>
          </a:ln>
        </p:spPr>
        <p:txBody>
          <a:bodyPr/>
          <a:lstStyle/>
          <a:p>
            <a:pPr marL="360000" indent="-360000">
              <a:spcBef>
                <a:spcPts val="0"/>
              </a:spcBef>
              <a:buFont typeface="Courier New" panose="02070309020205020404" pitchFamily="49" charset="0"/>
              <a:buChar char="o"/>
            </a:pPr>
            <a:r>
              <a:rPr lang="en-US" altLang="en-US" sz="2000" dirty="0">
                <a:ea typeface="Calibri Light" charset="0"/>
                <a:cs typeface="Calibri" panose="020F0502020204030204" pitchFamily="34" charset="0"/>
                <a:sym typeface="Times New Roman" charset="0"/>
              </a:rPr>
              <a:t>The superficial layer of grey matter is highly convoluted* to form a complex pattern of ridges (</a:t>
            </a:r>
            <a:r>
              <a:rPr lang="en-US" altLang="en-US" sz="2000" b="1" dirty="0">
                <a:ea typeface="Calibri Light" charset="0"/>
                <a:cs typeface="Calibri" panose="020F0502020204030204" pitchFamily="34" charset="0"/>
                <a:sym typeface="Times New Roman" charset="0"/>
              </a:rPr>
              <a:t>gyri</a:t>
            </a:r>
            <a:r>
              <a:rPr lang="en-US" altLang="en-US" sz="2000" dirty="0">
                <a:ea typeface="Calibri Light" charset="0"/>
                <a:cs typeface="Calibri" panose="020F0502020204030204" pitchFamily="34" charset="0"/>
                <a:sym typeface="Times New Roman" charset="0"/>
              </a:rPr>
              <a:t>) and grooves (</a:t>
            </a:r>
            <a:r>
              <a:rPr lang="en-US" altLang="en-US" sz="2000" b="1" dirty="0">
                <a:ea typeface="Calibri Light" charset="0"/>
                <a:cs typeface="Calibri" panose="020F0502020204030204" pitchFamily="34" charset="0"/>
                <a:sym typeface="Times New Roman" charset="0"/>
              </a:rPr>
              <a:t>sulci</a:t>
            </a:r>
            <a:r>
              <a:rPr lang="en-US" altLang="en-US" sz="2000" dirty="0">
                <a:ea typeface="Calibri Light" charset="0"/>
                <a:cs typeface="Calibri" panose="020F0502020204030204" pitchFamily="34" charset="0"/>
                <a:sym typeface="Times New Roman" charset="0"/>
              </a:rPr>
              <a:t>). </a:t>
            </a:r>
            <a:r>
              <a:rPr lang="en-GB" sz="2000" dirty="0">
                <a:solidFill>
                  <a:srgbClr val="92D050"/>
                </a:solidFill>
                <a:cs typeface="Calibri Light" charset="0"/>
                <a:sym typeface="Times New Roman" charset="0"/>
              </a:rPr>
              <a:t>Gyri (plural) gyrus (singular) | </a:t>
            </a:r>
            <a:r>
              <a:rPr lang="en-US" sz="2000" dirty="0">
                <a:solidFill>
                  <a:srgbClr val="92D050"/>
                </a:solidFill>
                <a:cs typeface="Calibri Light" charset="0"/>
                <a:sym typeface="Times New Roman" charset="0"/>
              </a:rPr>
              <a:t>S</a:t>
            </a:r>
            <a:r>
              <a:rPr lang="en-GB" sz="2000" dirty="0" err="1">
                <a:solidFill>
                  <a:srgbClr val="92D050"/>
                </a:solidFill>
                <a:cs typeface="Calibri Light" charset="0"/>
                <a:sym typeface="Times New Roman" charset="0"/>
              </a:rPr>
              <a:t>ucli</a:t>
            </a:r>
            <a:r>
              <a:rPr lang="en-GB" sz="2000" dirty="0">
                <a:solidFill>
                  <a:srgbClr val="92D050"/>
                </a:solidFill>
                <a:cs typeface="Calibri Light" charset="0"/>
                <a:sym typeface="Times New Roman" charset="0"/>
              </a:rPr>
              <a:t> (plural) sulcus (singular)</a:t>
            </a:r>
            <a:endParaRPr lang="ar-SA" altLang="en-US" sz="2000" dirty="0">
              <a:ea typeface="Calibri Light" charset="0"/>
              <a:cs typeface="Calibri" panose="020F0502020204030204" pitchFamily="34" charset="0"/>
              <a:sym typeface="Times New Roman" charset="0"/>
            </a:endParaRPr>
          </a:p>
          <a:p>
            <a:pPr marL="360000" indent="-360000" algn="l" eaLnBrk="1" hangingPunct="1">
              <a:spcBef>
                <a:spcPts val="0"/>
              </a:spcBef>
              <a:buFont typeface="Courier New" panose="02070309020205020404" pitchFamily="49" charset="0"/>
              <a:buChar char="o"/>
            </a:pPr>
            <a:r>
              <a:rPr lang="en-US" altLang="en-US" sz="2000" dirty="0">
                <a:ea typeface="Calibri Light" charset="0"/>
                <a:cs typeface="Calibri" panose="020F0502020204030204" pitchFamily="34" charset="0"/>
                <a:sym typeface="Times New Roman" charset="0"/>
              </a:rPr>
              <a:t>This arrangement </a:t>
            </a:r>
            <a:r>
              <a:rPr lang="en-US" altLang="en-US" sz="2000" u="sng" dirty="0">
                <a:ea typeface="Calibri Light" charset="0"/>
                <a:cs typeface="Calibri" panose="020F0502020204030204" pitchFamily="34" charset="0"/>
                <a:sym typeface="Times New Roman" charset="0"/>
              </a:rPr>
              <a:t>maximize</a:t>
            </a:r>
            <a:r>
              <a:rPr lang="en-US" altLang="en-US" sz="2000" dirty="0">
                <a:ea typeface="Calibri Light" charset="0"/>
                <a:cs typeface="Calibri" panose="020F0502020204030204" pitchFamily="34" charset="0"/>
                <a:sym typeface="Times New Roman" charset="0"/>
              </a:rPr>
              <a:t> the surface area of the cerebral cortex (about 70% is hidden within the depths of sulci).</a:t>
            </a:r>
          </a:p>
          <a:p>
            <a:pPr marL="360000" indent="-360000" algn="l" eaLnBrk="1" hangingPunct="1">
              <a:spcBef>
                <a:spcPts val="0"/>
              </a:spcBef>
              <a:buFont typeface="Courier New" panose="02070309020205020404" pitchFamily="49" charset="0"/>
              <a:buChar char="o"/>
            </a:pPr>
            <a:r>
              <a:rPr lang="en-GB" sz="2000" dirty="0">
                <a:solidFill>
                  <a:srgbClr val="92D050"/>
                </a:solidFill>
                <a:cs typeface="Calibri Light" charset="0"/>
                <a:sym typeface="Times New Roman" charset="0"/>
              </a:rPr>
              <a:t>Each hemisphere has </a:t>
            </a:r>
            <a:r>
              <a:rPr lang="en-GB" sz="2000" b="1" dirty="0">
                <a:solidFill>
                  <a:srgbClr val="92D050"/>
                </a:solidFill>
                <a:cs typeface="Calibri Light" charset="0"/>
                <a:sym typeface="Times New Roman" charset="0"/>
              </a:rPr>
              <a:t>3 surfaces</a:t>
            </a:r>
            <a:r>
              <a:rPr lang="en-GB" sz="2000" dirty="0">
                <a:solidFill>
                  <a:srgbClr val="92D050"/>
                </a:solidFill>
                <a:cs typeface="Calibri Light" charset="0"/>
                <a:sym typeface="Times New Roman" charset="0"/>
              </a:rPr>
              <a:t>: </a:t>
            </a:r>
            <a:r>
              <a:rPr lang="en-GB" sz="2000" dirty="0" err="1">
                <a:solidFill>
                  <a:srgbClr val="92D050"/>
                </a:solidFill>
                <a:cs typeface="Calibri Light" charset="0"/>
                <a:sym typeface="Times New Roman" charset="0"/>
              </a:rPr>
              <a:t>Superiolateral</a:t>
            </a:r>
            <a:r>
              <a:rPr lang="en-GB" sz="2000" dirty="0">
                <a:solidFill>
                  <a:srgbClr val="92D050"/>
                </a:solidFill>
                <a:cs typeface="Calibri Light" charset="0"/>
                <a:sym typeface="Times New Roman" charset="0"/>
              </a:rPr>
              <a:t>, Medial, and Inferior.</a:t>
            </a:r>
          </a:p>
          <a:p>
            <a:pPr marL="360000" indent="-360000" algn="l" eaLnBrk="1" hangingPunct="1">
              <a:spcBef>
                <a:spcPts val="0"/>
              </a:spcBef>
              <a:buFont typeface="Courier New" panose="02070309020205020404" pitchFamily="49" charset="0"/>
              <a:buChar char="o"/>
            </a:pPr>
            <a:r>
              <a:rPr lang="en-US" sz="2000" dirty="0">
                <a:solidFill>
                  <a:srgbClr val="92D050"/>
                </a:solidFill>
                <a:cs typeface="Calibri Light" charset="0"/>
                <a:sym typeface="Times New Roman" charset="0"/>
              </a:rPr>
              <a:t>T</a:t>
            </a:r>
            <a:r>
              <a:rPr lang="en-GB" sz="2000" dirty="0">
                <a:solidFill>
                  <a:srgbClr val="92D050"/>
                </a:solidFill>
                <a:cs typeface="Calibri Light" charset="0"/>
                <a:sym typeface="Times New Roman" charset="0"/>
              </a:rPr>
              <a:t>he inferior has two parts: tentorial** and orbital</a:t>
            </a:r>
          </a:p>
          <a:p>
            <a:pPr marL="360000" indent="-360000">
              <a:spcBef>
                <a:spcPts val="0"/>
              </a:spcBef>
              <a:buFont typeface="Courier New" panose="02070309020205020404" pitchFamily="49" charset="0"/>
              <a:buChar char="o"/>
            </a:pPr>
            <a:r>
              <a:rPr lang="en-US" sz="2000" dirty="0">
                <a:solidFill>
                  <a:schemeClr val="bg1">
                    <a:lumMod val="50000"/>
                  </a:schemeClr>
                </a:solidFill>
                <a:cs typeface="Calibri Light" charset="0"/>
                <a:sym typeface="Times New Roman" charset="0"/>
              </a:rPr>
              <a:t>*highly convoluted : increase surface area = increase nerve cells = more active)</a:t>
            </a:r>
          </a:p>
          <a:p>
            <a:pPr marL="360000" indent="-360000">
              <a:spcBef>
                <a:spcPts val="0"/>
              </a:spcBef>
              <a:buFont typeface="Courier New" panose="02070309020205020404" pitchFamily="49" charset="0"/>
              <a:buChar char="o"/>
            </a:pPr>
            <a:r>
              <a:rPr lang="en-US" sz="2000" dirty="0">
                <a:solidFill>
                  <a:schemeClr val="bg1">
                    <a:lumMod val="50000"/>
                  </a:schemeClr>
                </a:solidFill>
                <a:cs typeface="Calibri Light" charset="0"/>
                <a:sym typeface="Times New Roman" charset="0"/>
              </a:rPr>
              <a:t>**It's cover by tentorium (fold of dura matter forming a portion between </a:t>
            </a:r>
            <a:br>
              <a:rPr lang="en-US" sz="2000" dirty="0">
                <a:solidFill>
                  <a:schemeClr val="bg1">
                    <a:lumMod val="50000"/>
                  </a:schemeClr>
                </a:solidFill>
                <a:cs typeface="Calibri Light" charset="0"/>
                <a:sym typeface="Times New Roman" charset="0"/>
              </a:rPr>
            </a:br>
            <a:r>
              <a:rPr lang="en-US" sz="2000" dirty="0">
                <a:solidFill>
                  <a:schemeClr val="bg1">
                    <a:lumMod val="50000"/>
                  </a:schemeClr>
                </a:solidFill>
                <a:cs typeface="Calibri Light" charset="0"/>
                <a:sym typeface="Times New Roman" charset="0"/>
              </a:rPr>
              <a:t>cerebrum &amp; cerebellum) </a:t>
            </a:r>
            <a:endParaRPr lang="en-GB" sz="2000" dirty="0">
              <a:solidFill>
                <a:schemeClr val="bg1">
                  <a:lumMod val="50000"/>
                </a:schemeClr>
              </a:solidFill>
              <a:cs typeface="Calibri Light" charset="0"/>
              <a:sym typeface="Times New Roman" charset="0"/>
            </a:endParaRPr>
          </a:p>
          <a:p>
            <a:pPr marL="360000" indent="-360000" algn="l" eaLnBrk="1" hangingPunct="1">
              <a:spcBef>
                <a:spcPts val="0"/>
              </a:spcBef>
              <a:buFont typeface="Courier New" panose="02070309020205020404" pitchFamily="49" charset="0"/>
              <a:buChar char="o"/>
            </a:pPr>
            <a:endParaRPr lang="en-GB" sz="2000" dirty="0">
              <a:solidFill>
                <a:srgbClr val="92D050"/>
              </a:solidFill>
              <a:cs typeface="Calibri Light" charset="0"/>
              <a:sym typeface="Times New Roman" charset="0"/>
            </a:endParaRPr>
          </a:p>
          <a:p>
            <a:pPr marL="360000" indent="-360000" algn="l" eaLnBrk="1" hangingPunct="1">
              <a:spcBef>
                <a:spcPts val="0"/>
              </a:spcBef>
              <a:buFont typeface="Courier New" panose="02070309020205020404" pitchFamily="49" charset="0"/>
              <a:buChar char="o"/>
            </a:pPr>
            <a:endParaRPr lang="en-GB" sz="2000" dirty="0">
              <a:solidFill>
                <a:srgbClr val="92D050"/>
              </a:solidFill>
              <a:cs typeface="Calibri Light" charset="0"/>
              <a:sym typeface="Times New Roman" charset="0"/>
            </a:endParaRPr>
          </a:p>
          <a:p>
            <a:pPr marL="360000" indent="-360000" algn="l" eaLnBrk="1" hangingPunct="1">
              <a:spcBef>
                <a:spcPts val="0"/>
              </a:spcBef>
              <a:buFont typeface="Courier New" panose="02070309020205020404" pitchFamily="49" charset="0"/>
              <a:buChar char="o"/>
            </a:pPr>
            <a:endParaRPr lang="en-GB" sz="2000" dirty="0">
              <a:solidFill>
                <a:srgbClr val="92D050"/>
              </a:solidFill>
            </a:endParaRPr>
          </a:p>
          <a:p>
            <a:pPr algn="l" eaLnBrk="1" hangingPunct="1">
              <a:buFont typeface="Courier New" panose="02070309020205020404" pitchFamily="49" charset="0"/>
              <a:buChar char="o"/>
            </a:pPr>
            <a:endParaRPr lang="ar-SA" altLang="en-US" sz="2000" dirty="0">
              <a:ea typeface="Calibri Light" charset="0"/>
              <a:cs typeface="Calibri" panose="020F0502020204030204" pitchFamily="34" charset="0"/>
            </a:endParaRPr>
          </a:p>
        </p:txBody>
      </p:sp>
      <p:grpSp>
        <p:nvGrpSpPr>
          <p:cNvPr id="2" name="Group 1">
            <a:extLst>
              <a:ext uri="{FF2B5EF4-FFF2-40B4-BE49-F238E27FC236}">
                <a16:creationId xmlns:a16="http://schemas.microsoft.com/office/drawing/2014/main" id="{18531BBF-685B-4118-8506-7B34DE14D83C}"/>
              </a:ext>
            </a:extLst>
          </p:cNvPr>
          <p:cNvGrpSpPr/>
          <p:nvPr/>
        </p:nvGrpSpPr>
        <p:grpSpPr>
          <a:xfrm>
            <a:off x="4398133" y="3836558"/>
            <a:ext cx="3133725" cy="2605088"/>
            <a:chOff x="10902950" y="2336801"/>
            <a:chExt cx="3133725" cy="2605088"/>
          </a:xfrm>
        </p:grpSpPr>
        <p:graphicFrame>
          <p:nvGraphicFramePr>
            <p:cNvPr id="1026" name="Object 12"/>
            <p:cNvGraphicFramePr>
              <a:graphicFrameLocks noChangeAspect="1"/>
            </p:cNvGraphicFramePr>
            <p:nvPr>
              <p:extLst>
                <p:ext uri="{D42A27DB-BD31-4B8C-83A1-F6EECF244321}">
                  <p14:modId xmlns:p14="http://schemas.microsoft.com/office/powerpoint/2010/main" val="349129152"/>
                </p:ext>
              </p:extLst>
            </p:nvPr>
          </p:nvGraphicFramePr>
          <p:xfrm>
            <a:off x="10902950" y="2336801"/>
            <a:ext cx="3133725" cy="2605088"/>
          </p:xfrm>
          <a:graphic>
            <a:graphicData uri="http://schemas.openxmlformats.org/presentationml/2006/ole">
              <mc:AlternateContent xmlns:mc="http://schemas.openxmlformats.org/markup-compatibility/2006">
                <mc:Choice xmlns:v="urn:schemas-microsoft-com:vml" Requires="v">
                  <p:oleObj spid="_x0000_s7224" r:id="rId5" imgW="4923810" imgH="4095238" progId="">
                    <p:embed/>
                  </p:oleObj>
                </mc:Choice>
                <mc:Fallback>
                  <p:oleObj r:id="rId5" imgW="4923810" imgH="4095238" progId="">
                    <p:embed/>
                    <p:pic>
                      <p:nvPicPr>
                        <p:cNvPr id="1026"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2950" y="2336801"/>
                          <a:ext cx="3133725" cy="2605088"/>
                        </a:xfrm>
                        <a:prstGeom prst="rect">
                          <a:avLst/>
                        </a:prstGeom>
                        <a:solidFill>
                          <a:srgbClr val="4F81BD"/>
                        </a:solidFill>
                        <a:ln w="9525">
                          <a:noFill/>
                          <a:miter lim="800000"/>
                          <a:headEnd/>
                          <a:tailEnd/>
                        </a:ln>
                      </p:spPr>
                    </p:pic>
                  </p:oleObj>
                </mc:Fallback>
              </mc:AlternateContent>
            </a:graphicData>
          </a:graphic>
        </p:graphicFrame>
        <p:sp>
          <p:nvSpPr>
            <p:cNvPr id="1038" name="Rectangle 15"/>
            <p:cNvSpPr>
              <a:spLocks noChangeArrowheads="1"/>
            </p:cNvSpPr>
            <p:nvPr/>
          </p:nvSpPr>
          <p:spPr bwMode="auto">
            <a:xfrm>
              <a:off x="10902950" y="3200401"/>
              <a:ext cx="2428875" cy="523220"/>
            </a:xfrm>
            <a:prstGeom prst="rect">
              <a:avLst/>
            </a:prstGeom>
            <a:noFill/>
            <a:ln w="9525">
              <a:noFill/>
              <a:bevel/>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800" b="1" dirty="0">
                  <a:latin typeface="Calibri" charset="0"/>
                  <a:sym typeface="Calibri" charset="0"/>
                </a:rPr>
                <a:t>Superiolateral</a:t>
              </a:r>
              <a:r>
                <a:rPr lang="en-US" altLang="en-US" sz="2800" b="1" dirty="0">
                  <a:solidFill>
                    <a:srgbClr val="FF0000"/>
                  </a:solidFill>
                  <a:latin typeface="Calibri" charset="0"/>
                  <a:sym typeface="Calibri" charset="0"/>
                </a:rPr>
                <a:t>     </a:t>
              </a:r>
            </a:p>
          </p:txBody>
        </p:sp>
      </p:grpSp>
      <p:grpSp>
        <p:nvGrpSpPr>
          <p:cNvPr id="3" name="Group 2">
            <a:extLst>
              <a:ext uri="{FF2B5EF4-FFF2-40B4-BE49-F238E27FC236}">
                <a16:creationId xmlns:a16="http://schemas.microsoft.com/office/drawing/2014/main" id="{31CC867A-2FF4-410E-9901-25B78624B7E7}"/>
              </a:ext>
            </a:extLst>
          </p:cNvPr>
          <p:cNvGrpSpPr/>
          <p:nvPr/>
        </p:nvGrpSpPr>
        <p:grpSpPr>
          <a:xfrm>
            <a:off x="683637" y="4045016"/>
            <a:ext cx="3529013" cy="2446338"/>
            <a:chOff x="6743701" y="476250"/>
            <a:chExt cx="3529013" cy="2446338"/>
          </a:xfrm>
        </p:grpSpPr>
        <p:pic>
          <p:nvPicPr>
            <p:cNvPr id="1036" name="Picture 13" descr="C:\Documents and Settings\user\My Documents\My Pictures\Picture1c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701" y="476250"/>
              <a:ext cx="3529013" cy="24463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39" name="Rectangle 16"/>
            <p:cNvSpPr>
              <a:spLocks noChangeArrowheads="1"/>
            </p:cNvSpPr>
            <p:nvPr/>
          </p:nvSpPr>
          <p:spPr bwMode="auto">
            <a:xfrm>
              <a:off x="7680326" y="981076"/>
              <a:ext cx="1285875" cy="523875"/>
            </a:xfrm>
            <a:prstGeom prst="rect">
              <a:avLst/>
            </a:prstGeom>
            <a:noFill/>
            <a:ln w="9525">
              <a:noFill/>
              <a:bevel/>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800" b="1" dirty="0">
                  <a:latin typeface="Calibri" charset="0"/>
                  <a:sym typeface="Calibri" charset="0"/>
                </a:rPr>
                <a:t>Medial</a:t>
              </a:r>
              <a:endParaRPr lang="ar-SA" altLang="en-US" dirty="0"/>
            </a:p>
          </p:txBody>
        </p:sp>
        <p:sp>
          <p:nvSpPr>
            <p:cNvPr id="1040" name="Rectangle 17"/>
            <p:cNvSpPr>
              <a:spLocks noChangeArrowheads="1"/>
            </p:cNvSpPr>
            <p:nvPr/>
          </p:nvSpPr>
          <p:spPr bwMode="auto">
            <a:xfrm>
              <a:off x="8328025" y="1989139"/>
              <a:ext cx="1428750" cy="523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800" b="1" dirty="0">
                  <a:latin typeface="Calibri" charset="0"/>
                  <a:sym typeface="Calibri" charset="0"/>
                </a:rPr>
                <a:t>Inferior</a:t>
              </a:r>
              <a:endParaRPr lang="ar-SA" altLang="en-US" dirty="0"/>
            </a:p>
          </p:txBody>
        </p:sp>
      </p:grpSp>
      <p:cxnSp>
        <p:nvCxnSpPr>
          <p:cNvPr id="21" name="Straight Connector 20">
            <a:extLst>
              <a:ext uri="{FF2B5EF4-FFF2-40B4-BE49-F238E27FC236}">
                <a16:creationId xmlns:a16="http://schemas.microsoft.com/office/drawing/2014/main" id="{7DCCD54C-2656-4E72-9DBB-A79D4F49280D}"/>
              </a:ext>
            </a:extLst>
          </p:cNvPr>
          <p:cNvCxnSpPr>
            <a:cxnSpLocks/>
          </p:cNvCxnSpPr>
          <p:nvPr/>
        </p:nvCxnSpPr>
        <p:spPr>
          <a:xfrm>
            <a:off x="1282450" y="2158295"/>
            <a:ext cx="45133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78B747-4C8B-4739-AB49-A4B83F4DCFC5}"/>
              </a:ext>
            </a:extLst>
          </p:cNvPr>
          <p:cNvCxnSpPr>
            <a:cxnSpLocks/>
          </p:cNvCxnSpPr>
          <p:nvPr/>
        </p:nvCxnSpPr>
        <p:spPr>
          <a:xfrm>
            <a:off x="3151376" y="2148156"/>
            <a:ext cx="54533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D43C9D69-9968-439E-873F-772D3ADA22C8}"/>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Cerebrum</a:t>
            </a:r>
          </a:p>
          <a:p>
            <a:r>
              <a:rPr lang="en-US" sz="3200" b="1" dirty="0"/>
              <a:t>Surfaces</a:t>
            </a:r>
          </a:p>
          <a:p>
            <a:endParaRPr lang="en-US" sz="3200" b="1" dirty="0">
              <a:solidFill>
                <a:schemeClr val="bg1">
                  <a:lumMod val="65000"/>
                </a:schemeClr>
              </a:solidFill>
            </a:endParaRPr>
          </a:p>
        </p:txBody>
      </p:sp>
    </p:spTree>
    <p:extLst>
      <p:ext uri="{BB962C8B-B14F-4D97-AF65-F5344CB8AC3E}">
        <p14:creationId xmlns:p14="http://schemas.microsoft.com/office/powerpoint/2010/main" val="3116540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786162" y="1542197"/>
            <a:ext cx="1096616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265113" indent="-265113" eaLnBrk="1" hangingPunct="1">
              <a:buFont typeface="Courier New" panose="02070309020205020404" pitchFamily="49" charset="0"/>
              <a:buChar char="o"/>
            </a:pPr>
            <a:r>
              <a:rPr lang="en-US" altLang="en-US" sz="2000" dirty="0">
                <a:solidFill>
                  <a:srgbClr val="000000"/>
                </a:solidFill>
                <a:latin typeface="+mn-lt"/>
                <a:ea typeface="Calibri Light" charset="0"/>
                <a:cs typeface="Calibri" panose="020F0502020204030204" pitchFamily="34" charset="0"/>
                <a:sym typeface="Times New Roman" charset="0"/>
              </a:rPr>
              <a:t>Three sulci, consistent in their position* </a:t>
            </a:r>
            <a:r>
              <a:rPr lang="en-US" altLang="en-US" sz="2000" dirty="0">
                <a:latin typeface="+mn-lt"/>
                <a:ea typeface="Calibri Light" charset="0"/>
                <a:cs typeface="Calibri" panose="020F0502020204030204" pitchFamily="34" charset="0"/>
                <a:sym typeface="Times New Roman" charset="0"/>
              </a:rPr>
              <a:t>(</a:t>
            </a:r>
            <a:r>
              <a:rPr lang="en-US" altLang="en-US" sz="2000" b="1" dirty="0">
                <a:latin typeface="+mn-lt"/>
                <a:ea typeface="Calibri Light" charset="0"/>
                <a:cs typeface="Calibri" panose="020F0502020204030204" pitchFamily="34" charset="0"/>
                <a:sym typeface="Times New Roman" charset="0"/>
              </a:rPr>
              <a:t>central</a:t>
            </a:r>
            <a:r>
              <a:rPr lang="en-US" altLang="en-US" sz="2000" dirty="0">
                <a:latin typeface="+mn-lt"/>
                <a:ea typeface="Calibri Light" charset="0"/>
                <a:cs typeface="Calibri" panose="020F0502020204030204" pitchFamily="34" charset="0"/>
                <a:sym typeface="Times New Roman" charset="0"/>
              </a:rPr>
              <a:t>, </a:t>
            </a:r>
            <a:r>
              <a:rPr lang="en-US" altLang="en-US" sz="2000" b="1" dirty="0">
                <a:latin typeface="+mn-lt"/>
                <a:ea typeface="Calibri Light" charset="0"/>
                <a:cs typeface="Calibri" panose="020F0502020204030204" pitchFamily="34" charset="0"/>
                <a:sym typeface="Times New Roman" charset="0"/>
              </a:rPr>
              <a:t>lateral</a:t>
            </a:r>
            <a:r>
              <a:rPr lang="en-US" altLang="en-US" sz="2000" dirty="0">
                <a:latin typeface="+mn-lt"/>
                <a:ea typeface="Calibri Light" charset="0"/>
                <a:cs typeface="Calibri" panose="020F0502020204030204" pitchFamily="34" charset="0"/>
                <a:sym typeface="Times New Roman" charset="0"/>
              </a:rPr>
              <a:t> (sylvian) &amp; </a:t>
            </a:r>
            <a:r>
              <a:rPr lang="en-US" altLang="en-US" sz="2000" b="1" dirty="0">
                <a:latin typeface="+mn-lt"/>
                <a:ea typeface="Calibri Light" charset="0"/>
                <a:cs typeface="Calibri" panose="020F0502020204030204" pitchFamily="34" charset="0"/>
                <a:sym typeface="Times New Roman" charset="0"/>
              </a:rPr>
              <a:t>parieto-occipital</a:t>
            </a:r>
            <a:r>
              <a:rPr lang="en-US" altLang="en-US" sz="2000" dirty="0">
                <a:latin typeface="+mn-lt"/>
                <a:ea typeface="Calibri Light" charset="0"/>
                <a:cs typeface="Calibri" panose="020F0502020204030204" pitchFamily="34" charset="0"/>
                <a:sym typeface="Times New Roman" charset="0"/>
              </a:rPr>
              <a:t>) </a:t>
            </a:r>
            <a:r>
              <a:rPr lang="en-US" altLang="en-US" sz="2000" dirty="0">
                <a:solidFill>
                  <a:srgbClr val="000000"/>
                </a:solidFill>
                <a:latin typeface="+mn-lt"/>
                <a:ea typeface="Calibri Light" charset="0"/>
                <a:cs typeface="Calibri" panose="020F0502020204030204" pitchFamily="34" charset="0"/>
                <a:sym typeface="Times New Roman" charset="0"/>
              </a:rPr>
              <a:t>are used to divide each hemisphere into </a:t>
            </a:r>
            <a:r>
              <a:rPr lang="en-US" altLang="en-US" sz="2000" dirty="0">
                <a:solidFill>
                  <a:schemeClr val="bg1">
                    <a:lumMod val="50000"/>
                  </a:schemeClr>
                </a:solidFill>
                <a:latin typeface="+mn-lt"/>
                <a:ea typeface="Calibri Light" charset="0"/>
                <a:cs typeface="Calibri" panose="020F0502020204030204" pitchFamily="34" charset="0"/>
                <a:sym typeface="Times New Roman" charset="0"/>
              </a:rPr>
              <a:t>the four </a:t>
            </a:r>
            <a:r>
              <a:rPr lang="en-US" altLang="en-US" sz="2000" dirty="0">
                <a:solidFill>
                  <a:srgbClr val="000000"/>
                </a:solidFill>
                <a:latin typeface="+mn-lt"/>
                <a:ea typeface="Calibri Light" charset="0"/>
                <a:cs typeface="Calibri" panose="020F0502020204030204" pitchFamily="34" charset="0"/>
                <a:sym typeface="Times New Roman" charset="0"/>
              </a:rPr>
              <a:t>lobes.</a:t>
            </a:r>
            <a:br>
              <a:rPr lang="en-US" altLang="en-US" sz="2000" dirty="0">
                <a:solidFill>
                  <a:srgbClr val="000000"/>
                </a:solidFill>
                <a:latin typeface="+mn-lt"/>
                <a:ea typeface="Calibri Light" charset="0"/>
                <a:cs typeface="Calibri" panose="020F0502020204030204" pitchFamily="34" charset="0"/>
                <a:sym typeface="Times New Roman" charset="0"/>
              </a:rPr>
            </a:br>
            <a:r>
              <a:rPr lang="en-US" altLang="en-US" sz="900" dirty="0">
                <a:solidFill>
                  <a:srgbClr val="000000"/>
                </a:solidFill>
                <a:latin typeface="+mn-lt"/>
                <a:ea typeface="Calibri Light" charset="0"/>
                <a:cs typeface="Calibri" panose="020F0502020204030204" pitchFamily="34" charset="0"/>
                <a:sym typeface="Times New Roman" charset="0"/>
              </a:rPr>
              <a:t> </a:t>
            </a:r>
            <a:r>
              <a:rPr lang="en-US" altLang="en-US" dirty="0">
                <a:solidFill>
                  <a:srgbClr val="000000"/>
                </a:solidFill>
                <a:latin typeface="+mn-lt"/>
                <a:ea typeface="Calibri Light" charset="0"/>
                <a:cs typeface="Calibri" panose="020F0502020204030204" pitchFamily="34" charset="0"/>
                <a:sym typeface="Times New Roman" charset="0"/>
              </a:rPr>
              <a:t> </a:t>
            </a:r>
            <a:endParaRPr lang="ar-SA" altLang="en-US" sz="2000" dirty="0">
              <a:solidFill>
                <a:srgbClr val="000000"/>
              </a:solidFill>
              <a:latin typeface="+mn-lt"/>
              <a:ea typeface="Calibri Light" charset="0"/>
              <a:cs typeface="Calibri" panose="020F0502020204030204" pitchFamily="34" charset="0"/>
              <a:sym typeface="Times New Roman" charset="0"/>
            </a:endParaRPr>
          </a:p>
          <a:p>
            <a:pPr marL="265113" indent="-265113" eaLnBrk="1" hangingPunct="1">
              <a:buFont typeface="Courier New" panose="02070309020205020404" pitchFamily="49" charset="0"/>
              <a:buChar char="o"/>
            </a:pPr>
            <a:r>
              <a:rPr lang="en-US" altLang="en-US" sz="2000" dirty="0">
                <a:solidFill>
                  <a:srgbClr val="000000"/>
                </a:solidFill>
                <a:latin typeface="+mn-lt"/>
                <a:ea typeface="Calibri Light" charset="0"/>
                <a:cs typeface="Calibri" panose="020F0502020204030204" pitchFamily="34" charset="0"/>
                <a:sym typeface="Times New Roman" charset="0"/>
              </a:rPr>
              <a:t>Each hemisphere is divide into </a:t>
            </a:r>
            <a:r>
              <a:rPr lang="en-US" altLang="en-US" sz="2000" b="1" u="sng" dirty="0">
                <a:latin typeface="+mn-lt"/>
                <a:ea typeface="Calibri Light" charset="0"/>
                <a:cs typeface="Calibri" panose="020F0502020204030204" pitchFamily="34" charset="0"/>
                <a:sym typeface="Times New Roman" charset="0"/>
              </a:rPr>
              <a:t>FOUR</a:t>
            </a:r>
            <a:r>
              <a:rPr lang="en-US" altLang="en-US" sz="2000" dirty="0">
                <a:solidFill>
                  <a:srgbClr val="000000"/>
                </a:solidFill>
                <a:latin typeface="+mn-lt"/>
                <a:ea typeface="Calibri Light" charset="0"/>
                <a:cs typeface="Calibri" panose="020F0502020204030204" pitchFamily="34" charset="0"/>
                <a:sym typeface="Times New Roman" charset="0"/>
              </a:rPr>
              <a:t> lobes (named after overlying bones): Frontal, Parietal, Temporal, and Occipital.</a:t>
            </a:r>
            <a:r>
              <a:rPr lang="ar-SA" altLang="en-US" sz="2000" dirty="0">
                <a:solidFill>
                  <a:srgbClr val="000000"/>
                </a:solidFill>
                <a:latin typeface="+mn-lt"/>
                <a:ea typeface="Calibri Light" charset="0"/>
                <a:cs typeface="Calibri" panose="020F0502020204030204" pitchFamily="34" charset="0"/>
                <a:sym typeface="Times New Roman" charset="0"/>
              </a:rPr>
              <a:t> </a:t>
            </a:r>
            <a:r>
              <a:rPr lang="en-US" altLang="en-US" sz="2000" b="1" dirty="0">
                <a:solidFill>
                  <a:schemeClr val="bg1">
                    <a:lumMod val="50000"/>
                  </a:schemeClr>
                </a:solidFill>
                <a:latin typeface="+mn-lt"/>
                <a:ea typeface="Calibri Light" charset="0"/>
                <a:cs typeface="Calibri" panose="020F0502020204030204" pitchFamily="34" charset="0"/>
                <a:sym typeface="Times New Roman" charset="0"/>
              </a:rPr>
              <a:t>(pool : is the tip of lobe, Parietal lobe don’t have pool)</a:t>
            </a:r>
          </a:p>
        </p:txBody>
      </p:sp>
      <p:graphicFrame>
        <p:nvGraphicFramePr>
          <p:cNvPr id="3" name="Table 2">
            <a:extLst>
              <a:ext uri="{FF2B5EF4-FFF2-40B4-BE49-F238E27FC236}">
                <a16:creationId xmlns:a16="http://schemas.microsoft.com/office/drawing/2014/main" id="{21E8B8AB-8FA7-41D0-8E30-76BEB24078F0}"/>
              </a:ext>
            </a:extLst>
          </p:cNvPr>
          <p:cNvGraphicFramePr>
            <a:graphicFrameLocks noGrp="1"/>
          </p:cNvGraphicFramePr>
          <p:nvPr>
            <p:extLst>
              <p:ext uri="{D42A27DB-BD31-4B8C-83A1-F6EECF244321}">
                <p14:modId xmlns:p14="http://schemas.microsoft.com/office/powerpoint/2010/main" val="3158767308"/>
              </p:ext>
            </p:extLst>
          </p:nvPr>
        </p:nvGraphicFramePr>
        <p:xfrm>
          <a:off x="937421" y="3126355"/>
          <a:ext cx="4645207" cy="3235032"/>
        </p:xfrm>
        <a:graphic>
          <a:graphicData uri="http://schemas.openxmlformats.org/drawingml/2006/table">
            <a:tbl>
              <a:tblPr firstRow="1" bandRow="1">
                <a:tableStyleId>{5940675A-B579-460E-94D1-54222C63F5DA}</a:tableStyleId>
              </a:tblPr>
              <a:tblGrid>
                <a:gridCol w="1490299">
                  <a:extLst>
                    <a:ext uri="{9D8B030D-6E8A-4147-A177-3AD203B41FA5}">
                      <a16:colId xmlns:a16="http://schemas.microsoft.com/office/drawing/2014/main" val="1131079171"/>
                    </a:ext>
                  </a:extLst>
                </a:gridCol>
                <a:gridCol w="3154908">
                  <a:extLst>
                    <a:ext uri="{9D8B030D-6E8A-4147-A177-3AD203B41FA5}">
                      <a16:colId xmlns:a16="http://schemas.microsoft.com/office/drawing/2014/main" val="609120031"/>
                    </a:ext>
                  </a:extLst>
                </a:gridCol>
              </a:tblGrid>
              <a:tr h="444036">
                <a:tc>
                  <a:txBody>
                    <a:bodyPr/>
                    <a:lstStyle/>
                    <a:p>
                      <a:pPr algn="l" rtl="0"/>
                      <a:r>
                        <a:rPr lang="en-US" sz="1800" b="1" dirty="0">
                          <a:solidFill>
                            <a:schemeClr val="tx1"/>
                          </a:solidFill>
                          <a:latin typeface="Gill Sans MT" panose="020B0502020104020203" pitchFamily="34" charset="0"/>
                        </a:rPr>
                        <a:t>Lobes</a:t>
                      </a:r>
                      <a:endParaRPr lang="en-GB" sz="1800" b="1" dirty="0">
                        <a:solidFill>
                          <a:schemeClr val="tx1"/>
                        </a:solidFill>
                        <a:latin typeface="Gill Sans MT" panose="020B0502020104020203" pitchFamily="34" charset="0"/>
                      </a:endParaRPr>
                    </a:p>
                  </a:txBody>
                  <a:tcPr/>
                </a:tc>
                <a:tc>
                  <a:txBody>
                    <a:bodyPr/>
                    <a:lstStyle/>
                    <a:p>
                      <a:pPr algn="l" rtl="0"/>
                      <a:r>
                        <a:rPr lang="en-US" sz="1800" b="1" dirty="0">
                          <a:solidFill>
                            <a:schemeClr val="tx1"/>
                          </a:solidFill>
                          <a:latin typeface="Gill Sans MT" panose="020B0502020104020203" pitchFamily="34" charset="0"/>
                        </a:rPr>
                        <a:t>Function</a:t>
                      </a:r>
                      <a:endParaRPr lang="en-GB" sz="1800" b="1" dirty="0">
                        <a:solidFill>
                          <a:schemeClr val="tx1"/>
                        </a:solidFill>
                        <a:latin typeface="Gill Sans MT" panose="020B0502020104020203" pitchFamily="34" charset="0"/>
                      </a:endParaRPr>
                    </a:p>
                  </a:txBody>
                  <a:tcPr/>
                </a:tc>
                <a:extLst>
                  <a:ext uri="{0D108BD9-81ED-4DB2-BD59-A6C34878D82A}">
                    <a16:rowId xmlns:a16="http://schemas.microsoft.com/office/drawing/2014/main" val="330798998"/>
                  </a:ext>
                </a:extLst>
              </a:tr>
              <a:tr h="444036">
                <a:tc>
                  <a:txBody>
                    <a:bodyPr/>
                    <a:lstStyle/>
                    <a:p>
                      <a:pPr algn="l" rtl="0"/>
                      <a:r>
                        <a:rPr lang="en-US" sz="1800" dirty="0">
                          <a:solidFill>
                            <a:schemeClr val="tx1"/>
                          </a:solidFill>
                          <a:latin typeface="Gill Sans MT" panose="020B0502020104020203" pitchFamily="34" charset="0"/>
                        </a:rPr>
                        <a:t>Frontal</a:t>
                      </a:r>
                      <a:endParaRPr lang="en-GB" sz="1800" dirty="0">
                        <a:solidFill>
                          <a:schemeClr val="tx1"/>
                        </a:solidFill>
                        <a:latin typeface="Gill Sans MT" panose="020B0502020104020203" pitchFamily="34" charset="0"/>
                      </a:endParaRPr>
                    </a:p>
                  </a:txBody>
                  <a:tcPr>
                    <a:solidFill>
                      <a:srgbClr val="EE9D9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i="0" dirty="0">
                          <a:solidFill>
                            <a:schemeClr val="tx1"/>
                          </a:solidFill>
                          <a:latin typeface="Gill Sans MT" panose="020B0502020104020203" pitchFamily="34" charset="0"/>
                          <a:ea typeface="Calibri Light" charset="0"/>
                          <a:cs typeface="Calibri Light" charset="0"/>
                          <a:sym typeface="Times New Roman" charset="0"/>
                        </a:rPr>
                        <a:t>motivation, motor function, smell, mood</a:t>
                      </a:r>
                      <a:r>
                        <a:rPr lang="en-US" altLang="en-US" sz="1800" b="0" i="0" baseline="0" dirty="0">
                          <a:solidFill>
                            <a:schemeClr val="tx1"/>
                          </a:solidFill>
                          <a:latin typeface="Gill Sans MT" panose="020B0502020104020203" pitchFamily="34" charset="0"/>
                          <a:ea typeface="Calibri Light" charset="0"/>
                          <a:cs typeface="Calibri Light" charset="0"/>
                          <a:sym typeface="Times New Roman" charset="0"/>
                        </a:rPr>
                        <a:t> and</a:t>
                      </a:r>
                      <a:r>
                        <a:rPr lang="en-US" altLang="en-US" sz="1800" b="0" i="0" dirty="0">
                          <a:solidFill>
                            <a:schemeClr val="tx1"/>
                          </a:solidFill>
                          <a:latin typeface="Gill Sans MT" panose="020B0502020104020203" pitchFamily="34" charset="0"/>
                          <a:ea typeface="Calibri Light" charset="0"/>
                          <a:cs typeface="Calibri Light" charset="0"/>
                          <a:sym typeface="Times New Roman" charset="0"/>
                        </a:rPr>
                        <a:t> aggression </a:t>
                      </a:r>
                      <a:r>
                        <a:rPr lang="en-US" altLang="en-US" sz="1400" b="1" i="0" dirty="0">
                          <a:solidFill>
                            <a:srgbClr val="92D050"/>
                          </a:solidFill>
                          <a:latin typeface="Gill Sans MT" panose="020B0502020104020203" pitchFamily="34" charset="0"/>
                          <a:ea typeface="Calibri Light" charset="0"/>
                          <a:cs typeface="Calibri Light" charset="0"/>
                          <a:sym typeface="Times New Roman" charset="0"/>
                        </a:rPr>
                        <a:t>(personality and emotion) </a:t>
                      </a:r>
                      <a:endParaRPr lang="en-US" sz="1800" b="1" i="0" dirty="0">
                        <a:solidFill>
                          <a:srgbClr val="92D050"/>
                        </a:solidFill>
                        <a:latin typeface="Gill Sans MT" panose="020B0502020104020203" pitchFamily="34" charset="0"/>
                        <a:ea typeface="Calibri Light" charset="0"/>
                        <a:cs typeface="Calibri Light" charset="0"/>
                      </a:endParaRPr>
                    </a:p>
                  </a:txBody>
                  <a:tcPr>
                    <a:solidFill>
                      <a:srgbClr val="EE9D9A"/>
                    </a:solidFill>
                  </a:tcPr>
                </a:tc>
                <a:extLst>
                  <a:ext uri="{0D108BD9-81ED-4DB2-BD59-A6C34878D82A}">
                    <a16:rowId xmlns:a16="http://schemas.microsoft.com/office/drawing/2014/main" val="4287149931"/>
                  </a:ext>
                </a:extLst>
              </a:tr>
              <a:tr h="444036">
                <a:tc>
                  <a:txBody>
                    <a:bodyPr/>
                    <a:lstStyle/>
                    <a:p>
                      <a:pPr algn="l" rtl="0"/>
                      <a:r>
                        <a:rPr lang="en-US" sz="1800" dirty="0">
                          <a:solidFill>
                            <a:schemeClr val="tx1"/>
                          </a:solidFill>
                          <a:latin typeface="Gill Sans MT" panose="020B0502020104020203" pitchFamily="34" charset="0"/>
                        </a:rPr>
                        <a:t>Parietal</a:t>
                      </a:r>
                      <a:endParaRPr lang="en-GB" sz="1800" dirty="0">
                        <a:solidFill>
                          <a:schemeClr val="tx1"/>
                        </a:solidFill>
                        <a:latin typeface="Gill Sans MT" panose="020B0502020104020203" pitchFamily="34" charset="0"/>
                      </a:endParaRPr>
                    </a:p>
                  </a:txBody>
                  <a:tcPr>
                    <a:solidFill>
                      <a:srgbClr val="50B8DF"/>
                    </a:solidFill>
                  </a:tcPr>
                </a:tc>
                <a:tc>
                  <a:txBody>
                    <a:bodyPr/>
                    <a:lstStyle/>
                    <a:p>
                      <a:pPr algn="l" rtl="0"/>
                      <a:r>
                        <a:rPr lang="en-US" altLang="en-US" sz="1800" b="0" i="0" dirty="0">
                          <a:solidFill>
                            <a:schemeClr val="tx1"/>
                          </a:solidFill>
                          <a:latin typeface="Gill Sans MT" panose="020B0502020104020203" pitchFamily="34" charset="0"/>
                          <a:ea typeface="Calibri Light" charset="0"/>
                          <a:cs typeface="Calibri Light" charset="0"/>
                          <a:sym typeface="Times New Roman" charset="0"/>
                        </a:rPr>
                        <a:t>reception and evaluation of sensory information </a:t>
                      </a:r>
                      <a:r>
                        <a:rPr lang="en-US" altLang="en-US" sz="1400" b="1" i="0" dirty="0">
                          <a:solidFill>
                            <a:srgbClr val="92D050"/>
                          </a:solidFill>
                          <a:latin typeface="Gill Sans MT" panose="020B0502020104020203" pitchFamily="34" charset="0"/>
                          <a:ea typeface="Calibri Light" charset="0"/>
                          <a:cs typeface="Calibri Light" charset="0"/>
                          <a:sym typeface="Times New Roman" charset="0"/>
                        </a:rPr>
                        <a:t>via thalamus </a:t>
                      </a:r>
                      <a:r>
                        <a:rPr lang="en-US" altLang="en-US" sz="1400" b="1" i="0" dirty="0">
                          <a:solidFill>
                            <a:schemeClr val="bg1">
                              <a:lumMod val="50000"/>
                            </a:schemeClr>
                          </a:solidFill>
                          <a:latin typeface="Gill Sans MT" panose="020B0502020104020203" pitchFamily="34" charset="0"/>
                          <a:ea typeface="Calibri Light" charset="0"/>
                          <a:cs typeface="Calibri Light" charset="0"/>
                          <a:sym typeface="Times New Roman" charset="0"/>
                        </a:rPr>
                        <a:t>protection from dangerous </a:t>
                      </a:r>
                      <a:endParaRPr lang="en-GB" sz="1800" b="1" dirty="0">
                        <a:solidFill>
                          <a:schemeClr val="bg1">
                            <a:lumMod val="50000"/>
                          </a:schemeClr>
                        </a:solidFill>
                        <a:latin typeface="Gill Sans MT" panose="020B0502020104020203" pitchFamily="34" charset="0"/>
                      </a:endParaRPr>
                    </a:p>
                  </a:txBody>
                  <a:tcPr>
                    <a:solidFill>
                      <a:srgbClr val="50B8DF"/>
                    </a:solidFill>
                  </a:tcPr>
                </a:tc>
                <a:extLst>
                  <a:ext uri="{0D108BD9-81ED-4DB2-BD59-A6C34878D82A}">
                    <a16:rowId xmlns:a16="http://schemas.microsoft.com/office/drawing/2014/main" val="706131067"/>
                  </a:ext>
                </a:extLst>
              </a:tr>
              <a:tr h="444036">
                <a:tc>
                  <a:txBody>
                    <a:bodyPr/>
                    <a:lstStyle/>
                    <a:p>
                      <a:pPr algn="l" rtl="0"/>
                      <a:r>
                        <a:rPr lang="en-US" sz="1800" dirty="0">
                          <a:solidFill>
                            <a:schemeClr val="tx1"/>
                          </a:solidFill>
                          <a:latin typeface="Gill Sans MT" panose="020B0502020104020203" pitchFamily="34" charset="0"/>
                        </a:rPr>
                        <a:t>Temporal</a:t>
                      </a:r>
                      <a:endParaRPr lang="en-GB" sz="1800" dirty="0">
                        <a:solidFill>
                          <a:schemeClr val="tx1"/>
                        </a:solidFill>
                        <a:latin typeface="Gill Sans MT" panose="020B0502020104020203" pitchFamily="34" charset="0"/>
                      </a:endParaRPr>
                    </a:p>
                  </a:txBody>
                  <a:tcPr>
                    <a:solidFill>
                      <a:srgbClr val="808AC2"/>
                    </a:solidFill>
                  </a:tcPr>
                </a:tc>
                <a:tc>
                  <a:txBody>
                    <a:bodyPr/>
                    <a:lstStyle/>
                    <a:p>
                      <a:pPr algn="l" rtl="0"/>
                      <a:r>
                        <a:rPr lang="en-US" altLang="en-US" sz="1800" b="0" i="0" dirty="0">
                          <a:solidFill>
                            <a:schemeClr val="tx1"/>
                          </a:solidFill>
                          <a:latin typeface="Gill Sans MT" panose="020B0502020104020203" pitchFamily="34" charset="0"/>
                          <a:ea typeface="Calibri Light" charset="0"/>
                          <a:cs typeface="Calibri Light" charset="0"/>
                          <a:sym typeface="Times New Roman" charset="0"/>
                        </a:rPr>
                        <a:t>smell, hearing, memory and abstract thought</a:t>
                      </a:r>
                      <a:endParaRPr lang="en-GB" sz="1800" dirty="0">
                        <a:solidFill>
                          <a:schemeClr val="tx1"/>
                        </a:solidFill>
                        <a:latin typeface="Gill Sans MT" panose="020B0502020104020203" pitchFamily="34" charset="0"/>
                      </a:endParaRPr>
                    </a:p>
                  </a:txBody>
                  <a:tcPr>
                    <a:solidFill>
                      <a:srgbClr val="808AC2"/>
                    </a:solidFill>
                  </a:tcPr>
                </a:tc>
                <a:extLst>
                  <a:ext uri="{0D108BD9-81ED-4DB2-BD59-A6C34878D82A}">
                    <a16:rowId xmlns:a16="http://schemas.microsoft.com/office/drawing/2014/main" val="545407952"/>
                  </a:ext>
                </a:extLst>
              </a:tr>
              <a:tr h="444036">
                <a:tc>
                  <a:txBody>
                    <a:bodyPr/>
                    <a:lstStyle/>
                    <a:p>
                      <a:pPr algn="l" rtl="0"/>
                      <a:r>
                        <a:rPr lang="en-US" sz="1800" dirty="0">
                          <a:solidFill>
                            <a:schemeClr val="tx1"/>
                          </a:solidFill>
                          <a:latin typeface="Gill Sans MT" panose="020B0502020104020203" pitchFamily="34" charset="0"/>
                        </a:rPr>
                        <a:t>Occipital**</a:t>
                      </a:r>
                      <a:endParaRPr lang="en-GB" sz="1800" dirty="0">
                        <a:solidFill>
                          <a:schemeClr val="tx1"/>
                        </a:solidFill>
                        <a:latin typeface="Gill Sans MT" panose="020B0502020104020203" pitchFamily="34" charset="0"/>
                      </a:endParaRPr>
                    </a:p>
                  </a:txBody>
                  <a:tcPr>
                    <a:solidFill>
                      <a:srgbClr val="A6CCDF"/>
                    </a:solidFill>
                  </a:tcPr>
                </a:tc>
                <a:tc>
                  <a:txBody>
                    <a:bodyPr/>
                    <a:lstStyle/>
                    <a:p>
                      <a:pPr algn="l" rtl="0"/>
                      <a:r>
                        <a:rPr lang="en-US" altLang="en-US" sz="1800" b="0" i="0" dirty="0">
                          <a:solidFill>
                            <a:schemeClr val="tx1"/>
                          </a:solidFill>
                          <a:latin typeface="Gill Sans MT" panose="020B0502020104020203" pitchFamily="34" charset="0"/>
                          <a:ea typeface="Calibri Light" charset="0"/>
                          <a:cs typeface="Calibri Light" charset="0"/>
                          <a:sym typeface="Times New Roman" charset="0"/>
                        </a:rPr>
                        <a:t>visual processing</a:t>
                      </a:r>
                      <a:endParaRPr lang="en-GB" sz="1800" dirty="0">
                        <a:solidFill>
                          <a:schemeClr val="tx1"/>
                        </a:solidFill>
                        <a:latin typeface="Gill Sans MT" panose="020B0502020104020203" pitchFamily="34" charset="0"/>
                      </a:endParaRPr>
                    </a:p>
                  </a:txBody>
                  <a:tcPr>
                    <a:solidFill>
                      <a:srgbClr val="A6CCDF"/>
                    </a:solidFill>
                  </a:tcPr>
                </a:tc>
                <a:extLst>
                  <a:ext uri="{0D108BD9-81ED-4DB2-BD59-A6C34878D82A}">
                    <a16:rowId xmlns:a16="http://schemas.microsoft.com/office/drawing/2014/main" val="3927048659"/>
                  </a:ext>
                </a:extLst>
              </a:tr>
            </a:tbl>
          </a:graphicData>
        </a:graphic>
      </p:graphicFrame>
      <p:cxnSp>
        <p:nvCxnSpPr>
          <p:cNvPr id="16" name="Straight Connector 15">
            <a:extLst>
              <a:ext uri="{FF2B5EF4-FFF2-40B4-BE49-F238E27FC236}">
                <a16:creationId xmlns:a16="http://schemas.microsoft.com/office/drawing/2014/main" id="{40FC4175-AA5A-449B-B670-7223C0F12897}"/>
              </a:ext>
            </a:extLst>
          </p:cNvPr>
          <p:cNvCxnSpPr/>
          <p:nvPr/>
        </p:nvCxnSpPr>
        <p:spPr>
          <a:xfrm>
            <a:off x="5377902" y="1881803"/>
            <a:ext cx="756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84BD53-83DD-491D-B730-CAB6A8942C4F}"/>
              </a:ext>
            </a:extLst>
          </p:cNvPr>
          <p:cNvCxnSpPr/>
          <p:nvPr/>
        </p:nvCxnSpPr>
        <p:spPr>
          <a:xfrm>
            <a:off x="6231343" y="1879901"/>
            <a:ext cx="68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73F747-3B91-47FC-9A4F-AF846C279FCB}"/>
              </a:ext>
            </a:extLst>
          </p:cNvPr>
          <p:cNvCxnSpPr/>
          <p:nvPr/>
        </p:nvCxnSpPr>
        <p:spPr>
          <a:xfrm>
            <a:off x="8083710" y="1879901"/>
            <a:ext cx="1764000"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5C1E803-41AC-4ADC-A427-75996F84DEF7}"/>
              </a:ext>
            </a:extLst>
          </p:cNvPr>
          <p:cNvGrpSpPr/>
          <p:nvPr/>
        </p:nvGrpSpPr>
        <p:grpSpPr>
          <a:xfrm>
            <a:off x="5582628" y="3179532"/>
            <a:ext cx="4650933" cy="3415667"/>
            <a:chOff x="6145160" y="2940367"/>
            <a:chExt cx="4650933" cy="3415667"/>
          </a:xfrm>
        </p:grpSpPr>
        <p:grpSp>
          <p:nvGrpSpPr>
            <p:cNvPr id="5" name="Group 4">
              <a:extLst>
                <a:ext uri="{FF2B5EF4-FFF2-40B4-BE49-F238E27FC236}">
                  <a16:creationId xmlns:a16="http://schemas.microsoft.com/office/drawing/2014/main" id="{5CEF85CA-2B94-4DEE-9B9B-E3628A34BC16}"/>
                </a:ext>
              </a:extLst>
            </p:cNvPr>
            <p:cNvGrpSpPr/>
            <p:nvPr/>
          </p:nvGrpSpPr>
          <p:grpSpPr>
            <a:xfrm>
              <a:off x="6145160" y="2940367"/>
              <a:ext cx="4650933" cy="3415667"/>
              <a:chOff x="6241996" y="3245762"/>
              <a:chExt cx="4986442" cy="3175573"/>
            </a:xfrm>
          </p:grpSpPr>
          <p:pic>
            <p:nvPicPr>
              <p:cNvPr id="20482" name="Picture 2" descr="Image result for cerebral hemisphere sulci">
                <a:extLst>
                  <a:ext uri="{FF2B5EF4-FFF2-40B4-BE49-F238E27FC236}">
                    <a16:creationId xmlns:a16="http://schemas.microsoft.com/office/drawing/2014/main" id="{D2763D39-0F33-4015-BB26-DEE93DCA13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17" t="9927"/>
              <a:stretch/>
            </p:blipFill>
            <p:spPr bwMode="auto">
              <a:xfrm>
                <a:off x="6241996" y="3245762"/>
                <a:ext cx="4986442" cy="3175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FFECE65-353B-4D17-939E-B52EC7D9227E}"/>
                  </a:ext>
                </a:extLst>
              </p:cNvPr>
              <p:cNvSpPr txBox="1"/>
              <p:nvPr/>
            </p:nvSpPr>
            <p:spPr>
              <a:xfrm flipH="1">
                <a:off x="8570088" y="5279660"/>
                <a:ext cx="684418" cy="307777"/>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grpSp>
        <p:cxnSp>
          <p:nvCxnSpPr>
            <p:cNvPr id="19" name="Straight Arrow Connector 9">
              <a:extLst>
                <a:ext uri="{FF2B5EF4-FFF2-40B4-BE49-F238E27FC236}">
                  <a16:creationId xmlns:a16="http://schemas.microsoft.com/office/drawing/2014/main" id="{B2B63624-31D8-4EAF-B5DC-B43464767EA2}"/>
                </a:ext>
              </a:extLst>
            </p:cNvPr>
            <p:cNvCxnSpPr>
              <a:cxnSpLocks noChangeShapeType="1"/>
            </p:cNvCxnSpPr>
            <p:nvPr/>
          </p:nvCxnSpPr>
          <p:spPr bwMode="auto">
            <a:xfrm flipH="1">
              <a:off x="7573963" y="3155950"/>
              <a:ext cx="142875" cy="377825"/>
            </a:xfrm>
            <a:prstGeom prst="straightConnector1">
              <a:avLst/>
            </a:prstGeom>
            <a:noFill/>
            <a:ln w="38100">
              <a:solidFill>
                <a:srgbClr val="92D050"/>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9">
              <a:extLst>
                <a:ext uri="{FF2B5EF4-FFF2-40B4-BE49-F238E27FC236}">
                  <a16:creationId xmlns:a16="http://schemas.microsoft.com/office/drawing/2014/main" id="{80914F84-A614-445B-8ED5-CED7248D2CF3}"/>
                </a:ext>
              </a:extLst>
            </p:cNvPr>
            <p:cNvCxnSpPr>
              <a:cxnSpLocks noChangeShapeType="1"/>
            </p:cNvCxnSpPr>
            <p:nvPr/>
          </p:nvCxnSpPr>
          <p:spPr bwMode="auto">
            <a:xfrm flipH="1">
              <a:off x="7750175" y="3813175"/>
              <a:ext cx="976314" cy="176213"/>
            </a:xfrm>
            <a:prstGeom prst="straightConnector1">
              <a:avLst/>
            </a:prstGeom>
            <a:noFill/>
            <a:ln w="38100">
              <a:solidFill>
                <a:srgbClr val="FFC000"/>
              </a:solidFill>
              <a:bevel/>
              <a:headEnd/>
              <a:tailEnd type="arrow" w="med" len="med"/>
            </a:ln>
            <a:extLst>
              <a:ext uri="{909E8E84-426E-40DD-AFC4-6F175D3DCCD1}">
                <a14:hiddenFill xmlns:a14="http://schemas.microsoft.com/office/drawing/2010/main">
                  <a:noFill/>
                </a14:hiddenFill>
              </a:ext>
            </a:extLst>
          </p:spPr>
        </p:cxnSp>
        <p:cxnSp>
          <p:nvCxnSpPr>
            <p:cNvPr id="26" name="Straight Arrow Connector 9">
              <a:extLst>
                <a:ext uri="{FF2B5EF4-FFF2-40B4-BE49-F238E27FC236}">
                  <a16:creationId xmlns:a16="http://schemas.microsoft.com/office/drawing/2014/main" id="{8826E79B-8BBC-4ED6-8862-55F84DF66442}"/>
                </a:ext>
              </a:extLst>
            </p:cNvPr>
            <p:cNvCxnSpPr>
              <a:cxnSpLocks noChangeShapeType="1"/>
            </p:cNvCxnSpPr>
            <p:nvPr/>
          </p:nvCxnSpPr>
          <p:spPr bwMode="auto">
            <a:xfrm flipH="1">
              <a:off x="8401050" y="3446463"/>
              <a:ext cx="325439" cy="289521"/>
            </a:xfrm>
            <a:prstGeom prst="straightConnector1">
              <a:avLst/>
            </a:prstGeom>
            <a:noFill/>
            <a:ln w="38100">
              <a:solidFill>
                <a:srgbClr val="FF33CC"/>
              </a:solidFill>
              <a:bevel/>
              <a:headEnd/>
              <a:tailEnd type="arrow" w="med" len="med"/>
            </a:ln>
            <a:extLst>
              <a:ext uri="{909E8E84-426E-40DD-AFC4-6F175D3DCCD1}">
                <a14:hiddenFill xmlns:a14="http://schemas.microsoft.com/office/drawing/2010/main">
                  <a:noFill/>
                </a14:hiddenFill>
              </a:ext>
            </a:extLst>
          </p:spPr>
        </p:cxnSp>
      </p:grpSp>
      <p:sp>
        <p:nvSpPr>
          <p:cNvPr id="21" name="Rectangle 20">
            <a:extLst>
              <a:ext uri="{FF2B5EF4-FFF2-40B4-BE49-F238E27FC236}">
                <a16:creationId xmlns:a16="http://schemas.microsoft.com/office/drawing/2014/main" id="{F3B22C8D-37FD-4CB4-9029-7955AA25D5E5}"/>
              </a:ext>
            </a:extLst>
          </p:cNvPr>
          <p:cNvSpPr/>
          <p:nvPr/>
        </p:nvSpPr>
        <p:spPr>
          <a:xfrm>
            <a:off x="3600136" y="277177"/>
            <a:ext cx="5497475" cy="1200329"/>
          </a:xfrm>
          <a:prstGeom prst="rect">
            <a:avLst/>
          </a:prstGeom>
          <a:ln>
            <a:solidFill>
              <a:srgbClr val="92D050"/>
            </a:solidFill>
          </a:ln>
        </p:spPr>
        <p:txBody>
          <a:bodyPr wrap="square">
            <a:spAutoFit/>
          </a:bodyPr>
          <a:lstStyle/>
          <a:p>
            <a:pPr algn="l"/>
            <a:r>
              <a:rPr lang="en-GB" dirty="0">
                <a:solidFill>
                  <a:srgbClr val="92D050"/>
                </a:solidFill>
                <a:latin typeface="+mj-lt"/>
                <a:cs typeface="Calibri Light" charset="0"/>
                <a:sym typeface="Times New Roman" charset="0"/>
              </a:rPr>
              <a:t>*</a:t>
            </a:r>
            <a:r>
              <a:rPr lang="en-US" dirty="0">
                <a:solidFill>
                  <a:srgbClr val="92D050"/>
                </a:solidFill>
                <a:latin typeface="+mj-lt"/>
                <a:cs typeface="Calibri Light" charset="0"/>
                <a:sym typeface="Times New Roman" charset="0"/>
              </a:rPr>
              <a:t>not everyone has the same gyri and sulci in their brain. If we view different brains we might not find the same sulci/gyri present in both. But the these 3 sulci (central, lateral, &amp; parieto-</a:t>
            </a:r>
            <a:r>
              <a:rPr lang="en-US" dirty="0" err="1">
                <a:solidFill>
                  <a:srgbClr val="92D050"/>
                </a:solidFill>
                <a:latin typeface="+mj-lt"/>
                <a:cs typeface="Calibri Light" charset="0"/>
                <a:sym typeface="Times New Roman" charset="0"/>
              </a:rPr>
              <a:t>ociptal</a:t>
            </a:r>
            <a:r>
              <a:rPr lang="en-US" dirty="0">
                <a:solidFill>
                  <a:srgbClr val="92D050"/>
                </a:solidFill>
                <a:latin typeface="+mj-lt"/>
                <a:cs typeface="Calibri Light" charset="0"/>
                <a:sym typeface="Times New Roman" charset="0"/>
              </a:rPr>
              <a:t>) are found in almost everyone</a:t>
            </a:r>
            <a:endParaRPr lang="en-GB" dirty="0">
              <a:solidFill>
                <a:srgbClr val="92D050"/>
              </a:solidFill>
              <a:latin typeface="+mj-lt"/>
            </a:endParaRPr>
          </a:p>
        </p:txBody>
      </p:sp>
      <p:sp>
        <p:nvSpPr>
          <p:cNvPr id="27" name="Rectangle 26">
            <a:extLst>
              <a:ext uri="{FF2B5EF4-FFF2-40B4-BE49-F238E27FC236}">
                <a16:creationId xmlns:a16="http://schemas.microsoft.com/office/drawing/2014/main" id="{47158C06-E223-400F-A5CB-4F529C609B62}"/>
              </a:ext>
            </a:extLst>
          </p:cNvPr>
          <p:cNvSpPr/>
          <p:nvPr/>
        </p:nvSpPr>
        <p:spPr>
          <a:xfrm>
            <a:off x="937422" y="6361387"/>
            <a:ext cx="5158578" cy="369332"/>
          </a:xfrm>
          <a:prstGeom prst="rect">
            <a:avLst/>
          </a:prstGeom>
        </p:spPr>
        <p:txBody>
          <a:bodyPr wrap="square">
            <a:spAutoFit/>
          </a:bodyPr>
          <a:lstStyle/>
          <a:p>
            <a:pPr algn="l"/>
            <a:r>
              <a:rPr lang="en-GB" dirty="0">
                <a:solidFill>
                  <a:srgbClr val="92D050"/>
                </a:solidFill>
                <a:latin typeface="+mn-lt"/>
                <a:cs typeface="Calibri Light" charset="0"/>
                <a:sym typeface="Times New Roman" charset="0"/>
              </a:rPr>
              <a:t>**Occulus means eye in latin so occipital = vision</a:t>
            </a:r>
            <a:endParaRPr lang="en-GB" dirty="0">
              <a:solidFill>
                <a:srgbClr val="92D050"/>
              </a:solidFill>
              <a:latin typeface="+mn-lt"/>
            </a:endParaRPr>
          </a:p>
        </p:txBody>
      </p:sp>
      <p:graphicFrame>
        <p:nvGraphicFramePr>
          <p:cNvPr id="4" name="Table 3">
            <a:extLst>
              <a:ext uri="{FF2B5EF4-FFF2-40B4-BE49-F238E27FC236}">
                <a16:creationId xmlns:a16="http://schemas.microsoft.com/office/drawing/2014/main" id="{406339E5-BC4A-45D5-B696-ABBE4B7DF99C}"/>
              </a:ext>
            </a:extLst>
          </p:cNvPr>
          <p:cNvGraphicFramePr>
            <a:graphicFrameLocks noGrp="1"/>
          </p:cNvGraphicFramePr>
          <p:nvPr>
            <p:extLst>
              <p:ext uri="{D42A27DB-BD31-4B8C-83A1-F6EECF244321}">
                <p14:modId xmlns:p14="http://schemas.microsoft.com/office/powerpoint/2010/main" val="3027550965"/>
              </p:ext>
            </p:extLst>
          </p:nvPr>
        </p:nvGraphicFramePr>
        <p:xfrm>
          <a:off x="9224390" y="267690"/>
          <a:ext cx="2661431" cy="1209816"/>
        </p:xfrm>
        <a:graphic>
          <a:graphicData uri="http://schemas.openxmlformats.org/drawingml/2006/table">
            <a:tbl>
              <a:tblPr firstRow="1" bandRow="1">
                <a:tableStyleId>{5940675A-B579-460E-94D1-54222C63F5DA}</a:tableStyleId>
              </a:tblPr>
              <a:tblGrid>
                <a:gridCol w="728382">
                  <a:extLst>
                    <a:ext uri="{9D8B030D-6E8A-4147-A177-3AD203B41FA5}">
                      <a16:colId xmlns:a16="http://schemas.microsoft.com/office/drawing/2014/main" val="2009772491"/>
                    </a:ext>
                  </a:extLst>
                </a:gridCol>
                <a:gridCol w="1933049">
                  <a:extLst>
                    <a:ext uri="{9D8B030D-6E8A-4147-A177-3AD203B41FA5}">
                      <a16:colId xmlns:a16="http://schemas.microsoft.com/office/drawing/2014/main" val="2329576544"/>
                    </a:ext>
                  </a:extLst>
                </a:gridCol>
              </a:tblGrid>
              <a:tr h="279188">
                <a:tc>
                  <a:txBody>
                    <a:bodyPr/>
                    <a:lstStyle/>
                    <a:p>
                      <a:r>
                        <a:rPr lang="en-US" altLang="en-US" sz="1200" b="1" i="0" dirty="0">
                          <a:solidFill>
                            <a:srgbClr val="92D050"/>
                          </a:solidFill>
                          <a:latin typeface="+mj-lt"/>
                          <a:ea typeface="Calibri Light" charset="0"/>
                          <a:cs typeface="Calibri" panose="020F0502020204030204" pitchFamily="34" charset="0"/>
                          <a:sym typeface="Times New Roman" charset="0"/>
                        </a:rPr>
                        <a:t>central</a:t>
                      </a:r>
                      <a:endParaRPr lang="en-GB" sz="1200" i="0" dirty="0">
                        <a:solidFill>
                          <a:srgbClr val="92D050"/>
                        </a:solidFill>
                        <a:latin typeface="+mj-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200" i="0" dirty="0">
                          <a:solidFill>
                            <a:srgbClr val="92D050"/>
                          </a:solidFill>
                          <a:latin typeface="+mj-lt"/>
                        </a:rPr>
                        <a:t>Separates </a:t>
                      </a:r>
                      <a:r>
                        <a:rPr lang="en-US" sz="1200" i="0" dirty="0" err="1">
                          <a:solidFill>
                            <a:srgbClr val="92D050"/>
                          </a:solidFill>
                          <a:latin typeface="+mj-lt"/>
                        </a:rPr>
                        <a:t>frontal+parietal</a:t>
                      </a:r>
                      <a:endParaRPr lang="en-GB" sz="1200" i="0" dirty="0">
                        <a:solidFill>
                          <a:srgbClr val="92D050"/>
                        </a:solidFill>
                        <a:latin typeface="+mj-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9612017"/>
                  </a:ext>
                </a:extLst>
              </a:tr>
              <a:tr h="465314">
                <a:tc>
                  <a:txBody>
                    <a:bodyPr/>
                    <a:lstStyle/>
                    <a:p>
                      <a:r>
                        <a:rPr lang="en-US" altLang="en-US" sz="1200" b="1" i="0" dirty="0">
                          <a:solidFill>
                            <a:srgbClr val="92D050"/>
                          </a:solidFill>
                          <a:latin typeface="+mj-lt"/>
                          <a:ea typeface="Calibri Light" charset="0"/>
                          <a:cs typeface="Calibri" panose="020F0502020204030204" pitchFamily="34" charset="0"/>
                          <a:sym typeface="Times New Roman" charset="0"/>
                        </a:rPr>
                        <a:t>lateral</a:t>
                      </a:r>
                      <a:endParaRPr lang="en-GB" sz="1200" i="0" dirty="0">
                        <a:solidFill>
                          <a:srgbClr val="92D050"/>
                        </a:solidFill>
                        <a:latin typeface="+mj-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200" i="0" dirty="0">
                          <a:solidFill>
                            <a:srgbClr val="92D050"/>
                          </a:solidFill>
                          <a:latin typeface="+mj-lt"/>
                        </a:rPr>
                        <a:t>Seperates </a:t>
                      </a:r>
                      <a:r>
                        <a:rPr lang="en-US" sz="1200" i="0" dirty="0" err="1">
                          <a:solidFill>
                            <a:srgbClr val="92D050"/>
                          </a:solidFill>
                          <a:latin typeface="+mj-lt"/>
                        </a:rPr>
                        <a:t>frontal+parietal+temporal</a:t>
                      </a:r>
                      <a:endParaRPr lang="en-GB" sz="1200" i="0" dirty="0">
                        <a:solidFill>
                          <a:srgbClr val="92D050"/>
                        </a:solidFill>
                        <a:latin typeface="+mj-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80665935"/>
                  </a:ext>
                </a:extLst>
              </a:tr>
              <a:tr h="465314">
                <a:tc>
                  <a:txBody>
                    <a:bodyPr/>
                    <a:lstStyle/>
                    <a:p>
                      <a:r>
                        <a:rPr lang="en-US" altLang="en-US" sz="1200" b="1" i="0" dirty="0">
                          <a:solidFill>
                            <a:srgbClr val="92D050"/>
                          </a:solidFill>
                          <a:latin typeface="+mj-lt"/>
                          <a:ea typeface="Calibri Light" charset="0"/>
                          <a:cs typeface="Calibri" panose="020F0502020204030204" pitchFamily="34" charset="0"/>
                          <a:sym typeface="Times New Roman" charset="0"/>
                        </a:rPr>
                        <a:t>parieto-occipital</a:t>
                      </a:r>
                      <a:endParaRPr lang="en-GB" sz="1200" i="0" dirty="0">
                        <a:solidFill>
                          <a:srgbClr val="92D050"/>
                        </a:solidFill>
                        <a:latin typeface="+mj-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200" i="0" dirty="0">
                          <a:solidFill>
                            <a:srgbClr val="92D050"/>
                          </a:solidFill>
                          <a:latin typeface="+mj-lt"/>
                        </a:rPr>
                        <a:t>Seperates parietal+occipital</a:t>
                      </a:r>
                      <a:endParaRPr lang="en-GB" sz="1200" i="0" dirty="0">
                        <a:solidFill>
                          <a:srgbClr val="92D050"/>
                        </a:solidFill>
                        <a:latin typeface="+mj-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40398570"/>
                  </a:ext>
                </a:extLst>
              </a:tr>
            </a:tbl>
          </a:graphicData>
        </a:graphic>
      </p:graphicFrame>
      <p:pic>
        <p:nvPicPr>
          <p:cNvPr id="22" name="Picture 7" descr="C:\Documents and Settings\user\My Documents\My Pictures\Picture1cc.jpg">
            <a:extLst>
              <a:ext uri="{FF2B5EF4-FFF2-40B4-BE49-F238E27FC236}">
                <a16:creationId xmlns:a16="http://schemas.microsoft.com/office/drawing/2014/main" id="{E71010CE-6CAE-4C8D-BFFD-DABF1E69E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7611" y="2829965"/>
            <a:ext cx="29146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79F3C8C-AAFB-4CEE-8D5B-9526C1016AC6}"/>
              </a:ext>
            </a:extLst>
          </p:cNvPr>
          <p:cNvPicPr>
            <a:picLocks noChangeAspect="1"/>
          </p:cNvPicPr>
          <p:nvPr/>
        </p:nvPicPr>
        <p:blipFill>
          <a:blip r:embed="rId4"/>
          <a:stretch>
            <a:fillRect/>
          </a:stretch>
        </p:blipFill>
        <p:spPr>
          <a:xfrm>
            <a:off x="9596525" y="4675128"/>
            <a:ext cx="2289296" cy="1932907"/>
          </a:xfrm>
          <a:prstGeom prst="rect">
            <a:avLst/>
          </a:prstGeom>
        </p:spPr>
      </p:pic>
      <p:sp>
        <p:nvSpPr>
          <p:cNvPr id="24" name="Title 1">
            <a:extLst>
              <a:ext uri="{FF2B5EF4-FFF2-40B4-BE49-F238E27FC236}">
                <a16:creationId xmlns:a16="http://schemas.microsoft.com/office/drawing/2014/main" id="{D6D50B4D-4E94-41AB-A66D-2179810305CC}"/>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Cerebrum</a:t>
            </a:r>
          </a:p>
          <a:p>
            <a:r>
              <a:rPr lang="en-US" sz="3200" b="1" dirty="0"/>
              <a:t>Lobes</a:t>
            </a:r>
          </a:p>
          <a:p>
            <a:endParaRPr lang="en-US" sz="3200" b="1" dirty="0">
              <a:solidFill>
                <a:schemeClr val="bg1">
                  <a:lumMod val="65000"/>
                </a:schemeClr>
              </a:solidFill>
            </a:endParaRPr>
          </a:p>
        </p:txBody>
      </p:sp>
      <p:sp>
        <p:nvSpPr>
          <p:cNvPr id="25" name="Rectangle 24">
            <a:extLst>
              <a:ext uri="{FF2B5EF4-FFF2-40B4-BE49-F238E27FC236}">
                <a16:creationId xmlns:a16="http://schemas.microsoft.com/office/drawing/2014/main" id="{164AB883-B8CF-4EBC-B162-621F8925D545}"/>
              </a:ext>
            </a:extLst>
          </p:cNvPr>
          <p:cNvSpPr/>
          <p:nvPr/>
        </p:nvSpPr>
        <p:spPr>
          <a:xfrm>
            <a:off x="5880868" y="1879901"/>
            <a:ext cx="5158578" cy="646331"/>
          </a:xfrm>
          <a:prstGeom prst="rect">
            <a:avLst/>
          </a:prstGeom>
        </p:spPr>
        <p:txBody>
          <a:bodyPr wrap="square">
            <a:spAutoFit/>
          </a:bodyPr>
          <a:lstStyle/>
          <a:p>
            <a:pPr algn="l"/>
            <a:r>
              <a:rPr lang="en-GB" dirty="0">
                <a:solidFill>
                  <a:schemeClr val="bg1">
                    <a:lumMod val="50000"/>
                  </a:schemeClr>
                </a:solidFill>
                <a:cs typeface="Calibri Light" charset="0"/>
                <a:sym typeface="Times New Roman" charset="0"/>
              </a:rPr>
              <a:t>- </a:t>
            </a:r>
            <a:r>
              <a:rPr lang="en-GB" dirty="0">
                <a:solidFill>
                  <a:schemeClr val="bg1">
                    <a:lumMod val="50000"/>
                  </a:schemeClr>
                </a:solidFill>
                <a:latin typeface="+mn-lt"/>
                <a:cs typeface="Calibri Light" charset="0"/>
                <a:sym typeface="Times New Roman" charset="0"/>
              </a:rPr>
              <a:t>Anatomically (positions) we have </a:t>
            </a:r>
            <a:r>
              <a:rPr lang="en-GB" b="1" dirty="0">
                <a:solidFill>
                  <a:schemeClr val="bg1">
                    <a:lumMod val="50000"/>
                  </a:schemeClr>
                </a:solidFill>
                <a:latin typeface="+mn-lt"/>
                <a:cs typeface="Calibri Light" charset="0"/>
                <a:sym typeface="Times New Roman" charset="0"/>
              </a:rPr>
              <a:t>4 lobes</a:t>
            </a:r>
            <a:br>
              <a:rPr lang="en-GB" dirty="0">
                <a:solidFill>
                  <a:schemeClr val="bg1">
                    <a:lumMod val="50000"/>
                  </a:schemeClr>
                </a:solidFill>
                <a:latin typeface="+mn-lt"/>
                <a:cs typeface="Calibri Light" charset="0"/>
                <a:sym typeface="Times New Roman" charset="0"/>
              </a:rPr>
            </a:br>
            <a:r>
              <a:rPr lang="en-GB" dirty="0">
                <a:solidFill>
                  <a:schemeClr val="bg1">
                    <a:lumMod val="50000"/>
                  </a:schemeClr>
                </a:solidFill>
                <a:latin typeface="+mn-lt"/>
                <a:cs typeface="Calibri Light" charset="0"/>
                <a:sym typeface="Times New Roman" charset="0"/>
              </a:rPr>
              <a:t>- Physiologically (Functionally) we have </a:t>
            </a:r>
            <a:r>
              <a:rPr lang="en-GB" b="1" dirty="0">
                <a:solidFill>
                  <a:schemeClr val="bg1">
                    <a:lumMod val="50000"/>
                  </a:schemeClr>
                </a:solidFill>
                <a:latin typeface="+mn-lt"/>
                <a:cs typeface="Calibri Light" charset="0"/>
                <a:sym typeface="Times New Roman" charset="0"/>
              </a:rPr>
              <a:t>5 lobes </a:t>
            </a:r>
            <a:endParaRPr lang="en-GB" b="1" dirty="0">
              <a:solidFill>
                <a:schemeClr val="bg1">
                  <a:lumMod val="50000"/>
                </a:schemeClr>
              </a:solidFill>
              <a:latin typeface="+mn-lt"/>
            </a:endParaRPr>
          </a:p>
        </p:txBody>
      </p:sp>
    </p:spTree>
    <p:extLst>
      <p:ext uri="{BB962C8B-B14F-4D97-AF65-F5344CB8AC3E}">
        <p14:creationId xmlns:p14="http://schemas.microsoft.com/office/powerpoint/2010/main" val="178688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7"/>
          <p:cNvSpPr>
            <a:spLocks noChangeArrowheads="1"/>
          </p:cNvSpPr>
          <p:nvPr/>
        </p:nvSpPr>
        <p:spPr bwMode="auto">
          <a:xfrm>
            <a:off x="967409" y="1622803"/>
            <a:ext cx="5347955" cy="3477875"/>
          </a:xfrm>
          <a:prstGeom prst="rect">
            <a:avLst/>
          </a:prstGeom>
          <a:noFill/>
          <a:ln w="9525">
            <a:solidFill>
              <a:schemeClr val="bg1"/>
            </a:solidFill>
            <a:bevel/>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342900" indent="-342900" eaLnBrk="1" hangingPunct="1">
              <a:buFont typeface="Courier New" panose="02070309020205020404" pitchFamily="49" charset="0"/>
              <a:buChar char="o"/>
            </a:pPr>
            <a:r>
              <a:rPr lang="en-US" altLang="en-US" sz="2200" dirty="0">
                <a:latin typeface="+mn-lt"/>
                <a:sym typeface="Times New Roman" charset="0"/>
              </a:rPr>
              <a:t>Functionally each hemisphere contains a </a:t>
            </a:r>
            <a:r>
              <a:rPr lang="en-US" altLang="en-US" sz="2200" b="1" dirty="0">
                <a:latin typeface="+mn-lt"/>
                <a:sym typeface="Times New Roman" charset="0"/>
              </a:rPr>
              <a:t>‘limbic lobe</a:t>
            </a:r>
            <a:r>
              <a:rPr lang="en-US" altLang="en-US" sz="2200" dirty="0">
                <a:latin typeface="+mn-lt"/>
                <a:sym typeface="Times New Roman" charset="0"/>
              </a:rPr>
              <a:t>’ on the medial surface. </a:t>
            </a:r>
          </a:p>
          <a:p>
            <a:pPr marL="342900" indent="-342900" eaLnBrk="1" hangingPunct="1">
              <a:buFont typeface="Courier New" panose="02070309020205020404" pitchFamily="49" charset="0"/>
              <a:buChar char="o"/>
            </a:pPr>
            <a:r>
              <a:rPr lang="en-US" altLang="en-US" sz="2200" dirty="0">
                <a:latin typeface="+mn-lt"/>
                <a:sym typeface="Times New Roman" charset="0"/>
              </a:rPr>
              <a:t>It responsible for: </a:t>
            </a:r>
          </a:p>
          <a:p>
            <a:pPr marL="720000" indent="-342900" eaLnBrk="1" hangingPunct="1">
              <a:buFont typeface="Arial" panose="020B0604020202020204" pitchFamily="34" charset="0"/>
              <a:buChar char="•"/>
            </a:pPr>
            <a:r>
              <a:rPr lang="en-US" altLang="en-US" sz="2200" dirty="0">
                <a:latin typeface="+mn-lt"/>
                <a:sym typeface="Times New Roman" charset="0"/>
              </a:rPr>
              <a:t>Establishing emotional states</a:t>
            </a:r>
          </a:p>
          <a:p>
            <a:pPr marL="720000" indent="-342900" eaLnBrk="1" hangingPunct="1">
              <a:buFont typeface="Arial" panose="020B0604020202020204" pitchFamily="34" charset="0"/>
              <a:buChar char="•"/>
            </a:pPr>
            <a:r>
              <a:rPr lang="en-US" altLang="en-US" sz="2200" dirty="0">
                <a:latin typeface="+mn-lt"/>
                <a:sym typeface="Times New Roman" charset="0"/>
              </a:rPr>
              <a:t>Linking conscious intellectual functions with the unconscious autonomic functions </a:t>
            </a:r>
          </a:p>
          <a:p>
            <a:pPr marL="720000" indent="-342900" eaLnBrk="1" hangingPunct="1">
              <a:buFont typeface="Arial" panose="020B0604020202020204" pitchFamily="34" charset="0"/>
              <a:buChar char="•"/>
            </a:pPr>
            <a:r>
              <a:rPr lang="en-US" altLang="en-US" sz="2200" dirty="0">
                <a:latin typeface="+mn-lt"/>
                <a:sym typeface="Times New Roman" charset="0"/>
              </a:rPr>
              <a:t>Facilitating memory storage.</a:t>
            </a:r>
          </a:p>
          <a:p>
            <a:pPr marL="342900" indent="-342900" eaLnBrk="1" hangingPunct="1">
              <a:buFont typeface="Courier New" panose="02070309020205020404" pitchFamily="49" charset="0"/>
              <a:buChar char="o"/>
            </a:pPr>
            <a:endParaRPr lang="en-US" altLang="en-US" sz="2200" dirty="0">
              <a:latin typeface="+mn-lt"/>
              <a:sym typeface="Times New Roman" charset="0"/>
            </a:endParaRPr>
          </a:p>
          <a:p>
            <a:pPr eaLnBrk="1" hangingPunct="1"/>
            <a:endParaRPr lang="ar-SA" altLang="en-US" sz="2200" dirty="0">
              <a:latin typeface="+mn-lt"/>
            </a:endParaRPr>
          </a:p>
        </p:txBody>
      </p:sp>
      <p:grpSp>
        <p:nvGrpSpPr>
          <p:cNvPr id="3" name="Group 2">
            <a:extLst>
              <a:ext uri="{FF2B5EF4-FFF2-40B4-BE49-F238E27FC236}">
                <a16:creationId xmlns:a16="http://schemas.microsoft.com/office/drawing/2014/main" id="{E50E270C-8F5F-49B0-8491-8DF47E99F737}"/>
              </a:ext>
            </a:extLst>
          </p:cNvPr>
          <p:cNvGrpSpPr/>
          <p:nvPr/>
        </p:nvGrpSpPr>
        <p:grpSpPr>
          <a:xfrm>
            <a:off x="6506466" y="813813"/>
            <a:ext cx="4443777" cy="2890684"/>
            <a:chOff x="5238750" y="500063"/>
            <a:chExt cx="5029200" cy="2952750"/>
          </a:xfrm>
        </p:grpSpPr>
        <p:pic>
          <p:nvPicPr>
            <p:cNvPr id="30723" name="Picture 7" descr="C:\Documents and Settings\user\My Documents\My Pictures\Picture1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500063"/>
              <a:ext cx="5029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Freeform 5"/>
            <p:cNvSpPr>
              <a:spLocks/>
            </p:cNvSpPr>
            <p:nvPr/>
          </p:nvSpPr>
          <p:spPr bwMode="auto">
            <a:xfrm>
              <a:off x="6315075" y="1373188"/>
              <a:ext cx="2355850" cy="1549400"/>
            </a:xfrm>
            <a:custGeom>
              <a:avLst/>
              <a:gdLst>
                <a:gd name="T0" fmla="*/ 531813 w 2356514"/>
                <a:gd name="T1" fmla="*/ 1247413 h 1549020"/>
                <a:gd name="T2" fmla="*/ 518177 w 2356514"/>
                <a:gd name="T3" fmla="*/ 1042546 h 1549020"/>
                <a:gd name="T4" fmla="*/ 245453 w 2356514"/>
                <a:gd name="T5" fmla="*/ 892310 h 1549020"/>
                <a:gd name="T6" fmla="*/ 13636 w 2356514"/>
                <a:gd name="T7" fmla="*/ 687444 h 1549020"/>
                <a:gd name="T8" fmla="*/ 163635 w 2356514"/>
                <a:gd name="T9" fmla="*/ 345998 h 1549020"/>
                <a:gd name="T10" fmla="*/ 449995 w 2356514"/>
                <a:gd name="T11" fmla="*/ 72842 h 1549020"/>
                <a:gd name="T12" fmla="*/ 859083 w 2356514"/>
                <a:gd name="T13" fmla="*/ 59185 h 1549020"/>
                <a:gd name="T14" fmla="*/ 1172715 w 2356514"/>
                <a:gd name="T15" fmla="*/ 4552 h 1549020"/>
                <a:gd name="T16" fmla="*/ 1609074 w 2356514"/>
                <a:gd name="T17" fmla="*/ 86498 h 1549020"/>
                <a:gd name="T18" fmla="*/ 1977252 w 2356514"/>
                <a:gd name="T19" fmla="*/ 195762 h 1549020"/>
                <a:gd name="T20" fmla="*/ 2209065 w 2356514"/>
                <a:gd name="T21" fmla="*/ 373314 h 1549020"/>
                <a:gd name="T22" fmla="*/ 2290886 w 2356514"/>
                <a:gd name="T23" fmla="*/ 810364 h 1549020"/>
                <a:gd name="T24" fmla="*/ 1827254 w 2356514"/>
                <a:gd name="T25" fmla="*/ 1165467 h 1549020"/>
                <a:gd name="T26" fmla="*/ 1581802 w 2356514"/>
                <a:gd name="T27" fmla="*/ 1356676 h 1549020"/>
                <a:gd name="T28" fmla="*/ 1336350 w 2356514"/>
                <a:gd name="T29" fmla="*/ 1506912 h 1549020"/>
                <a:gd name="T30" fmla="*/ 1009080 w 2356514"/>
                <a:gd name="T31" fmla="*/ 1547885 h 1549020"/>
                <a:gd name="T32" fmla="*/ 818173 w 2356514"/>
                <a:gd name="T33" fmla="*/ 1520569 h 1549020"/>
                <a:gd name="T34" fmla="*/ 613630 w 2356514"/>
                <a:gd name="T35" fmla="*/ 1438623 h 1549020"/>
                <a:gd name="T36" fmla="*/ 627266 w 2356514"/>
                <a:gd name="T37" fmla="*/ 1206440 h 1549020"/>
                <a:gd name="T38" fmla="*/ 872719 w 2356514"/>
                <a:gd name="T39" fmla="*/ 1165467 h 1549020"/>
                <a:gd name="T40" fmla="*/ 1090898 w 2356514"/>
                <a:gd name="T41" fmla="*/ 1083520 h 1549020"/>
                <a:gd name="T42" fmla="*/ 1322714 w 2356514"/>
                <a:gd name="T43" fmla="*/ 1056203 h 1549020"/>
                <a:gd name="T44" fmla="*/ 1377260 w 2356514"/>
                <a:gd name="T45" fmla="*/ 1069861 h 1549020"/>
                <a:gd name="T46" fmla="*/ 1418167 w 2356514"/>
                <a:gd name="T47" fmla="*/ 1097177 h 1549020"/>
                <a:gd name="T48" fmla="*/ 1472713 w 2356514"/>
                <a:gd name="T49" fmla="*/ 1110836 h 1549020"/>
                <a:gd name="T50" fmla="*/ 1854527 w 2356514"/>
                <a:gd name="T51" fmla="*/ 905967 h 1549020"/>
                <a:gd name="T52" fmla="*/ 2127251 w 2356514"/>
                <a:gd name="T53" fmla="*/ 755731 h 1549020"/>
                <a:gd name="T54" fmla="*/ 2031798 w 2356514"/>
                <a:gd name="T55" fmla="*/ 455261 h 1549020"/>
                <a:gd name="T56" fmla="*/ 1649983 w 2356514"/>
                <a:gd name="T57" fmla="*/ 264051 h 1549020"/>
                <a:gd name="T58" fmla="*/ 1309078 w 2356514"/>
                <a:gd name="T59" fmla="*/ 209418 h 1549020"/>
                <a:gd name="T60" fmla="*/ 613630 w 2356514"/>
                <a:gd name="T61" fmla="*/ 236735 h 1549020"/>
                <a:gd name="T62" fmla="*/ 313635 w 2356514"/>
                <a:gd name="T63" fmla="*/ 386971 h 1549020"/>
                <a:gd name="T64" fmla="*/ 231817 w 2356514"/>
                <a:gd name="T65" fmla="*/ 591838 h 1549020"/>
                <a:gd name="T66" fmla="*/ 177271 w 2356514"/>
                <a:gd name="T67" fmla="*/ 687444 h 1549020"/>
                <a:gd name="T68" fmla="*/ 286360 w 2356514"/>
                <a:gd name="T69" fmla="*/ 796704 h 1549020"/>
                <a:gd name="T70" fmla="*/ 490905 w 2356514"/>
                <a:gd name="T71" fmla="*/ 810364 h 1549020"/>
                <a:gd name="T72" fmla="*/ 613630 w 2356514"/>
                <a:gd name="T73" fmla="*/ 769391 h 1549020"/>
                <a:gd name="T74" fmla="*/ 763630 w 2356514"/>
                <a:gd name="T75" fmla="*/ 878651 h 1549020"/>
                <a:gd name="T76" fmla="*/ 790901 w 2356514"/>
                <a:gd name="T77" fmla="*/ 974257 h 1549020"/>
                <a:gd name="T78" fmla="*/ 790901 w 2356514"/>
                <a:gd name="T79" fmla="*/ 1083520 h 1549020"/>
                <a:gd name="T80" fmla="*/ 722720 w 2356514"/>
                <a:gd name="T81" fmla="*/ 1165467 h 1549020"/>
                <a:gd name="T82" fmla="*/ 531813 w 2356514"/>
                <a:gd name="T83" fmla="*/ 1247413 h 1549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56514"/>
                <a:gd name="T127" fmla="*/ 0 h 1549020"/>
                <a:gd name="T128" fmla="*/ 2356514 w 2356514"/>
                <a:gd name="T129" fmla="*/ 1549020 h 1549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56514" h="1549020">
                  <a:moveTo>
                    <a:pt x="532263" y="1246495"/>
                  </a:moveTo>
                  <a:cubicBezTo>
                    <a:pt x="498144" y="1226023"/>
                    <a:pt x="566382" y="1100919"/>
                    <a:pt x="518615" y="1041779"/>
                  </a:cubicBezTo>
                  <a:cubicBezTo>
                    <a:pt x="470848" y="982639"/>
                    <a:pt x="329821" y="950793"/>
                    <a:pt x="245660" y="891653"/>
                  </a:cubicBezTo>
                  <a:cubicBezTo>
                    <a:pt x="161499" y="832513"/>
                    <a:pt x="27296" y="777922"/>
                    <a:pt x="13648" y="686937"/>
                  </a:cubicBezTo>
                  <a:cubicBezTo>
                    <a:pt x="0" y="595952"/>
                    <a:pt x="90985" y="448101"/>
                    <a:pt x="163773" y="345743"/>
                  </a:cubicBezTo>
                  <a:cubicBezTo>
                    <a:pt x="236561" y="243385"/>
                    <a:pt x="334370" y="120555"/>
                    <a:pt x="450376" y="72788"/>
                  </a:cubicBezTo>
                  <a:cubicBezTo>
                    <a:pt x="566382" y="25021"/>
                    <a:pt x="739254" y="70513"/>
                    <a:pt x="859809" y="59140"/>
                  </a:cubicBezTo>
                  <a:cubicBezTo>
                    <a:pt x="980364" y="47767"/>
                    <a:pt x="1048604" y="0"/>
                    <a:pt x="1173708" y="4549"/>
                  </a:cubicBezTo>
                  <a:cubicBezTo>
                    <a:pt x="1298812" y="9098"/>
                    <a:pt x="1476233" y="54590"/>
                    <a:pt x="1610436" y="86435"/>
                  </a:cubicBezTo>
                  <a:cubicBezTo>
                    <a:pt x="1744639" y="118280"/>
                    <a:pt x="1878843" y="147851"/>
                    <a:pt x="1978926" y="195618"/>
                  </a:cubicBezTo>
                  <a:cubicBezTo>
                    <a:pt x="2079010" y="243385"/>
                    <a:pt x="2158621" y="270680"/>
                    <a:pt x="2210937" y="373038"/>
                  </a:cubicBezTo>
                  <a:cubicBezTo>
                    <a:pt x="2263253" y="475396"/>
                    <a:pt x="2356514" y="677839"/>
                    <a:pt x="2292824" y="809767"/>
                  </a:cubicBezTo>
                  <a:cubicBezTo>
                    <a:pt x="2229135" y="941696"/>
                    <a:pt x="1828800" y="1164609"/>
                    <a:pt x="1828800" y="1164609"/>
                  </a:cubicBezTo>
                  <a:cubicBezTo>
                    <a:pt x="1710519" y="1255594"/>
                    <a:pt x="1665027" y="1298811"/>
                    <a:pt x="1583140" y="1355677"/>
                  </a:cubicBezTo>
                  <a:cubicBezTo>
                    <a:pt x="1501253" y="1412543"/>
                    <a:pt x="1433015" y="1473958"/>
                    <a:pt x="1337481" y="1505803"/>
                  </a:cubicBezTo>
                  <a:cubicBezTo>
                    <a:pt x="1241947" y="1537648"/>
                    <a:pt x="1096371" y="1544472"/>
                    <a:pt x="1009935" y="1546746"/>
                  </a:cubicBezTo>
                  <a:cubicBezTo>
                    <a:pt x="923499" y="1549020"/>
                    <a:pt x="884830" y="1537647"/>
                    <a:pt x="818866" y="1519450"/>
                  </a:cubicBezTo>
                  <a:cubicBezTo>
                    <a:pt x="752902" y="1501253"/>
                    <a:pt x="645994" y="1489880"/>
                    <a:pt x="614149" y="1437564"/>
                  </a:cubicBezTo>
                  <a:cubicBezTo>
                    <a:pt x="582304" y="1385248"/>
                    <a:pt x="584579" y="1251044"/>
                    <a:pt x="627797" y="1205552"/>
                  </a:cubicBezTo>
                  <a:cubicBezTo>
                    <a:pt x="671015" y="1160060"/>
                    <a:pt x="796120" y="1185081"/>
                    <a:pt x="873457" y="1164609"/>
                  </a:cubicBezTo>
                  <a:cubicBezTo>
                    <a:pt x="950794" y="1144137"/>
                    <a:pt x="1016758" y="1100919"/>
                    <a:pt x="1091821" y="1082722"/>
                  </a:cubicBezTo>
                  <a:cubicBezTo>
                    <a:pt x="1166884" y="1064525"/>
                    <a:pt x="1276066" y="1057701"/>
                    <a:pt x="1323833" y="1055426"/>
                  </a:cubicBezTo>
                  <a:cubicBezTo>
                    <a:pt x="1371600" y="1053151"/>
                    <a:pt x="1362502" y="1062250"/>
                    <a:pt x="1378424" y="1069074"/>
                  </a:cubicBezTo>
                  <a:cubicBezTo>
                    <a:pt x="1394346" y="1075898"/>
                    <a:pt x="1403445" y="1089546"/>
                    <a:pt x="1419367" y="1096370"/>
                  </a:cubicBezTo>
                  <a:cubicBezTo>
                    <a:pt x="1435289" y="1103194"/>
                    <a:pt x="1401170" y="1141863"/>
                    <a:pt x="1473958" y="1110018"/>
                  </a:cubicBezTo>
                  <a:cubicBezTo>
                    <a:pt x="1546746" y="1078173"/>
                    <a:pt x="1856096" y="905301"/>
                    <a:pt x="1856096" y="905301"/>
                  </a:cubicBezTo>
                  <a:cubicBezTo>
                    <a:pt x="1965278" y="846161"/>
                    <a:pt x="2099481" y="830239"/>
                    <a:pt x="2129051" y="755176"/>
                  </a:cubicBezTo>
                  <a:cubicBezTo>
                    <a:pt x="2158621" y="680113"/>
                    <a:pt x="2113129" y="536812"/>
                    <a:pt x="2033517" y="454925"/>
                  </a:cubicBezTo>
                  <a:cubicBezTo>
                    <a:pt x="1953905" y="373038"/>
                    <a:pt x="1771934" y="304799"/>
                    <a:pt x="1651379" y="263856"/>
                  </a:cubicBezTo>
                  <a:cubicBezTo>
                    <a:pt x="1530824" y="222913"/>
                    <a:pt x="1483057" y="213814"/>
                    <a:pt x="1310185" y="209265"/>
                  </a:cubicBezTo>
                  <a:cubicBezTo>
                    <a:pt x="1137313" y="204716"/>
                    <a:pt x="780197" y="206991"/>
                    <a:pt x="614149" y="236561"/>
                  </a:cubicBezTo>
                  <a:cubicBezTo>
                    <a:pt x="448101" y="266131"/>
                    <a:pt x="377588" y="327546"/>
                    <a:pt x="313899" y="386686"/>
                  </a:cubicBezTo>
                  <a:cubicBezTo>
                    <a:pt x="250210" y="445826"/>
                    <a:pt x="254758" y="541361"/>
                    <a:pt x="232012" y="591403"/>
                  </a:cubicBezTo>
                  <a:cubicBezTo>
                    <a:pt x="209266" y="641445"/>
                    <a:pt x="168323" y="652818"/>
                    <a:pt x="177421" y="686937"/>
                  </a:cubicBezTo>
                  <a:cubicBezTo>
                    <a:pt x="186519" y="721056"/>
                    <a:pt x="234287" y="775647"/>
                    <a:pt x="286603" y="796119"/>
                  </a:cubicBezTo>
                  <a:cubicBezTo>
                    <a:pt x="338919" y="816591"/>
                    <a:pt x="436729" y="814316"/>
                    <a:pt x="491320" y="809767"/>
                  </a:cubicBezTo>
                  <a:cubicBezTo>
                    <a:pt x="545911" y="805218"/>
                    <a:pt x="568657" y="757451"/>
                    <a:pt x="614149" y="768824"/>
                  </a:cubicBezTo>
                  <a:cubicBezTo>
                    <a:pt x="659641" y="780197"/>
                    <a:pt x="734705" y="843887"/>
                    <a:pt x="764275" y="878006"/>
                  </a:cubicBezTo>
                  <a:cubicBezTo>
                    <a:pt x="793845" y="912125"/>
                    <a:pt x="787021" y="939421"/>
                    <a:pt x="791570" y="973540"/>
                  </a:cubicBezTo>
                  <a:cubicBezTo>
                    <a:pt x="796119" y="1007659"/>
                    <a:pt x="802943" y="1050877"/>
                    <a:pt x="791570" y="1082722"/>
                  </a:cubicBezTo>
                  <a:cubicBezTo>
                    <a:pt x="780197" y="1114567"/>
                    <a:pt x="771099" y="1144137"/>
                    <a:pt x="723332" y="1164609"/>
                  </a:cubicBezTo>
                  <a:cubicBezTo>
                    <a:pt x="675565" y="1185081"/>
                    <a:pt x="566382" y="1266967"/>
                    <a:pt x="532263" y="1246495"/>
                  </a:cubicBezTo>
                  <a:close/>
                </a:path>
              </a:pathLst>
            </a:custGeom>
            <a:solidFill>
              <a:srgbClr val="FFFF00"/>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cxnSp>
          <p:nvCxnSpPr>
            <p:cNvPr id="30726" name="Straight Arrow Connector 8"/>
            <p:cNvCxnSpPr>
              <a:cxnSpLocks noChangeShapeType="1"/>
            </p:cNvCxnSpPr>
            <p:nvPr/>
          </p:nvCxnSpPr>
          <p:spPr bwMode="auto">
            <a:xfrm flipV="1">
              <a:off x="5880100" y="2265364"/>
              <a:ext cx="679450" cy="155575"/>
            </a:xfrm>
            <a:prstGeom prst="straightConnector1">
              <a:avLst/>
            </a:prstGeom>
            <a:noFill/>
            <a:ln w="38100">
              <a:solidFill>
                <a:srgbClr val="FF0000"/>
              </a:solidFill>
              <a:bevel/>
              <a:headEnd/>
              <a:tailEnd type="arrow" w="med" len="med"/>
            </a:ln>
            <a:extLst>
              <a:ext uri="{909E8E84-426E-40DD-AFC4-6F175D3DCCD1}">
                <a14:hiddenFill xmlns:a14="http://schemas.microsoft.com/office/drawing/2010/main">
                  <a:noFill/>
                </a14:hiddenFill>
              </a:ext>
            </a:extLst>
          </p:spPr>
        </p:cxnSp>
      </p:grpSp>
      <p:cxnSp>
        <p:nvCxnSpPr>
          <p:cNvPr id="9" name="Straight Connector 8">
            <a:extLst>
              <a:ext uri="{FF2B5EF4-FFF2-40B4-BE49-F238E27FC236}">
                <a16:creationId xmlns:a16="http://schemas.microsoft.com/office/drawing/2014/main" id="{5B3B1606-CC16-4420-A42E-53DC58805B5A}"/>
              </a:ext>
            </a:extLst>
          </p:cNvPr>
          <p:cNvCxnSpPr>
            <a:cxnSpLocks/>
          </p:cNvCxnSpPr>
          <p:nvPr/>
        </p:nvCxnSpPr>
        <p:spPr>
          <a:xfrm>
            <a:off x="1423370" y="2300209"/>
            <a:ext cx="129118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23554" name="Picture 2" descr="Image result for limbic lobe">
            <a:extLst>
              <a:ext uri="{FF2B5EF4-FFF2-40B4-BE49-F238E27FC236}">
                <a16:creationId xmlns:a16="http://schemas.microsoft.com/office/drawing/2014/main" id="{873876B0-8A2C-4FCF-94AB-E027BD884D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1" r="7382" b="6631"/>
          <a:stretch/>
        </p:blipFill>
        <p:spPr bwMode="auto">
          <a:xfrm>
            <a:off x="7073160" y="3790731"/>
            <a:ext cx="4345454" cy="27182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E828AC9-9F92-4ED8-A5FE-31BAEDDC1462}"/>
              </a:ext>
            </a:extLst>
          </p:cNvPr>
          <p:cNvSpPr txBox="1"/>
          <p:nvPr/>
        </p:nvSpPr>
        <p:spPr>
          <a:xfrm flipH="1">
            <a:off x="10283701" y="6043820"/>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12" name="Title 1">
            <a:extLst>
              <a:ext uri="{FF2B5EF4-FFF2-40B4-BE49-F238E27FC236}">
                <a16:creationId xmlns:a16="http://schemas.microsoft.com/office/drawing/2014/main" id="{1045B798-4D88-4F46-9533-BF3795F5D518}"/>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Cerebrum</a:t>
            </a:r>
          </a:p>
          <a:p>
            <a:r>
              <a:rPr lang="en-US" sz="3200" b="1" dirty="0"/>
              <a:t>Lobes</a:t>
            </a:r>
          </a:p>
          <a:p>
            <a:endParaRPr lang="en-US" sz="3200" b="1" dirty="0">
              <a:solidFill>
                <a:schemeClr val="bg1">
                  <a:lumMod val="65000"/>
                </a:schemeClr>
              </a:solidFill>
            </a:endParaRPr>
          </a:p>
        </p:txBody>
      </p:sp>
      <p:sp>
        <p:nvSpPr>
          <p:cNvPr id="11" name="Rectangle 10">
            <a:extLst>
              <a:ext uri="{FF2B5EF4-FFF2-40B4-BE49-F238E27FC236}">
                <a16:creationId xmlns:a16="http://schemas.microsoft.com/office/drawing/2014/main" id="{0B03A857-8220-4961-9AD0-62F059AAD655}"/>
              </a:ext>
            </a:extLst>
          </p:cNvPr>
          <p:cNvSpPr/>
          <p:nvPr/>
        </p:nvSpPr>
        <p:spPr>
          <a:xfrm>
            <a:off x="842186" y="4931251"/>
            <a:ext cx="5158578" cy="1200329"/>
          </a:xfrm>
          <a:prstGeom prst="rect">
            <a:avLst/>
          </a:prstGeom>
        </p:spPr>
        <p:txBody>
          <a:bodyPr wrap="square">
            <a:spAutoFit/>
          </a:bodyPr>
          <a:lstStyle/>
          <a:p>
            <a:r>
              <a:rPr lang="en-GB" dirty="0">
                <a:solidFill>
                  <a:schemeClr val="bg1">
                    <a:lumMod val="50000"/>
                  </a:schemeClr>
                </a:solidFill>
                <a:cs typeface="Calibri Light" charset="0"/>
                <a:sym typeface="Times New Roman" charset="0"/>
              </a:rPr>
              <a:t>- </a:t>
            </a:r>
            <a:r>
              <a:rPr lang="en-GB" dirty="0">
                <a:solidFill>
                  <a:schemeClr val="bg1">
                    <a:lumMod val="50000"/>
                  </a:schemeClr>
                </a:solidFill>
                <a:latin typeface="+mn-lt"/>
                <a:cs typeface="Calibri Light" charset="0"/>
                <a:sym typeface="Times New Roman" charset="0"/>
              </a:rPr>
              <a:t>Anatomically (positions) we have </a:t>
            </a:r>
            <a:r>
              <a:rPr lang="en-GB" b="1" dirty="0">
                <a:solidFill>
                  <a:schemeClr val="bg1">
                    <a:lumMod val="50000"/>
                  </a:schemeClr>
                </a:solidFill>
                <a:latin typeface="+mn-lt"/>
                <a:cs typeface="Calibri Light" charset="0"/>
                <a:sym typeface="Times New Roman" charset="0"/>
              </a:rPr>
              <a:t>4 lobes:</a:t>
            </a:r>
            <a:br>
              <a:rPr lang="en-GB" b="1" dirty="0">
                <a:solidFill>
                  <a:schemeClr val="bg1">
                    <a:lumMod val="50000"/>
                  </a:schemeClr>
                </a:solidFill>
                <a:cs typeface="Calibri Light" charset="0"/>
                <a:sym typeface="Times New Roman" charset="0"/>
              </a:rPr>
            </a:br>
            <a:r>
              <a:rPr lang="en-GB" dirty="0">
                <a:solidFill>
                  <a:schemeClr val="bg1">
                    <a:lumMod val="50000"/>
                  </a:schemeClr>
                </a:solidFill>
                <a:cs typeface="Calibri Light" charset="0"/>
                <a:sym typeface="Times New Roman" charset="0"/>
              </a:rPr>
              <a:t>Frontal, Parietal, Temporal &amp; Occipital</a:t>
            </a:r>
            <a:br>
              <a:rPr lang="en-GB" dirty="0">
                <a:solidFill>
                  <a:schemeClr val="bg1">
                    <a:lumMod val="50000"/>
                  </a:schemeClr>
                </a:solidFill>
                <a:latin typeface="+mn-lt"/>
                <a:cs typeface="Calibri Light" charset="0"/>
                <a:sym typeface="Times New Roman" charset="0"/>
              </a:rPr>
            </a:br>
            <a:r>
              <a:rPr lang="en-GB" dirty="0">
                <a:solidFill>
                  <a:schemeClr val="bg1">
                    <a:lumMod val="50000"/>
                  </a:schemeClr>
                </a:solidFill>
                <a:latin typeface="+mn-lt"/>
                <a:cs typeface="Calibri Light" charset="0"/>
                <a:sym typeface="Times New Roman" charset="0"/>
              </a:rPr>
              <a:t>- Physiologically (Functionally) we have </a:t>
            </a:r>
            <a:r>
              <a:rPr lang="en-GB" b="1" dirty="0">
                <a:solidFill>
                  <a:schemeClr val="bg1">
                    <a:lumMod val="50000"/>
                  </a:schemeClr>
                </a:solidFill>
                <a:latin typeface="+mn-lt"/>
                <a:cs typeface="Calibri Light" charset="0"/>
                <a:sym typeface="Times New Roman" charset="0"/>
              </a:rPr>
              <a:t>5 lobes:</a:t>
            </a:r>
            <a:br>
              <a:rPr lang="en-GB" b="1" dirty="0">
                <a:solidFill>
                  <a:schemeClr val="bg1">
                    <a:lumMod val="50000"/>
                  </a:schemeClr>
                </a:solidFill>
                <a:latin typeface="+mn-lt"/>
                <a:cs typeface="Calibri Light" charset="0"/>
                <a:sym typeface="Times New Roman" charset="0"/>
              </a:rPr>
            </a:br>
            <a:r>
              <a:rPr lang="en-GB" b="1" dirty="0">
                <a:solidFill>
                  <a:schemeClr val="bg1">
                    <a:lumMod val="50000"/>
                  </a:schemeClr>
                </a:solidFill>
                <a:latin typeface="+mn-lt"/>
                <a:cs typeface="Calibri Light" charset="0"/>
                <a:sym typeface="Times New Roman" charset="0"/>
              </a:rPr>
              <a:t> </a:t>
            </a:r>
            <a:r>
              <a:rPr lang="en-GB" dirty="0">
                <a:solidFill>
                  <a:schemeClr val="bg1">
                    <a:lumMod val="50000"/>
                  </a:schemeClr>
                </a:solidFill>
                <a:cs typeface="Calibri Light" charset="0"/>
                <a:sym typeface="Times New Roman" charset="0"/>
              </a:rPr>
              <a:t>Frontal, Parietal, Temporal, Occipital &amp; limbic</a:t>
            </a:r>
            <a:endParaRPr lang="en-GB" b="1" dirty="0">
              <a:solidFill>
                <a:schemeClr val="bg1">
                  <a:lumMod val="50000"/>
                </a:schemeClr>
              </a:solidFill>
              <a:latin typeface="+mn-lt"/>
            </a:endParaRPr>
          </a:p>
        </p:txBody>
      </p:sp>
    </p:spTree>
    <p:extLst>
      <p:ext uri="{BB962C8B-B14F-4D97-AF65-F5344CB8AC3E}">
        <p14:creationId xmlns:p14="http://schemas.microsoft.com/office/powerpoint/2010/main" val="341345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94905E-7769-4947-8D6B-753BDF992370}"/>
              </a:ext>
            </a:extLst>
          </p:cNvPr>
          <p:cNvGrpSpPr/>
          <p:nvPr/>
        </p:nvGrpSpPr>
        <p:grpSpPr>
          <a:xfrm>
            <a:off x="6752830" y="863092"/>
            <a:ext cx="5353051" cy="5739031"/>
            <a:chOff x="5367891" y="286711"/>
            <a:chExt cx="5353051" cy="5739031"/>
          </a:xfrm>
        </p:grpSpPr>
        <p:sp>
          <p:nvSpPr>
            <p:cNvPr id="31747" name="Oval 7"/>
            <p:cNvSpPr>
              <a:spLocks noChangeArrowheads="1"/>
            </p:cNvSpPr>
            <p:nvPr/>
          </p:nvSpPr>
          <p:spPr bwMode="auto">
            <a:xfrm>
              <a:off x="9225516" y="2264734"/>
              <a:ext cx="533400" cy="384267"/>
            </a:xfrm>
            <a:prstGeom prst="ellipse">
              <a:avLst/>
            </a:prstGeom>
            <a:noFill/>
            <a:ln w="38100">
              <a:solidFill>
                <a:schemeClr val="tx2"/>
              </a:solidFill>
              <a:bevel/>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sp>
          <p:nvSpPr>
            <p:cNvPr id="31748" name="Line 8"/>
            <p:cNvSpPr>
              <a:spLocks noChangeShapeType="1"/>
            </p:cNvSpPr>
            <p:nvPr/>
          </p:nvSpPr>
          <p:spPr bwMode="auto">
            <a:xfrm>
              <a:off x="6406116" y="2645735"/>
              <a:ext cx="457200" cy="0"/>
            </a:xfrm>
            <a:prstGeom prst="line">
              <a:avLst/>
            </a:prstGeom>
            <a:noFill/>
            <a:ln w="28575">
              <a:solidFill>
                <a:srgbClr val="FF3300"/>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49" name="Line 9"/>
            <p:cNvSpPr>
              <a:spLocks noChangeShapeType="1"/>
            </p:cNvSpPr>
            <p:nvPr/>
          </p:nvSpPr>
          <p:spPr bwMode="auto">
            <a:xfrm>
              <a:off x="6406116" y="3026735"/>
              <a:ext cx="381000" cy="0"/>
            </a:xfrm>
            <a:prstGeom prst="line">
              <a:avLst/>
            </a:prstGeom>
            <a:noFill/>
            <a:ln w="28575">
              <a:solidFill>
                <a:srgbClr val="FF3300"/>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50" name="Line 10"/>
            <p:cNvSpPr>
              <a:spLocks noChangeShapeType="1"/>
            </p:cNvSpPr>
            <p:nvPr/>
          </p:nvSpPr>
          <p:spPr bwMode="auto">
            <a:xfrm>
              <a:off x="6406116" y="3407735"/>
              <a:ext cx="381000" cy="0"/>
            </a:xfrm>
            <a:prstGeom prst="line">
              <a:avLst/>
            </a:prstGeom>
            <a:noFill/>
            <a:ln w="28575">
              <a:solidFill>
                <a:srgbClr val="FF3300"/>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51" name="Line 11"/>
            <p:cNvSpPr>
              <a:spLocks noChangeShapeType="1"/>
            </p:cNvSpPr>
            <p:nvPr/>
          </p:nvSpPr>
          <p:spPr bwMode="auto">
            <a:xfrm>
              <a:off x="9225516" y="3179135"/>
              <a:ext cx="457200" cy="0"/>
            </a:xfrm>
            <a:prstGeom prst="line">
              <a:avLst/>
            </a:prstGeom>
            <a:noFill/>
            <a:ln w="28575">
              <a:solidFill>
                <a:srgbClr val="FF3300"/>
              </a:solidFill>
              <a:bevel/>
              <a:headEnd/>
              <a:tailEnd/>
            </a:ln>
            <a:extLst>
              <a:ext uri="{909E8E84-426E-40DD-AFC4-6F175D3DCCD1}">
                <a14:hiddenFill xmlns:a14="http://schemas.microsoft.com/office/drawing/2010/main">
                  <a:noFill/>
                </a14:hiddenFill>
              </a:ext>
            </a:extLst>
          </p:spPr>
          <p:txBody>
            <a:bodyPr wrap="none"/>
            <a:lstStyle/>
            <a:p>
              <a:endParaRPr lang="en-US" dirty="0"/>
            </a:p>
          </p:txBody>
        </p:sp>
        <p:sp>
          <p:nvSpPr>
            <p:cNvPr id="31752" name="Line 12"/>
            <p:cNvSpPr>
              <a:spLocks noChangeShapeType="1"/>
            </p:cNvSpPr>
            <p:nvPr/>
          </p:nvSpPr>
          <p:spPr bwMode="auto">
            <a:xfrm flipH="1">
              <a:off x="8387316" y="2569535"/>
              <a:ext cx="381000" cy="0"/>
            </a:xfrm>
            <a:prstGeom prst="line">
              <a:avLst/>
            </a:prstGeom>
            <a:noFill/>
            <a:ln w="57150">
              <a:solidFill>
                <a:schemeClr val="accent2"/>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53" name="Line 13"/>
            <p:cNvSpPr>
              <a:spLocks noChangeShapeType="1"/>
            </p:cNvSpPr>
            <p:nvPr/>
          </p:nvSpPr>
          <p:spPr bwMode="auto">
            <a:xfrm flipH="1" flipV="1">
              <a:off x="8387316" y="3102934"/>
              <a:ext cx="381000" cy="153707"/>
            </a:xfrm>
            <a:prstGeom prst="line">
              <a:avLst/>
            </a:prstGeom>
            <a:noFill/>
            <a:ln w="57150">
              <a:solidFill>
                <a:schemeClr val="bg1"/>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31754" name="Picture 9" descr="f15-1ap-443_the_human_b_cb"/>
            <p:cNvPicPr>
              <a:picLocks noChangeAspect="1" noChangeArrowheads="1"/>
            </p:cNvPicPr>
            <p:nvPr/>
          </p:nvPicPr>
          <p:blipFill>
            <a:blip r:embed="rId2">
              <a:extLst>
                <a:ext uri="{28A0092B-C50C-407E-A947-70E740481C1C}">
                  <a14:useLocalDpi xmlns:a14="http://schemas.microsoft.com/office/drawing/2010/main" val="0"/>
                </a:ext>
              </a:extLst>
            </a:blip>
            <a:srcRect t="2263" b="10599"/>
            <a:stretch>
              <a:fillRect/>
            </a:stretch>
          </p:blipFill>
          <p:spPr bwMode="auto">
            <a:xfrm>
              <a:off x="6015592" y="1307473"/>
              <a:ext cx="4214813" cy="367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Freeform 15"/>
            <p:cNvSpPr>
              <a:spLocks noChangeArrowheads="1"/>
            </p:cNvSpPr>
            <p:nvPr/>
          </p:nvSpPr>
          <p:spPr bwMode="auto">
            <a:xfrm>
              <a:off x="7744380" y="1423361"/>
              <a:ext cx="644525" cy="1540272"/>
            </a:xfrm>
            <a:custGeom>
              <a:avLst/>
              <a:gdLst>
                <a:gd name="T0" fmla="*/ 918907 w 612022"/>
                <a:gd name="T1" fmla="*/ 0 h 1436800"/>
                <a:gd name="T2" fmla="*/ 851557 w 612022"/>
                <a:gd name="T3" fmla="*/ 313947 h 1436800"/>
                <a:gd name="T4" fmla="*/ 784209 w 612022"/>
                <a:gd name="T5" fmla="*/ 338096 h 1436800"/>
                <a:gd name="T6" fmla="*/ 716863 w 612022"/>
                <a:gd name="T7" fmla="*/ 386394 h 1436800"/>
                <a:gd name="T8" fmla="*/ 649517 w 612022"/>
                <a:gd name="T9" fmla="*/ 410547 h 1436800"/>
                <a:gd name="T10" fmla="*/ 627067 w 612022"/>
                <a:gd name="T11" fmla="*/ 482996 h 1436800"/>
                <a:gd name="T12" fmla="*/ 537269 w 612022"/>
                <a:gd name="T13" fmla="*/ 627893 h 1436800"/>
                <a:gd name="T14" fmla="*/ 604618 w 612022"/>
                <a:gd name="T15" fmla="*/ 772789 h 1436800"/>
                <a:gd name="T16" fmla="*/ 627067 w 612022"/>
                <a:gd name="T17" fmla="*/ 845236 h 1436800"/>
                <a:gd name="T18" fmla="*/ 514823 w 612022"/>
                <a:gd name="T19" fmla="*/ 1038440 h 1436800"/>
                <a:gd name="T20" fmla="*/ 447476 w 612022"/>
                <a:gd name="T21" fmla="*/ 1062590 h 1436800"/>
                <a:gd name="T22" fmla="*/ 312778 w 612022"/>
                <a:gd name="T23" fmla="*/ 1352385 h 1436800"/>
                <a:gd name="T24" fmla="*/ 245434 w 612022"/>
                <a:gd name="T25" fmla="*/ 1376539 h 1436800"/>
                <a:gd name="T26" fmla="*/ 200538 w 612022"/>
                <a:gd name="T27" fmla="*/ 1448982 h 1436800"/>
                <a:gd name="T28" fmla="*/ 155639 w 612022"/>
                <a:gd name="T29" fmla="*/ 1714631 h 1436800"/>
                <a:gd name="T30" fmla="*/ 110745 w 612022"/>
                <a:gd name="T31" fmla="*/ 1787084 h 1436800"/>
                <a:gd name="T32" fmla="*/ 88291 w 612022"/>
                <a:gd name="T33" fmla="*/ 2004429 h 1436800"/>
                <a:gd name="T34" fmla="*/ 43392 w 612022"/>
                <a:gd name="T35" fmla="*/ 2245925 h 14368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2022"/>
                <a:gd name="T55" fmla="*/ 0 h 1436800"/>
                <a:gd name="T56" fmla="*/ 612022 w 612022"/>
                <a:gd name="T57" fmla="*/ 1436800 h 14368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2022" h="1436800">
                  <a:moveTo>
                    <a:pt x="603696" y="0"/>
                  </a:moveTo>
                  <a:cubicBezTo>
                    <a:pt x="599252" y="44436"/>
                    <a:pt x="612022" y="149672"/>
                    <a:pt x="559451" y="191729"/>
                  </a:cubicBezTo>
                  <a:cubicBezTo>
                    <a:pt x="547311" y="201441"/>
                    <a:pt x="529954" y="201561"/>
                    <a:pt x="515205" y="206477"/>
                  </a:cubicBezTo>
                  <a:cubicBezTo>
                    <a:pt x="500457" y="216309"/>
                    <a:pt x="486814" y="228047"/>
                    <a:pt x="470960" y="235974"/>
                  </a:cubicBezTo>
                  <a:cubicBezTo>
                    <a:pt x="457055" y="242927"/>
                    <a:pt x="437708" y="239730"/>
                    <a:pt x="426715" y="250723"/>
                  </a:cubicBezTo>
                  <a:cubicBezTo>
                    <a:pt x="415722" y="261716"/>
                    <a:pt x="419517" y="281378"/>
                    <a:pt x="411967" y="294968"/>
                  </a:cubicBezTo>
                  <a:cubicBezTo>
                    <a:pt x="394751" y="325957"/>
                    <a:pt x="352973" y="383458"/>
                    <a:pt x="352973" y="383458"/>
                  </a:cubicBezTo>
                  <a:cubicBezTo>
                    <a:pt x="390045" y="494670"/>
                    <a:pt x="340038" y="357587"/>
                    <a:pt x="397218" y="471948"/>
                  </a:cubicBezTo>
                  <a:cubicBezTo>
                    <a:pt x="404170" y="485853"/>
                    <a:pt x="407051" y="501445"/>
                    <a:pt x="411967" y="516193"/>
                  </a:cubicBezTo>
                  <a:cubicBezTo>
                    <a:pt x="385065" y="596900"/>
                    <a:pt x="403666" y="601461"/>
                    <a:pt x="338225" y="634181"/>
                  </a:cubicBezTo>
                  <a:cubicBezTo>
                    <a:pt x="324320" y="641133"/>
                    <a:pt x="308728" y="644013"/>
                    <a:pt x="293980" y="648929"/>
                  </a:cubicBezTo>
                  <a:cubicBezTo>
                    <a:pt x="282527" y="683287"/>
                    <a:pt x="248374" y="811615"/>
                    <a:pt x="205489" y="825910"/>
                  </a:cubicBezTo>
                  <a:lnTo>
                    <a:pt x="161244" y="840658"/>
                  </a:lnTo>
                  <a:cubicBezTo>
                    <a:pt x="151412" y="855406"/>
                    <a:pt x="137352" y="868087"/>
                    <a:pt x="131747" y="884903"/>
                  </a:cubicBezTo>
                  <a:cubicBezTo>
                    <a:pt x="115181" y="934602"/>
                    <a:pt x="120933" y="997315"/>
                    <a:pt x="102251" y="1047135"/>
                  </a:cubicBezTo>
                  <a:cubicBezTo>
                    <a:pt x="96027" y="1063732"/>
                    <a:pt x="82586" y="1076632"/>
                    <a:pt x="72754" y="1091381"/>
                  </a:cubicBezTo>
                  <a:cubicBezTo>
                    <a:pt x="107842" y="1301913"/>
                    <a:pt x="93760" y="1093013"/>
                    <a:pt x="58005" y="1224116"/>
                  </a:cubicBezTo>
                  <a:cubicBezTo>
                    <a:pt x="0" y="1436800"/>
                    <a:pt x="72601" y="1283413"/>
                    <a:pt x="28509" y="1371600"/>
                  </a:cubicBezTo>
                </a:path>
              </a:pathLst>
            </a:custGeom>
            <a:noFill/>
            <a:ln w="38100">
              <a:solidFill>
                <a:srgbClr val="FF00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6" name="Freeform 18"/>
            <p:cNvSpPr>
              <a:spLocks noChangeArrowheads="1"/>
            </p:cNvSpPr>
            <p:nvPr/>
          </p:nvSpPr>
          <p:spPr bwMode="auto">
            <a:xfrm>
              <a:off x="6506130" y="1542422"/>
              <a:ext cx="974725" cy="742917"/>
            </a:xfrm>
            <a:custGeom>
              <a:avLst/>
              <a:gdLst>
                <a:gd name="T0" fmla="*/ 990851 w 973393"/>
                <a:gd name="T1" fmla="*/ 0 h 737419"/>
                <a:gd name="T2" fmla="*/ 885761 w 973393"/>
                <a:gd name="T3" fmla="*/ 29073 h 737419"/>
                <a:gd name="T4" fmla="*/ 840723 w 973393"/>
                <a:gd name="T5" fmla="*/ 58148 h 737419"/>
                <a:gd name="T6" fmla="*/ 750646 w 973393"/>
                <a:gd name="T7" fmla="*/ 87221 h 737419"/>
                <a:gd name="T8" fmla="*/ 570491 w 973393"/>
                <a:gd name="T9" fmla="*/ 145368 h 737419"/>
                <a:gd name="T10" fmla="*/ 480414 w 973393"/>
                <a:gd name="T11" fmla="*/ 174443 h 737419"/>
                <a:gd name="T12" fmla="*/ 405348 w 973393"/>
                <a:gd name="T13" fmla="*/ 276202 h 737419"/>
                <a:gd name="T14" fmla="*/ 225193 w 973393"/>
                <a:gd name="T15" fmla="*/ 334348 h 737419"/>
                <a:gd name="T16" fmla="*/ 210180 w 973393"/>
                <a:gd name="T17" fmla="*/ 377958 h 737419"/>
                <a:gd name="T18" fmla="*/ 75064 w 973393"/>
                <a:gd name="T19" fmla="*/ 392496 h 737419"/>
                <a:gd name="T20" fmla="*/ 60052 w 973393"/>
                <a:gd name="T21" fmla="*/ 639622 h 737419"/>
                <a:gd name="T22" fmla="*/ 15009 w 973393"/>
                <a:gd name="T23" fmla="*/ 683233 h 737419"/>
                <a:gd name="T24" fmla="*/ 0 w 973393"/>
                <a:gd name="T25" fmla="*/ 726843 h 737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3393"/>
                <a:gd name="T40" fmla="*/ 0 h 737419"/>
                <a:gd name="T41" fmla="*/ 973393 w 973393"/>
                <a:gd name="T42" fmla="*/ 737419 h 7374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3393" h="737419">
                  <a:moveTo>
                    <a:pt x="973393" y="0"/>
                  </a:moveTo>
                  <a:cubicBezTo>
                    <a:pt x="954488" y="4726"/>
                    <a:pt x="891315" y="18917"/>
                    <a:pt x="870154" y="29497"/>
                  </a:cubicBezTo>
                  <a:cubicBezTo>
                    <a:pt x="854300" y="37424"/>
                    <a:pt x="842107" y="51795"/>
                    <a:pt x="825909" y="58994"/>
                  </a:cubicBezTo>
                  <a:cubicBezTo>
                    <a:pt x="797497" y="71622"/>
                    <a:pt x="737419" y="88490"/>
                    <a:pt x="737419" y="88490"/>
                  </a:cubicBezTo>
                  <a:cubicBezTo>
                    <a:pt x="676567" y="179769"/>
                    <a:pt x="736568" y="114460"/>
                    <a:pt x="560438" y="147484"/>
                  </a:cubicBezTo>
                  <a:cubicBezTo>
                    <a:pt x="529878" y="153214"/>
                    <a:pt x="471948" y="176981"/>
                    <a:pt x="471948" y="176981"/>
                  </a:cubicBezTo>
                  <a:cubicBezTo>
                    <a:pt x="437535" y="280219"/>
                    <a:pt x="471948" y="255639"/>
                    <a:pt x="398206" y="280219"/>
                  </a:cubicBezTo>
                  <a:cubicBezTo>
                    <a:pt x="361662" y="389856"/>
                    <a:pt x="415096" y="274590"/>
                    <a:pt x="221225" y="339213"/>
                  </a:cubicBezTo>
                  <a:cubicBezTo>
                    <a:pt x="206477" y="344129"/>
                    <a:pt x="220911" y="377684"/>
                    <a:pt x="206477" y="383458"/>
                  </a:cubicBezTo>
                  <a:cubicBezTo>
                    <a:pt x="165144" y="399991"/>
                    <a:pt x="117987" y="393290"/>
                    <a:pt x="73742" y="398206"/>
                  </a:cubicBezTo>
                  <a:cubicBezTo>
                    <a:pt x="68826" y="481780"/>
                    <a:pt x="75412" y="566836"/>
                    <a:pt x="58993" y="648929"/>
                  </a:cubicBezTo>
                  <a:cubicBezTo>
                    <a:pt x="54903" y="669381"/>
                    <a:pt x="26317" y="675820"/>
                    <a:pt x="14748" y="693174"/>
                  </a:cubicBezTo>
                  <a:cubicBezTo>
                    <a:pt x="6125" y="706109"/>
                    <a:pt x="0" y="737419"/>
                    <a:pt x="0" y="737419"/>
                  </a:cubicBezTo>
                </a:path>
              </a:pathLst>
            </a:custGeom>
            <a:noFill/>
            <a:ln w="38100">
              <a:solidFill>
                <a:srgbClr val="00FF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7" name="Freeform 19"/>
            <p:cNvSpPr>
              <a:spLocks noChangeArrowheads="1"/>
            </p:cNvSpPr>
            <p:nvPr/>
          </p:nvSpPr>
          <p:spPr bwMode="auto">
            <a:xfrm>
              <a:off x="6580741" y="2021848"/>
              <a:ext cx="1149350" cy="557188"/>
            </a:xfrm>
            <a:custGeom>
              <a:avLst/>
              <a:gdLst>
                <a:gd name="T0" fmla="*/ 1141866 w 1150374"/>
                <a:gd name="T1" fmla="*/ 0 h 546233"/>
                <a:gd name="T2" fmla="*/ 1054029 w 1150374"/>
                <a:gd name="T3" fmla="*/ 33007 h 546233"/>
                <a:gd name="T4" fmla="*/ 966191 w 1150374"/>
                <a:gd name="T5" fmla="*/ 82521 h 546233"/>
                <a:gd name="T6" fmla="*/ 688047 w 1150374"/>
                <a:gd name="T7" fmla="*/ 148536 h 546233"/>
                <a:gd name="T8" fmla="*/ 658768 w 1150374"/>
                <a:gd name="T9" fmla="*/ 198045 h 546233"/>
                <a:gd name="T10" fmla="*/ 600210 w 1150374"/>
                <a:gd name="T11" fmla="*/ 264059 h 546233"/>
                <a:gd name="T12" fmla="*/ 585571 w 1150374"/>
                <a:gd name="T13" fmla="*/ 313573 h 546233"/>
                <a:gd name="T14" fmla="*/ 497735 w 1150374"/>
                <a:gd name="T15" fmla="*/ 396091 h 546233"/>
                <a:gd name="T16" fmla="*/ 409898 w 1150374"/>
                <a:gd name="T17" fmla="*/ 429099 h 546233"/>
                <a:gd name="T18" fmla="*/ 365982 w 1150374"/>
                <a:gd name="T19" fmla="*/ 478609 h 546233"/>
                <a:gd name="T20" fmla="*/ 292786 w 1150374"/>
                <a:gd name="T21" fmla="*/ 561128 h 546233"/>
                <a:gd name="T22" fmla="*/ 190310 w 1150374"/>
                <a:gd name="T23" fmla="*/ 577630 h 546233"/>
                <a:gd name="T24" fmla="*/ 146391 w 1150374"/>
                <a:gd name="T25" fmla="*/ 594135 h 546233"/>
                <a:gd name="T26" fmla="*/ 0 w 1150374"/>
                <a:gd name="T27" fmla="*/ 610638 h 546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50374"/>
                <a:gd name="T43" fmla="*/ 0 h 546233"/>
                <a:gd name="T44" fmla="*/ 1150374 w 1150374"/>
                <a:gd name="T45" fmla="*/ 546233 h 5462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50374" h="546233">
                  <a:moveTo>
                    <a:pt x="1150374" y="0"/>
                  </a:moveTo>
                  <a:cubicBezTo>
                    <a:pt x="1120877" y="9832"/>
                    <a:pt x="1087754" y="12250"/>
                    <a:pt x="1061883" y="29497"/>
                  </a:cubicBezTo>
                  <a:cubicBezTo>
                    <a:pt x="1004703" y="67616"/>
                    <a:pt x="1034453" y="53388"/>
                    <a:pt x="973393" y="73742"/>
                  </a:cubicBezTo>
                  <a:cubicBezTo>
                    <a:pt x="928077" y="209694"/>
                    <a:pt x="988662" y="73638"/>
                    <a:pt x="693174" y="132735"/>
                  </a:cubicBezTo>
                  <a:cubicBezTo>
                    <a:pt x="675793" y="136211"/>
                    <a:pt x="673509" y="162232"/>
                    <a:pt x="663677" y="176980"/>
                  </a:cubicBezTo>
                  <a:cubicBezTo>
                    <a:pt x="624350" y="294967"/>
                    <a:pt x="683341" y="157317"/>
                    <a:pt x="604683" y="235974"/>
                  </a:cubicBezTo>
                  <a:cubicBezTo>
                    <a:pt x="593690" y="246967"/>
                    <a:pt x="598558" y="267284"/>
                    <a:pt x="589935" y="280219"/>
                  </a:cubicBezTo>
                  <a:cubicBezTo>
                    <a:pt x="575312" y="302154"/>
                    <a:pt x="527219" y="342506"/>
                    <a:pt x="501445" y="353961"/>
                  </a:cubicBezTo>
                  <a:cubicBezTo>
                    <a:pt x="473032" y="366589"/>
                    <a:pt x="412954" y="383458"/>
                    <a:pt x="412954" y="383458"/>
                  </a:cubicBezTo>
                  <a:cubicBezTo>
                    <a:pt x="398206" y="398206"/>
                    <a:pt x="382062" y="411680"/>
                    <a:pt x="368709" y="427703"/>
                  </a:cubicBezTo>
                  <a:cubicBezTo>
                    <a:pt x="340305" y="461787"/>
                    <a:pt x="343035" y="487025"/>
                    <a:pt x="294967" y="501445"/>
                  </a:cubicBezTo>
                  <a:cubicBezTo>
                    <a:pt x="261671" y="511434"/>
                    <a:pt x="226142" y="511277"/>
                    <a:pt x="191729" y="516193"/>
                  </a:cubicBezTo>
                  <a:cubicBezTo>
                    <a:pt x="176980" y="521109"/>
                    <a:pt x="162818" y="528386"/>
                    <a:pt x="147483" y="530942"/>
                  </a:cubicBezTo>
                  <a:cubicBezTo>
                    <a:pt x="55738" y="546233"/>
                    <a:pt x="54199" y="545690"/>
                    <a:pt x="0" y="545690"/>
                  </a:cubicBezTo>
                </a:path>
              </a:pathLst>
            </a:custGeom>
            <a:noFill/>
            <a:ln w="38100">
              <a:solidFill>
                <a:srgbClr val="00FF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8" name="Freeform 20"/>
            <p:cNvSpPr>
              <a:spLocks noChangeArrowheads="1"/>
            </p:cNvSpPr>
            <p:nvPr/>
          </p:nvSpPr>
          <p:spPr bwMode="auto">
            <a:xfrm>
              <a:off x="8777842" y="1793248"/>
              <a:ext cx="663575" cy="638844"/>
            </a:xfrm>
            <a:custGeom>
              <a:avLst/>
              <a:gdLst>
                <a:gd name="T0" fmla="*/ 0 w 663678"/>
                <a:gd name="T1" fmla="*/ 0 h 634180"/>
                <a:gd name="T2" fmla="*/ 147185 w 663678"/>
                <a:gd name="T3" fmla="*/ 14514 h 634180"/>
                <a:gd name="T4" fmla="*/ 294370 w 663678"/>
                <a:gd name="T5" fmla="*/ 58071 h 634180"/>
                <a:gd name="T6" fmla="*/ 353247 w 663678"/>
                <a:gd name="T7" fmla="*/ 72590 h 634180"/>
                <a:gd name="T8" fmla="*/ 397401 w 663678"/>
                <a:gd name="T9" fmla="*/ 101624 h 634180"/>
                <a:gd name="T10" fmla="*/ 485714 w 663678"/>
                <a:gd name="T11" fmla="*/ 130660 h 634180"/>
                <a:gd name="T12" fmla="*/ 515154 w 663678"/>
                <a:gd name="T13" fmla="*/ 232286 h 634180"/>
                <a:gd name="T14" fmla="*/ 544588 w 663678"/>
                <a:gd name="T15" fmla="*/ 275840 h 634180"/>
                <a:gd name="T16" fmla="*/ 559308 w 663678"/>
                <a:gd name="T17" fmla="*/ 391982 h 634180"/>
                <a:gd name="T18" fmla="*/ 588751 w 663678"/>
                <a:gd name="T19" fmla="*/ 479089 h 634180"/>
                <a:gd name="T20" fmla="*/ 603462 w 663678"/>
                <a:gd name="T21" fmla="*/ 566198 h 634180"/>
                <a:gd name="T22" fmla="*/ 647616 w 663678"/>
                <a:gd name="T23" fmla="*/ 595233 h 634180"/>
                <a:gd name="T24" fmla="*/ 662339 w 663678"/>
                <a:gd name="T25" fmla="*/ 624268 h 634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3678"/>
                <a:gd name="T40" fmla="*/ 0 h 634180"/>
                <a:gd name="T41" fmla="*/ 663678 w 663678"/>
                <a:gd name="T42" fmla="*/ 634180 h 6341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3678" h="634180">
                  <a:moveTo>
                    <a:pt x="0" y="0"/>
                  </a:moveTo>
                  <a:cubicBezTo>
                    <a:pt x="49161" y="4916"/>
                    <a:pt x="98574" y="7761"/>
                    <a:pt x="147484" y="14748"/>
                  </a:cubicBezTo>
                  <a:cubicBezTo>
                    <a:pt x="202108" y="22551"/>
                    <a:pt x="240220" y="45306"/>
                    <a:pt x="294968" y="58993"/>
                  </a:cubicBezTo>
                  <a:lnTo>
                    <a:pt x="353962" y="73742"/>
                  </a:lnTo>
                  <a:cubicBezTo>
                    <a:pt x="368710" y="83574"/>
                    <a:pt x="382010" y="96039"/>
                    <a:pt x="398207" y="103238"/>
                  </a:cubicBezTo>
                  <a:cubicBezTo>
                    <a:pt x="426619" y="115866"/>
                    <a:pt x="486697" y="132735"/>
                    <a:pt x="486697" y="132735"/>
                  </a:cubicBezTo>
                  <a:cubicBezTo>
                    <a:pt x="491424" y="151643"/>
                    <a:pt x="505613" y="214812"/>
                    <a:pt x="516194" y="235974"/>
                  </a:cubicBezTo>
                  <a:cubicBezTo>
                    <a:pt x="524121" y="251828"/>
                    <a:pt x="535859" y="265471"/>
                    <a:pt x="545691" y="280219"/>
                  </a:cubicBezTo>
                  <a:cubicBezTo>
                    <a:pt x="550607" y="319548"/>
                    <a:pt x="552134" y="359451"/>
                    <a:pt x="560439" y="398206"/>
                  </a:cubicBezTo>
                  <a:cubicBezTo>
                    <a:pt x="566954" y="428608"/>
                    <a:pt x="589936" y="486696"/>
                    <a:pt x="589936" y="486696"/>
                  </a:cubicBezTo>
                  <a:cubicBezTo>
                    <a:pt x="594852" y="516193"/>
                    <a:pt x="591311" y="548440"/>
                    <a:pt x="604684" y="575187"/>
                  </a:cubicBezTo>
                  <a:cubicBezTo>
                    <a:pt x="612611" y="591041"/>
                    <a:pt x="636395" y="592150"/>
                    <a:pt x="648929" y="604683"/>
                  </a:cubicBezTo>
                  <a:cubicBezTo>
                    <a:pt x="656702" y="612456"/>
                    <a:pt x="658762" y="624348"/>
                    <a:pt x="663678" y="634180"/>
                  </a:cubicBezTo>
                </a:path>
              </a:pathLst>
            </a:custGeom>
            <a:noFill/>
            <a:ln w="38100">
              <a:solidFill>
                <a:srgbClr val="00206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9" name="TextBox 22"/>
            <p:cNvSpPr>
              <a:spLocks noChangeArrowheads="1"/>
            </p:cNvSpPr>
            <p:nvPr/>
          </p:nvSpPr>
          <p:spPr bwMode="auto">
            <a:xfrm>
              <a:off x="5367891" y="286711"/>
              <a:ext cx="2357438" cy="646331"/>
            </a:xfrm>
            <a:prstGeom prst="rect">
              <a:avLst/>
            </a:prstGeom>
            <a:solidFill>
              <a:schemeClr val="bg1"/>
            </a:solidFill>
            <a:ln w="28575">
              <a:solidFill>
                <a:srgbClr val="5ECCF3"/>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mn-lt"/>
                  <a:ea typeface="Calibri Light" charset="0"/>
                  <a:cs typeface="Calibri Light" charset="0"/>
                  <a:sym typeface="Times New Roman" charset="0"/>
                </a:rPr>
                <a:t>Superior , middle &amp; inferior frontal gyri</a:t>
              </a:r>
              <a:endParaRPr lang="ar-SA" altLang="en-US" sz="1200" dirty="0">
                <a:latin typeface="+mn-lt"/>
                <a:ea typeface="Calibri Light" charset="0"/>
                <a:cs typeface="Calibri Light" charset="0"/>
              </a:endParaRPr>
            </a:p>
          </p:txBody>
        </p:sp>
        <p:sp>
          <p:nvSpPr>
            <p:cNvPr id="31760" name="TextBox 24"/>
            <p:cNvSpPr>
              <a:spLocks noChangeArrowheads="1"/>
            </p:cNvSpPr>
            <p:nvPr/>
          </p:nvSpPr>
          <p:spPr bwMode="auto">
            <a:xfrm>
              <a:off x="7817404" y="450224"/>
              <a:ext cx="1323182" cy="646331"/>
            </a:xfrm>
            <a:prstGeom prst="rect">
              <a:avLst/>
            </a:prstGeom>
            <a:solidFill>
              <a:schemeClr val="bg1"/>
            </a:solidFill>
            <a:ln w="28575">
              <a:solidFill>
                <a:srgbClr val="5ECCF3"/>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Light" charset="0"/>
                  <a:sym typeface="Times New Roman" charset="0"/>
                </a:rPr>
                <a:t>Precentral gyrus</a:t>
              </a:r>
              <a:endParaRPr lang="ar-SA" altLang="en-US" sz="1200" dirty="0">
                <a:latin typeface="+mn-lt"/>
                <a:ea typeface="Calibri Light" charset="0"/>
                <a:cs typeface="Calibri Light" charset="0"/>
              </a:endParaRPr>
            </a:p>
          </p:txBody>
        </p:sp>
        <p:cxnSp>
          <p:nvCxnSpPr>
            <p:cNvPr id="31764" name="Straight Arrow Connector 33"/>
            <p:cNvCxnSpPr>
              <a:cxnSpLocks noChangeShapeType="1"/>
            </p:cNvCxnSpPr>
            <p:nvPr/>
          </p:nvCxnSpPr>
          <p:spPr bwMode="auto">
            <a:xfrm>
              <a:off x="6658529" y="950285"/>
              <a:ext cx="500062" cy="642938"/>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5" name="Straight Arrow Connector 34"/>
            <p:cNvCxnSpPr>
              <a:cxnSpLocks noChangeShapeType="1"/>
            </p:cNvCxnSpPr>
            <p:nvPr/>
          </p:nvCxnSpPr>
          <p:spPr bwMode="auto">
            <a:xfrm>
              <a:off x="6658530" y="950285"/>
              <a:ext cx="500062" cy="1000125"/>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6" name="Straight Arrow Connector 35"/>
            <p:cNvCxnSpPr>
              <a:cxnSpLocks noChangeShapeType="1"/>
            </p:cNvCxnSpPr>
            <p:nvPr/>
          </p:nvCxnSpPr>
          <p:spPr bwMode="auto">
            <a:xfrm>
              <a:off x="6658529" y="950286"/>
              <a:ext cx="428625" cy="1714500"/>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7" name="Straight Arrow Connector 36"/>
            <p:cNvCxnSpPr>
              <a:cxnSpLocks noChangeShapeType="1"/>
            </p:cNvCxnSpPr>
            <p:nvPr/>
          </p:nvCxnSpPr>
          <p:spPr bwMode="auto">
            <a:xfrm>
              <a:off x="7872966" y="1164599"/>
              <a:ext cx="214313" cy="500062"/>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8" name="Straight Arrow Connector 46"/>
            <p:cNvCxnSpPr>
              <a:cxnSpLocks noChangeShapeType="1"/>
            </p:cNvCxnSpPr>
            <p:nvPr/>
          </p:nvCxnSpPr>
          <p:spPr bwMode="auto">
            <a:xfrm flipH="1">
              <a:off x="8515904" y="1307474"/>
              <a:ext cx="785812" cy="428625"/>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31769" name="Straight Arrow Connector 49"/>
            <p:cNvCxnSpPr>
              <a:cxnSpLocks noChangeShapeType="1"/>
            </p:cNvCxnSpPr>
            <p:nvPr/>
          </p:nvCxnSpPr>
          <p:spPr bwMode="auto">
            <a:xfrm flipV="1">
              <a:off x="6872842" y="2307600"/>
              <a:ext cx="1928813" cy="2714625"/>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31770" name="Straight Arrow Connector 50"/>
            <p:cNvCxnSpPr>
              <a:cxnSpLocks noChangeShapeType="1"/>
            </p:cNvCxnSpPr>
            <p:nvPr/>
          </p:nvCxnSpPr>
          <p:spPr bwMode="auto">
            <a:xfrm flipH="1" flipV="1">
              <a:off x="9158843" y="1807535"/>
              <a:ext cx="714375" cy="71438"/>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31772" name="Straight Arrow Connector 56"/>
            <p:cNvCxnSpPr>
              <a:cxnSpLocks noChangeShapeType="1"/>
            </p:cNvCxnSpPr>
            <p:nvPr/>
          </p:nvCxnSpPr>
          <p:spPr bwMode="auto">
            <a:xfrm flipV="1">
              <a:off x="8587342" y="2277437"/>
              <a:ext cx="779463" cy="3173413"/>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sp>
          <p:nvSpPr>
            <p:cNvPr id="31773" name="TextBox 31"/>
            <p:cNvSpPr>
              <a:spLocks noChangeArrowheads="1"/>
            </p:cNvSpPr>
            <p:nvPr/>
          </p:nvSpPr>
          <p:spPr bwMode="auto">
            <a:xfrm>
              <a:off x="6233079" y="1510673"/>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00"/>
                  </a:solidFill>
                  <a:latin typeface="Calibri" charset="0"/>
                  <a:sym typeface="Calibri" charset="0"/>
                </a:rPr>
                <a:t>sfs</a:t>
              </a:r>
            </a:p>
          </p:txBody>
        </p:sp>
        <p:sp>
          <p:nvSpPr>
            <p:cNvPr id="31774" name="TextBox 32"/>
            <p:cNvSpPr>
              <a:spLocks noChangeArrowheads="1"/>
            </p:cNvSpPr>
            <p:nvPr/>
          </p:nvSpPr>
          <p:spPr bwMode="auto">
            <a:xfrm>
              <a:off x="6158466" y="237903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00"/>
                  </a:solidFill>
                  <a:latin typeface="Calibri" charset="0"/>
                  <a:sym typeface="Calibri" charset="0"/>
                </a:rPr>
                <a:t>ifs</a:t>
              </a:r>
              <a:endParaRPr lang="ar-SA" altLang="en-US"/>
            </a:p>
          </p:txBody>
        </p:sp>
        <p:sp>
          <p:nvSpPr>
            <p:cNvPr id="31775" name="Straight Connector 39"/>
            <p:cNvSpPr>
              <a:spLocks noChangeShapeType="1"/>
            </p:cNvSpPr>
            <p:nvPr/>
          </p:nvSpPr>
          <p:spPr bwMode="auto">
            <a:xfrm rot="16200000" flipH="1">
              <a:off x="8359551" y="3392640"/>
              <a:ext cx="3170208" cy="142875"/>
            </a:xfrm>
            <a:prstGeom prst="line">
              <a:avLst/>
            </a:prstGeom>
            <a:noFill/>
            <a:ln w="28575">
              <a:solidFill>
                <a:schemeClr val="accent1"/>
              </a:solidFill>
              <a:bevel/>
              <a:headEnd/>
              <a:tailEnd/>
            </a:ln>
            <a:extLst>
              <a:ext uri="{909E8E84-426E-40DD-AFC4-6F175D3DCCD1}">
                <a14:hiddenFill xmlns:a14="http://schemas.microsoft.com/office/drawing/2010/main">
                  <a:noFill/>
                </a14:hiddenFill>
              </a:ext>
            </a:extLst>
          </p:spPr>
          <p:txBody>
            <a:bodyPr/>
            <a:lstStyle/>
            <a:p>
              <a:endParaRPr lang="en-US" dirty="0"/>
            </a:p>
          </p:txBody>
        </p:sp>
        <p:cxnSp>
          <p:nvCxnSpPr>
            <p:cNvPr id="31776" name="Straight Arrow Connector 36"/>
            <p:cNvCxnSpPr>
              <a:cxnSpLocks noChangeShapeType="1"/>
            </p:cNvCxnSpPr>
            <p:nvPr/>
          </p:nvCxnSpPr>
          <p:spPr bwMode="auto">
            <a:xfrm flipH="1">
              <a:off x="7815818" y="1150311"/>
              <a:ext cx="73025" cy="1147763"/>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sp>
          <p:nvSpPr>
            <p:cNvPr id="31761" name="TextBox 27"/>
            <p:cNvSpPr>
              <a:spLocks noChangeArrowheads="1"/>
            </p:cNvSpPr>
            <p:nvPr/>
          </p:nvSpPr>
          <p:spPr bwMode="auto">
            <a:xfrm>
              <a:off x="9301716" y="4950785"/>
              <a:ext cx="1143000" cy="923330"/>
            </a:xfrm>
            <a:prstGeom prst="rect">
              <a:avLst/>
            </a:prstGeom>
            <a:solidFill>
              <a:schemeClr val="bg1"/>
            </a:solidFill>
            <a:ln w="28575">
              <a:solidFill>
                <a:srgbClr val="566ECE"/>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Light" charset="0"/>
                  <a:sym typeface="Times New Roman" charset="0"/>
                </a:rPr>
                <a:t>Superior parietal lobule</a:t>
              </a:r>
              <a:endParaRPr lang="ar-SA" altLang="en-US" sz="1200" dirty="0">
                <a:latin typeface="+mn-lt"/>
                <a:ea typeface="Calibri Light" charset="0"/>
                <a:cs typeface="Calibri Light" charset="0"/>
              </a:endParaRPr>
            </a:p>
          </p:txBody>
        </p:sp>
        <p:sp>
          <p:nvSpPr>
            <p:cNvPr id="31762" name="TextBox 28"/>
            <p:cNvSpPr>
              <a:spLocks noChangeArrowheads="1"/>
            </p:cNvSpPr>
            <p:nvPr/>
          </p:nvSpPr>
          <p:spPr bwMode="auto">
            <a:xfrm>
              <a:off x="6158467" y="4950785"/>
              <a:ext cx="1000125" cy="923330"/>
            </a:xfrm>
            <a:prstGeom prst="rect">
              <a:avLst/>
            </a:prstGeom>
            <a:solidFill>
              <a:schemeClr val="bg1"/>
            </a:solidFill>
            <a:ln w="28575">
              <a:solidFill>
                <a:srgbClr val="566ECE"/>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Light" charset="0"/>
                  <a:sym typeface="Times New Roman" charset="0"/>
                </a:rPr>
                <a:t>Inferior parietal lobule</a:t>
              </a:r>
              <a:endParaRPr lang="ar-SA" altLang="en-US" sz="1200" dirty="0">
                <a:latin typeface="+mn-lt"/>
                <a:ea typeface="Calibri Light" charset="0"/>
                <a:cs typeface="Calibri Light" charset="0"/>
              </a:endParaRPr>
            </a:p>
          </p:txBody>
        </p:sp>
        <p:sp>
          <p:nvSpPr>
            <p:cNvPr id="31763" name="TextBox 29"/>
            <p:cNvSpPr>
              <a:spLocks noChangeArrowheads="1"/>
            </p:cNvSpPr>
            <p:nvPr/>
          </p:nvSpPr>
          <p:spPr bwMode="auto">
            <a:xfrm>
              <a:off x="9304099" y="889932"/>
              <a:ext cx="1416843" cy="646331"/>
            </a:xfrm>
            <a:prstGeom prst="rect">
              <a:avLst/>
            </a:prstGeom>
            <a:solidFill>
              <a:schemeClr val="bg1"/>
            </a:solidFill>
            <a:ln w="28575">
              <a:solidFill>
                <a:srgbClr val="566ECE"/>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panose="020F0502020204030204" pitchFamily="34" charset="0"/>
                  <a:sym typeface="Times New Roman" charset="0"/>
                </a:rPr>
                <a:t>Postcentral gyrus</a:t>
              </a:r>
              <a:endParaRPr lang="ar-SA" altLang="en-US" sz="1200" dirty="0">
                <a:latin typeface="+mn-lt"/>
                <a:ea typeface="Calibri Light" charset="0"/>
                <a:cs typeface="Calibri" panose="020F0502020204030204" pitchFamily="34" charset="0"/>
              </a:endParaRPr>
            </a:p>
          </p:txBody>
        </p:sp>
        <p:sp>
          <p:nvSpPr>
            <p:cNvPr id="31771" name="TextBox 55"/>
            <p:cNvSpPr>
              <a:spLocks noChangeArrowheads="1"/>
            </p:cNvSpPr>
            <p:nvPr/>
          </p:nvSpPr>
          <p:spPr bwMode="auto">
            <a:xfrm>
              <a:off x="7730091" y="5379411"/>
              <a:ext cx="1500188" cy="646331"/>
            </a:xfrm>
            <a:prstGeom prst="rect">
              <a:avLst/>
            </a:prstGeom>
            <a:solidFill>
              <a:schemeClr val="bg1"/>
            </a:solidFill>
            <a:ln w="28575">
              <a:solidFill>
                <a:srgbClr val="566ECE"/>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mn-lt"/>
                  <a:ea typeface="Calibri Light" charset="0"/>
                  <a:cs typeface="Calibri Light" charset="0"/>
                  <a:sym typeface="Times New Roman" charset="0"/>
                </a:rPr>
                <a:t>Intraparietal sulcus</a:t>
              </a:r>
            </a:p>
          </p:txBody>
        </p:sp>
      </p:grpSp>
      <p:graphicFrame>
        <p:nvGraphicFramePr>
          <p:cNvPr id="2" name="Table 1">
            <a:extLst>
              <a:ext uri="{FF2B5EF4-FFF2-40B4-BE49-F238E27FC236}">
                <a16:creationId xmlns:a16="http://schemas.microsoft.com/office/drawing/2014/main" id="{7A104142-3749-44E4-84FD-94C779E88163}"/>
              </a:ext>
            </a:extLst>
          </p:cNvPr>
          <p:cNvGraphicFramePr>
            <a:graphicFrameLocks noGrp="1"/>
          </p:cNvGraphicFramePr>
          <p:nvPr>
            <p:extLst>
              <p:ext uri="{D42A27DB-BD31-4B8C-83A1-F6EECF244321}">
                <p14:modId xmlns:p14="http://schemas.microsoft.com/office/powerpoint/2010/main" val="488831938"/>
              </p:ext>
            </p:extLst>
          </p:nvPr>
        </p:nvGraphicFramePr>
        <p:xfrm>
          <a:off x="847271" y="2074949"/>
          <a:ext cx="4591901" cy="2427283"/>
        </p:xfrm>
        <a:graphic>
          <a:graphicData uri="http://schemas.openxmlformats.org/drawingml/2006/table">
            <a:tbl>
              <a:tblPr firstRow="1" bandRow="1">
                <a:tableStyleId>{1108BE60-98E1-4CA7-AB5B-2BF94F43183B}</a:tableStyleId>
              </a:tblPr>
              <a:tblGrid>
                <a:gridCol w="1151003">
                  <a:extLst>
                    <a:ext uri="{9D8B030D-6E8A-4147-A177-3AD203B41FA5}">
                      <a16:colId xmlns:a16="http://schemas.microsoft.com/office/drawing/2014/main" val="3245305587"/>
                    </a:ext>
                  </a:extLst>
                </a:gridCol>
                <a:gridCol w="3440898">
                  <a:extLst>
                    <a:ext uri="{9D8B030D-6E8A-4147-A177-3AD203B41FA5}">
                      <a16:colId xmlns:a16="http://schemas.microsoft.com/office/drawing/2014/main" val="2323069498"/>
                    </a:ext>
                  </a:extLst>
                </a:gridCol>
              </a:tblGrid>
              <a:tr h="296727">
                <a:tc gridSpan="2">
                  <a:txBody>
                    <a:bodyPr/>
                    <a:lstStyle/>
                    <a:p>
                      <a:pPr algn="ctr"/>
                      <a:r>
                        <a:rPr lang="en-GB" dirty="0">
                          <a:latin typeface="Gill Sans MT" panose="020B0502020104020203" pitchFamily="34" charset="0"/>
                        </a:rPr>
                        <a:t>Frontal Lobe*</a:t>
                      </a:r>
                    </a:p>
                  </a:txBody>
                  <a:tcPr>
                    <a:solidFill>
                      <a:srgbClr val="5ECCF3"/>
                    </a:solidFill>
                  </a:tcPr>
                </a:tc>
                <a:tc hMerge="1">
                  <a:txBody>
                    <a:bodyPr/>
                    <a:lstStyle/>
                    <a:p>
                      <a:endParaRPr lang="en-GB" dirty="0"/>
                    </a:p>
                  </a:txBody>
                  <a:tcPr/>
                </a:tc>
                <a:extLst>
                  <a:ext uri="{0D108BD9-81ED-4DB2-BD59-A6C34878D82A}">
                    <a16:rowId xmlns:a16="http://schemas.microsoft.com/office/drawing/2014/main" val="1474139243"/>
                  </a:ext>
                </a:extLst>
              </a:tr>
              <a:tr h="296727">
                <a:tc>
                  <a:txBody>
                    <a:bodyPr/>
                    <a:lstStyle/>
                    <a:p>
                      <a:r>
                        <a:rPr lang="en-GB" dirty="0">
                          <a:latin typeface="Gill Sans MT" panose="020B0502020104020203" pitchFamily="34" charset="0"/>
                        </a:rPr>
                        <a:t>Gyri</a:t>
                      </a:r>
                    </a:p>
                  </a:txBody>
                  <a:tcPr>
                    <a:solidFill>
                      <a:schemeClr val="bg1"/>
                    </a:solidFill>
                  </a:tcPr>
                </a:tc>
                <a:tc>
                  <a:txBody>
                    <a:bodyPr/>
                    <a:lstStyle/>
                    <a:p>
                      <a:r>
                        <a:rPr lang="en-GB" b="1" dirty="0">
                          <a:latin typeface="Gill Sans MT" panose="020B0502020104020203" pitchFamily="34" charset="0"/>
                        </a:rPr>
                        <a:t>Precentral</a:t>
                      </a:r>
                      <a:r>
                        <a:rPr lang="en-GB" dirty="0">
                          <a:latin typeface="Gill Sans MT" panose="020B0502020104020203" pitchFamily="34" charset="0"/>
                        </a:rPr>
                        <a:t> gyrus </a:t>
                      </a:r>
                      <a:r>
                        <a:rPr lang="en-GB" dirty="0">
                          <a:solidFill>
                            <a:schemeClr val="bg1">
                              <a:lumMod val="50000"/>
                            </a:schemeClr>
                          </a:solidFill>
                          <a:latin typeface="Gill Sans MT" panose="020B0502020104020203" pitchFamily="34" charset="0"/>
                        </a:rPr>
                        <a:t>(motor area)</a:t>
                      </a:r>
                    </a:p>
                  </a:txBody>
                  <a:tcPr>
                    <a:solidFill>
                      <a:schemeClr val="bg1"/>
                    </a:solidFill>
                  </a:tcPr>
                </a:tc>
                <a:extLst>
                  <a:ext uri="{0D108BD9-81ED-4DB2-BD59-A6C34878D82A}">
                    <a16:rowId xmlns:a16="http://schemas.microsoft.com/office/drawing/2014/main" val="2860885826"/>
                  </a:ext>
                </a:extLst>
              </a:tr>
              <a:tr h="781363">
                <a:tc rowSpan="2">
                  <a:txBody>
                    <a:bodyPr/>
                    <a:lstStyle/>
                    <a:p>
                      <a:r>
                        <a:rPr lang="en-GB" dirty="0">
                          <a:latin typeface="Gill Sans MT" panose="020B0502020104020203" pitchFamily="34" charset="0"/>
                        </a:rPr>
                        <a:t>Sulci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Superior </a:t>
                      </a:r>
                      <a:r>
                        <a:rPr lang="en-US" b="1" dirty="0">
                          <a:latin typeface="Gill Sans MT" panose="020B0502020104020203" pitchFamily="34" charset="0"/>
                        </a:rPr>
                        <a:t>frontal</a:t>
                      </a:r>
                      <a:r>
                        <a:rPr lang="en-US" dirty="0">
                          <a:latin typeface="Gill Sans MT" panose="020B0502020104020203" pitchFamily="34" charset="0"/>
                        </a:rPr>
                        <a:t> sulci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Inferior </a:t>
                      </a:r>
                      <a:r>
                        <a:rPr lang="en-US" b="1" dirty="0">
                          <a:latin typeface="Gill Sans MT" panose="020B0502020104020203" pitchFamily="34" charset="0"/>
                        </a:rPr>
                        <a:t>frontal</a:t>
                      </a:r>
                      <a:r>
                        <a:rPr lang="en-US" dirty="0">
                          <a:latin typeface="Gill Sans MT" panose="020B0502020104020203" pitchFamily="34" charset="0"/>
                        </a:rPr>
                        <a:t> sulci </a:t>
                      </a:r>
                    </a:p>
                  </a:txBody>
                  <a:tcPr>
                    <a:solidFill>
                      <a:schemeClr val="bg1"/>
                    </a:solidFill>
                  </a:tcPr>
                </a:tc>
                <a:extLst>
                  <a:ext uri="{0D108BD9-81ED-4DB2-BD59-A6C34878D82A}">
                    <a16:rowId xmlns:a16="http://schemas.microsoft.com/office/drawing/2014/main" val="2692208316"/>
                  </a:ext>
                </a:extLst>
              </a:tr>
              <a:tr h="740309">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(divide lobe into)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superior, (middle &amp; inferior)** </a:t>
                      </a:r>
                      <a:r>
                        <a:rPr lang="en-US" b="1" dirty="0">
                          <a:latin typeface="Gill Sans MT" panose="020B0502020104020203" pitchFamily="34" charset="0"/>
                        </a:rPr>
                        <a:t>frontal</a:t>
                      </a:r>
                      <a:r>
                        <a:rPr lang="en-US" dirty="0">
                          <a:latin typeface="Gill Sans MT" panose="020B0502020104020203" pitchFamily="34" charset="0"/>
                        </a:rPr>
                        <a:t> gyri</a:t>
                      </a:r>
                    </a:p>
                  </a:txBody>
                  <a:tcPr>
                    <a:solidFill>
                      <a:schemeClr val="bg1"/>
                    </a:solidFill>
                  </a:tcPr>
                </a:tc>
                <a:extLst>
                  <a:ext uri="{0D108BD9-81ED-4DB2-BD59-A6C34878D82A}">
                    <a16:rowId xmlns:a16="http://schemas.microsoft.com/office/drawing/2014/main" val="218761734"/>
                  </a:ext>
                </a:extLst>
              </a:tr>
            </a:tbl>
          </a:graphicData>
        </a:graphic>
      </p:graphicFrame>
      <p:graphicFrame>
        <p:nvGraphicFramePr>
          <p:cNvPr id="34" name="Table 33">
            <a:extLst>
              <a:ext uri="{FF2B5EF4-FFF2-40B4-BE49-F238E27FC236}">
                <a16:creationId xmlns:a16="http://schemas.microsoft.com/office/drawing/2014/main" id="{0C382E38-022C-4A40-8DDD-BA0EFD62C8D4}"/>
              </a:ext>
            </a:extLst>
          </p:cNvPr>
          <p:cNvGraphicFramePr>
            <a:graphicFrameLocks noGrp="1"/>
          </p:cNvGraphicFramePr>
          <p:nvPr>
            <p:extLst>
              <p:ext uri="{D42A27DB-BD31-4B8C-83A1-F6EECF244321}">
                <p14:modId xmlns:p14="http://schemas.microsoft.com/office/powerpoint/2010/main" val="1167092344"/>
              </p:ext>
            </p:extLst>
          </p:nvPr>
        </p:nvGraphicFramePr>
        <p:xfrm>
          <a:off x="847271" y="4608380"/>
          <a:ext cx="4591901" cy="1859813"/>
        </p:xfrm>
        <a:graphic>
          <a:graphicData uri="http://schemas.openxmlformats.org/drawingml/2006/table">
            <a:tbl>
              <a:tblPr firstRow="1" bandRow="1">
                <a:tableStyleId>{1108BE60-98E1-4CA7-AB5B-2BF94F43183B}</a:tableStyleId>
              </a:tblPr>
              <a:tblGrid>
                <a:gridCol w="1119977">
                  <a:extLst>
                    <a:ext uri="{9D8B030D-6E8A-4147-A177-3AD203B41FA5}">
                      <a16:colId xmlns:a16="http://schemas.microsoft.com/office/drawing/2014/main" val="3245305587"/>
                    </a:ext>
                  </a:extLst>
                </a:gridCol>
                <a:gridCol w="3471924">
                  <a:extLst>
                    <a:ext uri="{9D8B030D-6E8A-4147-A177-3AD203B41FA5}">
                      <a16:colId xmlns:a16="http://schemas.microsoft.com/office/drawing/2014/main" val="2323069498"/>
                    </a:ext>
                  </a:extLst>
                </a:gridCol>
              </a:tblGrid>
              <a:tr h="276479">
                <a:tc gridSpan="2">
                  <a:txBody>
                    <a:bodyPr/>
                    <a:lstStyle/>
                    <a:p>
                      <a:pPr algn="ctr"/>
                      <a:r>
                        <a:rPr lang="en-GB" dirty="0">
                          <a:latin typeface="Gill Sans MT" panose="020B0502020104020203" pitchFamily="34" charset="0"/>
                        </a:rPr>
                        <a:t>Parietal Lobe***</a:t>
                      </a:r>
                    </a:p>
                  </a:txBody>
                  <a:tcPr>
                    <a:solidFill>
                      <a:srgbClr val="566ECE"/>
                    </a:solidFill>
                  </a:tcPr>
                </a:tc>
                <a:tc hMerge="1">
                  <a:txBody>
                    <a:bodyPr/>
                    <a:lstStyle/>
                    <a:p>
                      <a:endParaRPr lang="en-GB" dirty="0"/>
                    </a:p>
                  </a:txBody>
                  <a:tcPr/>
                </a:tc>
                <a:extLst>
                  <a:ext uri="{0D108BD9-81ED-4DB2-BD59-A6C34878D82A}">
                    <a16:rowId xmlns:a16="http://schemas.microsoft.com/office/drawing/2014/main" val="1474139243"/>
                  </a:ext>
                </a:extLst>
              </a:tr>
              <a:tr h="276479">
                <a:tc>
                  <a:txBody>
                    <a:bodyPr/>
                    <a:lstStyle/>
                    <a:p>
                      <a:r>
                        <a:rPr lang="en-GB" dirty="0">
                          <a:latin typeface="Gill Sans MT" panose="020B0502020104020203" pitchFamily="34" charset="0"/>
                        </a:rPr>
                        <a:t>Gyri</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Gill Sans MT" panose="020B0502020104020203" pitchFamily="34" charset="0"/>
                        </a:rPr>
                        <a:t>Po</a:t>
                      </a:r>
                      <a:r>
                        <a:rPr lang="en-US" b="1" u="sng" dirty="0">
                          <a:latin typeface="Gill Sans MT" panose="020B0502020104020203" pitchFamily="34" charset="0"/>
                        </a:rPr>
                        <a:t>s</a:t>
                      </a:r>
                      <a:r>
                        <a:rPr lang="en-US" b="1" dirty="0">
                          <a:latin typeface="Gill Sans MT" panose="020B0502020104020203" pitchFamily="34" charset="0"/>
                        </a:rPr>
                        <a:t>tcentral</a:t>
                      </a:r>
                      <a:r>
                        <a:rPr lang="en-US" dirty="0">
                          <a:latin typeface="Gill Sans MT" panose="020B0502020104020203" pitchFamily="34" charset="0"/>
                        </a:rPr>
                        <a:t> gyrus </a:t>
                      </a:r>
                      <a:r>
                        <a:rPr lang="en-US" dirty="0">
                          <a:solidFill>
                            <a:schemeClr val="bg1">
                              <a:lumMod val="50000"/>
                            </a:schemeClr>
                          </a:solidFill>
                          <a:latin typeface="Gill Sans MT" panose="020B0502020104020203" pitchFamily="34" charset="0"/>
                        </a:rPr>
                        <a:t>(</a:t>
                      </a:r>
                      <a:r>
                        <a:rPr lang="en-US" b="1" u="sng" dirty="0">
                          <a:solidFill>
                            <a:schemeClr val="bg1">
                              <a:lumMod val="50000"/>
                            </a:schemeClr>
                          </a:solidFill>
                          <a:latin typeface="Gill Sans MT" panose="020B0502020104020203" pitchFamily="34" charset="0"/>
                        </a:rPr>
                        <a:t>s</a:t>
                      </a:r>
                      <a:r>
                        <a:rPr lang="en-US" dirty="0">
                          <a:solidFill>
                            <a:schemeClr val="bg1">
                              <a:lumMod val="50000"/>
                            </a:schemeClr>
                          </a:solidFill>
                          <a:latin typeface="Gill Sans MT" panose="020B0502020104020203" pitchFamily="34" charset="0"/>
                        </a:rPr>
                        <a:t>ensory area)</a:t>
                      </a:r>
                    </a:p>
                  </a:txBody>
                  <a:tcPr>
                    <a:solidFill>
                      <a:schemeClr val="bg1"/>
                    </a:solidFill>
                  </a:tcPr>
                </a:tc>
                <a:extLst>
                  <a:ext uri="{0D108BD9-81ED-4DB2-BD59-A6C34878D82A}">
                    <a16:rowId xmlns:a16="http://schemas.microsoft.com/office/drawing/2014/main" val="2860885826"/>
                  </a:ext>
                </a:extLst>
              </a:tr>
              <a:tr h="437096">
                <a:tc rowSpan="2">
                  <a:txBody>
                    <a:bodyPr/>
                    <a:lstStyle/>
                    <a:p>
                      <a:r>
                        <a:rPr lang="en-GB" dirty="0">
                          <a:latin typeface="Gill Sans MT" panose="020B0502020104020203" pitchFamily="34" charset="0"/>
                        </a:rPr>
                        <a:t>Sulci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Gill Sans MT" panose="020B0502020104020203" pitchFamily="34" charset="0"/>
                        </a:rPr>
                        <a:t>Intraparietal</a:t>
                      </a:r>
                      <a:r>
                        <a:rPr lang="en-US" dirty="0">
                          <a:latin typeface="Gill Sans MT" panose="020B0502020104020203" pitchFamily="34" charset="0"/>
                        </a:rPr>
                        <a:t> sulcus</a:t>
                      </a:r>
                    </a:p>
                  </a:txBody>
                  <a:tcPr>
                    <a:solidFill>
                      <a:schemeClr val="bg1"/>
                    </a:solidFill>
                  </a:tcPr>
                </a:tc>
                <a:extLst>
                  <a:ext uri="{0D108BD9-81ED-4DB2-BD59-A6C34878D82A}">
                    <a16:rowId xmlns:a16="http://schemas.microsoft.com/office/drawing/2014/main" val="2692208316"/>
                  </a:ext>
                </a:extLst>
              </a:tr>
              <a:tr h="691197">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dividing the lobe into superior &amp; inferior </a:t>
                      </a:r>
                      <a:r>
                        <a:rPr lang="en-US" b="1" dirty="0">
                          <a:latin typeface="Gill Sans MT" panose="020B0502020104020203" pitchFamily="34" charset="0"/>
                        </a:rPr>
                        <a:t>parietal</a:t>
                      </a:r>
                      <a:r>
                        <a:rPr lang="en-US" dirty="0">
                          <a:latin typeface="Gill Sans MT" panose="020B0502020104020203" pitchFamily="34" charset="0"/>
                        </a:rPr>
                        <a:t> lobules.</a:t>
                      </a:r>
                    </a:p>
                  </a:txBody>
                  <a:tcPr>
                    <a:solidFill>
                      <a:schemeClr val="bg1"/>
                    </a:solidFill>
                  </a:tcPr>
                </a:tc>
                <a:extLst>
                  <a:ext uri="{0D108BD9-81ED-4DB2-BD59-A6C34878D82A}">
                    <a16:rowId xmlns:a16="http://schemas.microsoft.com/office/drawing/2014/main" val="3890122803"/>
                  </a:ext>
                </a:extLst>
              </a:tr>
            </a:tbl>
          </a:graphicData>
        </a:graphic>
      </p:graphicFrame>
      <p:sp>
        <p:nvSpPr>
          <p:cNvPr id="36" name="Rectangle 35">
            <a:extLst>
              <a:ext uri="{FF2B5EF4-FFF2-40B4-BE49-F238E27FC236}">
                <a16:creationId xmlns:a16="http://schemas.microsoft.com/office/drawing/2014/main" id="{14769638-65C6-47A3-83D6-F606AD81C4C8}"/>
              </a:ext>
            </a:extLst>
          </p:cNvPr>
          <p:cNvSpPr/>
          <p:nvPr/>
        </p:nvSpPr>
        <p:spPr>
          <a:xfrm>
            <a:off x="1020160" y="1604844"/>
            <a:ext cx="3656963" cy="400110"/>
          </a:xfrm>
          <a:prstGeom prst="rect">
            <a:avLst/>
          </a:prstGeom>
        </p:spPr>
        <p:txBody>
          <a:bodyPr wrap="none">
            <a:spAutoFit/>
          </a:bodyPr>
          <a:lstStyle/>
          <a:p>
            <a:pPr algn="l"/>
            <a:r>
              <a:rPr lang="en-GB" sz="2000" dirty="0">
                <a:solidFill>
                  <a:schemeClr val="tx1"/>
                </a:solidFill>
                <a:latin typeface="+mj-lt"/>
                <a:cs typeface="Calibri Light" charset="0"/>
                <a:sym typeface="Times New Roman" charset="0"/>
              </a:rPr>
              <a:t>Main gyri in </a:t>
            </a:r>
            <a:r>
              <a:rPr lang="en-GB" sz="2000" b="1" dirty="0">
                <a:solidFill>
                  <a:schemeClr val="tx1"/>
                </a:solidFill>
                <a:latin typeface="+mj-lt"/>
                <a:cs typeface="Calibri Light" charset="0"/>
                <a:sym typeface="Times New Roman" charset="0"/>
              </a:rPr>
              <a:t>superolateral</a:t>
            </a:r>
            <a:r>
              <a:rPr lang="en-GB" sz="2000" dirty="0">
                <a:solidFill>
                  <a:schemeClr val="tx1"/>
                </a:solidFill>
                <a:latin typeface="+mj-lt"/>
                <a:cs typeface="Calibri Light" charset="0"/>
                <a:sym typeface="Times New Roman" charset="0"/>
              </a:rPr>
              <a:t> surface:</a:t>
            </a:r>
            <a:endParaRPr lang="en-GB" sz="2000" dirty="0">
              <a:solidFill>
                <a:schemeClr val="tx1"/>
              </a:solidFill>
              <a:latin typeface="+mj-lt"/>
            </a:endParaRPr>
          </a:p>
        </p:txBody>
      </p:sp>
      <p:sp>
        <p:nvSpPr>
          <p:cNvPr id="37" name="Title 1">
            <a:extLst>
              <a:ext uri="{FF2B5EF4-FFF2-40B4-BE49-F238E27FC236}">
                <a16:creationId xmlns:a16="http://schemas.microsoft.com/office/drawing/2014/main" id="{7C4D670F-C8F0-4F42-887E-38040AAEA96D}"/>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Cerebrum</a:t>
            </a:r>
          </a:p>
          <a:p>
            <a:r>
              <a:rPr lang="en-US" sz="3200" b="1" dirty="0"/>
              <a:t>Lobes</a:t>
            </a:r>
          </a:p>
          <a:p>
            <a:endParaRPr lang="en-US" sz="3200" b="1" dirty="0">
              <a:solidFill>
                <a:schemeClr val="bg1">
                  <a:lumMod val="65000"/>
                </a:schemeClr>
              </a:solidFill>
            </a:endParaRPr>
          </a:p>
        </p:txBody>
      </p:sp>
      <p:sp>
        <p:nvSpPr>
          <p:cNvPr id="4" name="Rectangle 3">
            <a:extLst>
              <a:ext uri="{FF2B5EF4-FFF2-40B4-BE49-F238E27FC236}">
                <a16:creationId xmlns:a16="http://schemas.microsoft.com/office/drawing/2014/main" id="{72B34889-DCE3-4078-A960-7270BBA2DB5A}"/>
              </a:ext>
            </a:extLst>
          </p:cNvPr>
          <p:cNvSpPr/>
          <p:nvPr/>
        </p:nvSpPr>
        <p:spPr>
          <a:xfrm>
            <a:off x="3216313" y="466309"/>
            <a:ext cx="2814168" cy="1200329"/>
          </a:xfrm>
          <a:prstGeom prst="rect">
            <a:avLst/>
          </a:prstGeom>
        </p:spPr>
        <p:txBody>
          <a:bodyPr wrap="none">
            <a:spAutoFit/>
          </a:bodyPr>
          <a:lstStyle/>
          <a:p>
            <a:r>
              <a:rPr lang="en-GB" dirty="0">
                <a:solidFill>
                  <a:srgbClr val="92D050"/>
                </a:solidFill>
                <a:cs typeface="Calibri Light" charset="0"/>
                <a:sym typeface="Times New Roman" charset="0"/>
              </a:rPr>
              <a:t>IMPORTANT (OSPE &amp; </a:t>
            </a:r>
            <a:r>
              <a:rPr lang="en-GB" dirty="0" err="1">
                <a:solidFill>
                  <a:srgbClr val="92D050"/>
                </a:solidFill>
                <a:cs typeface="Calibri Light" charset="0"/>
                <a:sym typeface="Times New Roman" charset="0"/>
              </a:rPr>
              <a:t>mcqs</a:t>
            </a:r>
            <a:r>
              <a:rPr lang="en-GB" dirty="0">
                <a:solidFill>
                  <a:srgbClr val="92D050"/>
                </a:solidFill>
                <a:cs typeface="Calibri Light" charset="0"/>
                <a:sym typeface="Times New Roman" charset="0"/>
              </a:rPr>
              <a:t>) </a:t>
            </a:r>
            <a:br>
              <a:rPr lang="en-GB" dirty="0">
                <a:solidFill>
                  <a:srgbClr val="92D050"/>
                </a:solidFill>
                <a:cs typeface="Calibri Light" charset="0"/>
                <a:sym typeface="Times New Roman" charset="0"/>
              </a:rPr>
            </a:br>
            <a:r>
              <a:rPr lang="en-GB" dirty="0">
                <a:solidFill>
                  <a:srgbClr val="92D050"/>
                </a:solidFill>
                <a:cs typeface="Calibri Light" charset="0"/>
                <a:sym typeface="Times New Roman" charset="0"/>
              </a:rPr>
              <a:t>- Name of lobs</a:t>
            </a:r>
            <a:br>
              <a:rPr lang="en-GB" dirty="0">
                <a:solidFill>
                  <a:srgbClr val="92D050"/>
                </a:solidFill>
                <a:cs typeface="Calibri Light" charset="0"/>
                <a:sym typeface="Times New Roman" charset="0"/>
              </a:rPr>
            </a:br>
            <a:r>
              <a:rPr lang="en-GB" dirty="0">
                <a:solidFill>
                  <a:srgbClr val="92D050"/>
                </a:solidFill>
                <a:cs typeface="Calibri Light" charset="0"/>
                <a:sym typeface="Times New Roman" charset="0"/>
              </a:rPr>
              <a:t>- Gyrus of each lobe</a:t>
            </a:r>
          </a:p>
          <a:p>
            <a:r>
              <a:rPr lang="en-GB" dirty="0">
                <a:solidFill>
                  <a:srgbClr val="92D050"/>
                </a:solidFill>
                <a:cs typeface="Calibri Light" charset="0"/>
                <a:sym typeface="Times New Roman" charset="0"/>
              </a:rPr>
              <a:t>- Functional area </a:t>
            </a:r>
            <a:endParaRPr lang="en-US" dirty="0">
              <a:solidFill>
                <a:srgbClr val="92D050"/>
              </a:solidFill>
            </a:endParaRPr>
          </a:p>
        </p:txBody>
      </p:sp>
      <p:sp>
        <p:nvSpPr>
          <p:cNvPr id="5" name="Rectangle 4">
            <a:extLst>
              <a:ext uri="{FF2B5EF4-FFF2-40B4-BE49-F238E27FC236}">
                <a16:creationId xmlns:a16="http://schemas.microsoft.com/office/drawing/2014/main" id="{DD26755A-3F19-4724-9B6A-252C26127A5C}"/>
              </a:ext>
            </a:extLst>
          </p:cNvPr>
          <p:cNvSpPr/>
          <p:nvPr/>
        </p:nvSpPr>
        <p:spPr>
          <a:xfrm>
            <a:off x="1020160" y="6391691"/>
            <a:ext cx="4308615" cy="369332"/>
          </a:xfrm>
          <a:prstGeom prst="rect">
            <a:avLst/>
          </a:prstGeom>
        </p:spPr>
        <p:txBody>
          <a:bodyPr wrap="none">
            <a:spAutoFit/>
          </a:bodyPr>
          <a:lstStyle/>
          <a:p>
            <a:r>
              <a:rPr lang="en-GB" dirty="0">
                <a:solidFill>
                  <a:schemeClr val="bg1">
                    <a:lumMod val="50000"/>
                  </a:schemeClr>
                </a:solidFill>
                <a:cs typeface="Calibri Light" charset="0"/>
                <a:sym typeface="Times New Roman" charset="0"/>
              </a:rPr>
              <a:t>**more important than superior frontal gyri</a:t>
            </a:r>
            <a:endParaRPr lang="en-US" dirty="0"/>
          </a:p>
        </p:txBody>
      </p:sp>
      <p:sp>
        <p:nvSpPr>
          <p:cNvPr id="39" name="Rectangle 38">
            <a:extLst>
              <a:ext uri="{FF2B5EF4-FFF2-40B4-BE49-F238E27FC236}">
                <a16:creationId xmlns:a16="http://schemas.microsoft.com/office/drawing/2014/main" id="{AFB7E735-3E08-45BB-9053-9C9183A457D3}"/>
              </a:ext>
            </a:extLst>
          </p:cNvPr>
          <p:cNvSpPr/>
          <p:nvPr/>
        </p:nvSpPr>
        <p:spPr>
          <a:xfrm>
            <a:off x="5439172" y="2161340"/>
            <a:ext cx="2351882" cy="3416320"/>
          </a:xfrm>
          <a:prstGeom prst="rect">
            <a:avLst/>
          </a:prstGeom>
        </p:spPr>
        <p:txBody>
          <a:bodyPr wrap="square">
            <a:spAutoFit/>
          </a:bodyPr>
          <a:lstStyle/>
          <a:p>
            <a:r>
              <a:rPr lang="en-GB" dirty="0">
                <a:solidFill>
                  <a:schemeClr val="bg1">
                    <a:lumMod val="50000"/>
                  </a:schemeClr>
                </a:solidFill>
                <a:cs typeface="Calibri Light" charset="0"/>
                <a:sym typeface="Times New Roman" charset="0"/>
              </a:rPr>
              <a:t>*In front of central sulcus &amp; above the lateral sulcus</a:t>
            </a:r>
          </a:p>
          <a:p>
            <a:endParaRPr lang="en-GB" dirty="0">
              <a:solidFill>
                <a:schemeClr val="bg1">
                  <a:lumMod val="50000"/>
                </a:schemeClr>
              </a:solidFill>
              <a:cs typeface="Calibri Light" charset="0"/>
              <a:sym typeface="Times New Roman" charset="0"/>
            </a:endParaRPr>
          </a:p>
          <a:p>
            <a:endParaRPr lang="en-GB" dirty="0">
              <a:solidFill>
                <a:schemeClr val="bg1">
                  <a:lumMod val="50000"/>
                </a:schemeClr>
              </a:solidFill>
              <a:cs typeface="Calibri Light" charset="0"/>
              <a:sym typeface="Times New Roman" charset="0"/>
            </a:endParaRPr>
          </a:p>
          <a:p>
            <a:endParaRPr lang="en-GB" dirty="0">
              <a:solidFill>
                <a:schemeClr val="bg1">
                  <a:lumMod val="50000"/>
                </a:schemeClr>
              </a:solidFill>
              <a:cs typeface="Calibri Light" charset="0"/>
              <a:sym typeface="Times New Roman" charset="0"/>
            </a:endParaRPr>
          </a:p>
          <a:p>
            <a:endParaRPr lang="en-GB" dirty="0">
              <a:solidFill>
                <a:schemeClr val="bg1">
                  <a:lumMod val="50000"/>
                </a:schemeClr>
              </a:solidFill>
              <a:cs typeface="Calibri Light" charset="0"/>
              <a:sym typeface="Times New Roman" charset="0"/>
            </a:endParaRPr>
          </a:p>
          <a:p>
            <a:endParaRPr lang="en-GB" dirty="0">
              <a:solidFill>
                <a:schemeClr val="bg1">
                  <a:lumMod val="50000"/>
                </a:schemeClr>
              </a:solidFill>
              <a:cs typeface="Calibri Light" charset="0"/>
              <a:sym typeface="Times New Roman" charset="0"/>
            </a:endParaRPr>
          </a:p>
          <a:p>
            <a:endParaRPr lang="en-GB" dirty="0">
              <a:solidFill>
                <a:schemeClr val="bg1">
                  <a:lumMod val="50000"/>
                </a:schemeClr>
              </a:solidFill>
              <a:cs typeface="Calibri Light" charset="0"/>
              <a:sym typeface="Times New Roman" charset="0"/>
            </a:endParaRPr>
          </a:p>
          <a:p>
            <a:r>
              <a:rPr lang="en-GB" dirty="0">
                <a:solidFill>
                  <a:schemeClr val="bg1">
                    <a:lumMod val="50000"/>
                  </a:schemeClr>
                </a:solidFill>
                <a:cs typeface="Calibri Light" charset="0"/>
                <a:sym typeface="Times New Roman" charset="0"/>
              </a:rPr>
              <a:t>***Between the </a:t>
            </a:r>
            <a:br>
              <a:rPr lang="en-GB" dirty="0">
                <a:solidFill>
                  <a:schemeClr val="bg1">
                    <a:lumMod val="50000"/>
                  </a:schemeClr>
                </a:solidFill>
                <a:cs typeface="Calibri Light" charset="0"/>
                <a:sym typeface="Times New Roman" charset="0"/>
              </a:rPr>
            </a:br>
            <a:r>
              <a:rPr lang="en-GB" dirty="0">
                <a:solidFill>
                  <a:schemeClr val="bg1">
                    <a:lumMod val="50000"/>
                  </a:schemeClr>
                </a:solidFill>
                <a:cs typeface="Calibri Light" charset="0"/>
                <a:sym typeface="Times New Roman" charset="0"/>
              </a:rPr>
              <a:t>central &amp; lateral &amp; parietooccipital sulcus</a:t>
            </a:r>
            <a:endParaRPr lang="en-US" dirty="0"/>
          </a:p>
        </p:txBody>
      </p:sp>
    </p:spTree>
    <p:extLst>
      <p:ext uri="{BB962C8B-B14F-4D97-AF65-F5344CB8AC3E}">
        <p14:creationId xmlns:p14="http://schemas.microsoft.com/office/powerpoint/2010/main" val="1792172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3F40A424-2E95-4FA3-8671-A413A5791479}"/>
              </a:ext>
            </a:extLst>
          </p:cNvPr>
          <p:cNvGraphicFramePr>
            <a:graphicFrameLocks noGrp="1"/>
          </p:cNvGraphicFramePr>
          <p:nvPr>
            <p:extLst>
              <p:ext uri="{D42A27DB-BD31-4B8C-83A1-F6EECF244321}">
                <p14:modId xmlns:p14="http://schemas.microsoft.com/office/powerpoint/2010/main" val="3002427501"/>
              </p:ext>
            </p:extLst>
          </p:nvPr>
        </p:nvGraphicFramePr>
        <p:xfrm>
          <a:off x="860195" y="4312827"/>
          <a:ext cx="5745765" cy="1920240"/>
        </p:xfrm>
        <a:graphic>
          <a:graphicData uri="http://schemas.openxmlformats.org/drawingml/2006/table">
            <a:tbl>
              <a:tblPr firstRow="1" bandRow="1">
                <a:tableStyleId>{1108BE60-98E1-4CA7-AB5B-2BF94F43183B}</a:tableStyleId>
              </a:tblPr>
              <a:tblGrid>
                <a:gridCol w="1011578">
                  <a:extLst>
                    <a:ext uri="{9D8B030D-6E8A-4147-A177-3AD203B41FA5}">
                      <a16:colId xmlns:a16="http://schemas.microsoft.com/office/drawing/2014/main" val="3245305587"/>
                    </a:ext>
                  </a:extLst>
                </a:gridCol>
                <a:gridCol w="4734187">
                  <a:extLst>
                    <a:ext uri="{9D8B030D-6E8A-4147-A177-3AD203B41FA5}">
                      <a16:colId xmlns:a16="http://schemas.microsoft.com/office/drawing/2014/main" val="2323069498"/>
                    </a:ext>
                  </a:extLst>
                </a:gridCol>
              </a:tblGrid>
              <a:tr h="276479">
                <a:tc gridSpan="2">
                  <a:txBody>
                    <a:bodyPr/>
                    <a:lstStyle/>
                    <a:p>
                      <a:pPr algn="ctr"/>
                      <a:r>
                        <a:rPr lang="en-GB" dirty="0">
                          <a:latin typeface="Gill Sans MT" panose="020B0502020104020203" pitchFamily="34" charset="0"/>
                        </a:rPr>
                        <a:t>Medial Surface</a:t>
                      </a:r>
                    </a:p>
                  </a:txBody>
                  <a:tcPr>
                    <a:solidFill>
                      <a:schemeClr val="bg1">
                        <a:lumMod val="95000"/>
                      </a:schemeClr>
                    </a:solidFill>
                  </a:tcPr>
                </a:tc>
                <a:tc hMerge="1">
                  <a:txBody>
                    <a:bodyPr/>
                    <a:lstStyle/>
                    <a:p>
                      <a:endParaRPr lang="en-GB" dirty="0"/>
                    </a:p>
                  </a:txBody>
                  <a:tcPr/>
                </a:tc>
                <a:extLst>
                  <a:ext uri="{0D108BD9-81ED-4DB2-BD59-A6C34878D82A}">
                    <a16:rowId xmlns:a16="http://schemas.microsoft.com/office/drawing/2014/main" val="1474139243"/>
                  </a:ext>
                </a:extLst>
              </a:tr>
              <a:tr h="276479">
                <a:tc>
                  <a:txBody>
                    <a:bodyPr/>
                    <a:lstStyle/>
                    <a:p>
                      <a:r>
                        <a:rPr lang="en-GB" dirty="0">
                          <a:latin typeface="Gill Sans MT" panose="020B0502020104020203" pitchFamily="34" charset="0"/>
                        </a:rPr>
                        <a:t>Gyri</a:t>
                      </a:r>
                    </a:p>
                  </a:txBody>
                  <a:tcPr>
                    <a:solidFill>
                      <a:schemeClr val="bg1"/>
                    </a:solidFill>
                  </a:tcPr>
                </a:tc>
                <a:tc>
                  <a:txBody>
                    <a:bodyPr/>
                    <a:lstStyle/>
                    <a:p>
                      <a:pPr marL="457200" indent="-276225">
                        <a:buFont typeface="+mj-lt"/>
                        <a:buAutoNum type="arabicPeriod"/>
                      </a:pPr>
                      <a:r>
                        <a:rPr lang="en-US" altLang="en-US" sz="1800" dirty="0">
                          <a:latin typeface="Gill Sans MT" panose="020B0502020104020203" pitchFamily="34" charset="0"/>
                          <a:ea typeface="Calibri Light" charset="0"/>
                          <a:cs typeface="Calibri" panose="020F0502020204030204" pitchFamily="34" charset="0"/>
                          <a:sym typeface="Times New Roman" charset="0"/>
                        </a:rPr>
                        <a:t>Cingulate</a:t>
                      </a:r>
                    </a:p>
                    <a:p>
                      <a:pPr marL="457200" indent="-276225">
                        <a:buFont typeface="+mj-lt"/>
                        <a:buAutoNum type="arabicPeriod"/>
                      </a:pPr>
                      <a:r>
                        <a:rPr lang="en-US" altLang="en-US" sz="1800" dirty="0">
                          <a:latin typeface="Gill Sans MT" panose="020B0502020104020203" pitchFamily="34" charset="0"/>
                          <a:ea typeface="Calibri Light" charset="0"/>
                          <a:cs typeface="Calibri" panose="020F0502020204030204" pitchFamily="34" charset="0"/>
                          <a:sym typeface="Times New Roman" charset="0"/>
                        </a:rPr>
                        <a:t>Parahippocampal</a:t>
                      </a:r>
                    </a:p>
                  </a:txBody>
                  <a:tcPr>
                    <a:solidFill>
                      <a:schemeClr val="bg1"/>
                    </a:solidFill>
                  </a:tcPr>
                </a:tc>
                <a:extLst>
                  <a:ext uri="{0D108BD9-81ED-4DB2-BD59-A6C34878D82A}">
                    <a16:rowId xmlns:a16="http://schemas.microsoft.com/office/drawing/2014/main" val="2860885826"/>
                  </a:ext>
                </a:extLst>
              </a:tr>
              <a:tr h="528904">
                <a:tc>
                  <a:txBody>
                    <a:bodyPr/>
                    <a:lstStyle/>
                    <a:p>
                      <a:r>
                        <a:rPr lang="en-GB" dirty="0">
                          <a:latin typeface="Gill Sans MT" panose="020B0502020104020203" pitchFamily="34" charset="0"/>
                        </a:rPr>
                        <a:t>Sulci </a:t>
                      </a:r>
                    </a:p>
                  </a:txBody>
                  <a:tcPr>
                    <a:solidFill>
                      <a:schemeClr val="bg1"/>
                    </a:solidFill>
                  </a:tcPr>
                </a:tc>
                <a:tc>
                  <a:txBody>
                    <a:bodyPr/>
                    <a:lstStyle/>
                    <a:p>
                      <a:pPr marL="457200" indent="-276225">
                        <a:buFont typeface="+mj-lt"/>
                        <a:buAutoNum type="arabicPeriod"/>
                      </a:pPr>
                      <a:r>
                        <a:rPr lang="en-US" altLang="en-US" sz="1800" dirty="0">
                          <a:latin typeface="Gill Sans MT" panose="020B0502020104020203" pitchFamily="34" charset="0"/>
                          <a:ea typeface="Calibri Light" charset="0"/>
                          <a:cs typeface="Calibri" panose="020F0502020204030204" pitchFamily="34" charset="0"/>
                          <a:sym typeface="Times New Roman" charset="0"/>
                        </a:rPr>
                        <a:t>Parietooccipital</a:t>
                      </a:r>
                    </a:p>
                    <a:p>
                      <a:pPr marL="457200" indent="-276225">
                        <a:buFont typeface="+mj-lt"/>
                        <a:buAutoNum type="arabicPeriod"/>
                      </a:pPr>
                      <a:r>
                        <a:rPr lang="en-US" altLang="en-US" sz="1800" dirty="0">
                          <a:latin typeface="Gill Sans MT" panose="020B0502020104020203" pitchFamily="34" charset="0"/>
                          <a:ea typeface="Calibri Light" charset="0"/>
                          <a:cs typeface="Calibri" panose="020F0502020204030204" pitchFamily="34" charset="0"/>
                          <a:sym typeface="Times New Roman" charset="0"/>
                        </a:rPr>
                        <a:t>Calcarine </a:t>
                      </a:r>
                      <a:r>
                        <a:rPr lang="en-US" altLang="en-US" sz="1500" dirty="0">
                          <a:solidFill>
                            <a:schemeClr val="bg1">
                              <a:lumMod val="50000"/>
                            </a:schemeClr>
                          </a:solidFill>
                          <a:latin typeface="Gill Sans MT" panose="020B0502020104020203" pitchFamily="34" charset="0"/>
                          <a:ea typeface="Calibri Light" charset="0"/>
                          <a:cs typeface="Calibri" panose="020F0502020204030204" pitchFamily="34" charset="0"/>
                          <a:sym typeface="Times New Roman" charset="0"/>
                        </a:rPr>
                        <a:t>divide into: </a:t>
                      </a:r>
                      <a:r>
                        <a:rPr lang="en-US" altLang="en-US" sz="1500" b="1" dirty="0" err="1">
                          <a:solidFill>
                            <a:schemeClr val="bg1">
                              <a:lumMod val="50000"/>
                            </a:schemeClr>
                          </a:solidFill>
                          <a:latin typeface="Gill Sans MT" panose="020B0502020104020203" pitchFamily="34" charset="0"/>
                          <a:ea typeface="Calibri Light" charset="0"/>
                          <a:cs typeface="Calibri" panose="020F0502020204030204" pitchFamily="34" charset="0"/>
                          <a:sym typeface="Times New Roman" charset="0"/>
                        </a:rPr>
                        <a:t>Pre</a:t>
                      </a:r>
                      <a:r>
                        <a:rPr lang="en-US" altLang="en-US" sz="1500" dirty="0" err="1">
                          <a:solidFill>
                            <a:schemeClr val="bg1">
                              <a:lumMod val="50000"/>
                            </a:schemeClr>
                          </a:solidFill>
                          <a:latin typeface="Gill Sans MT" panose="020B0502020104020203" pitchFamily="34" charset="0"/>
                          <a:ea typeface="Calibri Light" charset="0"/>
                          <a:cs typeface="Calibri" panose="020F0502020204030204" pitchFamily="34" charset="0"/>
                          <a:sym typeface="Times New Roman" charset="0"/>
                        </a:rPr>
                        <a:t>calcarine</a:t>
                      </a:r>
                      <a:r>
                        <a:rPr lang="en-US" altLang="en-US" sz="1500" dirty="0">
                          <a:solidFill>
                            <a:schemeClr val="bg1">
                              <a:lumMod val="50000"/>
                            </a:schemeClr>
                          </a:solidFill>
                          <a:latin typeface="Gill Sans MT" panose="020B0502020104020203" pitchFamily="34" charset="0"/>
                          <a:ea typeface="Calibri Light" charset="0"/>
                          <a:cs typeface="Calibri" panose="020F0502020204030204" pitchFamily="34" charset="0"/>
                          <a:sym typeface="Times New Roman" charset="0"/>
                        </a:rPr>
                        <a:t> &amp; </a:t>
                      </a:r>
                      <a:r>
                        <a:rPr lang="en-US" altLang="en-US" sz="1500" b="1" dirty="0" err="1">
                          <a:solidFill>
                            <a:schemeClr val="bg1">
                              <a:lumMod val="50000"/>
                            </a:schemeClr>
                          </a:solidFill>
                          <a:latin typeface="Gill Sans MT" panose="020B0502020104020203" pitchFamily="34" charset="0"/>
                          <a:ea typeface="Calibri Light" charset="0"/>
                          <a:cs typeface="Calibri" panose="020F0502020204030204" pitchFamily="34" charset="0"/>
                          <a:sym typeface="Times New Roman" charset="0"/>
                        </a:rPr>
                        <a:t>Post</a:t>
                      </a:r>
                      <a:r>
                        <a:rPr lang="en-US" altLang="en-US" sz="1500" dirty="0" err="1">
                          <a:solidFill>
                            <a:schemeClr val="bg1">
                              <a:lumMod val="50000"/>
                            </a:schemeClr>
                          </a:solidFill>
                          <a:latin typeface="Gill Sans MT" panose="020B0502020104020203" pitchFamily="34" charset="0"/>
                          <a:ea typeface="Calibri Light" charset="0"/>
                          <a:cs typeface="Calibri" panose="020F0502020204030204" pitchFamily="34" charset="0"/>
                          <a:sym typeface="Times New Roman" charset="0"/>
                        </a:rPr>
                        <a:t>calcarine</a:t>
                      </a:r>
                      <a:endParaRPr lang="en-US" altLang="en-US" sz="1500" dirty="0">
                        <a:solidFill>
                          <a:schemeClr val="bg1">
                            <a:lumMod val="50000"/>
                          </a:schemeClr>
                        </a:solidFill>
                        <a:latin typeface="Gill Sans MT" panose="020B0502020104020203" pitchFamily="34" charset="0"/>
                        <a:ea typeface="Calibri Light" charset="0"/>
                        <a:cs typeface="Calibri" panose="020F0502020204030204" pitchFamily="34" charset="0"/>
                        <a:sym typeface="Times New Roman" charset="0"/>
                      </a:endParaRPr>
                    </a:p>
                    <a:p>
                      <a:pPr marL="457200" indent="-276225">
                        <a:buFont typeface="+mj-lt"/>
                        <a:buAutoNum type="arabicPeriod"/>
                      </a:pPr>
                      <a:r>
                        <a:rPr lang="en-US" altLang="en-US" sz="1800" dirty="0">
                          <a:latin typeface="Gill Sans MT" panose="020B0502020104020203" pitchFamily="34" charset="0"/>
                          <a:ea typeface="Calibri Light" charset="0"/>
                          <a:cs typeface="Calibri" panose="020F0502020204030204" pitchFamily="34" charset="0"/>
                          <a:sym typeface="Times New Roman" charset="0"/>
                        </a:rPr>
                        <a:t>Cingulate</a:t>
                      </a:r>
                    </a:p>
                  </a:txBody>
                  <a:tcPr>
                    <a:solidFill>
                      <a:schemeClr val="bg1"/>
                    </a:solidFill>
                  </a:tcPr>
                </a:tc>
                <a:extLst>
                  <a:ext uri="{0D108BD9-81ED-4DB2-BD59-A6C34878D82A}">
                    <a16:rowId xmlns:a16="http://schemas.microsoft.com/office/drawing/2014/main" val="2692208316"/>
                  </a:ext>
                </a:extLst>
              </a:tr>
            </a:tbl>
          </a:graphicData>
        </a:graphic>
      </p:graphicFrame>
      <p:grpSp>
        <p:nvGrpSpPr>
          <p:cNvPr id="18" name="Group 17">
            <a:extLst>
              <a:ext uri="{FF2B5EF4-FFF2-40B4-BE49-F238E27FC236}">
                <a16:creationId xmlns:a16="http://schemas.microsoft.com/office/drawing/2014/main" id="{82BCAB0C-4630-486C-B03A-2C9FBA333BF8}"/>
              </a:ext>
            </a:extLst>
          </p:cNvPr>
          <p:cNvGrpSpPr/>
          <p:nvPr/>
        </p:nvGrpSpPr>
        <p:grpSpPr>
          <a:xfrm>
            <a:off x="7493068" y="4000914"/>
            <a:ext cx="4122440" cy="2529409"/>
            <a:chOff x="2595563" y="2214564"/>
            <a:chExt cx="7072312" cy="3914775"/>
          </a:xfrm>
        </p:grpSpPr>
        <p:pic>
          <p:nvPicPr>
            <p:cNvPr id="19" name="Picture 5" descr="G:\pic.new\xcc.jpg">
              <a:extLst>
                <a:ext uri="{FF2B5EF4-FFF2-40B4-BE49-F238E27FC236}">
                  <a16:creationId xmlns:a16="http://schemas.microsoft.com/office/drawing/2014/main" id="{A105764C-CD82-4E78-8084-E14035740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95563" y="2214564"/>
              <a:ext cx="7072312" cy="3914775"/>
            </a:xfrm>
            <a:prstGeom prst="rect">
              <a:avLst/>
            </a:prstGeom>
          </p:spPr>
        </p:pic>
        <p:sp>
          <p:nvSpPr>
            <p:cNvPr id="20" name="Freeform 7">
              <a:extLst>
                <a:ext uri="{FF2B5EF4-FFF2-40B4-BE49-F238E27FC236}">
                  <a16:creationId xmlns:a16="http://schemas.microsoft.com/office/drawing/2014/main" id="{FE1734C1-EABC-4933-9396-B70118DCEC2B}"/>
                </a:ext>
              </a:extLst>
            </p:cNvPr>
            <p:cNvSpPr>
              <a:spLocks noChangeArrowheads="1"/>
            </p:cNvSpPr>
            <p:nvPr/>
          </p:nvSpPr>
          <p:spPr bwMode="auto">
            <a:xfrm>
              <a:off x="6881813" y="3429000"/>
              <a:ext cx="774700" cy="1428750"/>
            </a:xfrm>
            <a:custGeom>
              <a:avLst/>
              <a:gdLst>
                <a:gd name="T0" fmla="*/ 4387055 w 633248"/>
                <a:gd name="T1" fmla="*/ 0 h 1421611"/>
                <a:gd name="T2" fmla="*/ 4183001 w 633248"/>
                <a:gd name="T3" fmla="*/ 49316 h 1421611"/>
                <a:gd name="T4" fmla="*/ 4387055 w 633248"/>
                <a:gd name="T5" fmla="*/ 164388 h 1421611"/>
                <a:gd name="T6" fmla="*/ 4489087 w 633248"/>
                <a:gd name="T7" fmla="*/ 295901 h 1421611"/>
                <a:gd name="T8" fmla="*/ 4693122 w 633248"/>
                <a:gd name="T9" fmla="*/ 345219 h 1421611"/>
                <a:gd name="T10" fmla="*/ 4387055 w 633248"/>
                <a:gd name="T11" fmla="*/ 558924 h 1421611"/>
                <a:gd name="T12" fmla="*/ 4285036 w 633248"/>
                <a:gd name="T13" fmla="*/ 608241 h 1421611"/>
                <a:gd name="T14" fmla="*/ 4183001 w 633248"/>
                <a:gd name="T15" fmla="*/ 657556 h 1421611"/>
                <a:gd name="T16" fmla="*/ 3876937 w 633248"/>
                <a:gd name="T17" fmla="*/ 673995 h 1421611"/>
                <a:gd name="T18" fmla="*/ 3468842 w 633248"/>
                <a:gd name="T19" fmla="*/ 772629 h 1421611"/>
                <a:gd name="T20" fmla="*/ 3366810 w 633248"/>
                <a:gd name="T21" fmla="*/ 887699 h 1421611"/>
                <a:gd name="T22" fmla="*/ 3162760 w 633248"/>
                <a:gd name="T23" fmla="*/ 1002772 h 1421611"/>
                <a:gd name="T24" fmla="*/ 2856682 w 633248"/>
                <a:gd name="T25" fmla="*/ 1134285 h 1421611"/>
                <a:gd name="T26" fmla="*/ 2754672 w 633248"/>
                <a:gd name="T27" fmla="*/ 1183603 h 1421611"/>
                <a:gd name="T28" fmla="*/ 2550614 w 633248"/>
                <a:gd name="T29" fmla="*/ 1232919 h 1421611"/>
                <a:gd name="T30" fmla="*/ 2448596 w 633248"/>
                <a:gd name="T31" fmla="*/ 1528819 h 1421611"/>
                <a:gd name="T32" fmla="*/ 2142514 w 633248"/>
                <a:gd name="T33" fmla="*/ 1545259 h 1421611"/>
                <a:gd name="T34" fmla="*/ 1122274 w 633248"/>
                <a:gd name="T35" fmla="*/ 1594575 h 1421611"/>
                <a:gd name="T36" fmla="*/ 612146 w 633248"/>
                <a:gd name="T37" fmla="*/ 1693207 h 1421611"/>
                <a:gd name="T38" fmla="*/ 306069 w 633248"/>
                <a:gd name="T39" fmla="*/ 1709646 h 1421611"/>
                <a:gd name="T40" fmla="*/ 0 w 633248"/>
                <a:gd name="T41" fmla="*/ 1709646 h 14216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3248"/>
                <a:gd name="T64" fmla="*/ 0 h 1421611"/>
                <a:gd name="T65" fmla="*/ 633248 w 633248"/>
                <a:gd name="T66" fmla="*/ 1421611 h 14216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3248" h="1421611">
                  <a:moveTo>
                    <a:pt x="586854" y="0"/>
                  </a:moveTo>
                  <a:cubicBezTo>
                    <a:pt x="577755" y="13648"/>
                    <a:pt x="561878" y="24705"/>
                    <a:pt x="559558" y="40943"/>
                  </a:cubicBezTo>
                  <a:cubicBezTo>
                    <a:pt x="557844" y="52938"/>
                    <a:pt x="581733" y="121114"/>
                    <a:pt x="586854" y="136478"/>
                  </a:cubicBezTo>
                  <a:cubicBezTo>
                    <a:pt x="591403" y="172872"/>
                    <a:pt x="590852" y="210275"/>
                    <a:pt x="600502" y="245660"/>
                  </a:cubicBezTo>
                  <a:cubicBezTo>
                    <a:pt x="604818" y="261484"/>
                    <a:pt x="626165" y="270282"/>
                    <a:pt x="627797" y="286603"/>
                  </a:cubicBezTo>
                  <a:cubicBezTo>
                    <a:pt x="633248" y="341114"/>
                    <a:pt x="603599" y="413788"/>
                    <a:pt x="586854" y="464024"/>
                  </a:cubicBezTo>
                  <a:lnTo>
                    <a:pt x="573206" y="504967"/>
                  </a:lnTo>
                  <a:cubicBezTo>
                    <a:pt x="568657" y="518615"/>
                    <a:pt x="573206" y="541361"/>
                    <a:pt x="559558" y="545910"/>
                  </a:cubicBezTo>
                  <a:lnTo>
                    <a:pt x="518615" y="559558"/>
                  </a:lnTo>
                  <a:cubicBezTo>
                    <a:pt x="500418" y="586854"/>
                    <a:pt x="468663" y="608969"/>
                    <a:pt x="464024" y="641445"/>
                  </a:cubicBezTo>
                  <a:cubicBezTo>
                    <a:pt x="459475" y="673290"/>
                    <a:pt x="456130" y="705330"/>
                    <a:pt x="450376" y="736979"/>
                  </a:cubicBezTo>
                  <a:cubicBezTo>
                    <a:pt x="433355" y="830594"/>
                    <a:pt x="442572" y="754550"/>
                    <a:pt x="423081" y="832513"/>
                  </a:cubicBezTo>
                  <a:cubicBezTo>
                    <a:pt x="399470" y="926956"/>
                    <a:pt x="427071" y="874296"/>
                    <a:pt x="382137" y="941696"/>
                  </a:cubicBezTo>
                  <a:cubicBezTo>
                    <a:pt x="377588" y="955344"/>
                    <a:pt x="374924" y="969772"/>
                    <a:pt x="368490" y="982639"/>
                  </a:cubicBezTo>
                  <a:cubicBezTo>
                    <a:pt x="361155" y="997310"/>
                    <a:pt x="343514" y="1007344"/>
                    <a:pt x="341194" y="1023582"/>
                  </a:cubicBezTo>
                  <a:cubicBezTo>
                    <a:pt x="329595" y="1104771"/>
                    <a:pt x="344441" y="1188988"/>
                    <a:pt x="327546" y="1269242"/>
                  </a:cubicBezTo>
                  <a:cubicBezTo>
                    <a:pt x="324582" y="1283319"/>
                    <a:pt x="299470" y="1276456"/>
                    <a:pt x="286603" y="1282890"/>
                  </a:cubicBezTo>
                  <a:cubicBezTo>
                    <a:pt x="187299" y="1332542"/>
                    <a:pt x="323863" y="1299013"/>
                    <a:pt x="150126" y="1323833"/>
                  </a:cubicBezTo>
                  <a:cubicBezTo>
                    <a:pt x="129985" y="1354043"/>
                    <a:pt x="113411" y="1384703"/>
                    <a:pt x="81887" y="1405719"/>
                  </a:cubicBezTo>
                  <a:cubicBezTo>
                    <a:pt x="69917" y="1413699"/>
                    <a:pt x="55134" y="1417002"/>
                    <a:pt x="40943" y="1419367"/>
                  </a:cubicBezTo>
                  <a:cubicBezTo>
                    <a:pt x="27481" y="1421611"/>
                    <a:pt x="13648" y="1419367"/>
                    <a:pt x="0" y="1419367"/>
                  </a:cubicBezTo>
                </a:path>
              </a:pathLst>
            </a:custGeom>
            <a:noFill/>
            <a:ln w="38100">
              <a:solidFill>
                <a:srgbClr val="FFFF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21" name="Freeform 8">
              <a:extLst>
                <a:ext uri="{FF2B5EF4-FFF2-40B4-BE49-F238E27FC236}">
                  <a16:creationId xmlns:a16="http://schemas.microsoft.com/office/drawing/2014/main" id="{031C29E6-69A9-4B9F-A48F-59B0E7B13045}"/>
                </a:ext>
              </a:extLst>
            </p:cNvPr>
            <p:cNvSpPr>
              <a:spLocks noChangeArrowheads="1"/>
            </p:cNvSpPr>
            <p:nvPr/>
          </p:nvSpPr>
          <p:spPr bwMode="auto">
            <a:xfrm>
              <a:off x="7310438" y="4500563"/>
              <a:ext cx="1071562" cy="285750"/>
            </a:xfrm>
            <a:custGeom>
              <a:avLst/>
              <a:gdLst>
                <a:gd name="T0" fmla="*/ 0 w 836829"/>
                <a:gd name="T1" fmla="*/ 330693 h 277916"/>
                <a:gd name="T2" fmla="*/ 970069 w 836829"/>
                <a:gd name="T3" fmla="*/ 276669 h 277916"/>
                <a:gd name="T4" fmla="*/ 1131721 w 836829"/>
                <a:gd name="T5" fmla="*/ 222644 h 277916"/>
                <a:gd name="T6" fmla="*/ 1778429 w 836829"/>
                <a:gd name="T7" fmla="*/ 114595 h 277916"/>
                <a:gd name="T8" fmla="*/ 1778429 w 836829"/>
                <a:gd name="T9" fmla="*/ 114595 h 277916"/>
                <a:gd name="T10" fmla="*/ 2748500 w 836829"/>
                <a:gd name="T11" fmla="*/ 24554 h 277916"/>
                <a:gd name="T12" fmla="*/ 3233514 w 836829"/>
                <a:gd name="T13" fmla="*/ 6548 h 277916"/>
                <a:gd name="T14" fmla="*/ 4203579 w 836829"/>
                <a:gd name="T15" fmla="*/ 78579 h 277916"/>
                <a:gd name="T16" fmla="*/ 4688590 w 836829"/>
                <a:gd name="T17" fmla="*/ 186630 h 277916"/>
                <a:gd name="T18" fmla="*/ 5173629 w 836829"/>
                <a:gd name="T19" fmla="*/ 168620 h 277916"/>
                <a:gd name="T20" fmla="*/ 5335284 w 836829"/>
                <a:gd name="T21" fmla="*/ 114595 h 277916"/>
                <a:gd name="T22" fmla="*/ 5658656 w 836829"/>
                <a:gd name="T23" fmla="*/ 60570 h 277916"/>
                <a:gd name="T24" fmla="*/ 6790374 w 836829"/>
                <a:gd name="T25" fmla="*/ 24554 h 277916"/>
                <a:gd name="T26" fmla="*/ 7113732 w 836829"/>
                <a:gd name="T27" fmla="*/ 258659 h 277916"/>
                <a:gd name="T28" fmla="*/ 7275408 w 836829"/>
                <a:gd name="T29" fmla="*/ 312684 h 277916"/>
                <a:gd name="T30" fmla="*/ 7922119 w 836829"/>
                <a:gd name="T31" fmla="*/ 330693 h 277916"/>
                <a:gd name="T32" fmla="*/ 8892166 w 836829"/>
                <a:gd name="T33" fmla="*/ 366710 h 277916"/>
                <a:gd name="T34" fmla="*/ 9377205 w 836829"/>
                <a:gd name="T35" fmla="*/ 348701 h 277916"/>
                <a:gd name="T36" fmla="*/ 9700562 w 836829"/>
                <a:gd name="T37" fmla="*/ 294675 h 2779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6829"/>
                <a:gd name="T58" fmla="*/ 0 h 277916"/>
                <a:gd name="T59" fmla="*/ 836829 w 836829"/>
                <a:gd name="T60" fmla="*/ 277916 h 2779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6829" h="277916">
                  <a:moveTo>
                    <a:pt x="0" y="250621"/>
                  </a:moveTo>
                  <a:cubicBezTo>
                    <a:pt x="26972" y="241630"/>
                    <a:pt x="62646" y="233728"/>
                    <a:pt x="81887" y="209677"/>
                  </a:cubicBezTo>
                  <a:cubicBezTo>
                    <a:pt x="90874" y="198444"/>
                    <a:pt x="88548" y="181310"/>
                    <a:pt x="95534" y="168734"/>
                  </a:cubicBezTo>
                  <a:cubicBezTo>
                    <a:pt x="111465" y="140057"/>
                    <a:pt x="131928" y="114143"/>
                    <a:pt x="150125" y="86847"/>
                  </a:cubicBezTo>
                  <a:cubicBezTo>
                    <a:pt x="180309" y="56664"/>
                    <a:pt x="194010" y="37610"/>
                    <a:pt x="232012" y="18609"/>
                  </a:cubicBezTo>
                  <a:cubicBezTo>
                    <a:pt x="244879" y="12175"/>
                    <a:pt x="259307" y="9510"/>
                    <a:pt x="272955" y="4961"/>
                  </a:cubicBezTo>
                  <a:cubicBezTo>
                    <a:pt x="300251" y="23158"/>
                    <a:pt x="344468" y="28430"/>
                    <a:pt x="354842" y="59552"/>
                  </a:cubicBezTo>
                  <a:cubicBezTo>
                    <a:pt x="373677" y="116056"/>
                    <a:pt x="360510" y="88525"/>
                    <a:pt x="395785" y="141439"/>
                  </a:cubicBezTo>
                  <a:cubicBezTo>
                    <a:pt x="409433" y="136890"/>
                    <a:pt x="426556" y="137963"/>
                    <a:pt x="436728" y="127791"/>
                  </a:cubicBezTo>
                  <a:cubicBezTo>
                    <a:pt x="446901" y="117618"/>
                    <a:pt x="443942" y="99714"/>
                    <a:pt x="450376" y="86847"/>
                  </a:cubicBezTo>
                  <a:cubicBezTo>
                    <a:pt x="457712" y="72176"/>
                    <a:pt x="464864" y="56151"/>
                    <a:pt x="477672" y="45904"/>
                  </a:cubicBezTo>
                  <a:cubicBezTo>
                    <a:pt x="486574" y="38783"/>
                    <a:pt x="569636" y="19501"/>
                    <a:pt x="573206" y="18609"/>
                  </a:cubicBezTo>
                  <a:cubicBezTo>
                    <a:pt x="606057" y="117159"/>
                    <a:pt x="570343" y="0"/>
                    <a:pt x="600501" y="196030"/>
                  </a:cubicBezTo>
                  <a:cubicBezTo>
                    <a:pt x="602688" y="210249"/>
                    <a:pt x="602915" y="227986"/>
                    <a:pt x="614149" y="236973"/>
                  </a:cubicBezTo>
                  <a:cubicBezTo>
                    <a:pt x="628796" y="248690"/>
                    <a:pt x="650774" y="245231"/>
                    <a:pt x="668740" y="250621"/>
                  </a:cubicBezTo>
                  <a:cubicBezTo>
                    <a:pt x="696299" y="258889"/>
                    <a:pt x="750627" y="277916"/>
                    <a:pt x="750627" y="277916"/>
                  </a:cubicBezTo>
                  <a:cubicBezTo>
                    <a:pt x="764275" y="273367"/>
                    <a:pt x="781398" y="274440"/>
                    <a:pt x="791570" y="264268"/>
                  </a:cubicBezTo>
                  <a:cubicBezTo>
                    <a:pt x="836829" y="219009"/>
                    <a:pt x="781291" y="223325"/>
                    <a:pt x="818866" y="223325"/>
                  </a:cubicBezTo>
                </a:path>
              </a:pathLst>
            </a:custGeom>
            <a:noFill/>
            <a:ln w="38100">
              <a:solidFill>
                <a:srgbClr val="66FF33"/>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cxnSp>
          <p:nvCxnSpPr>
            <p:cNvPr id="22" name="Straight Arrow Connector 11">
              <a:extLst>
                <a:ext uri="{FF2B5EF4-FFF2-40B4-BE49-F238E27FC236}">
                  <a16:creationId xmlns:a16="http://schemas.microsoft.com/office/drawing/2014/main" id="{C41ED8B4-13AB-4833-B87D-5F529FB13F5C}"/>
                </a:ext>
              </a:extLst>
            </p:cNvPr>
            <p:cNvCxnSpPr>
              <a:cxnSpLocks noChangeShapeType="1"/>
            </p:cNvCxnSpPr>
            <p:nvPr/>
          </p:nvCxnSpPr>
          <p:spPr bwMode="auto">
            <a:xfrm flipH="1">
              <a:off x="6381751" y="3926520"/>
              <a:ext cx="1980027" cy="73981"/>
            </a:xfrm>
            <a:prstGeom prst="straightConnector1">
              <a:avLst/>
            </a:prstGeom>
            <a:noFill/>
            <a:ln w="38100">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18">
              <a:extLst>
                <a:ext uri="{FF2B5EF4-FFF2-40B4-BE49-F238E27FC236}">
                  <a16:creationId xmlns:a16="http://schemas.microsoft.com/office/drawing/2014/main" id="{E56042A2-8621-4E08-92AB-1061B57F851B}"/>
                </a:ext>
              </a:extLst>
            </p:cNvPr>
            <p:cNvCxnSpPr>
              <a:cxnSpLocks noChangeShapeType="1"/>
            </p:cNvCxnSpPr>
            <p:nvPr/>
          </p:nvCxnSpPr>
          <p:spPr bwMode="auto">
            <a:xfrm flipV="1">
              <a:off x="4727576" y="5430839"/>
              <a:ext cx="1439863" cy="14287"/>
            </a:xfrm>
            <a:prstGeom prst="straightConnector1">
              <a:avLst/>
            </a:prstGeom>
            <a:noFill/>
            <a:ln w="38100">
              <a:solidFill>
                <a:srgbClr val="FF66CC"/>
              </a:solidFill>
              <a:bevel/>
              <a:headEnd/>
              <a:tailEnd type="arrow" w="med" len="med"/>
            </a:ln>
            <a:extLst>
              <a:ext uri="{909E8E84-426E-40DD-AFC4-6F175D3DCCD1}">
                <a14:hiddenFill xmlns:a14="http://schemas.microsoft.com/office/drawing/2010/main">
                  <a:noFill/>
                </a14:hiddenFill>
              </a:ext>
            </a:extLst>
          </p:spPr>
        </p:cxnSp>
        <p:sp>
          <p:nvSpPr>
            <p:cNvPr id="24" name="Freeform 10">
              <a:extLst>
                <a:ext uri="{FF2B5EF4-FFF2-40B4-BE49-F238E27FC236}">
                  <a16:creationId xmlns:a16="http://schemas.microsoft.com/office/drawing/2014/main" id="{9EA0A087-F35C-4C30-8F75-CE594F95DC0D}"/>
                </a:ext>
              </a:extLst>
            </p:cNvPr>
            <p:cNvSpPr>
              <a:spLocks noChangeArrowheads="1"/>
            </p:cNvSpPr>
            <p:nvPr/>
          </p:nvSpPr>
          <p:spPr bwMode="auto">
            <a:xfrm>
              <a:off x="4362450" y="3302001"/>
              <a:ext cx="2279650" cy="1528763"/>
            </a:xfrm>
            <a:custGeom>
              <a:avLst/>
              <a:gdLst>
                <a:gd name="T0" fmla="*/ 300813 w 2279176"/>
                <a:gd name="T1" fmla="*/ 1530475 h 1528549"/>
                <a:gd name="T2" fmla="*/ 259794 w 2279176"/>
                <a:gd name="T3" fmla="*/ 1503144 h 1528549"/>
                <a:gd name="T4" fmla="*/ 191429 w 2279176"/>
                <a:gd name="T5" fmla="*/ 1434824 h 1528549"/>
                <a:gd name="T6" fmla="*/ 95715 w 2279176"/>
                <a:gd name="T7" fmla="*/ 1325503 h 1528549"/>
                <a:gd name="T8" fmla="*/ 68365 w 2279176"/>
                <a:gd name="T9" fmla="*/ 1284510 h 1528549"/>
                <a:gd name="T10" fmla="*/ 27350 w 2279176"/>
                <a:gd name="T11" fmla="*/ 1257178 h 1528549"/>
                <a:gd name="T12" fmla="*/ 0 w 2279176"/>
                <a:gd name="T13" fmla="*/ 1175190 h 1528549"/>
                <a:gd name="T14" fmla="*/ 13675 w 2279176"/>
                <a:gd name="T15" fmla="*/ 1079532 h 1528549"/>
                <a:gd name="T16" fmla="*/ 27350 w 2279176"/>
                <a:gd name="T17" fmla="*/ 929218 h 1528549"/>
                <a:gd name="T18" fmla="*/ 95715 w 2279176"/>
                <a:gd name="T19" fmla="*/ 860889 h 1528549"/>
                <a:gd name="T20" fmla="*/ 123064 w 2279176"/>
                <a:gd name="T21" fmla="*/ 819901 h 1528549"/>
                <a:gd name="T22" fmla="*/ 164079 w 2279176"/>
                <a:gd name="T23" fmla="*/ 737906 h 1528549"/>
                <a:gd name="T24" fmla="*/ 205104 w 2279176"/>
                <a:gd name="T25" fmla="*/ 710575 h 1528549"/>
                <a:gd name="T26" fmla="*/ 273469 w 2279176"/>
                <a:gd name="T27" fmla="*/ 642255 h 1528549"/>
                <a:gd name="T28" fmla="*/ 355508 w 2279176"/>
                <a:gd name="T29" fmla="*/ 614923 h 1528549"/>
                <a:gd name="T30" fmla="*/ 478563 w 2279176"/>
                <a:gd name="T31" fmla="*/ 546604 h 1528549"/>
                <a:gd name="T32" fmla="*/ 601627 w 2279176"/>
                <a:gd name="T33" fmla="*/ 491941 h 1528549"/>
                <a:gd name="T34" fmla="*/ 642646 w 2279176"/>
                <a:gd name="T35" fmla="*/ 478275 h 1528549"/>
                <a:gd name="T36" fmla="*/ 711016 w 2279176"/>
                <a:gd name="T37" fmla="*/ 409946 h 1528549"/>
                <a:gd name="T38" fmla="*/ 779381 w 2279176"/>
                <a:gd name="T39" fmla="*/ 355292 h 1528549"/>
                <a:gd name="T40" fmla="*/ 820396 w 2279176"/>
                <a:gd name="T41" fmla="*/ 327960 h 1528549"/>
                <a:gd name="T42" fmla="*/ 861420 w 2279176"/>
                <a:gd name="T43" fmla="*/ 314295 h 1528549"/>
                <a:gd name="T44" fmla="*/ 929785 w 2279176"/>
                <a:gd name="T45" fmla="*/ 259632 h 1528549"/>
                <a:gd name="T46" fmla="*/ 970805 w 2279176"/>
                <a:gd name="T47" fmla="*/ 273297 h 1528549"/>
                <a:gd name="T48" fmla="*/ 1052849 w 2279176"/>
                <a:gd name="T49" fmla="*/ 286963 h 1528549"/>
                <a:gd name="T50" fmla="*/ 1093864 w 2279176"/>
                <a:gd name="T51" fmla="*/ 314295 h 1528549"/>
                <a:gd name="T52" fmla="*/ 1175904 w 2279176"/>
                <a:gd name="T53" fmla="*/ 341626 h 1528549"/>
                <a:gd name="T54" fmla="*/ 1216928 w 2279176"/>
                <a:gd name="T55" fmla="*/ 355292 h 1528549"/>
                <a:gd name="T56" fmla="*/ 1312640 w 2279176"/>
                <a:gd name="T57" fmla="*/ 382624 h 1528549"/>
                <a:gd name="T58" fmla="*/ 1517737 w 2279176"/>
                <a:gd name="T59" fmla="*/ 368958 h 1528549"/>
                <a:gd name="T60" fmla="*/ 1599776 w 2279176"/>
                <a:gd name="T61" fmla="*/ 341626 h 1528549"/>
                <a:gd name="T62" fmla="*/ 1722838 w 2279176"/>
                <a:gd name="T63" fmla="*/ 327960 h 1528549"/>
                <a:gd name="T64" fmla="*/ 1777530 w 2279176"/>
                <a:gd name="T65" fmla="*/ 314295 h 1528549"/>
                <a:gd name="T66" fmla="*/ 1941609 w 2279176"/>
                <a:gd name="T67" fmla="*/ 300629 h 1528549"/>
                <a:gd name="T68" fmla="*/ 1982630 w 2279176"/>
                <a:gd name="T69" fmla="*/ 273297 h 1528549"/>
                <a:gd name="T70" fmla="*/ 1996302 w 2279176"/>
                <a:gd name="T71" fmla="*/ 232302 h 1528549"/>
                <a:gd name="T72" fmla="*/ 2078342 w 2279176"/>
                <a:gd name="T73" fmla="*/ 204978 h 1528549"/>
                <a:gd name="T74" fmla="*/ 2187729 w 2279176"/>
                <a:gd name="T75" fmla="*/ 177646 h 1528549"/>
                <a:gd name="T76" fmla="*/ 2242426 w 2279176"/>
                <a:gd name="T77" fmla="*/ 95652 h 1528549"/>
                <a:gd name="T78" fmla="*/ 2269768 w 2279176"/>
                <a:gd name="T79" fmla="*/ 54663 h 1528549"/>
                <a:gd name="T80" fmla="*/ 2283443 w 2279176"/>
                <a:gd name="T81" fmla="*/ 0 h 1528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79176"/>
                <a:gd name="T124" fmla="*/ 0 h 1528549"/>
                <a:gd name="T125" fmla="*/ 2279176 w 2279176"/>
                <a:gd name="T126" fmla="*/ 1528549 h 15285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79176" h="1528549">
                  <a:moveTo>
                    <a:pt x="300251" y="1528549"/>
                  </a:moveTo>
                  <a:cubicBezTo>
                    <a:pt x="286603" y="1519451"/>
                    <a:pt x="270906" y="1512852"/>
                    <a:pt x="259308" y="1501254"/>
                  </a:cubicBezTo>
                  <a:cubicBezTo>
                    <a:pt x="168319" y="1410266"/>
                    <a:pt x="300254" y="1505807"/>
                    <a:pt x="191069" y="1433015"/>
                  </a:cubicBezTo>
                  <a:cubicBezTo>
                    <a:pt x="127379" y="1337481"/>
                    <a:pt x="163773" y="1369326"/>
                    <a:pt x="95535" y="1323833"/>
                  </a:cubicBezTo>
                  <a:cubicBezTo>
                    <a:pt x="86436" y="1310185"/>
                    <a:pt x="79837" y="1294488"/>
                    <a:pt x="68239" y="1282890"/>
                  </a:cubicBezTo>
                  <a:cubicBezTo>
                    <a:pt x="56641" y="1271292"/>
                    <a:pt x="35989" y="1269503"/>
                    <a:pt x="27296" y="1255594"/>
                  </a:cubicBezTo>
                  <a:cubicBezTo>
                    <a:pt x="12047" y="1231196"/>
                    <a:pt x="0" y="1173708"/>
                    <a:pt x="0" y="1173708"/>
                  </a:cubicBezTo>
                  <a:cubicBezTo>
                    <a:pt x="4549" y="1141863"/>
                    <a:pt x="10096" y="1110145"/>
                    <a:pt x="13648" y="1078173"/>
                  </a:cubicBezTo>
                  <a:cubicBezTo>
                    <a:pt x="19197" y="1028232"/>
                    <a:pt x="16768" y="977181"/>
                    <a:pt x="27296" y="928048"/>
                  </a:cubicBezTo>
                  <a:cubicBezTo>
                    <a:pt x="34878" y="892665"/>
                    <a:pt x="69756" y="876995"/>
                    <a:pt x="95535" y="859809"/>
                  </a:cubicBezTo>
                  <a:cubicBezTo>
                    <a:pt x="104633" y="846161"/>
                    <a:pt x="115495" y="833537"/>
                    <a:pt x="122830" y="818866"/>
                  </a:cubicBezTo>
                  <a:cubicBezTo>
                    <a:pt x="145028" y="774469"/>
                    <a:pt x="124664" y="776088"/>
                    <a:pt x="163773" y="736979"/>
                  </a:cubicBezTo>
                  <a:cubicBezTo>
                    <a:pt x="175371" y="725381"/>
                    <a:pt x="191069" y="718782"/>
                    <a:pt x="204717" y="709684"/>
                  </a:cubicBezTo>
                  <a:cubicBezTo>
                    <a:pt x="229618" y="672331"/>
                    <a:pt x="229857" y="660600"/>
                    <a:pt x="272956" y="641445"/>
                  </a:cubicBezTo>
                  <a:cubicBezTo>
                    <a:pt x="299248" y="629759"/>
                    <a:pt x="330902" y="630109"/>
                    <a:pt x="354842" y="614149"/>
                  </a:cubicBezTo>
                  <a:cubicBezTo>
                    <a:pt x="448699" y="551578"/>
                    <a:pt x="405607" y="569931"/>
                    <a:pt x="477672" y="545911"/>
                  </a:cubicBezTo>
                  <a:cubicBezTo>
                    <a:pt x="542556" y="502654"/>
                    <a:pt x="503053" y="523803"/>
                    <a:pt x="600502" y="491320"/>
                  </a:cubicBezTo>
                  <a:lnTo>
                    <a:pt x="641445" y="477672"/>
                  </a:lnTo>
                  <a:cubicBezTo>
                    <a:pt x="714237" y="368487"/>
                    <a:pt x="618696" y="500422"/>
                    <a:pt x="709684" y="409433"/>
                  </a:cubicBezTo>
                  <a:cubicBezTo>
                    <a:pt x="771415" y="347701"/>
                    <a:pt x="698214" y="381412"/>
                    <a:pt x="777923" y="354842"/>
                  </a:cubicBezTo>
                  <a:cubicBezTo>
                    <a:pt x="791571" y="345743"/>
                    <a:pt x="804195" y="334881"/>
                    <a:pt x="818866" y="327546"/>
                  </a:cubicBezTo>
                  <a:cubicBezTo>
                    <a:pt x="831733" y="321112"/>
                    <a:pt x="848576" y="322886"/>
                    <a:pt x="859809" y="313899"/>
                  </a:cubicBezTo>
                  <a:cubicBezTo>
                    <a:pt x="947997" y="243349"/>
                    <a:pt x="825138" y="293610"/>
                    <a:pt x="928048" y="259308"/>
                  </a:cubicBezTo>
                  <a:cubicBezTo>
                    <a:pt x="941696" y="263857"/>
                    <a:pt x="954948" y="269834"/>
                    <a:pt x="968991" y="272955"/>
                  </a:cubicBezTo>
                  <a:cubicBezTo>
                    <a:pt x="996004" y="278958"/>
                    <a:pt x="1024626" y="277852"/>
                    <a:pt x="1050878" y="286603"/>
                  </a:cubicBezTo>
                  <a:cubicBezTo>
                    <a:pt x="1066439" y="291790"/>
                    <a:pt x="1076832" y="307237"/>
                    <a:pt x="1091821" y="313899"/>
                  </a:cubicBezTo>
                  <a:cubicBezTo>
                    <a:pt x="1118113" y="325584"/>
                    <a:pt x="1146412" y="332096"/>
                    <a:pt x="1173708" y="341194"/>
                  </a:cubicBezTo>
                  <a:cubicBezTo>
                    <a:pt x="1187356" y="345743"/>
                    <a:pt x="1200695" y="351353"/>
                    <a:pt x="1214651" y="354842"/>
                  </a:cubicBezTo>
                  <a:cubicBezTo>
                    <a:pt x="1283198" y="371979"/>
                    <a:pt x="1251448" y="362558"/>
                    <a:pt x="1310185" y="382138"/>
                  </a:cubicBezTo>
                  <a:cubicBezTo>
                    <a:pt x="1378424" y="377589"/>
                    <a:pt x="1447199" y="378162"/>
                    <a:pt x="1514902" y="368490"/>
                  </a:cubicBezTo>
                  <a:cubicBezTo>
                    <a:pt x="1543385" y="364421"/>
                    <a:pt x="1568192" y="344371"/>
                    <a:pt x="1596788" y="341194"/>
                  </a:cubicBezTo>
                  <a:lnTo>
                    <a:pt x="1719618" y="327546"/>
                  </a:lnTo>
                  <a:cubicBezTo>
                    <a:pt x="1737815" y="322997"/>
                    <a:pt x="1755597" y="316225"/>
                    <a:pt x="1774209" y="313899"/>
                  </a:cubicBezTo>
                  <a:cubicBezTo>
                    <a:pt x="1828566" y="307104"/>
                    <a:pt x="1884266" y="310994"/>
                    <a:pt x="1937982" y="300251"/>
                  </a:cubicBezTo>
                  <a:cubicBezTo>
                    <a:pt x="1954066" y="297034"/>
                    <a:pt x="1965278" y="282054"/>
                    <a:pt x="1978926" y="272955"/>
                  </a:cubicBezTo>
                  <a:cubicBezTo>
                    <a:pt x="1983475" y="259307"/>
                    <a:pt x="1980867" y="240374"/>
                    <a:pt x="1992573" y="232012"/>
                  </a:cubicBezTo>
                  <a:cubicBezTo>
                    <a:pt x="2015986" y="215289"/>
                    <a:pt x="2046247" y="210360"/>
                    <a:pt x="2074460" y="204717"/>
                  </a:cubicBezTo>
                  <a:cubicBezTo>
                    <a:pt x="2156806" y="188248"/>
                    <a:pt x="2120693" y="198405"/>
                    <a:pt x="2183642" y="177421"/>
                  </a:cubicBezTo>
                  <a:lnTo>
                    <a:pt x="2238233" y="95535"/>
                  </a:lnTo>
                  <a:lnTo>
                    <a:pt x="2265529" y="54591"/>
                  </a:lnTo>
                  <a:lnTo>
                    <a:pt x="2279176" y="0"/>
                  </a:lnTo>
                </a:path>
              </a:pathLst>
            </a:custGeom>
            <a:noFill/>
            <a:ln w="38100">
              <a:solidFill>
                <a:srgbClr val="00B0F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25" name="Rectangle 9">
              <a:extLst>
                <a:ext uri="{FF2B5EF4-FFF2-40B4-BE49-F238E27FC236}">
                  <a16:creationId xmlns:a16="http://schemas.microsoft.com/office/drawing/2014/main" id="{64FEE60E-6E5F-42B3-AAA0-661AE8C2E842}"/>
                </a:ext>
              </a:extLst>
            </p:cNvPr>
            <p:cNvSpPr>
              <a:spLocks noChangeArrowheads="1"/>
            </p:cNvSpPr>
            <p:nvPr/>
          </p:nvSpPr>
          <p:spPr bwMode="auto">
            <a:xfrm>
              <a:off x="8012112" y="3183571"/>
              <a:ext cx="1655762" cy="504825"/>
            </a:xfrm>
            <a:prstGeom prst="rect">
              <a:avLst/>
            </a:prstGeom>
            <a:noFill/>
            <a:ln w="25400">
              <a:solidFill>
                <a:srgbClr val="FFFF00"/>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dirty="0">
                <a:solidFill>
                  <a:srgbClr val="FFFFFF"/>
                </a:solidFill>
                <a:latin typeface="Calibri" charset="0"/>
                <a:sym typeface="Calibri" charset="0"/>
              </a:endParaRPr>
            </a:p>
          </p:txBody>
        </p:sp>
        <p:sp>
          <p:nvSpPr>
            <p:cNvPr id="26" name="Rectangle 12">
              <a:extLst>
                <a:ext uri="{FF2B5EF4-FFF2-40B4-BE49-F238E27FC236}">
                  <a16:creationId xmlns:a16="http://schemas.microsoft.com/office/drawing/2014/main" id="{6AF299F7-5FF1-4E0B-971B-6AE97F23B340}"/>
                </a:ext>
              </a:extLst>
            </p:cNvPr>
            <p:cNvSpPr>
              <a:spLocks noChangeArrowheads="1"/>
            </p:cNvSpPr>
            <p:nvPr/>
          </p:nvSpPr>
          <p:spPr bwMode="auto">
            <a:xfrm>
              <a:off x="8519813" y="4480559"/>
              <a:ext cx="936625" cy="504825"/>
            </a:xfrm>
            <a:prstGeom prst="rect">
              <a:avLst/>
            </a:prstGeom>
            <a:noFill/>
            <a:ln w="25400">
              <a:solidFill>
                <a:srgbClr val="66FF33"/>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7" name="Rectangle 13">
              <a:extLst>
                <a:ext uri="{FF2B5EF4-FFF2-40B4-BE49-F238E27FC236}">
                  <a16:creationId xmlns:a16="http://schemas.microsoft.com/office/drawing/2014/main" id="{71B2E105-2722-4689-93BE-972655B11CBE}"/>
                </a:ext>
              </a:extLst>
            </p:cNvPr>
            <p:cNvSpPr>
              <a:spLocks noChangeArrowheads="1"/>
            </p:cNvSpPr>
            <p:nvPr/>
          </p:nvSpPr>
          <p:spPr bwMode="auto">
            <a:xfrm>
              <a:off x="8352139" y="3789364"/>
              <a:ext cx="936625" cy="503237"/>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8" name="Rectangle 14">
              <a:extLst>
                <a:ext uri="{FF2B5EF4-FFF2-40B4-BE49-F238E27FC236}">
                  <a16:creationId xmlns:a16="http://schemas.microsoft.com/office/drawing/2014/main" id="{89645363-860A-4D96-888D-85B74379EA4F}"/>
                </a:ext>
              </a:extLst>
            </p:cNvPr>
            <p:cNvSpPr>
              <a:spLocks noChangeArrowheads="1"/>
            </p:cNvSpPr>
            <p:nvPr/>
          </p:nvSpPr>
          <p:spPr bwMode="auto">
            <a:xfrm>
              <a:off x="2784476" y="3573464"/>
              <a:ext cx="1008063" cy="503237"/>
            </a:xfrm>
            <a:prstGeom prst="rect">
              <a:avLst/>
            </a:prstGeom>
            <a:noFill/>
            <a:ln w="25400">
              <a:solidFill>
                <a:schemeClr val="accent2">
                  <a:lumMod val="75000"/>
                </a:schemeClr>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9" name="Rectangle 15">
              <a:extLst>
                <a:ext uri="{FF2B5EF4-FFF2-40B4-BE49-F238E27FC236}">
                  <a16:creationId xmlns:a16="http://schemas.microsoft.com/office/drawing/2014/main" id="{926F0AEB-3055-44B0-AB09-7F7729C8D5C0}"/>
                </a:ext>
              </a:extLst>
            </p:cNvPr>
            <p:cNvSpPr>
              <a:spLocks noChangeArrowheads="1"/>
            </p:cNvSpPr>
            <p:nvPr/>
          </p:nvSpPr>
          <p:spPr bwMode="auto">
            <a:xfrm>
              <a:off x="2711451" y="5373689"/>
              <a:ext cx="1871663" cy="503237"/>
            </a:xfrm>
            <a:prstGeom prst="rect">
              <a:avLst/>
            </a:prstGeom>
            <a:noFill/>
            <a:ln w="25400">
              <a:solidFill>
                <a:srgbClr val="FF66CC"/>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grpSp>
      <p:cxnSp>
        <p:nvCxnSpPr>
          <p:cNvPr id="31" name="Straight Connector 30">
            <a:extLst>
              <a:ext uri="{FF2B5EF4-FFF2-40B4-BE49-F238E27FC236}">
                <a16:creationId xmlns:a16="http://schemas.microsoft.com/office/drawing/2014/main" id="{DBFC4B93-57D6-4761-B328-1A9A4622037C}"/>
              </a:ext>
            </a:extLst>
          </p:cNvPr>
          <p:cNvCxnSpPr>
            <a:cxnSpLocks/>
          </p:cNvCxnSpPr>
          <p:nvPr/>
        </p:nvCxnSpPr>
        <p:spPr>
          <a:xfrm>
            <a:off x="2377046" y="5625522"/>
            <a:ext cx="1403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0E5FD06-6E68-4808-91A4-B61A818CA866}"/>
              </a:ext>
            </a:extLst>
          </p:cNvPr>
          <p:cNvCxnSpPr>
            <a:cxnSpLocks/>
          </p:cNvCxnSpPr>
          <p:nvPr/>
        </p:nvCxnSpPr>
        <p:spPr>
          <a:xfrm>
            <a:off x="2391108" y="5904071"/>
            <a:ext cx="843582" cy="0"/>
          </a:xfrm>
          <a:prstGeom prst="line">
            <a:avLst/>
          </a:prstGeom>
          <a:ln w="28575">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D4DA96-12AA-459C-A7E9-347918371F67}"/>
              </a:ext>
            </a:extLst>
          </p:cNvPr>
          <p:cNvCxnSpPr/>
          <p:nvPr/>
        </p:nvCxnSpPr>
        <p:spPr>
          <a:xfrm>
            <a:off x="2377046" y="6175102"/>
            <a:ext cx="828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AD0ECB-8E92-4332-BCFD-239F4A378842}"/>
              </a:ext>
            </a:extLst>
          </p:cNvPr>
          <p:cNvCxnSpPr>
            <a:cxnSpLocks/>
          </p:cNvCxnSpPr>
          <p:nvPr/>
        </p:nvCxnSpPr>
        <p:spPr>
          <a:xfrm>
            <a:off x="2377046" y="4996863"/>
            <a:ext cx="87806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7B1B04-C119-4C1E-9D4E-0E20BF8F5CAB}"/>
              </a:ext>
            </a:extLst>
          </p:cNvPr>
          <p:cNvCxnSpPr>
            <a:cxnSpLocks/>
          </p:cNvCxnSpPr>
          <p:nvPr/>
        </p:nvCxnSpPr>
        <p:spPr>
          <a:xfrm>
            <a:off x="2377046" y="5265619"/>
            <a:ext cx="1561908"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graphicFrame>
        <p:nvGraphicFramePr>
          <p:cNvPr id="37" name="Table 36">
            <a:extLst>
              <a:ext uri="{FF2B5EF4-FFF2-40B4-BE49-F238E27FC236}">
                <a16:creationId xmlns:a16="http://schemas.microsoft.com/office/drawing/2014/main" id="{E916D4BF-3C1B-4939-8D33-5496E886BFCA}"/>
              </a:ext>
            </a:extLst>
          </p:cNvPr>
          <p:cNvGraphicFramePr>
            <a:graphicFrameLocks noGrp="1"/>
          </p:cNvGraphicFramePr>
          <p:nvPr>
            <p:extLst>
              <p:ext uri="{D42A27DB-BD31-4B8C-83A1-F6EECF244321}">
                <p14:modId xmlns:p14="http://schemas.microsoft.com/office/powerpoint/2010/main" val="29297574"/>
              </p:ext>
            </p:extLst>
          </p:nvPr>
        </p:nvGraphicFramePr>
        <p:xfrm>
          <a:off x="860197" y="1605481"/>
          <a:ext cx="5771674" cy="2560320"/>
        </p:xfrm>
        <a:graphic>
          <a:graphicData uri="http://schemas.openxmlformats.org/drawingml/2006/table">
            <a:tbl>
              <a:tblPr firstRow="1" bandRow="1">
                <a:tableStyleId>{1108BE60-98E1-4CA7-AB5B-2BF94F43183B}</a:tableStyleId>
              </a:tblPr>
              <a:tblGrid>
                <a:gridCol w="1036202">
                  <a:extLst>
                    <a:ext uri="{9D8B030D-6E8A-4147-A177-3AD203B41FA5}">
                      <a16:colId xmlns:a16="http://schemas.microsoft.com/office/drawing/2014/main" val="3245305587"/>
                    </a:ext>
                  </a:extLst>
                </a:gridCol>
                <a:gridCol w="4735472">
                  <a:extLst>
                    <a:ext uri="{9D8B030D-6E8A-4147-A177-3AD203B41FA5}">
                      <a16:colId xmlns:a16="http://schemas.microsoft.com/office/drawing/2014/main" val="2323069498"/>
                    </a:ext>
                  </a:extLst>
                </a:gridCol>
              </a:tblGrid>
              <a:tr h="276479">
                <a:tc gridSpan="2">
                  <a:txBody>
                    <a:bodyPr/>
                    <a:lstStyle/>
                    <a:p>
                      <a:pPr algn="ctr"/>
                      <a:r>
                        <a:rPr lang="en-GB" dirty="0">
                          <a:latin typeface="Gill Sans MT" panose="020B0502020104020203" pitchFamily="34" charset="0"/>
                        </a:rPr>
                        <a:t>Temporal lobe*</a:t>
                      </a:r>
                    </a:p>
                  </a:txBody>
                  <a:tcPr>
                    <a:solidFill>
                      <a:schemeClr val="accent4">
                        <a:lumMod val="75000"/>
                      </a:schemeClr>
                    </a:solidFill>
                  </a:tcPr>
                </a:tc>
                <a:tc hMerge="1">
                  <a:txBody>
                    <a:bodyPr/>
                    <a:lstStyle/>
                    <a:p>
                      <a:endParaRPr lang="en-GB" dirty="0"/>
                    </a:p>
                  </a:txBody>
                  <a:tcPr/>
                </a:tc>
                <a:extLst>
                  <a:ext uri="{0D108BD9-81ED-4DB2-BD59-A6C34878D82A}">
                    <a16:rowId xmlns:a16="http://schemas.microsoft.com/office/drawing/2014/main" val="1474139243"/>
                  </a:ext>
                </a:extLst>
              </a:tr>
              <a:tr h="276479">
                <a:tc>
                  <a:txBody>
                    <a:bodyPr/>
                    <a:lstStyle/>
                    <a:p>
                      <a:r>
                        <a:rPr lang="en-GB" dirty="0">
                          <a:latin typeface="Gill Sans MT" panose="020B0502020104020203" pitchFamily="34" charset="0"/>
                        </a:rPr>
                        <a:t>Gyri</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0"/>
                        </a:rPr>
                        <a:t>Superior, middle &amp; inferior </a:t>
                      </a:r>
                      <a:r>
                        <a:rPr lang="en-US" b="1" dirty="0">
                          <a:latin typeface="Gill Sans MT" panose="020B0502020104020203" pitchFamily="34" charset="0"/>
                        </a:rPr>
                        <a:t>temporal</a:t>
                      </a:r>
                      <a:r>
                        <a:rPr lang="en-US" dirty="0">
                          <a:latin typeface="Gill Sans MT" panose="020B0502020104020203" pitchFamily="34" charset="0"/>
                        </a:rPr>
                        <a:t> gyri</a:t>
                      </a:r>
                    </a:p>
                  </a:txBody>
                  <a:tcPr>
                    <a:solidFill>
                      <a:schemeClr val="bg1"/>
                    </a:solidFill>
                  </a:tcPr>
                </a:tc>
                <a:extLst>
                  <a:ext uri="{0D108BD9-81ED-4DB2-BD59-A6C34878D82A}">
                    <a16:rowId xmlns:a16="http://schemas.microsoft.com/office/drawing/2014/main" val="2860885826"/>
                  </a:ext>
                </a:extLst>
              </a:tr>
              <a:tr h="437096">
                <a:tc>
                  <a:txBody>
                    <a:bodyPr/>
                    <a:lstStyle/>
                    <a:p>
                      <a:r>
                        <a:rPr lang="en-GB" dirty="0">
                          <a:latin typeface="Gill Sans MT" panose="020B0502020104020203" pitchFamily="34" charset="0"/>
                        </a:rPr>
                        <a:t>Sulci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Gill Sans MT" panose="020B0502020104020203" pitchFamily="34" charset="0"/>
                        </a:rPr>
                        <a:t>Superior &amp; inferior </a:t>
                      </a:r>
                      <a:r>
                        <a:rPr lang="en-GB" b="1" dirty="0">
                          <a:latin typeface="Gill Sans MT" panose="020B0502020104020203" pitchFamily="34" charset="0"/>
                        </a:rPr>
                        <a:t>temporal</a:t>
                      </a:r>
                      <a:r>
                        <a:rPr lang="en-GB" dirty="0">
                          <a:latin typeface="Gill Sans MT" panose="020B0502020104020203" pitchFamily="34" charset="0"/>
                        </a:rPr>
                        <a:t> sulci giving rise to superior, middle &amp; inferior </a:t>
                      </a:r>
                      <a:r>
                        <a:rPr lang="en-GB" b="1" dirty="0">
                          <a:latin typeface="Gill Sans MT" panose="020B0502020104020203" pitchFamily="34" charset="0"/>
                        </a:rPr>
                        <a:t>temporal</a:t>
                      </a:r>
                      <a:r>
                        <a:rPr lang="en-GB" dirty="0">
                          <a:latin typeface="Gill Sans MT" panose="020B0502020104020203" pitchFamily="34" charset="0"/>
                        </a:rPr>
                        <a:t> gyri.</a:t>
                      </a:r>
                    </a:p>
                  </a:txBody>
                  <a:tcPr>
                    <a:solidFill>
                      <a:schemeClr val="bg1"/>
                    </a:solidFill>
                  </a:tcPr>
                </a:tc>
                <a:extLst>
                  <a:ext uri="{0D108BD9-81ED-4DB2-BD59-A6C34878D82A}">
                    <a16:rowId xmlns:a16="http://schemas.microsoft.com/office/drawing/2014/main" val="2692208316"/>
                  </a:ext>
                </a:extLst>
              </a:tr>
              <a:tr h="691197">
                <a:tc>
                  <a:txBody>
                    <a:bodyPr/>
                    <a:lstStyle/>
                    <a:p>
                      <a:r>
                        <a:rPr lang="en-US" altLang="en-US" b="1" dirty="0">
                          <a:solidFill>
                            <a:schemeClr val="tx1"/>
                          </a:solidFill>
                          <a:latin typeface="Gill Sans MT" panose="020B0502020104020203" pitchFamily="34" charset="0"/>
                          <a:ea typeface="Calibri Light" charset="0"/>
                          <a:cs typeface="Calibri" panose="020F0502020204030204" pitchFamily="34" charset="0"/>
                          <a:sym typeface="Times New Roman" charset="0"/>
                        </a:rPr>
                        <a:t>Insula***</a:t>
                      </a:r>
                      <a:endParaRPr lang="en-GB" b="1" dirty="0">
                        <a:solidFill>
                          <a:schemeClr val="tx1"/>
                        </a:solidFill>
                        <a:latin typeface="Gill Sans MT" panose="020B0502020104020203" pitchFamily="34" charset="0"/>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Gill Sans MT" panose="020B0502020104020203" pitchFamily="34" charset="0"/>
                        </a:rPr>
                        <a:t>the gyri in the depth of lateral fissure/sulcus**, covered by parts of frontal, parietal &amp; temporal lobes called the </a:t>
                      </a:r>
                      <a:r>
                        <a:rPr lang="en-GB" b="1" dirty="0">
                          <a:latin typeface="Gill Sans MT" panose="020B0502020104020203" pitchFamily="34" charset="0"/>
                        </a:rPr>
                        <a:t>opercula</a:t>
                      </a:r>
                      <a:r>
                        <a:rPr lang="en-GB" dirty="0">
                          <a:latin typeface="Gill Sans MT" panose="020B0502020104020203" pitchFamily="34" charset="0"/>
                        </a:rPr>
                        <a:t> (removed in lower pic </a:t>
                      </a:r>
                      <a:r>
                        <a:rPr lang="en-GB" sz="1800" b="0" i="0" kern="1200" dirty="0">
                          <a:solidFill>
                            <a:srgbClr val="92D050"/>
                          </a:solidFill>
                          <a:latin typeface="Gill Sans MT" panose="020B0502020104020203" pitchFamily="34" charset="0"/>
                          <a:ea typeface="Calibri"/>
                          <a:cs typeface="Calibri Light" charset="0"/>
                          <a:sym typeface="Times New Roman" charset="0"/>
                        </a:rPr>
                        <a:t>so we can see the insula</a:t>
                      </a:r>
                      <a:r>
                        <a:rPr lang="en-GB" dirty="0">
                          <a:latin typeface="Gill Sans MT" panose="020B0502020104020203" pitchFamily="34" charset="0"/>
                        </a:rPr>
                        <a:t>)</a:t>
                      </a:r>
                      <a:endParaRPr lang="en-US" dirty="0">
                        <a:latin typeface="Gill Sans MT" panose="020B0502020104020203" pitchFamily="34" charset="0"/>
                      </a:endParaRPr>
                    </a:p>
                  </a:txBody>
                  <a:tcPr>
                    <a:solidFill>
                      <a:schemeClr val="bg1"/>
                    </a:solidFill>
                  </a:tcPr>
                </a:tc>
                <a:extLst>
                  <a:ext uri="{0D108BD9-81ED-4DB2-BD59-A6C34878D82A}">
                    <a16:rowId xmlns:a16="http://schemas.microsoft.com/office/drawing/2014/main" val="3757794651"/>
                  </a:ext>
                </a:extLst>
              </a:tr>
            </a:tbl>
          </a:graphicData>
        </a:graphic>
      </p:graphicFrame>
      <p:pic>
        <p:nvPicPr>
          <p:cNvPr id="5" name="Picture 4">
            <a:extLst>
              <a:ext uri="{FF2B5EF4-FFF2-40B4-BE49-F238E27FC236}">
                <a16:creationId xmlns:a16="http://schemas.microsoft.com/office/drawing/2014/main" id="{3726C47C-A2CD-4BD9-B437-9434B4D66538}"/>
              </a:ext>
            </a:extLst>
          </p:cNvPr>
          <p:cNvPicPr>
            <a:picLocks noChangeAspect="1"/>
          </p:cNvPicPr>
          <p:nvPr/>
        </p:nvPicPr>
        <p:blipFill>
          <a:blip r:embed="rId3"/>
          <a:stretch>
            <a:fillRect/>
          </a:stretch>
        </p:blipFill>
        <p:spPr>
          <a:xfrm>
            <a:off x="6964600" y="204082"/>
            <a:ext cx="4097719" cy="2810260"/>
          </a:xfrm>
          <a:prstGeom prst="rect">
            <a:avLst/>
          </a:prstGeom>
        </p:spPr>
      </p:pic>
      <p:cxnSp>
        <p:nvCxnSpPr>
          <p:cNvPr id="44" name="Straight Connector 43">
            <a:extLst>
              <a:ext uri="{FF2B5EF4-FFF2-40B4-BE49-F238E27FC236}">
                <a16:creationId xmlns:a16="http://schemas.microsoft.com/office/drawing/2014/main" id="{CE28FB15-2DA3-4D65-B38A-12CF8497CC77}"/>
              </a:ext>
            </a:extLst>
          </p:cNvPr>
          <p:cNvCxnSpPr/>
          <p:nvPr/>
        </p:nvCxnSpPr>
        <p:spPr>
          <a:xfrm>
            <a:off x="949526" y="3263829"/>
            <a:ext cx="57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5FB343E-5ACF-4993-8842-F6753A17970F}"/>
              </a:ext>
            </a:extLst>
          </p:cNvPr>
          <p:cNvSpPr/>
          <p:nvPr/>
        </p:nvSpPr>
        <p:spPr>
          <a:xfrm>
            <a:off x="8425082" y="3020516"/>
            <a:ext cx="3766918" cy="1077218"/>
          </a:xfrm>
          <a:prstGeom prst="rect">
            <a:avLst/>
          </a:prstGeom>
        </p:spPr>
        <p:txBody>
          <a:bodyPr wrap="square">
            <a:spAutoFit/>
          </a:bodyPr>
          <a:lstStyle/>
          <a:p>
            <a:pPr algn="l"/>
            <a:r>
              <a:rPr lang="en-GB" sz="1600" dirty="0">
                <a:solidFill>
                  <a:schemeClr val="accent3">
                    <a:lumMod val="75000"/>
                  </a:schemeClr>
                </a:solidFill>
                <a:latin typeface="+mn-lt"/>
                <a:cs typeface="Calibri Light" charset="0"/>
                <a:sym typeface="Times New Roman" charset="0"/>
              </a:rPr>
              <a:t>***The insula is grey matter in the Lateral sulcus and has a cover formed of temporal frontal and parietal lobes which we call opercula (parts from the 3 lobes)</a:t>
            </a:r>
            <a:endParaRPr lang="en-GB" sz="1600" dirty="0">
              <a:latin typeface="+mn-lt"/>
            </a:endParaRPr>
          </a:p>
        </p:txBody>
      </p:sp>
      <p:sp>
        <p:nvSpPr>
          <p:cNvPr id="43" name="Rectangle 42">
            <a:extLst>
              <a:ext uri="{FF2B5EF4-FFF2-40B4-BE49-F238E27FC236}">
                <a16:creationId xmlns:a16="http://schemas.microsoft.com/office/drawing/2014/main" id="{9849085F-D043-4404-AF6E-0666BB9D13F6}"/>
              </a:ext>
            </a:extLst>
          </p:cNvPr>
          <p:cNvSpPr/>
          <p:nvPr/>
        </p:nvSpPr>
        <p:spPr>
          <a:xfrm>
            <a:off x="10131499" y="6384125"/>
            <a:ext cx="2100677" cy="338554"/>
          </a:xfrm>
          <a:prstGeom prst="rect">
            <a:avLst/>
          </a:prstGeom>
        </p:spPr>
        <p:txBody>
          <a:bodyPr wrap="square">
            <a:spAutoFit/>
          </a:bodyPr>
          <a:lstStyle/>
          <a:p>
            <a:pPr algn="l"/>
            <a:r>
              <a:rPr lang="en-GB" sz="1600" dirty="0">
                <a:solidFill>
                  <a:schemeClr val="bg1">
                    <a:lumMod val="50000"/>
                  </a:schemeClr>
                </a:solidFill>
                <a:latin typeface="+mn-lt"/>
                <a:cs typeface="Calibri Light" charset="0"/>
                <a:sym typeface="Times New Roman" charset="0"/>
              </a:rPr>
              <a:t>Note: Form y shape</a:t>
            </a:r>
            <a:endParaRPr lang="en-GB" sz="1600" dirty="0">
              <a:solidFill>
                <a:schemeClr val="bg1">
                  <a:lumMod val="50000"/>
                </a:schemeClr>
              </a:solidFill>
              <a:latin typeface="+mn-lt"/>
            </a:endParaRPr>
          </a:p>
        </p:txBody>
      </p:sp>
      <p:cxnSp>
        <p:nvCxnSpPr>
          <p:cNvPr id="3" name="Straight Arrow Connector 2">
            <a:extLst>
              <a:ext uri="{FF2B5EF4-FFF2-40B4-BE49-F238E27FC236}">
                <a16:creationId xmlns:a16="http://schemas.microsoft.com/office/drawing/2014/main" id="{CE2E7103-DB12-4CA2-A947-26FAA8EB9FC6}"/>
              </a:ext>
            </a:extLst>
          </p:cNvPr>
          <p:cNvCxnSpPr>
            <a:cxnSpLocks/>
          </p:cNvCxnSpPr>
          <p:nvPr/>
        </p:nvCxnSpPr>
        <p:spPr>
          <a:xfrm>
            <a:off x="6121444" y="3692497"/>
            <a:ext cx="785901" cy="14133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53AEB2C-D9D1-4C7E-B952-B79EEFF3A72D}"/>
              </a:ext>
            </a:extLst>
          </p:cNvPr>
          <p:cNvPicPr>
            <a:picLocks noChangeAspect="1"/>
          </p:cNvPicPr>
          <p:nvPr/>
        </p:nvPicPr>
        <p:blipFill>
          <a:blip r:embed="rId4"/>
          <a:stretch>
            <a:fillRect/>
          </a:stretch>
        </p:blipFill>
        <p:spPr>
          <a:xfrm>
            <a:off x="6940627" y="2359513"/>
            <a:ext cx="1451172" cy="1641401"/>
          </a:xfrm>
          <a:prstGeom prst="rect">
            <a:avLst/>
          </a:prstGeom>
        </p:spPr>
      </p:pic>
      <p:pic>
        <p:nvPicPr>
          <p:cNvPr id="27650" name="Picture 2" descr="Image result for insula">
            <a:extLst>
              <a:ext uri="{FF2B5EF4-FFF2-40B4-BE49-F238E27FC236}">
                <a16:creationId xmlns:a16="http://schemas.microsoft.com/office/drawing/2014/main" id="{A18F7B97-50A3-4E79-ACFC-B6FEDF43A8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45" t="3283" r="1841" b="4120"/>
          <a:stretch/>
        </p:blipFill>
        <p:spPr bwMode="auto">
          <a:xfrm>
            <a:off x="9985295" y="1814969"/>
            <a:ext cx="2026929" cy="13011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0721833-189D-43A1-A5EA-83186306EECE}"/>
              </a:ext>
            </a:extLst>
          </p:cNvPr>
          <p:cNvSpPr txBox="1"/>
          <p:nvPr/>
        </p:nvSpPr>
        <p:spPr>
          <a:xfrm flipH="1">
            <a:off x="10515296" y="1902984"/>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cxnSp>
        <p:nvCxnSpPr>
          <p:cNvPr id="39" name="Straight Arrow Connector 38">
            <a:extLst>
              <a:ext uri="{FF2B5EF4-FFF2-40B4-BE49-F238E27FC236}">
                <a16:creationId xmlns:a16="http://schemas.microsoft.com/office/drawing/2014/main" id="{D0BF04D2-3F54-4693-8D26-D8721D209738}"/>
              </a:ext>
            </a:extLst>
          </p:cNvPr>
          <p:cNvCxnSpPr>
            <a:cxnSpLocks/>
          </p:cNvCxnSpPr>
          <p:nvPr/>
        </p:nvCxnSpPr>
        <p:spPr>
          <a:xfrm flipH="1" flipV="1">
            <a:off x="10241362" y="5953504"/>
            <a:ext cx="820959" cy="50034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896F61C-2053-4E34-B00E-2A4BAA4CD553}"/>
              </a:ext>
            </a:extLst>
          </p:cNvPr>
          <p:cNvSpPr/>
          <p:nvPr/>
        </p:nvSpPr>
        <p:spPr>
          <a:xfrm>
            <a:off x="785446" y="3243730"/>
            <a:ext cx="1121507" cy="954107"/>
          </a:xfrm>
          <a:prstGeom prst="rect">
            <a:avLst/>
          </a:prstGeom>
        </p:spPr>
        <p:txBody>
          <a:bodyPr wrap="square">
            <a:spAutoFit/>
          </a:bodyPr>
          <a:lstStyle/>
          <a:p>
            <a:pPr algn="ctr"/>
            <a:r>
              <a:rPr lang="en-GB" sz="1400" dirty="0">
                <a:solidFill>
                  <a:srgbClr val="92D050"/>
                </a:solidFill>
                <a:latin typeface="+mn-lt"/>
              </a:rPr>
              <a:t>(normal cerebral cortex but inside)</a:t>
            </a:r>
          </a:p>
        </p:txBody>
      </p:sp>
      <p:sp>
        <p:nvSpPr>
          <p:cNvPr id="47" name="Rectangle 46">
            <a:extLst>
              <a:ext uri="{FF2B5EF4-FFF2-40B4-BE49-F238E27FC236}">
                <a16:creationId xmlns:a16="http://schemas.microsoft.com/office/drawing/2014/main" id="{3A1F6C45-90C8-4292-B998-AE42365D016B}"/>
              </a:ext>
            </a:extLst>
          </p:cNvPr>
          <p:cNvSpPr/>
          <p:nvPr/>
        </p:nvSpPr>
        <p:spPr>
          <a:xfrm>
            <a:off x="860196" y="6348057"/>
            <a:ext cx="5485075" cy="338554"/>
          </a:xfrm>
          <a:prstGeom prst="rect">
            <a:avLst/>
          </a:prstGeom>
        </p:spPr>
        <p:txBody>
          <a:bodyPr wrap="square">
            <a:spAutoFit/>
          </a:bodyPr>
          <a:lstStyle/>
          <a:p>
            <a:pPr algn="l"/>
            <a:r>
              <a:rPr lang="en-GB" sz="1600" dirty="0">
                <a:solidFill>
                  <a:schemeClr val="bg1">
                    <a:lumMod val="50000"/>
                  </a:schemeClr>
                </a:solidFill>
                <a:latin typeface="+mn-lt"/>
                <a:cs typeface="Calibri Light" charset="0"/>
                <a:sym typeface="Times New Roman" charset="0"/>
              </a:rPr>
              <a:t>**Fissure and sulcus both mean groove. But fissure is deeper</a:t>
            </a:r>
          </a:p>
        </p:txBody>
      </p:sp>
      <p:sp>
        <p:nvSpPr>
          <p:cNvPr id="40" name="Title 1">
            <a:extLst>
              <a:ext uri="{FF2B5EF4-FFF2-40B4-BE49-F238E27FC236}">
                <a16:creationId xmlns:a16="http://schemas.microsoft.com/office/drawing/2014/main" id="{B14A330E-F843-4F29-A064-4150026C13E6}"/>
              </a:ext>
            </a:extLst>
          </p:cNvPr>
          <p:cNvSpPr txBox="1">
            <a:spLocks/>
          </p:cNvSpPr>
          <p:nvPr/>
        </p:nvSpPr>
        <p:spPr>
          <a:xfrm>
            <a:off x="838200"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Cerebrum</a:t>
            </a:r>
          </a:p>
          <a:p>
            <a:r>
              <a:rPr lang="en-US" sz="3200" b="1" dirty="0"/>
              <a:t>Lobes</a:t>
            </a:r>
          </a:p>
          <a:p>
            <a:endParaRPr lang="en-US" sz="3200" b="1" dirty="0">
              <a:solidFill>
                <a:schemeClr val="bg1">
                  <a:lumMod val="65000"/>
                </a:schemeClr>
              </a:solidFill>
            </a:endParaRPr>
          </a:p>
        </p:txBody>
      </p:sp>
      <p:sp>
        <p:nvSpPr>
          <p:cNvPr id="38" name="Rectangle 37">
            <a:extLst>
              <a:ext uri="{FF2B5EF4-FFF2-40B4-BE49-F238E27FC236}">
                <a16:creationId xmlns:a16="http://schemas.microsoft.com/office/drawing/2014/main" id="{C2DCF350-4398-4288-9022-0AE1F755C153}"/>
              </a:ext>
            </a:extLst>
          </p:cNvPr>
          <p:cNvSpPr/>
          <p:nvPr/>
        </p:nvSpPr>
        <p:spPr>
          <a:xfrm>
            <a:off x="2297346" y="965701"/>
            <a:ext cx="4308615" cy="646331"/>
          </a:xfrm>
          <a:prstGeom prst="rect">
            <a:avLst/>
          </a:prstGeom>
        </p:spPr>
        <p:txBody>
          <a:bodyPr wrap="square">
            <a:spAutoFit/>
          </a:bodyPr>
          <a:lstStyle/>
          <a:p>
            <a:r>
              <a:rPr lang="en-GB" dirty="0">
                <a:solidFill>
                  <a:schemeClr val="bg1">
                    <a:lumMod val="50000"/>
                  </a:schemeClr>
                </a:solidFill>
                <a:cs typeface="Calibri Light" charset="0"/>
                <a:sym typeface="Times New Roman" charset="0"/>
              </a:rPr>
              <a:t>*Under the lateral sulcus &amp; between it &amp; the parietooccipital lobe</a:t>
            </a:r>
            <a:endParaRPr lang="en-US" dirty="0"/>
          </a:p>
        </p:txBody>
      </p:sp>
    </p:spTree>
    <p:extLst>
      <p:ext uri="{BB962C8B-B14F-4D97-AF65-F5344CB8AC3E}">
        <p14:creationId xmlns:p14="http://schemas.microsoft.com/office/powerpoint/2010/main" val="2538097236"/>
      </p:ext>
    </p:extLst>
  </p:cSld>
  <p:clrMapOvr>
    <a:masterClrMapping/>
  </p:clrMapOvr>
</p:sld>
</file>

<file path=ppt/theme/theme1.xml><?xml version="1.0" encoding="utf-8"?>
<a:theme xmlns:a="http://schemas.openxmlformats.org/drawingml/2006/main" name="Anatomy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theme" id="{7FC4F3DF-2817-4164-896C-C694E5EB36E6}" vid="{5C80C7F9-9027-4D3F-949C-98E70E22F05E}"/>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 theme</Template>
  <TotalTime>12042</TotalTime>
  <Words>2775</Words>
  <Application>Microsoft Office PowerPoint</Application>
  <PresentationFormat>Widescreen</PresentationFormat>
  <Paragraphs>455</Paragraphs>
  <Slides>30</Slides>
  <Notes>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0</vt:i4>
      </vt:variant>
      <vt:variant>
        <vt:lpstr>Slide Titles</vt:lpstr>
      </vt:variant>
      <vt:variant>
        <vt:i4>30</vt:i4>
      </vt:variant>
    </vt:vector>
  </HeadingPairs>
  <TitlesOfParts>
    <vt:vector size="44" baseType="lpstr">
      <vt:lpstr>SimSun</vt:lpstr>
      <vt:lpstr>等线</vt:lpstr>
      <vt:lpstr>Arial Unicode MS</vt:lpstr>
      <vt:lpstr>Calibri Light</vt:lpstr>
      <vt:lpstr>Arial</vt:lpstr>
      <vt:lpstr>Times New Roman</vt:lpstr>
      <vt:lpstr>Gill Sans MT</vt:lpstr>
      <vt:lpstr>Open Sans</vt:lpstr>
      <vt:lpstr>Calibri</vt:lpstr>
      <vt:lpstr>Agency FB</vt:lpstr>
      <vt:lpstr>Arabic Typesetting</vt:lpstr>
      <vt:lpstr>Courier New</vt:lpstr>
      <vt:lpstr>Wingdings</vt:lpstr>
      <vt:lpstr>Anatomy theme</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dc:title>
  <dc:creator>Jawaher AbdulMohsen</dc:creator>
  <cp:lastModifiedBy>روان</cp:lastModifiedBy>
  <cp:revision>201</cp:revision>
  <dcterms:created xsi:type="dcterms:W3CDTF">2017-04-30T17:35:08Z</dcterms:created>
  <dcterms:modified xsi:type="dcterms:W3CDTF">2018-10-04T03:02:41Z</dcterms:modified>
</cp:coreProperties>
</file>