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image45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8" r:id="rId1"/>
  </p:sldMasterIdLst>
  <p:notesMasterIdLst>
    <p:notesMasterId r:id="rId28"/>
  </p:notesMasterIdLst>
  <p:sldIdLst>
    <p:sldId id="357" r:id="rId2"/>
    <p:sldId id="362" r:id="rId3"/>
    <p:sldId id="328" r:id="rId4"/>
    <p:sldId id="366" r:id="rId5"/>
    <p:sldId id="355" r:id="rId6"/>
    <p:sldId id="333" r:id="rId7"/>
    <p:sldId id="367" r:id="rId8"/>
    <p:sldId id="329" r:id="rId9"/>
    <p:sldId id="330" r:id="rId10"/>
    <p:sldId id="335" r:id="rId11"/>
    <p:sldId id="350" r:id="rId12"/>
    <p:sldId id="356" r:id="rId13"/>
    <p:sldId id="337" r:id="rId14"/>
    <p:sldId id="338" r:id="rId15"/>
    <p:sldId id="339" r:id="rId16"/>
    <p:sldId id="368" r:id="rId17"/>
    <p:sldId id="369" r:id="rId18"/>
    <p:sldId id="340" r:id="rId19"/>
    <p:sldId id="341" r:id="rId20"/>
    <p:sldId id="353" r:id="rId21"/>
    <p:sldId id="345" r:id="rId22"/>
    <p:sldId id="346" r:id="rId23"/>
    <p:sldId id="363" r:id="rId24"/>
    <p:sldId id="364" r:id="rId25"/>
    <p:sldId id="365" r:id="rId26"/>
    <p:sldId id="358" r:id="rId27"/>
  </p:sldIdLst>
  <p:sldSz cx="12192000" cy="6858000"/>
  <p:notesSz cx="6858000" cy="9144000"/>
  <p:embeddedFontLst>
    <p:embeddedFont>
      <p:font typeface="Calibri Light" panose="020F0302020204030204" pitchFamily="34" charset="0"/>
      <p:regular r:id="rId29"/>
      <p:italic r:id="rId30"/>
    </p:embeddedFon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abic Typesetting" panose="03020402040406030203" pitchFamily="66" charset="-78"/>
      <p:regular r:id="rId39"/>
    </p:embeddedFont>
    <p:embeddedFont>
      <p:font typeface="Agency FB" panose="020B050302020202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9E"/>
    <a:srgbClr val="DAC19B"/>
    <a:srgbClr val="BF9865"/>
    <a:srgbClr val="E5F7F2"/>
    <a:srgbClr val="FDE7E3"/>
    <a:srgbClr val="DCE1F4"/>
    <a:srgbClr val="4E67C8"/>
    <a:srgbClr val="FFB37A"/>
    <a:srgbClr val="FFFFFF"/>
    <a:srgbClr val="9C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3907" autoAdjust="0"/>
  </p:normalViewPr>
  <p:slideViewPr>
    <p:cSldViewPr snapToGrid="0">
      <p:cViewPr varScale="1">
        <p:scale>
          <a:sx n="72" d="100"/>
          <a:sy n="72" d="100"/>
        </p:scale>
        <p:origin x="6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D5C03-0F7A-440E-B7F9-F3CC5CEA71C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BF560F1-20BF-40BF-8B26-C76DC0507DF0}">
      <dgm:prSet phldrT="[Text]" custT="1"/>
      <dgm:spPr/>
      <dgm:t>
        <a:bodyPr/>
        <a:lstStyle/>
        <a:p>
          <a:r>
            <a:rPr lang="en-US" sz="1800" dirty="0"/>
            <a:t>Deep cerebral veins</a:t>
          </a:r>
        </a:p>
      </dgm:t>
    </dgm:pt>
    <dgm:pt modelId="{7D6893EF-5674-4EC8-A2FB-21731631FE33}" type="parTrans" cxnId="{24EB2CDD-2893-4039-9FCE-13A18B900D87}">
      <dgm:prSet/>
      <dgm:spPr/>
      <dgm:t>
        <a:bodyPr/>
        <a:lstStyle/>
        <a:p>
          <a:endParaRPr lang="en-US"/>
        </a:p>
      </dgm:t>
    </dgm:pt>
    <dgm:pt modelId="{734576AB-7818-4163-9FAB-CFAA9B2D6B1E}" type="sibTrans" cxnId="{24EB2CDD-2893-4039-9FCE-13A18B900D8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759EFC0-F6C4-4F17-AFC2-101D0337C4ED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2</a:t>
          </a:r>
          <a:r>
            <a:rPr lang="en-US" sz="1800" dirty="0"/>
            <a:t> Internal cerebral veins</a:t>
          </a:r>
        </a:p>
      </dgm:t>
    </dgm:pt>
    <dgm:pt modelId="{6A9551C9-4A60-4B7F-9974-59E017AEBCA0}" type="parTrans" cxnId="{952122F7-DF10-4EA5-9D5A-9C0B38105D65}">
      <dgm:prSet/>
      <dgm:spPr/>
      <dgm:t>
        <a:bodyPr/>
        <a:lstStyle/>
        <a:p>
          <a:endParaRPr lang="en-US"/>
        </a:p>
      </dgm:t>
    </dgm:pt>
    <dgm:pt modelId="{2E03DE34-27BC-47A9-A0DF-4A3A1F304C3F}" type="sibTrans" cxnId="{952122F7-DF10-4EA5-9D5A-9C0B38105D65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476096E-8C00-419D-A341-EE23F837381C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dirty="0"/>
            <a:t>Great cerebral vein</a:t>
          </a:r>
        </a:p>
      </dgm:t>
    </dgm:pt>
    <dgm:pt modelId="{8689F0E5-7938-4BEB-A8C8-91268BD93705}" type="parTrans" cxnId="{ACC594E5-7A1B-468E-8EBD-E62B5190146A}">
      <dgm:prSet/>
      <dgm:spPr/>
      <dgm:t>
        <a:bodyPr/>
        <a:lstStyle/>
        <a:p>
          <a:endParaRPr lang="en-US"/>
        </a:p>
      </dgm:t>
    </dgm:pt>
    <dgm:pt modelId="{4C6BA06E-1FD9-4A8C-8DB1-A59B54932A44}" type="sibTrans" cxnId="{ACC594E5-7A1B-468E-8EBD-E62B5190146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B478CC9-CB6E-4BE2-BB65-8E27221135D2}">
      <dgm:prSet phldrT="[Text]" custT="1"/>
      <dgm:spPr>
        <a:solidFill>
          <a:srgbClr val="ECB2D9"/>
        </a:solidFill>
      </dgm:spPr>
      <dgm:t>
        <a:bodyPr/>
        <a:lstStyle/>
        <a:p>
          <a:r>
            <a:rPr lang="en-US" sz="1800" dirty="0"/>
            <a:t>Straight sinus</a:t>
          </a:r>
        </a:p>
      </dgm:t>
    </dgm:pt>
    <dgm:pt modelId="{310D6C09-A1FF-49ED-A37E-9DC9A09C9A44}" type="parTrans" cxnId="{59F5B2AF-22F4-4DCE-9744-C770C9A35448}">
      <dgm:prSet/>
      <dgm:spPr/>
      <dgm:t>
        <a:bodyPr/>
        <a:lstStyle/>
        <a:p>
          <a:endParaRPr lang="en-US"/>
        </a:p>
      </dgm:t>
    </dgm:pt>
    <dgm:pt modelId="{727FCF28-82AB-459C-BEE5-B20FAD748813}" type="sibTrans" cxnId="{59F5B2AF-22F4-4DCE-9744-C770C9A35448}">
      <dgm:prSet/>
      <dgm:spPr/>
      <dgm:t>
        <a:bodyPr/>
        <a:lstStyle/>
        <a:p>
          <a:endParaRPr lang="en-US"/>
        </a:p>
      </dgm:t>
    </dgm:pt>
    <dgm:pt modelId="{5E310A33-862B-4F94-B998-ED18F2A9EBD6}" type="pres">
      <dgm:prSet presAssocID="{616D5C03-0F7A-440E-B7F9-F3CC5CEA71CA}" presName="Name0" presStyleCnt="0">
        <dgm:presLayoutVars>
          <dgm:dir/>
          <dgm:resizeHandles val="exact"/>
        </dgm:presLayoutVars>
      </dgm:prSet>
      <dgm:spPr/>
    </dgm:pt>
    <dgm:pt modelId="{594CE931-9646-493A-A07C-874FCA8BBB7A}" type="pres">
      <dgm:prSet presAssocID="{8BF560F1-20BF-40BF-8B26-C76DC0507DF0}" presName="node" presStyleLbl="node1" presStyleIdx="0" presStyleCnt="4" custScaleY="74554" custLinFactNeighborX="377" custLinFactNeighborY="-11365">
        <dgm:presLayoutVars>
          <dgm:bulletEnabled val="1"/>
        </dgm:presLayoutVars>
      </dgm:prSet>
      <dgm:spPr/>
    </dgm:pt>
    <dgm:pt modelId="{8C24C985-BAEF-46D0-B287-BAA42774B79A}" type="pres">
      <dgm:prSet presAssocID="{734576AB-7818-4163-9FAB-CFAA9B2D6B1E}" presName="sibTrans" presStyleLbl="sibTrans2D1" presStyleIdx="0" presStyleCnt="3"/>
      <dgm:spPr/>
    </dgm:pt>
    <dgm:pt modelId="{5C6A73BD-3D91-4F32-B5CE-69C62A9AC69F}" type="pres">
      <dgm:prSet presAssocID="{734576AB-7818-4163-9FAB-CFAA9B2D6B1E}" presName="connectorText" presStyleLbl="sibTrans2D1" presStyleIdx="0" presStyleCnt="3"/>
      <dgm:spPr/>
    </dgm:pt>
    <dgm:pt modelId="{F67B5611-357C-4EE7-8378-8E6771435DEC}" type="pres">
      <dgm:prSet presAssocID="{F759EFC0-F6C4-4F17-AFC2-101D0337C4ED}" presName="node" presStyleLbl="node1" presStyleIdx="1" presStyleCnt="4" custScaleY="74554" custLinFactNeighborX="377" custLinFactNeighborY="-11365">
        <dgm:presLayoutVars>
          <dgm:bulletEnabled val="1"/>
        </dgm:presLayoutVars>
      </dgm:prSet>
      <dgm:spPr/>
    </dgm:pt>
    <dgm:pt modelId="{4F7DF967-9E9C-4881-BD42-8B00146694A4}" type="pres">
      <dgm:prSet presAssocID="{2E03DE34-27BC-47A9-A0DF-4A3A1F304C3F}" presName="sibTrans" presStyleLbl="sibTrans2D1" presStyleIdx="1" presStyleCnt="3"/>
      <dgm:spPr/>
    </dgm:pt>
    <dgm:pt modelId="{97E91CB0-31C6-48EC-9090-E515444E96C0}" type="pres">
      <dgm:prSet presAssocID="{2E03DE34-27BC-47A9-A0DF-4A3A1F304C3F}" presName="connectorText" presStyleLbl="sibTrans2D1" presStyleIdx="1" presStyleCnt="3"/>
      <dgm:spPr/>
    </dgm:pt>
    <dgm:pt modelId="{C214D5C9-0B50-4108-A047-E3385927B45A}" type="pres">
      <dgm:prSet presAssocID="{F476096E-8C00-419D-A341-EE23F837381C}" presName="node" presStyleLbl="node1" presStyleIdx="2" presStyleCnt="4" custScaleY="74554" custLinFactNeighborX="377" custLinFactNeighborY="-11365">
        <dgm:presLayoutVars>
          <dgm:bulletEnabled val="1"/>
        </dgm:presLayoutVars>
      </dgm:prSet>
      <dgm:spPr/>
    </dgm:pt>
    <dgm:pt modelId="{473B466B-72EC-43A1-88DE-E8E75D2D96D8}" type="pres">
      <dgm:prSet presAssocID="{4C6BA06E-1FD9-4A8C-8DB1-A59B54932A44}" presName="sibTrans" presStyleLbl="sibTrans2D1" presStyleIdx="2" presStyleCnt="3"/>
      <dgm:spPr/>
    </dgm:pt>
    <dgm:pt modelId="{30400E42-6379-4C8D-8202-DB00914D25C5}" type="pres">
      <dgm:prSet presAssocID="{4C6BA06E-1FD9-4A8C-8DB1-A59B54932A44}" presName="connectorText" presStyleLbl="sibTrans2D1" presStyleIdx="2" presStyleCnt="3"/>
      <dgm:spPr/>
    </dgm:pt>
    <dgm:pt modelId="{5E498C60-5D3B-4D56-986E-6E2B98429358}" type="pres">
      <dgm:prSet presAssocID="{2B478CC9-CB6E-4BE2-BB65-8E27221135D2}" presName="node" presStyleLbl="node1" presStyleIdx="3" presStyleCnt="4" custScaleY="74554" custLinFactNeighborX="377" custLinFactNeighborY="-11365">
        <dgm:presLayoutVars>
          <dgm:bulletEnabled val="1"/>
        </dgm:presLayoutVars>
      </dgm:prSet>
      <dgm:spPr/>
    </dgm:pt>
  </dgm:ptLst>
  <dgm:cxnLst>
    <dgm:cxn modelId="{44E94D04-2B87-4252-839A-1A942C5E1DCE}" type="presOf" srcId="{734576AB-7818-4163-9FAB-CFAA9B2D6B1E}" destId="{8C24C985-BAEF-46D0-B287-BAA42774B79A}" srcOrd="0" destOrd="0" presId="urn:microsoft.com/office/officeart/2005/8/layout/process1"/>
    <dgm:cxn modelId="{8A800414-A2E6-418E-9B2B-D31EBCB7D17D}" type="presOf" srcId="{F759EFC0-F6C4-4F17-AFC2-101D0337C4ED}" destId="{F67B5611-357C-4EE7-8378-8E6771435DEC}" srcOrd="0" destOrd="0" presId="urn:microsoft.com/office/officeart/2005/8/layout/process1"/>
    <dgm:cxn modelId="{30487A1A-4160-49A8-8FC0-8AC5DEDC00F0}" type="presOf" srcId="{2E03DE34-27BC-47A9-A0DF-4A3A1F304C3F}" destId="{97E91CB0-31C6-48EC-9090-E515444E96C0}" srcOrd="1" destOrd="0" presId="urn:microsoft.com/office/officeart/2005/8/layout/process1"/>
    <dgm:cxn modelId="{AFCE8633-0DB7-4C57-83F7-F04A21203D26}" type="presOf" srcId="{4C6BA06E-1FD9-4A8C-8DB1-A59B54932A44}" destId="{30400E42-6379-4C8D-8202-DB00914D25C5}" srcOrd="1" destOrd="0" presId="urn:microsoft.com/office/officeart/2005/8/layout/process1"/>
    <dgm:cxn modelId="{1F77123F-8449-4041-88A0-879FDE3AA514}" type="presOf" srcId="{2B478CC9-CB6E-4BE2-BB65-8E27221135D2}" destId="{5E498C60-5D3B-4D56-986E-6E2B98429358}" srcOrd="0" destOrd="0" presId="urn:microsoft.com/office/officeart/2005/8/layout/process1"/>
    <dgm:cxn modelId="{92F69762-C767-45DE-8A68-2B9E5E3F3984}" type="presOf" srcId="{F476096E-8C00-419D-A341-EE23F837381C}" destId="{C214D5C9-0B50-4108-A047-E3385927B45A}" srcOrd="0" destOrd="0" presId="urn:microsoft.com/office/officeart/2005/8/layout/process1"/>
    <dgm:cxn modelId="{DFF5896E-53BB-4800-958E-2F63A75CD166}" type="presOf" srcId="{4C6BA06E-1FD9-4A8C-8DB1-A59B54932A44}" destId="{473B466B-72EC-43A1-88DE-E8E75D2D96D8}" srcOrd="0" destOrd="0" presId="urn:microsoft.com/office/officeart/2005/8/layout/process1"/>
    <dgm:cxn modelId="{F483AF57-9FA2-4B07-A9EC-0C9B611A759D}" type="presOf" srcId="{734576AB-7818-4163-9FAB-CFAA9B2D6B1E}" destId="{5C6A73BD-3D91-4F32-B5CE-69C62A9AC69F}" srcOrd="1" destOrd="0" presId="urn:microsoft.com/office/officeart/2005/8/layout/process1"/>
    <dgm:cxn modelId="{FB559A58-A39B-43E0-8E95-90B34CA7BDE9}" type="presOf" srcId="{616D5C03-0F7A-440E-B7F9-F3CC5CEA71CA}" destId="{5E310A33-862B-4F94-B998-ED18F2A9EBD6}" srcOrd="0" destOrd="0" presId="urn:microsoft.com/office/officeart/2005/8/layout/process1"/>
    <dgm:cxn modelId="{59F5B2AF-22F4-4DCE-9744-C770C9A35448}" srcId="{616D5C03-0F7A-440E-B7F9-F3CC5CEA71CA}" destId="{2B478CC9-CB6E-4BE2-BB65-8E27221135D2}" srcOrd="3" destOrd="0" parTransId="{310D6C09-A1FF-49ED-A37E-9DC9A09C9A44}" sibTransId="{727FCF28-82AB-459C-BEE5-B20FAD748813}"/>
    <dgm:cxn modelId="{89E17AB6-48FC-4049-AF66-2052B4DDD197}" type="presOf" srcId="{8BF560F1-20BF-40BF-8B26-C76DC0507DF0}" destId="{594CE931-9646-493A-A07C-874FCA8BBB7A}" srcOrd="0" destOrd="0" presId="urn:microsoft.com/office/officeart/2005/8/layout/process1"/>
    <dgm:cxn modelId="{24EB2CDD-2893-4039-9FCE-13A18B900D87}" srcId="{616D5C03-0F7A-440E-B7F9-F3CC5CEA71CA}" destId="{8BF560F1-20BF-40BF-8B26-C76DC0507DF0}" srcOrd="0" destOrd="0" parTransId="{7D6893EF-5674-4EC8-A2FB-21731631FE33}" sibTransId="{734576AB-7818-4163-9FAB-CFAA9B2D6B1E}"/>
    <dgm:cxn modelId="{E603DBDE-8967-4F06-9F2C-C82CDC1CF5FE}" type="presOf" srcId="{2E03DE34-27BC-47A9-A0DF-4A3A1F304C3F}" destId="{4F7DF967-9E9C-4881-BD42-8B00146694A4}" srcOrd="0" destOrd="0" presId="urn:microsoft.com/office/officeart/2005/8/layout/process1"/>
    <dgm:cxn modelId="{ACC594E5-7A1B-468E-8EBD-E62B5190146A}" srcId="{616D5C03-0F7A-440E-B7F9-F3CC5CEA71CA}" destId="{F476096E-8C00-419D-A341-EE23F837381C}" srcOrd="2" destOrd="0" parTransId="{8689F0E5-7938-4BEB-A8C8-91268BD93705}" sibTransId="{4C6BA06E-1FD9-4A8C-8DB1-A59B54932A44}"/>
    <dgm:cxn modelId="{952122F7-DF10-4EA5-9D5A-9C0B38105D65}" srcId="{616D5C03-0F7A-440E-B7F9-F3CC5CEA71CA}" destId="{F759EFC0-F6C4-4F17-AFC2-101D0337C4ED}" srcOrd="1" destOrd="0" parTransId="{6A9551C9-4A60-4B7F-9974-59E017AEBCA0}" sibTransId="{2E03DE34-27BC-47A9-A0DF-4A3A1F304C3F}"/>
    <dgm:cxn modelId="{91B2CA22-4287-4F58-B349-871E1EFD2AD2}" type="presParOf" srcId="{5E310A33-862B-4F94-B998-ED18F2A9EBD6}" destId="{594CE931-9646-493A-A07C-874FCA8BBB7A}" srcOrd="0" destOrd="0" presId="urn:microsoft.com/office/officeart/2005/8/layout/process1"/>
    <dgm:cxn modelId="{CFD7B099-DF4F-4568-9C31-FA0D112060CA}" type="presParOf" srcId="{5E310A33-862B-4F94-B998-ED18F2A9EBD6}" destId="{8C24C985-BAEF-46D0-B287-BAA42774B79A}" srcOrd="1" destOrd="0" presId="urn:microsoft.com/office/officeart/2005/8/layout/process1"/>
    <dgm:cxn modelId="{B5900CD4-037F-419E-8243-3C92A1967D81}" type="presParOf" srcId="{8C24C985-BAEF-46D0-B287-BAA42774B79A}" destId="{5C6A73BD-3D91-4F32-B5CE-69C62A9AC69F}" srcOrd="0" destOrd="0" presId="urn:microsoft.com/office/officeart/2005/8/layout/process1"/>
    <dgm:cxn modelId="{EB8B1880-A129-4282-9C29-9063C0C1A0CE}" type="presParOf" srcId="{5E310A33-862B-4F94-B998-ED18F2A9EBD6}" destId="{F67B5611-357C-4EE7-8378-8E6771435DEC}" srcOrd="2" destOrd="0" presId="urn:microsoft.com/office/officeart/2005/8/layout/process1"/>
    <dgm:cxn modelId="{2C829482-072D-41C3-9D34-9F678F2FD0F1}" type="presParOf" srcId="{5E310A33-862B-4F94-B998-ED18F2A9EBD6}" destId="{4F7DF967-9E9C-4881-BD42-8B00146694A4}" srcOrd="3" destOrd="0" presId="urn:microsoft.com/office/officeart/2005/8/layout/process1"/>
    <dgm:cxn modelId="{4BF1109D-E575-40BA-BDE1-B57ED0AB89CB}" type="presParOf" srcId="{4F7DF967-9E9C-4881-BD42-8B00146694A4}" destId="{97E91CB0-31C6-48EC-9090-E515444E96C0}" srcOrd="0" destOrd="0" presId="urn:microsoft.com/office/officeart/2005/8/layout/process1"/>
    <dgm:cxn modelId="{678999C2-788C-4257-A6E6-B38FE23BA60E}" type="presParOf" srcId="{5E310A33-862B-4F94-B998-ED18F2A9EBD6}" destId="{C214D5C9-0B50-4108-A047-E3385927B45A}" srcOrd="4" destOrd="0" presId="urn:microsoft.com/office/officeart/2005/8/layout/process1"/>
    <dgm:cxn modelId="{01E9EBF9-A366-4A8B-844B-514263724CB3}" type="presParOf" srcId="{5E310A33-862B-4F94-B998-ED18F2A9EBD6}" destId="{473B466B-72EC-43A1-88DE-E8E75D2D96D8}" srcOrd="5" destOrd="0" presId="urn:microsoft.com/office/officeart/2005/8/layout/process1"/>
    <dgm:cxn modelId="{45C8114D-A192-4EA7-B7E8-54CA472768CA}" type="presParOf" srcId="{473B466B-72EC-43A1-88DE-E8E75D2D96D8}" destId="{30400E42-6379-4C8D-8202-DB00914D25C5}" srcOrd="0" destOrd="0" presId="urn:microsoft.com/office/officeart/2005/8/layout/process1"/>
    <dgm:cxn modelId="{0B2CA671-BEF8-4CBB-844A-31B61E3A9F35}" type="presParOf" srcId="{5E310A33-862B-4F94-B998-ED18F2A9EBD6}" destId="{5E498C60-5D3B-4D56-986E-6E2B98429358}" srcOrd="6" destOrd="0" presId="urn:microsoft.com/office/officeart/2005/8/layout/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CE931-9646-493A-A07C-874FCA8BBB7A}">
      <dsp:nvSpPr>
        <dsp:cNvPr id="0" name=""/>
        <dsp:cNvSpPr/>
      </dsp:nvSpPr>
      <dsp:spPr>
        <a:xfrm>
          <a:off x="7145" y="1249418"/>
          <a:ext cx="1882851" cy="8422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Deep cerebral veins</a:t>
          </a:r>
        </a:p>
      </dsp:txBody>
      <dsp:txXfrm>
        <a:off x="31813" y="1274086"/>
        <a:ext cx="1833515" cy="792908"/>
      </dsp:txXfrm>
    </dsp:sp>
    <dsp:sp modelId="{8C24C985-BAEF-46D0-B287-BAA42774B79A}">
      <dsp:nvSpPr>
        <dsp:cNvPr id="0" name=""/>
        <dsp:cNvSpPr/>
      </dsp:nvSpPr>
      <dsp:spPr>
        <a:xfrm>
          <a:off x="2078281" y="1437066"/>
          <a:ext cx="399164" cy="466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078281" y="1530455"/>
        <a:ext cx="279415" cy="280169"/>
      </dsp:txXfrm>
    </dsp:sp>
    <dsp:sp modelId="{F67B5611-357C-4EE7-8378-8E6771435DEC}">
      <dsp:nvSpPr>
        <dsp:cNvPr id="0" name=""/>
        <dsp:cNvSpPr/>
      </dsp:nvSpPr>
      <dsp:spPr>
        <a:xfrm>
          <a:off x="2643137" y="1249418"/>
          <a:ext cx="1882851" cy="842244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2</a:t>
          </a:r>
          <a:r>
            <a:rPr lang="en-US" sz="1800" kern="1200" dirty="0"/>
            <a:t> Internal cerebral veins</a:t>
          </a:r>
        </a:p>
      </dsp:txBody>
      <dsp:txXfrm>
        <a:off x="2667805" y="1274086"/>
        <a:ext cx="1833515" cy="792908"/>
      </dsp:txXfrm>
    </dsp:sp>
    <dsp:sp modelId="{4F7DF967-9E9C-4881-BD42-8B00146694A4}">
      <dsp:nvSpPr>
        <dsp:cNvPr id="0" name=""/>
        <dsp:cNvSpPr/>
      </dsp:nvSpPr>
      <dsp:spPr>
        <a:xfrm>
          <a:off x="4714273" y="1437066"/>
          <a:ext cx="399164" cy="466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4714273" y="1530455"/>
        <a:ext cx="279415" cy="280169"/>
      </dsp:txXfrm>
    </dsp:sp>
    <dsp:sp modelId="{C214D5C9-0B50-4108-A047-E3385927B45A}">
      <dsp:nvSpPr>
        <dsp:cNvPr id="0" name=""/>
        <dsp:cNvSpPr/>
      </dsp:nvSpPr>
      <dsp:spPr>
        <a:xfrm>
          <a:off x="5279128" y="1249418"/>
          <a:ext cx="1882851" cy="842244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cerebral vein</a:t>
          </a:r>
        </a:p>
      </dsp:txBody>
      <dsp:txXfrm>
        <a:off x="5303796" y="1274086"/>
        <a:ext cx="1833515" cy="792908"/>
      </dsp:txXfrm>
    </dsp:sp>
    <dsp:sp modelId="{473B466B-72EC-43A1-88DE-E8E75D2D96D8}">
      <dsp:nvSpPr>
        <dsp:cNvPr id="0" name=""/>
        <dsp:cNvSpPr/>
      </dsp:nvSpPr>
      <dsp:spPr>
        <a:xfrm>
          <a:off x="7350264" y="1437066"/>
          <a:ext cx="399164" cy="4669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350264" y="1530455"/>
        <a:ext cx="279415" cy="280169"/>
      </dsp:txXfrm>
    </dsp:sp>
    <dsp:sp modelId="{5E498C60-5D3B-4D56-986E-6E2B98429358}">
      <dsp:nvSpPr>
        <dsp:cNvPr id="0" name=""/>
        <dsp:cNvSpPr/>
      </dsp:nvSpPr>
      <dsp:spPr>
        <a:xfrm>
          <a:off x="7915119" y="1249418"/>
          <a:ext cx="1882851" cy="842244"/>
        </a:xfrm>
        <a:prstGeom prst="roundRect">
          <a:avLst>
            <a:gd name="adj" fmla="val 10000"/>
          </a:avLst>
        </a:prstGeom>
        <a:solidFill>
          <a:srgbClr val="ECB2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Straight sinus</a:t>
          </a:r>
        </a:p>
      </dsp:txBody>
      <dsp:txXfrm>
        <a:off x="7939787" y="1274086"/>
        <a:ext cx="1833515" cy="792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Perforated</a:t>
            </a:r>
            <a:r>
              <a:rPr lang="en-US" baseline="0" dirty="0"/>
              <a:t> substance: vessels pass  through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A58C-1F19-461E-A142-5FB1FC033D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مخطط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CA58C-1F19-461E-A142-5FB1FC033D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7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1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ocs.google.com/presentation/d/1TGd1eqJc5hW4BthMMNGT7D5IhB5PLBPuX4K9gP62_ss/edit?usp=shar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(16)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2D82B-189E-4C68-BAAC-08BC49E6CC27}"/>
              </a:ext>
            </a:extLst>
          </p:cNvPr>
          <p:cNvSpPr/>
          <p:nvPr/>
        </p:nvSpPr>
        <p:spPr>
          <a:xfrm>
            <a:off x="3658685" y="2460131"/>
            <a:ext cx="48746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Cerebral Blood Circulation</a:t>
            </a: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2152367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93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937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144079357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13438729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C9A26-57FC-426A-AC96-B2A19B7227D2}"/>
              </a:ext>
            </a:extLst>
          </p:cNvPr>
          <p:cNvSpPr txBox="1"/>
          <p:nvPr/>
        </p:nvSpPr>
        <p:spPr>
          <a:xfrm>
            <a:off x="3658685" y="2637981"/>
            <a:ext cx="4874616" cy="33239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Alharbi</a:t>
            </a: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62692-BE68-4B70-AC38-9014948FCBBF}"/>
              </a:ext>
            </a:extLst>
          </p:cNvPr>
          <p:cNvSpPr/>
          <p:nvPr/>
        </p:nvSpPr>
        <p:spPr>
          <a:xfrm>
            <a:off x="3658685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4F9E3-3979-4AC6-8BAC-054F31D8C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027" y="1810389"/>
            <a:ext cx="448520" cy="448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</p:spTree>
    <p:extLst>
      <p:ext uri="{BB962C8B-B14F-4D97-AF65-F5344CB8AC3E}">
        <p14:creationId xmlns:p14="http://schemas.microsoft.com/office/powerpoint/2010/main" val="294966203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5" y="378189"/>
            <a:ext cx="4818016" cy="653778"/>
          </a:xfrm>
        </p:spPr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89BE-CC4D-4F0D-8086-52722D6DA6D4}" type="datetimeFigureOut">
              <a:rPr lang="en-US" smtClean="0"/>
              <a:t>04/10/18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A57FD-3EA6-4A57-8523-4E5675D6F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6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16583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42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04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16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298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2476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09479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545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2A3F87-AF1F-4E08-B035-32556D67430A}"/>
              </a:ext>
            </a:extLst>
          </p:cNvPr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74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playlist?list=PLmpVCvMmKu0oZS_NUxBlkwHAbdHEiko6v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366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5DC4E65-00F7-4CEB-86D5-5FF48FE00A86}"/>
              </a:ext>
            </a:extLst>
          </p:cNvPr>
          <p:cNvGrpSpPr/>
          <p:nvPr/>
        </p:nvGrpSpPr>
        <p:grpSpPr>
          <a:xfrm>
            <a:off x="8044380" y="1163561"/>
            <a:ext cx="3715468" cy="5255276"/>
            <a:chOff x="609600" y="1209368"/>
            <a:chExt cx="1681316" cy="525527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C8265C-F009-4D36-A9FC-1A1B663C4807}"/>
                </a:ext>
              </a:extLst>
            </p:cNvPr>
            <p:cNvSpPr/>
            <p:nvPr/>
          </p:nvSpPr>
          <p:spPr>
            <a:xfrm>
              <a:off x="609600" y="1209368"/>
              <a:ext cx="1681316" cy="52552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B25322-4BBC-43E2-B0D8-FB81ECC9762C}"/>
                </a:ext>
              </a:extLst>
            </p:cNvPr>
            <p:cNvSpPr/>
            <p:nvPr/>
          </p:nvSpPr>
          <p:spPr>
            <a:xfrm>
              <a:off x="609600" y="1209368"/>
              <a:ext cx="1681316" cy="55762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800" b="1" dirty="0"/>
                <a:t>Angioma</a:t>
              </a:r>
              <a:endParaRPr lang="en-GB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BB4020-B1AA-4758-9328-005D5BF8C2FA}"/>
              </a:ext>
            </a:extLst>
          </p:cNvPr>
          <p:cNvGrpSpPr/>
          <p:nvPr/>
        </p:nvGrpSpPr>
        <p:grpSpPr>
          <a:xfrm>
            <a:off x="4404817" y="1150640"/>
            <a:ext cx="3489333" cy="5268197"/>
            <a:chOff x="609600" y="1209369"/>
            <a:chExt cx="1321123" cy="526819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BD2C4A-0B27-4F3F-BA81-304710C87130}"/>
                </a:ext>
              </a:extLst>
            </p:cNvPr>
            <p:cNvSpPr/>
            <p:nvPr/>
          </p:nvSpPr>
          <p:spPr>
            <a:xfrm>
              <a:off x="609600" y="1492006"/>
              <a:ext cx="1321123" cy="49855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6C2A0-45F3-4F48-8C93-93469FD8B341}"/>
                </a:ext>
              </a:extLst>
            </p:cNvPr>
            <p:cNvSpPr/>
            <p:nvPr/>
          </p:nvSpPr>
          <p:spPr>
            <a:xfrm>
              <a:off x="609600" y="1209369"/>
              <a:ext cx="1321123" cy="570544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600" b="1" dirty="0"/>
                <a:t>Aneurysm</a:t>
              </a:r>
              <a:endParaRPr lang="en-GB" sz="2600" b="1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71FEF9-92F1-4502-ACAF-643CEDD8C9AF}"/>
              </a:ext>
            </a:extLst>
          </p:cNvPr>
          <p:cNvGrpSpPr/>
          <p:nvPr/>
        </p:nvGrpSpPr>
        <p:grpSpPr>
          <a:xfrm>
            <a:off x="668388" y="1163339"/>
            <a:ext cx="3568799" cy="5255498"/>
            <a:chOff x="609600" y="729125"/>
            <a:chExt cx="2418122" cy="525549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D6B6E7-2A34-459F-A9FF-C99CC85F58E5}"/>
                </a:ext>
              </a:extLst>
            </p:cNvPr>
            <p:cNvSpPr/>
            <p:nvPr/>
          </p:nvSpPr>
          <p:spPr>
            <a:xfrm>
              <a:off x="609600" y="1013951"/>
              <a:ext cx="2418121" cy="49706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GB" sz="1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EFB9A96-0EBF-465A-B2EB-9589C4BE6B89}"/>
                </a:ext>
              </a:extLst>
            </p:cNvPr>
            <p:cNvSpPr/>
            <p:nvPr/>
          </p:nvSpPr>
          <p:spPr>
            <a:xfrm>
              <a:off x="609601" y="729125"/>
              <a:ext cx="2418121" cy="5705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2800" b="1" dirty="0"/>
                <a:t>Stroke</a:t>
              </a:r>
              <a:endParaRPr lang="en-GB" b="1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9" y="3697511"/>
            <a:ext cx="3380375" cy="2685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88" y="362160"/>
            <a:ext cx="4818016" cy="65377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j-lt"/>
              </a:rPr>
              <a:t>Arterial Disorders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893" y="3504817"/>
            <a:ext cx="3124617" cy="2674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549" y="3697511"/>
            <a:ext cx="2648553" cy="1788587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344B47B-D59E-4F61-A8B1-084D28E00C17}"/>
              </a:ext>
            </a:extLst>
          </p:cNvPr>
          <p:cNvSpPr/>
          <p:nvPr/>
        </p:nvSpPr>
        <p:spPr>
          <a:xfrm>
            <a:off x="668388" y="1758519"/>
            <a:ext cx="3568798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It happens when blood supply to the brain is interrupted or reduced.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+mn-lt"/>
              </a:rPr>
              <a:t>Sudden occlusion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It can be: </a:t>
            </a:r>
            <a:r>
              <a:rPr lang="en-US" sz="2000" b="1" dirty="0">
                <a:latin typeface="+mn-lt"/>
              </a:rPr>
              <a:t>Ischemic </a:t>
            </a:r>
            <a:r>
              <a:rPr lang="en-US" sz="2000" dirty="0">
                <a:latin typeface="+mn-lt"/>
              </a:rPr>
              <a:t>or </a:t>
            </a:r>
            <a:r>
              <a:rPr lang="en-US" sz="2000" b="1" dirty="0">
                <a:latin typeface="+mn-lt"/>
              </a:rPr>
              <a:t>hemorrhagic.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3D5E6B-08C3-495E-9A7F-32F8462CA6AE}"/>
              </a:ext>
            </a:extLst>
          </p:cNvPr>
          <p:cNvSpPr/>
          <p:nvPr/>
        </p:nvSpPr>
        <p:spPr>
          <a:xfrm>
            <a:off x="4404817" y="1733884"/>
            <a:ext cx="3489333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localized, blood-filled balloon-like bulge in the wall of a blood vessel.</a:t>
            </a:r>
          </a:p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Dilation of the wall (may take years)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715" y="5486098"/>
            <a:ext cx="1790222" cy="932739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9C3D5E6B-08C3-495E-9A7F-32F8462CA6AE}"/>
              </a:ext>
            </a:extLst>
          </p:cNvPr>
          <p:cNvSpPr/>
          <p:nvPr/>
        </p:nvSpPr>
        <p:spPr>
          <a:xfrm>
            <a:off x="8044380" y="1733884"/>
            <a:ext cx="3715468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 </a:t>
            </a:r>
            <a:r>
              <a:rPr lang="en-US" sz="2000" b="1" dirty="0">
                <a:latin typeface="+mn-lt"/>
              </a:rPr>
              <a:t>benign tumors </a:t>
            </a:r>
            <a:r>
              <a:rPr lang="en-US" sz="2000" dirty="0">
                <a:latin typeface="+mn-lt"/>
              </a:rPr>
              <a:t>derived from cells of the vascular or lymphatic vessel walls (epithelium) or derived from cells of the tissues surrounding these vessels. </a:t>
            </a:r>
          </a:p>
        </p:txBody>
      </p:sp>
    </p:spTree>
    <p:extLst>
      <p:ext uri="{BB962C8B-B14F-4D97-AF65-F5344CB8AC3E}">
        <p14:creationId xmlns:p14="http://schemas.microsoft.com/office/powerpoint/2010/main" val="98815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4D1D1B-3F76-436F-ADBB-3043B940A5D8}"/>
              </a:ext>
            </a:extLst>
          </p:cNvPr>
          <p:cNvSpPr txBox="1"/>
          <p:nvPr/>
        </p:nvSpPr>
        <p:spPr>
          <a:xfrm>
            <a:off x="976600" y="520981"/>
            <a:ext cx="7184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Effects of </a:t>
            </a:r>
            <a:r>
              <a:rPr lang="en-US" sz="3200" b="1" u="sng" dirty="0">
                <a:latin typeface="+mj-lt"/>
              </a:rPr>
              <a:t>Occlusion</a:t>
            </a:r>
            <a:r>
              <a:rPr lang="en-US" sz="3200" dirty="0">
                <a:latin typeface="+mj-lt"/>
              </a:rPr>
              <a:t> of Cerebral Arteries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B2B43-775E-41DD-9DBC-285189117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33" y="1343364"/>
            <a:ext cx="9610767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099" y="631569"/>
            <a:ext cx="3063536" cy="1918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365" y="370102"/>
            <a:ext cx="84100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Effects of </a:t>
            </a:r>
            <a:r>
              <a:rPr lang="en-US" sz="3200" b="1" u="sng" dirty="0">
                <a:latin typeface="+mj-lt"/>
              </a:rPr>
              <a:t>Occlusion</a:t>
            </a:r>
            <a:r>
              <a:rPr lang="en-US" sz="3200" dirty="0">
                <a:latin typeface="+mj-lt"/>
              </a:rPr>
              <a:t> of Cerebral Arteries </a:t>
            </a:r>
            <a:r>
              <a:rPr lang="en-US" sz="1800" dirty="0">
                <a:latin typeface="+mj-lt"/>
              </a:rPr>
              <a:t>(Manifestations) 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(Important may come as scenario)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154" y="5869038"/>
            <a:ext cx="8325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Optic radiation: 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axons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from the neurons in the lateral geniculate nucleus to the primary visual cortex.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Hemianopsia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decreased vision or blindness in half the visual field.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Homonymous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hemianopsia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the loss of half of the visual field on the same side in both eyes (see picture on right).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Cortical blindness: total or partial vision loss because of damage to the occipital cortex.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B71A31-DC03-47E6-84C1-84137A3862C1}"/>
              </a:ext>
            </a:extLst>
          </p:cNvPr>
          <p:cNvGrpSpPr/>
          <p:nvPr/>
        </p:nvGrpSpPr>
        <p:grpSpPr>
          <a:xfrm>
            <a:off x="8908801" y="2651512"/>
            <a:ext cx="3127194" cy="2205173"/>
            <a:chOff x="8238946" y="2931498"/>
            <a:chExt cx="3835881" cy="22051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8946" y="2931498"/>
              <a:ext cx="3625689" cy="220517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349010" y="4895837"/>
              <a:ext cx="764275" cy="191069"/>
            </a:xfrm>
            <a:prstGeom prst="rect">
              <a:avLst/>
            </a:prstGeom>
            <a:noFill/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918503" y="4455367"/>
              <a:ext cx="1156324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ysClr val="windowText" lastClr="000000"/>
                  </a:solidFill>
                </a:rPr>
                <a:t>Anterior cerebral artery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801099" y="4999189"/>
            <a:ext cx="3367513" cy="1593124"/>
            <a:chOff x="9058154" y="5098948"/>
            <a:chExt cx="3367513" cy="15931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8154" y="5098948"/>
              <a:ext cx="2955835" cy="14913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1785838" y="6384295"/>
              <a:ext cx="6398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75D6BC0-5A9C-4A48-9CB1-45BC24AF1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287461"/>
              </p:ext>
            </p:extLst>
          </p:nvPr>
        </p:nvGraphicFramePr>
        <p:xfrm>
          <a:off x="475154" y="1265505"/>
          <a:ext cx="8262288" cy="4577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4477">
                  <a:extLst>
                    <a:ext uri="{9D8B030D-6E8A-4147-A177-3AD203B41FA5}">
                      <a16:colId xmlns:a16="http://schemas.microsoft.com/office/drawing/2014/main" val="4223554368"/>
                    </a:ext>
                  </a:extLst>
                </a:gridCol>
                <a:gridCol w="2173579">
                  <a:extLst>
                    <a:ext uri="{9D8B030D-6E8A-4147-A177-3AD203B41FA5}">
                      <a16:colId xmlns:a16="http://schemas.microsoft.com/office/drawing/2014/main" val="1554602997"/>
                    </a:ext>
                  </a:extLst>
                </a:gridCol>
                <a:gridCol w="3253839">
                  <a:extLst>
                    <a:ext uri="{9D8B030D-6E8A-4147-A177-3AD203B41FA5}">
                      <a16:colId xmlns:a16="http://schemas.microsoft.com/office/drawing/2014/main" val="3901719039"/>
                    </a:ext>
                  </a:extLst>
                </a:gridCol>
                <a:gridCol w="2360393">
                  <a:extLst>
                    <a:ext uri="{9D8B030D-6E8A-4147-A177-3AD203B41FA5}">
                      <a16:colId xmlns:a16="http://schemas.microsoft.com/office/drawing/2014/main" val="200095722"/>
                    </a:ext>
                  </a:extLst>
                </a:gridCol>
              </a:tblGrid>
              <a:tr h="6541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Artery </a:t>
                      </a:r>
                    </a:p>
                  </a:txBody>
                  <a:tcPr vert="vert2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Anterior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(ACA)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97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Middle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(MCA)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9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Posterior</a:t>
                      </a: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(PCA)</a:t>
                      </a: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BCFF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66414"/>
                  </a:ext>
                </a:extLst>
              </a:tr>
              <a:tr h="3662716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Effect</a:t>
                      </a:r>
                    </a:p>
                  </a:txBody>
                  <a:tcPr vert="vert27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Motor disturbance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contralateral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distal leg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Difficulty in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prefrontal lobe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functions: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Cognitive thinking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Judgement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Motor initiation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Self monitoring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DF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Contralateral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weakness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of: </a:t>
                      </a:r>
                      <a:b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face, arm &amp; hands “more than legs”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Contralateral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sensory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loss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of: </a:t>
                      </a:r>
                      <a:b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face, arm, and hands more than legs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Visual field cut (damage to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optic radiation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4- Aphasia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(language disturbance): 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Broca’s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area: production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Wernicke’s area: comprehension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 Visual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disturbances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Unilateral lesion: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contralateral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homonymous hemianopsia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Bilateral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lesions: cortical blindness, patients unaware they cannot see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(Anton’s Syndrome)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Memory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impairment: if temporal lobe is affected</a:t>
                      </a:r>
                      <a:endParaRPr kumimoji="0" lang="en-GB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2F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8926"/>
                  </a:ext>
                </a:extLst>
              </a:tr>
            </a:tbl>
          </a:graphicData>
        </a:graphic>
      </p:graphicFrame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C7C3FA8D-2976-44A9-B09E-58379E506C71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IMPORTANT</a:t>
            </a:r>
            <a:endParaRPr lang="en-GB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326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Left 28">
            <a:extLst>
              <a:ext uri="{FF2B5EF4-FFF2-40B4-BE49-F238E27FC236}">
                <a16:creationId xmlns:a16="http://schemas.microsoft.com/office/drawing/2014/main" id="{A42201FC-F7B7-442B-9EE1-F499E8DE0436}"/>
              </a:ext>
            </a:extLst>
          </p:cNvPr>
          <p:cNvSpPr/>
          <p:nvPr/>
        </p:nvSpPr>
        <p:spPr>
          <a:xfrm rot="16200000">
            <a:off x="3959143" y="4455895"/>
            <a:ext cx="802760" cy="457372"/>
          </a:xfrm>
          <a:prstGeom prst="leftArrow">
            <a:avLst>
              <a:gd name="adj1" fmla="val 60000"/>
              <a:gd name="adj2" fmla="val 50000"/>
            </a:avLst>
          </a:prstGeom>
          <a:ln w="28575">
            <a:solidFill>
              <a:srgbClr val="4E67C8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06CE605C-CA87-456A-83CC-F102331A42B6}"/>
              </a:ext>
            </a:extLst>
          </p:cNvPr>
          <p:cNvSpPr/>
          <p:nvPr/>
        </p:nvSpPr>
        <p:spPr>
          <a:xfrm rot="13332725">
            <a:off x="1553513" y="3130134"/>
            <a:ext cx="1896501" cy="573504"/>
          </a:xfrm>
          <a:prstGeom prst="leftArrow">
            <a:avLst>
              <a:gd name="adj1" fmla="val 60000"/>
              <a:gd name="adj2" fmla="val 50000"/>
            </a:avLst>
          </a:prstGeom>
          <a:ln w="28575">
            <a:solidFill>
              <a:srgbClr val="4E67C8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370113D3-D22B-415B-A5D5-E5FA665C71BF}"/>
              </a:ext>
            </a:extLst>
          </p:cNvPr>
          <p:cNvSpPr/>
          <p:nvPr/>
        </p:nvSpPr>
        <p:spPr>
          <a:xfrm rot="19067275">
            <a:off x="5278525" y="3130136"/>
            <a:ext cx="1896501" cy="573504"/>
          </a:xfrm>
          <a:prstGeom prst="leftArrow">
            <a:avLst>
              <a:gd name="adj1" fmla="val 60000"/>
              <a:gd name="adj2" fmla="val 50000"/>
            </a:avLst>
          </a:prstGeom>
          <a:ln w="28575">
            <a:solidFill>
              <a:srgbClr val="4E67C8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601" y="3229659"/>
            <a:ext cx="3654571" cy="3155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979" y="1100223"/>
            <a:ext cx="7982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The veins are thin walled and are devoid of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(don’t have)  </a:t>
            </a:r>
            <a:r>
              <a:rPr lang="en-US" sz="2400" dirty="0">
                <a:latin typeface="+mn-lt"/>
              </a:rPr>
              <a:t>valves.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+mn-lt"/>
              </a:rPr>
              <a:t>The cerebral veins are: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75013-6497-4C97-B741-ADAAA7EECE05}"/>
              </a:ext>
            </a:extLst>
          </p:cNvPr>
          <p:cNvSpPr txBox="1"/>
          <p:nvPr/>
        </p:nvSpPr>
        <p:spPr>
          <a:xfrm>
            <a:off x="762096" y="2577460"/>
            <a:ext cx="3547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4E67C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Found in the subarachnoid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ysClr val="windowText" lastClr="000000"/>
                </a:solidFill>
                <a:latin typeface="+mn-lt"/>
              </a:rPr>
              <a:t>Drain the cortical surface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59B2DC-23A4-47EC-AB5D-BE712A043909}"/>
              </a:ext>
            </a:extLst>
          </p:cNvPr>
          <p:cNvGrpSpPr/>
          <p:nvPr/>
        </p:nvGrpSpPr>
        <p:grpSpPr>
          <a:xfrm>
            <a:off x="762096" y="2022288"/>
            <a:ext cx="3547000" cy="529592"/>
            <a:chOff x="317" y="531031"/>
            <a:chExt cx="1911682" cy="15293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27D344-8AF1-4365-BC64-D63BE655CDB5}"/>
                </a:ext>
              </a:extLst>
            </p:cNvPr>
            <p:cNvSpPr/>
            <p:nvPr/>
          </p:nvSpPr>
          <p:spPr>
            <a:xfrm>
              <a:off x="317" y="531031"/>
              <a:ext cx="1911682" cy="1529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27AA3D0D-4A9A-42A6-B5DC-5CAF9EA3B4EC}"/>
                </a:ext>
              </a:extLst>
            </p:cNvPr>
            <p:cNvSpPr txBox="1"/>
            <p:nvPr/>
          </p:nvSpPr>
          <p:spPr>
            <a:xfrm>
              <a:off x="45110" y="575824"/>
              <a:ext cx="1822096" cy="143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I. Superficial cortical veins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86C8D1-F4D8-4667-B615-CA81530DBEC9}"/>
              </a:ext>
            </a:extLst>
          </p:cNvPr>
          <p:cNvGrpSpPr/>
          <p:nvPr/>
        </p:nvGrpSpPr>
        <p:grpSpPr>
          <a:xfrm>
            <a:off x="5005049" y="2045807"/>
            <a:ext cx="3176822" cy="498570"/>
            <a:chOff x="4463595" y="531031"/>
            <a:chExt cx="1911682" cy="152934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D8FEF61-6381-4088-A83A-37788506AC37}"/>
                </a:ext>
              </a:extLst>
            </p:cNvPr>
            <p:cNvSpPr/>
            <p:nvPr/>
          </p:nvSpPr>
          <p:spPr>
            <a:xfrm>
              <a:off x="4463595" y="531031"/>
              <a:ext cx="1911682" cy="15293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8619271B-E33B-4EB9-A5D2-1B0C4FACA5D8}"/>
                </a:ext>
              </a:extLst>
            </p:cNvPr>
            <p:cNvSpPr txBox="1"/>
            <p:nvPr/>
          </p:nvSpPr>
          <p:spPr>
            <a:xfrm>
              <a:off x="4508388" y="575824"/>
              <a:ext cx="1822096" cy="1439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055" tIns="59055" rIns="59055" bIns="59055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II. Deep veins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F86B19-9146-429E-92B7-28102BF2F100}"/>
              </a:ext>
            </a:extLst>
          </p:cNvPr>
          <p:cNvSpPr txBox="1"/>
          <p:nvPr/>
        </p:nvSpPr>
        <p:spPr>
          <a:xfrm>
            <a:off x="5005049" y="2577459"/>
            <a:ext cx="3176822" cy="57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4E67C8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ysClr val="windowText" lastClr="000000"/>
                </a:solidFill>
                <a:latin typeface="+mn-lt"/>
              </a:rPr>
              <a:t>Drain the deep structures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0E427-59D1-4DA4-844B-4EB8F2FB3012}"/>
              </a:ext>
            </a:extLst>
          </p:cNvPr>
          <p:cNvSpPr txBox="1"/>
          <p:nvPr/>
        </p:nvSpPr>
        <p:spPr>
          <a:xfrm>
            <a:off x="3413028" y="3645622"/>
            <a:ext cx="1938591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4E67C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These veins ultimately drain into: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4E77AE-2874-4D11-9D06-15EAEE46595D}"/>
              </a:ext>
            </a:extLst>
          </p:cNvPr>
          <p:cNvGrpSpPr/>
          <p:nvPr/>
        </p:nvGrpSpPr>
        <p:grpSpPr>
          <a:xfrm>
            <a:off x="3501654" y="5117447"/>
            <a:ext cx="1761337" cy="1413308"/>
            <a:chOff x="2181648" y="2313939"/>
            <a:chExt cx="2012297" cy="201229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161A756-917F-4189-8CA0-472B0AF9083B}"/>
                </a:ext>
              </a:extLst>
            </p:cNvPr>
            <p:cNvSpPr/>
            <p:nvPr/>
          </p:nvSpPr>
          <p:spPr>
            <a:xfrm>
              <a:off x="2181648" y="2313939"/>
              <a:ext cx="2012297" cy="201229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4">
              <a:extLst>
                <a:ext uri="{FF2B5EF4-FFF2-40B4-BE49-F238E27FC236}">
                  <a16:creationId xmlns:a16="http://schemas.microsoft.com/office/drawing/2014/main" id="{5EEA7789-26F7-4CAB-AE74-6DE97728B602}"/>
                </a:ext>
              </a:extLst>
            </p:cNvPr>
            <p:cNvSpPr txBox="1"/>
            <p:nvPr/>
          </p:nvSpPr>
          <p:spPr>
            <a:xfrm>
              <a:off x="2476342" y="2608633"/>
              <a:ext cx="1422909" cy="14229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/>
                <a:t>Dural venous sinuses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Venous Drainage</a:t>
            </a:r>
          </a:p>
        </p:txBody>
      </p:sp>
    </p:spTree>
    <p:extLst>
      <p:ext uri="{BB962C8B-B14F-4D97-AF65-F5344CB8AC3E}">
        <p14:creationId xmlns:p14="http://schemas.microsoft.com/office/powerpoint/2010/main" val="3385047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042024" y="963135"/>
            <a:ext cx="2251343" cy="1373837"/>
            <a:chOff x="3582031" y="42304"/>
            <a:chExt cx="4251784" cy="2275494"/>
          </a:xfrm>
        </p:grpSpPr>
        <p:grpSp>
          <p:nvGrpSpPr>
            <p:cNvPr id="20" name="Group 19"/>
            <p:cNvGrpSpPr/>
            <p:nvPr/>
          </p:nvGrpSpPr>
          <p:grpSpPr>
            <a:xfrm>
              <a:off x="3826222" y="55541"/>
              <a:ext cx="4007593" cy="2262257"/>
              <a:chOff x="3826222" y="55541"/>
              <a:chExt cx="4007593" cy="226225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826222" y="55541"/>
                <a:ext cx="4007593" cy="2262257"/>
                <a:chOff x="8598090" y="-9190"/>
                <a:chExt cx="3593910" cy="234224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598090" y="-9190"/>
                  <a:ext cx="3593910" cy="234224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8598090" y="1903228"/>
                  <a:ext cx="599073" cy="18346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4475747" y="1425301"/>
                <a:ext cx="433137" cy="49300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582031" y="42304"/>
              <a:ext cx="1326851" cy="6117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78986" y="1593008"/>
            <a:ext cx="566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They </a:t>
            </a:r>
            <a:r>
              <a:rPr lang="en-US" sz="2000" dirty="0">
                <a:latin typeface="+mn-lt"/>
              </a:rPr>
              <a:t>lie on the brain surface, in the </a:t>
            </a:r>
            <a:r>
              <a:rPr lang="en-US" sz="2000" b="1" dirty="0">
                <a:latin typeface="+mn-lt"/>
              </a:rPr>
              <a:t>subarachnoid space</a:t>
            </a:r>
            <a:r>
              <a:rPr lang="en-US" sz="2000" dirty="0">
                <a:latin typeface="+mn-lt"/>
              </a:rPr>
              <a:t>. They are divided into: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66200" y="292100"/>
            <a:ext cx="3604701" cy="3280435"/>
            <a:chOff x="7833815" y="2086691"/>
            <a:chExt cx="4237087" cy="35176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3815" y="2086691"/>
              <a:ext cx="4237087" cy="351769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7956645" y="2579427"/>
              <a:ext cx="736979" cy="368489"/>
            </a:xfrm>
            <a:prstGeom prst="rect">
              <a:avLst/>
            </a:prstGeom>
            <a:noFill/>
            <a:ln w="28575">
              <a:solidFill>
                <a:srgbClr val="B8C2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853793" y="5326396"/>
              <a:ext cx="1250154" cy="195909"/>
            </a:xfrm>
            <a:prstGeom prst="rect">
              <a:avLst/>
            </a:prstGeom>
            <a:noFill/>
            <a:ln w="28575">
              <a:solidFill>
                <a:srgbClr val="F9B3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3820" y="5257572"/>
              <a:ext cx="1733267" cy="297923"/>
            </a:xfrm>
            <a:prstGeom prst="rect">
              <a:avLst/>
            </a:prstGeom>
            <a:noFill/>
            <a:ln w="28575">
              <a:solidFill>
                <a:srgbClr val="BEEB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69300" y="3629731"/>
            <a:ext cx="3604701" cy="3133616"/>
            <a:chOff x="3583635" y="2237634"/>
            <a:chExt cx="4127350" cy="31336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3635" y="2237634"/>
              <a:ext cx="4127350" cy="313361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3929163" y="2259390"/>
              <a:ext cx="1327246" cy="41395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EEB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ysClr val="windowText" lastClr="000000"/>
                  </a:solidFill>
                </a:rPr>
                <a:t>Superior anastomotic vein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79412" y="2449780"/>
              <a:ext cx="1103912" cy="312050"/>
            </a:xfrm>
            <a:prstGeom prst="rect">
              <a:avLst/>
            </a:prstGeom>
            <a:noFill/>
            <a:ln w="28575">
              <a:solidFill>
                <a:srgbClr val="B8C2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8389" y="4737202"/>
              <a:ext cx="1180612" cy="312050"/>
            </a:xfrm>
            <a:prstGeom prst="rect">
              <a:avLst/>
            </a:prstGeom>
            <a:noFill/>
            <a:ln w="28575">
              <a:solidFill>
                <a:srgbClr val="BEEB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34B698-F2CB-4B01-801D-674B4B54BECF}"/>
                </a:ext>
              </a:extLst>
            </p:cNvPr>
            <p:cNvSpPr/>
            <p:nvPr/>
          </p:nvSpPr>
          <p:spPr>
            <a:xfrm>
              <a:off x="5513755" y="5215246"/>
              <a:ext cx="1103912" cy="1460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9B3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F6FCC20-08D1-4EC2-B95B-A3AE3AC7980D}"/>
              </a:ext>
            </a:extLst>
          </p:cNvPr>
          <p:cNvSpPr txBox="1"/>
          <p:nvPr/>
        </p:nvSpPr>
        <p:spPr>
          <a:xfrm>
            <a:off x="9781080" y="6569165"/>
            <a:ext cx="12586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Transverse sinus</a:t>
            </a:r>
            <a:endParaRPr lang="en-GB" sz="110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AE543723-031F-4662-977D-9C48CACE9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859007"/>
              </p:ext>
            </p:extLst>
          </p:nvPr>
        </p:nvGraphicFramePr>
        <p:xfrm>
          <a:off x="701046" y="2353871"/>
          <a:ext cx="7696201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9274">
                  <a:extLst>
                    <a:ext uri="{9D8B030D-6E8A-4147-A177-3AD203B41FA5}">
                      <a16:colId xmlns:a16="http://schemas.microsoft.com/office/drawing/2014/main" val="64729263"/>
                    </a:ext>
                  </a:extLst>
                </a:gridCol>
                <a:gridCol w="1599027">
                  <a:extLst>
                    <a:ext uri="{9D8B030D-6E8A-4147-A177-3AD203B41FA5}">
                      <a16:colId xmlns:a16="http://schemas.microsoft.com/office/drawing/2014/main" val="3394068554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1766854682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3182873790"/>
                    </a:ext>
                  </a:extLst>
                </a:gridCol>
              </a:tblGrid>
              <a:tr h="351112">
                <a:tc>
                  <a:txBody>
                    <a:bodyPr/>
                    <a:lstStyle/>
                    <a:p>
                      <a:pPr algn="ctr"/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Course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Termination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531438"/>
                  </a:ext>
                </a:extLst>
              </a:tr>
              <a:tr h="125815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Superior</a:t>
                      </a:r>
                      <a:r>
                        <a:rPr lang="en-US" sz="2000" dirty="0"/>
                        <a:t> cerebral veins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Drain lateral surface of brain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above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the lateral sulcus</a:t>
                      </a:r>
                    </a:p>
                  </a:txBody>
                  <a:tcPr>
                    <a:solidFill>
                      <a:srgbClr val="DCE1F4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Terminate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mainly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the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Superior Sagittal sinus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and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superficial middle cerebral vein</a:t>
                      </a:r>
                    </a:p>
                  </a:txBody>
                  <a:tcPr>
                    <a:solidFill>
                      <a:srgbClr val="DCE1F4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to 12 veins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600" i="0" dirty="0"/>
                    </a:p>
                  </a:txBody>
                  <a:tcPr>
                    <a:solidFill>
                      <a:srgbClr val="DCE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66658"/>
                  </a:ext>
                </a:extLst>
              </a:tr>
              <a:tr h="104527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Inferior</a:t>
                      </a:r>
                      <a:r>
                        <a:rPr lang="en-US" sz="2000" baseline="0" dirty="0"/>
                        <a:t> cerebral veins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Run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below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the lateral sulcus</a:t>
                      </a:r>
                    </a:p>
                    <a:p>
                      <a:pPr marL="108000" indent="-108000"/>
                      <a:endParaRPr lang="en-US" sz="1600" i="0" dirty="0"/>
                    </a:p>
                  </a:txBody>
                  <a:tcPr>
                    <a:solidFill>
                      <a:srgbClr val="FDE7E3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Terminate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superficial middle cerebral vein &amp; </a:t>
                      </a:r>
                      <a:r>
                        <a:rPr kumimoji="0" lang="en-US" sz="16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partly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into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Transverse sinus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rgbClr val="FDE7E3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Drain the lateral surface of the temporal lobe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600" i="0" dirty="0"/>
                    </a:p>
                  </a:txBody>
                  <a:tcPr>
                    <a:solidFill>
                      <a:srgbClr val="FDE7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14682"/>
                  </a:ext>
                </a:extLst>
              </a:tr>
              <a:tr h="139132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Superficial middle </a:t>
                      </a:r>
                      <a:r>
                        <a:rPr lang="en-US" sz="2000" dirty="0"/>
                        <a:t>cerebral veins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Runs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along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the lateral sulcus</a:t>
                      </a:r>
                    </a:p>
                    <a:p>
                      <a:pPr marL="108000" indent="-108000"/>
                      <a:endParaRPr lang="en-US" sz="1600" i="0" dirty="0"/>
                    </a:p>
                  </a:txBody>
                  <a:tcPr>
                    <a:solidFill>
                      <a:srgbClr val="E5F7F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Terminates into the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Cavernous sinus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600" i="0" dirty="0"/>
                    </a:p>
                  </a:txBody>
                  <a:tcPr>
                    <a:solidFill>
                      <a:srgbClr val="E5F7F2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Connected posteriorly by 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Superior &amp; Inferior anastomotic veins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 Superior Sagittal &amp; Transverse sinuses respectively</a:t>
                      </a:r>
                    </a:p>
                  </a:txBody>
                  <a:tcPr>
                    <a:solidFill>
                      <a:srgbClr val="E5F7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287297"/>
                  </a:ext>
                </a:extLst>
              </a:tr>
            </a:tbl>
          </a:graphicData>
        </a:graphic>
      </p:graphicFrame>
      <p:sp>
        <p:nvSpPr>
          <p:cNvPr id="26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Venous Drainage</a:t>
            </a:r>
            <a:br>
              <a:rPr lang="en-US" sz="3600" b="1" dirty="0"/>
            </a:br>
            <a:r>
              <a:rPr lang="en-US" sz="3200" b="1" dirty="0"/>
              <a:t>I. Superficial Cortical Veins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80242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7859" y="4014491"/>
            <a:ext cx="9799438" cy="3597864"/>
            <a:chOff x="242907" y="2085116"/>
            <a:chExt cx="7659540" cy="2681244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4200101535"/>
                </p:ext>
              </p:extLst>
            </p:nvPr>
          </p:nvGraphicFramePr>
          <p:xfrm>
            <a:off x="242907" y="2085116"/>
            <a:ext cx="7659540" cy="26812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11" name="Straight Connector 10"/>
            <p:cNvCxnSpPr/>
            <p:nvPr/>
          </p:nvCxnSpPr>
          <p:spPr>
            <a:xfrm flipH="1" flipV="1">
              <a:off x="1876894" y="2781424"/>
              <a:ext cx="0" cy="548632"/>
            </a:xfrm>
            <a:prstGeom prst="line">
              <a:avLst/>
            </a:prstGeom>
            <a:ln w="28575">
              <a:solidFill>
                <a:srgbClr val="FFB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937317" y="2779031"/>
              <a:ext cx="0" cy="548630"/>
            </a:xfrm>
            <a:prstGeom prst="line">
              <a:avLst/>
            </a:prstGeom>
            <a:ln w="28575">
              <a:solidFill>
                <a:srgbClr val="FFB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5999397" y="2779030"/>
              <a:ext cx="0" cy="548631"/>
            </a:xfrm>
            <a:prstGeom prst="line">
              <a:avLst/>
            </a:prstGeom>
            <a:ln w="28575">
              <a:solidFill>
                <a:srgbClr val="FFB3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181599" y="2382721"/>
              <a:ext cx="1215681" cy="481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B3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They merge to form: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3417" y="2367011"/>
              <a:ext cx="1885293" cy="481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B3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The two veins unit in the midline to form: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4705" y="2367011"/>
              <a:ext cx="2446592" cy="4816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B37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+mn-lt"/>
                </a:rPr>
                <a:t>This short vessel </a:t>
              </a:r>
              <a:r>
                <a:rPr lang="en-GB" sz="1800" dirty="0">
                  <a:latin typeface="+mn-lt"/>
                </a:rPr>
                <a:t>joins the </a:t>
              </a:r>
              <a:r>
                <a:rPr lang="en-GB" sz="1800" b="1" dirty="0">
                  <a:latin typeface="+mn-lt"/>
                </a:rPr>
                <a:t>Inferior Sagittal sinus </a:t>
              </a:r>
              <a:r>
                <a:rPr lang="en-GB" sz="1800" dirty="0">
                  <a:latin typeface="+mn-lt"/>
                </a:rPr>
                <a:t>to form</a:t>
              </a:r>
              <a:r>
                <a:rPr lang="en-US" sz="1800" dirty="0">
                  <a:latin typeface="+mn-lt"/>
                </a:rPr>
                <a:t>: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5627" y="1971592"/>
            <a:ext cx="42254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dirty="0">
                <a:latin typeface="+mn-lt"/>
              </a:rPr>
              <a:t>They drain the internal structures: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Basal ganglia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Internal capsule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Thalamus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66664" y="1618851"/>
            <a:ext cx="3700838" cy="2217510"/>
            <a:chOff x="8095988" y="271202"/>
            <a:chExt cx="3660920" cy="29141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95988" y="271202"/>
              <a:ext cx="3657917" cy="291414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8202303" y="1282890"/>
              <a:ext cx="1043101" cy="382137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95337" y="2434427"/>
              <a:ext cx="1043101" cy="382137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086662" y="2144487"/>
              <a:ext cx="670246" cy="344798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913075" y="1525319"/>
            <a:ext cx="2962874" cy="2297485"/>
            <a:chOff x="8376427" y="3733975"/>
            <a:chExt cx="3377477" cy="27068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6427" y="3733975"/>
              <a:ext cx="3377477" cy="270685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11204813" y="4641902"/>
              <a:ext cx="433214" cy="382137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01088" y="4259766"/>
              <a:ext cx="751611" cy="352640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Venous Drainage</a:t>
            </a:r>
            <a:br>
              <a:rPr lang="en-US" sz="3600" b="1" dirty="0"/>
            </a:br>
            <a:r>
              <a:rPr lang="en-US" sz="3200" b="1" dirty="0"/>
              <a:t>II. Deep Veins</a:t>
            </a:r>
          </a:p>
        </p:txBody>
      </p:sp>
    </p:spTree>
    <p:extLst>
      <p:ext uri="{BB962C8B-B14F-4D97-AF65-F5344CB8AC3E}">
        <p14:creationId xmlns:p14="http://schemas.microsoft.com/office/powerpoint/2010/main" val="207593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5">
            <a:extLst>
              <a:ext uri="{FF2B5EF4-FFF2-40B4-BE49-F238E27FC236}">
                <a16:creationId xmlns:a16="http://schemas.microsoft.com/office/drawing/2014/main" id="{9B6A15BC-4E55-4266-AD27-F904BF65B594}"/>
              </a:ext>
            </a:extLst>
          </p:cNvPr>
          <p:cNvSpPr/>
          <p:nvPr/>
        </p:nvSpPr>
        <p:spPr>
          <a:xfrm>
            <a:off x="9210155" y="3311982"/>
            <a:ext cx="2852972" cy="1794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B6D200BA-2262-48FE-8391-0FB6A301A1E5}"/>
              </a:ext>
            </a:extLst>
          </p:cNvPr>
          <p:cNvSpPr/>
          <p:nvPr/>
        </p:nvSpPr>
        <p:spPr>
          <a:xfrm>
            <a:off x="9229752" y="5065810"/>
            <a:ext cx="2895386" cy="1614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C7F7AD-57FA-4E4F-9061-7CDC255C3B94}"/>
              </a:ext>
            </a:extLst>
          </p:cNvPr>
          <p:cNvSpPr txBox="1"/>
          <p:nvPr/>
        </p:nvSpPr>
        <p:spPr>
          <a:xfrm>
            <a:off x="700205" y="1063054"/>
            <a:ext cx="972925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1900" b="1" dirty="0">
                <a:cs typeface="Liberation Sans Narrow"/>
              </a:rPr>
              <a:t>The Superior Sagittal</a:t>
            </a:r>
            <a:r>
              <a:rPr lang="en-US" sz="1900" b="1" spc="-75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</a:t>
            </a:r>
            <a:endParaRPr lang="en-US" sz="1900" dirty="0">
              <a:cs typeface="Liberation Sans Narrow"/>
            </a:endParaRPr>
          </a:p>
          <a:p>
            <a:pPr marL="540000" marR="5080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5" dirty="0">
                <a:cs typeface="Liberation Sans Narrow"/>
              </a:rPr>
              <a:t>Lies </a:t>
            </a:r>
            <a:r>
              <a:rPr lang="en-US" sz="1900" spc="-10" dirty="0">
                <a:cs typeface="Liberation Sans Narrow"/>
              </a:rPr>
              <a:t>along the superior </a:t>
            </a:r>
            <a:r>
              <a:rPr lang="en-US" sz="1900" spc="-5" dirty="0">
                <a:cs typeface="Liberation Sans Narrow"/>
              </a:rPr>
              <a:t>border of </a:t>
            </a:r>
            <a:r>
              <a:rPr lang="en-US" sz="1900" spc="-10" dirty="0">
                <a:cs typeface="Liberation Sans Narrow"/>
              </a:rPr>
              <a:t>the </a:t>
            </a:r>
            <a:r>
              <a:rPr lang="en-US" sz="1900" spc="-5" dirty="0">
                <a:cs typeface="Liberation Sans Narrow"/>
              </a:rPr>
              <a:t>falx  </a:t>
            </a:r>
            <a:r>
              <a:rPr lang="en-US" sz="1900" spc="-5" dirty="0" err="1">
                <a:cs typeface="Liberation Sans Narrow"/>
              </a:rPr>
              <a:t>cerebri</a:t>
            </a:r>
            <a:r>
              <a:rPr lang="en-US" sz="1900" spc="-5" dirty="0">
                <a:cs typeface="Liberation Sans Narrow"/>
              </a:rPr>
              <a:t> </a:t>
            </a:r>
            <a:r>
              <a:rPr lang="en-US" sz="1900" spc="-10" dirty="0">
                <a:cs typeface="Liberation Sans Narrow"/>
              </a:rPr>
              <a:t>and empties into the confluence </a:t>
            </a:r>
            <a:r>
              <a:rPr lang="en-US" sz="1900" spc="-5" dirty="0">
                <a:cs typeface="Liberation Sans Narrow"/>
              </a:rPr>
              <a:t>of sinuses.</a:t>
            </a:r>
            <a:endParaRPr lang="en-US" sz="1900" dirty="0">
              <a:cs typeface="Liberation Sans Narrow"/>
            </a:endParaRPr>
          </a:p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469265" algn="l"/>
                <a:tab pos="469900" algn="l"/>
              </a:tabLst>
            </a:pPr>
            <a:r>
              <a:rPr lang="en-US" sz="1900" b="1" dirty="0">
                <a:cs typeface="Liberation Sans Narrow"/>
              </a:rPr>
              <a:t>The </a:t>
            </a:r>
            <a:r>
              <a:rPr lang="en-US" sz="1900" b="1" spc="-5" dirty="0">
                <a:cs typeface="Liberation Sans Narrow"/>
              </a:rPr>
              <a:t>Inferior </a:t>
            </a:r>
            <a:r>
              <a:rPr lang="en-US" sz="1900" b="1" dirty="0">
                <a:cs typeface="Liberation Sans Narrow"/>
              </a:rPr>
              <a:t>Sagittal</a:t>
            </a:r>
            <a:r>
              <a:rPr lang="en-US" sz="1900" b="1" spc="-80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</a:t>
            </a:r>
            <a:endParaRPr lang="en-US" sz="1900" dirty="0">
              <a:cs typeface="Liberation Sans Narrow"/>
            </a:endParaRPr>
          </a:p>
          <a:p>
            <a:pPr marL="540000" lvl="1" indent="-266400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100" algn="l"/>
                <a:tab pos="927735" algn="l"/>
              </a:tabLst>
            </a:pPr>
            <a:r>
              <a:rPr lang="en-US" sz="1900" spc="-5" dirty="0">
                <a:cs typeface="Liberation Sans Narrow"/>
              </a:rPr>
              <a:t>Lies in the </a:t>
            </a:r>
            <a:r>
              <a:rPr lang="en-US" sz="1900" spc="-10" dirty="0">
                <a:cs typeface="Liberation Sans Narrow"/>
              </a:rPr>
              <a:t>inferior </a:t>
            </a:r>
            <a:r>
              <a:rPr lang="en-US" sz="1900" spc="-5" dirty="0">
                <a:cs typeface="Liberation Sans Narrow"/>
              </a:rPr>
              <a:t>border of the falx</a:t>
            </a:r>
            <a:r>
              <a:rPr lang="en-US" sz="1900" spc="-50" dirty="0">
                <a:cs typeface="Liberation Sans Narrow"/>
              </a:rPr>
              <a:t> </a:t>
            </a:r>
            <a:r>
              <a:rPr lang="en-US" sz="1900" spc="-5" dirty="0" err="1">
                <a:cs typeface="Liberation Sans Narrow"/>
              </a:rPr>
              <a:t>cerebri</a:t>
            </a:r>
            <a:r>
              <a:rPr lang="en-US" sz="1900" spc="-5" dirty="0">
                <a:cs typeface="Liberation Sans Narrow"/>
              </a:rPr>
              <a:t>.</a:t>
            </a:r>
            <a:endParaRPr lang="en-US" sz="1900" dirty="0">
              <a:cs typeface="Liberation Sans Narrow"/>
            </a:endParaRPr>
          </a:p>
          <a:p>
            <a:pPr marL="540000" marR="8255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5" dirty="0">
                <a:cs typeface="Liberation Sans Narrow"/>
              </a:rPr>
              <a:t>The </a:t>
            </a:r>
            <a:r>
              <a:rPr lang="en-US" sz="1900" spc="-10" dirty="0">
                <a:cs typeface="Liberation Sans Narrow"/>
              </a:rPr>
              <a:t>great cerebral </a:t>
            </a:r>
            <a:r>
              <a:rPr lang="en-US" sz="1900" spc="-5" dirty="0">
                <a:cs typeface="Liberation Sans Narrow"/>
              </a:rPr>
              <a:t>vein of </a:t>
            </a:r>
            <a:r>
              <a:rPr lang="en-US" sz="1900" spc="-10" dirty="0">
                <a:cs typeface="Liberation Sans Narrow"/>
              </a:rPr>
              <a:t>Galen joins </a:t>
            </a:r>
            <a:r>
              <a:rPr lang="en-US" sz="1900" spc="-5" dirty="0">
                <a:cs typeface="Liberation Sans Narrow"/>
              </a:rPr>
              <a:t>the </a:t>
            </a:r>
            <a:r>
              <a:rPr lang="en-US" sz="1900" spc="-10" dirty="0">
                <a:cs typeface="Liberation Sans Narrow"/>
              </a:rPr>
              <a:t>inferior </a:t>
            </a:r>
            <a:r>
              <a:rPr lang="en-US" sz="1900" spc="-5" dirty="0">
                <a:cs typeface="Liberation Sans Narrow"/>
              </a:rPr>
              <a:t>sagittal sinus to form the straight</a:t>
            </a:r>
            <a:r>
              <a:rPr lang="en-US" sz="1900" spc="-45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sinus.</a:t>
            </a:r>
            <a:endParaRPr lang="en-US" sz="1900" dirty="0">
              <a:cs typeface="Liberation Sans Narrow"/>
            </a:endParaRPr>
          </a:p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469265" algn="l"/>
                <a:tab pos="469900" algn="l"/>
              </a:tabLst>
            </a:pPr>
            <a:r>
              <a:rPr lang="en-US" sz="1900" b="1" dirty="0">
                <a:cs typeface="Liberation Sans Narrow"/>
              </a:rPr>
              <a:t>The </a:t>
            </a:r>
            <a:r>
              <a:rPr lang="en-US" sz="1900" b="1" spc="-10" dirty="0">
                <a:cs typeface="Liberation Sans Narrow"/>
              </a:rPr>
              <a:t>Transverse</a:t>
            </a:r>
            <a:r>
              <a:rPr lang="en-US" sz="1900" b="1" spc="-60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Sinuses</a:t>
            </a:r>
            <a:endParaRPr lang="en-US" sz="1900" dirty="0">
              <a:cs typeface="Liberation Sans Narrow"/>
            </a:endParaRPr>
          </a:p>
          <a:p>
            <a:pPr marL="540000" marR="6350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5" dirty="0">
                <a:cs typeface="Liberation Sans Narrow"/>
              </a:rPr>
              <a:t>Originate </a:t>
            </a:r>
            <a:r>
              <a:rPr lang="en-US" sz="1900" spc="-10" dirty="0">
                <a:cs typeface="Liberation Sans Narrow"/>
              </a:rPr>
              <a:t>on </a:t>
            </a:r>
            <a:r>
              <a:rPr lang="en-US" sz="1900" spc="-5" dirty="0">
                <a:cs typeface="Liberation Sans Narrow"/>
              </a:rPr>
              <a:t>each side of the </a:t>
            </a:r>
            <a:r>
              <a:rPr lang="en-US" sz="1900" spc="-10" dirty="0">
                <a:cs typeface="Liberation Sans Narrow"/>
              </a:rPr>
              <a:t>confluence </a:t>
            </a:r>
            <a:r>
              <a:rPr lang="en-US" sz="1900" spc="-5" dirty="0">
                <a:cs typeface="Liberation Sans Narrow"/>
              </a:rPr>
              <a:t>of  sinuses.</a:t>
            </a:r>
            <a:endParaRPr lang="en-US" sz="1900" dirty="0">
              <a:cs typeface="Liberation Sans Narrow"/>
            </a:endParaRPr>
          </a:p>
          <a:p>
            <a:pPr marL="540000" marR="6350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5" dirty="0">
                <a:cs typeface="Liberation Sans Narrow"/>
              </a:rPr>
              <a:t>Each transverse sinus travels </a:t>
            </a:r>
            <a:r>
              <a:rPr lang="en-US" sz="1900" spc="-20" dirty="0">
                <a:cs typeface="Liberation Sans Narrow"/>
              </a:rPr>
              <a:t>laterally, </a:t>
            </a:r>
            <a:r>
              <a:rPr lang="en-US" sz="1900" spc="-5" dirty="0">
                <a:cs typeface="Liberation Sans Narrow"/>
              </a:rPr>
              <a:t>and curves downward to form the </a:t>
            </a:r>
            <a:r>
              <a:rPr lang="en-US" sz="1900" spc="-10" dirty="0">
                <a:cs typeface="Liberation Sans Narrow"/>
              </a:rPr>
              <a:t>sigmoid </a:t>
            </a:r>
            <a:r>
              <a:rPr lang="en-US" sz="1900" spc="-5" dirty="0">
                <a:cs typeface="Liberation Sans Narrow"/>
              </a:rPr>
              <a:t>sinus that </a:t>
            </a:r>
            <a:r>
              <a:rPr lang="en-US" sz="1900" spc="-10" dirty="0">
                <a:cs typeface="Liberation Sans Narrow"/>
              </a:rPr>
              <a:t>empties into the internal jugular vein </a:t>
            </a:r>
            <a:r>
              <a:rPr lang="en-US" sz="1900" spc="-15" dirty="0">
                <a:cs typeface="Liberation Sans Narrow"/>
              </a:rPr>
              <a:t>on  </a:t>
            </a:r>
            <a:r>
              <a:rPr lang="en-US" sz="1900" spc="-5" dirty="0">
                <a:cs typeface="Liberation Sans Narrow"/>
              </a:rPr>
              <a:t>the same</a:t>
            </a:r>
            <a:r>
              <a:rPr lang="en-US" sz="1900" spc="-30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side.</a:t>
            </a:r>
          </a:p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469265" algn="l"/>
                <a:tab pos="469900" algn="l"/>
              </a:tabLst>
            </a:pPr>
            <a:r>
              <a:rPr lang="en-US" sz="1900" b="1" dirty="0">
                <a:cs typeface="Liberation Sans Narrow"/>
              </a:rPr>
              <a:t>The Confluence of</a:t>
            </a:r>
            <a:r>
              <a:rPr lang="en-US" sz="1900" b="1" spc="-100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Sinuses</a:t>
            </a:r>
            <a:endParaRPr lang="en-US" sz="1900" dirty="0">
              <a:cs typeface="Liberation Sans Narrow"/>
            </a:endParaRPr>
          </a:p>
          <a:p>
            <a:pPr marL="540000" marR="5080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5" dirty="0">
                <a:cs typeface="Liberation Sans Narrow"/>
              </a:rPr>
              <a:t>At the confluence of sinuses, the </a:t>
            </a:r>
            <a:r>
              <a:rPr lang="en-US" sz="1900" spc="-10" dirty="0">
                <a:cs typeface="Liberation Sans Narrow"/>
              </a:rPr>
              <a:t>superior  </a:t>
            </a:r>
            <a:r>
              <a:rPr lang="en-US" sz="1900" spc="-5" dirty="0">
                <a:cs typeface="Liberation Sans Narrow"/>
              </a:rPr>
              <a:t>sagittal, </a:t>
            </a:r>
            <a:r>
              <a:rPr lang="en-US" sz="1900" spc="-10" dirty="0">
                <a:cs typeface="Liberation Sans Narrow"/>
              </a:rPr>
              <a:t>straight, </a:t>
            </a:r>
            <a:r>
              <a:rPr lang="en-US" sz="1900" spc="-5" dirty="0">
                <a:cs typeface="Liberation Sans Narrow"/>
              </a:rPr>
              <a:t>transverse, </a:t>
            </a:r>
            <a:r>
              <a:rPr lang="en-US" sz="1900" spc="-10" dirty="0">
                <a:cs typeface="Liberation Sans Narrow"/>
              </a:rPr>
              <a:t>and occipital            </a:t>
            </a:r>
            <a:r>
              <a:rPr lang="en-US" sz="1900" spc="-10" dirty="0">
                <a:solidFill>
                  <a:schemeClr val="bg1"/>
                </a:solidFill>
                <a:cs typeface="Liberation Sans Narrow"/>
              </a:rPr>
              <a:t>.</a:t>
            </a:r>
            <a:r>
              <a:rPr lang="en-US" sz="1900" spc="-10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sinuses</a:t>
            </a:r>
            <a:r>
              <a:rPr lang="en-US" sz="1900" spc="-15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join.</a:t>
            </a:r>
            <a:endParaRPr lang="en-US" sz="1900" dirty="0">
              <a:cs typeface="Liberation Sans Narrow"/>
            </a:endParaRPr>
          </a:p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469265" algn="l"/>
                <a:tab pos="469900" algn="l"/>
              </a:tabLst>
            </a:pPr>
            <a:r>
              <a:rPr lang="en-US" sz="1900" b="1" dirty="0">
                <a:cs typeface="Liberation Sans Narrow"/>
              </a:rPr>
              <a:t>The Cavernous</a:t>
            </a:r>
            <a:r>
              <a:rPr lang="en-US" sz="1900" b="1" spc="-55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Sinuses</a:t>
            </a:r>
            <a:endParaRPr lang="en-US" sz="1900" dirty="0">
              <a:cs typeface="Liberation Sans Narrow"/>
            </a:endParaRPr>
          </a:p>
          <a:p>
            <a:pPr marL="540000" lvl="1" indent="-266400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100" algn="l"/>
                <a:tab pos="927735" algn="l"/>
              </a:tabLst>
            </a:pPr>
            <a:r>
              <a:rPr lang="en-US" sz="1900" spc="-5" dirty="0">
                <a:cs typeface="Liberation Sans Narrow"/>
              </a:rPr>
              <a:t>Located on each side of the sphenoid</a:t>
            </a:r>
            <a:r>
              <a:rPr lang="en-US" sz="1900" spc="-80" dirty="0">
                <a:cs typeface="Liberation Sans Narrow"/>
              </a:rPr>
              <a:t> </a:t>
            </a:r>
            <a:r>
              <a:rPr lang="en-US" sz="1900" spc="-10" dirty="0">
                <a:cs typeface="Liberation Sans Narrow"/>
              </a:rPr>
              <a:t>bone.</a:t>
            </a:r>
            <a:endParaRPr lang="en-US" sz="1900" dirty="0">
              <a:cs typeface="Liberation Sans Narrow"/>
            </a:endParaRPr>
          </a:p>
          <a:p>
            <a:pPr marL="540000" marR="5080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10" dirty="0">
                <a:cs typeface="Liberation Sans Narrow"/>
              </a:rPr>
              <a:t>Ophthalmic and </a:t>
            </a:r>
            <a:r>
              <a:rPr lang="en-US" sz="1900" spc="-5" dirty="0">
                <a:cs typeface="Liberation Sans Narrow"/>
              </a:rPr>
              <a:t>superficial </a:t>
            </a:r>
            <a:r>
              <a:rPr lang="en-US" sz="1900" spc="-10" dirty="0">
                <a:cs typeface="Liberation Sans Narrow"/>
              </a:rPr>
              <a:t>middle </a:t>
            </a:r>
            <a:r>
              <a:rPr lang="en-US" sz="1900" spc="-5" dirty="0">
                <a:cs typeface="Liberation Sans Narrow"/>
              </a:rPr>
              <a:t>cerebral  veins </a:t>
            </a:r>
            <a:r>
              <a:rPr lang="en-US" sz="1900" spc="-10" dirty="0">
                <a:cs typeface="Liberation Sans Narrow"/>
              </a:rPr>
              <a:t>drain into </a:t>
            </a:r>
            <a:r>
              <a:rPr lang="en-US" sz="1900" spc="-5" dirty="0">
                <a:cs typeface="Liberation Sans Narrow"/>
              </a:rPr>
              <a:t>these</a:t>
            </a:r>
            <a:r>
              <a:rPr lang="en-US" sz="1900" spc="-30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sinuses.</a:t>
            </a:r>
            <a:endParaRPr lang="en-US" sz="1900" dirty="0">
              <a:cs typeface="Liberation Sans Narrow"/>
            </a:endParaRPr>
          </a:p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469265" algn="l"/>
                <a:tab pos="469900" algn="l"/>
              </a:tabLst>
            </a:pPr>
            <a:r>
              <a:rPr lang="en-US" sz="1900" b="1" dirty="0">
                <a:cs typeface="Liberation Sans Narrow"/>
              </a:rPr>
              <a:t>The </a:t>
            </a:r>
            <a:r>
              <a:rPr lang="en-US" sz="1900" b="1" dirty="0" err="1">
                <a:cs typeface="Liberation Sans Narrow"/>
              </a:rPr>
              <a:t>Sphenoparietal</a:t>
            </a:r>
            <a:r>
              <a:rPr lang="en-US" sz="1900" b="1" spc="-80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Sinuses</a:t>
            </a:r>
            <a:endParaRPr lang="en-US" sz="1900" dirty="0">
              <a:cs typeface="Liberation Sans Narrow"/>
            </a:endParaRPr>
          </a:p>
          <a:p>
            <a:pPr marL="540000" marR="5715" lvl="1" indent="-266400" algn="just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lang="en-US" sz="1900" spc="-10" dirty="0">
                <a:cs typeface="Liberation Sans Narrow"/>
              </a:rPr>
              <a:t>Located below the </a:t>
            </a:r>
            <a:r>
              <a:rPr lang="en-US" sz="1900" spc="-5" dirty="0">
                <a:cs typeface="Liberation Sans Narrow"/>
              </a:rPr>
              <a:t>sphenoid </a:t>
            </a:r>
            <a:r>
              <a:rPr lang="en-US" sz="1900" spc="-10" dirty="0">
                <a:cs typeface="Liberation Sans Narrow"/>
              </a:rPr>
              <a:t>bone and drain  into </a:t>
            </a:r>
            <a:r>
              <a:rPr lang="en-US" sz="1900" spc="-5" dirty="0">
                <a:cs typeface="Liberation Sans Narrow"/>
              </a:rPr>
              <a:t>the cavernous</a:t>
            </a:r>
            <a:r>
              <a:rPr lang="en-US" sz="1900" spc="-25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sinus.</a:t>
            </a:r>
            <a:endParaRPr lang="en-US" sz="1900" dirty="0">
              <a:cs typeface="Times New Roman"/>
            </a:endParaRPr>
          </a:p>
          <a:p>
            <a:pPr marL="266400" indent="-266400">
              <a:lnSpc>
                <a:spcPct val="100000"/>
              </a:lnSpc>
              <a:buClr>
                <a:srgbClr val="363636"/>
              </a:buClr>
              <a:buSzPct val="95000"/>
              <a:buFont typeface="Courier New"/>
              <a:buChar char="o"/>
              <a:tabLst>
                <a:tab pos="469265" algn="l"/>
                <a:tab pos="469900" algn="l"/>
              </a:tabLst>
            </a:pPr>
            <a:r>
              <a:rPr lang="en-US" sz="1900" b="1" dirty="0">
                <a:cs typeface="Liberation Sans Narrow"/>
              </a:rPr>
              <a:t>The Sigmoid</a:t>
            </a:r>
            <a:r>
              <a:rPr lang="en-US" sz="1900" b="1" spc="-65" dirty="0">
                <a:cs typeface="Liberation Sans Narrow"/>
              </a:rPr>
              <a:t> </a:t>
            </a:r>
            <a:r>
              <a:rPr lang="en-US" sz="1900" b="1" dirty="0">
                <a:cs typeface="Liberation Sans Narrow"/>
              </a:rPr>
              <a:t>Sinuses</a:t>
            </a:r>
            <a:endParaRPr lang="en-US" sz="1900" dirty="0">
              <a:cs typeface="Liberation Sans Narrow"/>
            </a:endParaRPr>
          </a:p>
          <a:p>
            <a:pPr marL="540000" lvl="1" indent="-266400">
              <a:lnSpc>
                <a:spcPct val="100000"/>
              </a:lnSpc>
              <a:buClr>
                <a:srgbClr val="363636"/>
              </a:buClr>
              <a:buSzPct val="93750"/>
              <a:buFont typeface="Arial" panose="020B0604020202020204" pitchFamily="34" charset="0"/>
              <a:buChar char="•"/>
              <a:tabLst>
                <a:tab pos="927100" algn="l"/>
                <a:tab pos="927735" algn="l"/>
              </a:tabLst>
            </a:pPr>
            <a:r>
              <a:rPr lang="en-US" sz="1900" spc="-5" dirty="0">
                <a:cs typeface="Liberation Sans Narrow"/>
              </a:rPr>
              <a:t>Receive </a:t>
            </a:r>
            <a:r>
              <a:rPr lang="en-US" sz="1900" spc="-10" dirty="0">
                <a:cs typeface="Liberation Sans Narrow"/>
              </a:rPr>
              <a:t>blood </a:t>
            </a:r>
            <a:r>
              <a:rPr lang="en-US" sz="1900" spc="-5" dirty="0">
                <a:cs typeface="Liberation Sans Narrow"/>
              </a:rPr>
              <a:t>from posterior </a:t>
            </a:r>
            <a:r>
              <a:rPr lang="en-US" sz="1900" spc="-10" dirty="0" err="1">
                <a:cs typeface="Liberation Sans Narrow"/>
              </a:rPr>
              <a:t>dural</a:t>
            </a:r>
            <a:r>
              <a:rPr lang="en-US" sz="1900" spc="285" dirty="0">
                <a:cs typeface="Liberation Sans Narrow"/>
              </a:rPr>
              <a:t> </a:t>
            </a:r>
            <a:r>
              <a:rPr lang="en-US" sz="1900" spc="-10" dirty="0">
                <a:cs typeface="Liberation Sans Narrow"/>
              </a:rPr>
              <a:t>venous </a:t>
            </a:r>
            <a:r>
              <a:rPr lang="en-US" sz="1900" spc="-5" dirty="0">
                <a:cs typeface="Liberation Sans Narrow"/>
              </a:rPr>
              <a:t>sinus</a:t>
            </a:r>
            <a:r>
              <a:rPr lang="en-US" sz="1900" spc="-15" dirty="0">
                <a:cs typeface="Liberation Sans Narrow"/>
              </a:rPr>
              <a:t> </a:t>
            </a:r>
            <a:r>
              <a:rPr lang="en-US" sz="1900" spc="-5" dirty="0">
                <a:cs typeface="Liberation Sans Narrow"/>
              </a:rPr>
              <a:t>veins.</a:t>
            </a:r>
            <a:endParaRPr lang="en-US" sz="1900" dirty="0">
              <a:cs typeface="Liberation Sans Narrow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61CCB99-8DD1-4DE7-B35B-D5D7B2F12732}"/>
              </a:ext>
            </a:extLst>
          </p:cNvPr>
          <p:cNvSpPr/>
          <p:nvPr/>
        </p:nvSpPr>
        <p:spPr>
          <a:xfrm>
            <a:off x="10166714" y="1314353"/>
            <a:ext cx="2025286" cy="2036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165BFBF3-B158-40CC-9657-8CE92863D342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+mj-lt"/>
              </a:rPr>
              <a:t>Only on the boy’s slides</a:t>
            </a:r>
            <a:endParaRPr lang="en-GB" sz="1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E25B4E-FDB2-4AB8-88D9-894DD21DF5C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sinuses</a:t>
            </a:r>
          </a:p>
        </p:txBody>
      </p:sp>
    </p:spTree>
    <p:extLst>
      <p:ext uri="{BB962C8B-B14F-4D97-AF65-F5344CB8AC3E}">
        <p14:creationId xmlns:p14="http://schemas.microsoft.com/office/powerpoint/2010/main" val="2211713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3C7F7AD-57FA-4E4F-9061-7CDC255C3B94}"/>
              </a:ext>
            </a:extLst>
          </p:cNvPr>
          <p:cNvSpPr txBox="1"/>
          <p:nvPr/>
        </p:nvSpPr>
        <p:spPr>
          <a:xfrm>
            <a:off x="700205" y="1330191"/>
            <a:ext cx="972925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Formed by the union of the right and left brachiocephalic veins.</a:t>
            </a:r>
          </a:p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Brachiocephalic veins are formed by the union</a:t>
            </a:r>
          </a:p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Of internal jugular and subclavian veins.</a:t>
            </a:r>
          </a:p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Drains venous blood </a:t>
            </a:r>
            <a:r>
              <a:rPr lang="en-US" sz="2400" b="1" dirty="0"/>
              <a:t>Superior vena cava</a:t>
            </a:r>
          </a:p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from:</a:t>
            </a:r>
          </a:p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Head, neck, thoracic wall &amp; upper limbs</a:t>
            </a:r>
          </a:p>
          <a:p>
            <a:pPr marL="266400" indent="-266400">
              <a:buClr>
                <a:srgbClr val="363636"/>
              </a:buClr>
              <a:buSzPct val="95000"/>
              <a:buFont typeface="Courier New"/>
              <a:buChar char="o"/>
              <a:tabLst>
                <a:tab pos="525780" algn="l"/>
                <a:tab pos="526415" algn="l"/>
              </a:tabLst>
            </a:pPr>
            <a:r>
              <a:rPr lang="en-US" sz="2200" b="1" dirty="0">
                <a:cs typeface="Liberation Sans Narrow"/>
              </a:rPr>
              <a:t>It passes downward and enter the right atrium.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/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165BFBF3-B158-40CC-9657-8CE92863D342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+mj-lt"/>
              </a:rPr>
              <a:t>Only on the boy’s slides</a:t>
            </a:r>
            <a:endParaRPr lang="en-GB" sz="1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6" name="Picture 2" descr="Image result for Superior vena cava">
            <a:extLst>
              <a:ext uri="{FF2B5EF4-FFF2-40B4-BE49-F238E27FC236}">
                <a16:creationId xmlns:a16="http://schemas.microsoft.com/office/drawing/2014/main" id="{71462510-BB70-422A-9FAE-881943531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984" y="2162935"/>
            <a:ext cx="3329319" cy="349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9BBE0F-0A8B-45B1-9F4D-34FF4CAD989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Superior vena cava</a:t>
            </a:r>
          </a:p>
        </p:txBody>
      </p:sp>
    </p:spTree>
    <p:extLst>
      <p:ext uri="{BB962C8B-B14F-4D97-AF65-F5344CB8AC3E}">
        <p14:creationId xmlns:p14="http://schemas.microsoft.com/office/powerpoint/2010/main" val="416651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290" y="1706169"/>
            <a:ext cx="50806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The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dural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venous sinuses are grouped into: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Blood flows from </a:t>
            </a:r>
            <a:r>
              <a:rPr lang="en-US" sz="2000" b="1" dirty="0">
                <a:latin typeface="+mn-lt"/>
              </a:rPr>
              <a:t>transverse</a:t>
            </a:r>
            <a:r>
              <a:rPr lang="en-US" sz="2000" dirty="0">
                <a:latin typeface="+mn-lt"/>
              </a:rPr>
              <a:t> &amp; </a:t>
            </a:r>
            <a:r>
              <a:rPr lang="en-US" sz="2000" b="1" dirty="0">
                <a:latin typeface="+mn-lt"/>
              </a:rPr>
              <a:t>sigmoid</a:t>
            </a:r>
            <a:r>
              <a:rPr lang="en-US" sz="2000" dirty="0">
                <a:latin typeface="+mn-lt"/>
              </a:rPr>
              <a:t> sinuses into IJV </a:t>
            </a:r>
            <a:r>
              <a:rPr lang="en-US" sz="2000" b="1" dirty="0">
                <a:latin typeface="+mn-lt"/>
              </a:rPr>
              <a:t>Internal Jugular Vein.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9505"/>
              </p:ext>
            </p:extLst>
          </p:nvPr>
        </p:nvGraphicFramePr>
        <p:xfrm>
          <a:off x="3029337" y="2372999"/>
          <a:ext cx="2228463" cy="2155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28463">
                  <a:extLst>
                    <a:ext uri="{9D8B030D-6E8A-4147-A177-3AD203B41FA5}">
                      <a16:colId xmlns:a16="http://schemas.microsoft.com/office/drawing/2014/main" val="1583514839"/>
                    </a:ext>
                  </a:extLst>
                </a:gridCol>
              </a:tblGrid>
              <a:tr h="431064">
                <a:tc>
                  <a:txBody>
                    <a:bodyPr/>
                    <a:lstStyle/>
                    <a:p>
                      <a:r>
                        <a:rPr lang="en-US" b="1" dirty="0"/>
                        <a:t>Single: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587592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Superior sagittal</a:t>
                      </a:r>
                    </a:p>
                  </a:txBody>
                  <a:tcPr>
                    <a:solidFill>
                      <a:srgbClr val="F4D4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98683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Inferior sagittal</a:t>
                      </a:r>
                    </a:p>
                  </a:txBody>
                  <a:tcPr>
                    <a:solidFill>
                      <a:srgbClr val="DEC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77976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Straight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20642"/>
                  </a:ext>
                </a:extLst>
              </a:tr>
              <a:tr h="431064">
                <a:tc>
                  <a:txBody>
                    <a:bodyPr/>
                    <a:lstStyle/>
                    <a:p>
                      <a:r>
                        <a:rPr lang="en-US" dirty="0"/>
                        <a:t>Occipital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512458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947285"/>
              </p:ext>
            </p:extLst>
          </p:nvPr>
        </p:nvGraphicFramePr>
        <p:xfrm>
          <a:off x="623013" y="2404891"/>
          <a:ext cx="2297333" cy="212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333">
                  <a:extLst>
                    <a:ext uri="{9D8B030D-6E8A-4147-A177-3AD203B41FA5}">
                      <a16:colId xmlns:a16="http://schemas.microsoft.com/office/drawing/2014/main" val="979499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Paired: </a:t>
                      </a:r>
                      <a:r>
                        <a:rPr lang="en-US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(right &amp; left)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26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Transverse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91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Sigmoid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371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Cavernous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31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Petrosal (superior &amp;</a:t>
                      </a:r>
                      <a:r>
                        <a:rPr lang="en-US" baseline="0" dirty="0"/>
                        <a:t> inferior)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047958"/>
                  </a:ext>
                </a:extLst>
              </a:tr>
            </a:tbl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5745723" y="3363031"/>
            <a:ext cx="3005281" cy="2943439"/>
            <a:chOff x="5313278" y="3127189"/>
            <a:chExt cx="3242110" cy="3505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3278" y="3174902"/>
              <a:ext cx="3242110" cy="3457906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7478973" y="6158495"/>
              <a:ext cx="354842" cy="3240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10123" y="3875675"/>
              <a:ext cx="349232" cy="251477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64483" y="3452120"/>
              <a:ext cx="352988" cy="2880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06012" y="3127189"/>
              <a:ext cx="505778" cy="281032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682239" y="5521852"/>
              <a:ext cx="326115" cy="217109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06347" y="5264637"/>
              <a:ext cx="441960" cy="216296"/>
            </a:xfrm>
            <a:prstGeom prst="rect">
              <a:avLst/>
            </a:prstGeom>
            <a:noFill/>
            <a:ln w="28575" cap="flat" cmpd="sng" algn="ctr">
              <a:solidFill>
                <a:srgbClr val="FF80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18410" y="3717834"/>
              <a:ext cx="446077" cy="28689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985839" y="4050517"/>
              <a:ext cx="446077" cy="193040"/>
            </a:xfrm>
            <a:prstGeom prst="rect">
              <a:avLst/>
            </a:prstGeom>
            <a:noFill/>
            <a:ln w="28575" cap="flat" cmpd="sng" algn="ctr">
              <a:solidFill>
                <a:srgbClr val="F0DB6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858041" y="3098031"/>
            <a:ext cx="3092716" cy="3351682"/>
            <a:chOff x="8571002" y="3163073"/>
            <a:chExt cx="3507268" cy="3303818"/>
          </a:xfrm>
        </p:grpSpPr>
        <p:grpSp>
          <p:nvGrpSpPr>
            <p:cNvPr id="21" name="Group 20"/>
            <p:cNvGrpSpPr/>
            <p:nvPr/>
          </p:nvGrpSpPr>
          <p:grpSpPr>
            <a:xfrm>
              <a:off x="8571002" y="3163073"/>
              <a:ext cx="3507268" cy="3303818"/>
              <a:chOff x="8487744" y="2791778"/>
              <a:chExt cx="3636612" cy="36622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7744" y="2791778"/>
                <a:ext cx="3636612" cy="366222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401987" y="6094727"/>
                <a:ext cx="409434" cy="298728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9927503" y="5376289"/>
              <a:ext cx="450494" cy="228104"/>
            </a:xfrm>
            <a:prstGeom prst="rect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99078" y="5245786"/>
              <a:ext cx="625703" cy="228287"/>
            </a:xfrm>
            <a:prstGeom prst="rect">
              <a:avLst/>
            </a:prstGeom>
            <a:noFill/>
            <a:ln w="28575" cap="flat" cmpd="sng" algn="ctr">
              <a:solidFill>
                <a:srgbClr val="F0DB6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00261" y="3796442"/>
              <a:ext cx="645661" cy="286892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222883" y="3313928"/>
              <a:ext cx="446077" cy="376872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816165" y="5659014"/>
              <a:ext cx="712135" cy="123301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479922" y="4599993"/>
              <a:ext cx="712135" cy="173164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883112" y="6142777"/>
              <a:ext cx="612000" cy="269494"/>
            </a:xfrm>
            <a:prstGeom prst="rect">
              <a:avLst/>
            </a:prstGeom>
            <a:noFill/>
            <a:ln w="28575" cap="flat" cmpd="sng" algn="ctr">
              <a:solidFill>
                <a:srgbClr val="FF80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222883" y="5499869"/>
              <a:ext cx="701899" cy="217482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611442" y="5683176"/>
              <a:ext cx="664317" cy="228287"/>
            </a:xfrm>
            <a:prstGeom prst="rect">
              <a:avLst/>
            </a:prstGeom>
            <a:noFill/>
            <a:ln w="28575" cap="flat" cmpd="sng" algn="ctr">
              <a:solidFill>
                <a:srgbClr val="FF80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07941" y="733609"/>
            <a:ext cx="3900200" cy="2494877"/>
            <a:chOff x="163619" y="3136439"/>
            <a:chExt cx="4858758" cy="3422368"/>
          </a:xfrm>
        </p:grpSpPr>
        <p:grpSp>
          <p:nvGrpSpPr>
            <p:cNvPr id="20" name="Group 19"/>
            <p:cNvGrpSpPr/>
            <p:nvPr/>
          </p:nvGrpSpPr>
          <p:grpSpPr>
            <a:xfrm>
              <a:off x="163619" y="3136439"/>
              <a:ext cx="4858758" cy="3422368"/>
              <a:chOff x="2729397" y="1364011"/>
              <a:chExt cx="6029325" cy="406523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9397" y="1409700"/>
                <a:ext cx="6029325" cy="401955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129643" y="1583140"/>
                <a:ext cx="1155754" cy="187491"/>
              </a:xfrm>
              <a:prstGeom prst="rect">
                <a:avLst/>
              </a:prstGeom>
              <a:noFill/>
              <a:ln w="28575">
                <a:solidFill>
                  <a:srgbClr val="ECB2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331903" y="1364011"/>
                <a:ext cx="1155753" cy="187490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25007" y="2075709"/>
                <a:ext cx="907820" cy="187502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71306" y="4339988"/>
                <a:ext cx="736979" cy="218364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761153" y="4121624"/>
                <a:ext cx="1128459" cy="218364"/>
              </a:xfrm>
              <a:prstGeom prst="rect">
                <a:avLst/>
              </a:prstGeom>
              <a:noFill/>
              <a:ln w="28575" cap="flat" cmpd="sng" algn="ctr">
                <a:solidFill>
                  <a:srgbClr val="FF802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451814" y="4570420"/>
                <a:ext cx="1161129" cy="138094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117250" y="5235527"/>
                <a:ext cx="844718" cy="187689"/>
              </a:xfrm>
              <a:prstGeom prst="rect">
                <a:avLst/>
              </a:prstGeom>
              <a:noFill/>
              <a:ln w="28575" cap="flat" cmpd="sng" algn="ctr">
                <a:solidFill>
                  <a:srgbClr val="F0DB6E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3743959" y="3478755"/>
              <a:ext cx="944881" cy="189005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32893" y="3320915"/>
              <a:ext cx="681655" cy="135018"/>
            </a:xfrm>
            <a:prstGeom prst="rect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23946" y="6207759"/>
              <a:ext cx="935701" cy="148541"/>
            </a:xfrm>
            <a:prstGeom prst="rect">
              <a:avLst/>
            </a:prstGeom>
            <a:noFill/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3D3B63-395B-49D7-9DE3-5F3A044B357C}"/>
              </a:ext>
            </a:extLst>
          </p:cNvPr>
          <p:cNvCxnSpPr/>
          <p:nvPr/>
        </p:nvCxnSpPr>
        <p:spPr>
          <a:xfrm>
            <a:off x="2590442" y="5373673"/>
            <a:ext cx="2196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1">
            <a:extLst>
              <a:ext uri="{FF2B5EF4-FFF2-40B4-BE49-F238E27FC236}">
                <a16:creationId xmlns:a16="http://schemas.microsoft.com/office/drawing/2014/main" id="{AB98E4C4-47A4-48EB-A09E-197F65E4BF3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Dural venous sinuses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6265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945" y="4567093"/>
            <a:ext cx="64268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Obstruction of venous drainage of the brain leads to Cerebral swelling (</a:t>
            </a:r>
            <a:r>
              <a:rPr lang="en-US" sz="2000" b="1" dirty="0">
                <a:latin typeface="+mn-lt"/>
              </a:rPr>
              <a:t>edema</a:t>
            </a:r>
            <a:r>
              <a:rPr lang="en-US" sz="2000" dirty="0">
                <a:latin typeface="+mn-lt"/>
              </a:rPr>
              <a:t>) and </a:t>
            </a:r>
            <a:r>
              <a:rPr lang="en-US" sz="2000" b="1" dirty="0">
                <a:latin typeface="+mn-lt"/>
              </a:rPr>
              <a:t>raised Intracranial Pressure</a:t>
            </a:r>
            <a:r>
              <a:rPr lang="en-US" sz="2000" dirty="0">
                <a:latin typeface="+mn-lt"/>
              </a:rPr>
              <a:t>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BF5323-F457-434C-B7EF-1A76AA3FA236}"/>
              </a:ext>
            </a:extLst>
          </p:cNvPr>
          <p:cNvGrpSpPr/>
          <p:nvPr/>
        </p:nvGrpSpPr>
        <p:grpSpPr>
          <a:xfrm>
            <a:off x="707603" y="1467177"/>
            <a:ext cx="6713923" cy="2864826"/>
            <a:chOff x="707603" y="1467177"/>
            <a:chExt cx="6713923" cy="286482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5F6DDBC-5BFA-46C4-BEAF-29AB2DA77EAC}"/>
                </a:ext>
              </a:extLst>
            </p:cNvPr>
            <p:cNvSpPr/>
            <p:nvPr/>
          </p:nvSpPr>
          <p:spPr>
            <a:xfrm>
              <a:off x="3120931" y="1467177"/>
              <a:ext cx="4296911" cy="1355369"/>
            </a:xfrm>
            <a:custGeom>
              <a:avLst/>
              <a:gdLst>
                <a:gd name="connsiteX0" fmla="*/ 0 w 1355368"/>
                <a:gd name="connsiteY0" fmla="*/ 0 h 4141651"/>
                <a:gd name="connsiteX1" fmla="*/ 1355368 w 1355368"/>
                <a:gd name="connsiteY1" fmla="*/ 0 h 4141651"/>
                <a:gd name="connsiteX2" fmla="*/ 1355368 w 1355368"/>
                <a:gd name="connsiteY2" fmla="*/ 4141651 h 4141651"/>
                <a:gd name="connsiteX3" fmla="*/ 0 w 1355368"/>
                <a:gd name="connsiteY3" fmla="*/ 4141651 h 4141651"/>
                <a:gd name="connsiteX4" fmla="*/ 0 w 1355368"/>
                <a:gd name="connsiteY4" fmla="*/ 0 h 414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368" h="4141651">
                  <a:moveTo>
                    <a:pt x="1355368" y="2"/>
                  </a:moveTo>
                  <a:lnTo>
                    <a:pt x="1355368" y="4141649"/>
                  </a:lnTo>
                  <a:lnTo>
                    <a:pt x="0" y="4141649"/>
                  </a:lnTo>
                  <a:lnTo>
                    <a:pt x="0" y="2"/>
                  </a:lnTo>
                  <a:lnTo>
                    <a:pt x="1355368" y="2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solidFill>
                <a:srgbClr val="4E67C8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23825" rIns="247650" bIns="123826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kern="1200" dirty="0">
                  <a:solidFill>
                    <a:srgbClr val="0070C0"/>
                  </a:solidFill>
                </a:rPr>
                <a:t>refers to tissue death (necrosis) that is caused by a local lack of oxygen due to obstruction of the tissue's blood supply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4A3E714-6363-444C-B1B6-74FB73FC0A7B}"/>
                </a:ext>
              </a:extLst>
            </p:cNvPr>
            <p:cNvSpPr/>
            <p:nvPr/>
          </p:nvSpPr>
          <p:spPr>
            <a:xfrm>
              <a:off x="707604" y="1467177"/>
              <a:ext cx="2417012" cy="1355369"/>
            </a:xfrm>
            <a:custGeom>
              <a:avLst/>
              <a:gdLst>
                <a:gd name="connsiteX0" fmla="*/ 0 w 2568587"/>
                <a:gd name="connsiteY0" fmla="*/ 0 h 1364749"/>
                <a:gd name="connsiteX1" fmla="*/ 2568587 w 2568587"/>
                <a:gd name="connsiteY1" fmla="*/ 0 h 1364749"/>
                <a:gd name="connsiteX2" fmla="*/ 2568587 w 2568587"/>
                <a:gd name="connsiteY2" fmla="*/ 1364749 h 1364749"/>
                <a:gd name="connsiteX3" fmla="*/ 0 w 2568587"/>
                <a:gd name="connsiteY3" fmla="*/ 1364749 h 1364749"/>
                <a:gd name="connsiteX4" fmla="*/ 0 w 2568587"/>
                <a:gd name="connsiteY4" fmla="*/ 0 h 136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8587" h="1364749">
                  <a:moveTo>
                    <a:pt x="0" y="0"/>
                  </a:moveTo>
                  <a:lnTo>
                    <a:pt x="2568587" y="0"/>
                  </a:lnTo>
                  <a:lnTo>
                    <a:pt x="2568587" y="1364749"/>
                  </a:lnTo>
                  <a:lnTo>
                    <a:pt x="0" y="1364749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E67C8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Infarction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F09B94-41E0-407E-8069-F5E6A2E511C8}"/>
                </a:ext>
              </a:extLst>
            </p:cNvPr>
            <p:cNvSpPr/>
            <p:nvPr/>
          </p:nvSpPr>
          <p:spPr>
            <a:xfrm>
              <a:off x="3124615" y="2916231"/>
              <a:ext cx="4296911" cy="1415772"/>
            </a:xfrm>
            <a:custGeom>
              <a:avLst/>
              <a:gdLst>
                <a:gd name="connsiteX0" fmla="*/ 0 w 1422823"/>
                <a:gd name="connsiteY0" fmla="*/ 0 h 4296911"/>
                <a:gd name="connsiteX1" fmla="*/ 1422823 w 1422823"/>
                <a:gd name="connsiteY1" fmla="*/ 0 h 4296911"/>
                <a:gd name="connsiteX2" fmla="*/ 1422823 w 1422823"/>
                <a:gd name="connsiteY2" fmla="*/ 4296911 h 4296911"/>
                <a:gd name="connsiteX3" fmla="*/ 0 w 1422823"/>
                <a:gd name="connsiteY3" fmla="*/ 4296911 h 4296911"/>
                <a:gd name="connsiteX4" fmla="*/ 0 w 1422823"/>
                <a:gd name="connsiteY4" fmla="*/ 0 h 429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2823" h="4296911">
                  <a:moveTo>
                    <a:pt x="1422823" y="0"/>
                  </a:moveTo>
                  <a:lnTo>
                    <a:pt x="1422823" y="4296911"/>
                  </a:lnTo>
                  <a:lnTo>
                    <a:pt x="0" y="4296911"/>
                  </a:lnTo>
                  <a:lnTo>
                    <a:pt x="0" y="0"/>
                  </a:lnTo>
                  <a:lnTo>
                    <a:pt x="1422823" y="0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28575">
              <a:solidFill>
                <a:srgbClr val="4E67C8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chemeClr val="tx1"/>
                  </a:solidFill>
                </a:rPr>
                <a:t>SSS (superior sagittal sinus) thrombosis*: can complicate ear infection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/>
                <a:t>Cavernous sinus thrombosis: As a complication of infection in the dangerous area of the face**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2342B08-DADE-4947-AA2E-B6EF6C8D3FFA}"/>
                </a:ext>
              </a:extLst>
            </p:cNvPr>
            <p:cNvSpPr/>
            <p:nvPr/>
          </p:nvSpPr>
          <p:spPr>
            <a:xfrm>
              <a:off x="707603" y="2916231"/>
              <a:ext cx="2417012" cy="1415772"/>
            </a:xfrm>
            <a:custGeom>
              <a:avLst/>
              <a:gdLst>
                <a:gd name="connsiteX0" fmla="*/ 0 w 2417012"/>
                <a:gd name="connsiteY0" fmla="*/ 0 h 1455282"/>
                <a:gd name="connsiteX1" fmla="*/ 2417012 w 2417012"/>
                <a:gd name="connsiteY1" fmla="*/ 0 h 1455282"/>
                <a:gd name="connsiteX2" fmla="*/ 2417012 w 2417012"/>
                <a:gd name="connsiteY2" fmla="*/ 1455282 h 1455282"/>
                <a:gd name="connsiteX3" fmla="*/ 0 w 2417012"/>
                <a:gd name="connsiteY3" fmla="*/ 1455282 h 1455282"/>
                <a:gd name="connsiteX4" fmla="*/ 0 w 2417012"/>
                <a:gd name="connsiteY4" fmla="*/ 0 h 14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7012" h="1455282">
                  <a:moveTo>
                    <a:pt x="0" y="0"/>
                  </a:moveTo>
                  <a:lnTo>
                    <a:pt x="2417012" y="0"/>
                  </a:lnTo>
                  <a:lnTo>
                    <a:pt x="2417012" y="1455282"/>
                  </a:lnTo>
                  <a:lnTo>
                    <a:pt x="0" y="1455282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E67C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/>
                <a:t>Sinus thrombosis</a:t>
              </a:r>
            </a:p>
          </p:txBody>
        </p:sp>
      </p:grpSp>
      <p:pic>
        <p:nvPicPr>
          <p:cNvPr id="5" name="Content Placeholder 4" descr="662C116C">
            <a:extLst>
              <a:ext uri="{FF2B5EF4-FFF2-40B4-BE49-F238E27FC236}">
                <a16:creationId xmlns:a16="http://schemas.microsoft.com/office/drawing/2014/main" id="{736C8705-F543-4DA3-B980-E9571D2B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6" t="52917" r="48122" b="24741"/>
          <a:stretch>
            <a:fillRect/>
          </a:stretch>
        </p:blipFill>
        <p:spPr>
          <a:xfrm>
            <a:off x="7680668" y="1315925"/>
            <a:ext cx="4114800" cy="276700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87A48-3972-41D2-97A7-F25ABCED82A4}"/>
              </a:ext>
            </a:extLst>
          </p:cNvPr>
          <p:cNvSpPr txBox="1"/>
          <p:nvPr/>
        </p:nvSpPr>
        <p:spPr>
          <a:xfrm>
            <a:off x="707603" y="5892308"/>
            <a:ext cx="622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Superior sagittal sinus thrombosis (SSST)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is the most common type of 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dural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venous sinus thrombosis and is potentially devastating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E76420-70AA-4704-9CAE-AFEAD07E05AD}"/>
              </a:ext>
            </a:extLst>
          </p:cNvPr>
          <p:cNvGrpSpPr/>
          <p:nvPr/>
        </p:nvGrpSpPr>
        <p:grpSpPr>
          <a:xfrm>
            <a:off x="7354342" y="4162683"/>
            <a:ext cx="4680553" cy="2514977"/>
            <a:chOff x="7203060" y="4380699"/>
            <a:chExt cx="4983756" cy="272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0CEEC9-6FC3-4A56-BA19-ECBF6132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" r="2071" b="4799"/>
            <a:stretch/>
          </p:blipFill>
          <p:spPr>
            <a:xfrm>
              <a:off x="7203060" y="4611532"/>
              <a:ext cx="2358243" cy="24060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CC4F8C-E5B5-413F-86F7-8D2460E11659}"/>
                </a:ext>
              </a:extLst>
            </p:cNvPr>
            <p:cNvSpPr txBox="1"/>
            <p:nvPr/>
          </p:nvSpPr>
          <p:spPr>
            <a:xfrm>
              <a:off x="8078291" y="4380699"/>
              <a:ext cx="457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dirty="0"/>
                <a:t>**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A1ED3-F13F-4FCC-A153-4EF74BE2D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9973" y="4694830"/>
              <a:ext cx="2596843" cy="21956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8AC2DF-2F4C-40E5-A479-0CCF02085E6B}"/>
                </a:ext>
              </a:extLst>
            </p:cNvPr>
            <p:cNvSpPr txBox="1"/>
            <p:nvPr/>
          </p:nvSpPr>
          <p:spPr>
            <a:xfrm>
              <a:off x="9291566" y="6796136"/>
              <a:ext cx="78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522AC6D-A446-45F6-B19B-1CE9A525FB3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Venous Disorders</a:t>
            </a:r>
          </a:p>
        </p:txBody>
      </p:sp>
    </p:spTree>
    <p:extLst>
      <p:ext uri="{BB962C8B-B14F-4D97-AF65-F5344CB8AC3E}">
        <p14:creationId xmlns:p14="http://schemas.microsoft.com/office/powerpoint/2010/main" val="245280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/>
              <a:t>Objectives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b="1" dirty="0"/>
              <a:t>At the end of the lecture, students should be able to: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List the cerebral arteries.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cerebral arterial supply regarding the origin, distribution and branches.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arterial Circle of Willis 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cerebral venous drainage and its termination.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arterial &amp; venous vascular disorders and their clinical manifestations. </a:t>
            </a:r>
          </a:p>
        </p:txBody>
      </p:sp>
    </p:spTree>
    <p:extLst>
      <p:ext uri="{BB962C8B-B14F-4D97-AF65-F5344CB8AC3E}">
        <p14:creationId xmlns:p14="http://schemas.microsoft.com/office/powerpoint/2010/main" val="1134640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ood Flow Through the B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747" y="1406765"/>
            <a:ext cx="5786234" cy="4449040"/>
          </a:xfrm>
          <a:prstGeom prst="rect">
            <a:avLst/>
          </a:prstGeom>
        </p:spPr>
      </p:pic>
      <p:pic>
        <p:nvPicPr>
          <p:cNvPr id="8" name="Dural venous sinuses.mp4">
            <a:hlinkClick r:id="" action="ppaction://media"/>
            <a:extLst>
              <a:ext uri="{FF2B5EF4-FFF2-40B4-BE49-F238E27FC236}">
                <a16:creationId xmlns:a16="http://schemas.microsoft.com/office/drawing/2014/main" id="{286AB942-E0D5-4BA1-BDF8-AE96B98054F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124" y="1406765"/>
            <a:ext cx="5281263" cy="445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CA78B-9932-410D-9F8F-E5B4ACF149F8}"/>
              </a:ext>
            </a:extLst>
          </p:cNvPr>
          <p:cNvSpPr txBox="1"/>
          <p:nvPr/>
        </p:nvSpPr>
        <p:spPr>
          <a:xfrm>
            <a:off x="3607828" y="547546"/>
            <a:ext cx="5330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These 2 videos summarize the lecture:</a:t>
            </a:r>
          </a:p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(to view them download the ppt version)</a:t>
            </a:r>
            <a:endParaRPr lang="en-GB" sz="24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885B7-24BF-473B-8DE8-515BF73557A0}"/>
              </a:ext>
            </a:extLst>
          </p:cNvPr>
          <p:cNvSpPr txBox="1"/>
          <p:nvPr/>
        </p:nvSpPr>
        <p:spPr>
          <a:xfrm>
            <a:off x="2390849" y="5863229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Duration: 01:42</a:t>
            </a:r>
            <a:endParaRPr lang="en-GB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32D40-B66A-434F-81F4-C13294F123C2}"/>
              </a:ext>
            </a:extLst>
          </p:cNvPr>
          <p:cNvSpPr txBox="1"/>
          <p:nvPr/>
        </p:nvSpPr>
        <p:spPr>
          <a:xfrm>
            <a:off x="8513683" y="5863229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Duration: 01:18</a:t>
            </a:r>
            <a:endParaRPr lang="en-GB" sz="20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165BFBF3-B158-40CC-9657-8CE92863D342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+mj-lt"/>
              </a:rPr>
              <a:t>Only on the boy’s slides</a:t>
            </a:r>
            <a:endParaRPr lang="en-GB" sz="1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10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797701" y="1066605"/>
            <a:ext cx="10986468" cy="5203589"/>
            <a:chOff x="488608" y="510857"/>
            <a:chExt cx="11281764" cy="5203589"/>
          </a:xfrm>
        </p:grpSpPr>
        <p:grpSp>
          <p:nvGrpSpPr>
            <p:cNvPr id="54" name="Group 53"/>
            <p:cNvGrpSpPr/>
            <p:nvPr/>
          </p:nvGrpSpPr>
          <p:grpSpPr>
            <a:xfrm>
              <a:off x="488608" y="510857"/>
              <a:ext cx="11281764" cy="5203589"/>
              <a:chOff x="1016642" y="382069"/>
              <a:chExt cx="11281764" cy="520358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737584" y="382069"/>
                <a:ext cx="7850175" cy="1563053"/>
                <a:chOff x="2032000" y="1563221"/>
                <a:chExt cx="7850175" cy="1563053"/>
              </a:xfrm>
            </p:grpSpPr>
            <p:sp>
              <p:nvSpPr>
                <p:cNvPr id="22" name="Freeform 21"/>
                <p:cNvSpPr/>
                <p:nvPr/>
              </p:nvSpPr>
              <p:spPr>
                <a:xfrm>
                  <a:off x="6073764" y="1891278"/>
                  <a:ext cx="2556765" cy="53487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0" y="0"/>
                      </a:moveTo>
                      <a:lnTo>
                        <a:pt x="0" y="283024"/>
                      </a:lnTo>
                      <a:lnTo>
                        <a:pt x="3076041" y="283024"/>
                      </a:lnTo>
                      <a:lnTo>
                        <a:pt x="3076041" y="534878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Freeform 22"/>
                <p:cNvSpPr/>
                <p:nvPr/>
              </p:nvSpPr>
              <p:spPr>
                <a:xfrm>
                  <a:off x="6028044" y="1891278"/>
                  <a:ext cx="91440" cy="74075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45720" y="0"/>
                      </a:moveTo>
                      <a:lnTo>
                        <a:pt x="45720" y="488897"/>
                      </a:lnTo>
                      <a:lnTo>
                        <a:pt x="52340" y="488897"/>
                      </a:lnTo>
                      <a:lnTo>
                        <a:pt x="52340" y="740751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4" name="Freeform 23"/>
                <p:cNvSpPr/>
                <p:nvPr/>
              </p:nvSpPr>
              <p:spPr>
                <a:xfrm>
                  <a:off x="3146803" y="1891278"/>
                  <a:ext cx="2926961" cy="52307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>
                      <a:moveTo>
                        <a:pt x="2926961" y="0"/>
                      </a:moveTo>
                      <a:lnTo>
                        <a:pt x="2926961" y="271223"/>
                      </a:lnTo>
                      <a:lnTo>
                        <a:pt x="0" y="271223"/>
                      </a:lnTo>
                      <a:lnTo>
                        <a:pt x="0" y="523077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6000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5" name="Freeform 24"/>
                <p:cNvSpPr/>
                <p:nvPr/>
              </p:nvSpPr>
              <p:spPr>
                <a:xfrm>
                  <a:off x="4029942" y="1563221"/>
                  <a:ext cx="4178240" cy="316256"/>
                </a:xfrm>
                <a:custGeom>
                  <a:avLst/>
                  <a:gdLst>
                    <a:gd name="connsiteX0" fmla="*/ 0 w 4178240"/>
                    <a:gd name="connsiteY0" fmla="*/ 36206 h 217230"/>
                    <a:gd name="connsiteX1" fmla="*/ 36206 w 4178240"/>
                    <a:gd name="connsiteY1" fmla="*/ 0 h 217230"/>
                    <a:gd name="connsiteX2" fmla="*/ 4142034 w 4178240"/>
                    <a:gd name="connsiteY2" fmla="*/ 0 h 217230"/>
                    <a:gd name="connsiteX3" fmla="*/ 4178240 w 4178240"/>
                    <a:gd name="connsiteY3" fmla="*/ 36206 h 217230"/>
                    <a:gd name="connsiteX4" fmla="*/ 4178240 w 4178240"/>
                    <a:gd name="connsiteY4" fmla="*/ 181024 h 217230"/>
                    <a:gd name="connsiteX5" fmla="*/ 4142034 w 4178240"/>
                    <a:gd name="connsiteY5" fmla="*/ 217230 h 217230"/>
                    <a:gd name="connsiteX6" fmla="*/ 36206 w 4178240"/>
                    <a:gd name="connsiteY6" fmla="*/ 217230 h 217230"/>
                    <a:gd name="connsiteX7" fmla="*/ 0 w 4178240"/>
                    <a:gd name="connsiteY7" fmla="*/ 181024 h 217230"/>
                    <a:gd name="connsiteX8" fmla="*/ 0 w 4178240"/>
                    <a:gd name="connsiteY8" fmla="*/ 36206 h 21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78240" h="217230">
                      <a:moveTo>
                        <a:pt x="0" y="36206"/>
                      </a:moveTo>
                      <a:cubicBezTo>
                        <a:pt x="0" y="16210"/>
                        <a:pt x="16210" y="0"/>
                        <a:pt x="36206" y="0"/>
                      </a:cubicBezTo>
                      <a:lnTo>
                        <a:pt x="4142034" y="0"/>
                      </a:lnTo>
                      <a:cubicBezTo>
                        <a:pt x="4162030" y="0"/>
                        <a:pt x="4178240" y="16210"/>
                        <a:pt x="4178240" y="36206"/>
                      </a:cubicBezTo>
                      <a:lnTo>
                        <a:pt x="4178240" y="181024"/>
                      </a:lnTo>
                      <a:cubicBezTo>
                        <a:pt x="4178240" y="201020"/>
                        <a:pt x="4162030" y="217230"/>
                        <a:pt x="4142034" y="217230"/>
                      </a:cubicBezTo>
                      <a:lnTo>
                        <a:pt x="36206" y="217230"/>
                      </a:lnTo>
                      <a:cubicBezTo>
                        <a:pt x="16210" y="217230"/>
                        <a:pt x="0" y="201020"/>
                        <a:pt x="0" y="181024"/>
                      </a:cubicBezTo>
                      <a:lnTo>
                        <a:pt x="0" y="36206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spcFirstLastPara="0" vert="horz" wrap="square" lIns="22034" tIns="22034" rIns="22034" bIns="22034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/>
                    <a:t>Cerebral arterial supply</a:t>
                  </a: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2032000" y="2414356"/>
                  <a:ext cx="2229606" cy="382003"/>
                </a:xfrm>
                <a:custGeom>
                  <a:avLst/>
                  <a:gdLst>
                    <a:gd name="connsiteX0" fmla="*/ 0 w 2229606"/>
                    <a:gd name="connsiteY0" fmla="*/ 63668 h 382003"/>
                    <a:gd name="connsiteX1" fmla="*/ 63668 w 2229606"/>
                    <a:gd name="connsiteY1" fmla="*/ 0 h 382003"/>
                    <a:gd name="connsiteX2" fmla="*/ 2165938 w 2229606"/>
                    <a:gd name="connsiteY2" fmla="*/ 0 h 382003"/>
                    <a:gd name="connsiteX3" fmla="*/ 2229606 w 2229606"/>
                    <a:gd name="connsiteY3" fmla="*/ 63668 h 382003"/>
                    <a:gd name="connsiteX4" fmla="*/ 2229606 w 2229606"/>
                    <a:gd name="connsiteY4" fmla="*/ 318335 h 382003"/>
                    <a:gd name="connsiteX5" fmla="*/ 2165938 w 2229606"/>
                    <a:gd name="connsiteY5" fmla="*/ 382003 h 382003"/>
                    <a:gd name="connsiteX6" fmla="*/ 63668 w 2229606"/>
                    <a:gd name="connsiteY6" fmla="*/ 382003 h 382003"/>
                    <a:gd name="connsiteX7" fmla="*/ 0 w 2229606"/>
                    <a:gd name="connsiteY7" fmla="*/ 318335 h 382003"/>
                    <a:gd name="connsiteX8" fmla="*/ 0 w 2229606"/>
                    <a:gd name="connsiteY8" fmla="*/ 63668 h 38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229606" h="382003">
                      <a:moveTo>
                        <a:pt x="0" y="63668"/>
                      </a:moveTo>
                      <a:cubicBezTo>
                        <a:pt x="0" y="28505"/>
                        <a:pt x="28505" y="0"/>
                        <a:pt x="63668" y="0"/>
                      </a:cubicBezTo>
                      <a:lnTo>
                        <a:pt x="2165938" y="0"/>
                      </a:lnTo>
                      <a:cubicBezTo>
                        <a:pt x="2201101" y="0"/>
                        <a:pt x="2229606" y="28505"/>
                        <a:pt x="2229606" y="63668"/>
                      </a:cubicBezTo>
                      <a:lnTo>
                        <a:pt x="2229606" y="318335"/>
                      </a:lnTo>
                      <a:cubicBezTo>
                        <a:pt x="2229606" y="353498"/>
                        <a:pt x="2201101" y="382003"/>
                        <a:pt x="2165938" y="382003"/>
                      </a:cubicBezTo>
                      <a:lnTo>
                        <a:pt x="63668" y="382003"/>
                      </a:lnTo>
                      <a:cubicBezTo>
                        <a:pt x="28505" y="382003"/>
                        <a:pt x="0" y="353498"/>
                        <a:pt x="0" y="318335"/>
                      </a:cubicBezTo>
                      <a:lnTo>
                        <a:pt x="0" y="6366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spcFirstLastPara="0" vert="horz" wrap="square" lIns="28808" tIns="28808" rIns="28808" bIns="28808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400" kern="1200" dirty="0"/>
                    <a:t>Carotid system</a:t>
                  </a:r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5100873" y="2563380"/>
                  <a:ext cx="1854341" cy="439964"/>
                </a:xfrm>
                <a:custGeom>
                  <a:avLst/>
                  <a:gdLst>
                    <a:gd name="connsiteX0" fmla="*/ 0 w 2926140"/>
                    <a:gd name="connsiteY0" fmla="*/ 119841 h 719032"/>
                    <a:gd name="connsiteX1" fmla="*/ 119841 w 2926140"/>
                    <a:gd name="connsiteY1" fmla="*/ 0 h 719032"/>
                    <a:gd name="connsiteX2" fmla="*/ 2806299 w 2926140"/>
                    <a:gd name="connsiteY2" fmla="*/ 0 h 719032"/>
                    <a:gd name="connsiteX3" fmla="*/ 2926140 w 2926140"/>
                    <a:gd name="connsiteY3" fmla="*/ 119841 h 719032"/>
                    <a:gd name="connsiteX4" fmla="*/ 2926140 w 2926140"/>
                    <a:gd name="connsiteY4" fmla="*/ 599191 h 719032"/>
                    <a:gd name="connsiteX5" fmla="*/ 2806299 w 2926140"/>
                    <a:gd name="connsiteY5" fmla="*/ 719032 h 719032"/>
                    <a:gd name="connsiteX6" fmla="*/ 119841 w 2926140"/>
                    <a:gd name="connsiteY6" fmla="*/ 719032 h 719032"/>
                    <a:gd name="connsiteX7" fmla="*/ 0 w 2926140"/>
                    <a:gd name="connsiteY7" fmla="*/ 599191 h 719032"/>
                    <a:gd name="connsiteX8" fmla="*/ 0 w 2926140"/>
                    <a:gd name="connsiteY8" fmla="*/ 119841 h 719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26140" h="719032">
                      <a:moveTo>
                        <a:pt x="0" y="119841"/>
                      </a:moveTo>
                      <a:cubicBezTo>
                        <a:pt x="0" y="53655"/>
                        <a:pt x="53655" y="0"/>
                        <a:pt x="119841" y="0"/>
                      </a:cubicBezTo>
                      <a:lnTo>
                        <a:pt x="2806299" y="0"/>
                      </a:lnTo>
                      <a:cubicBezTo>
                        <a:pt x="2872485" y="0"/>
                        <a:pt x="2926140" y="53655"/>
                        <a:pt x="2926140" y="119841"/>
                      </a:cubicBezTo>
                      <a:lnTo>
                        <a:pt x="2926140" y="599191"/>
                      </a:lnTo>
                      <a:cubicBezTo>
                        <a:pt x="2926140" y="665377"/>
                        <a:pt x="2872485" y="719032"/>
                        <a:pt x="2806299" y="719032"/>
                      </a:cubicBezTo>
                      <a:lnTo>
                        <a:pt x="119841" y="719032"/>
                      </a:lnTo>
                      <a:cubicBezTo>
                        <a:pt x="53655" y="719032"/>
                        <a:pt x="0" y="665377"/>
                        <a:pt x="0" y="599191"/>
                      </a:cubicBezTo>
                      <a:lnTo>
                        <a:pt x="0" y="119841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spcFirstLastPara="0" vert="horz" wrap="square" lIns="46530" tIns="46530" rIns="46530" bIns="46530" numCol="1" spcCol="1270" anchor="ctr" anchorCtr="0">
                  <a:noAutofit/>
                </a:bodyPr>
                <a:lstStyle/>
                <a:p>
                  <a:pPr lvl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400" kern="1200" dirty="0" err="1"/>
                    <a:t>Vertebro</a:t>
                  </a:r>
                  <a:r>
                    <a:rPr lang="en-US" sz="1400" kern="1200" dirty="0"/>
                    <a:t> basilar system</a:t>
                  </a:r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7597896" y="2491458"/>
                  <a:ext cx="2284279" cy="634816"/>
                </a:xfrm>
                <a:custGeom>
                  <a:avLst/>
                  <a:gdLst>
                    <a:gd name="connsiteX0" fmla="*/ 0 w 1958899"/>
                    <a:gd name="connsiteY0" fmla="*/ 105805 h 634816"/>
                    <a:gd name="connsiteX1" fmla="*/ 105805 w 1958899"/>
                    <a:gd name="connsiteY1" fmla="*/ 0 h 634816"/>
                    <a:gd name="connsiteX2" fmla="*/ 1853094 w 1958899"/>
                    <a:gd name="connsiteY2" fmla="*/ 0 h 634816"/>
                    <a:gd name="connsiteX3" fmla="*/ 1958899 w 1958899"/>
                    <a:gd name="connsiteY3" fmla="*/ 105805 h 634816"/>
                    <a:gd name="connsiteX4" fmla="*/ 1958899 w 1958899"/>
                    <a:gd name="connsiteY4" fmla="*/ 529011 h 634816"/>
                    <a:gd name="connsiteX5" fmla="*/ 1853094 w 1958899"/>
                    <a:gd name="connsiteY5" fmla="*/ 634816 h 634816"/>
                    <a:gd name="connsiteX6" fmla="*/ 105805 w 1958899"/>
                    <a:gd name="connsiteY6" fmla="*/ 634816 h 634816"/>
                    <a:gd name="connsiteX7" fmla="*/ 0 w 1958899"/>
                    <a:gd name="connsiteY7" fmla="*/ 529011 h 634816"/>
                    <a:gd name="connsiteX8" fmla="*/ 0 w 1958899"/>
                    <a:gd name="connsiteY8" fmla="*/ 105805 h 63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58899" h="634816">
                      <a:moveTo>
                        <a:pt x="0" y="105805"/>
                      </a:moveTo>
                      <a:cubicBezTo>
                        <a:pt x="0" y="47371"/>
                        <a:pt x="47371" y="0"/>
                        <a:pt x="105805" y="0"/>
                      </a:cubicBezTo>
                      <a:lnTo>
                        <a:pt x="1853094" y="0"/>
                      </a:lnTo>
                      <a:cubicBezTo>
                        <a:pt x="1911528" y="0"/>
                        <a:pt x="1958899" y="47371"/>
                        <a:pt x="1958899" y="105805"/>
                      </a:cubicBezTo>
                      <a:lnTo>
                        <a:pt x="1958899" y="529011"/>
                      </a:lnTo>
                      <a:cubicBezTo>
                        <a:pt x="1958899" y="587445"/>
                        <a:pt x="1911528" y="634816"/>
                        <a:pt x="1853094" y="634816"/>
                      </a:cubicBezTo>
                      <a:lnTo>
                        <a:pt x="105805" y="634816"/>
                      </a:lnTo>
                      <a:cubicBezTo>
                        <a:pt x="47371" y="634816"/>
                        <a:pt x="0" y="587445"/>
                        <a:pt x="0" y="529011"/>
                      </a:cubicBezTo>
                      <a:lnTo>
                        <a:pt x="0" y="105805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spcFirstLastPara="0" vert="horz" wrap="square" lIns="41149" tIns="41149" rIns="41149" bIns="41149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400" kern="1200" dirty="0" err="1"/>
                    <a:t>Circulus</a:t>
                  </a:r>
                  <a:r>
                    <a:rPr lang="en-US" sz="1400" kern="1200" dirty="0"/>
                    <a:t> arteriosus (of </a:t>
                  </a:r>
                  <a:r>
                    <a:rPr lang="en-US" sz="1400" kern="1200" dirty="0" err="1"/>
                    <a:t>willis</a:t>
                  </a:r>
                  <a:r>
                    <a:rPr lang="en-US" sz="1400" kern="1200" dirty="0"/>
                    <a:t>)</a:t>
                  </a:r>
                </a:p>
              </p:txBody>
            </p:sp>
          </p:grpSp>
          <p:sp>
            <p:nvSpPr>
              <p:cNvPr id="5" name="Rounded Rectangle 4"/>
              <p:cNvSpPr/>
              <p:nvPr/>
            </p:nvSpPr>
            <p:spPr>
              <a:xfrm>
                <a:off x="4940665" y="2164236"/>
                <a:ext cx="1911610" cy="687110"/>
              </a:xfrm>
              <a:prstGeom prst="roundRect">
                <a:avLst/>
              </a:prstGeom>
              <a:solidFill>
                <a:srgbClr val="008000">
                  <a:alpha val="18824"/>
                </a:srgbClr>
              </a:solidFill>
              <a:ln>
                <a:solidFill>
                  <a:srgbClr val="008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dk1"/>
                    </a:solidFill>
                  </a:rPr>
                  <a:t>Divides into two posterior cerebral A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2912841" y="2684199"/>
                <a:ext cx="1472158" cy="450284"/>
              </a:xfrm>
              <a:prstGeom prst="roundRect">
                <a:avLst/>
              </a:prstGeom>
              <a:solidFill>
                <a:srgbClr val="0033CC">
                  <a:alpha val="9020"/>
                </a:srgb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Middle cerebral A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1210108" y="2684199"/>
                <a:ext cx="1456874" cy="416299"/>
              </a:xfrm>
              <a:prstGeom prst="roundRect">
                <a:avLst/>
              </a:prstGeom>
              <a:solidFill>
                <a:srgbClr val="0033CC">
                  <a:alpha val="9020"/>
                </a:srgbClr>
              </a:solidFill>
              <a:ln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Anterior cerebral A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1016642" y="3236578"/>
                <a:ext cx="1744015" cy="1485520"/>
              </a:xfrm>
              <a:prstGeom prst="roundRect">
                <a:avLst>
                  <a:gd name="adj" fmla="val 27937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Supplies : 1.orbital &amp; medial surfaces of frontal and parietal lobes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3.Narrow part on the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superolateral</a:t>
                </a:r>
                <a:r>
                  <a:rPr lang="en-US" sz="1200" dirty="0">
                    <a:solidFill>
                      <a:schemeClr val="tx1"/>
                    </a:solidFill>
                  </a:rPr>
                  <a:t> surface  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81765" y="3236578"/>
                <a:ext cx="1973929" cy="1485520"/>
              </a:xfrm>
              <a:prstGeom prst="roundRect">
                <a:avLst>
                  <a:gd name="adj" fmla="val 19268"/>
                </a:avLst>
              </a:prstGeom>
              <a:no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Supplies entire 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superolatral</a:t>
                </a:r>
                <a:r>
                  <a:rPr lang="en-US" sz="1200" dirty="0">
                    <a:solidFill>
                      <a:schemeClr val="tx1"/>
                    </a:solidFill>
                  </a:rPr>
                  <a:t> surface: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1.Motor cortex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2.somatosensory cortex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3.Language areas (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Broca</a:t>
                </a:r>
                <a:r>
                  <a:rPr lang="en-US" sz="1200" dirty="0">
                    <a:solidFill>
                      <a:schemeClr val="tx1"/>
                    </a:solidFill>
                  </a:rPr>
                  <a:t> &amp; Wernicke)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4.primary auditory area + association (</a:t>
                </a:r>
                <a:r>
                  <a:rPr lang="en-US" sz="1200" dirty="0" err="1">
                    <a:solidFill>
                      <a:schemeClr val="tx1"/>
                    </a:solidFill>
                  </a:rPr>
                  <a:t>heschl</a:t>
                </a:r>
                <a:r>
                  <a:rPr lang="en-US" sz="12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066103" y="3018696"/>
                <a:ext cx="1756894" cy="2042702"/>
              </a:xfrm>
              <a:prstGeom prst="roundRect">
                <a:avLst>
                  <a:gd name="adj" fmla="val 26922"/>
                </a:avLst>
              </a:prstGeom>
              <a:noFill/>
              <a:ln>
                <a:solidFill>
                  <a:srgbClr val="008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Supplies: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1.Anterior and inferior parts of temporal lobe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2.Inferior temporal gyrus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 3.uncus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4.Inferior and medial parts of occipital lobe </a:t>
                </a: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>
                <a:off x="2998675" y="1714126"/>
                <a:ext cx="0" cy="2144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1" name="Rounded Rectangle 30"/>
              <p:cNvSpPr/>
              <p:nvPr/>
            </p:nvSpPr>
            <p:spPr>
              <a:xfrm>
                <a:off x="1999460" y="1928526"/>
                <a:ext cx="2082821" cy="415685"/>
              </a:xfrm>
              <a:prstGeom prst="roundRect">
                <a:avLst/>
              </a:prstGeom>
              <a:solidFill>
                <a:srgbClr val="0066FF">
                  <a:alpha val="18824"/>
                </a:srgbClr>
              </a:solidFill>
              <a:ln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Internal carotid artery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7083159" y="2230385"/>
                <a:ext cx="2668174" cy="560925"/>
              </a:xfrm>
              <a:prstGeom prst="roundRect">
                <a:avLst/>
              </a:prstGeom>
              <a:solidFill>
                <a:srgbClr val="C00000">
                  <a:alpha val="18824"/>
                </a:srgbClr>
              </a:solidFill>
              <a:ln>
                <a:solidFill>
                  <a:srgbClr val="008000"/>
                </a:solidFill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dk1"/>
                    </a:solidFill>
                  </a:rPr>
                  <a:t>Joins carotid and </a:t>
                </a:r>
                <a:r>
                  <a:rPr lang="en-US" sz="1400" dirty="0" err="1">
                    <a:solidFill>
                      <a:schemeClr val="dk1"/>
                    </a:solidFill>
                  </a:rPr>
                  <a:t>vertebrobasilar</a:t>
                </a:r>
                <a:r>
                  <a:rPr lang="en-US" sz="1400" dirty="0">
                    <a:solidFill>
                      <a:schemeClr val="dk1"/>
                    </a:solidFill>
                  </a:rPr>
                  <a:t> systems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6864200" y="2923145"/>
                <a:ext cx="1952741" cy="2247974"/>
              </a:xfrm>
              <a:prstGeom prst="roundRect">
                <a:avLst>
                  <a:gd name="adj" fmla="val 28504"/>
                </a:avLst>
              </a:prstGeom>
              <a:noFill/>
              <a:ln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Composed of :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anterior cerebral A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internal carotid A 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posterior cerebral A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2 posterior communicating A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1 anterior communicating A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9504189" y="2918984"/>
                <a:ext cx="1407789" cy="433793"/>
              </a:xfrm>
              <a:prstGeom prst="roundRect">
                <a:avLst/>
              </a:prstGeom>
              <a:solidFill>
                <a:srgbClr val="C00000">
                  <a:alpha val="9020"/>
                </a:srgbClr>
              </a:solidFill>
              <a:ln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Branches :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9134914" y="3480451"/>
                <a:ext cx="959474" cy="347729"/>
              </a:xfrm>
              <a:prstGeom prst="roundRect">
                <a:avLst/>
              </a:prstGeom>
              <a:solidFill>
                <a:srgbClr val="C00000">
                  <a:alpha val="9020"/>
                </a:srgbClr>
              </a:solidFill>
              <a:ln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APA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8858144" y="4031332"/>
                <a:ext cx="1676032" cy="1554326"/>
              </a:xfrm>
              <a:prstGeom prst="roundRect">
                <a:avLst>
                  <a:gd name="adj" fmla="val 23660"/>
                </a:avLst>
              </a:prstGeom>
              <a:noFill/>
              <a:ln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Supply :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Large part of basal ganglia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Optic chiasma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Internal capsule</a:t>
                </a:r>
              </a:p>
              <a:p>
                <a:pPr marL="342900" indent="-342900" algn="ctr">
                  <a:buFont typeface="+mj-lt"/>
                  <a:buAutoNum type="arabicPeriod"/>
                </a:pPr>
                <a:r>
                  <a:rPr lang="en-US" sz="1200" dirty="0">
                    <a:solidFill>
                      <a:schemeClr val="tx1"/>
                    </a:solidFill>
                  </a:rPr>
                  <a:t>hypothalamus</a:t>
                </a: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10911978" y="3463314"/>
                <a:ext cx="768328" cy="347729"/>
              </a:xfrm>
              <a:prstGeom prst="roundRect">
                <a:avLst/>
              </a:prstGeom>
              <a:solidFill>
                <a:srgbClr val="C00000">
                  <a:alpha val="9020"/>
                </a:srgbClr>
              </a:solidFill>
              <a:ln>
                <a:solidFill>
                  <a:srgbClr val="C00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PPA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10608883" y="3957822"/>
                <a:ext cx="1689523" cy="1386900"/>
              </a:xfrm>
              <a:prstGeom prst="roundRect">
                <a:avLst>
                  <a:gd name="adj" fmla="val 17333"/>
                </a:avLst>
              </a:prstGeom>
              <a:noFill/>
              <a:ln>
                <a:solidFill>
                  <a:srgbClr val="C0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Supply : 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1. Ventral portion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 of midbrain</a:t>
                </a:r>
              </a:p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2. Parts of subthalamus and hypothalamus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5925635" y="1921968"/>
                <a:ext cx="0" cy="21440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/>
              <p:cNvCxnSpPr/>
              <p:nvPr/>
            </p:nvCxnSpPr>
            <p:spPr>
              <a:xfrm rot="5400000">
                <a:off x="2026736" y="2440025"/>
                <a:ext cx="330327" cy="134158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urved Connector 50"/>
              <p:cNvCxnSpPr/>
              <p:nvPr/>
            </p:nvCxnSpPr>
            <p:spPr>
              <a:xfrm rot="16200000" flipH="1">
                <a:off x="3428317" y="2400333"/>
                <a:ext cx="292988" cy="222888"/>
              </a:xfrm>
              <a:prstGeom prst="curved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Curved Connector 55"/>
            <p:cNvCxnSpPr/>
            <p:nvPr/>
          </p:nvCxnSpPr>
          <p:spPr>
            <a:xfrm>
              <a:off x="10454534" y="3361085"/>
              <a:ext cx="265201" cy="126370"/>
            </a:xfrm>
            <a:prstGeom prst="curvedConnector3">
              <a:avLst>
                <a:gd name="adj1" fmla="val 93706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10800000" flipV="1">
              <a:off x="8658577" y="3365366"/>
              <a:ext cx="317578" cy="148440"/>
            </a:xfrm>
            <a:prstGeom prst="curvedConnector3">
              <a:avLst>
                <a:gd name="adj1" fmla="val 78387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AF06F17F-AD59-4E66-B44A-9A17CBDC017D}"/>
              </a:ext>
            </a:extLst>
          </p:cNvPr>
          <p:cNvSpPr txBox="1">
            <a:spLocks/>
          </p:cNvSpPr>
          <p:nvPr/>
        </p:nvSpPr>
        <p:spPr>
          <a:xfrm>
            <a:off x="3271917" y="250733"/>
            <a:ext cx="4818016" cy="653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23724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21264" y="1223492"/>
            <a:ext cx="10467079" cy="4803821"/>
            <a:chOff x="171783" y="373486"/>
            <a:chExt cx="10467079" cy="4803821"/>
          </a:xfrm>
        </p:grpSpPr>
        <p:sp>
          <p:nvSpPr>
            <p:cNvPr id="4" name="Rounded Rectangle 3"/>
            <p:cNvSpPr/>
            <p:nvPr/>
          </p:nvSpPr>
          <p:spPr>
            <a:xfrm>
              <a:off x="3709115" y="373486"/>
              <a:ext cx="2794717" cy="3348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Cerebral venous drainage 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71783" y="540911"/>
              <a:ext cx="10467079" cy="4636396"/>
              <a:chOff x="184662" y="573110"/>
              <a:chExt cx="10467079" cy="463639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900975" y="978797"/>
                <a:ext cx="2543578" cy="437881"/>
              </a:xfrm>
              <a:prstGeom prst="round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Superficial cortical veins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503832" y="1024592"/>
                <a:ext cx="1917343" cy="437881"/>
              </a:xfrm>
              <a:prstGeom prst="roundRect">
                <a:avLst/>
              </a:prstGeom>
              <a:ln>
                <a:solidFill>
                  <a:srgbClr val="4E67C8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Deep cortical veins</a:t>
                </a: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259964" y="573110"/>
                <a:ext cx="453981" cy="386367"/>
                <a:chOff x="2662706" y="2756079"/>
                <a:chExt cx="1046408" cy="566670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2662706" y="2756079"/>
                  <a:ext cx="1046408" cy="0"/>
                </a:xfrm>
                <a:prstGeom prst="line">
                  <a:avLst/>
                </a:prstGeom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2662706" y="2756079"/>
                  <a:ext cx="0" cy="566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 flipH="1">
                <a:off x="6516709" y="573110"/>
                <a:ext cx="3175160" cy="1053147"/>
                <a:chOff x="-981461" y="2756079"/>
                <a:chExt cx="4690575" cy="1544611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2662706" y="2756079"/>
                  <a:ext cx="1046408" cy="0"/>
                </a:xfrm>
                <a:prstGeom prst="line">
                  <a:avLst/>
                </a:prstGeom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2662706" y="2756079"/>
                  <a:ext cx="0" cy="566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E594D8A-62FF-482A-A059-F27CADEEA6BC}"/>
                    </a:ext>
                  </a:extLst>
                </p:cNvPr>
                <p:cNvCxnSpPr/>
                <p:nvPr/>
              </p:nvCxnSpPr>
              <p:spPr>
                <a:xfrm flipH="1">
                  <a:off x="-981461" y="3734020"/>
                  <a:ext cx="1861363" cy="0"/>
                </a:xfrm>
                <a:prstGeom prst="line">
                  <a:avLst/>
                </a:prstGeom>
                <a:ln>
                  <a:solidFill>
                    <a:srgbClr val="4E67C8"/>
                  </a:solidFill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3489D012-BB10-47D3-BDE7-47FE043E4829}"/>
                    </a:ext>
                  </a:extLst>
                </p:cNvPr>
                <p:cNvCxnSpPr/>
                <p:nvPr/>
              </p:nvCxnSpPr>
              <p:spPr>
                <a:xfrm>
                  <a:off x="-980035" y="3734020"/>
                  <a:ext cx="0" cy="566670"/>
                </a:xfrm>
                <a:prstGeom prst="straightConnector1">
                  <a:avLst/>
                </a:prstGeom>
                <a:ln>
                  <a:solidFill>
                    <a:srgbClr val="4E67C8"/>
                  </a:solidFill>
                  <a:tailEnd type="triangle"/>
                </a:ln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1724963" y="1425306"/>
                <a:ext cx="2895601" cy="584582"/>
                <a:chOff x="1429555" y="2189408"/>
                <a:chExt cx="2895601" cy="824248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429555" y="2472744"/>
                  <a:ext cx="2884868" cy="12879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1442434" y="2485623"/>
                  <a:ext cx="0" cy="52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766812" y="2472744"/>
                  <a:ext cx="0" cy="52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4325156" y="2485622"/>
                  <a:ext cx="0" cy="52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766812" y="2189408"/>
                  <a:ext cx="0" cy="547352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390591" y="2057486"/>
                <a:ext cx="2078060" cy="578882"/>
              </a:xfrm>
              <a:prstGeom prst="roundRect">
                <a:avLst/>
              </a:prstGeom>
              <a:solidFill>
                <a:srgbClr val="FFCC00">
                  <a:alpha val="12941"/>
                </a:srgbClr>
              </a:solidFill>
              <a:ln>
                <a:solidFill>
                  <a:srgbClr val="FFCC00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Superior cerebral veins (6-12)</a:t>
                </a: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84662" y="2757720"/>
                <a:ext cx="2090806" cy="2280865"/>
              </a:xfrm>
              <a:prstGeom prst="roundRect">
                <a:avLst/>
              </a:prstGeom>
              <a:noFill/>
              <a:ln>
                <a:solidFill>
                  <a:srgbClr val="FFCC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Drain lateral surface of brain above the lateral sulcus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Terminate mainly  into superior sagittal sinus and partly into superficial middle cerebral vein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620314" y="2071963"/>
                <a:ext cx="1332962" cy="578882"/>
              </a:xfrm>
              <a:prstGeom prst="roundRect">
                <a:avLst/>
              </a:prstGeom>
              <a:solidFill>
                <a:srgbClr val="FFCC00">
                  <a:alpha val="12941"/>
                </a:srgbClr>
              </a:solidFill>
              <a:ln>
                <a:solidFill>
                  <a:srgbClr val="FFCC00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sz="1400" dirty="0"/>
                  <a:t>Inferior cerebral V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394161" y="2765799"/>
                <a:ext cx="1931698" cy="2443707"/>
              </a:xfrm>
              <a:prstGeom prst="roundRect">
                <a:avLst>
                  <a:gd name="adj" fmla="val 21334"/>
                </a:avLst>
              </a:prstGeom>
              <a:noFill/>
              <a:ln>
                <a:solidFill>
                  <a:srgbClr val="FFCC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Drain the lateral surface of the temporal lobe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Terminate partly into superficial middle cerebral vein&amp; partly into transverse sinus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157057" y="2067719"/>
                <a:ext cx="2003068" cy="578882"/>
              </a:xfrm>
              <a:prstGeom prst="roundRect">
                <a:avLst/>
              </a:prstGeom>
              <a:solidFill>
                <a:srgbClr val="FFCC00">
                  <a:alpha val="12941"/>
                </a:srgbClr>
              </a:solidFill>
              <a:ln>
                <a:solidFill>
                  <a:srgbClr val="FFCC00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sz="1400" dirty="0"/>
                  <a:t>Superficial middle cerebral V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444553" y="2757720"/>
                <a:ext cx="2072156" cy="2451786"/>
              </a:xfrm>
              <a:prstGeom prst="roundRect">
                <a:avLst/>
              </a:prstGeom>
              <a:noFill/>
              <a:ln>
                <a:solidFill>
                  <a:srgbClr val="FFCC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400">
                    <a:solidFill>
                      <a:schemeClr val="tx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Terminates into cavernous sinus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Connected posteriorly by superior &amp; inferior anastomotic vein to superior sagittal &amp; transverse sinuses respectively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534150" y="1527588"/>
                <a:ext cx="1938271" cy="105560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Drain the internal structures (basal ganglia , internal capsule , thalamus)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2738A7-ABC0-49F3-9E41-ACF98F29ED4D}"/>
                  </a:ext>
                </a:extLst>
              </p:cNvPr>
              <p:cNvSpPr txBox="1"/>
              <p:nvPr/>
            </p:nvSpPr>
            <p:spPr>
              <a:xfrm>
                <a:off x="8713470" y="1635390"/>
                <a:ext cx="1938271" cy="91940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Internal cerebral veins</a:t>
                </a:r>
              </a:p>
              <a:p>
                <a:pPr algn="ctr"/>
                <a:r>
                  <a:rPr lang="en-US" sz="1400" dirty="0"/>
                  <a:t>Great cerebral vein</a:t>
                </a:r>
              </a:p>
              <a:p>
                <a:pPr algn="ctr"/>
                <a:r>
                  <a:rPr lang="en-US" sz="1400" dirty="0"/>
                  <a:t>Straight sinu</a:t>
                </a:r>
                <a:r>
                  <a:rPr lang="en-US" dirty="0"/>
                  <a:t>s</a:t>
                </a:r>
                <a:endParaRPr lang="en-US" sz="1400" dirty="0"/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53927A9-1CFC-499E-8003-BFD8E9E7193A}"/>
              </a:ext>
            </a:extLst>
          </p:cNvPr>
          <p:cNvSpPr txBox="1">
            <a:spLocks/>
          </p:cNvSpPr>
          <p:nvPr/>
        </p:nvSpPr>
        <p:spPr>
          <a:xfrm>
            <a:off x="3271917" y="250733"/>
            <a:ext cx="4818016" cy="653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35758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B98FC2DA-457F-4E15-82A5-85E2305F44F0}"/>
              </a:ext>
            </a:extLst>
          </p:cNvPr>
          <p:cNvSpPr txBox="1">
            <a:spLocks/>
          </p:cNvSpPr>
          <p:nvPr/>
        </p:nvSpPr>
        <p:spPr>
          <a:xfrm>
            <a:off x="245438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(1) What does the basilar artery supply?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Mid brain                                                             B) Cerebellum</a:t>
            </a:r>
            <a:br>
              <a:rPr lang="en-US" sz="1600" dirty="0"/>
            </a:br>
            <a:r>
              <a:rPr lang="en-US" sz="1600" dirty="0"/>
              <a:t>C) A&amp;B                                                                       D) Motor cortex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Which of the following are paired Dural sinuses?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Inferior sagittal                                                            B) Straight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 C) Cavernous                                                                    D) Occipital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(3) Which of the following is the one of the effects that occur when the posterior cerebral artery is occluded?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A) Visual disturbances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Language disturbances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Motor disturbance in the contralateral distal leg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Contralateral sensory loss of face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(4)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Which of the following supplies the optic chiasma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Anterior perforating arteries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Posterior perforating arteries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Middle perforating arteries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Anterior cerebral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(5) What does the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the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circle of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willis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not encircle?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Optic chiasma                                                    B) Hypothalamus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Midbrain                                                             D) Cerebellum</a:t>
            </a:r>
          </a:p>
        </p:txBody>
      </p:sp>
      <p:sp>
        <p:nvSpPr>
          <p:cNvPr id="4" name="Shape 527">
            <a:extLst>
              <a:ext uri="{FF2B5EF4-FFF2-40B4-BE49-F238E27FC236}">
                <a16:creationId xmlns:a16="http://schemas.microsoft.com/office/drawing/2014/main" id="{0B108AA0-D091-451A-A851-26858A455AAB}"/>
              </a:ext>
            </a:extLst>
          </p:cNvPr>
          <p:cNvSpPr txBox="1">
            <a:spLocks/>
          </p:cNvSpPr>
          <p:nvPr/>
        </p:nvSpPr>
        <p:spPr>
          <a:xfrm>
            <a:off x="6546577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(6) Which of the following is not a branch of the basilar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Anterior inferior cerebellar artery.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Pontine branches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Superior cerebellar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Middle cerebral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(7)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What do the cerebral veins NOT drain?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Basal ganglia                                                    B) Internal capsule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Thalamus                                                           D) Hypothalamus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(8) Which of the following runs below the lateral sulcus: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 Superficial cerebral veins                 </a:t>
            </a:r>
            <a:r>
              <a:rPr lang="en-US" sz="1600" dirty="0"/>
              <a:t>B)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Inferior cerebral veins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Superficial cerebral artery                </a:t>
            </a:r>
            <a:r>
              <a:rPr lang="en-US" sz="1600" dirty="0"/>
              <a:t>D) 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Inferior cerebral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(9) A patient Came to the hospital and his family noticed difference in his personality and he cant make decisions, what is the most likely diagnosis?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Middle cerebral artery occlusion     B) Superior sagittal sinus </a:t>
            </a:r>
            <a:br>
              <a:rPr lang="en-US" sz="1600" dirty="0"/>
            </a:br>
            <a:r>
              <a:rPr lang="en-US" sz="1600" dirty="0"/>
              <a:t>C) Thrombosis anterior cerebral artery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Right temporal and right nasal Fibers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(10)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Blood filled bulge in the wall of a blood vessel?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Stroke                                                             B) Aneurysm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 err="1"/>
              <a:t>Angioma</a:t>
            </a:r>
            <a:r>
              <a:rPr lang="en-US" sz="1600" dirty="0"/>
              <a:t>                                                         D) Sinus thrombosis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44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>
            <a:extLst>
              <a:ext uri="{FF2B5EF4-FFF2-40B4-BE49-F238E27FC236}">
                <a16:creationId xmlns:a16="http://schemas.microsoft.com/office/drawing/2014/main" id="{5ECD51B0-E371-4E0F-B5AF-3203D3DBC25D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56">
            <a:extLst>
              <a:ext uri="{FF2B5EF4-FFF2-40B4-BE49-F238E27FC236}">
                <a16:creationId xmlns:a16="http://schemas.microsoft.com/office/drawing/2014/main" id="{1141A1C1-D7B5-465D-8F19-2F7BD16633A6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981E4-E3EE-47F3-ADDE-7C2C26FBC37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Answers</a:t>
            </a:r>
          </a:p>
        </p:txBody>
      </p:sp>
      <p:sp>
        <p:nvSpPr>
          <p:cNvPr id="7" name="Shape 541">
            <a:extLst>
              <a:ext uri="{FF2B5EF4-FFF2-40B4-BE49-F238E27FC236}">
                <a16:creationId xmlns:a16="http://schemas.microsoft.com/office/drawing/2014/main" id="{059D6DD9-609F-4762-A3FC-7970E87015BB}"/>
              </a:ext>
            </a:extLst>
          </p:cNvPr>
          <p:cNvSpPr txBox="1">
            <a:spLocks/>
          </p:cNvSpPr>
          <p:nvPr/>
        </p:nvSpPr>
        <p:spPr>
          <a:xfrm>
            <a:off x="3658685" y="1008934"/>
            <a:ext cx="4874616" cy="4846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3600" dirty="0">
                <a:latin typeface="Agency FB" panose="020B0503020202020204" pitchFamily="34" charset="0"/>
              </a:rPr>
              <a:t>(1) C           (6) D  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(2) C           (7) D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(3) A           (8) B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(4) A           (9) C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(5) D          (10) B  </a:t>
            </a:r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AA804BE9-FDF2-4AEA-924D-54731E4C4671}"/>
              </a:ext>
            </a:extLst>
          </p:cNvPr>
          <p:cNvSpPr/>
          <p:nvPr/>
        </p:nvSpPr>
        <p:spPr>
          <a:xfrm flipV="1">
            <a:off x="0" y="6720112"/>
            <a:ext cx="12192000" cy="13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710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C54056E8-FA58-424C-8683-16A3AF9B8519}"/>
              </a:ext>
            </a:extLst>
          </p:cNvPr>
          <p:cNvSpPr txBox="1">
            <a:spLocks/>
          </p:cNvSpPr>
          <p:nvPr/>
        </p:nvSpPr>
        <p:spPr>
          <a:xfrm>
            <a:off x="1656522" y="562068"/>
            <a:ext cx="8878955" cy="53936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(1) From which arteries do the anterior perforating arteries arise fro,</a:t>
            </a:r>
            <a:endParaRPr lang="ar-SA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720000" indent="-3600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Anterior cerebral artery</a:t>
            </a:r>
          </a:p>
          <a:p>
            <a:pPr marL="720000" indent="-3600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Anterior communicating artery</a:t>
            </a:r>
          </a:p>
          <a:p>
            <a:pPr marL="720000" indent="-3600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Middle cerebral artery</a:t>
            </a:r>
          </a:p>
          <a:p>
            <a:pPr marL="720000" indent="-360000">
              <a:lnSpc>
                <a:spcPct val="100000"/>
              </a:lnSpc>
              <a:spcBef>
                <a:spcPts val="100"/>
              </a:spcBef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720000" indent="-360000">
              <a:lnSpc>
                <a:spcPct val="100000"/>
              </a:lnSpc>
              <a:spcBef>
                <a:spcPts val="100"/>
              </a:spcBef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(2) Which parts do the posterior perforating arteries supply?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Ventral portion of Midbrain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Parts of Subthalamus and Hypothalamus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(3) A 35 year old man came to the hospital complaining of impaired memory and cortical blindness. 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(A) Which cerebral artery is  affected?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Posterior cerebral artery 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(B) Which side is most likely affected?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Bilateral lesion (affecting both sides) which will lead to Anton’s syndrome </a:t>
            </a:r>
          </a:p>
        </p:txBody>
      </p:sp>
    </p:spTree>
    <p:extLst>
      <p:ext uri="{BB962C8B-B14F-4D97-AF65-F5344CB8AC3E}">
        <p14:creationId xmlns:p14="http://schemas.microsoft.com/office/powerpoint/2010/main" val="1610324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598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Circulation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C7F7AD-57FA-4E4F-9061-7CDC255C3B94}"/>
              </a:ext>
            </a:extLst>
          </p:cNvPr>
          <p:cNvSpPr txBox="1"/>
          <p:nvPr/>
        </p:nvSpPr>
        <p:spPr>
          <a:xfrm>
            <a:off x="700206" y="1162241"/>
            <a:ext cx="806033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It is</a:t>
            </a:r>
            <a:r>
              <a:rPr lang="en-US" sz="2000" dirty="0">
                <a:latin typeface="+mn-lt"/>
              </a:rPr>
              <a:t> the movement of blood through the network of blood vessels to supply the brain. 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movement of blood in the cerebral circulation is called </a:t>
            </a:r>
            <a:r>
              <a:rPr lang="en-US" sz="2000" b="1" dirty="0">
                <a:latin typeface="+mn-lt"/>
              </a:rPr>
              <a:t>cerebral blood flow</a:t>
            </a:r>
            <a:r>
              <a:rPr lang="en-US" sz="2000" dirty="0">
                <a:latin typeface="+mn-lt"/>
              </a:rPr>
              <a:t>. 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 </a:t>
            </a:r>
            <a:r>
              <a:rPr lang="en-US" sz="2000" u="sng" dirty="0">
                <a:latin typeface="+mn-lt"/>
              </a:rPr>
              <a:t>arteries</a:t>
            </a:r>
            <a:r>
              <a:rPr lang="en-US" sz="2000" dirty="0">
                <a:latin typeface="+mn-lt"/>
              </a:rPr>
              <a:t> carry oxygenated blood and other nutrients to the brain.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The </a:t>
            </a:r>
            <a:r>
              <a:rPr lang="en-US" sz="2000" u="sng" dirty="0">
                <a:latin typeface="+mn-lt"/>
              </a:rPr>
              <a:t>veins</a:t>
            </a:r>
            <a:r>
              <a:rPr lang="en-US" sz="2000" dirty="0">
                <a:latin typeface="+mn-lt"/>
              </a:rPr>
              <a:t> carry deoxygenated blood back to the heart removing carbon dioxide and other metabolic products.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92D050"/>
                </a:solidFill>
              </a:rPr>
              <a:t>The two anterior cerebral circulations (left and right) are connected to each other by </a:t>
            </a:r>
            <a:r>
              <a:rPr lang="en-US" sz="2000" b="1" u="sng" dirty="0">
                <a:solidFill>
                  <a:srgbClr val="92D050"/>
                </a:solidFill>
              </a:rPr>
              <a:t>ONE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b="1" dirty="0">
                <a:solidFill>
                  <a:srgbClr val="92D050"/>
                </a:solidFill>
              </a:rPr>
              <a:t>anterior communicating artery</a:t>
            </a:r>
            <a:r>
              <a:rPr lang="en-US" sz="2000" dirty="0">
                <a:solidFill>
                  <a:srgbClr val="92D050"/>
                </a:solidFill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The anterior circulation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(carotid) </a:t>
            </a:r>
            <a:r>
              <a:rPr lang="en-US" sz="2000" dirty="0"/>
              <a:t>is interconnected to the posterior circulation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(basilar) </a:t>
            </a:r>
            <a:r>
              <a:rPr lang="en-GB" sz="2000" dirty="0"/>
              <a:t>via</a:t>
            </a:r>
            <a:r>
              <a:rPr lang="en-US" sz="2000" dirty="0"/>
              <a:t> </a:t>
            </a:r>
            <a:r>
              <a:rPr lang="en-US" sz="2000" b="1" dirty="0"/>
              <a:t>bilateral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chemeClr val="bg1">
                    <a:lumMod val="50000"/>
                  </a:schemeClr>
                </a:solidFill>
              </a:rPr>
              <a:t>TWO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/>
              <a:t>posterior communicating arteries</a:t>
            </a:r>
            <a:r>
              <a:rPr lang="en-US" sz="2000" dirty="0"/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dirty="0"/>
              <a:t>Posterior communicating arteries are part of </a:t>
            </a:r>
            <a:r>
              <a:rPr lang="en-GB" sz="2000" b="1" dirty="0"/>
              <a:t>Circle of Willis.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2000" dirty="0">
              <a:latin typeface="+mn-lt"/>
            </a:endParaRP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165BFBF3-B158-40CC-9657-8CE92863D342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+mj-lt"/>
              </a:rPr>
              <a:t>Only on the boy’s slides</a:t>
            </a:r>
            <a:endParaRPr lang="en-GB" sz="1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2" descr="Image result for CEREBRAL CIRCULATION">
            <a:extLst>
              <a:ext uri="{FF2B5EF4-FFF2-40B4-BE49-F238E27FC236}">
                <a16:creationId xmlns:a16="http://schemas.microsoft.com/office/drawing/2014/main" id="{6438E616-8DCF-47EB-8463-F17EA6824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6207" r="10468" b="13312"/>
          <a:stretch/>
        </p:blipFill>
        <p:spPr bwMode="auto">
          <a:xfrm>
            <a:off x="9071166" y="1277575"/>
            <a:ext cx="2420628" cy="21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B0B96D-881A-4EC6-91DA-73C39B3937F1}"/>
              </a:ext>
            </a:extLst>
          </p:cNvPr>
          <p:cNvGrpSpPr/>
          <p:nvPr/>
        </p:nvGrpSpPr>
        <p:grpSpPr>
          <a:xfrm>
            <a:off x="8898537" y="4026359"/>
            <a:ext cx="2885154" cy="2466516"/>
            <a:chOff x="7149857" y="2980544"/>
            <a:chExt cx="4254136" cy="36368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BB3226-13B6-4DD9-A850-25EFB4117566}"/>
                </a:ext>
              </a:extLst>
            </p:cNvPr>
            <p:cNvGrpSpPr/>
            <p:nvPr/>
          </p:nvGrpSpPr>
          <p:grpSpPr>
            <a:xfrm>
              <a:off x="7149857" y="2980544"/>
              <a:ext cx="4254136" cy="3604117"/>
              <a:chOff x="2798945" y="2238311"/>
              <a:chExt cx="2941218" cy="4591665"/>
            </a:xfrm>
          </p:grpSpPr>
          <p:pic>
            <p:nvPicPr>
              <p:cNvPr id="14" name="Picture 2" descr="Image result for cerebral arterial supply">
                <a:extLst>
                  <a:ext uri="{FF2B5EF4-FFF2-40B4-BE49-F238E27FC236}">
                    <a16:creationId xmlns:a16="http://schemas.microsoft.com/office/drawing/2014/main" id="{1FABFDF5-B3A7-4394-8648-490643472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2" t="1672" r="6532" b="941"/>
              <a:stretch/>
            </p:blipFill>
            <p:spPr bwMode="auto">
              <a:xfrm>
                <a:off x="2798945" y="2238311"/>
                <a:ext cx="2941218" cy="459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65A8967-6A3B-40CA-8678-E311EF864B7D}"/>
                  </a:ext>
                </a:extLst>
              </p:cNvPr>
              <p:cNvSpPr/>
              <p:nvPr/>
            </p:nvSpPr>
            <p:spPr>
              <a:xfrm>
                <a:off x="3522132" y="3412068"/>
                <a:ext cx="389945" cy="1803400"/>
              </a:xfrm>
              <a:custGeom>
                <a:avLst/>
                <a:gdLst>
                  <a:gd name="connsiteX0" fmla="*/ 118533 w 389945"/>
                  <a:gd name="connsiteY0" fmla="*/ 1803400 h 1803400"/>
                  <a:gd name="connsiteX1" fmla="*/ 135467 w 389945"/>
                  <a:gd name="connsiteY1" fmla="*/ 1761066 h 1803400"/>
                  <a:gd name="connsiteX2" fmla="*/ 152400 w 389945"/>
                  <a:gd name="connsiteY2" fmla="*/ 1625600 h 1803400"/>
                  <a:gd name="connsiteX3" fmla="*/ 135467 w 389945"/>
                  <a:gd name="connsiteY3" fmla="*/ 1388533 h 1803400"/>
                  <a:gd name="connsiteX4" fmla="*/ 110067 w 389945"/>
                  <a:gd name="connsiteY4" fmla="*/ 1329266 h 1803400"/>
                  <a:gd name="connsiteX5" fmla="*/ 101600 w 389945"/>
                  <a:gd name="connsiteY5" fmla="*/ 1286933 h 1803400"/>
                  <a:gd name="connsiteX6" fmla="*/ 76200 w 389945"/>
                  <a:gd name="connsiteY6" fmla="*/ 1227666 h 1803400"/>
                  <a:gd name="connsiteX7" fmla="*/ 50800 w 389945"/>
                  <a:gd name="connsiteY7" fmla="*/ 1151466 h 1803400"/>
                  <a:gd name="connsiteX8" fmla="*/ 42333 w 389945"/>
                  <a:gd name="connsiteY8" fmla="*/ 1109133 h 1803400"/>
                  <a:gd name="connsiteX9" fmla="*/ 25400 w 389945"/>
                  <a:gd name="connsiteY9" fmla="*/ 1083733 h 1803400"/>
                  <a:gd name="connsiteX10" fmla="*/ 0 w 389945"/>
                  <a:gd name="connsiteY10" fmla="*/ 1016000 h 1803400"/>
                  <a:gd name="connsiteX11" fmla="*/ 8467 w 389945"/>
                  <a:gd name="connsiteY11" fmla="*/ 939800 h 1803400"/>
                  <a:gd name="connsiteX12" fmla="*/ 25400 w 389945"/>
                  <a:gd name="connsiteY12" fmla="*/ 922866 h 1803400"/>
                  <a:gd name="connsiteX13" fmla="*/ 143933 w 389945"/>
                  <a:gd name="connsiteY13" fmla="*/ 931333 h 1803400"/>
                  <a:gd name="connsiteX14" fmla="*/ 245533 w 389945"/>
                  <a:gd name="connsiteY14" fmla="*/ 889000 h 1803400"/>
                  <a:gd name="connsiteX15" fmla="*/ 254000 w 389945"/>
                  <a:gd name="connsiteY15" fmla="*/ 863600 h 1803400"/>
                  <a:gd name="connsiteX16" fmla="*/ 262467 w 389945"/>
                  <a:gd name="connsiteY16" fmla="*/ 635000 h 1803400"/>
                  <a:gd name="connsiteX17" fmla="*/ 270933 w 389945"/>
                  <a:gd name="connsiteY17" fmla="*/ 609600 h 1803400"/>
                  <a:gd name="connsiteX18" fmla="*/ 313267 w 389945"/>
                  <a:gd name="connsiteY18" fmla="*/ 567266 h 1803400"/>
                  <a:gd name="connsiteX19" fmla="*/ 338667 w 389945"/>
                  <a:gd name="connsiteY19" fmla="*/ 550333 h 1803400"/>
                  <a:gd name="connsiteX20" fmla="*/ 364067 w 389945"/>
                  <a:gd name="connsiteY20" fmla="*/ 254000 h 1803400"/>
                  <a:gd name="connsiteX21" fmla="*/ 381000 w 389945"/>
                  <a:gd name="connsiteY21" fmla="*/ 186266 h 1803400"/>
                  <a:gd name="connsiteX22" fmla="*/ 389467 w 389945"/>
                  <a:gd name="connsiteY22" fmla="*/ 67733 h 1803400"/>
                  <a:gd name="connsiteX23" fmla="*/ 381000 w 389945"/>
                  <a:gd name="connsiteY23" fmla="*/ 8466 h 1803400"/>
                  <a:gd name="connsiteX24" fmla="*/ 338667 w 389945"/>
                  <a:gd name="connsiteY24" fmla="*/ 0 h 1803400"/>
                  <a:gd name="connsiteX25" fmla="*/ 169333 w 389945"/>
                  <a:gd name="connsiteY25" fmla="*/ 8466 h 1803400"/>
                  <a:gd name="connsiteX26" fmla="*/ 84667 w 389945"/>
                  <a:gd name="connsiteY26" fmla="*/ 25400 h 1803400"/>
                  <a:gd name="connsiteX27" fmla="*/ 59267 w 389945"/>
                  <a:gd name="connsiteY27" fmla="*/ 33866 h 1803400"/>
                  <a:gd name="connsiteX28" fmla="*/ 42333 w 389945"/>
                  <a:gd name="connsiteY28" fmla="*/ 59266 h 1803400"/>
                  <a:gd name="connsiteX29" fmla="*/ 25400 w 389945"/>
                  <a:gd name="connsiteY29" fmla="*/ 127000 h 180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9945" h="1803400">
                    <a:moveTo>
                      <a:pt x="118533" y="1803400"/>
                    </a:moveTo>
                    <a:cubicBezTo>
                      <a:pt x="124178" y="1789289"/>
                      <a:pt x="131100" y="1775623"/>
                      <a:pt x="135467" y="1761066"/>
                    </a:cubicBezTo>
                    <a:cubicBezTo>
                      <a:pt x="146876" y="1723037"/>
                      <a:pt x="149497" y="1657528"/>
                      <a:pt x="152400" y="1625600"/>
                    </a:cubicBezTo>
                    <a:cubicBezTo>
                      <a:pt x="148953" y="1549773"/>
                      <a:pt x="152548" y="1465400"/>
                      <a:pt x="135467" y="1388533"/>
                    </a:cubicBezTo>
                    <a:cubicBezTo>
                      <a:pt x="130485" y="1366112"/>
                      <a:pt x="120419" y="1349970"/>
                      <a:pt x="110067" y="1329266"/>
                    </a:cubicBezTo>
                    <a:cubicBezTo>
                      <a:pt x="107245" y="1315155"/>
                      <a:pt x="106151" y="1300585"/>
                      <a:pt x="101600" y="1286933"/>
                    </a:cubicBezTo>
                    <a:cubicBezTo>
                      <a:pt x="77370" y="1214243"/>
                      <a:pt x="90996" y="1286847"/>
                      <a:pt x="76200" y="1227666"/>
                    </a:cubicBezTo>
                    <a:cubicBezTo>
                      <a:pt x="59786" y="1162013"/>
                      <a:pt x="78967" y="1207802"/>
                      <a:pt x="50800" y="1151466"/>
                    </a:cubicBezTo>
                    <a:cubicBezTo>
                      <a:pt x="47978" y="1137355"/>
                      <a:pt x="47386" y="1122607"/>
                      <a:pt x="42333" y="1109133"/>
                    </a:cubicBezTo>
                    <a:cubicBezTo>
                      <a:pt x="38760" y="1099605"/>
                      <a:pt x="30448" y="1092568"/>
                      <a:pt x="25400" y="1083733"/>
                    </a:cubicBezTo>
                    <a:cubicBezTo>
                      <a:pt x="5723" y="1049298"/>
                      <a:pt x="9260" y="1053039"/>
                      <a:pt x="0" y="1016000"/>
                    </a:cubicBezTo>
                    <a:cubicBezTo>
                      <a:pt x="2822" y="990600"/>
                      <a:pt x="1743" y="964456"/>
                      <a:pt x="8467" y="939800"/>
                    </a:cubicBezTo>
                    <a:cubicBezTo>
                      <a:pt x="10567" y="932099"/>
                      <a:pt x="17433" y="923364"/>
                      <a:pt x="25400" y="922866"/>
                    </a:cubicBezTo>
                    <a:lnTo>
                      <a:pt x="143933" y="931333"/>
                    </a:lnTo>
                    <a:cubicBezTo>
                      <a:pt x="231225" y="922603"/>
                      <a:pt x="220336" y="947793"/>
                      <a:pt x="245533" y="889000"/>
                    </a:cubicBezTo>
                    <a:cubicBezTo>
                      <a:pt x="249049" y="880797"/>
                      <a:pt x="251178" y="872067"/>
                      <a:pt x="254000" y="863600"/>
                    </a:cubicBezTo>
                    <a:cubicBezTo>
                      <a:pt x="256822" y="787400"/>
                      <a:pt x="257395" y="711083"/>
                      <a:pt x="262467" y="635000"/>
                    </a:cubicBezTo>
                    <a:cubicBezTo>
                      <a:pt x="263061" y="626095"/>
                      <a:pt x="265578" y="616740"/>
                      <a:pt x="270933" y="609600"/>
                    </a:cubicBezTo>
                    <a:cubicBezTo>
                      <a:pt x="282907" y="593635"/>
                      <a:pt x="296662" y="578336"/>
                      <a:pt x="313267" y="567266"/>
                    </a:cubicBezTo>
                    <a:lnTo>
                      <a:pt x="338667" y="550333"/>
                    </a:lnTo>
                    <a:cubicBezTo>
                      <a:pt x="406505" y="448574"/>
                      <a:pt x="348307" y="545567"/>
                      <a:pt x="364067" y="254000"/>
                    </a:cubicBezTo>
                    <a:cubicBezTo>
                      <a:pt x="365386" y="229606"/>
                      <a:pt x="373500" y="208765"/>
                      <a:pt x="381000" y="186266"/>
                    </a:cubicBezTo>
                    <a:cubicBezTo>
                      <a:pt x="383822" y="146755"/>
                      <a:pt x="389467" y="107345"/>
                      <a:pt x="389467" y="67733"/>
                    </a:cubicBezTo>
                    <a:cubicBezTo>
                      <a:pt x="389467" y="47777"/>
                      <a:pt x="392974" y="24431"/>
                      <a:pt x="381000" y="8466"/>
                    </a:cubicBezTo>
                    <a:cubicBezTo>
                      <a:pt x="372366" y="-3046"/>
                      <a:pt x="352778" y="2822"/>
                      <a:pt x="338667" y="0"/>
                    </a:cubicBezTo>
                    <a:cubicBezTo>
                      <a:pt x="282222" y="2822"/>
                      <a:pt x="225682" y="4132"/>
                      <a:pt x="169333" y="8466"/>
                    </a:cubicBezTo>
                    <a:cubicBezTo>
                      <a:pt x="146569" y="10217"/>
                      <a:pt x="108404" y="18618"/>
                      <a:pt x="84667" y="25400"/>
                    </a:cubicBezTo>
                    <a:cubicBezTo>
                      <a:pt x="76086" y="27852"/>
                      <a:pt x="67734" y="31044"/>
                      <a:pt x="59267" y="33866"/>
                    </a:cubicBezTo>
                    <a:cubicBezTo>
                      <a:pt x="53622" y="42333"/>
                      <a:pt x="46466" y="49967"/>
                      <a:pt x="42333" y="59266"/>
                    </a:cubicBezTo>
                    <a:cubicBezTo>
                      <a:pt x="23615" y="101381"/>
                      <a:pt x="25400" y="96657"/>
                      <a:pt x="25400" y="127000"/>
                    </a:cubicBezTo>
                  </a:path>
                </a:pathLst>
              </a:cu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535FFA2-8445-4F86-B952-0BE083943E8B}"/>
                  </a:ext>
                </a:extLst>
              </p:cNvPr>
              <p:cNvSpPr/>
              <p:nvPr/>
            </p:nvSpPr>
            <p:spPr>
              <a:xfrm flipH="1">
                <a:off x="3929258" y="3417102"/>
                <a:ext cx="400154" cy="1803400"/>
              </a:xfrm>
              <a:custGeom>
                <a:avLst/>
                <a:gdLst>
                  <a:gd name="connsiteX0" fmla="*/ 118533 w 389945"/>
                  <a:gd name="connsiteY0" fmla="*/ 1803400 h 1803400"/>
                  <a:gd name="connsiteX1" fmla="*/ 135467 w 389945"/>
                  <a:gd name="connsiteY1" fmla="*/ 1761066 h 1803400"/>
                  <a:gd name="connsiteX2" fmla="*/ 152400 w 389945"/>
                  <a:gd name="connsiteY2" fmla="*/ 1625600 h 1803400"/>
                  <a:gd name="connsiteX3" fmla="*/ 135467 w 389945"/>
                  <a:gd name="connsiteY3" fmla="*/ 1388533 h 1803400"/>
                  <a:gd name="connsiteX4" fmla="*/ 110067 w 389945"/>
                  <a:gd name="connsiteY4" fmla="*/ 1329266 h 1803400"/>
                  <a:gd name="connsiteX5" fmla="*/ 101600 w 389945"/>
                  <a:gd name="connsiteY5" fmla="*/ 1286933 h 1803400"/>
                  <a:gd name="connsiteX6" fmla="*/ 76200 w 389945"/>
                  <a:gd name="connsiteY6" fmla="*/ 1227666 h 1803400"/>
                  <a:gd name="connsiteX7" fmla="*/ 50800 w 389945"/>
                  <a:gd name="connsiteY7" fmla="*/ 1151466 h 1803400"/>
                  <a:gd name="connsiteX8" fmla="*/ 42333 w 389945"/>
                  <a:gd name="connsiteY8" fmla="*/ 1109133 h 1803400"/>
                  <a:gd name="connsiteX9" fmla="*/ 25400 w 389945"/>
                  <a:gd name="connsiteY9" fmla="*/ 1083733 h 1803400"/>
                  <a:gd name="connsiteX10" fmla="*/ 0 w 389945"/>
                  <a:gd name="connsiteY10" fmla="*/ 1016000 h 1803400"/>
                  <a:gd name="connsiteX11" fmla="*/ 8467 w 389945"/>
                  <a:gd name="connsiteY11" fmla="*/ 939800 h 1803400"/>
                  <a:gd name="connsiteX12" fmla="*/ 25400 w 389945"/>
                  <a:gd name="connsiteY12" fmla="*/ 922866 h 1803400"/>
                  <a:gd name="connsiteX13" fmla="*/ 143933 w 389945"/>
                  <a:gd name="connsiteY13" fmla="*/ 931333 h 1803400"/>
                  <a:gd name="connsiteX14" fmla="*/ 245533 w 389945"/>
                  <a:gd name="connsiteY14" fmla="*/ 889000 h 1803400"/>
                  <a:gd name="connsiteX15" fmla="*/ 254000 w 389945"/>
                  <a:gd name="connsiteY15" fmla="*/ 863600 h 1803400"/>
                  <a:gd name="connsiteX16" fmla="*/ 262467 w 389945"/>
                  <a:gd name="connsiteY16" fmla="*/ 635000 h 1803400"/>
                  <a:gd name="connsiteX17" fmla="*/ 270933 w 389945"/>
                  <a:gd name="connsiteY17" fmla="*/ 609600 h 1803400"/>
                  <a:gd name="connsiteX18" fmla="*/ 313267 w 389945"/>
                  <a:gd name="connsiteY18" fmla="*/ 567266 h 1803400"/>
                  <a:gd name="connsiteX19" fmla="*/ 338667 w 389945"/>
                  <a:gd name="connsiteY19" fmla="*/ 550333 h 1803400"/>
                  <a:gd name="connsiteX20" fmla="*/ 364067 w 389945"/>
                  <a:gd name="connsiteY20" fmla="*/ 254000 h 1803400"/>
                  <a:gd name="connsiteX21" fmla="*/ 381000 w 389945"/>
                  <a:gd name="connsiteY21" fmla="*/ 186266 h 1803400"/>
                  <a:gd name="connsiteX22" fmla="*/ 389467 w 389945"/>
                  <a:gd name="connsiteY22" fmla="*/ 67733 h 1803400"/>
                  <a:gd name="connsiteX23" fmla="*/ 381000 w 389945"/>
                  <a:gd name="connsiteY23" fmla="*/ 8466 h 1803400"/>
                  <a:gd name="connsiteX24" fmla="*/ 338667 w 389945"/>
                  <a:gd name="connsiteY24" fmla="*/ 0 h 1803400"/>
                  <a:gd name="connsiteX25" fmla="*/ 169333 w 389945"/>
                  <a:gd name="connsiteY25" fmla="*/ 8466 h 1803400"/>
                  <a:gd name="connsiteX26" fmla="*/ 84667 w 389945"/>
                  <a:gd name="connsiteY26" fmla="*/ 25400 h 1803400"/>
                  <a:gd name="connsiteX27" fmla="*/ 59267 w 389945"/>
                  <a:gd name="connsiteY27" fmla="*/ 33866 h 1803400"/>
                  <a:gd name="connsiteX28" fmla="*/ 42333 w 389945"/>
                  <a:gd name="connsiteY28" fmla="*/ 59266 h 1803400"/>
                  <a:gd name="connsiteX29" fmla="*/ 25400 w 389945"/>
                  <a:gd name="connsiteY29" fmla="*/ 127000 h 180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89945" h="1803400">
                    <a:moveTo>
                      <a:pt x="118533" y="1803400"/>
                    </a:moveTo>
                    <a:cubicBezTo>
                      <a:pt x="124178" y="1789289"/>
                      <a:pt x="131100" y="1775623"/>
                      <a:pt x="135467" y="1761066"/>
                    </a:cubicBezTo>
                    <a:cubicBezTo>
                      <a:pt x="146876" y="1723037"/>
                      <a:pt x="149497" y="1657528"/>
                      <a:pt x="152400" y="1625600"/>
                    </a:cubicBezTo>
                    <a:cubicBezTo>
                      <a:pt x="148953" y="1549773"/>
                      <a:pt x="152548" y="1465400"/>
                      <a:pt x="135467" y="1388533"/>
                    </a:cubicBezTo>
                    <a:cubicBezTo>
                      <a:pt x="130485" y="1366112"/>
                      <a:pt x="120419" y="1349970"/>
                      <a:pt x="110067" y="1329266"/>
                    </a:cubicBezTo>
                    <a:cubicBezTo>
                      <a:pt x="107245" y="1315155"/>
                      <a:pt x="106151" y="1300585"/>
                      <a:pt x="101600" y="1286933"/>
                    </a:cubicBezTo>
                    <a:cubicBezTo>
                      <a:pt x="77370" y="1214243"/>
                      <a:pt x="90996" y="1286847"/>
                      <a:pt x="76200" y="1227666"/>
                    </a:cubicBezTo>
                    <a:cubicBezTo>
                      <a:pt x="59786" y="1162013"/>
                      <a:pt x="78967" y="1207802"/>
                      <a:pt x="50800" y="1151466"/>
                    </a:cubicBezTo>
                    <a:cubicBezTo>
                      <a:pt x="47978" y="1137355"/>
                      <a:pt x="47386" y="1122607"/>
                      <a:pt x="42333" y="1109133"/>
                    </a:cubicBezTo>
                    <a:cubicBezTo>
                      <a:pt x="38760" y="1099605"/>
                      <a:pt x="30448" y="1092568"/>
                      <a:pt x="25400" y="1083733"/>
                    </a:cubicBezTo>
                    <a:cubicBezTo>
                      <a:pt x="5723" y="1049298"/>
                      <a:pt x="9260" y="1053039"/>
                      <a:pt x="0" y="1016000"/>
                    </a:cubicBezTo>
                    <a:cubicBezTo>
                      <a:pt x="2822" y="990600"/>
                      <a:pt x="1743" y="964456"/>
                      <a:pt x="8467" y="939800"/>
                    </a:cubicBezTo>
                    <a:cubicBezTo>
                      <a:pt x="10567" y="932099"/>
                      <a:pt x="17433" y="923364"/>
                      <a:pt x="25400" y="922866"/>
                    </a:cubicBezTo>
                    <a:lnTo>
                      <a:pt x="143933" y="931333"/>
                    </a:lnTo>
                    <a:cubicBezTo>
                      <a:pt x="231225" y="922603"/>
                      <a:pt x="220336" y="947793"/>
                      <a:pt x="245533" y="889000"/>
                    </a:cubicBezTo>
                    <a:cubicBezTo>
                      <a:pt x="249049" y="880797"/>
                      <a:pt x="251178" y="872067"/>
                      <a:pt x="254000" y="863600"/>
                    </a:cubicBezTo>
                    <a:cubicBezTo>
                      <a:pt x="256822" y="787400"/>
                      <a:pt x="257395" y="711083"/>
                      <a:pt x="262467" y="635000"/>
                    </a:cubicBezTo>
                    <a:cubicBezTo>
                      <a:pt x="263061" y="626095"/>
                      <a:pt x="265578" y="616740"/>
                      <a:pt x="270933" y="609600"/>
                    </a:cubicBezTo>
                    <a:cubicBezTo>
                      <a:pt x="282907" y="593635"/>
                      <a:pt x="296662" y="578336"/>
                      <a:pt x="313267" y="567266"/>
                    </a:cubicBezTo>
                    <a:lnTo>
                      <a:pt x="338667" y="550333"/>
                    </a:lnTo>
                    <a:cubicBezTo>
                      <a:pt x="406505" y="448574"/>
                      <a:pt x="348307" y="545567"/>
                      <a:pt x="364067" y="254000"/>
                    </a:cubicBezTo>
                    <a:cubicBezTo>
                      <a:pt x="365386" y="229606"/>
                      <a:pt x="373500" y="208765"/>
                      <a:pt x="381000" y="186266"/>
                    </a:cubicBezTo>
                    <a:cubicBezTo>
                      <a:pt x="383822" y="146755"/>
                      <a:pt x="389467" y="107345"/>
                      <a:pt x="389467" y="67733"/>
                    </a:cubicBezTo>
                    <a:cubicBezTo>
                      <a:pt x="389467" y="47777"/>
                      <a:pt x="392974" y="24431"/>
                      <a:pt x="381000" y="8466"/>
                    </a:cubicBezTo>
                    <a:cubicBezTo>
                      <a:pt x="372366" y="-3046"/>
                      <a:pt x="352778" y="2822"/>
                      <a:pt x="338667" y="0"/>
                    </a:cubicBezTo>
                    <a:cubicBezTo>
                      <a:pt x="282222" y="2822"/>
                      <a:pt x="225682" y="4132"/>
                      <a:pt x="169333" y="8466"/>
                    </a:cubicBezTo>
                    <a:cubicBezTo>
                      <a:pt x="146569" y="10217"/>
                      <a:pt x="108404" y="18618"/>
                      <a:pt x="84667" y="25400"/>
                    </a:cubicBezTo>
                    <a:cubicBezTo>
                      <a:pt x="76086" y="27852"/>
                      <a:pt x="67734" y="31044"/>
                      <a:pt x="59267" y="33866"/>
                    </a:cubicBezTo>
                    <a:cubicBezTo>
                      <a:pt x="53622" y="42333"/>
                      <a:pt x="46466" y="49967"/>
                      <a:pt x="42333" y="59266"/>
                    </a:cubicBezTo>
                    <a:cubicBezTo>
                      <a:pt x="23615" y="101381"/>
                      <a:pt x="25400" y="96657"/>
                      <a:pt x="25400" y="127000"/>
                    </a:cubicBezTo>
                  </a:path>
                </a:pathLst>
              </a:cu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3724D15-5E4F-4619-AA49-5BBF36C28344}"/>
                  </a:ext>
                </a:extLst>
              </p:cNvPr>
              <p:cNvSpPr/>
              <p:nvPr/>
            </p:nvSpPr>
            <p:spPr>
              <a:xfrm>
                <a:off x="4160414" y="2641600"/>
                <a:ext cx="675746" cy="1752600"/>
              </a:xfrm>
              <a:custGeom>
                <a:avLst/>
                <a:gdLst>
                  <a:gd name="connsiteX0" fmla="*/ 391266 w 675746"/>
                  <a:gd name="connsiteY0" fmla="*/ 1752600 h 1752600"/>
                  <a:gd name="connsiteX1" fmla="*/ 381106 w 675746"/>
                  <a:gd name="connsiteY1" fmla="*/ 1727200 h 1752600"/>
                  <a:gd name="connsiteX2" fmla="*/ 370946 w 675746"/>
                  <a:gd name="connsiteY2" fmla="*/ 1524000 h 1752600"/>
                  <a:gd name="connsiteX3" fmla="*/ 365866 w 675746"/>
                  <a:gd name="connsiteY3" fmla="*/ 1148080 h 1752600"/>
                  <a:gd name="connsiteX4" fmla="*/ 355706 w 675746"/>
                  <a:gd name="connsiteY4" fmla="*/ 1097280 h 1752600"/>
                  <a:gd name="connsiteX5" fmla="*/ 345546 w 675746"/>
                  <a:gd name="connsiteY5" fmla="*/ 1036320 h 1752600"/>
                  <a:gd name="connsiteX6" fmla="*/ 340466 w 675746"/>
                  <a:gd name="connsiteY6" fmla="*/ 1000760 h 1752600"/>
                  <a:gd name="connsiteX7" fmla="*/ 345546 w 675746"/>
                  <a:gd name="connsiteY7" fmla="*/ 584200 h 1752600"/>
                  <a:gd name="connsiteX8" fmla="*/ 350626 w 675746"/>
                  <a:gd name="connsiteY8" fmla="*/ 568960 h 1752600"/>
                  <a:gd name="connsiteX9" fmla="*/ 345546 w 675746"/>
                  <a:gd name="connsiteY9" fmla="*/ 497840 h 1752600"/>
                  <a:gd name="connsiteX10" fmla="*/ 335386 w 675746"/>
                  <a:gd name="connsiteY10" fmla="*/ 482600 h 1752600"/>
                  <a:gd name="connsiteX11" fmla="*/ 304906 w 675746"/>
                  <a:gd name="connsiteY11" fmla="*/ 452120 h 1752600"/>
                  <a:gd name="connsiteX12" fmla="*/ 294746 w 675746"/>
                  <a:gd name="connsiteY12" fmla="*/ 436880 h 1752600"/>
                  <a:gd name="connsiteX13" fmla="*/ 264266 w 675746"/>
                  <a:gd name="connsiteY13" fmla="*/ 426720 h 1752600"/>
                  <a:gd name="connsiteX14" fmla="*/ 254106 w 675746"/>
                  <a:gd name="connsiteY14" fmla="*/ 411480 h 1752600"/>
                  <a:gd name="connsiteX15" fmla="*/ 223626 w 675746"/>
                  <a:gd name="connsiteY15" fmla="*/ 401320 h 1752600"/>
                  <a:gd name="connsiteX16" fmla="*/ 188066 w 675746"/>
                  <a:gd name="connsiteY16" fmla="*/ 391160 h 1752600"/>
                  <a:gd name="connsiteX17" fmla="*/ 20426 w 675746"/>
                  <a:gd name="connsiteY17" fmla="*/ 386080 h 1752600"/>
                  <a:gd name="connsiteX18" fmla="*/ 106 w 675746"/>
                  <a:gd name="connsiteY18" fmla="*/ 355600 h 1752600"/>
                  <a:gd name="connsiteX19" fmla="*/ 5186 w 675746"/>
                  <a:gd name="connsiteY19" fmla="*/ 314960 h 1752600"/>
                  <a:gd name="connsiteX20" fmla="*/ 15346 w 675746"/>
                  <a:gd name="connsiteY20" fmla="*/ 294640 h 1752600"/>
                  <a:gd name="connsiteX21" fmla="*/ 20426 w 675746"/>
                  <a:gd name="connsiteY21" fmla="*/ 279400 h 1752600"/>
                  <a:gd name="connsiteX22" fmla="*/ 40746 w 675746"/>
                  <a:gd name="connsiteY22" fmla="*/ 248920 h 1752600"/>
                  <a:gd name="connsiteX23" fmla="*/ 61066 w 675746"/>
                  <a:gd name="connsiteY23" fmla="*/ 213360 h 1752600"/>
                  <a:gd name="connsiteX24" fmla="*/ 71226 w 675746"/>
                  <a:gd name="connsiteY24" fmla="*/ 182880 h 1752600"/>
                  <a:gd name="connsiteX25" fmla="*/ 116946 w 675746"/>
                  <a:gd name="connsiteY25" fmla="*/ 142240 h 1752600"/>
                  <a:gd name="connsiteX26" fmla="*/ 127106 w 675746"/>
                  <a:gd name="connsiteY26" fmla="*/ 127000 h 1752600"/>
                  <a:gd name="connsiteX27" fmla="*/ 142346 w 675746"/>
                  <a:gd name="connsiteY27" fmla="*/ 121920 h 1752600"/>
                  <a:gd name="connsiteX28" fmla="*/ 172826 w 675746"/>
                  <a:gd name="connsiteY28" fmla="*/ 101600 h 1752600"/>
                  <a:gd name="connsiteX29" fmla="*/ 188066 w 675746"/>
                  <a:gd name="connsiteY29" fmla="*/ 91440 h 1752600"/>
                  <a:gd name="connsiteX30" fmla="*/ 218546 w 675746"/>
                  <a:gd name="connsiteY30" fmla="*/ 81280 h 1752600"/>
                  <a:gd name="connsiteX31" fmla="*/ 254106 w 675746"/>
                  <a:gd name="connsiteY31" fmla="*/ 60960 h 1752600"/>
                  <a:gd name="connsiteX32" fmla="*/ 269346 w 675746"/>
                  <a:gd name="connsiteY32" fmla="*/ 55880 h 1752600"/>
                  <a:gd name="connsiteX33" fmla="*/ 284586 w 675746"/>
                  <a:gd name="connsiteY33" fmla="*/ 45720 h 1752600"/>
                  <a:gd name="connsiteX34" fmla="*/ 299826 w 675746"/>
                  <a:gd name="connsiteY34" fmla="*/ 40640 h 1752600"/>
                  <a:gd name="connsiteX35" fmla="*/ 320146 w 675746"/>
                  <a:gd name="connsiteY35" fmla="*/ 30480 h 1752600"/>
                  <a:gd name="connsiteX36" fmla="*/ 335386 w 675746"/>
                  <a:gd name="connsiteY36" fmla="*/ 20320 h 1752600"/>
                  <a:gd name="connsiteX37" fmla="*/ 360786 w 675746"/>
                  <a:gd name="connsiteY37" fmla="*/ 15240 h 1752600"/>
                  <a:gd name="connsiteX38" fmla="*/ 376026 w 675746"/>
                  <a:gd name="connsiteY38" fmla="*/ 10160 h 1752600"/>
                  <a:gd name="connsiteX39" fmla="*/ 411586 w 675746"/>
                  <a:gd name="connsiteY39" fmla="*/ 0 h 1752600"/>
                  <a:gd name="connsiteX40" fmla="*/ 543666 w 675746"/>
                  <a:gd name="connsiteY40" fmla="*/ 5080 h 1752600"/>
                  <a:gd name="connsiteX41" fmla="*/ 558906 w 675746"/>
                  <a:gd name="connsiteY41" fmla="*/ 10160 h 1752600"/>
                  <a:gd name="connsiteX42" fmla="*/ 609706 w 675746"/>
                  <a:gd name="connsiteY42" fmla="*/ 25400 h 1752600"/>
                  <a:gd name="connsiteX43" fmla="*/ 660506 w 675746"/>
                  <a:gd name="connsiteY43" fmla="*/ 45720 h 1752600"/>
                  <a:gd name="connsiteX44" fmla="*/ 675746 w 675746"/>
                  <a:gd name="connsiteY44" fmla="*/ 45720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75746" h="1752600">
                    <a:moveTo>
                      <a:pt x="391266" y="1752600"/>
                    </a:moveTo>
                    <a:cubicBezTo>
                      <a:pt x="387879" y="1744133"/>
                      <a:pt x="383990" y="1735851"/>
                      <a:pt x="381106" y="1727200"/>
                    </a:cubicBezTo>
                    <a:cubicBezTo>
                      <a:pt x="361837" y="1669394"/>
                      <a:pt x="370960" y="1524517"/>
                      <a:pt x="370946" y="1524000"/>
                    </a:cubicBezTo>
                    <a:cubicBezTo>
                      <a:pt x="369253" y="1398693"/>
                      <a:pt x="370339" y="1273318"/>
                      <a:pt x="365866" y="1148080"/>
                    </a:cubicBezTo>
                    <a:cubicBezTo>
                      <a:pt x="365250" y="1130822"/>
                      <a:pt x="358148" y="1114375"/>
                      <a:pt x="355706" y="1097280"/>
                    </a:cubicBezTo>
                    <a:cubicBezTo>
                      <a:pt x="339104" y="981065"/>
                      <a:pt x="360402" y="1125459"/>
                      <a:pt x="345546" y="1036320"/>
                    </a:cubicBezTo>
                    <a:cubicBezTo>
                      <a:pt x="343578" y="1024509"/>
                      <a:pt x="342159" y="1012613"/>
                      <a:pt x="340466" y="1000760"/>
                    </a:cubicBezTo>
                    <a:cubicBezTo>
                      <a:pt x="342159" y="861907"/>
                      <a:pt x="342280" y="723025"/>
                      <a:pt x="345546" y="584200"/>
                    </a:cubicBezTo>
                    <a:cubicBezTo>
                      <a:pt x="345672" y="578847"/>
                      <a:pt x="350626" y="574315"/>
                      <a:pt x="350626" y="568960"/>
                    </a:cubicBezTo>
                    <a:cubicBezTo>
                      <a:pt x="350626" y="545193"/>
                      <a:pt x="349676" y="521245"/>
                      <a:pt x="345546" y="497840"/>
                    </a:cubicBezTo>
                    <a:cubicBezTo>
                      <a:pt x="344485" y="491828"/>
                      <a:pt x="338935" y="487568"/>
                      <a:pt x="335386" y="482600"/>
                    </a:cubicBezTo>
                    <a:cubicBezTo>
                      <a:pt x="318201" y="458541"/>
                      <a:pt x="325951" y="466150"/>
                      <a:pt x="304906" y="452120"/>
                    </a:cubicBezTo>
                    <a:cubicBezTo>
                      <a:pt x="301519" y="447040"/>
                      <a:pt x="299923" y="440116"/>
                      <a:pt x="294746" y="436880"/>
                    </a:cubicBezTo>
                    <a:cubicBezTo>
                      <a:pt x="285664" y="431204"/>
                      <a:pt x="264266" y="426720"/>
                      <a:pt x="264266" y="426720"/>
                    </a:cubicBezTo>
                    <a:cubicBezTo>
                      <a:pt x="260879" y="421640"/>
                      <a:pt x="259283" y="414716"/>
                      <a:pt x="254106" y="411480"/>
                    </a:cubicBezTo>
                    <a:cubicBezTo>
                      <a:pt x="245024" y="405804"/>
                      <a:pt x="233786" y="404707"/>
                      <a:pt x="223626" y="401320"/>
                    </a:cubicBezTo>
                    <a:cubicBezTo>
                      <a:pt x="215492" y="398609"/>
                      <a:pt x="195679" y="391572"/>
                      <a:pt x="188066" y="391160"/>
                    </a:cubicBezTo>
                    <a:cubicBezTo>
                      <a:pt x="132242" y="388142"/>
                      <a:pt x="76306" y="387773"/>
                      <a:pt x="20426" y="386080"/>
                    </a:cubicBezTo>
                    <a:cubicBezTo>
                      <a:pt x="13653" y="375920"/>
                      <a:pt x="-1409" y="367717"/>
                      <a:pt x="106" y="355600"/>
                    </a:cubicBezTo>
                    <a:cubicBezTo>
                      <a:pt x="1799" y="342053"/>
                      <a:pt x="1875" y="328204"/>
                      <a:pt x="5186" y="314960"/>
                    </a:cubicBezTo>
                    <a:cubicBezTo>
                      <a:pt x="7023" y="307613"/>
                      <a:pt x="12363" y="301601"/>
                      <a:pt x="15346" y="294640"/>
                    </a:cubicBezTo>
                    <a:cubicBezTo>
                      <a:pt x="17455" y="289718"/>
                      <a:pt x="17825" y="284081"/>
                      <a:pt x="20426" y="279400"/>
                    </a:cubicBezTo>
                    <a:cubicBezTo>
                      <a:pt x="26356" y="268726"/>
                      <a:pt x="36885" y="260504"/>
                      <a:pt x="40746" y="248920"/>
                    </a:cubicBezTo>
                    <a:cubicBezTo>
                      <a:pt x="48503" y="225648"/>
                      <a:pt x="42613" y="237964"/>
                      <a:pt x="61066" y="213360"/>
                    </a:cubicBezTo>
                    <a:cubicBezTo>
                      <a:pt x="64453" y="203200"/>
                      <a:pt x="62315" y="188821"/>
                      <a:pt x="71226" y="182880"/>
                    </a:cubicBezTo>
                    <a:cubicBezTo>
                      <a:pt x="89550" y="170664"/>
                      <a:pt x="103027" y="163118"/>
                      <a:pt x="116946" y="142240"/>
                    </a:cubicBezTo>
                    <a:cubicBezTo>
                      <a:pt x="120333" y="137160"/>
                      <a:pt x="122338" y="130814"/>
                      <a:pt x="127106" y="127000"/>
                    </a:cubicBezTo>
                    <a:cubicBezTo>
                      <a:pt x="131287" y="123655"/>
                      <a:pt x="137665" y="124521"/>
                      <a:pt x="142346" y="121920"/>
                    </a:cubicBezTo>
                    <a:cubicBezTo>
                      <a:pt x="153020" y="115990"/>
                      <a:pt x="162666" y="108373"/>
                      <a:pt x="172826" y="101600"/>
                    </a:cubicBezTo>
                    <a:cubicBezTo>
                      <a:pt x="177906" y="98213"/>
                      <a:pt x="182274" y="93371"/>
                      <a:pt x="188066" y="91440"/>
                    </a:cubicBezTo>
                    <a:cubicBezTo>
                      <a:pt x="198226" y="88053"/>
                      <a:pt x="209635" y="87221"/>
                      <a:pt x="218546" y="81280"/>
                    </a:cubicBezTo>
                    <a:cubicBezTo>
                      <a:pt x="233851" y="71076"/>
                      <a:pt x="236059" y="68694"/>
                      <a:pt x="254106" y="60960"/>
                    </a:cubicBezTo>
                    <a:cubicBezTo>
                      <a:pt x="259028" y="58851"/>
                      <a:pt x="264557" y="58275"/>
                      <a:pt x="269346" y="55880"/>
                    </a:cubicBezTo>
                    <a:cubicBezTo>
                      <a:pt x="274807" y="53150"/>
                      <a:pt x="279125" y="48450"/>
                      <a:pt x="284586" y="45720"/>
                    </a:cubicBezTo>
                    <a:cubicBezTo>
                      <a:pt x="289375" y="43325"/>
                      <a:pt x="294904" y="42749"/>
                      <a:pt x="299826" y="40640"/>
                    </a:cubicBezTo>
                    <a:cubicBezTo>
                      <a:pt x="306787" y="37657"/>
                      <a:pt x="313571" y="34237"/>
                      <a:pt x="320146" y="30480"/>
                    </a:cubicBezTo>
                    <a:cubicBezTo>
                      <a:pt x="325447" y="27451"/>
                      <a:pt x="329669" y="22464"/>
                      <a:pt x="335386" y="20320"/>
                    </a:cubicBezTo>
                    <a:cubicBezTo>
                      <a:pt x="343471" y="17288"/>
                      <a:pt x="352409" y="17334"/>
                      <a:pt x="360786" y="15240"/>
                    </a:cubicBezTo>
                    <a:cubicBezTo>
                      <a:pt x="365981" y="13941"/>
                      <a:pt x="370877" y="11631"/>
                      <a:pt x="376026" y="10160"/>
                    </a:cubicBezTo>
                    <a:cubicBezTo>
                      <a:pt x="420677" y="-2597"/>
                      <a:pt x="375046" y="12180"/>
                      <a:pt x="411586" y="0"/>
                    </a:cubicBezTo>
                    <a:cubicBezTo>
                      <a:pt x="455613" y="1693"/>
                      <a:pt x="499711" y="2049"/>
                      <a:pt x="543666" y="5080"/>
                    </a:cubicBezTo>
                    <a:cubicBezTo>
                      <a:pt x="549008" y="5448"/>
                      <a:pt x="553757" y="8689"/>
                      <a:pt x="558906" y="10160"/>
                    </a:cubicBezTo>
                    <a:cubicBezTo>
                      <a:pt x="575921" y="15021"/>
                      <a:pt x="593610" y="17352"/>
                      <a:pt x="609706" y="25400"/>
                    </a:cubicBezTo>
                    <a:cubicBezTo>
                      <a:pt x="621850" y="31472"/>
                      <a:pt x="647951" y="45720"/>
                      <a:pt x="660506" y="45720"/>
                    </a:cubicBezTo>
                    <a:lnTo>
                      <a:pt x="675746" y="45720"/>
                    </a:ln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C81C48C-B9EF-44E7-BC3C-16A408688C8B}"/>
                  </a:ext>
                </a:extLst>
              </p:cNvPr>
              <p:cNvSpPr/>
              <p:nvPr/>
            </p:nvSpPr>
            <p:spPr>
              <a:xfrm>
                <a:off x="4018280" y="2585720"/>
                <a:ext cx="228600" cy="254000"/>
              </a:xfrm>
              <a:custGeom>
                <a:avLst/>
                <a:gdLst>
                  <a:gd name="connsiteX0" fmla="*/ 228600 w 228600"/>
                  <a:gd name="connsiteY0" fmla="*/ 254000 h 254000"/>
                  <a:gd name="connsiteX1" fmla="*/ 177800 w 228600"/>
                  <a:gd name="connsiteY1" fmla="*/ 198120 h 254000"/>
                  <a:gd name="connsiteX2" fmla="*/ 162560 w 228600"/>
                  <a:gd name="connsiteY2" fmla="*/ 187960 h 254000"/>
                  <a:gd name="connsiteX3" fmla="*/ 147320 w 228600"/>
                  <a:gd name="connsiteY3" fmla="*/ 182880 h 254000"/>
                  <a:gd name="connsiteX4" fmla="*/ 137160 w 228600"/>
                  <a:gd name="connsiteY4" fmla="*/ 167640 h 254000"/>
                  <a:gd name="connsiteX5" fmla="*/ 106680 w 228600"/>
                  <a:gd name="connsiteY5" fmla="*/ 142240 h 254000"/>
                  <a:gd name="connsiteX6" fmla="*/ 96520 w 228600"/>
                  <a:gd name="connsiteY6" fmla="*/ 127000 h 254000"/>
                  <a:gd name="connsiteX7" fmla="*/ 76200 w 228600"/>
                  <a:gd name="connsiteY7" fmla="*/ 106680 h 254000"/>
                  <a:gd name="connsiteX8" fmla="*/ 50800 w 228600"/>
                  <a:gd name="connsiteY8" fmla="*/ 81280 h 254000"/>
                  <a:gd name="connsiteX9" fmla="*/ 40640 w 228600"/>
                  <a:gd name="connsiteY9" fmla="*/ 66040 h 254000"/>
                  <a:gd name="connsiteX10" fmla="*/ 35560 w 228600"/>
                  <a:gd name="connsiteY10" fmla="*/ 50800 h 254000"/>
                  <a:gd name="connsiteX11" fmla="*/ 20320 w 228600"/>
                  <a:gd name="connsiteY11" fmla="*/ 45720 h 254000"/>
                  <a:gd name="connsiteX12" fmla="*/ 5080 w 228600"/>
                  <a:gd name="connsiteY12" fmla="*/ 15240 h 254000"/>
                  <a:gd name="connsiteX13" fmla="*/ 0 w 228600"/>
                  <a:gd name="connsiteY13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600" h="254000">
                    <a:moveTo>
                      <a:pt x="228600" y="254000"/>
                    </a:moveTo>
                    <a:cubicBezTo>
                      <a:pt x="215753" y="237942"/>
                      <a:pt x="194149" y="209019"/>
                      <a:pt x="177800" y="198120"/>
                    </a:cubicBezTo>
                    <a:cubicBezTo>
                      <a:pt x="172720" y="194733"/>
                      <a:pt x="168021" y="190690"/>
                      <a:pt x="162560" y="187960"/>
                    </a:cubicBezTo>
                    <a:cubicBezTo>
                      <a:pt x="157771" y="185565"/>
                      <a:pt x="152400" y="184573"/>
                      <a:pt x="147320" y="182880"/>
                    </a:cubicBezTo>
                    <a:cubicBezTo>
                      <a:pt x="143933" y="177800"/>
                      <a:pt x="141477" y="171957"/>
                      <a:pt x="137160" y="167640"/>
                    </a:cubicBezTo>
                    <a:cubicBezTo>
                      <a:pt x="97200" y="127680"/>
                      <a:pt x="148291" y="192173"/>
                      <a:pt x="106680" y="142240"/>
                    </a:cubicBezTo>
                    <a:cubicBezTo>
                      <a:pt x="102771" y="137550"/>
                      <a:pt x="100493" y="131636"/>
                      <a:pt x="96520" y="127000"/>
                    </a:cubicBezTo>
                    <a:cubicBezTo>
                      <a:pt x="90286" y="119727"/>
                      <a:pt x="82434" y="113953"/>
                      <a:pt x="76200" y="106680"/>
                    </a:cubicBezTo>
                    <a:cubicBezTo>
                      <a:pt x="53622" y="80339"/>
                      <a:pt x="80151" y="100847"/>
                      <a:pt x="50800" y="81280"/>
                    </a:cubicBezTo>
                    <a:cubicBezTo>
                      <a:pt x="47413" y="76200"/>
                      <a:pt x="43370" y="71501"/>
                      <a:pt x="40640" y="66040"/>
                    </a:cubicBezTo>
                    <a:cubicBezTo>
                      <a:pt x="38245" y="61251"/>
                      <a:pt x="39346" y="54586"/>
                      <a:pt x="35560" y="50800"/>
                    </a:cubicBezTo>
                    <a:cubicBezTo>
                      <a:pt x="31774" y="47014"/>
                      <a:pt x="25400" y="47413"/>
                      <a:pt x="20320" y="45720"/>
                    </a:cubicBezTo>
                    <a:cubicBezTo>
                      <a:pt x="7551" y="7414"/>
                      <a:pt x="24775" y="54631"/>
                      <a:pt x="5080" y="15240"/>
                    </a:cubicBezTo>
                    <a:cubicBezTo>
                      <a:pt x="2685" y="10451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82154D-F124-412C-9011-2E45142F5527}"/>
                  </a:ext>
                </a:extLst>
              </p:cNvPr>
              <p:cNvSpPr/>
              <p:nvPr/>
            </p:nvSpPr>
            <p:spPr>
              <a:xfrm flipH="1">
                <a:off x="3035682" y="2641600"/>
                <a:ext cx="602827" cy="1752600"/>
              </a:xfrm>
              <a:custGeom>
                <a:avLst/>
                <a:gdLst>
                  <a:gd name="connsiteX0" fmla="*/ 391266 w 675746"/>
                  <a:gd name="connsiteY0" fmla="*/ 1752600 h 1752600"/>
                  <a:gd name="connsiteX1" fmla="*/ 381106 w 675746"/>
                  <a:gd name="connsiteY1" fmla="*/ 1727200 h 1752600"/>
                  <a:gd name="connsiteX2" fmla="*/ 370946 w 675746"/>
                  <a:gd name="connsiteY2" fmla="*/ 1524000 h 1752600"/>
                  <a:gd name="connsiteX3" fmla="*/ 365866 w 675746"/>
                  <a:gd name="connsiteY3" fmla="*/ 1148080 h 1752600"/>
                  <a:gd name="connsiteX4" fmla="*/ 355706 w 675746"/>
                  <a:gd name="connsiteY4" fmla="*/ 1097280 h 1752600"/>
                  <a:gd name="connsiteX5" fmla="*/ 345546 w 675746"/>
                  <a:gd name="connsiteY5" fmla="*/ 1036320 h 1752600"/>
                  <a:gd name="connsiteX6" fmla="*/ 340466 w 675746"/>
                  <a:gd name="connsiteY6" fmla="*/ 1000760 h 1752600"/>
                  <a:gd name="connsiteX7" fmla="*/ 345546 w 675746"/>
                  <a:gd name="connsiteY7" fmla="*/ 584200 h 1752600"/>
                  <a:gd name="connsiteX8" fmla="*/ 350626 w 675746"/>
                  <a:gd name="connsiteY8" fmla="*/ 568960 h 1752600"/>
                  <a:gd name="connsiteX9" fmla="*/ 345546 w 675746"/>
                  <a:gd name="connsiteY9" fmla="*/ 497840 h 1752600"/>
                  <a:gd name="connsiteX10" fmla="*/ 335386 w 675746"/>
                  <a:gd name="connsiteY10" fmla="*/ 482600 h 1752600"/>
                  <a:gd name="connsiteX11" fmla="*/ 304906 w 675746"/>
                  <a:gd name="connsiteY11" fmla="*/ 452120 h 1752600"/>
                  <a:gd name="connsiteX12" fmla="*/ 294746 w 675746"/>
                  <a:gd name="connsiteY12" fmla="*/ 436880 h 1752600"/>
                  <a:gd name="connsiteX13" fmla="*/ 264266 w 675746"/>
                  <a:gd name="connsiteY13" fmla="*/ 426720 h 1752600"/>
                  <a:gd name="connsiteX14" fmla="*/ 254106 w 675746"/>
                  <a:gd name="connsiteY14" fmla="*/ 411480 h 1752600"/>
                  <a:gd name="connsiteX15" fmla="*/ 223626 w 675746"/>
                  <a:gd name="connsiteY15" fmla="*/ 401320 h 1752600"/>
                  <a:gd name="connsiteX16" fmla="*/ 188066 w 675746"/>
                  <a:gd name="connsiteY16" fmla="*/ 391160 h 1752600"/>
                  <a:gd name="connsiteX17" fmla="*/ 20426 w 675746"/>
                  <a:gd name="connsiteY17" fmla="*/ 386080 h 1752600"/>
                  <a:gd name="connsiteX18" fmla="*/ 106 w 675746"/>
                  <a:gd name="connsiteY18" fmla="*/ 355600 h 1752600"/>
                  <a:gd name="connsiteX19" fmla="*/ 5186 w 675746"/>
                  <a:gd name="connsiteY19" fmla="*/ 314960 h 1752600"/>
                  <a:gd name="connsiteX20" fmla="*/ 15346 w 675746"/>
                  <a:gd name="connsiteY20" fmla="*/ 294640 h 1752600"/>
                  <a:gd name="connsiteX21" fmla="*/ 20426 w 675746"/>
                  <a:gd name="connsiteY21" fmla="*/ 279400 h 1752600"/>
                  <a:gd name="connsiteX22" fmla="*/ 40746 w 675746"/>
                  <a:gd name="connsiteY22" fmla="*/ 248920 h 1752600"/>
                  <a:gd name="connsiteX23" fmla="*/ 61066 w 675746"/>
                  <a:gd name="connsiteY23" fmla="*/ 213360 h 1752600"/>
                  <a:gd name="connsiteX24" fmla="*/ 71226 w 675746"/>
                  <a:gd name="connsiteY24" fmla="*/ 182880 h 1752600"/>
                  <a:gd name="connsiteX25" fmla="*/ 116946 w 675746"/>
                  <a:gd name="connsiteY25" fmla="*/ 142240 h 1752600"/>
                  <a:gd name="connsiteX26" fmla="*/ 127106 w 675746"/>
                  <a:gd name="connsiteY26" fmla="*/ 127000 h 1752600"/>
                  <a:gd name="connsiteX27" fmla="*/ 142346 w 675746"/>
                  <a:gd name="connsiteY27" fmla="*/ 121920 h 1752600"/>
                  <a:gd name="connsiteX28" fmla="*/ 172826 w 675746"/>
                  <a:gd name="connsiteY28" fmla="*/ 101600 h 1752600"/>
                  <a:gd name="connsiteX29" fmla="*/ 188066 w 675746"/>
                  <a:gd name="connsiteY29" fmla="*/ 91440 h 1752600"/>
                  <a:gd name="connsiteX30" fmla="*/ 218546 w 675746"/>
                  <a:gd name="connsiteY30" fmla="*/ 81280 h 1752600"/>
                  <a:gd name="connsiteX31" fmla="*/ 254106 w 675746"/>
                  <a:gd name="connsiteY31" fmla="*/ 60960 h 1752600"/>
                  <a:gd name="connsiteX32" fmla="*/ 269346 w 675746"/>
                  <a:gd name="connsiteY32" fmla="*/ 55880 h 1752600"/>
                  <a:gd name="connsiteX33" fmla="*/ 284586 w 675746"/>
                  <a:gd name="connsiteY33" fmla="*/ 45720 h 1752600"/>
                  <a:gd name="connsiteX34" fmla="*/ 299826 w 675746"/>
                  <a:gd name="connsiteY34" fmla="*/ 40640 h 1752600"/>
                  <a:gd name="connsiteX35" fmla="*/ 320146 w 675746"/>
                  <a:gd name="connsiteY35" fmla="*/ 30480 h 1752600"/>
                  <a:gd name="connsiteX36" fmla="*/ 335386 w 675746"/>
                  <a:gd name="connsiteY36" fmla="*/ 20320 h 1752600"/>
                  <a:gd name="connsiteX37" fmla="*/ 360786 w 675746"/>
                  <a:gd name="connsiteY37" fmla="*/ 15240 h 1752600"/>
                  <a:gd name="connsiteX38" fmla="*/ 376026 w 675746"/>
                  <a:gd name="connsiteY38" fmla="*/ 10160 h 1752600"/>
                  <a:gd name="connsiteX39" fmla="*/ 411586 w 675746"/>
                  <a:gd name="connsiteY39" fmla="*/ 0 h 1752600"/>
                  <a:gd name="connsiteX40" fmla="*/ 543666 w 675746"/>
                  <a:gd name="connsiteY40" fmla="*/ 5080 h 1752600"/>
                  <a:gd name="connsiteX41" fmla="*/ 558906 w 675746"/>
                  <a:gd name="connsiteY41" fmla="*/ 10160 h 1752600"/>
                  <a:gd name="connsiteX42" fmla="*/ 609706 w 675746"/>
                  <a:gd name="connsiteY42" fmla="*/ 25400 h 1752600"/>
                  <a:gd name="connsiteX43" fmla="*/ 660506 w 675746"/>
                  <a:gd name="connsiteY43" fmla="*/ 45720 h 1752600"/>
                  <a:gd name="connsiteX44" fmla="*/ 675746 w 675746"/>
                  <a:gd name="connsiteY44" fmla="*/ 45720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75746" h="1752600">
                    <a:moveTo>
                      <a:pt x="391266" y="1752600"/>
                    </a:moveTo>
                    <a:cubicBezTo>
                      <a:pt x="387879" y="1744133"/>
                      <a:pt x="383990" y="1735851"/>
                      <a:pt x="381106" y="1727200"/>
                    </a:cubicBezTo>
                    <a:cubicBezTo>
                      <a:pt x="361837" y="1669394"/>
                      <a:pt x="370960" y="1524517"/>
                      <a:pt x="370946" y="1524000"/>
                    </a:cubicBezTo>
                    <a:cubicBezTo>
                      <a:pt x="369253" y="1398693"/>
                      <a:pt x="370339" y="1273318"/>
                      <a:pt x="365866" y="1148080"/>
                    </a:cubicBezTo>
                    <a:cubicBezTo>
                      <a:pt x="365250" y="1130822"/>
                      <a:pt x="358148" y="1114375"/>
                      <a:pt x="355706" y="1097280"/>
                    </a:cubicBezTo>
                    <a:cubicBezTo>
                      <a:pt x="339104" y="981065"/>
                      <a:pt x="360402" y="1125459"/>
                      <a:pt x="345546" y="1036320"/>
                    </a:cubicBezTo>
                    <a:cubicBezTo>
                      <a:pt x="343578" y="1024509"/>
                      <a:pt x="342159" y="1012613"/>
                      <a:pt x="340466" y="1000760"/>
                    </a:cubicBezTo>
                    <a:cubicBezTo>
                      <a:pt x="342159" y="861907"/>
                      <a:pt x="342280" y="723025"/>
                      <a:pt x="345546" y="584200"/>
                    </a:cubicBezTo>
                    <a:cubicBezTo>
                      <a:pt x="345672" y="578847"/>
                      <a:pt x="350626" y="574315"/>
                      <a:pt x="350626" y="568960"/>
                    </a:cubicBezTo>
                    <a:cubicBezTo>
                      <a:pt x="350626" y="545193"/>
                      <a:pt x="349676" y="521245"/>
                      <a:pt x="345546" y="497840"/>
                    </a:cubicBezTo>
                    <a:cubicBezTo>
                      <a:pt x="344485" y="491828"/>
                      <a:pt x="338935" y="487568"/>
                      <a:pt x="335386" y="482600"/>
                    </a:cubicBezTo>
                    <a:cubicBezTo>
                      <a:pt x="318201" y="458541"/>
                      <a:pt x="325951" y="466150"/>
                      <a:pt x="304906" y="452120"/>
                    </a:cubicBezTo>
                    <a:cubicBezTo>
                      <a:pt x="301519" y="447040"/>
                      <a:pt x="299923" y="440116"/>
                      <a:pt x="294746" y="436880"/>
                    </a:cubicBezTo>
                    <a:cubicBezTo>
                      <a:pt x="285664" y="431204"/>
                      <a:pt x="264266" y="426720"/>
                      <a:pt x="264266" y="426720"/>
                    </a:cubicBezTo>
                    <a:cubicBezTo>
                      <a:pt x="260879" y="421640"/>
                      <a:pt x="259283" y="414716"/>
                      <a:pt x="254106" y="411480"/>
                    </a:cubicBezTo>
                    <a:cubicBezTo>
                      <a:pt x="245024" y="405804"/>
                      <a:pt x="233786" y="404707"/>
                      <a:pt x="223626" y="401320"/>
                    </a:cubicBezTo>
                    <a:cubicBezTo>
                      <a:pt x="215492" y="398609"/>
                      <a:pt x="195679" y="391572"/>
                      <a:pt x="188066" y="391160"/>
                    </a:cubicBezTo>
                    <a:cubicBezTo>
                      <a:pt x="132242" y="388142"/>
                      <a:pt x="76306" y="387773"/>
                      <a:pt x="20426" y="386080"/>
                    </a:cubicBezTo>
                    <a:cubicBezTo>
                      <a:pt x="13653" y="375920"/>
                      <a:pt x="-1409" y="367717"/>
                      <a:pt x="106" y="355600"/>
                    </a:cubicBezTo>
                    <a:cubicBezTo>
                      <a:pt x="1799" y="342053"/>
                      <a:pt x="1875" y="328204"/>
                      <a:pt x="5186" y="314960"/>
                    </a:cubicBezTo>
                    <a:cubicBezTo>
                      <a:pt x="7023" y="307613"/>
                      <a:pt x="12363" y="301601"/>
                      <a:pt x="15346" y="294640"/>
                    </a:cubicBezTo>
                    <a:cubicBezTo>
                      <a:pt x="17455" y="289718"/>
                      <a:pt x="17825" y="284081"/>
                      <a:pt x="20426" y="279400"/>
                    </a:cubicBezTo>
                    <a:cubicBezTo>
                      <a:pt x="26356" y="268726"/>
                      <a:pt x="36885" y="260504"/>
                      <a:pt x="40746" y="248920"/>
                    </a:cubicBezTo>
                    <a:cubicBezTo>
                      <a:pt x="48503" y="225648"/>
                      <a:pt x="42613" y="237964"/>
                      <a:pt x="61066" y="213360"/>
                    </a:cubicBezTo>
                    <a:cubicBezTo>
                      <a:pt x="64453" y="203200"/>
                      <a:pt x="62315" y="188821"/>
                      <a:pt x="71226" y="182880"/>
                    </a:cubicBezTo>
                    <a:cubicBezTo>
                      <a:pt x="89550" y="170664"/>
                      <a:pt x="103027" y="163118"/>
                      <a:pt x="116946" y="142240"/>
                    </a:cubicBezTo>
                    <a:cubicBezTo>
                      <a:pt x="120333" y="137160"/>
                      <a:pt x="122338" y="130814"/>
                      <a:pt x="127106" y="127000"/>
                    </a:cubicBezTo>
                    <a:cubicBezTo>
                      <a:pt x="131287" y="123655"/>
                      <a:pt x="137665" y="124521"/>
                      <a:pt x="142346" y="121920"/>
                    </a:cubicBezTo>
                    <a:cubicBezTo>
                      <a:pt x="153020" y="115990"/>
                      <a:pt x="162666" y="108373"/>
                      <a:pt x="172826" y="101600"/>
                    </a:cubicBezTo>
                    <a:cubicBezTo>
                      <a:pt x="177906" y="98213"/>
                      <a:pt x="182274" y="93371"/>
                      <a:pt x="188066" y="91440"/>
                    </a:cubicBezTo>
                    <a:cubicBezTo>
                      <a:pt x="198226" y="88053"/>
                      <a:pt x="209635" y="87221"/>
                      <a:pt x="218546" y="81280"/>
                    </a:cubicBezTo>
                    <a:cubicBezTo>
                      <a:pt x="233851" y="71076"/>
                      <a:pt x="236059" y="68694"/>
                      <a:pt x="254106" y="60960"/>
                    </a:cubicBezTo>
                    <a:cubicBezTo>
                      <a:pt x="259028" y="58851"/>
                      <a:pt x="264557" y="58275"/>
                      <a:pt x="269346" y="55880"/>
                    </a:cubicBezTo>
                    <a:cubicBezTo>
                      <a:pt x="274807" y="53150"/>
                      <a:pt x="279125" y="48450"/>
                      <a:pt x="284586" y="45720"/>
                    </a:cubicBezTo>
                    <a:cubicBezTo>
                      <a:pt x="289375" y="43325"/>
                      <a:pt x="294904" y="42749"/>
                      <a:pt x="299826" y="40640"/>
                    </a:cubicBezTo>
                    <a:cubicBezTo>
                      <a:pt x="306787" y="37657"/>
                      <a:pt x="313571" y="34237"/>
                      <a:pt x="320146" y="30480"/>
                    </a:cubicBezTo>
                    <a:cubicBezTo>
                      <a:pt x="325447" y="27451"/>
                      <a:pt x="329669" y="22464"/>
                      <a:pt x="335386" y="20320"/>
                    </a:cubicBezTo>
                    <a:cubicBezTo>
                      <a:pt x="343471" y="17288"/>
                      <a:pt x="352409" y="17334"/>
                      <a:pt x="360786" y="15240"/>
                    </a:cubicBezTo>
                    <a:cubicBezTo>
                      <a:pt x="365981" y="13941"/>
                      <a:pt x="370877" y="11631"/>
                      <a:pt x="376026" y="10160"/>
                    </a:cubicBezTo>
                    <a:cubicBezTo>
                      <a:pt x="420677" y="-2597"/>
                      <a:pt x="375046" y="12180"/>
                      <a:pt x="411586" y="0"/>
                    </a:cubicBezTo>
                    <a:cubicBezTo>
                      <a:pt x="455613" y="1693"/>
                      <a:pt x="499711" y="2049"/>
                      <a:pt x="543666" y="5080"/>
                    </a:cubicBezTo>
                    <a:cubicBezTo>
                      <a:pt x="549008" y="5448"/>
                      <a:pt x="553757" y="8689"/>
                      <a:pt x="558906" y="10160"/>
                    </a:cubicBezTo>
                    <a:cubicBezTo>
                      <a:pt x="575921" y="15021"/>
                      <a:pt x="593610" y="17352"/>
                      <a:pt x="609706" y="25400"/>
                    </a:cubicBezTo>
                    <a:cubicBezTo>
                      <a:pt x="621850" y="31472"/>
                      <a:pt x="647951" y="45720"/>
                      <a:pt x="660506" y="45720"/>
                    </a:cubicBezTo>
                    <a:lnTo>
                      <a:pt x="675746" y="45720"/>
                    </a:ln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DD71881-1588-4C16-9BAD-D4EE71E0656A}"/>
                  </a:ext>
                </a:extLst>
              </p:cNvPr>
              <p:cNvSpPr/>
              <p:nvPr/>
            </p:nvSpPr>
            <p:spPr>
              <a:xfrm flipH="1">
                <a:off x="3595196" y="2617050"/>
                <a:ext cx="228600" cy="196591"/>
              </a:xfrm>
              <a:custGeom>
                <a:avLst/>
                <a:gdLst>
                  <a:gd name="connsiteX0" fmla="*/ 228600 w 228600"/>
                  <a:gd name="connsiteY0" fmla="*/ 254000 h 254000"/>
                  <a:gd name="connsiteX1" fmla="*/ 177800 w 228600"/>
                  <a:gd name="connsiteY1" fmla="*/ 198120 h 254000"/>
                  <a:gd name="connsiteX2" fmla="*/ 162560 w 228600"/>
                  <a:gd name="connsiteY2" fmla="*/ 187960 h 254000"/>
                  <a:gd name="connsiteX3" fmla="*/ 147320 w 228600"/>
                  <a:gd name="connsiteY3" fmla="*/ 182880 h 254000"/>
                  <a:gd name="connsiteX4" fmla="*/ 137160 w 228600"/>
                  <a:gd name="connsiteY4" fmla="*/ 167640 h 254000"/>
                  <a:gd name="connsiteX5" fmla="*/ 106680 w 228600"/>
                  <a:gd name="connsiteY5" fmla="*/ 142240 h 254000"/>
                  <a:gd name="connsiteX6" fmla="*/ 96520 w 228600"/>
                  <a:gd name="connsiteY6" fmla="*/ 127000 h 254000"/>
                  <a:gd name="connsiteX7" fmla="*/ 76200 w 228600"/>
                  <a:gd name="connsiteY7" fmla="*/ 106680 h 254000"/>
                  <a:gd name="connsiteX8" fmla="*/ 50800 w 228600"/>
                  <a:gd name="connsiteY8" fmla="*/ 81280 h 254000"/>
                  <a:gd name="connsiteX9" fmla="*/ 40640 w 228600"/>
                  <a:gd name="connsiteY9" fmla="*/ 66040 h 254000"/>
                  <a:gd name="connsiteX10" fmla="*/ 35560 w 228600"/>
                  <a:gd name="connsiteY10" fmla="*/ 50800 h 254000"/>
                  <a:gd name="connsiteX11" fmla="*/ 20320 w 228600"/>
                  <a:gd name="connsiteY11" fmla="*/ 45720 h 254000"/>
                  <a:gd name="connsiteX12" fmla="*/ 5080 w 228600"/>
                  <a:gd name="connsiteY12" fmla="*/ 15240 h 254000"/>
                  <a:gd name="connsiteX13" fmla="*/ 0 w 228600"/>
                  <a:gd name="connsiteY13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600" h="254000">
                    <a:moveTo>
                      <a:pt x="228600" y="254000"/>
                    </a:moveTo>
                    <a:cubicBezTo>
                      <a:pt x="215753" y="237942"/>
                      <a:pt x="194149" y="209019"/>
                      <a:pt x="177800" y="198120"/>
                    </a:cubicBezTo>
                    <a:cubicBezTo>
                      <a:pt x="172720" y="194733"/>
                      <a:pt x="168021" y="190690"/>
                      <a:pt x="162560" y="187960"/>
                    </a:cubicBezTo>
                    <a:cubicBezTo>
                      <a:pt x="157771" y="185565"/>
                      <a:pt x="152400" y="184573"/>
                      <a:pt x="147320" y="182880"/>
                    </a:cubicBezTo>
                    <a:cubicBezTo>
                      <a:pt x="143933" y="177800"/>
                      <a:pt x="141477" y="171957"/>
                      <a:pt x="137160" y="167640"/>
                    </a:cubicBezTo>
                    <a:cubicBezTo>
                      <a:pt x="97200" y="127680"/>
                      <a:pt x="148291" y="192173"/>
                      <a:pt x="106680" y="142240"/>
                    </a:cubicBezTo>
                    <a:cubicBezTo>
                      <a:pt x="102771" y="137550"/>
                      <a:pt x="100493" y="131636"/>
                      <a:pt x="96520" y="127000"/>
                    </a:cubicBezTo>
                    <a:cubicBezTo>
                      <a:pt x="90286" y="119727"/>
                      <a:pt x="82434" y="113953"/>
                      <a:pt x="76200" y="106680"/>
                    </a:cubicBezTo>
                    <a:cubicBezTo>
                      <a:pt x="53622" y="80339"/>
                      <a:pt x="80151" y="100847"/>
                      <a:pt x="50800" y="81280"/>
                    </a:cubicBezTo>
                    <a:cubicBezTo>
                      <a:pt x="47413" y="76200"/>
                      <a:pt x="43370" y="71501"/>
                      <a:pt x="40640" y="66040"/>
                    </a:cubicBezTo>
                    <a:cubicBezTo>
                      <a:pt x="38245" y="61251"/>
                      <a:pt x="39346" y="54586"/>
                      <a:pt x="35560" y="50800"/>
                    </a:cubicBezTo>
                    <a:cubicBezTo>
                      <a:pt x="31774" y="47014"/>
                      <a:pt x="25400" y="47413"/>
                      <a:pt x="20320" y="45720"/>
                    </a:cubicBezTo>
                    <a:cubicBezTo>
                      <a:pt x="7551" y="7414"/>
                      <a:pt x="24775" y="54631"/>
                      <a:pt x="5080" y="15240"/>
                    </a:cubicBezTo>
                    <a:cubicBezTo>
                      <a:pt x="2685" y="10451"/>
                      <a:pt x="0" y="0"/>
                      <a:pt x="0" y="0"/>
                    </a:cubicBez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41E79B-65A9-4562-A740-D2E019C8F19A}"/>
                </a:ext>
              </a:extLst>
            </p:cNvPr>
            <p:cNvSpPr txBox="1"/>
            <p:nvPr/>
          </p:nvSpPr>
          <p:spPr>
            <a:xfrm>
              <a:off x="9825311" y="6309624"/>
              <a:ext cx="601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F9F2E3D-3266-422E-87BB-F152D8E0523E}"/>
                </a:ext>
              </a:extLst>
            </p:cNvPr>
            <p:cNvSpPr/>
            <p:nvPr/>
          </p:nvSpPr>
          <p:spPr>
            <a:xfrm>
              <a:off x="9059332" y="3661832"/>
              <a:ext cx="190500" cy="211667"/>
            </a:xfrm>
            <a:custGeom>
              <a:avLst/>
              <a:gdLst>
                <a:gd name="connsiteX0" fmla="*/ 0 w 190500"/>
                <a:gd name="connsiteY0" fmla="*/ 211667 h 211667"/>
                <a:gd name="connsiteX1" fmla="*/ 21167 w 190500"/>
                <a:gd name="connsiteY1" fmla="*/ 173567 h 211667"/>
                <a:gd name="connsiteX2" fmla="*/ 33867 w 190500"/>
                <a:gd name="connsiteY2" fmla="*/ 165100 h 211667"/>
                <a:gd name="connsiteX3" fmla="*/ 63500 w 190500"/>
                <a:gd name="connsiteY3" fmla="*/ 131234 h 211667"/>
                <a:gd name="connsiteX4" fmla="*/ 93134 w 190500"/>
                <a:gd name="connsiteY4" fmla="*/ 88900 h 211667"/>
                <a:gd name="connsiteX5" fmla="*/ 105834 w 190500"/>
                <a:gd name="connsiteY5" fmla="*/ 84667 h 211667"/>
                <a:gd name="connsiteX6" fmla="*/ 135467 w 190500"/>
                <a:gd name="connsiteY6" fmla="*/ 50800 h 211667"/>
                <a:gd name="connsiteX7" fmla="*/ 143934 w 190500"/>
                <a:gd name="connsiteY7" fmla="*/ 38100 h 211667"/>
                <a:gd name="connsiteX8" fmla="*/ 173567 w 190500"/>
                <a:gd name="connsiteY8" fmla="*/ 16934 h 211667"/>
                <a:gd name="connsiteX9" fmla="*/ 177800 w 190500"/>
                <a:gd name="connsiteY9" fmla="*/ 4234 h 211667"/>
                <a:gd name="connsiteX10" fmla="*/ 190500 w 190500"/>
                <a:gd name="connsiteY10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211667">
                  <a:moveTo>
                    <a:pt x="0" y="211667"/>
                  </a:moveTo>
                  <a:cubicBezTo>
                    <a:pt x="2216" y="207235"/>
                    <a:pt x="14307" y="180427"/>
                    <a:pt x="21167" y="173567"/>
                  </a:cubicBezTo>
                  <a:cubicBezTo>
                    <a:pt x="24765" y="169969"/>
                    <a:pt x="29634" y="167922"/>
                    <a:pt x="33867" y="165100"/>
                  </a:cubicBezTo>
                  <a:cubicBezTo>
                    <a:pt x="53622" y="135467"/>
                    <a:pt x="42333" y="145344"/>
                    <a:pt x="63500" y="131234"/>
                  </a:cubicBezTo>
                  <a:cubicBezTo>
                    <a:pt x="64003" y="130479"/>
                    <a:pt x="88435" y="92816"/>
                    <a:pt x="93134" y="88900"/>
                  </a:cubicBezTo>
                  <a:cubicBezTo>
                    <a:pt x="96562" y="86043"/>
                    <a:pt x="101601" y="86078"/>
                    <a:pt x="105834" y="84667"/>
                  </a:cubicBezTo>
                  <a:cubicBezTo>
                    <a:pt x="125589" y="55034"/>
                    <a:pt x="114300" y="64912"/>
                    <a:pt x="135467" y="50800"/>
                  </a:cubicBezTo>
                  <a:cubicBezTo>
                    <a:pt x="138289" y="46567"/>
                    <a:pt x="140336" y="41698"/>
                    <a:pt x="143934" y="38100"/>
                  </a:cubicBezTo>
                  <a:cubicBezTo>
                    <a:pt x="149188" y="32846"/>
                    <a:pt x="166353" y="21743"/>
                    <a:pt x="173567" y="16934"/>
                  </a:cubicBezTo>
                  <a:cubicBezTo>
                    <a:pt x="174978" y="12701"/>
                    <a:pt x="174645" y="7389"/>
                    <a:pt x="177800" y="4234"/>
                  </a:cubicBezTo>
                  <a:cubicBezTo>
                    <a:pt x="180955" y="1079"/>
                    <a:pt x="190500" y="0"/>
                    <a:pt x="19050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08837E-7D1C-4450-9A31-E426A6E37C53}"/>
                </a:ext>
              </a:extLst>
            </p:cNvPr>
            <p:cNvSpPr/>
            <p:nvPr/>
          </p:nvSpPr>
          <p:spPr>
            <a:xfrm flipH="1">
              <a:off x="8275732" y="3644928"/>
              <a:ext cx="190500" cy="211667"/>
            </a:xfrm>
            <a:custGeom>
              <a:avLst/>
              <a:gdLst>
                <a:gd name="connsiteX0" fmla="*/ 0 w 190500"/>
                <a:gd name="connsiteY0" fmla="*/ 211667 h 211667"/>
                <a:gd name="connsiteX1" fmla="*/ 21167 w 190500"/>
                <a:gd name="connsiteY1" fmla="*/ 173567 h 211667"/>
                <a:gd name="connsiteX2" fmla="*/ 33867 w 190500"/>
                <a:gd name="connsiteY2" fmla="*/ 165100 h 211667"/>
                <a:gd name="connsiteX3" fmla="*/ 63500 w 190500"/>
                <a:gd name="connsiteY3" fmla="*/ 131234 h 211667"/>
                <a:gd name="connsiteX4" fmla="*/ 93134 w 190500"/>
                <a:gd name="connsiteY4" fmla="*/ 88900 h 211667"/>
                <a:gd name="connsiteX5" fmla="*/ 105834 w 190500"/>
                <a:gd name="connsiteY5" fmla="*/ 84667 h 211667"/>
                <a:gd name="connsiteX6" fmla="*/ 135467 w 190500"/>
                <a:gd name="connsiteY6" fmla="*/ 50800 h 211667"/>
                <a:gd name="connsiteX7" fmla="*/ 143934 w 190500"/>
                <a:gd name="connsiteY7" fmla="*/ 38100 h 211667"/>
                <a:gd name="connsiteX8" fmla="*/ 173567 w 190500"/>
                <a:gd name="connsiteY8" fmla="*/ 16934 h 211667"/>
                <a:gd name="connsiteX9" fmla="*/ 177800 w 190500"/>
                <a:gd name="connsiteY9" fmla="*/ 4234 h 211667"/>
                <a:gd name="connsiteX10" fmla="*/ 190500 w 190500"/>
                <a:gd name="connsiteY10" fmla="*/ 0 h 21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00" h="211667">
                  <a:moveTo>
                    <a:pt x="0" y="211667"/>
                  </a:moveTo>
                  <a:cubicBezTo>
                    <a:pt x="2216" y="207235"/>
                    <a:pt x="14307" y="180427"/>
                    <a:pt x="21167" y="173567"/>
                  </a:cubicBezTo>
                  <a:cubicBezTo>
                    <a:pt x="24765" y="169969"/>
                    <a:pt x="29634" y="167922"/>
                    <a:pt x="33867" y="165100"/>
                  </a:cubicBezTo>
                  <a:cubicBezTo>
                    <a:pt x="53622" y="135467"/>
                    <a:pt x="42333" y="145344"/>
                    <a:pt x="63500" y="131234"/>
                  </a:cubicBezTo>
                  <a:cubicBezTo>
                    <a:pt x="64003" y="130479"/>
                    <a:pt x="88435" y="92816"/>
                    <a:pt x="93134" y="88900"/>
                  </a:cubicBezTo>
                  <a:cubicBezTo>
                    <a:pt x="96562" y="86043"/>
                    <a:pt x="101601" y="86078"/>
                    <a:pt x="105834" y="84667"/>
                  </a:cubicBezTo>
                  <a:cubicBezTo>
                    <a:pt x="125589" y="55034"/>
                    <a:pt x="114300" y="64912"/>
                    <a:pt x="135467" y="50800"/>
                  </a:cubicBezTo>
                  <a:cubicBezTo>
                    <a:pt x="138289" y="46567"/>
                    <a:pt x="140336" y="41698"/>
                    <a:pt x="143934" y="38100"/>
                  </a:cubicBezTo>
                  <a:cubicBezTo>
                    <a:pt x="149188" y="32846"/>
                    <a:pt x="166353" y="21743"/>
                    <a:pt x="173567" y="16934"/>
                  </a:cubicBezTo>
                  <a:cubicBezTo>
                    <a:pt x="174978" y="12701"/>
                    <a:pt x="174645" y="7389"/>
                    <a:pt x="177800" y="4234"/>
                  </a:cubicBezTo>
                  <a:cubicBezTo>
                    <a:pt x="180955" y="1079"/>
                    <a:pt x="190500" y="0"/>
                    <a:pt x="190500" y="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4EB75-E232-4F4B-BCC1-620697F03357}"/>
                </a:ext>
              </a:extLst>
            </p:cNvPr>
            <p:cNvCxnSpPr/>
            <p:nvPr/>
          </p:nvCxnSpPr>
          <p:spPr>
            <a:xfrm>
              <a:off x="8664664" y="3236301"/>
              <a:ext cx="214956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4EEFE5D-46E1-43F8-839F-09EBB8819896}"/>
                </a:ext>
              </a:extLst>
            </p:cNvPr>
            <p:cNvSpPr/>
            <p:nvPr/>
          </p:nvSpPr>
          <p:spPr>
            <a:xfrm>
              <a:off x="8597900" y="3033184"/>
              <a:ext cx="45719" cy="251883"/>
            </a:xfrm>
            <a:custGeom>
              <a:avLst/>
              <a:gdLst>
                <a:gd name="connsiteX0" fmla="*/ 0 w 50800"/>
                <a:gd name="connsiteY0" fmla="*/ 251883 h 251883"/>
                <a:gd name="connsiteX1" fmla="*/ 23284 w 50800"/>
                <a:gd name="connsiteY1" fmla="*/ 220133 h 251883"/>
                <a:gd name="connsiteX2" fmla="*/ 31750 w 50800"/>
                <a:gd name="connsiteY2" fmla="*/ 209550 h 251883"/>
                <a:gd name="connsiteX3" fmla="*/ 35984 w 50800"/>
                <a:gd name="connsiteY3" fmla="*/ 201083 h 251883"/>
                <a:gd name="connsiteX4" fmla="*/ 38100 w 50800"/>
                <a:gd name="connsiteY4" fmla="*/ 194733 h 251883"/>
                <a:gd name="connsiteX5" fmla="*/ 50800 w 50800"/>
                <a:gd name="connsiteY5" fmla="*/ 167216 h 251883"/>
                <a:gd name="connsiteX6" fmla="*/ 48684 w 50800"/>
                <a:gd name="connsiteY6" fmla="*/ 97366 h 251883"/>
                <a:gd name="connsiteX7" fmla="*/ 46567 w 50800"/>
                <a:gd name="connsiteY7" fmla="*/ 80433 h 251883"/>
                <a:gd name="connsiteX8" fmla="*/ 46567 w 50800"/>
                <a:gd name="connsiteY8" fmla="*/ 0 h 2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251883">
                  <a:moveTo>
                    <a:pt x="0" y="251883"/>
                  </a:moveTo>
                  <a:cubicBezTo>
                    <a:pt x="7761" y="241300"/>
                    <a:pt x="16004" y="231053"/>
                    <a:pt x="23284" y="220133"/>
                  </a:cubicBezTo>
                  <a:cubicBezTo>
                    <a:pt x="31464" y="207864"/>
                    <a:pt x="17547" y="219018"/>
                    <a:pt x="31750" y="209550"/>
                  </a:cubicBezTo>
                  <a:cubicBezTo>
                    <a:pt x="33161" y="206728"/>
                    <a:pt x="34741" y="203983"/>
                    <a:pt x="35984" y="201083"/>
                  </a:cubicBezTo>
                  <a:cubicBezTo>
                    <a:pt x="36863" y="199032"/>
                    <a:pt x="37102" y="196729"/>
                    <a:pt x="38100" y="194733"/>
                  </a:cubicBezTo>
                  <a:cubicBezTo>
                    <a:pt x="52280" y="166371"/>
                    <a:pt x="36077" y="206480"/>
                    <a:pt x="50800" y="167216"/>
                  </a:cubicBezTo>
                  <a:cubicBezTo>
                    <a:pt x="50095" y="143933"/>
                    <a:pt x="49819" y="120632"/>
                    <a:pt x="48684" y="97366"/>
                  </a:cubicBezTo>
                  <a:cubicBezTo>
                    <a:pt x="48407" y="91684"/>
                    <a:pt x="46691" y="86120"/>
                    <a:pt x="46567" y="80433"/>
                  </a:cubicBezTo>
                  <a:cubicBezTo>
                    <a:pt x="45984" y="53628"/>
                    <a:pt x="46567" y="26811"/>
                    <a:pt x="46567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0C0801A-6BE5-4BE4-8AC1-5F5C797EBF71}"/>
                </a:ext>
              </a:extLst>
            </p:cNvPr>
            <p:cNvSpPr/>
            <p:nvPr/>
          </p:nvSpPr>
          <p:spPr>
            <a:xfrm flipH="1">
              <a:off x="8879620" y="3025943"/>
              <a:ext cx="45719" cy="251883"/>
            </a:xfrm>
            <a:custGeom>
              <a:avLst/>
              <a:gdLst>
                <a:gd name="connsiteX0" fmla="*/ 0 w 50800"/>
                <a:gd name="connsiteY0" fmla="*/ 251883 h 251883"/>
                <a:gd name="connsiteX1" fmla="*/ 23284 w 50800"/>
                <a:gd name="connsiteY1" fmla="*/ 220133 h 251883"/>
                <a:gd name="connsiteX2" fmla="*/ 31750 w 50800"/>
                <a:gd name="connsiteY2" fmla="*/ 209550 h 251883"/>
                <a:gd name="connsiteX3" fmla="*/ 35984 w 50800"/>
                <a:gd name="connsiteY3" fmla="*/ 201083 h 251883"/>
                <a:gd name="connsiteX4" fmla="*/ 38100 w 50800"/>
                <a:gd name="connsiteY4" fmla="*/ 194733 h 251883"/>
                <a:gd name="connsiteX5" fmla="*/ 50800 w 50800"/>
                <a:gd name="connsiteY5" fmla="*/ 167216 h 251883"/>
                <a:gd name="connsiteX6" fmla="*/ 48684 w 50800"/>
                <a:gd name="connsiteY6" fmla="*/ 97366 h 251883"/>
                <a:gd name="connsiteX7" fmla="*/ 46567 w 50800"/>
                <a:gd name="connsiteY7" fmla="*/ 80433 h 251883"/>
                <a:gd name="connsiteX8" fmla="*/ 46567 w 50800"/>
                <a:gd name="connsiteY8" fmla="*/ 0 h 25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251883">
                  <a:moveTo>
                    <a:pt x="0" y="251883"/>
                  </a:moveTo>
                  <a:cubicBezTo>
                    <a:pt x="7761" y="241300"/>
                    <a:pt x="16004" y="231053"/>
                    <a:pt x="23284" y="220133"/>
                  </a:cubicBezTo>
                  <a:cubicBezTo>
                    <a:pt x="31464" y="207864"/>
                    <a:pt x="17547" y="219018"/>
                    <a:pt x="31750" y="209550"/>
                  </a:cubicBezTo>
                  <a:cubicBezTo>
                    <a:pt x="33161" y="206728"/>
                    <a:pt x="34741" y="203983"/>
                    <a:pt x="35984" y="201083"/>
                  </a:cubicBezTo>
                  <a:cubicBezTo>
                    <a:pt x="36863" y="199032"/>
                    <a:pt x="37102" y="196729"/>
                    <a:pt x="38100" y="194733"/>
                  </a:cubicBezTo>
                  <a:cubicBezTo>
                    <a:pt x="52280" y="166371"/>
                    <a:pt x="36077" y="206480"/>
                    <a:pt x="50800" y="167216"/>
                  </a:cubicBezTo>
                  <a:cubicBezTo>
                    <a:pt x="50095" y="143933"/>
                    <a:pt x="49819" y="120632"/>
                    <a:pt x="48684" y="97366"/>
                  </a:cubicBezTo>
                  <a:cubicBezTo>
                    <a:pt x="48407" y="91684"/>
                    <a:pt x="46691" y="86120"/>
                    <a:pt x="46567" y="80433"/>
                  </a:cubicBezTo>
                  <a:cubicBezTo>
                    <a:pt x="45984" y="53628"/>
                    <a:pt x="46567" y="26811"/>
                    <a:pt x="46567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3FFD5E-6BD5-4916-B8B6-C2314B6FB284}"/>
              </a:ext>
            </a:extLst>
          </p:cNvPr>
          <p:cNvGrpSpPr/>
          <p:nvPr/>
        </p:nvGrpSpPr>
        <p:grpSpPr>
          <a:xfrm>
            <a:off x="3723355" y="5147865"/>
            <a:ext cx="2512974" cy="1529659"/>
            <a:chOff x="863358" y="2965227"/>
            <a:chExt cx="5747098" cy="3498286"/>
          </a:xfrm>
        </p:grpSpPr>
        <p:pic>
          <p:nvPicPr>
            <p:cNvPr id="22" name="Picture 2" descr="Image result for circle of willis">
              <a:extLst>
                <a:ext uri="{FF2B5EF4-FFF2-40B4-BE49-F238E27FC236}">
                  <a16:creationId xmlns:a16="http://schemas.microsoft.com/office/drawing/2014/main" id="{24C917BA-5C9B-493D-AA34-A4B92A40C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358" y="2965227"/>
              <a:ext cx="5747098" cy="349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5131C2F-2E5D-4D91-B9C0-785031D898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5195" y="3576485"/>
              <a:ext cx="0" cy="382359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0C66E6F-46E6-4A4B-BD35-970AD4425A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4129" y="4451469"/>
              <a:ext cx="446988" cy="158154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7CB7206-C0BF-466B-84A3-9AF6986B95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1117" y="4496918"/>
              <a:ext cx="398087" cy="112705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07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مجموعة 48"/>
          <p:cNvGrpSpPr/>
          <p:nvPr/>
        </p:nvGrpSpPr>
        <p:grpSpPr>
          <a:xfrm>
            <a:off x="6325312" y="454892"/>
            <a:ext cx="2933344" cy="4191094"/>
            <a:chOff x="9411056" y="1569334"/>
            <a:chExt cx="2933344" cy="4191094"/>
          </a:xfrm>
        </p:grpSpPr>
        <p:pic>
          <p:nvPicPr>
            <p:cNvPr id="50" name="Picture 2" descr="Image result for cerebral arterial supply">
              <a:extLst>
                <a:ext uri="{FF2B5EF4-FFF2-40B4-BE49-F238E27FC236}">
                  <a16:creationId xmlns:a16="http://schemas.microsoft.com/office/drawing/2014/main" id="{7055A7F3-5BE5-4886-87FD-2394583236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672" r="6532" b="941"/>
            <a:stretch/>
          </p:blipFill>
          <p:spPr bwMode="auto">
            <a:xfrm>
              <a:off x="9411056" y="1569334"/>
              <a:ext cx="2933344" cy="419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18">
              <a:extLst>
                <a:ext uri="{FF2B5EF4-FFF2-40B4-BE49-F238E27FC236}">
                  <a16:creationId xmlns:a16="http://schemas.microsoft.com/office/drawing/2014/main" id="{0F437E15-A9CD-41F1-A424-73EA0C891633}"/>
                </a:ext>
              </a:extLst>
            </p:cNvPr>
            <p:cNvSpPr/>
            <p:nvPr/>
          </p:nvSpPr>
          <p:spPr>
            <a:xfrm>
              <a:off x="11296918" y="2702839"/>
              <a:ext cx="884668" cy="296839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21">
              <a:extLst>
                <a:ext uri="{FF2B5EF4-FFF2-40B4-BE49-F238E27FC236}">
                  <a16:creationId xmlns:a16="http://schemas.microsoft.com/office/drawing/2014/main" id="{0A57B2B2-71F3-4EC5-965A-4901A1ABDBB9}"/>
                </a:ext>
              </a:extLst>
            </p:cNvPr>
            <p:cNvSpPr/>
            <p:nvPr/>
          </p:nvSpPr>
          <p:spPr>
            <a:xfrm>
              <a:off x="11253000" y="2136042"/>
              <a:ext cx="884668" cy="28749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24">
              <a:extLst>
                <a:ext uri="{FF2B5EF4-FFF2-40B4-BE49-F238E27FC236}">
                  <a16:creationId xmlns:a16="http://schemas.microsoft.com/office/drawing/2014/main" id="{D6BB6851-955A-4801-8459-5285BE7620D8}"/>
                </a:ext>
              </a:extLst>
            </p:cNvPr>
            <p:cNvSpPr/>
            <p:nvPr/>
          </p:nvSpPr>
          <p:spPr>
            <a:xfrm>
              <a:off x="11016794" y="1613681"/>
              <a:ext cx="1152047" cy="14023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CEEEE653-840E-45BA-9845-CA5E1579CCCE}"/>
                </a:ext>
              </a:extLst>
            </p:cNvPr>
            <p:cNvSpPr/>
            <p:nvPr/>
          </p:nvSpPr>
          <p:spPr>
            <a:xfrm>
              <a:off x="10616480" y="2832116"/>
              <a:ext cx="371359" cy="24635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26">
              <a:extLst>
                <a:ext uri="{FF2B5EF4-FFF2-40B4-BE49-F238E27FC236}">
                  <a16:creationId xmlns:a16="http://schemas.microsoft.com/office/drawing/2014/main" id="{682BD208-8881-4D38-A324-5528A82C80B1}"/>
                </a:ext>
              </a:extLst>
            </p:cNvPr>
            <p:cNvSpPr/>
            <p:nvPr/>
          </p:nvSpPr>
          <p:spPr>
            <a:xfrm>
              <a:off x="11377961" y="3852917"/>
              <a:ext cx="840382" cy="168956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800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Arrow Connector 34">
              <a:extLst>
                <a:ext uri="{FF2B5EF4-FFF2-40B4-BE49-F238E27FC236}">
                  <a16:creationId xmlns:a16="http://schemas.microsoft.com/office/drawing/2014/main" id="{A1119860-4437-4E3D-BE32-BB68ED67BF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6609" y="2641104"/>
              <a:ext cx="129334" cy="275241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D57286D-8853-402B-9164-9D846546C9EA}"/>
              </a:ext>
            </a:extLst>
          </p:cNvPr>
          <p:cNvGrpSpPr/>
          <p:nvPr/>
        </p:nvGrpSpPr>
        <p:grpSpPr>
          <a:xfrm>
            <a:off x="9162160" y="454892"/>
            <a:ext cx="2933344" cy="4191094"/>
            <a:chOff x="2798945" y="2238311"/>
            <a:chExt cx="2941218" cy="4591665"/>
          </a:xfrm>
        </p:grpSpPr>
        <p:pic>
          <p:nvPicPr>
            <p:cNvPr id="1026" name="Picture 2" descr="Image result for cerebral arterial supply">
              <a:extLst>
                <a:ext uri="{FF2B5EF4-FFF2-40B4-BE49-F238E27FC236}">
                  <a16:creationId xmlns:a16="http://schemas.microsoft.com/office/drawing/2014/main" id="{7055A7F3-5BE5-4886-87FD-2394583236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2" t="1672" r="6532" b="941"/>
            <a:stretch/>
          </p:blipFill>
          <p:spPr bwMode="auto">
            <a:xfrm>
              <a:off x="2798945" y="2238311"/>
              <a:ext cx="2941218" cy="459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4DBAFA-3ECF-4F34-B688-F133B9FE3DCB}"/>
                </a:ext>
              </a:extLst>
            </p:cNvPr>
            <p:cNvSpPr/>
            <p:nvPr/>
          </p:nvSpPr>
          <p:spPr>
            <a:xfrm>
              <a:off x="3522132" y="3412068"/>
              <a:ext cx="389945" cy="1803400"/>
            </a:xfrm>
            <a:custGeom>
              <a:avLst/>
              <a:gdLst>
                <a:gd name="connsiteX0" fmla="*/ 118533 w 389945"/>
                <a:gd name="connsiteY0" fmla="*/ 1803400 h 1803400"/>
                <a:gd name="connsiteX1" fmla="*/ 135467 w 389945"/>
                <a:gd name="connsiteY1" fmla="*/ 1761066 h 1803400"/>
                <a:gd name="connsiteX2" fmla="*/ 152400 w 389945"/>
                <a:gd name="connsiteY2" fmla="*/ 1625600 h 1803400"/>
                <a:gd name="connsiteX3" fmla="*/ 135467 w 389945"/>
                <a:gd name="connsiteY3" fmla="*/ 1388533 h 1803400"/>
                <a:gd name="connsiteX4" fmla="*/ 110067 w 389945"/>
                <a:gd name="connsiteY4" fmla="*/ 1329266 h 1803400"/>
                <a:gd name="connsiteX5" fmla="*/ 101600 w 389945"/>
                <a:gd name="connsiteY5" fmla="*/ 1286933 h 1803400"/>
                <a:gd name="connsiteX6" fmla="*/ 76200 w 389945"/>
                <a:gd name="connsiteY6" fmla="*/ 1227666 h 1803400"/>
                <a:gd name="connsiteX7" fmla="*/ 50800 w 389945"/>
                <a:gd name="connsiteY7" fmla="*/ 1151466 h 1803400"/>
                <a:gd name="connsiteX8" fmla="*/ 42333 w 389945"/>
                <a:gd name="connsiteY8" fmla="*/ 1109133 h 1803400"/>
                <a:gd name="connsiteX9" fmla="*/ 25400 w 389945"/>
                <a:gd name="connsiteY9" fmla="*/ 1083733 h 1803400"/>
                <a:gd name="connsiteX10" fmla="*/ 0 w 389945"/>
                <a:gd name="connsiteY10" fmla="*/ 1016000 h 1803400"/>
                <a:gd name="connsiteX11" fmla="*/ 8467 w 389945"/>
                <a:gd name="connsiteY11" fmla="*/ 939800 h 1803400"/>
                <a:gd name="connsiteX12" fmla="*/ 25400 w 389945"/>
                <a:gd name="connsiteY12" fmla="*/ 922866 h 1803400"/>
                <a:gd name="connsiteX13" fmla="*/ 143933 w 389945"/>
                <a:gd name="connsiteY13" fmla="*/ 931333 h 1803400"/>
                <a:gd name="connsiteX14" fmla="*/ 245533 w 389945"/>
                <a:gd name="connsiteY14" fmla="*/ 889000 h 1803400"/>
                <a:gd name="connsiteX15" fmla="*/ 254000 w 389945"/>
                <a:gd name="connsiteY15" fmla="*/ 863600 h 1803400"/>
                <a:gd name="connsiteX16" fmla="*/ 262467 w 389945"/>
                <a:gd name="connsiteY16" fmla="*/ 635000 h 1803400"/>
                <a:gd name="connsiteX17" fmla="*/ 270933 w 389945"/>
                <a:gd name="connsiteY17" fmla="*/ 609600 h 1803400"/>
                <a:gd name="connsiteX18" fmla="*/ 313267 w 389945"/>
                <a:gd name="connsiteY18" fmla="*/ 567266 h 1803400"/>
                <a:gd name="connsiteX19" fmla="*/ 338667 w 389945"/>
                <a:gd name="connsiteY19" fmla="*/ 550333 h 1803400"/>
                <a:gd name="connsiteX20" fmla="*/ 364067 w 389945"/>
                <a:gd name="connsiteY20" fmla="*/ 254000 h 1803400"/>
                <a:gd name="connsiteX21" fmla="*/ 381000 w 389945"/>
                <a:gd name="connsiteY21" fmla="*/ 186266 h 1803400"/>
                <a:gd name="connsiteX22" fmla="*/ 389467 w 389945"/>
                <a:gd name="connsiteY22" fmla="*/ 67733 h 1803400"/>
                <a:gd name="connsiteX23" fmla="*/ 381000 w 389945"/>
                <a:gd name="connsiteY23" fmla="*/ 8466 h 1803400"/>
                <a:gd name="connsiteX24" fmla="*/ 338667 w 389945"/>
                <a:gd name="connsiteY24" fmla="*/ 0 h 1803400"/>
                <a:gd name="connsiteX25" fmla="*/ 169333 w 389945"/>
                <a:gd name="connsiteY25" fmla="*/ 8466 h 1803400"/>
                <a:gd name="connsiteX26" fmla="*/ 84667 w 389945"/>
                <a:gd name="connsiteY26" fmla="*/ 25400 h 1803400"/>
                <a:gd name="connsiteX27" fmla="*/ 59267 w 389945"/>
                <a:gd name="connsiteY27" fmla="*/ 33866 h 1803400"/>
                <a:gd name="connsiteX28" fmla="*/ 42333 w 389945"/>
                <a:gd name="connsiteY28" fmla="*/ 59266 h 1803400"/>
                <a:gd name="connsiteX29" fmla="*/ 25400 w 389945"/>
                <a:gd name="connsiteY29" fmla="*/ 1270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945" h="1803400">
                  <a:moveTo>
                    <a:pt x="118533" y="1803400"/>
                  </a:moveTo>
                  <a:cubicBezTo>
                    <a:pt x="124178" y="1789289"/>
                    <a:pt x="131100" y="1775623"/>
                    <a:pt x="135467" y="1761066"/>
                  </a:cubicBezTo>
                  <a:cubicBezTo>
                    <a:pt x="146876" y="1723037"/>
                    <a:pt x="149497" y="1657528"/>
                    <a:pt x="152400" y="1625600"/>
                  </a:cubicBezTo>
                  <a:cubicBezTo>
                    <a:pt x="148953" y="1549773"/>
                    <a:pt x="152548" y="1465400"/>
                    <a:pt x="135467" y="1388533"/>
                  </a:cubicBezTo>
                  <a:cubicBezTo>
                    <a:pt x="130485" y="1366112"/>
                    <a:pt x="120419" y="1349970"/>
                    <a:pt x="110067" y="1329266"/>
                  </a:cubicBezTo>
                  <a:cubicBezTo>
                    <a:pt x="107245" y="1315155"/>
                    <a:pt x="106151" y="1300585"/>
                    <a:pt x="101600" y="1286933"/>
                  </a:cubicBezTo>
                  <a:cubicBezTo>
                    <a:pt x="77370" y="1214243"/>
                    <a:pt x="90996" y="1286847"/>
                    <a:pt x="76200" y="1227666"/>
                  </a:cubicBezTo>
                  <a:cubicBezTo>
                    <a:pt x="59786" y="1162013"/>
                    <a:pt x="78967" y="1207802"/>
                    <a:pt x="50800" y="1151466"/>
                  </a:cubicBezTo>
                  <a:cubicBezTo>
                    <a:pt x="47978" y="1137355"/>
                    <a:pt x="47386" y="1122607"/>
                    <a:pt x="42333" y="1109133"/>
                  </a:cubicBezTo>
                  <a:cubicBezTo>
                    <a:pt x="38760" y="1099605"/>
                    <a:pt x="30448" y="1092568"/>
                    <a:pt x="25400" y="1083733"/>
                  </a:cubicBezTo>
                  <a:cubicBezTo>
                    <a:pt x="5723" y="1049298"/>
                    <a:pt x="9260" y="1053039"/>
                    <a:pt x="0" y="1016000"/>
                  </a:cubicBezTo>
                  <a:cubicBezTo>
                    <a:pt x="2822" y="990600"/>
                    <a:pt x="1743" y="964456"/>
                    <a:pt x="8467" y="939800"/>
                  </a:cubicBezTo>
                  <a:cubicBezTo>
                    <a:pt x="10567" y="932099"/>
                    <a:pt x="17433" y="923364"/>
                    <a:pt x="25400" y="922866"/>
                  </a:cubicBezTo>
                  <a:lnTo>
                    <a:pt x="143933" y="931333"/>
                  </a:lnTo>
                  <a:cubicBezTo>
                    <a:pt x="231225" y="922603"/>
                    <a:pt x="220336" y="947793"/>
                    <a:pt x="245533" y="889000"/>
                  </a:cubicBezTo>
                  <a:cubicBezTo>
                    <a:pt x="249049" y="880797"/>
                    <a:pt x="251178" y="872067"/>
                    <a:pt x="254000" y="863600"/>
                  </a:cubicBezTo>
                  <a:cubicBezTo>
                    <a:pt x="256822" y="787400"/>
                    <a:pt x="257395" y="711083"/>
                    <a:pt x="262467" y="635000"/>
                  </a:cubicBezTo>
                  <a:cubicBezTo>
                    <a:pt x="263061" y="626095"/>
                    <a:pt x="265578" y="616740"/>
                    <a:pt x="270933" y="609600"/>
                  </a:cubicBezTo>
                  <a:cubicBezTo>
                    <a:pt x="282907" y="593635"/>
                    <a:pt x="296662" y="578336"/>
                    <a:pt x="313267" y="567266"/>
                  </a:cubicBezTo>
                  <a:lnTo>
                    <a:pt x="338667" y="550333"/>
                  </a:lnTo>
                  <a:cubicBezTo>
                    <a:pt x="406505" y="448574"/>
                    <a:pt x="348307" y="545567"/>
                    <a:pt x="364067" y="254000"/>
                  </a:cubicBezTo>
                  <a:cubicBezTo>
                    <a:pt x="365386" y="229606"/>
                    <a:pt x="373500" y="208765"/>
                    <a:pt x="381000" y="186266"/>
                  </a:cubicBezTo>
                  <a:cubicBezTo>
                    <a:pt x="383822" y="146755"/>
                    <a:pt x="389467" y="107345"/>
                    <a:pt x="389467" y="67733"/>
                  </a:cubicBezTo>
                  <a:cubicBezTo>
                    <a:pt x="389467" y="47777"/>
                    <a:pt x="392974" y="24431"/>
                    <a:pt x="381000" y="8466"/>
                  </a:cubicBezTo>
                  <a:cubicBezTo>
                    <a:pt x="372366" y="-3046"/>
                    <a:pt x="352778" y="2822"/>
                    <a:pt x="338667" y="0"/>
                  </a:cubicBezTo>
                  <a:cubicBezTo>
                    <a:pt x="282222" y="2822"/>
                    <a:pt x="225682" y="4132"/>
                    <a:pt x="169333" y="8466"/>
                  </a:cubicBezTo>
                  <a:cubicBezTo>
                    <a:pt x="146569" y="10217"/>
                    <a:pt x="108404" y="18618"/>
                    <a:pt x="84667" y="25400"/>
                  </a:cubicBezTo>
                  <a:cubicBezTo>
                    <a:pt x="76086" y="27852"/>
                    <a:pt x="67734" y="31044"/>
                    <a:pt x="59267" y="33866"/>
                  </a:cubicBezTo>
                  <a:cubicBezTo>
                    <a:pt x="53622" y="42333"/>
                    <a:pt x="46466" y="49967"/>
                    <a:pt x="42333" y="59266"/>
                  </a:cubicBezTo>
                  <a:cubicBezTo>
                    <a:pt x="23615" y="101381"/>
                    <a:pt x="25400" y="96657"/>
                    <a:pt x="25400" y="12700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35A15B-DB96-4837-A4D0-36CF2B14A41D}"/>
                </a:ext>
              </a:extLst>
            </p:cNvPr>
            <p:cNvSpPr/>
            <p:nvPr/>
          </p:nvSpPr>
          <p:spPr>
            <a:xfrm flipH="1">
              <a:off x="3929258" y="3417102"/>
              <a:ext cx="400154" cy="1803400"/>
            </a:xfrm>
            <a:custGeom>
              <a:avLst/>
              <a:gdLst>
                <a:gd name="connsiteX0" fmla="*/ 118533 w 389945"/>
                <a:gd name="connsiteY0" fmla="*/ 1803400 h 1803400"/>
                <a:gd name="connsiteX1" fmla="*/ 135467 w 389945"/>
                <a:gd name="connsiteY1" fmla="*/ 1761066 h 1803400"/>
                <a:gd name="connsiteX2" fmla="*/ 152400 w 389945"/>
                <a:gd name="connsiteY2" fmla="*/ 1625600 h 1803400"/>
                <a:gd name="connsiteX3" fmla="*/ 135467 w 389945"/>
                <a:gd name="connsiteY3" fmla="*/ 1388533 h 1803400"/>
                <a:gd name="connsiteX4" fmla="*/ 110067 w 389945"/>
                <a:gd name="connsiteY4" fmla="*/ 1329266 h 1803400"/>
                <a:gd name="connsiteX5" fmla="*/ 101600 w 389945"/>
                <a:gd name="connsiteY5" fmla="*/ 1286933 h 1803400"/>
                <a:gd name="connsiteX6" fmla="*/ 76200 w 389945"/>
                <a:gd name="connsiteY6" fmla="*/ 1227666 h 1803400"/>
                <a:gd name="connsiteX7" fmla="*/ 50800 w 389945"/>
                <a:gd name="connsiteY7" fmla="*/ 1151466 h 1803400"/>
                <a:gd name="connsiteX8" fmla="*/ 42333 w 389945"/>
                <a:gd name="connsiteY8" fmla="*/ 1109133 h 1803400"/>
                <a:gd name="connsiteX9" fmla="*/ 25400 w 389945"/>
                <a:gd name="connsiteY9" fmla="*/ 1083733 h 1803400"/>
                <a:gd name="connsiteX10" fmla="*/ 0 w 389945"/>
                <a:gd name="connsiteY10" fmla="*/ 1016000 h 1803400"/>
                <a:gd name="connsiteX11" fmla="*/ 8467 w 389945"/>
                <a:gd name="connsiteY11" fmla="*/ 939800 h 1803400"/>
                <a:gd name="connsiteX12" fmla="*/ 25400 w 389945"/>
                <a:gd name="connsiteY12" fmla="*/ 922866 h 1803400"/>
                <a:gd name="connsiteX13" fmla="*/ 143933 w 389945"/>
                <a:gd name="connsiteY13" fmla="*/ 931333 h 1803400"/>
                <a:gd name="connsiteX14" fmla="*/ 245533 w 389945"/>
                <a:gd name="connsiteY14" fmla="*/ 889000 h 1803400"/>
                <a:gd name="connsiteX15" fmla="*/ 254000 w 389945"/>
                <a:gd name="connsiteY15" fmla="*/ 863600 h 1803400"/>
                <a:gd name="connsiteX16" fmla="*/ 262467 w 389945"/>
                <a:gd name="connsiteY16" fmla="*/ 635000 h 1803400"/>
                <a:gd name="connsiteX17" fmla="*/ 270933 w 389945"/>
                <a:gd name="connsiteY17" fmla="*/ 609600 h 1803400"/>
                <a:gd name="connsiteX18" fmla="*/ 313267 w 389945"/>
                <a:gd name="connsiteY18" fmla="*/ 567266 h 1803400"/>
                <a:gd name="connsiteX19" fmla="*/ 338667 w 389945"/>
                <a:gd name="connsiteY19" fmla="*/ 550333 h 1803400"/>
                <a:gd name="connsiteX20" fmla="*/ 364067 w 389945"/>
                <a:gd name="connsiteY20" fmla="*/ 254000 h 1803400"/>
                <a:gd name="connsiteX21" fmla="*/ 381000 w 389945"/>
                <a:gd name="connsiteY21" fmla="*/ 186266 h 1803400"/>
                <a:gd name="connsiteX22" fmla="*/ 389467 w 389945"/>
                <a:gd name="connsiteY22" fmla="*/ 67733 h 1803400"/>
                <a:gd name="connsiteX23" fmla="*/ 381000 w 389945"/>
                <a:gd name="connsiteY23" fmla="*/ 8466 h 1803400"/>
                <a:gd name="connsiteX24" fmla="*/ 338667 w 389945"/>
                <a:gd name="connsiteY24" fmla="*/ 0 h 1803400"/>
                <a:gd name="connsiteX25" fmla="*/ 169333 w 389945"/>
                <a:gd name="connsiteY25" fmla="*/ 8466 h 1803400"/>
                <a:gd name="connsiteX26" fmla="*/ 84667 w 389945"/>
                <a:gd name="connsiteY26" fmla="*/ 25400 h 1803400"/>
                <a:gd name="connsiteX27" fmla="*/ 59267 w 389945"/>
                <a:gd name="connsiteY27" fmla="*/ 33866 h 1803400"/>
                <a:gd name="connsiteX28" fmla="*/ 42333 w 389945"/>
                <a:gd name="connsiteY28" fmla="*/ 59266 h 1803400"/>
                <a:gd name="connsiteX29" fmla="*/ 25400 w 389945"/>
                <a:gd name="connsiteY29" fmla="*/ 127000 h 180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9945" h="1803400">
                  <a:moveTo>
                    <a:pt x="118533" y="1803400"/>
                  </a:moveTo>
                  <a:cubicBezTo>
                    <a:pt x="124178" y="1789289"/>
                    <a:pt x="131100" y="1775623"/>
                    <a:pt x="135467" y="1761066"/>
                  </a:cubicBezTo>
                  <a:cubicBezTo>
                    <a:pt x="146876" y="1723037"/>
                    <a:pt x="149497" y="1657528"/>
                    <a:pt x="152400" y="1625600"/>
                  </a:cubicBezTo>
                  <a:cubicBezTo>
                    <a:pt x="148953" y="1549773"/>
                    <a:pt x="152548" y="1465400"/>
                    <a:pt x="135467" y="1388533"/>
                  </a:cubicBezTo>
                  <a:cubicBezTo>
                    <a:pt x="130485" y="1366112"/>
                    <a:pt x="120419" y="1349970"/>
                    <a:pt x="110067" y="1329266"/>
                  </a:cubicBezTo>
                  <a:cubicBezTo>
                    <a:pt x="107245" y="1315155"/>
                    <a:pt x="106151" y="1300585"/>
                    <a:pt x="101600" y="1286933"/>
                  </a:cubicBezTo>
                  <a:cubicBezTo>
                    <a:pt x="77370" y="1214243"/>
                    <a:pt x="90996" y="1286847"/>
                    <a:pt x="76200" y="1227666"/>
                  </a:cubicBezTo>
                  <a:cubicBezTo>
                    <a:pt x="59786" y="1162013"/>
                    <a:pt x="78967" y="1207802"/>
                    <a:pt x="50800" y="1151466"/>
                  </a:cubicBezTo>
                  <a:cubicBezTo>
                    <a:pt x="47978" y="1137355"/>
                    <a:pt x="47386" y="1122607"/>
                    <a:pt x="42333" y="1109133"/>
                  </a:cubicBezTo>
                  <a:cubicBezTo>
                    <a:pt x="38760" y="1099605"/>
                    <a:pt x="30448" y="1092568"/>
                    <a:pt x="25400" y="1083733"/>
                  </a:cubicBezTo>
                  <a:cubicBezTo>
                    <a:pt x="5723" y="1049298"/>
                    <a:pt x="9260" y="1053039"/>
                    <a:pt x="0" y="1016000"/>
                  </a:cubicBezTo>
                  <a:cubicBezTo>
                    <a:pt x="2822" y="990600"/>
                    <a:pt x="1743" y="964456"/>
                    <a:pt x="8467" y="939800"/>
                  </a:cubicBezTo>
                  <a:cubicBezTo>
                    <a:pt x="10567" y="932099"/>
                    <a:pt x="17433" y="923364"/>
                    <a:pt x="25400" y="922866"/>
                  </a:cubicBezTo>
                  <a:lnTo>
                    <a:pt x="143933" y="931333"/>
                  </a:lnTo>
                  <a:cubicBezTo>
                    <a:pt x="231225" y="922603"/>
                    <a:pt x="220336" y="947793"/>
                    <a:pt x="245533" y="889000"/>
                  </a:cubicBezTo>
                  <a:cubicBezTo>
                    <a:pt x="249049" y="880797"/>
                    <a:pt x="251178" y="872067"/>
                    <a:pt x="254000" y="863600"/>
                  </a:cubicBezTo>
                  <a:cubicBezTo>
                    <a:pt x="256822" y="787400"/>
                    <a:pt x="257395" y="711083"/>
                    <a:pt x="262467" y="635000"/>
                  </a:cubicBezTo>
                  <a:cubicBezTo>
                    <a:pt x="263061" y="626095"/>
                    <a:pt x="265578" y="616740"/>
                    <a:pt x="270933" y="609600"/>
                  </a:cubicBezTo>
                  <a:cubicBezTo>
                    <a:pt x="282907" y="593635"/>
                    <a:pt x="296662" y="578336"/>
                    <a:pt x="313267" y="567266"/>
                  </a:cubicBezTo>
                  <a:lnTo>
                    <a:pt x="338667" y="550333"/>
                  </a:lnTo>
                  <a:cubicBezTo>
                    <a:pt x="406505" y="448574"/>
                    <a:pt x="348307" y="545567"/>
                    <a:pt x="364067" y="254000"/>
                  </a:cubicBezTo>
                  <a:cubicBezTo>
                    <a:pt x="365386" y="229606"/>
                    <a:pt x="373500" y="208765"/>
                    <a:pt x="381000" y="186266"/>
                  </a:cubicBezTo>
                  <a:cubicBezTo>
                    <a:pt x="383822" y="146755"/>
                    <a:pt x="389467" y="107345"/>
                    <a:pt x="389467" y="67733"/>
                  </a:cubicBezTo>
                  <a:cubicBezTo>
                    <a:pt x="389467" y="47777"/>
                    <a:pt x="392974" y="24431"/>
                    <a:pt x="381000" y="8466"/>
                  </a:cubicBezTo>
                  <a:cubicBezTo>
                    <a:pt x="372366" y="-3046"/>
                    <a:pt x="352778" y="2822"/>
                    <a:pt x="338667" y="0"/>
                  </a:cubicBezTo>
                  <a:cubicBezTo>
                    <a:pt x="282222" y="2822"/>
                    <a:pt x="225682" y="4132"/>
                    <a:pt x="169333" y="8466"/>
                  </a:cubicBezTo>
                  <a:cubicBezTo>
                    <a:pt x="146569" y="10217"/>
                    <a:pt x="108404" y="18618"/>
                    <a:pt x="84667" y="25400"/>
                  </a:cubicBezTo>
                  <a:cubicBezTo>
                    <a:pt x="76086" y="27852"/>
                    <a:pt x="67734" y="31044"/>
                    <a:pt x="59267" y="33866"/>
                  </a:cubicBezTo>
                  <a:cubicBezTo>
                    <a:pt x="53622" y="42333"/>
                    <a:pt x="46466" y="49967"/>
                    <a:pt x="42333" y="59266"/>
                  </a:cubicBezTo>
                  <a:cubicBezTo>
                    <a:pt x="23615" y="101381"/>
                    <a:pt x="25400" y="96657"/>
                    <a:pt x="25400" y="127000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E4527FD-6D5E-457C-86B3-867FA75A741F}"/>
                </a:ext>
              </a:extLst>
            </p:cNvPr>
            <p:cNvSpPr/>
            <p:nvPr/>
          </p:nvSpPr>
          <p:spPr>
            <a:xfrm>
              <a:off x="4160414" y="2641600"/>
              <a:ext cx="675746" cy="1752600"/>
            </a:xfrm>
            <a:custGeom>
              <a:avLst/>
              <a:gdLst>
                <a:gd name="connsiteX0" fmla="*/ 391266 w 675746"/>
                <a:gd name="connsiteY0" fmla="*/ 1752600 h 1752600"/>
                <a:gd name="connsiteX1" fmla="*/ 381106 w 675746"/>
                <a:gd name="connsiteY1" fmla="*/ 1727200 h 1752600"/>
                <a:gd name="connsiteX2" fmla="*/ 370946 w 675746"/>
                <a:gd name="connsiteY2" fmla="*/ 1524000 h 1752600"/>
                <a:gd name="connsiteX3" fmla="*/ 365866 w 675746"/>
                <a:gd name="connsiteY3" fmla="*/ 1148080 h 1752600"/>
                <a:gd name="connsiteX4" fmla="*/ 355706 w 675746"/>
                <a:gd name="connsiteY4" fmla="*/ 1097280 h 1752600"/>
                <a:gd name="connsiteX5" fmla="*/ 345546 w 675746"/>
                <a:gd name="connsiteY5" fmla="*/ 1036320 h 1752600"/>
                <a:gd name="connsiteX6" fmla="*/ 340466 w 675746"/>
                <a:gd name="connsiteY6" fmla="*/ 1000760 h 1752600"/>
                <a:gd name="connsiteX7" fmla="*/ 345546 w 675746"/>
                <a:gd name="connsiteY7" fmla="*/ 584200 h 1752600"/>
                <a:gd name="connsiteX8" fmla="*/ 350626 w 675746"/>
                <a:gd name="connsiteY8" fmla="*/ 568960 h 1752600"/>
                <a:gd name="connsiteX9" fmla="*/ 345546 w 675746"/>
                <a:gd name="connsiteY9" fmla="*/ 497840 h 1752600"/>
                <a:gd name="connsiteX10" fmla="*/ 335386 w 675746"/>
                <a:gd name="connsiteY10" fmla="*/ 482600 h 1752600"/>
                <a:gd name="connsiteX11" fmla="*/ 304906 w 675746"/>
                <a:gd name="connsiteY11" fmla="*/ 452120 h 1752600"/>
                <a:gd name="connsiteX12" fmla="*/ 294746 w 675746"/>
                <a:gd name="connsiteY12" fmla="*/ 436880 h 1752600"/>
                <a:gd name="connsiteX13" fmla="*/ 264266 w 675746"/>
                <a:gd name="connsiteY13" fmla="*/ 426720 h 1752600"/>
                <a:gd name="connsiteX14" fmla="*/ 254106 w 675746"/>
                <a:gd name="connsiteY14" fmla="*/ 411480 h 1752600"/>
                <a:gd name="connsiteX15" fmla="*/ 223626 w 675746"/>
                <a:gd name="connsiteY15" fmla="*/ 401320 h 1752600"/>
                <a:gd name="connsiteX16" fmla="*/ 188066 w 675746"/>
                <a:gd name="connsiteY16" fmla="*/ 391160 h 1752600"/>
                <a:gd name="connsiteX17" fmla="*/ 20426 w 675746"/>
                <a:gd name="connsiteY17" fmla="*/ 386080 h 1752600"/>
                <a:gd name="connsiteX18" fmla="*/ 106 w 675746"/>
                <a:gd name="connsiteY18" fmla="*/ 355600 h 1752600"/>
                <a:gd name="connsiteX19" fmla="*/ 5186 w 675746"/>
                <a:gd name="connsiteY19" fmla="*/ 314960 h 1752600"/>
                <a:gd name="connsiteX20" fmla="*/ 15346 w 675746"/>
                <a:gd name="connsiteY20" fmla="*/ 294640 h 1752600"/>
                <a:gd name="connsiteX21" fmla="*/ 20426 w 675746"/>
                <a:gd name="connsiteY21" fmla="*/ 279400 h 1752600"/>
                <a:gd name="connsiteX22" fmla="*/ 40746 w 675746"/>
                <a:gd name="connsiteY22" fmla="*/ 248920 h 1752600"/>
                <a:gd name="connsiteX23" fmla="*/ 61066 w 675746"/>
                <a:gd name="connsiteY23" fmla="*/ 213360 h 1752600"/>
                <a:gd name="connsiteX24" fmla="*/ 71226 w 675746"/>
                <a:gd name="connsiteY24" fmla="*/ 182880 h 1752600"/>
                <a:gd name="connsiteX25" fmla="*/ 116946 w 675746"/>
                <a:gd name="connsiteY25" fmla="*/ 142240 h 1752600"/>
                <a:gd name="connsiteX26" fmla="*/ 127106 w 675746"/>
                <a:gd name="connsiteY26" fmla="*/ 127000 h 1752600"/>
                <a:gd name="connsiteX27" fmla="*/ 142346 w 675746"/>
                <a:gd name="connsiteY27" fmla="*/ 121920 h 1752600"/>
                <a:gd name="connsiteX28" fmla="*/ 172826 w 675746"/>
                <a:gd name="connsiteY28" fmla="*/ 101600 h 1752600"/>
                <a:gd name="connsiteX29" fmla="*/ 188066 w 675746"/>
                <a:gd name="connsiteY29" fmla="*/ 91440 h 1752600"/>
                <a:gd name="connsiteX30" fmla="*/ 218546 w 675746"/>
                <a:gd name="connsiteY30" fmla="*/ 81280 h 1752600"/>
                <a:gd name="connsiteX31" fmla="*/ 254106 w 675746"/>
                <a:gd name="connsiteY31" fmla="*/ 60960 h 1752600"/>
                <a:gd name="connsiteX32" fmla="*/ 269346 w 675746"/>
                <a:gd name="connsiteY32" fmla="*/ 55880 h 1752600"/>
                <a:gd name="connsiteX33" fmla="*/ 284586 w 675746"/>
                <a:gd name="connsiteY33" fmla="*/ 45720 h 1752600"/>
                <a:gd name="connsiteX34" fmla="*/ 299826 w 675746"/>
                <a:gd name="connsiteY34" fmla="*/ 40640 h 1752600"/>
                <a:gd name="connsiteX35" fmla="*/ 320146 w 675746"/>
                <a:gd name="connsiteY35" fmla="*/ 30480 h 1752600"/>
                <a:gd name="connsiteX36" fmla="*/ 335386 w 675746"/>
                <a:gd name="connsiteY36" fmla="*/ 20320 h 1752600"/>
                <a:gd name="connsiteX37" fmla="*/ 360786 w 675746"/>
                <a:gd name="connsiteY37" fmla="*/ 15240 h 1752600"/>
                <a:gd name="connsiteX38" fmla="*/ 376026 w 675746"/>
                <a:gd name="connsiteY38" fmla="*/ 10160 h 1752600"/>
                <a:gd name="connsiteX39" fmla="*/ 411586 w 675746"/>
                <a:gd name="connsiteY39" fmla="*/ 0 h 1752600"/>
                <a:gd name="connsiteX40" fmla="*/ 543666 w 675746"/>
                <a:gd name="connsiteY40" fmla="*/ 5080 h 1752600"/>
                <a:gd name="connsiteX41" fmla="*/ 558906 w 675746"/>
                <a:gd name="connsiteY41" fmla="*/ 10160 h 1752600"/>
                <a:gd name="connsiteX42" fmla="*/ 609706 w 675746"/>
                <a:gd name="connsiteY42" fmla="*/ 25400 h 1752600"/>
                <a:gd name="connsiteX43" fmla="*/ 660506 w 675746"/>
                <a:gd name="connsiteY43" fmla="*/ 45720 h 1752600"/>
                <a:gd name="connsiteX44" fmla="*/ 675746 w 675746"/>
                <a:gd name="connsiteY44" fmla="*/ 4572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746" h="1752600">
                  <a:moveTo>
                    <a:pt x="391266" y="1752600"/>
                  </a:moveTo>
                  <a:cubicBezTo>
                    <a:pt x="387879" y="1744133"/>
                    <a:pt x="383990" y="1735851"/>
                    <a:pt x="381106" y="1727200"/>
                  </a:cubicBezTo>
                  <a:cubicBezTo>
                    <a:pt x="361837" y="1669394"/>
                    <a:pt x="370960" y="1524517"/>
                    <a:pt x="370946" y="1524000"/>
                  </a:cubicBezTo>
                  <a:cubicBezTo>
                    <a:pt x="369253" y="1398693"/>
                    <a:pt x="370339" y="1273318"/>
                    <a:pt x="365866" y="1148080"/>
                  </a:cubicBezTo>
                  <a:cubicBezTo>
                    <a:pt x="365250" y="1130822"/>
                    <a:pt x="358148" y="1114375"/>
                    <a:pt x="355706" y="1097280"/>
                  </a:cubicBezTo>
                  <a:cubicBezTo>
                    <a:pt x="339104" y="981065"/>
                    <a:pt x="360402" y="1125459"/>
                    <a:pt x="345546" y="1036320"/>
                  </a:cubicBezTo>
                  <a:cubicBezTo>
                    <a:pt x="343578" y="1024509"/>
                    <a:pt x="342159" y="1012613"/>
                    <a:pt x="340466" y="1000760"/>
                  </a:cubicBezTo>
                  <a:cubicBezTo>
                    <a:pt x="342159" y="861907"/>
                    <a:pt x="342280" y="723025"/>
                    <a:pt x="345546" y="584200"/>
                  </a:cubicBezTo>
                  <a:cubicBezTo>
                    <a:pt x="345672" y="578847"/>
                    <a:pt x="350626" y="574315"/>
                    <a:pt x="350626" y="568960"/>
                  </a:cubicBezTo>
                  <a:cubicBezTo>
                    <a:pt x="350626" y="545193"/>
                    <a:pt x="349676" y="521245"/>
                    <a:pt x="345546" y="497840"/>
                  </a:cubicBezTo>
                  <a:cubicBezTo>
                    <a:pt x="344485" y="491828"/>
                    <a:pt x="338935" y="487568"/>
                    <a:pt x="335386" y="482600"/>
                  </a:cubicBezTo>
                  <a:cubicBezTo>
                    <a:pt x="318201" y="458541"/>
                    <a:pt x="325951" y="466150"/>
                    <a:pt x="304906" y="452120"/>
                  </a:cubicBezTo>
                  <a:cubicBezTo>
                    <a:pt x="301519" y="447040"/>
                    <a:pt x="299923" y="440116"/>
                    <a:pt x="294746" y="436880"/>
                  </a:cubicBezTo>
                  <a:cubicBezTo>
                    <a:pt x="285664" y="431204"/>
                    <a:pt x="264266" y="426720"/>
                    <a:pt x="264266" y="426720"/>
                  </a:cubicBezTo>
                  <a:cubicBezTo>
                    <a:pt x="260879" y="421640"/>
                    <a:pt x="259283" y="414716"/>
                    <a:pt x="254106" y="411480"/>
                  </a:cubicBezTo>
                  <a:cubicBezTo>
                    <a:pt x="245024" y="405804"/>
                    <a:pt x="233786" y="404707"/>
                    <a:pt x="223626" y="401320"/>
                  </a:cubicBezTo>
                  <a:cubicBezTo>
                    <a:pt x="215492" y="398609"/>
                    <a:pt x="195679" y="391572"/>
                    <a:pt x="188066" y="391160"/>
                  </a:cubicBezTo>
                  <a:cubicBezTo>
                    <a:pt x="132242" y="388142"/>
                    <a:pt x="76306" y="387773"/>
                    <a:pt x="20426" y="386080"/>
                  </a:cubicBezTo>
                  <a:cubicBezTo>
                    <a:pt x="13653" y="375920"/>
                    <a:pt x="-1409" y="367717"/>
                    <a:pt x="106" y="355600"/>
                  </a:cubicBezTo>
                  <a:cubicBezTo>
                    <a:pt x="1799" y="342053"/>
                    <a:pt x="1875" y="328204"/>
                    <a:pt x="5186" y="314960"/>
                  </a:cubicBezTo>
                  <a:cubicBezTo>
                    <a:pt x="7023" y="307613"/>
                    <a:pt x="12363" y="301601"/>
                    <a:pt x="15346" y="294640"/>
                  </a:cubicBezTo>
                  <a:cubicBezTo>
                    <a:pt x="17455" y="289718"/>
                    <a:pt x="17825" y="284081"/>
                    <a:pt x="20426" y="279400"/>
                  </a:cubicBezTo>
                  <a:cubicBezTo>
                    <a:pt x="26356" y="268726"/>
                    <a:pt x="36885" y="260504"/>
                    <a:pt x="40746" y="248920"/>
                  </a:cubicBezTo>
                  <a:cubicBezTo>
                    <a:pt x="48503" y="225648"/>
                    <a:pt x="42613" y="237964"/>
                    <a:pt x="61066" y="213360"/>
                  </a:cubicBezTo>
                  <a:cubicBezTo>
                    <a:pt x="64453" y="203200"/>
                    <a:pt x="62315" y="188821"/>
                    <a:pt x="71226" y="182880"/>
                  </a:cubicBezTo>
                  <a:cubicBezTo>
                    <a:pt x="89550" y="170664"/>
                    <a:pt x="103027" y="163118"/>
                    <a:pt x="116946" y="142240"/>
                  </a:cubicBezTo>
                  <a:cubicBezTo>
                    <a:pt x="120333" y="137160"/>
                    <a:pt x="122338" y="130814"/>
                    <a:pt x="127106" y="127000"/>
                  </a:cubicBezTo>
                  <a:cubicBezTo>
                    <a:pt x="131287" y="123655"/>
                    <a:pt x="137665" y="124521"/>
                    <a:pt x="142346" y="121920"/>
                  </a:cubicBezTo>
                  <a:cubicBezTo>
                    <a:pt x="153020" y="115990"/>
                    <a:pt x="162666" y="108373"/>
                    <a:pt x="172826" y="101600"/>
                  </a:cubicBezTo>
                  <a:cubicBezTo>
                    <a:pt x="177906" y="98213"/>
                    <a:pt x="182274" y="93371"/>
                    <a:pt x="188066" y="91440"/>
                  </a:cubicBezTo>
                  <a:cubicBezTo>
                    <a:pt x="198226" y="88053"/>
                    <a:pt x="209635" y="87221"/>
                    <a:pt x="218546" y="81280"/>
                  </a:cubicBezTo>
                  <a:cubicBezTo>
                    <a:pt x="233851" y="71076"/>
                    <a:pt x="236059" y="68694"/>
                    <a:pt x="254106" y="60960"/>
                  </a:cubicBezTo>
                  <a:cubicBezTo>
                    <a:pt x="259028" y="58851"/>
                    <a:pt x="264557" y="58275"/>
                    <a:pt x="269346" y="55880"/>
                  </a:cubicBezTo>
                  <a:cubicBezTo>
                    <a:pt x="274807" y="53150"/>
                    <a:pt x="279125" y="48450"/>
                    <a:pt x="284586" y="45720"/>
                  </a:cubicBezTo>
                  <a:cubicBezTo>
                    <a:pt x="289375" y="43325"/>
                    <a:pt x="294904" y="42749"/>
                    <a:pt x="299826" y="40640"/>
                  </a:cubicBezTo>
                  <a:cubicBezTo>
                    <a:pt x="306787" y="37657"/>
                    <a:pt x="313571" y="34237"/>
                    <a:pt x="320146" y="30480"/>
                  </a:cubicBezTo>
                  <a:cubicBezTo>
                    <a:pt x="325447" y="27451"/>
                    <a:pt x="329669" y="22464"/>
                    <a:pt x="335386" y="20320"/>
                  </a:cubicBezTo>
                  <a:cubicBezTo>
                    <a:pt x="343471" y="17288"/>
                    <a:pt x="352409" y="17334"/>
                    <a:pt x="360786" y="15240"/>
                  </a:cubicBezTo>
                  <a:cubicBezTo>
                    <a:pt x="365981" y="13941"/>
                    <a:pt x="370877" y="11631"/>
                    <a:pt x="376026" y="10160"/>
                  </a:cubicBezTo>
                  <a:cubicBezTo>
                    <a:pt x="420677" y="-2597"/>
                    <a:pt x="375046" y="12180"/>
                    <a:pt x="411586" y="0"/>
                  </a:cubicBezTo>
                  <a:cubicBezTo>
                    <a:pt x="455613" y="1693"/>
                    <a:pt x="499711" y="2049"/>
                    <a:pt x="543666" y="5080"/>
                  </a:cubicBezTo>
                  <a:cubicBezTo>
                    <a:pt x="549008" y="5448"/>
                    <a:pt x="553757" y="8689"/>
                    <a:pt x="558906" y="10160"/>
                  </a:cubicBezTo>
                  <a:cubicBezTo>
                    <a:pt x="575921" y="15021"/>
                    <a:pt x="593610" y="17352"/>
                    <a:pt x="609706" y="25400"/>
                  </a:cubicBezTo>
                  <a:cubicBezTo>
                    <a:pt x="621850" y="31472"/>
                    <a:pt x="647951" y="45720"/>
                    <a:pt x="660506" y="45720"/>
                  </a:cubicBezTo>
                  <a:lnTo>
                    <a:pt x="675746" y="45720"/>
                  </a:ln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CE11B3D-B5E3-4536-8A80-4DE6A91EE0F4}"/>
                </a:ext>
              </a:extLst>
            </p:cNvPr>
            <p:cNvSpPr/>
            <p:nvPr/>
          </p:nvSpPr>
          <p:spPr>
            <a:xfrm>
              <a:off x="4018280" y="2585720"/>
              <a:ext cx="228600" cy="254000"/>
            </a:xfrm>
            <a:custGeom>
              <a:avLst/>
              <a:gdLst>
                <a:gd name="connsiteX0" fmla="*/ 228600 w 228600"/>
                <a:gd name="connsiteY0" fmla="*/ 254000 h 254000"/>
                <a:gd name="connsiteX1" fmla="*/ 177800 w 228600"/>
                <a:gd name="connsiteY1" fmla="*/ 198120 h 254000"/>
                <a:gd name="connsiteX2" fmla="*/ 162560 w 228600"/>
                <a:gd name="connsiteY2" fmla="*/ 187960 h 254000"/>
                <a:gd name="connsiteX3" fmla="*/ 147320 w 228600"/>
                <a:gd name="connsiteY3" fmla="*/ 182880 h 254000"/>
                <a:gd name="connsiteX4" fmla="*/ 137160 w 228600"/>
                <a:gd name="connsiteY4" fmla="*/ 167640 h 254000"/>
                <a:gd name="connsiteX5" fmla="*/ 106680 w 228600"/>
                <a:gd name="connsiteY5" fmla="*/ 142240 h 254000"/>
                <a:gd name="connsiteX6" fmla="*/ 96520 w 228600"/>
                <a:gd name="connsiteY6" fmla="*/ 127000 h 254000"/>
                <a:gd name="connsiteX7" fmla="*/ 76200 w 228600"/>
                <a:gd name="connsiteY7" fmla="*/ 106680 h 254000"/>
                <a:gd name="connsiteX8" fmla="*/ 50800 w 228600"/>
                <a:gd name="connsiteY8" fmla="*/ 81280 h 254000"/>
                <a:gd name="connsiteX9" fmla="*/ 40640 w 228600"/>
                <a:gd name="connsiteY9" fmla="*/ 66040 h 254000"/>
                <a:gd name="connsiteX10" fmla="*/ 35560 w 228600"/>
                <a:gd name="connsiteY10" fmla="*/ 50800 h 254000"/>
                <a:gd name="connsiteX11" fmla="*/ 20320 w 228600"/>
                <a:gd name="connsiteY11" fmla="*/ 45720 h 254000"/>
                <a:gd name="connsiteX12" fmla="*/ 5080 w 228600"/>
                <a:gd name="connsiteY12" fmla="*/ 15240 h 254000"/>
                <a:gd name="connsiteX13" fmla="*/ 0 w 228600"/>
                <a:gd name="connsiteY13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0" h="254000">
                  <a:moveTo>
                    <a:pt x="228600" y="254000"/>
                  </a:moveTo>
                  <a:cubicBezTo>
                    <a:pt x="215753" y="237942"/>
                    <a:pt x="194149" y="209019"/>
                    <a:pt x="177800" y="198120"/>
                  </a:cubicBezTo>
                  <a:cubicBezTo>
                    <a:pt x="172720" y="194733"/>
                    <a:pt x="168021" y="190690"/>
                    <a:pt x="162560" y="187960"/>
                  </a:cubicBezTo>
                  <a:cubicBezTo>
                    <a:pt x="157771" y="185565"/>
                    <a:pt x="152400" y="184573"/>
                    <a:pt x="147320" y="182880"/>
                  </a:cubicBezTo>
                  <a:cubicBezTo>
                    <a:pt x="143933" y="177800"/>
                    <a:pt x="141477" y="171957"/>
                    <a:pt x="137160" y="167640"/>
                  </a:cubicBezTo>
                  <a:cubicBezTo>
                    <a:pt x="97200" y="127680"/>
                    <a:pt x="148291" y="192173"/>
                    <a:pt x="106680" y="142240"/>
                  </a:cubicBezTo>
                  <a:cubicBezTo>
                    <a:pt x="102771" y="137550"/>
                    <a:pt x="100493" y="131636"/>
                    <a:pt x="96520" y="127000"/>
                  </a:cubicBezTo>
                  <a:cubicBezTo>
                    <a:pt x="90286" y="119727"/>
                    <a:pt x="82434" y="113953"/>
                    <a:pt x="76200" y="106680"/>
                  </a:cubicBezTo>
                  <a:cubicBezTo>
                    <a:pt x="53622" y="80339"/>
                    <a:pt x="80151" y="100847"/>
                    <a:pt x="50800" y="81280"/>
                  </a:cubicBezTo>
                  <a:cubicBezTo>
                    <a:pt x="47413" y="76200"/>
                    <a:pt x="43370" y="71501"/>
                    <a:pt x="40640" y="66040"/>
                  </a:cubicBezTo>
                  <a:cubicBezTo>
                    <a:pt x="38245" y="61251"/>
                    <a:pt x="39346" y="54586"/>
                    <a:pt x="35560" y="50800"/>
                  </a:cubicBezTo>
                  <a:cubicBezTo>
                    <a:pt x="31774" y="47014"/>
                    <a:pt x="25400" y="47413"/>
                    <a:pt x="20320" y="45720"/>
                  </a:cubicBezTo>
                  <a:cubicBezTo>
                    <a:pt x="7551" y="7414"/>
                    <a:pt x="24775" y="54631"/>
                    <a:pt x="5080" y="15240"/>
                  </a:cubicBezTo>
                  <a:cubicBezTo>
                    <a:pt x="2685" y="10451"/>
                    <a:pt x="0" y="0"/>
                    <a:pt x="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472F25A-C862-464E-9468-3BD00B18EA3A}"/>
              </a:ext>
            </a:extLst>
          </p:cNvPr>
          <p:cNvSpPr/>
          <p:nvPr/>
        </p:nvSpPr>
        <p:spPr>
          <a:xfrm>
            <a:off x="853463" y="1090046"/>
            <a:ext cx="5036056" cy="65377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arterial supply of the cerebrum is composed of/provided by 2 arterial systems:</a:t>
            </a: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3DBE02-1D37-4BDF-80D3-6DA466D514C6}"/>
              </a:ext>
            </a:extLst>
          </p:cNvPr>
          <p:cNvGrpSpPr/>
          <p:nvPr/>
        </p:nvGrpSpPr>
        <p:grpSpPr>
          <a:xfrm>
            <a:off x="853463" y="1818631"/>
            <a:ext cx="5036060" cy="2174169"/>
            <a:chOff x="671899" y="2404577"/>
            <a:chExt cx="2961210" cy="21741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81CDA3-23E2-4ECC-8BAB-676F7B1864D5}"/>
                </a:ext>
              </a:extLst>
            </p:cNvPr>
            <p:cNvSpPr/>
            <p:nvPr/>
          </p:nvSpPr>
          <p:spPr>
            <a:xfrm>
              <a:off x="671900" y="2404577"/>
              <a:ext cx="2961209" cy="44004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1) Carotid System </a:t>
              </a:r>
              <a:r>
                <a:rPr lang="en-US" sz="1500" dirty="0"/>
                <a:t>(</a:t>
              </a:r>
              <a:r>
                <a:rPr lang="en-US" sz="1500" b="1" dirty="0"/>
                <a:t>Posterior</a:t>
              </a:r>
              <a:r>
                <a:rPr lang="en-US" sz="1500" dirty="0"/>
                <a:t> cerebral circulation)</a:t>
              </a:r>
              <a:endParaRPr lang="en-US" sz="1500" b="1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7F2D7D-1D83-4B95-88AB-E979EE5B47DD}"/>
                </a:ext>
              </a:extLst>
            </p:cNvPr>
            <p:cNvSpPr/>
            <p:nvPr/>
          </p:nvSpPr>
          <p:spPr>
            <a:xfrm>
              <a:off x="671899" y="2844622"/>
              <a:ext cx="2961209" cy="129449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800" dirty="0">
                  <a:solidFill>
                    <a:schemeClr val="tx1"/>
                  </a:solidFill>
                </a:rPr>
                <a:t>Composed of: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tx1"/>
                  </a:solidFill>
                </a:rPr>
                <a:t>Internal carotid </a:t>
              </a:r>
              <a:r>
                <a:rPr lang="en-US" sz="1800" dirty="0">
                  <a:solidFill>
                    <a:schemeClr val="tx1"/>
                  </a:solidFill>
                </a:rPr>
                <a:t>artery and its branches: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tx1"/>
                  </a:solidFill>
                </a:rPr>
                <a:t>Anterior cerebral </a:t>
              </a:r>
              <a:r>
                <a:rPr lang="en-US" sz="1800" dirty="0">
                  <a:solidFill>
                    <a:schemeClr val="tx1"/>
                  </a:solidFill>
                </a:rPr>
                <a:t>artery* </a:t>
              </a: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(smaller)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tx1"/>
                  </a:solidFill>
                </a:rPr>
                <a:t>Middle cerebral </a:t>
              </a:r>
              <a:r>
                <a:rPr lang="en-US" sz="1800" dirty="0">
                  <a:solidFill>
                    <a:schemeClr val="tx1"/>
                  </a:solidFill>
                </a:rPr>
                <a:t>artery* </a:t>
              </a: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(bigger)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EA81D7-6F09-4C69-80AB-EE28C297DD54}"/>
                </a:ext>
              </a:extLst>
            </p:cNvPr>
            <p:cNvSpPr/>
            <p:nvPr/>
          </p:nvSpPr>
          <p:spPr>
            <a:xfrm>
              <a:off x="671899" y="4138702"/>
              <a:ext cx="2961209" cy="44004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Supply </a:t>
              </a:r>
              <a:r>
                <a:rPr lang="en-US" b="1" dirty="0">
                  <a:solidFill>
                    <a:sysClr val="windowText" lastClr="000000"/>
                  </a:solidFill>
                </a:rPr>
                <a:t>anterior</a:t>
              </a:r>
              <a:r>
                <a:rPr lang="en-US" dirty="0">
                  <a:solidFill>
                    <a:sysClr val="windowText" lastClr="000000"/>
                  </a:solidFill>
                </a:rPr>
                <a:t> portion of brain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9AB27E-DAE3-4172-A294-FBBC3A81503E}"/>
              </a:ext>
            </a:extLst>
          </p:cNvPr>
          <p:cNvGrpSpPr/>
          <p:nvPr/>
        </p:nvGrpSpPr>
        <p:grpSpPr>
          <a:xfrm>
            <a:off x="853463" y="4055322"/>
            <a:ext cx="5036058" cy="2174583"/>
            <a:chOff x="4185193" y="2372363"/>
            <a:chExt cx="3054699" cy="217458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EC90B4-095D-474A-81FB-7DB550ADC65E}"/>
                </a:ext>
              </a:extLst>
            </p:cNvPr>
            <p:cNvSpPr/>
            <p:nvPr/>
          </p:nvSpPr>
          <p:spPr>
            <a:xfrm>
              <a:off x="4185194" y="2372363"/>
              <a:ext cx="3054698" cy="440045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8423F02-DE3B-4909-976F-B77BB79F2777}"/>
                </a:ext>
              </a:extLst>
            </p:cNvPr>
            <p:cNvSpPr/>
            <p:nvPr/>
          </p:nvSpPr>
          <p:spPr>
            <a:xfrm>
              <a:off x="4185193" y="2806646"/>
              <a:ext cx="3054698" cy="1300255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chemeClr val="tx1"/>
                  </a:solidFill>
                </a:rPr>
                <a:t>The two </a:t>
              </a:r>
              <a:r>
                <a:rPr lang="en-US" sz="1800" b="1" dirty="0">
                  <a:solidFill>
                    <a:schemeClr val="tx1"/>
                  </a:solidFill>
                </a:rPr>
                <a:t>vertebral</a:t>
              </a:r>
              <a:r>
                <a:rPr lang="en-US" sz="1800" dirty="0">
                  <a:solidFill>
                    <a:schemeClr val="tx1"/>
                  </a:solidFill>
                </a:rPr>
                <a:t> arteries (from the </a:t>
              </a:r>
              <a:r>
                <a:rPr lang="en-US" sz="1800" b="1" dirty="0">
                  <a:solidFill>
                    <a:schemeClr val="tx1"/>
                  </a:solidFill>
                </a:rPr>
                <a:t>subclavian</a:t>
              </a:r>
              <a:r>
                <a:rPr lang="en-US" sz="1800" dirty="0">
                  <a:solidFill>
                    <a:schemeClr val="tx1"/>
                  </a:solidFill>
                </a:rPr>
                <a:t> artery) unite to form </a:t>
              </a:r>
              <a:r>
                <a:rPr lang="en-US" sz="1800" b="1" dirty="0">
                  <a:solidFill>
                    <a:schemeClr val="tx1"/>
                  </a:solidFill>
                </a:rPr>
                <a:t>basilar</a:t>
              </a:r>
              <a:r>
                <a:rPr lang="en-US" sz="1800" dirty="0">
                  <a:solidFill>
                    <a:schemeClr val="tx1"/>
                  </a:solidFill>
                </a:rPr>
                <a:t> artery*.</a:t>
              </a:r>
            </a:p>
            <a:p>
              <a:r>
                <a:rPr lang="en-US" sz="1800" dirty="0">
                  <a:solidFill>
                    <a:schemeClr val="tx1"/>
                  </a:solidFill>
                </a:rPr>
                <a:t>It divides at the upper border of pons into </a:t>
              </a:r>
              <a:r>
                <a:rPr lang="en-US" sz="1800" b="1" dirty="0">
                  <a:solidFill>
                    <a:schemeClr val="tx1"/>
                  </a:solidFill>
                </a:rPr>
                <a:t>two posterior cerebral </a:t>
              </a:r>
              <a:r>
                <a:rPr lang="en-US" sz="1800" dirty="0">
                  <a:solidFill>
                    <a:schemeClr val="tx1"/>
                  </a:solidFill>
                </a:rPr>
                <a:t>arteries*</a:t>
              </a:r>
              <a:endParaRPr lang="en-GB" sz="18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40B240-D81E-443A-9129-07A9DFA751D9}"/>
                </a:ext>
              </a:extLst>
            </p:cNvPr>
            <p:cNvSpPr/>
            <p:nvPr/>
          </p:nvSpPr>
          <p:spPr>
            <a:xfrm>
              <a:off x="4185193" y="4106901"/>
              <a:ext cx="3054698" cy="440045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ysClr val="windowText" lastClr="000000"/>
                  </a:solidFill>
                </a:rPr>
                <a:t>Supply </a:t>
              </a:r>
              <a:r>
                <a:rPr lang="en-US" b="1" dirty="0">
                  <a:solidFill>
                    <a:sysClr val="windowText" lastClr="000000"/>
                  </a:solidFill>
                </a:rPr>
                <a:t>posterior</a:t>
              </a:r>
              <a:r>
                <a:rPr lang="en-US" dirty="0">
                  <a:solidFill>
                    <a:sysClr val="windowText" lastClr="000000"/>
                  </a:solidFill>
                </a:rPr>
                <a:t> portion of brain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40AFD51-B872-413A-B71D-DCDBD7B5119F}"/>
              </a:ext>
            </a:extLst>
          </p:cNvPr>
          <p:cNvSpPr txBox="1"/>
          <p:nvPr/>
        </p:nvSpPr>
        <p:spPr>
          <a:xfrm>
            <a:off x="8507073" y="4177690"/>
            <a:ext cx="7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A0D7D9-7ACB-45E3-83D4-3D1205215A2A}"/>
              </a:ext>
            </a:extLst>
          </p:cNvPr>
          <p:cNvSpPr txBox="1"/>
          <p:nvPr/>
        </p:nvSpPr>
        <p:spPr>
          <a:xfrm>
            <a:off x="1350855" y="6447051"/>
            <a:ext cx="3999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*We will talk about these in more detail later.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Arterial supply</a:t>
            </a:r>
            <a:endParaRPr lang="en-US" sz="3200" b="1" dirty="0"/>
          </a:p>
        </p:txBody>
      </p:sp>
      <p:pic>
        <p:nvPicPr>
          <p:cNvPr id="2" name="Picture 2" descr="ÙØªÙØ¬Ø© Ø¨Ø­Ø« Ø§ÙØµÙØ± Ø¹Ù âªCerebral Circulation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539" y="4645986"/>
            <a:ext cx="3490606" cy="20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0AFD51-B872-413A-B71D-DCDBD7B5119F}"/>
              </a:ext>
            </a:extLst>
          </p:cNvPr>
          <p:cNvSpPr txBox="1"/>
          <p:nvPr/>
        </p:nvSpPr>
        <p:spPr>
          <a:xfrm>
            <a:off x="7040401" y="6165882"/>
            <a:ext cx="7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D2E484-FD4A-4C9C-82CE-54A23C68EEBB}"/>
              </a:ext>
            </a:extLst>
          </p:cNvPr>
          <p:cNvSpPr/>
          <p:nvPr/>
        </p:nvSpPr>
        <p:spPr>
          <a:xfrm>
            <a:off x="853464" y="4089827"/>
            <a:ext cx="503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2) </a:t>
            </a:r>
            <a:r>
              <a:rPr lang="en-US" dirty="0" err="1"/>
              <a:t>Vertebro</a:t>
            </a:r>
            <a:r>
              <a:rPr lang="en-US" dirty="0"/>
              <a:t>-Basilar System </a:t>
            </a:r>
            <a:r>
              <a:rPr lang="en-US" sz="1400" dirty="0"/>
              <a:t>(</a:t>
            </a:r>
            <a:r>
              <a:rPr lang="en-US" sz="1400" b="1" dirty="0"/>
              <a:t>Posterior</a:t>
            </a:r>
            <a:r>
              <a:rPr lang="en-US" sz="1400" dirty="0"/>
              <a:t> cerebral circulation)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01890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FAC4CD-1C34-4C6E-9611-4D441447D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587731"/>
              </p:ext>
            </p:extLst>
          </p:nvPr>
        </p:nvGraphicFramePr>
        <p:xfrm>
          <a:off x="583660" y="1116491"/>
          <a:ext cx="11255982" cy="492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1676">
                  <a:extLst>
                    <a:ext uri="{9D8B030D-6E8A-4147-A177-3AD203B41FA5}">
                      <a16:colId xmlns:a16="http://schemas.microsoft.com/office/drawing/2014/main" val="4223554368"/>
                    </a:ext>
                  </a:extLst>
                </a:gridCol>
                <a:gridCol w="2734556">
                  <a:extLst>
                    <a:ext uri="{9D8B030D-6E8A-4147-A177-3AD203B41FA5}">
                      <a16:colId xmlns:a16="http://schemas.microsoft.com/office/drawing/2014/main" val="1554602997"/>
                    </a:ext>
                  </a:extLst>
                </a:gridCol>
                <a:gridCol w="3910519">
                  <a:extLst>
                    <a:ext uri="{9D8B030D-6E8A-4147-A177-3AD203B41FA5}">
                      <a16:colId xmlns:a16="http://schemas.microsoft.com/office/drawing/2014/main" val="3901719039"/>
                    </a:ext>
                  </a:extLst>
                </a:gridCol>
                <a:gridCol w="3599231">
                  <a:extLst>
                    <a:ext uri="{9D8B030D-6E8A-4147-A177-3AD203B41FA5}">
                      <a16:colId xmlns:a16="http://schemas.microsoft.com/office/drawing/2014/main" val="200095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Origin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Internal carotid artery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Basilar artery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730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Branch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Anterior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(ACA)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FFDF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Middle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(MCA)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Posterior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Cerebral Artery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(PCA)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66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900" dirty="0"/>
                        <a:t>Supplies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Orbital and medial surfaces of 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frontal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and 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parietal 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lobes.</a:t>
                      </a: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6D9E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 narrow part on the superolateral surface. </a:t>
                      </a:r>
                    </a:p>
                  </a:txBody>
                  <a:tcP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Entire Superolateral surface*:</a:t>
                      </a:r>
                    </a:p>
                    <a:p>
                      <a:pPr marL="279400" marR="0" lvl="0" indent="-279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Somatosensory Cortex</a:t>
                      </a:r>
                    </a:p>
                    <a:p>
                      <a:pPr marL="279400" marR="0" lvl="0" indent="-279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Motor Cortex</a:t>
                      </a:r>
                    </a:p>
                    <a:p>
                      <a:pPr marL="279400" marR="0" lvl="0" indent="-2794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Language areas:</a:t>
                      </a:r>
                    </a:p>
                    <a:p>
                      <a:pPr marL="350838" marR="0" lvl="1" indent="-163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Broca's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Area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 linked to </a:t>
                      </a:r>
                      <a:r>
                        <a:rPr kumimoji="0" lang="en-US" sz="19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speech production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350838" marR="0" lvl="1" indent="-1635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Wernicke’s Area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 It is involved in the understanding of written and spoken language</a:t>
                      </a:r>
                      <a:endParaRPr kumimoji="0" lang="en-US" sz="1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Auditory areas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</a:t>
                      </a:r>
                    </a:p>
                    <a:p>
                      <a:pPr marL="350838" marR="0" lvl="1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6D9E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Primary auditory area</a:t>
                      </a:r>
                    </a:p>
                    <a:p>
                      <a:pPr marL="350838" marR="0" lvl="1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US" sz="19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Heschl’s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Gyrus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 to process incoming auditory information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0" marR="0" lvl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Anterior and inferior 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temporal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lobes</a:t>
                      </a:r>
                    </a:p>
                    <a:p>
                      <a:pPr marL="254000" marR="0" lvl="0" indent="-254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Uncus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:</a:t>
                      </a:r>
                    </a:p>
                    <a:p>
                      <a:pPr marL="447675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Located on the tip end of the medial surface of the </a:t>
                      </a:r>
                      <a:r>
                        <a:rPr kumimoji="0" lang="en-US" sz="19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parahippocampal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 gyrus.</a:t>
                      </a:r>
                    </a:p>
                    <a:p>
                      <a:pPr marL="447675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Part of the olfactory cortex that processes information from the 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sense of smell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Inferior temporal gyri</a:t>
                      </a:r>
                    </a:p>
                    <a:p>
                      <a:pPr marL="276225" marR="0" lvl="0" indent="-2762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Inferior and Medial </a:t>
                      </a:r>
                      <a:r>
                        <a:rPr kumimoji="0" lang="en-US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Occipital lobe </a:t>
                      </a:r>
                      <a:r>
                        <a:rPr kumimoji="0" lang="en-US" sz="1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/>
                          <a:sym typeface="Arial"/>
                        </a:rPr>
                        <a:t>(visual area)</a:t>
                      </a:r>
                      <a:endParaRPr kumimoji="0" lang="en-US" sz="1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rgbClr val="D4E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8926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EDA86A-7583-4DAF-8E89-0A06CE3541E6}"/>
              </a:ext>
            </a:extLst>
          </p:cNvPr>
          <p:cNvCxnSpPr/>
          <p:nvPr/>
        </p:nvCxnSpPr>
        <p:spPr>
          <a:xfrm>
            <a:off x="8615421" y="3050300"/>
            <a:ext cx="6480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50E4A0-47B9-41A4-A4C5-2A4E91642D02}"/>
              </a:ext>
            </a:extLst>
          </p:cNvPr>
          <p:cNvSpPr txBox="1"/>
          <p:nvPr/>
        </p:nvSpPr>
        <p:spPr>
          <a:xfrm>
            <a:off x="583660" y="6220161"/>
            <a:ext cx="11255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*Except for a narrow  part by the ACA, MCA supplies all the motor area except the leg area. (Snell)</a:t>
            </a:r>
            <a:r>
              <a:rPr lang="en-US" sz="1600" dirty="0">
                <a:solidFill>
                  <a:srgbClr val="92D050"/>
                </a:solidFill>
              </a:rPr>
              <a:t> </a:t>
            </a:r>
            <a:r>
              <a:rPr lang="en-US" sz="1600" dirty="0">
                <a:solidFill>
                  <a:srgbClr val="92D050"/>
                </a:solidFill>
                <a:latin typeface="Calibri" panose="020F0502020204030204"/>
              </a:rPr>
              <a:t>except </a:t>
            </a:r>
            <a:r>
              <a:rPr lang="en-US" sz="1600" b="1" dirty="0">
                <a:solidFill>
                  <a:srgbClr val="92D050"/>
                </a:solidFill>
                <a:latin typeface="Calibri" panose="020F0502020204030204"/>
              </a:rPr>
              <a:t>foot and genitals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Cerebral Arterial supply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7758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F46E499-15DA-4FE4-8356-8753C98D2A06}"/>
              </a:ext>
            </a:extLst>
          </p:cNvPr>
          <p:cNvGrpSpPr/>
          <p:nvPr/>
        </p:nvGrpSpPr>
        <p:grpSpPr>
          <a:xfrm>
            <a:off x="820994" y="524010"/>
            <a:ext cx="5361099" cy="2816090"/>
            <a:chOff x="7102549" y="883071"/>
            <a:chExt cx="4794484" cy="28160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2549" y="883071"/>
              <a:ext cx="4489353" cy="281609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DC97F6-2D48-4093-99FD-A8A201E9F3B6}"/>
                </a:ext>
              </a:extLst>
            </p:cNvPr>
            <p:cNvSpPr txBox="1"/>
            <p:nvPr/>
          </p:nvSpPr>
          <p:spPr>
            <a:xfrm>
              <a:off x="9930581" y="3134233"/>
              <a:ext cx="1966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Medial Surface of Cerebral Hemisphere</a:t>
              </a:r>
              <a:endParaRPr lang="en-GB" dirty="0">
                <a:latin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570A39-8978-4368-9C5A-CC458634502B}"/>
              </a:ext>
            </a:extLst>
          </p:cNvPr>
          <p:cNvGrpSpPr/>
          <p:nvPr/>
        </p:nvGrpSpPr>
        <p:grpSpPr>
          <a:xfrm>
            <a:off x="6575610" y="411516"/>
            <a:ext cx="5223099" cy="2928584"/>
            <a:chOff x="7141878" y="292589"/>
            <a:chExt cx="4794484" cy="29285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1878" y="292589"/>
              <a:ext cx="4401879" cy="2901319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BB22F7-7E5E-46DD-A5C9-C438059557AF}"/>
                </a:ext>
              </a:extLst>
            </p:cNvPr>
            <p:cNvSpPr txBox="1"/>
            <p:nvPr/>
          </p:nvSpPr>
          <p:spPr>
            <a:xfrm>
              <a:off x="9969910" y="2697953"/>
              <a:ext cx="1966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+mn-lt"/>
                </a:rPr>
                <a:t>Superolateral Surface of Cerebral Hemisphere</a:t>
              </a:r>
              <a:endParaRPr lang="en-GB" dirty="0"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742729-2A84-4287-AE9A-C2F963672177}"/>
              </a:ext>
            </a:extLst>
          </p:cNvPr>
          <p:cNvGrpSpPr/>
          <p:nvPr/>
        </p:nvGrpSpPr>
        <p:grpSpPr>
          <a:xfrm>
            <a:off x="716949" y="3684719"/>
            <a:ext cx="4105308" cy="2901319"/>
            <a:chOff x="716949" y="3684719"/>
            <a:chExt cx="5004400" cy="2901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8538" r="9997" b="19292"/>
            <a:stretch/>
          </p:blipFill>
          <p:spPr>
            <a:xfrm>
              <a:off x="716949" y="3684719"/>
              <a:ext cx="5004400" cy="2901319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F6893C-025F-4950-A600-068DF7D495C9}"/>
                </a:ext>
              </a:extLst>
            </p:cNvPr>
            <p:cNvSpPr/>
            <p:nvPr/>
          </p:nvSpPr>
          <p:spPr>
            <a:xfrm>
              <a:off x="924287" y="5772150"/>
              <a:ext cx="936264" cy="18466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FF2CBC-43FF-4F8D-9417-BFB22879E294}"/>
                </a:ext>
              </a:extLst>
            </p:cNvPr>
            <p:cNvSpPr/>
            <p:nvPr/>
          </p:nvSpPr>
          <p:spPr>
            <a:xfrm>
              <a:off x="1921237" y="6223000"/>
              <a:ext cx="936264" cy="184664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BBC134-6E5A-4C23-9C46-5100EFA03DCE}"/>
                </a:ext>
              </a:extLst>
            </p:cNvPr>
            <p:cNvSpPr/>
            <p:nvPr/>
          </p:nvSpPr>
          <p:spPr>
            <a:xfrm>
              <a:off x="3363609" y="6235700"/>
              <a:ext cx="936264" cy="184664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7C7D537-37C6-42FA-AE71-CEA6E610E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692" y="3684719"/>
            <a:ext cx="3241017" cy="281233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B3215CF-5845-4785-B109-84B2109D4431}"/>
              </a:ext>
            </a:extLst>
          </p:cNvPr>
          <p:cNvGrpSpPr/>
          <p:nvPr/>
        </p:nvGrpSpPr>
        <p:grpSpPr>
          <a:xfrm>
            <a:off x="4973001" y="3586228"/>
            <a:ext cx="3241017" cy="2999809"/>
            <a:chOff x="7931573" y="3773298"/>
            <a:chExt cx="3828298" cy="26651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C16E00-4F58-4AFB-B62A-CB0483F32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238" t="6805" r="5736" b="10203"/>
            <a:stretch/>
          </p:blipFill>
          <p:spPr>
            <a:xfrm>
              <a:off x="7931573" y="3773298"/>
              <a:ext cx="3828298" cy="266512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D1FDF3-516D-4D70-81B2-B9907216069B}"/>
                </a:ext>
              </a:extLst>
            </p:cNvPr>
            <p:cNvSpPr/>
            <p:nvPr/>
          </p:nvSpPr>
          <p:spPr>
            <a:xfrm>
              <a:off x="8488907" y="5778959"/>
              <a:ext cx="341770" cy="211173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31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Basilar artery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C7F7AD-57FA-4E4F-9061-7CDC255C3B94}"/>
              </a:ext>
            </a:extLst>
          </p:cNvPr>
          <p:cNvSpPr txBox="1"/>
          <p:nvPr/>
        </p:nvSpPr>
        <p:spPr>
          <a:xfrm>
            <a:off x="700205" y="1162241"/>
            <a:ext cx="9397951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endParaRPr lang="en-US" sz="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The vertebral arteries unite at the lower border of the pons to form the basilar artery.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Pontine: related to the pons.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Its formed by 2 vertebral artery </a:t>
            </a: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165BFBF3-B158-40CC-9657-8CE92863D342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+mj-lt"/>
              </a:rPr>
              <a:t>Only on the boy’s slides</a:t>
            </a:r>
            <a:endParaRPr lang="en-GB" sz="1600" b="1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B29356C-8D44-4873-8C33-1EE7DB6F2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428240"/>
              </p:ext>
            </p:extLst>
          </p:nvPr>
        </p:nvGraphicFramePr>
        <p:xfrm>
          <a:off x="700206" y="1217610"/>
          <a:ext cx="5395794" cy="14832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4611">
                  <a:extLst>
                    <a:ext uri="{9D8B030D-6E8A-4147-A177-3AD203B41FA5}">
                      <a16:colId xmlns:a16="http://schemas.microsoft.com/office/drawing/2014/main" val="858665247"/>
                    </a:ext>
                  </a:extLst>
                </a:gridCol>
                <a:gridCol w="4161183">
                  <a:extLst>
                    <a:ext uri="{9D8B030D-6E8A-4147-A177-3AD203B41FA5}">
                      <a16:colId xmlns:a16="http://schemas.microsoft.com/office/drawing/2014/main" val="50404092"/>
                    </a:ext>
                  </a:extLst>
                </a:gridCol>
              </a:tblGrid>
              <a:tr h="477378">
                <a:tc>
                  <a:txBody>
                    <a:bodyPr/>
                    <a:lstStyle/>
                    <a:p>
                      <a:r>
                        <a:rPr lang="en-US" sz="2000" b="1" dirty="0"/>
                        <a:t>Supplies: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Mid brain and cerebellum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907483"/>
                  </a:ext>
                </a:extLst>
              </a:tr>
              <a:tr h="988965">
                <a:tc>
                  <a:txBody>
                    <a:bodyPr/>
                    <a:lstStyle/>
                    <a:p>
                      <a:r>
                        <a:rPr lang="en-US" sz="2000" b="1" dirty="0"/>
                        <a:t>Branches: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Anterior inferior cerebellar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Pontine branches.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Superior cerebellar artery.</a:t>
                      </a: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31295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6A8C3B79-F815-4B69-8A18-5AFF19928F33}"/>
              </a:ext>
            </a:extLst>
          </p:cNvPr>
          <p:cNvGrpSpPr/>
          <p:nvPr/>
        </p:nvGrpSpPr>
        <p:grpSpPr>
          <a:xfrm>
            <a:off x="5276411" y="3445240"/>
            <a:ext cx="3140435" cy="2543708"/>
            <a:chOff x="615245" y="3827158"/>
            <a:chExt cx="5782912" cy="3873620"/>
          </a:xfrm>
        </p:grpSpPr>
        <p:pic>
          <p:nvPicPr>
            <p:cNvPr id="28" name="Picture 2" descr="https://image.slidesharecdn.com/posteriorcirculationsud-120509155308-phpapp02/95/posterior-cerebral-circulation-gross-anatomy-20-728.jpg?cb=1336578974">
              <a:extLst>
                <a:ext uri="{FF2B5EF4-FFF2-40B4-BE49-F238E27FC236}">
                  <a16:creationId xmlns:a16="http://schemas.microsoft.com/office/drawing/2014/main" id="{88419135-A114-4208-91EB-161678FAE2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2" t="16822" r="2911" b="8694"/>
            <a:stretch/>
          </p:blipFill>
          <p:spPr bwMode="auto">
            <a:xfrm>
              <a:off x="615245" y="3827158"/>
              <a:ext cx="5782912" cy="3873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2CC740-6745-4660-AE4F-95FB11A5948F}"/>
                </a:ext>
              </a:extLst>
            </p:cNvPr>
            <p:cNvSpPr txBox="1"/>
            <p:nvPr/>
          </p:nvSpPr>
          <p:spPr>
            <a:xfrm>
              <a:off x="4588579" y="6985139"/>
              <a:ext cx="1299270" cy="493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sz="18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E0C3AD-CC3C-45A7-80CE-F759E8621E24}"/>
              </a:ext>
            </a:extLst>
          </p:cNvPr>
          <p:cNvGrpSpPr/>
          <p:nvPr/>
        </p:nvGrpSpPr>
        <p:grpSpPr>
          <a:xfrm>
            <a:off x="8765744" y="3205715"/>
            <a:ext cx="2658943" cy="3201149"/>
            <a:chOff x="5507842" y="378189"/>
            <a:chExt cx="3773772" cy="60113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11AF361-2508-497A-A077-E6D2CF537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7842" y="378189"/>
              <a:ext cx="3773772" cy="6011381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893364-54AA-4A02-8044-6B6E13559437}"/>
                </a:ext>
              </a:extLst>
            </p:cNvPr>
            <p:cNvSpPr/>
            <p:nvPr/>
          </p:nvSpPr>
          <p:spPr>
            <a:xfrm>
              <a:off x="7814536" y="3657602"/>
              <a:ext cx="372226" cy="288217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5C4DA81-ACFA-4C38-B504-2001E6207540}"/>
                </a:ext>
              </a:extLst>
            </p:cNvPr>
            <p:cNvSpPr/>
            <p:nvPr/>
          </p:nvSpPr>
          <p:spPr>
            <a:xfrm>
              <a:off x="8434316" y="4258103"/>
              <a:ext cx="520889" cy="460259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EB2C934-2660-4299-84F2-F534F34F61AE}"/>
                </a:ext>
              </a:extLst>
            </p:cNvPr>
            <p:cNvSpPr/>
            <p:nvPr/>
          </p:nvSpPr>
          <p:spPr>
            <a:xfrm>
              <a:off x="8278500" y="3286340"/>
              <a:ext cx="507931" cy="382137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C09F47C-68A4-4DC7-AA57-FC618EA7CC1E}"/>
                </a:ext>
              </a:extLst>
            </p:cNvPr>
            <p:cNvSpPr/>
            <p:nvPr/>
          </p:nvSpPr>
          <p:spPr>
            <a:xfrm>
              <a:off x="5982496" y="3374831"/>
              <a:ext cx="431952" cy="304734"/>
            </a:xfrm>
            <a:prstGeom prst="rect">
              <a:avLst/>
            </a:prstGeom>
            <a:noFill/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C2ED678-2CBA-489E-BD37-53C93292D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600" y="869052"/>
            <a:ext cx="3433615" cy="19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9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7757" y="1151179"/>
            <a:ext cx="7226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It </a:t>
            </a:r>
            <a:r>
              <a:rPr lang="en-US" sz="2000" b="1" u="sng" dirty="0">
                <a:latin typeface="+mn-lt"/>
              </a:rPr>
              <a:t>joins</a:t>
            </a:r>
            <a:r>
              <a:rPr lang="en-US" sz="2000" dirty="0">
                <a:latin typeface="+mn-lt"/>
              </a:rPr>
              <a:t> the carotid and </a:t>
            </a:r>
            <a:r>
              <a:rPr lang="en-US" sz="2000" dirty="0" err="1">
                <a:latin typeface="+mn-lt"/>
              </a:rPr>
              <a:t>vertebrobasilar</a:t>
            </a:r>
            <a:r>
              <a:rPr lang="en-US" sz="2000" dirty="0">
                <a:latin typeface="+mn-lt"/>
              </a:rPr>
              <a:t> systems**.</a:t>
            </a:r>
          </a:p>
          <a:p>
            <a:pPr marL="265113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It is </a:t>
            </a:r>
            <a:r>
              <a:rPr lang="en-US" sz="2000" b="1" u="sng" dirty="0">
                <a:latin typeface="+mn-lt"/>
              </a:rPr>
              <a:t>located</a:t>
            </a:r>
            <a:r>
              <a:rPr lang="en-US" sz="2000" dirty="0">
                <a:latin typeface="+mn-lt"/>
              </a:rPr>
              <a:t> on the base of the brain to supply deep structures</a:t>
            </a:r>
          </a:p>
          <a:p>
            <a:pPr marL="265113" indent="-265113"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It </a:t>
            </a:r>
            <a:r>
              <a:rPr lang="en-US" sz="2000" b="1" u="sng" dirty="0">
                <a:latin typeface="+mn-lt"/>
              </a:rPr>
              <a:t>encircles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(surrounds)</a:t>
            </a:r>
            <a:r>
              <a:rPr lang="en-US" sz="2000" dirty="0">
                <a:latin typeface="+mn-lt"/>
              </a:rPr>
              <a:t>: 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Optic chiasma.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Hypothalamus.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Midbrain.</a:t>
            </a:r>
          </a:p>
          <a:p>
            <a:pPr marL="534988" lvl="1" indent="-268288">
              <a:buFont typeface="+mj-lt"/>
              <a:buAutoNum type="arabicPeriod"/>
            </a:pPr>
            <a:r>
              <a:rPr lang="en-US" sz="2000" dirty="0">
                <a:latin typeface="+mn-lt"/>
              </a:rPr>
              <a:t>Pituitary 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5224" y="6048399"/>
            <a:ext cx="69597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*Named after Thomas Willis (1621–1675), an English physician.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** the circle of Willis is Formed by the anastomosis between the two internal carotid arteries and the two vertebral arteries. (Snell)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ED379E-6F81-4C74-97B8-0E6DEDFA48FE}"/>
              </a:ext>
            </a:extLst>
          </p:cNvPr>
          <p:cNvGrpSpPr/>
          <p:nvPr/>
        </p:nvGrpSpPr>
        <p:grpSpPr>
          <a:xfrm>
            <a:off x="7490051" y="365125"/>
            <a:ext cx="847348" cy="795591"/>
            <a:chOff x="6537442" y="353560"/>
            <a:chExt cx="847348" cy="795591"/>
          </a:xfrm>
        </p:grpSpPr>
        <p:pic>
          <p:nvPicPr>
            <p:cNvPr id="15" name="Picture 2" descr="Image result for youtube">
              <a:hlinkClick r:id="rId2"/>
              <a:extLst>
                <a:ext uri="{FF2B5EF4-FFF2-40B4-BE49-F238E27FC236}">
                  <a16:creationId xmlns:a16="http://schemas.microsoft.com/office/drawing/2014/main" id="{B44CC4EA-6301-42BE-841E-9BBEDB1BB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7C34D2-613E-4E56-82AF-BCCE4DCA4D06}"/>
                </a:ext>
              </a:extLst>
            </p:cNvPr>
            <p:cNvSpPr txBox="1"/>
            <p:nvPr/>
          </p:nvSpPr>
          <p:spPr>
            <a:xfrm>
              <a:off x="6537442" y="779819"/>
              <a:ext cx="847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Playlist</a:t>
              </a:r>
              <a:endParaRPr lang="en-GB" i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5F3A9CB1-636D-4E54-93A3-13BBBB0F58E0}"/>
              </a:ext>
            </a:extLst>
          </p:cNvPr>
          <p:cNvGrpSpPr/>
          <p:nvPr/>
        </p:nvGrpSpPr>
        <p:grpSpPr>
          <a:xfrm>
            <a:off x="4167817" y="1828876"/>
            <a:ext cx="2334065" cy="1653936"/>
            <a:chOff x="317401" y="3466178"/>
            <a:chExt cx="3126750" cy="3680348"/>
          </a:xfrm>
        </p:grpSpPr>
        <p:pic>
          <p:nvPicPr>
            <p:cNvPr id="1030" name="Picture 6" descr="Image result for circle of willis related structures">
              <a:extLst>
                <a:ext uri="{FF2B5EF4-FFF2-40B4-BE49-F238E27FC236}">
                  <a16:creationId xmlns:a16="http://schemas.microsoft.com/office/drawing/2014/main" id="{C733691B-0EF9-44EE-B280-93DE9D2BA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56" y="3466178"/>
              <a:ext cx="2922595" cy="3570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92188B-D1EC-420E-A1B6-0225451F1D70}"/>
                </a:ext>
              </a:extLst>
            </p:cNvPr>
            <p:cNvSpPr txBox="1"/>
            <p:nvPr/>
          </p:nvSpPr>
          <p:spPr>
            <a:xfrm>
              <a:off x="317401" y="6393174"/>
              <a:ext cx="1066839" cy="75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A6A6AFE-7508-45D2-8A09-5EC61FAF55F4}"/>
              </a:ext>
            </a:extLst>
          </p:cNvPr>
          <p:cNvGrpSpPr/>
          <p:nvPr/>
        </p:nvGrpSpPr>
        <p:grpSpPr>
          <a:xfrm>
            <a:off x="597757" y="3490376"/>
            <a:ext cx="4750579" cy="2990023"/>
            <a:chOff x="373658" y="3619600"/>
            <a:chExt cx="4750579" cy="2990023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C68CA023-97FB-4A8A-81F2-3D732834FBF4}"/>
                </a:ext>
              </a:extLst>
            </p:cNvPr>
            <p:cNvGrpSpPr/>
            <p:nvPr/>
          </p:nvGrpSpPr>
          <p:grpSpPr>
            <a:xfrm>
              <a:off x="373658" y="3619600"/>
              <a:ext cx="4750579" cy="2990023"/>
              <a:chOff x="-3347158" y="806596"/>
              <a:chExt cx="1494234" cy="320097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8EEA076-BE13-4E98-8C36-75E428E59303}"/>
                  </a:ext>
                </a:extLst>
              </p:cNvPr>
              <p:cNvSpPr/>
              <p:nvPr/>
            </p:nvSpPr>
            <p:spPr>
              <a:xfrm>
                <a:off x="-3347158" y="806596"/>
                <a:ext cx="1494234" cy="420454"/>
              </a:xfrm>
              <a:custGeom>
                <a:avLst/>
                <a:gdLst>
                  <a:gd name="connsiteX0" fmla="*/ 0 w 1494234"/>
                  <a:gd name="connsiteY0" fmla="*/ 74712 h 747117"/>
                  <a:gd name="connsiteX1" fmla="*/ 74712 w 1494234"/>
                  <a:gd name="connsiteY1" fmla="*/ 0 h 747117"/>
                  <a:gd name="connsiteX2" fmla="*/ 1419522 w 1494234"/>
                  <a:gd name="connsiteY2" fmla="*/ 0 h 747117"/>
                  <a:gd name="connsiteX3" fmla="*/ 1494234 w 1494234"/>
                  <a:gd name="connsiteY3" fmla="*/ 74712 h 747117"/>
                  <a:gd name="connsiteX4" fmla="*/ 1494234 w 1494234"/>
                  <a:gd name="connsiteY4" fmla="*/ 672405 h 747117"/>
                  <a:gd name="connsiteX5" fmla="*/ 1419522 w 1494234"/>
                  <a:gd name="connsiteY5" fmla="*/ 747117 h 747117"/>
                  <a:gd name="connsiteX6" fmla="*/ 74712 w 1494234"/>
                  <a:gd name="connsiteY6" fmla="*/ 747117 h 747117"/>
                  <a:gd name="connsiteX7" fmla="*/ 0 w 1494234"/>
                  <a:gd name="connsiteY7" fmla="*/ 672405 h 747117"/>
                  <a:gd name="connsiteX8" fmla="*/ 0 w 1494234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4234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419522" y="0"/>
                    </a:lnTo>
                    <a:cubicBezTo>
                      <a:pt x="1460784" y="0"/>
                      <a:pt x="1494234" y="33450"/>
                      <a:pt x="1494234" y="74712"/>
                    </a:cubicBezTo>
                    <a:lnTo>
                      <a:pt x="1494234" y="672405"/>
                    </a:lnTo>
                    <a:cubicBezTo>
                      <a:pt x="1494234" y="713667"/>
                      <a:pt x="1460784" y="747117"/>
                      <a:pt x="1419522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solidFill>
                <a:srgbClr val="BF9865"/>
              </a:solidFill>
              <a:ln w="38100"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5697" tIns="51092" rIns="65697" bIns="51092" numCol="1" spcCol="1270" anchor="ctr" anchorCtr="0">
                <a:noAutofit/>
              </a:bodyPr>
              <a:lstStyle/>
              <a:p>
                <a:pPr marL="0" lvl="0" indent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2000" kern="1200" dirty="0">
                    <a:solidFill>
                      <a:schemeClr val="tx1"/>
                    </a:solidFill>
                  </a:rPr>
                  <a:t>It is </a:t>
                </a:r>
                <a:r>
                  <a:rPr lang="en-GB" sz="2000" b="1" u="sng" kern="1200" dirty="0">
                    <a:solidFill>
                      <a:schemeClr val="tx1"/>
                    </a:solidFill>
                  </a:rPr>
                  <a:t>formed</a:t>
                </a:r>
                <a:r>
                  <a:rPr lang="en-GB" sz="2000" kern="1200" dirty="0">
                    <a:solidFill>
                      <a:schemeClr val="tx1"/>
                    </a:solidFill>
                  </a:rPr>
                  <a:t> by:</a:t>
                </a: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890CBEA-8C42-4C43-B946-7EB0434ECE63}"/>
                  </a:ext>
                </a:extLst>
              </p:cNvPr>
              <p:cNvSpPr/>
              <p:nvPr/>
            </p:nvSpPr>
            <p:spPr>
              <a:xfrm>
                <a:off x="-3124782" y="1277871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FF9FFF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</a:t>
                </a:r>
                <a:r>
                  <a:rPr lang="en-GB" sz="1800" b="1" kern="1200" dirty="0"/>
                  <a:t>internal</a:t>
                </a:r>
                <a:r>
                  <a:rPr lang="en-GB" sz="1800" kern="1200" dirty="0"/>
                  <a:t> carotid arteries </a:t>
                </a: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BB60B88E-D3DB-4BFF-AE08-FBBBDBCD06E6}"/>
                  </a:ext>
                </a:extLst>
              </p:cNvPr>
              <p:cNvSpPr/>
              <p:nvPr/>
            </p:nvSpPr>
            <p:spPr>
              <a:xfrm>
                <a:off x="-3124782" y="1842047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ED7D31"/>
                </a:solidFill>
              </a:ln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anterior </a:t>
                </a:r>
                <a:r>
                  <a:rPr lang="en-GB" sz="1800" b="1" kern="1200" dirty="0"/>
                  <a:t>cerebral</a:t>
                </a:r>
                <a:r>
                  <a:rPr lang="en-GB" sz="1800" kern="1200" dirty="0"/>
                  <a:t> arteries</a:t>
                </a:r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D9130A5A-C735-4127-9BCD-82967DCB6BE8}"/>
                  </a:ext>
                </a:extLst>
              </p:cNvPr>
              <p:cNvSpPr/>
              <p:nvPr/>
            </p:nvSpPr>
            <p:spPr>
              <a:xfrm>
                <a:off x="-3197734" y="1227051"/>
                <a:ext cx="149423" cy="2428130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0" y="0"/>
                    </a:moveTo>
                    <a:lnTo>
                      <a:pt x="0" y="2428130"/>
                    </a:lnTo>
                    <a:lnTo>
                      <a:pt x="149423" y="2428130"/>
                    </a:lnTo>
                  </a:path>
                </a:pathLst>
              </a:custGeom>
              <a:noFill/>
              <a:ln w="38100">
                <a:solidFill>
                  <a:srgbClr val="BF9865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3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88C01105-388D-49EC-8E68-0ADF990321C3}"/>
                  </a:ext>
                </a:extLst>
              </p:cNvPr>
              <p:cNvSpPr/>
              <p:nvPr/>
            </p:nvSpPr>
            <p:spPr>
              <a:xfrm>
                <a:off x="-3124782" y="2416689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FFC000"/>
                </a:solidFill>
              </a:ln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</a:t>
                </a:r>
                <a:r>
                  <a:rPr lang="en-GB" sz="1800" b="0" kern="1200" dirty="0"/>
                  <a:t>posterior</a:t>
                </a:r>
                <a:r>
                  <a:rPr lang="en-GB" sz="1800" kern="1200" dirty="0"/>
                  <a:t> </a:t>
                </a:r>
                <a:r>
                  <a:rPr lang="en-GB" sz="1800" b="1" kern="1200" dirty="0"/>
                  <a:t>cerebral</a:t>
                </a:r>
                <a:r>
                  <a:rPr lang="en-GB" sz="1800" kern="1200" dirty="0"/>
                  <a:t> arteries</a:t>
                </a: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1B1DF3D4-5D7F-4E13-AE33-ABE3F6746FB6}"/>
                  </a:ext>
                </a:extLst>
              </p:cNvPr>
              <p:cNvSpPr/>
              <p:nvPr/>
            </p:nvSpPr>
            <p:spPr>
              <a:xfrm>
                <a:off x="-3124782" y="2978283"/>
                <a:ext cx="1192245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5B9BD5"/>
                </a:solidFill>
              </a:ln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/>
                  <a:t>Two posterior </a:t>
                </a:r>
                <a:r>
                  <a:rPr lang="en-GB" sz="1800" b="1" kern="1200" dirty="0"/>
                  <a:t>communicating</a:t>
                </a:r>
                <a:r>
                  <a:rPr lang="en-GB" sz="1800" kern="1200" dirty="0"/>
                  <a:t> arteries</a:t>
                </a:r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783C992C-C17F-4F76-B884-890EB6EF0DAF}"/>
                  </a:ext>
                </a:extLst>
              </p:cNvPr>
              <p:cNvSpPr/>
              <p:nvPr/>
            </p:nvSpPr>
            <p:spPr>
              <a:xfrm>
                <a:off x="-3124782" y="3545090"/>
                <a:ext cx="1195387" cy="462478"/>
              </a:xfrm>
              <a:custGeom>
                <a:avLst/>
                <a:gdLst>
                  <a:gd name="connsiteX0" fmla="*/ 0 w 1195387"/>
                  <a:gd name="connsiteY0" fmla="*/ 74712 h 747117"/>
                  <a:gd name="connsiteX1" fmla="*/ 74712 w 1195387"/>
                  <a:gd name="connsiteY1" fmla="*/ 0 h 747117"/>
                  <a:gd name="connsiteX2" fmla="*/ 1120675 w 1195387"/>
                  <a:gd name="connsiteY2" fmla="*/ 0 h 747117"/>
                  <a:gd name="connsiteX3" fmla="*/ 1195387 w 1195387"/>
                  <a:gd name="connsiteY3" fmla="*/ 74712 h 747117"/>
                  <a:gd name="connsiteX4" fmla="*/ 1195387 w 1195387"/>
                  <a:gd name="connsiteY4" fmla="*/ 672405 h 747117"/>
                  <a:gd name="connsiteX5" fmla="*/ 1120675 w 1195387"/>
                  <a:gd name="connsiteY5" fmla="*/ 747117 h 747117"/>
                  <a:gd name="connsiteX6" fmla="*/ 74712 w 1195387"/>
                  <a:gd name="connsiteY6" fmla="*/ 747117 h 747117"/>
                  <a:gd name="connsiteX7" fmla="*/ 0 w 1195387"/>
                  <a:gd name="connsiteY7" fmla="*/ 672405 h 747117"/>
                  <a:gd name="connsiteX8" fmla="*/ 0 w 1195387"/>
                  <a:gd name="connsiteY8" fmla="*/ 74712 h 74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5387" h="747117">
                    <a:moveTo>
                      <a:pt x="0" y="74712"/>
                    </a:moveTo>
                    <a:cubicBezTo>
                      <a:pt x="0" y="33450"/>
                      <a:pt x="33450" y="0"/>
                      <a:pt x="74712" y="0"/>
                    </a:cubicBezTo>
                    <a:lnTo>
                      <a:pt x="1120675" y="0"/>
                    </a:lnTo>
                    <a:cubicBezTo>
                      <a:pt x="1161937" y="0"/>
                      <a:pt x="1195387" y="33450"/>
                      <a:pt x="1195387" y="74712"/>
                    </a:cubicBezTo>
                    <a:lnTo>
                      <a:pt x="1195387" y="672405"/>
                    </a:lnTo>
                    <a:cubicBezTo>
                      <a:pt x="1195387" y="713667"/>
                      <a:pt x="1161937" y="747117"/>
                      <a:pt x="1120675" y="747117"/>
                    </a:cubicBezTo>
                    <a:lnTo>
                      <a:pt x="74712" y="747117"/>
                    </a:lnTo>
                    <a:cubicBezTo>
                      <a:pt x="33450" y="747117"/>
                      <a:pt x="0" y="713667"/>
                      <a:pt x="0" y="672405"/>
                    </a:cubicBezTo>
                    <a:lnTo>
                      <a:pt x="0" y="74712"/>
                    </a:lnTo>
                    <a:close/>
                  </a:path>
                </a:pathLst>
              </a:custGeom>
              <a:ln w="38100">
                <a:solidFill>
                  <a:srgbClr val="70AD47"/>
                </a:solidFill>
              </a:ln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6647" tIns="38392" rIns="46647" bIns="38392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1800" kern="1200" dirty="0">
                    <a:solidFill>
                      <a:srgbClr val="FF0000"/>
                    </a:solidFill>
                  </a:rPr>
                  <a:t>One</a:t>
                </a:r>
                <a:r>
                  <a:rPr lang="en-GB" sz="1800" kern="1200" dirty="0"/>
                  <a:t> anterior </a:t>
                </a:r>
                <a:r>
                  <a:rPr lang="en-GB" sz="1800" b="1" kern="1200" dirty="0"/>
                  <a:t>communicating</a:t>
                </a:r>
                <a:r>
                  <a:rPr lang="en-GB" sz="1800" kern="1200" dirty="0"/>
                  <a:t> artery</a:t>
                </a:r>
              </a:p>
            </p:txBody>
          </p:sp>
        </p:grp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CA541D21-53C9-4BF8-9CF3-258B643D3B0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68" y="5882498"/>
              <a:ext cx="160932" cy="0"/>
            </a:xfrm>
            <a:prstGeom prst="line">
              <a:avLst/>
            </a:prstGeom>
            <a:ln w="38100">
              <a:solidFill>
                <a:srgbClr val="BF9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81D1761-5091-427B-AE3B-566A77B2B5F8}"/>
                </a:ext>
              </a:extLst>
            </p:cNvPr>
            <p:cNvCxnSpPr>
              <a:cxnSpLocks/>
            </p:cNvCxnSpPr>
            <p:nvPr/>
          </p:nvCxnSpPr>
          <p:spPr>
            <a:xfrm>
              <a:off x="848718" y="5387198"/>
              <a:ext cx="160932" cy="0"/>
            </a:xfrm>
            <a:prstGeom prst="line">
              <a:avLst/>
            </a:prstGeom>
            <a:ln w="38100">
              <a:solidFill>
                <a:srgbClr val="BF9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F06E579-23AF-471E-BAD7-F76B279F4F67}"/>
                </a:ext>
              </a:extLst>
            </p:cNvPr>
            <p:cNvCxnSpPr>
              <a:cxnSpLocks/>
            </p:cNvCxnSpPr>
            <p:nvPr/>
          </p:nvCxnSpPr>
          <p:spPr>
            <a:xfrm>
              <a:off x="842368" y="4815698"/>
              <a:ext cx="160932" cy="0"/>
            </a:xfrm>
            <a:prstGeom prst="line">
              <a:avLst/>
            </a:prstGeom>
            <a:ln w="38100">
              <a:solidFill>
                <a:srgbClr val="BF9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60253C3-EDBA-4A23-BD9F-B97C449DFAB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68" y="4301348"/>
              <a:ext cx="160932" cy="0"/>
            </a:xfrm>
            <a:prstGeom prst="line">
              <a:avLst/>
            </a:prstGeom>
            <a:ln w="38100">
              <a:solidFill>
                <a:srgbClr val="BF98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utoShape 2" descr="ÙØªÙØ¬Ø© Ø¨Ø­Ø« Ø§ÙØµÙØ± Ø¹Ù âªcircle of willisâ¬â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49" name="مجموعة 48"/>
          <p:cNvGrpSpPr/>
          <p:nvPr/>
        </p:nvGrpSpPr>
        <p:grpSpPr>
          <a:xfrm>
            <a:off x="7635886" y="1223426"/>
            <a:ext cx="2992725" cy="4765916"/>
            <a:chOff x="6790002" y="1627707"/>
            <a:chExt cx="2992725" cy="4765916"/>
          </a:xfrm>
        </p:grpSpPr>
        <p:pic>
          <p:nvPicPr>
            <p:cNvPr id="50" name="صورة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0002" y="1627707"/>
              <a:ext cx="2992725" cy="4765916"/>
            </a:xfrm>
            <a:prstGeom prst="rect">
              <a:avLst/>
            </a:prstGeom>
          </p:spPr>
        </p:pic>
        <p:grpSp>
          <p:nvGrpSpPr>
            <p:cNvPr id="51" name="Group 12">
              <a:extLst>
                <a:ext uri="{FF2B5EF4-FFF2-40B4-BE49-F238E27FC236}">
                  <a16:creationId xmlns:a16="http://schemas.microsoft.com/office/drawing/2014/main" id="{AEC554B3-D8B7-4D8A-82DF-6C3E59051DD2}"/>
                </a:ext>
              </a:extLst>
            </p:cNvPr>
            <p:cNvGrpSpPr/>
            <p:nvPr/>
          </p:nvGrpSpPr>
          <p:grpSpPr>
            <a:xfrm>
              <a:off x="6872348" y="1663659"/>
              <a:ext cx="2685793" cy="2180432"/>
              <a:chOff x="6605904" y="2143713"/>
              <a:chExt cx="2022417" cy="2539303"/>
            </a:xfrm>
          </p:grpSpPr>
          <p:sp>
            <p:nvSpPr>
              <p:cNvPr id="52" name="Rectangle 5">
                <a:extLst>
                  <a:ext uri="{FF2B5EF4-FFF2-40B4-BE49-F238E27FC236}">
                    <a16:creationId xmlns:a16="http://schemas.microsoft.com/office/drawing/2014/main" id="{F8414B85-2A69-4F8D-834D-1A77920180FE}"/>
                  </a:ext>
                </a:extLst>
              </p:cNvPr>
              <p:cNvSpPr/>
              <p:nvPr/>
            </p:nvSpPr>
            <p:spPr>
              <a:xfrm>
                <a:off x="8350430" y="4343510"/>
                <a:ext cx="277891" cy="339506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8">
                <a:extLst>
                  <a:ext uri="{FF2B5EF4-FFF2-40B4-BE49-F238E27FC236}">
                    <a16:creationId xmlns:a16="http://schemas.microsoft.com/office/drawing/2014/main" id="{E8759B03-3494-4196-9ED0-7687E64B8082}"/>
                  </a:ext>
                </a:extLst>
              </p:cNvPr>
              <p:cNvSpPr/>
              <p:nvPr/>
            </p:nvSpPr>
            <p:spPr>
              <a:xfrm>
                <a:off x="7841816" y="2258057"/>
                <a:ext cx="292479" cy="342916"/>
              </a:xfrm>
              <a:prstGeom prst="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 9">
                <a:extLst>
                  <a:ext uri="{FF2B5EF4-FFF2-40B4-BE49-F238E27FC236}">
                    <a16:creationId xmlns:a16="http://schemas.microsoft.com/office/drawing/2014/main" id="{72A11CF8-70B6-497A-B7D7-0BD6CA3D1163}"/>
                  </a:ext>
                </a:extLst>
              </p:cNvPr>
              <p:cNvSpPr/>
              <p:nvPr/>
            </p:nvSpPr>
            <p:spPr>
              <a:xfrm>
                <a:off x="7072140" y="2143713"/>
                <a:ext cx="410658" cy="337877"/>
              </a:xfrm>
              <a:prstGeom prst="rect">
                <a:avLst/>
              </a:prstGeom>
              <a:noFill/>
              <a:ln w="28575">
                <a:solidFill>
                  <a:srgbClr val="70AD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 10">
                <a:extLst>
                  <a:ext uri="{FF2B5EF4-FFF2-40B4-BE49-F238E27FC236}">
                    <a16:creationId xmlns:a16="http://schemas.microsoft.com/office/drawing/2014/main" id="{CE297948-BCA3-47D6-B97B-9E8F157AE768}"/>
                  </a:ext>
                </a:extLst>
              </p:cNvPr>
              <p:cNvSpPr/>
              <p:nvPr/>
            </p:nvSpPr>
            <p:spPr>
              <a:xfrm>
                <a:off x="7455009" y="3366566"/>
                <a:ext cx="259365" cy="329498"/>
              </a:xfrm>
              <a:prstGeom prst="rect">
                <a:avLst/>
              </a:prstGeom>
              <a:noFill/>
              <a:ln w="28575">
                <a:solidFill>
                  <a:srgbClr val="FF9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11">
                <a:extLst>
                  <a:ext uri="{FF2B5EF4-FFF2-40B4-BE49-F238E27FC236}">
                    <a16:creationId xmlns:a16="http://schemas.microsoft.com/office/drawing/2014/main" id="{644D6066-158E-4384-AC4C-87CC509135B5}"/>
                  </a:ext>
                </a:extLst>
              </p:cNvPr>
              <p:cNvSpPr/>
              <p:nvPr/>
            </p:nvSpPr>
            <p:spPr>
              <a:xfrm>
                <a:off x="6605904" y="3861638"/>
                <a:ext cx="432271" cy="314278"/>
              </a:xfrm>
              <a:prstGeom prst="rect">
                <a:avLst/>
              </a:prstGeom>
              <a:noFill/>
              <a:ln w="28575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 </a:t>
            </a:r>
            <a:r>
              <a:rPr lang="en-US" sz="3600" b="1" dirty="0" err="1"/>
              <a:t>Circulus</a:t>
            </a:r>
            <a:r>
              <a:rPr lang="en-US" sz="3600" b="1" dirty="0"/>
              <a:t> Arteriosus (Circle of wills*)</a:t>
            </a:r>
          </a:p>
        </p:txBody>
      </p:sp>
      <p:sp>
        <p:nvSpPr>
          <p:cNvPr id="59" name="Rectangle: Rounded Corners 6">
            <a:extLst>
              <a:ext uri="{FF2B5EF4-FFF2-40B4-BE49-F238E27FC236}">
                <a16:creationId xmlns:a16="http://schemas.microsoft.com/office/drawing/2014/main" id="{165BFBF3-B158-40CC-9657-8CE92863D342}"/>
              </a:ext>
            </a:extLst>
          </p:cNvPr>
          <p:cNvSpPr/>
          <p:nvPr/>
        </p:nvSpPr>
        <p:spPr>
          <a:xfrm>
            <a:off x="9857934" y="147246"/>
            <a:ext cx="2187458" cy="439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</a:rPr>
              <a:t>IMPORTANT</a:t>
            </a:r>
            <a:endParaRPr lang="en-GB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550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726359" y="3029553"/>
            <a:ext cx="4818016" cy="46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7420686" y="126366"/>
            <a:ext cx="2305673" cy="2113615"/>
            <a:chOff x="351941" y="3870674"/>
            <a:chExt cx="5188058" cy="29210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941" y="3870674"/>
              <a:ext cx="5188058" cy="292102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4276725" y="5457825"/>
              <a:ext cx="1133475" cy="2571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52232" y="-1140"/>
            <a:ext cx="2540001" cy="2320501"/>
            <a:chOff x="6063427" y="3726933"/>
            <a:chExt cx="5880338" cy="3092317"/>
          </a:xfrm>
        </p:grpSpPr>
        <p:pic>
          <p:nvPicPr>
            <p:cNvPr id="11" name="Picture 10" descr="b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6063427" y="3726933"/>
              <a:ext cx="5880338" cy="30923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noFill/>
              <a:miter lim="800000"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10398034" y="5949859"/>
              <a:ext cx="984069" cy="25717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98034" y="4935014"/>
              <a:ext cx="862149" cy="2114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530363" y="3896848"/>
              <a:ext cx="505097" cy="31160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70C2418-D58D-46B3-A975-73EFED999F45}"/>
              </a:ext>
            </a:extLst>
          </p:cNvPr>
          <p:cNvSpPr txBox="1"/>
          <p:nvPr/>
        </p:nvSpPr>
        <p:spPr>
          <a:xfrm>
            <a:off x="474315" y="1115438"/>
            <a:ext cx="6757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b="1" u="sng" dirty="0">
                <a:solidFill>
                  <a:prstClr val="black"/>
                </a:solidFill>
              </a:rPr>
              <a:t>Branches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Perforating arteries </a:t>
            </a:r>
            <a:endParaRPr lang="en-US" dirty="0">
              <a:solidFill>
                <a:prstClr val="black"/>
              </a:solidFill>
            </a:endParaRPr>
          </a:p>
          <a:p>
            <a:pPr marL="354013" lvl="0"/>
            <a:r>
              <a:rPr lang="en-US" dirty="0">
                <a:solidFill>
                  <a:prstClr val="black"/>
                </a:solidFill>
              </a:rPr>
              <a:t>numerous small vessels that penetrate the surface of the </a:t>
            </a:r>
            <a:r>
              <a:rPr lang="en-US" dirty="0">
                <a:solidFill>
                  <a:schemeClr val="tx1"/>
                </a:solidFill>
              </a:rPr>
              <a:t>brain through the anterior and posterior perforating substances.</a:t>
            </a:r>
            <a:endParaRPr lang="en-US" b="1" dirty="0">
              <a:solidFill>
                <a:schemeClr val="tx1"/>
              </a:solidFill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</a:rPr>
              <a:t>They are divided into: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9160DC3-9851-4DF3-838A-C89B8024A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002629"/>
              </p:ext>
            </p:extLst>
          </p:nvPr>
        </p:nvGraphicFramePr>
        <p:xfrm>
          <a:off x="653832" y="2268446"/>
          <a:ext cx="10884336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8132">
                  <a:extLst>
                    <a:ext uri="{9D8B030D-6E8A-4147-A177-3AD203B41FA5}">
                      <a16:colId xmlns:a16="http://schemas.microsoft.com/office/drawing/2014/main" val="4223554368"/>
                    </a:ext>
                  </a:extLst>
                </a:gridCol>
                <a:gridCol w="4962668">
                  <a:extLst>
                    <a:ext uri="{9D8B030D-6E8A-4147-A177-3AD203B41FA5}">
                      <a16:colId xmlns:a16="http://schemas.microsoft.com/office/drawing/2014/main" val="1554602997"/>
                    </a:ext>
                  </a:extLst>
                </a:gridCol>
                <a:gridCol w="4483536">
                  <a:extLst>
                    <a:ext uri="{9D8B030D-6E8A-4147-A177-3AD203B41FA5}">
                      <a16:colId xmlns:a16="http://schemas.microsoft.com/office/drawing/2014/main" val="3901719039"/>
                    </a:ext>
                  </a:extLst>
                </a:gridCol>
              </a:tblGrid>
              <a:tr h="2304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Anterior</a:t>
                      </a:r>
                      <a:r>
                        <a:rPr lang="en-US" sz="2000" dirty="0"/>
                        <a:t> Perforating Arteries</a:t>
                      </a: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Posterior</a:t>
                      </a:r>
                      <a:r>
                        <a:rPr lang="en-US" sz="2000" dirty="0"/>
                        <a:t> Perforating Arteries</a:t>
                      </a:r>
                    </a:p>
                  </a:txBody>
                  <a:tcPr>
                    <a:solidFill>
                      <a:srgbClr val="9C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66414"/>
                  </a:ext>
                </a:extLst>
              </a:tr>
              <a:tr h="941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/>
                        <a:t>Arise from: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Anterior cerebral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Anterior communicating artery.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Middle cerebral artery.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cerebral artery 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communicating artery.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170298"/>
                  </a:ext>
                </a:extLst>
              </a:tr>
              <a:tr h="8785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/>
                        <a:t>Enter brain through: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Anterior perforated substance </a:t>
                      </a:r>
                    </a:p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irregularly quadrilateral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(having 4 sides)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area in front of the optic tract and behind the olfactory trigone).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Posterior Perforated substance. </a:t>
                      </a:r>
                    </a:p>
                    <a:p>
                      <a:pPr marL="2667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(perforated substance: a layer of grey matter, that is pierced to allow blood vessels to pass)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213944"/>
                  </a:ext>
                </a:extLst>
              </a:tr>
              <a:tr h="122375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/>
                        <a:t>Supplies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Large part of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basal ganglia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Optic chiasma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Internal capsule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 a white matter structure)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Hypothalamus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Ventral portion of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Midbrain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Parts of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Subthalamus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Hypothalamus.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/>
                        <a:sym typeface="Arial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8926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24C83F19-E5BC-49AC-974A-9679175C94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 </a:t>
            </a:r>
            <a:r>
              <a:rPr lang="en-US" sz="3600" b="1" dirty="0" err="1"/>
              <a:t>Circulus</a:t>
            </a:r>
            <a:r>
              <a:rPr lang="en-US" sz="3600" b="1" dirty="0"/>
              <a:t> Arteriosus (Circle of wills)</a:t>
            </a:r>
          </a:p>
        </p:txBody>
      </p:sp>
    </p:spTree>
    <p:extLst>
      <p:ext uri="{BB962C8B-B14F-4D97-AF65-F5344CB8AC3E}">
        <p14:creationId xmlns:p14="http://schemas.microsoft.com/office/powerpoint/2010/main" val="497597063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theme</Template>
  <TotalTime>14315</TotalTime>
  <Words>2026</Words>
  <Application>Microsoft Office PowerPoint</Application>
  <PresentationFormat>Widescreen</PresentationFormat>
  <Paragraphs>397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Calibri Light</vt:lpstr>
      <vt:lpstr>Open Sans</vt:lpstr>
      <vt:lpstr>Liberation Sans Narrow</vt:lpstr>
      <vt:lpstr>Calibri</vt:lpstr>
      <vt:lpstr>Arabic Typesetting</vt:lpstr>
      <vt:lpstr>Agency FB</vt:lpstr>
      <vt:lpstr>Wingdings</vt:lpstr>
      <vt:lpstr>Times New Roman</vt:lpstr>
      <vt:lpstr>Courier New</vt:lpstr>
      <vt:lpstr>Arial</vt:lpstr>
      <vt:lpstr>Anatomy theme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Arterial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</dc:title>
  <dc:creator>Jawaher AbdulMohsen</dc:creator>
  <cp:lastModifiedBy>روان</cp:lastModifiedBy>
  <cp:revision>200</cp:revision>
  <dcterms:created xsi:type="dcterms:W3CDTF">2017-04-30T17:35:08Z</dcterms:created>
  <dcterms:modified xsi:type="dcterms:W3CDTF">2018-10-04T02:52:51Z</dcterms:modified>
</cp:coreProperties>
</file>