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6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63" r:id="rId20"/>
    <p:sldId id="364" r:id="rId21"/>
    <p:sldId id="365" r:id="rId22"/>
    <p:sldId id="25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C800"/>
    <a:srgbClr val="929B2C"/>
    <a:srgbClr val="ED7A22"/>
    <a:srgbClr val="DF3018"/>
    <a:srgbClr val="0E70D2"/>
    <a:srgbClr val="0740C1"/>
    <a:srgbClr val="6275A4"/>
    <a:srgbClr val="AE6356"/>
    <a:srgbClr val="FBD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5F492-C155-488E-8A37-2307F48C2B78}" type="datetimeFigureOut">
              <a:rPr lang="en-US" smtClean="0"/>
              <a:t>09/10/18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3F68E-5CE9-40E6-AF8E-C60FE8018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6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3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docs.google.com/presentation/d/1TGd1eqJc5hW4BthMMNGT7D5IhB5PLBPuX4K9gP62_ss/edit?usp=sharin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09">
            <a:extLst>
              <a:ext uri="{FF2B5EF4-FFF2-40B4-BE49-F238E27FC236}">
                <a16:creationId xmlns:a16="http://schemas.microsoft.com/office/drawing/2014/main" id="{92B83288-6382-48A9-9407-F200043D75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10">
            <a:extLst>
              <a:ext uri="{FF2B5EF4-FFF2-40B4-BE49-F238E27FC236}">
                <a16:creationId xmlns:a16="http://schemas.microsoft.com/office/drawing/2014/main" id="{92A6CBCB-A062-4411-BBCB-950EE0FC5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07">
            <a:extLst>
              <a:ext uri="{FF2B5EF4-FFF2-40B4-BE49-F238E27FC236}">
                <a16:creationId xmlns:a16="http://schemas.microsoft.com/office/drawing/2014/main" id="{00E8EAC2-46D8-4156-B122-3EE148D62A72}"/>
              </a:ext>
            </a:extLst>
          </p:cNvPr>
          <p:cNvSpPr txBox="1"/>
          <p:nvPr/>
        </p:nvSpPr>
        <p:spPr>
          <a:xfrm>
            <a:off x="85059" y="5693292"/>
            <a:ext cx="4328677" cy="60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+mn-lt"/>
                <a:cs typeface="+mn-cs"/>
              </a:rPr>
              <a:t>Please check our </a:t>
            </a:r>
            <a:r>
              <a:rPr lang="en-GB" sz="1600" b="1" u="sng" dirty="0">
                <a:solidFill>
                  <a:schemeClr val="accent1"/>
                </a:solidFill>
                <a:latin typeface="+mn-lt"/>
                <a:cs typeface="+mn-cs"/>
                <a:hlinkClick r:id="rId4"/>
              </a:rPr>
              <a:t>Editing File</a:t>
            </a:r>
            <a:endParaRPr sz="160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498B3F68-DD49-4A99-922A-5F3DD9CBB9A8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Shape 56">
            <a:extLst>
              <a:ext uri="{FF2B5EF4-FFF2-40B4-BE49-F238E27FC236}">
                <a16:creationId xmlns:a16="http://schemas.microsoft.com/office/drawing/2014/main" id="{CDF81E75-BF9D-4A8C-AFC0-95B62D115A0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" name="Shape 113">
            <a:extLst>
              <a:ext uri="{FF2B5EF4-FFF2-40B4-BE49-F238E27FC236}">
                <a16:creationId xmlns:a16="http://schemas.microsoft.com/office/drawing/2014/main" id="{E201EE49-8AE4-4466-89D8-4BE602B15B0D}"/>
              </a:ext>
            </a:extLst>
          </p:cNvPr>
          <p:cNvSpPr txBox="1"/>
          <p:nvPr/>
        </p:nvSpPr>
        <p:spPr>
          <a:xfrm>
            <a:off x="9724292" y="6204902"/>
            <a:ext cx="246770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500" b="1" dirty="0">
                <a:latin typeface="Arabic Typesetting"/>
                <a:ea typeface="Arabic Typesetting"/>
                <a:cs typeface="Arabic Typesetting"/>
                <a:sym typeface="Arabic Typesetting"/>
              </a:rPr>
              <a:t>{وَمَنْ يَتَوَكَّلْ عَلَى اللَّهِ فَهُوَ حَسْبُهُ}</a:t>
            </a:r>
            <a:endParaRPr sz="2500" b="1" dirty="0"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69B414-FE47-4358-96E2-2E9405BB83BB}"/>
              </a:ext>
            </a:extLst>
          </p:cNvPr>
          <p:cNvSpPr txBox="1"/>
          <p:nvPr/>
        </p:nvSpPr>
        <p:spPr>
          <a:xfrm>
            <a:off x="5096079" y="5356671"/>
            <a:ext cx="199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gency FB" panose="020B0503020202020204" pitchFamily="34" charset="0"/>
              </a:rPr>
              <a:t>Lecture (18)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2C603F-DC25-45AA-8010-10BE80124BFF}"/>
              </a:ext>
            </a:extLst>
          </p:cNvPr>
          <p:cNvSpPr txBox="1"/>
          <p:nvPr/>
        </p:nvSpPr>
        <p:spPr>
          <a:xfrm>
            <a:off x="9525300" y="5275098"/>
            <a:ext cx="2666700" cy="95013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Important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Doctors Notes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Notes/Extra explanation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62D82B-189E-4C68-BAAC-08BC49E6CC27}"/>
              </a:ext>
            </a:extLst>
          </p:cNvPr>
          <p:cNvSpPr/>
          <p:nvPr/>
        </p:nvSpPr>
        <p:spPr>
          <a:xfrm>
            <a:off x="3658685" y="2460131"/>
            <a:ext cx="487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gency FB" panose="020B0503020202020204" pitchFamily="34" charset="0"/>
              </a:rPr>
              <a:t>Thalamus and Limbic System</a:t>
            </a:r>
          </a:p>
        </p:txBody>
      </p:sp>
      <p:sp>
        <p:nvSpPr>
          <p:cNvPr id="17" name="Shape 21">
            <a:extLst>
              <a:ext uri="{FF2B5EF4-FFF2-40B4-BE49-F238E27FC236}">
                <a16:creationId xmlns:a16="http://schemas.microsoft.com/office/drawing/2014/main" id="{E9866EDF-A8B3-4AB6-B960-409D315CBCBF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0BC3FA-6127-4E75-8FD9-5AB056BD079C}"/>
              </a:ext>
            </a:extLst>
          </p:cNvPr>
          <p:cNvSpPr txBox="1"/>
          <p:nvPr/>
        </p:nvSpPr>
        <p:spPr>
          <a:xfrm>
            <a:off x="85061" y="6085388"/>
            <a:ext cx="4328678" cy="69871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ar-SA" sz="1400" b="1" dirty="0">
                <a:latin typeface="Calibri" panose="020F0502020204030204" pitchFamily="34" charset="0"/>
                <a:cs typeface="Calibri" panose="020F0502020204030204" pitchFamily="34" charset="0"/>
              </a:rPr>
              <a:t>هذا العمل مبني بشكل أساسي على عمل دفعة 436 مع المراجعة والتدقيق وإضافة الملاحظات ولا يغني عن المصدر الأساسي للمذاكرة</a:t>
            </a:r>
          </a:p>
        </p:txBody>
      </p:sp>
    </p:spTree>
    <p:extLst>
      <p:ext uri="{BB962C8B-B14F-4D97-AF65-F5344CB8AC3E}">
        <p14:creationId xmlns:p14="http://schemas.microsoft.com/office/powerpoint/2010/main" val="401872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DCACC-88AC-4271-AD50-7A42F4F9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D29E6-9DA0-43B2-AF62-29A057291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775B4-6F36-4CF9-BF85-303B65A0D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F652F-5A55-4D84-AD3F-A42964D89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5AB3-249A-4CE1-A30A-A0CC8D63659D}" type="datetimeFigureOut">
              <a:rPr lang="en-US" smtClean="0"/>
              <a:t>09/10/18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F2EF9-87B7-4584-A4EB-57051B15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E7BA5-E84F-4F6D-814C-560E5A4C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101135-5CC9-4518-A360-70673D33E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8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5361D-1266-48D3-B713-8F911990E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B356E-E33B-4870-8B41-1AE9E4FD1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EAC92-6FF9-40D0-B8D5-BA99BC72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5AB3-249A-4CE1-A30A-A0CC8D63659D}" type="datetimeFigureOut">
              <a:rPr lang="en-US" smtClean="0"/>
              <a:t>09/10/18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5B769-F857-4196-9756-DE0B4AE2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32A03-8426-4A03-9B94-2316E84F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101135-5CC9-4518-A360-70673D33E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MCQs</a:t>
            </a:r>
          </a:p>
        </p:txBody>
      </p:sp>
    </p:spTree>
    <p:extLst>
      <p:ext uri="{BB962C8B-B14F-4D97-AF65-F5344CB8AC3E}">
        <p14:creationId xmlns:p14="http://schemas.microsoft.com/office/powerpoint/2010/main" val="1305006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SAQ</a:t>
            </a:r>
          </a:p>
        </p:txBody>
      </p:sp>
    </p:spTree>
    <p:extLst>
      <p:ext uri="{BB962C8B-B14F-4D97-AF65-F5344CB8AC3E}">
        <p14:creationId xmlns:p14="http://schemas.microsoft.com/office/powerpoint/2010/main" val="307401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C9A26-57FC-426A-AC96-B2A19B7227D2}"/>
              </a:ext>
            </a:extLst>
          </p:cNvPr>
          <p:cNvSpPr txBox="1"/>
          <p:nvPr/>
        </p:nvSpPr>
        <p:spPr>
          <a:xfrm>
            <a:off x="3658685" y="2637981"/>
            <a:ext cx="4874616" cy="332398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Leaders: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Faisal Fahad Alsaif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Rawan Mohammad Alharbi</a:t>
            </a: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Members: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Abdulaziz Aldukhayel</a:t>
            </a:r>
            <a:b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</a:b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‏Abdulrahman Alduhayyim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Rinad </a:t>
            </a:r>
            <a:r>
              <a:rPr lang="en-GB" sz="1800" b="1" dirty="0">
                <a:latin typeface="+mn-lt"/>
                <a:cs typeface="Arial" panose="020B0604020202020204" pitchFamily="34" charset="0"/>
              </a:rPr>
              <a:t>Alghoraiby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Rawan Mishal</a:t>
            </a:r>
          </a:p>
          <a:p>
            <a:pPr algn="ctr"/>
            <a:endParaRPr lang="en-US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Shape 109">
            <a:extLst>
              <a:ext uri="{FF2B5EF4-FFF2-40B4-BE49-F238E27FC236}">
                <a16:creationId xmlns:a16="http://schemas.microsoft.com/office/drawing/2014/main" id="{44F89AF6-DEB5-422C-9C27-5DDDA577350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10">
            <a:extLst>
              <a:ext uri="{FF2B5EF4-FFF2-40B4-BE49-F238E27FC236}">
                <a16:creationId xmlns:a16="http://schemas.microsoft.com/office/drawing/2014/main" id="{5FE624D4-A56A-48D8-80AD-9C7B9D47374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5">
            <a:extLst>
              <a:ext uri="{FF2B5EF4-FFF2-40B4-BE49-F238E27FC236}">
                <a16:creationId xmlns:a16="http://schemas.microsoft.com/office/drawing/2014/main" id="{437727BD-BA18-489D-8F25-BC3151EE5802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Shape 56">
            <a:extLst>
              <a:ext uri="{FF2B5EF4-FFF2-40B4-BE49-F238E27FC236}">
                <a16:creationId xmlns:a16="http://schemas.microsoft.com/office/drawing/2014/main" id="{6B278EB7-A02B-4BA5-B9F9-392A9901D43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B62692-BE68-4B70-AC38-9014948FCBBF}"/>
              </a:ext>
            </a:extLst>
          </p:cNvPr>
          <p:cNvSpPr/>
          <p:nvPr/>
        </p:nvSpPr>
        <p:spPr>
          <a:xfrm>
            <a:off x="3658685" y="1095469"/>
            <a:ext cx="48746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>
                <a:latin typeface="Agency FB" panose="020B0503020202020204" pitchFamily="34" charset="0"/>
              </a:rPr>
              <a:t>Good luck</a:t>
            </a:r>
          </a:p>
          <a:p>
            <a:pPr algn="l"/>
            <a:r>
              <a:rPr lang="en-US" sz="3800" dirty="0">
                <a:latin typeface="Agency FB" panose="020B0503020202020204" pitchFamily="34" charset="0"/>
              </a:rPr>
              <a:t> Special thank for team436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B4F9E3-3979-4AC6-8BAC-054F31D8C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027" y="1810389"/>
            <a:ext cx="448520" cy="4485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BF4CDD-45E6-4AE3-8C18-1C0EA758B99B}"/>
              </a:ext>
            </a:extLst>
          </p:cNvPr>
          <p:cNvSpPr txBox="1"/>
          <p:nvPr/>
        </p:nvSpPr>
        <p:spPr>
          <a:xfrm>
            <a:off x="8807359" y="5552471"/>
            <a:ext cx="3359419" cy="127214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References: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Girls’ &amp; Boys’ Slides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Greys Anatomy for Students 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TeachMeAnatomy.com</a:t>
            </a:r>
          </a:p>
        </p:txBody>
      </p:sp>
      <p:sp>
        <p:nvSpPr>
          <p:cNvPr id="14" name="Shape 21">
            <a:extLst>
              <a:ext uri="{FF2B5EF4-FFF2-40B4-BE49-F238E27FC236}">
                <a16:creationId xmlns:a16="http://schemas.microsoft.com/office/drawing/2014/main" id="{CE4F9F2B-F48E-4434-8232-E45142D8C9E8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مجموعة 7">
            <a:extLst>
              <a:ext uri="{FF2B5EF4-FFF2-40B4-BE49-F238E27FC236}">
                <a16:creationId xmlns:a16="http://schemas.microsoft.com/office/drawing/2014/main" id="{4A3A3766-B9E0-4998-AC30-F36A54897C55}"/>
              </a:ext>
            </a:extLst>
          </p:cNvPr>
          <p:cNvGrpSpPr/>
          <p:nvPr/>
        </p:nvGrpSpPr>
        <p:grpSpPr>
          <a:xfrm>
            <a:off x="166664" y="6075936"/>
            <a:ext cx="404082" cy="718195"/>
            <a:chOff x="3955103" y="5434210"/>
            <a:chExt cx="404082" cy="718195"/>
          </a:xfrm>
        </p:grpSpPr>
        <p:pic>
          <p:nvPicPr>
            <p:cNvPr id="10" name="صورة 4">
              <a:extLst>
                <a:ext uri="{FF2B5EF4-FFF2-40B4-BE49-F238E27FC236}">
                  <a16:creationId xmlns:a16="http://schemas.microsoft.com/office/drawing/2014/main" id="{31EE6DB7-45F1-43CF-8114-40278D7E5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5103" y="5808367"/>
              <a:ext cx="344038" cy="344038"/>
            </a:xfrm>
            <a:prstGeom prst="rect">
              <a:avLst/>
            </a:prstGeom>
          </p:spPr>
        </p:pic>
        <p:pic>
          <p:nvPicPr>
            <p:cNvPr id="11" name="صورة 6">
              <a:extLst>
                <a:ext uri="{FF2B5EF4-FFF2-40B4-BE49-F238E27FC236}">
                  <a16:creationId xmlns:a16="http://schemas.microsoft.com/office/drawing/2014/main" id="{40797649-1300-41F9-B2AA-9EC8270CB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5103" y="5434210"/>
              <a:ext cx="404082" cy="32865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8E10973-6909-496D-B669-80D56397A4D5}"/>
              </a:ext>
            </a:extLst>
          </p:cNvPr>
          <p:cNvSpPr txBox="1"/>
          <p:nvPr/>
        </p:nvSpPr>
        <p:spPr>
          <a:xfrm>
            <a:off x="500294" y="5913762"/>
            <a:ext cx="487461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Twitter.com</a:t>
            </a:r>
            <a:r>
              <a:rPr lang="ar-SA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/</a:t>
            </a: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Anatomy437</a:t>
            </a:r>
          </a:p>
          <a:p>
            <a:pPr algn="l">
              <a:lnSpc>
                <a:spcPct val="150000"/>
              </a:lnSpc>
            </a:pP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Anatomyteam.437@gmail.com</a:t>
            </a:r>
          </a:p>
        </p:txBody>
      </p:sp>
    </p:spTree>
    <p:extLst>
      <p:ext uri="{BB962C8B-B14F-4D97-AF65-F5344CB8AC3E}">
        <p14:creationId xmlns:p14="http://schemas.microsoft.com/office/powerpoint/2010/main" val="200590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01F8F-1632-4F29-9DD0-22024A4CE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15088-A686-41D9-9E3C-201437742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02DC9-A02D-46E3-8231-8678137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5AB3-249A-4CE1-A30A-A0CC8D63659D}" type="datetimeFigureOut">
              <a:rPr lang="en-US" smtClean="0"/>
              <a:t>09/10/18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E5E4A-AD5F-4D0E-9EAC-EC13A71A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26F55-39A8-4D53-9461-79B1D148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101135-5CC9-4518-A360-70673D33E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3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E1DB6-1226-47C2-BAA4-2C24851E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CCA17-5C08-4253-ADCB-BAC3690E8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E24BD-19EA-4B0B-8D8F-11B2133D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5AB3-249A-4CE1-A30A-A0CC8D63659D}" type="datetimeFigureOut">
              <a:rPr lang="en-US" smtClean="0"/>
              <a:t>09/10/18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0260A-4F2B-45B9-92B0-243CF3B5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AB8F8-BDB9-4883-91D3-188746DE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101135-5CC9-4518-A360-70673D33E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F5DB0-DF20-4BFE-ABEE-3F19EF6A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232E2-5ACC-43AD-A4A7-A84492D75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CA1A8-C9C0-4322-AEA7-CABE8443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5AB3-249A-4CE1-A30A-A0CC8D63659D}" type="datetimeFigureOut">
              <a:rPr lang="en-US" smtClean="0"/>
              <a:t>09/10/18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9B29D-2DDB-4905-9451-FFA3057F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328A4-8FDD-4906-96EF-5D4F991A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101135-5CC9-4518-A360-70673D33E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9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7A6C1-D2DD-474C-9413-AD649694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B6A32-DA5C-424A-B623-FD55AB6CF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4E32B-B6C5-4F5D-8E04-65F479075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150BA-825C-49E0-8EC1-67142E77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5AB3-249A-4CE1-A30A-A0CC8D63659D}" type="datetimeFigureOut">
              <a:rPr lang="en-US" smtClean="0"/>
              <a:t>09/10/18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98237-05F2-4024-8185-0B86A165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A1846-3BCD-493E-988E-1AD1CDA9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101135-5CC9-4518-A360-70673D33E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5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27DF7-4435-45C3-A0FA-570D310FB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75B17-F885-409C-B10E-45BAA29FF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C0C47-C94C-46E4-9EC7-7DFA6EE6B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6B4F27-90AB-4699-B41A-8224AE477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37289-A016-4215-A2B0-A678D1B2C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6AD6FC-893C-4A31-8C94-F608EC71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5AB3-249A-4CE1-A30A-A0CC8D63659D}" type="datetimeFigureOut">
              <a:rPr lang="en-US" smtClean="0"/>
              <a:t>09/10/18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A22121-EC0C-4947-A49A-AAE46522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393CF7-F247-4A1B-8054-FC3C34BF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101135-5CC9-4518-A360-70673D33E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9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9D813-4149-47A4-A30F-D0380151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D4937C-2D97-4CAC-90E7-B279B192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5AB3-249A-4CE1-A30A-A0CC8D63659D}" type="datetimeFigureOut">
              <a:rPr lang="en-US" smtClean="0"/>
              <a:t>09/10/18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0EFD8-D8EE-44F1-B5AE-94B228FDF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E5891E-96D9-4E3A-9354-6506D7BA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101135-5CC9-4518-A360-70673D33E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40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F248B-1BF4-4238-BAE7-F0E056229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5AB3-249A-4CE1-A30A-A0CC8D63659D}" type="datetimeFigureOut">
              <a:rPr lang="en-US" smtClean="0"/>
              <a:t>09/10/18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70510-533E-4335-9FD5-A6BB750A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12907-D9AB-4EBC-A23D-843A50DF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101135-5CC9-4518-A360-70673D33E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0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21FA9-505E-473C-8441-AFE3803F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53EC5-0125-4A93-A7F1-ED1AF7FE4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EB7F9-A684-4714-A500-510ED6ED7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8AABF-73E3-48F0-AB5E-4FEBCE39E2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5AB3-249A-4CE1-A30A-A0CC8D63659D}" type="datetimeFigureOut">
              <a:rPr lang="en-US" smtClean="0"/>
              <a:t>09/10/18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8460F-7661-4CB9-9476-5A8B2F9BF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ACA6B-599C-4801-B0AC-520C395B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101135-5CC9-4518-A360-70673D33E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1">
            <a:extLst>
              <a:ext uri="{FF2B5EF4-FFF2-40B4-BE49-F238E27FC236}">
                <a16:creationId xmlns:a16="http://schemas.microsoft.com/office/drawing/2014/main" id="{13423607-06AB-4953-837A-F9ED8DA39A13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rgbClr val="CCA677"/>
          </a:solidFill>
          <a:ln>
            <a:solidFill>
              <a:srgbClr val="CCA67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293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gpictureeducation.com/brain-case-study-patient-hm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34.jpg"/><Relationship Id="rId4" Type="http://schemas.openxmlformats.org/officeDocument/2006/relationships/hyperlink" Target="https://www.youtube.com/watch?v=KkaXNvzE4p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350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66459" y="3083051"/>
            <a:ext cx="4535805" cy="262890"/>
          </a:xfrm>
          <a:custGeom>
            <a:avLst/>
            <a:gdLst/>
            <a:ahLst/>
            <a:cxnLst/>
            <a:rect l="l" t="t" r="r" b="b"/>
            <a:pathLst>
              <a:path w="4535805" h="262889">
                <a:moveTo>
                  <a:pt x="0" y="0"/>
                </a:moveTo>
                <a:lnTo>
                  <a:pt x="0" y="131190"/>
                </a:lnTo>
                <a:lnTo>
                  <a:pt x="4535423" y="131190"/>
                </a:lnTo>
                <a:lnTo>
                  <a:pt x="4535423" y="262382"/>
                </a:lnTo>
              </a:path>
            </a:pathLst>
          </a:custGeom>
          <a:ln w="6096">
            <a:solidFill>
              <a:srgbClr val="3B51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66459" y="3083051"/>
            <a:ext cx="3023870" cy="262890"/>
          </a:xfrm>
          <a:custGeom>
            <a:avLst/>
            <a:gdLst/>
            <a:ahLst/>
            <a:cxnLst/>
            <a:rect l="l" t="t" r="r" b="b"/>
            <a:pathLst>
              <a:path w="3023870" h="262889">
                <a:moveTo>
                  <a:pt x="0" y="0"/>
                </a:moveTo>
                <a:lnTo>
                  <a:pt x="0" y="131190"/>
                </a:lnTo>
                <a:lnTo>
                  <a:pt x="3023616" y="131190"/>
                </a:lnTo>
                <a:lnTo>
                  <a:pt x="3023616" y="262382"/>
                </a:lnTo>
              </a:path>
            </a:pathLst>
          </a:custGeom>
          <a:ln w="6096">
            <a:solidFill>
              <a:srgbClr val="3B51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66459" y="3083051"/>
            <a:ext cx="1511935" cy="262890"/>
          </a:xfrm>
          <a:custGeom>
            <a:avLst/>
            <a:gdLst/>
            <a:ahLst/>
            <a:cxnLst/>
            <a:rect l="l" t="t" r="r" b="b"/>
            <a:pathLst>
              <a:path w="1511934" h="262889">
                <a:moveTo>
                  <a:pt x="0" y="0"/>
                </a:moveTo>
                <a:lnTo>
                  <a:pt x="0" y="131190"/>
                </a:lnTo>
                <a:lnTo>
                  <a:pt x="1511808" y="131190"/>
                </a:lnTo>
                <a:lnTo>
                  <a:pt x="1511808" y="262382"/>
                </a:lnTo>
              </a:path>
            </a:pathLst>
          </a:custGeom>
          <a:ln w="6096">
            <a:solidFill>
              <a:srgbClr val="3B51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66459" y="3083051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382"/>
                </a:lnTo>
              </a:path>
            </a:pathLst>
          </a:custGeom>
          <a:ln w="6096">
            <a:solidFill>
              <a:srgbClr val="3B51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54652" y="3083051"/>
            <a:ext cx="1511935" cy="262890"/>
          </a:xfrm>
          <a:custGeom>
            <a:avLst/>
            <a:gdLst/>
            <a:ahLst/>
            <a:cxnLst/>
            <a:rect l="l" t="t" r="r" b="b"/>
            <a:pathLst>
              <a:path w="1511935" h="262889">
                <a:moveTo>
                  <a:pt x="1511808" y="0"/>
                </a:moveTo>
                <a:lnTo>
                  <a:pt x="1511808" y="131190"/>
                </a:lnTo>
                <a:lnTo>
                  <a:pt x="0" y="131190"/>
                </a:lnTo>
                <a:lnTo>
                  <a:pt x="0" y="262382"/>
                </a:lnTo>
              </a:path>
            </a:pathLst>
          </a:custGeom>
          <a:ln w="6096">
            <a:solidFill>
              <a:srgbClr val="3B51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42844" y="3083051"/>
            <a:ext cx="3023870" cy="262890"/>
          </a:xfrm>
          <a:custGeom>
            <a:avLst/>
            <a:gdLst/>
            <a:ahLst/>
            <a:cxnLst/>
            <a:rect l="l" t="t" r="r" b="b"/>
            <a:pathLst>
              <a:path w="3023870" h="262889">
                <a:moveTo>
                  <a:pt x="3023616" y="0"/>
                </a:moveTo>
                <a:lnTo>
                  <a:pt x="3023616" y="131190"/>
                </a:lnTo>
                <a:lnTo>
                  <a:pt x="0" y="131190"/>
                </a:lnTo>
                <a:lnTo>
                  <a:pt x="0" y="262382"/>
                </a:lnTo>
              </a:path>
            </a:pathLst>
          </a:custGeom>
          <a:ln w="6096">
            <a:solidFill>
              <a:srgbClr val="3B51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1036" y="3083051"/>
            <a:ext cx="4535805" cy="262890"/>
          </a:xfrm>
          <a:custGeom>
            <a:avLst/>
            <a:gdLst/>
            <a:ahLst/>
            <a:cxnLst/>
            <a:rect l="l" t="t" r="r" b="b"/>
            <a:pathLst>
              <a:path w="4535805" h="262889">
                <a:moveTo>
                  <a:pt x="4535424" y="0"/>
                </a:moveTo>
                <a:lnTo>
                  <a:pt x="4535424" y="131190"/>
                </a:lnTo>
                <a:lnTo>
                  <a:pt x="0" y="131190"/>
                </a:lnTo>
                <a:lnTo>
                  <a:pt x="0" y="262382"/>
                </a:lnTo>
              </a:path>
            </a:pathLst>
          </a:custGeom>
          <a:ln w="6096">
            <a:solidFill>
              <a:srgbClr val="3B51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23082" y="2413254"/>
            <a:ext cx="5379720" cy="670560"/>
          </a:xfrm>
          <a:custGeom>
            <a:avLst/>
            <a:gdLst/>
            <a:ahLst/>
            <a:cxnLst/>
            <a:rect l="l" t="t" r="r" b="b"/>
            <a:pathLst>
              <a:path w="5379720" h="670560">
                <a:moveTo>
                  <a:pt x="0" y="670560"/>
                </a:moveTo>
                <a:lnTo>
                  <a:pt x="5379720" y="670560"/>
                </a:lnTo>
                <a:lnTo>
                  <a:pt x="5379720" y="0"/>
                </a:lnTo>
                <a:lnTo>
                  <a:pt x="0" y="0"/>
                </a:lnTo>
                <a:lnTo>
                  <a:pt x="0" y="67056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38200" y="2727199"/>
            <a:ext cx="906842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0">
              <a:lnSpc>
                <a:spcPct val="100000"/>
              </a:lnSpc>
            </a:pPr>
            <a:r>
              <a:rPr sz="2200" spc="35" dirty="0">
                <a:cs typeface="Arial"/>
              </a:rPr>
              <a:t>It </a:t>
            </a:r>
            <a:r>
              <a:rPr sz="2200" spc="-75" dirty="0">
                <a:cs typeface="Arial"/>
              </a:rPr>
              <a:t>controls </a:t>
            </a:r>
            <a:r>
              <a:rPr sz="2200" spc="-190" dirty="0">
                <a:cs typeface="Arial"/>
              </a:rPr>
              <a:t>a </a:t>
            </a:r>
            <a:r>
              <a:rPr sz="2200" spc="-60" dirty="0">
                <a:cs typeface="Arial"/>
              </a:rPr>
              <a:t>variety </a:t>
            </a:r>
            <a:r>
              <a:rPr sz="2200" spc="-5" dirty="0">
                <a:cs typeface="Arial"/>
              </a:rPr>
              <a:t>of</a:t>
            </a:r>
            <a:r>
              <a:rPr sz="2200" spc="-459" dirty="0">
                <a:cs typeface="Arial"/>
              </a:rPr>
              <a:t> </a:t>
            </a:r>
            <a:r>
              <a:rPr sz="2200" spc="-65" dirty="0">
                <a:cs typeface="Arial"/>
              </a:rPr>
              <a:t>functions including:</a:t>
            </a:r>
            <a:endParaRPr sz="2200" dirty="0"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6195" y="3512060"/>
            <a:ext cx="1249680" cy="1580515"/>
          </a:xfrm>
          <a:prstGeom prst="rect">
            <a:avLst/>
          </a:prstGeom>
          <a:solidFill>
            <a:srgbClr val="CE768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27305">
              <a:lnSpc>
                <a:spcPct val="100000"/>
              </a:lnSpc>
              <a:spcBef>
                <a:spcPts val="1725"/>
              </a:spcBef>
            </a:pPr>
            <a:r>
              <a:rPr sz="2400" b="1" spc="-114" dirty="0">
                <a:latin typeface="Trebuchet MS"/>
                <a:cs typeface="Trebuchet MS"/>
              </a:rPr>
              <a:t>Emotions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18004" y="3512060"/>
            <a:ext cx="1249680" cy="1580515"/>
          </a:xfrm>
          <a:prstGeom prst="rect">
            <a:avLst/>
          </a:prstGeom>
          <a:solidFill>
            <a:srgbClr val="F0412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83820">
              <a:lnSpc>
                <a:spcPts val="2280"/>
              </a:lnSpc>
              <a:spcBef>
                <a:spcPts val="1400"/>
              </a:spcBef>
            </a:pPr>
            <a:r>
              <a:rPr sz="2000" b="1" spc="-95" dirty="0">
                <a:latin typeface="Trebuchet MS"/>
                <a:cs typeface="Trebuchet MS"/>
              </a:rPr>
              <a:t>Emotional</a:t>
            </a:r>
            <a:endParaRPr sz="2000" dirty="0">
              <a:latin typeface="Trebuchet MS"/>
              <a:cs typeface="Trebuchet MS"/>
            </a:endParaRPr>
          </a:p>
          <a:p>
            <a:pPr marL="92710">
              <a:lnSpc>
                <a:spcPts val="2280"/>
              </a:lnSpc>
            </a:pPr>
            <a:r>
              <a:rPr sz="2000" b="1" spc="-100" dirty="0">
                <a:latin typeface="Trebuchet MS"/>
                <a:cs typeface="Trebuchet MS"/>
              </a:rPr>
              <a:t>responses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29811" y="3512060"/>
            <a:ext cx="1249680" cy="1580515"/>
          </a:xfrm>
          <a:prstGeom prst="rect">
            <a:avLst/>
          </a:prstGeom>
          <a:solidFill>
            <a:srgbClr val="FF8020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78105" marR="72390" indent="635" algn="ctr">
              <a:lnSpc>
                <a:spcPct val="90000"/>
              </a:lnSpc>
            </a:pPr>
            <a:r>
              <a:rPr sz="1400" b="1" spc="-80" dirty="0">
                <a:latin typeface="Trebuchet MS"/>
                <a:cs typeface="Trebuchet MS"/>
              </a:rPr>
              <a:t>Behavior </a:t>
            </a:r>
            <a:r>
              <a:rPr sz="1400" b="1" dirty="0">
                <a:latin typeface="Trebuchet MS"/>
                <a:cs typeface="Trebuchet MS"/>
              </a:rPr>
              <a:t>&amp;  </a:t>
            </a:r>
            <a:r>
              <a:rPr sz="1400" b="1" spc="5" dirty="0">
                <a:latin typeface="Trebuchet MS"/>
                <a:cs typeface="Trebuchet MS"/>
              </a:rPr>
              <a:t>Mood </a:t>
            </a:r>
            <a:r>
              <a:rPr sz="1400" b="1" spc="-100" dirty="0">
                <a:latin typeface="Trebuchet MS"/>
                <a:cs typeface="Trebuchet MS"/>
              </a:rPr>
              <a:t>(happy,  </a:t>
            </a:r>
            <a:r>
              <a:rPr sz="1400" b="1" spc="-140" dirty="0">
                <a:latin typeface="Trebuchet MS"/>
                <a:cs typeface="Trebuchet MS"/>
              </a:rPr>
              <a:t>cry, </a:t>
            </a:r>
            <a:r>
              <a:rPr sz="1400" b="1" spc="-80" dirty="0">
                <a:latin typeface="Trebuchet MS"/>
                <a:cs typeface="Trebuchet MS"/>
              </a:rPr>
              <a:t>laugh,</a:t>
            </a:r>
            <a:r>
              <a:rPr sz="1400" b="1" spc="-160" dirty="0">
                <a:latin typeface="Trebuchet MS"/>
                <a:cs typeface="Trebuchet MS"/>
              </a:rPr>
              <a:t> </a:t>
            </a:r>
            <a:r>
              <a:rPr sz="1400" b="1" spc="-80" dirty="0">
                <a:latin typeface="Trebuchet MS"/>
                <a:cs typeface="Trebuchet MS"/>
              </a:rPr>
              <a:t>sad,  </a:t>
            </a:r>
            <a:r>
              <a:rPr sz="1400" b="1" spc="-90" dirty="0">
                <a:latin typeface="Trebuchet MS"/>
                <a:cs typeface="Trebuchet MS"/>
              </a:rPr>
              <a:t>afraid,  </a:t>
            </a:r>
            <a:r>
              <a:rPr sz="1400" b="1" spc="-70" dirty="0">
                <a:latin typeface="Trebuchet MS"/>
                <a:cs typeface="Trebuchet MS"/>
              </a:rPr>
              <a:t>aggression,  </a:t>
            </a:r>
            <a:r>
              <a:rPr sz="1400" b="1" spc="-75" dirty="0">
                <a:latin typeface="Trebuchet MS"/>
                <a:cs typeface="Trebuchet MS"/>
              </a:rPr>
              <a:t>depression)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41620" y="3512060"/>
            <a:ext cx="1249680" cy="158051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Times New Roman"/>
              <a:cs typeface="Times New Roman"/>
            </a:endParaRPr>
          </a:p>
          <a:p>
            <a:pPr marL="36830">
              <a:lnSpc>
                <a:spcPct val="100000"/>
              </a:lnSpc>
            </a:pPr>
            <a:r>
              <a:rPr sz="2000" b="1" spc="-60" dirty="0">
                <a:latin typeface="Trebuchet MS"/>
                <a:cs typeface="Trebuchet MS"/>
              </a:rPr>
              <a:t>Motivation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53428" y="3512060"/>
            <a:ext cx="1249680" cy="1580515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Times New Roman"/>
              <a:cs typeface="Times New Roman"/>
            </a:endParaRPr>
          </a:p>
          <a:p>
            <a:pPr marL="171450">
              <a:lnSpc>
                <a:spcPct val="100000"/>
              </a:lnSpc>
            </a:pPr>
            <a:r>
              <a:rPr sz="2000" b="1" spc="-50" dirty="0">
                <a:solidFill>
                  <a:srgbClr val="FF0000"/>
                </a:solidFill>
                <a:latin typeface="Trebuchet MS"/>
                <a:cs typeface="Trebuchet MS"/>
              </a:rPr>
              <a:t>Memory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65235" y="3512060"/>
            <a:ext cx="1249680" cy="1580515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10160" rIns="0" bIns="0" rtlCol="0">
            <a:spAutoFit/>
          </a:bodyPr>
          <a:lstStyle/>
          <a:p>
            <a:pPr marL="20955" marR="12065" indent="-1270" algn="ctr">
              <a:lnSpc>
                <a:spcPct val="90000"/>
              </a:lnSpc>
              <a:spcBef>
                <a:spcPts val="80"/>
              </a:spcBef>
            </a:pPr>
            <a:r>
              <a:rPr sz="1600" b="1" spc="-95" dirty="0">
                <a:latin typeface="Trebuchet MS"/>
                <a:cs typeface="Trebuchet MS"/>
              </a:rPr>
              <a:t>Visceral </a:t>
            </a:r>
            <a:r>
              <a:rPr sz="1600" b="1" spc="-10" dirty="0">
                <a:latin typeface="Trebuchet MS"/>
                <a:cs typeface="Trebuchet MS"/>
              </a:rPr>
              <a:t>&amp;  </a:t>
            </a:r>
            <a:r>
              <a:rPr sz="1600" b="1" spc="-25" dirty="0">
                <a:latin typeface="Trebuchet MS"/>
                <a:cs typeface="Trebuchet MS"/>
              </a:rPr>
              <a:t>Motor  </a:t>
            </a:r>
            <a:r>
              <a:rPr sz="1600" b="1" spc="-90" dirty="0">
                <a:latin typeface="Trebuchet MS"/>
                <a:cs typeface="Trebuchet MS"/>
              </a:rPr>
              <a:t>responses  </a:t>
            </a:r>
            <a:r>
              <a:rPr sz="1600" b="1" spc="-95" dirty="0">
                <a:latin typeface="Trebuchet MS"/>
                <a:cs typeface="Trebuchet MS"/>
              </a:rPr>
              <a:t>involved </a:t>
            </a:r>
            <a:r>
              <a:rPr sz="1600" b="1" spc="-90" dirty="0">
                <a:latin typeface="Trebuchet MS"/>
                <a:cs typeface="Trebuchet MS"/>
              </a:rPr>
              <a:t>in  </a:t>
            </a:r>
            <a:r>
              <a:rPr sz="1600" b="1" spc="-130" dirty="0">
                <a:latin typeface="Trebuchet MS"/>
                <a:cs typeface="Trebuchet MS"/>
              </a:rPr>
              <a:t>(sex,</a:t>
            </a:r>
            <a:r>
              <a:rPr sz="1600" b="1" spc="-175" dirty="0">
                <a:latin typeface="Trebuchet MS"/>
                <a:cs typeface="Trebuchet MS"/>
              </a:rPr>
              <a:t> </a:t>
            </a:r>
            <a:r>
              <a:rPr sz="1600" b="1" spc="-105" dirty="0">
                <a:solidFill>
                  <a:srgbClr val="FF0000"/>
                </a:solidFill>
                <a:latin typeface="Trebuchet MS"/>
                <a:cs typeface="Trebuchet MS"/>
              </a:rPr>
              <a:t>pleasure,  </a:t>
            </a:r>
            <a:r>
              <a:rPr sz="1600" b="1" spc="-130" dirty="0">
                <a:latin typeface="Trebuchet MS"/>
                <a:cs typeface="Trebuchet MS"/>
              </a:rPr>
              <a:t>hunger, </a:t>
            </a:r>
            <a:r>
              <a:rPr sz="1600" b="1" spc="-75" dirty="0">
                <a:latin typeface="Trebuchet MS"/>
                <a:cs typeface="Trebuchet MS"/>
              </a:rPr>
              <a:t>and  </a:t>
            </a:r>
            <a:r>
              <a:rPr sz="1600" b="1" spc="-95" dirty="0">
                <a:latin typeface="Trebuchet MS"/>
                <a:cs typeface="Trebuchet MS"/>
              </a:rPr>
              <a:t>reproduction</a:t>
            </a:r>
            <a:r>
              <a:rPr sz="1000" b="1" spc="-95" dirty="0">
                <a:latin typeface="Trebuchet MS"/>
                <a:cs typeface="Trebuchet MS"/>
              </a:rPr>
              <a:t>).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877043" y="3512060"/>
            <a:ext cx="1249680" cy="1580515"/>
          </a:xfrm>
          <a:prstGeom prst="rect">
            <a:avLst/>
          </a:prstGeom>
          <a:solidFill>
            <a:srgbClr val="6F2F9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Times New Roman"/>
              <a:cs typeface="Times New Roman"/>
            </a:endParaRPr>
          </a:p>
          <a:p>
            <a:pPr marL="140970">
              <a:lnSpc>
                <a:spcPct val="100000"/>
              </a:lnSpc>
            </a:pPr>
            <a:r>
              <a:rPr sz="2000" b="1" spc="-105" dirty="0">
                <a:solidFill>
                  <a:srgbClr val="FF0000"/>
                </a:solidFill>
                <a:latin typeface="Trebuchet MS"/>
                <a:cs typeface="Trebuchet MS"/>
              </a:rPr>
              <a:t>Olfaction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60464" y="5626926"/>
            <a:ext cx="1018222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110" dirty="0">
                <a:solidFill>
                  <a:srgbClr val="92D050"/>
                </a:solidFill>
                <a:latin typeface="Arial"/>
                <a:cs typeface="Arial"/>
              </a:rPr>
              <a:t>These</a:t>
            </a:r>
            <a:r>
              <a:rPr sz="16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92D050"/>
                </a:solidFill>
                <a:latin typeface="Arial"/>
                <a:cs typeface="Arial"/>
              </a:rPr>
              <a:t>are</a:t>
            </a:r>
            <a:r>
              <a:rPr sz="16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92D050"/>
                </a:solidFill>
                <a:latin typeface="Arial"/>
                <a:cs typeface="Arial"/>
              </a:rPr>
              <a:t>the</a:t>
            </a:r>
            <a:r>
              <a:rPr sz="16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92D050"/>
                </a:solidFill>
                <a:latin typeface="Arial"/>
                <a:cs typeface="Arial"/>
              </a:rPr>
              <a:t>general </a:t>
            </a:r>
            <a:r>
              <a:rPr sz="1600" spc="-40" dirty="0">
                <a:solidFill>
                  <a:srgbClr val="92D050"/>
                </a:solidFill>
                <a:latin typeface="Arial"/>
                <a:cs typeface="Arial"/>
              </a:rPr>
              <a:t>functions</a:t>
            </a:r>
            <a:r>
              <a:rPr sz="16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92D050"/>
                </a:solidFill>
                <a:latin typeface="Arial"/>
                <a:cs typeface="Arial"/>
              </a:rPr>
              <a:t>of</a:t>
            </a:r>
            <a:r>
              <a:rPr sz="1600" spc="-8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92D050"/>
                </a:solidFill>
                <a:latin typeface="Arial"/>
                <a:cs typeface="Arial"/>
              </a:rPr>
              <a:t>the</a:t>
            </a:r>
            <a:r>
              <a:rPr sz="16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92D050"/>
                </a:solidFill>
                <a:latin typeface="Arial"/>
                <a:cs typeface="Arial"/>
              </a:rPr>
              <a:t>limbic</a:t>
            </a:r>
            <a:r>
              <a:rPr sz="16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92D050"/>
                </a:solidFill>
                <a:latin typeface="Arial"/>
                <a:cs typeface="Arial"/>
              </a:rPr>
              <a:t>system </a:t>
            </a:r>
            <a:r>
              <a:rPr sz="1600" spc="-10" dirty="0">
                <a:solidFill>
                  <a:srgbClr val="92D050"/>
                </a:solidFill>
                <a:latin typeface="Arial"/>
                <a:cs typeface="Arial"/>
              </a:rPr>
              <a:t>but</a:t>
            </a:r>
            <a:r>
              <a:rPr sz="1600" spc="-4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92D050"/>
                </a:solidFill>
                <a:latin typeface="Arial"/>
                <a:cs typeface="Arial"/>
              </a:rPr>
              <a:t>certain</a:t>
            </a:r>
            <a:r>
              <a:rPr sz="1600" spc="-7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92D050"/>
                </a:solidFill>
                <a:latin typeface="Arial"/>
                <a:cs typeface="Arial"/>
              </a:rPr>
              <a:t>parts</a:t>
            </a:r>
            <a:r>
              <a:rPr sz="16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92D050"/>
                </a:solidFill>
                <a:latin typeface="Arial"/>
                <a:cs typeface="Arial"/>
              </a:rPr>
              <a:t>are</a:t>
            </a:r>
            <a:r>
              <a:rPr sz="1600" spc="-7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92D050"/>
                </a:solidFill>
                <a:latin typeface="Arial"/>
                <a:cs typeface="Arial"/>
              </a:rPr>
              <a:t>more</a:t>
            </a:r>
            <a:r>
              <a:rPr sz="1600" spc="-8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92D050"/>
                </a:solidFill>
                <a:latin typeface="Arial"/>
                <a:cs typeface="Arial"/>
              </a:rPr>
              <a:t>responsible </a:t>
            </a:r>
            <a:r>
              <a:rPr sz="1600" spc="5" dirty="0">
                <a:solidFill>
                  <a:srgbClr val="92D050"/>
                </a:solidFill>
                <a:latin typeface="Arial"/>
                <a:cs typeface="Arial"/>
              </a:rPr>
              <a:t>for</a:t>
            </a:r>
            <a:r>
              <a:rPr sz="1600" spc="-8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92D050"/>
                </a:solidFill>
                <a:latin typeface="Arial"/>
                <a:cs typeface="Arial"/>
              </a:rPr>
              <a:t>certain</a:t>
            </a:r>
            <a:r>
              <a:rPr sz="1600" spc="-7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92D050"/>
                </a:solidFill>
                <a:latin typeface="Arial"/>
                <a:cs typeface="Arial"/>
              </a:rPr>
              <a:t>things,</a:t>
            </a:r>
            <a:r>
              <a:rPr sz="16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br>
              <a:rPr lang="en-US" sz="1600" spc="-50" dirty="0">
                <a:solidFill>
                  <a:srgbClr val="92D050"/>
                </a:solidFill>
                <a:latin typeface="Arial"/>
                <a:cs typeface="Arial"/>
              </a:rPr>
            </a:br>
            <a:r>
              <a:rPr sz="1600" spc="-65" dirty="0">
                <a:solidFill>
                  <a:srgbClr val="92D050"/>
                </a:solidFill>
                <a:latin typeface="Arial"/>
                <a:cs typeface="Arial"/>
              </a:rPr>
              <a:t>ex:</a:t>
            </a:r>
            <a:r>
              <a:rPr sz="16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92D050"/>
                </a:solidFill>
                <a:latin typeface="Arial"/>
                <a:cs typeface="Arial"/>
              </a:rPr>
              <a:t>hippocampus</a:t>
            </a:r>
            <a:r>
              <a:rPr sz="16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92D050"/>
                </a:solidFill>
                <a:latin typeface="Arial"/>
                <a:cs typeface="Arial"/>
              </a:rPr>
              <a:t>and</a:t>
            </a:r>
            <a:r>
              <a:rPr sz="16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92D050"/>
                </a:solidFill>
                <a:latin typeface="Arial"/>
                <a:cs typeface="Arial"/>
              </a:rPr>
              <a:t>memory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6675A18-44CE-419A-BD11-DB90245B37F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Limbic System</a:t>
            </a:r>
          </a:p>
          <a:p>
            <a:r>
              <a:rPr lang="en-US" sz="3200" b="1" dirty="0"/>
              <a:t>What is the function of the limbic system?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08503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1331" y="4642700"/>
            <a:ext cx="3665220" cy="2012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7120" y="1465006"/>
            <a:ext cx="10671175" cy="316753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buFont typeface="Courier New"/>
              <a:buChar char="o"/>
              <a:tabLst>
                <a:tab pos="279400" algn="l"/>
              </a:tabLst>
            </a:pPr>
            <a:r>
              <a:rPr sz="2000" spc="-145" dirty="0">
                <a:cs typeface="Arial"/>
              </a:rPr>
              <a:t>The </a:t>
            </a:r>
            <a:r>
              <a:rPr sz="2000" spc="-45" dirty="0">
                <a:cs typeface="Arial"/>
              </a:rPr>
              <a:t>limbic </a:t>
            </a:r>
            <a:r>
              <a:rPr sz="2000" spc="-105" dirty="0">
                <a:cs typeface="Arial"/>
              </a:rPr>
              <a:t>system is </a:t>
            </a:r>
            <a:r>
              <a:rPr sz="2000" spc="-100" dirty="0">
                <a:cs typeface="Arial"/>
              </a:rPr>
              <a:t>composed </a:t>
            </a:r>
            <a:r>
              <a:rPr sz="2000" spc="-5" dirty="0">
                <a:cs typeface="Arial"/>
              </a:rPr>
              <a:t>of 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cs typeface="Arial"/>
              </a:rPr>
              <a:t>four</a:t>
            </a:r>
            <a:r>
              <a:rPr sz="2000" spc="-15" dirty="0">
                <a:cs typeface="Arial"/>
              </a:rPr>
              <a:t> </a:t>
            </a:r>
            <a:r>
              <a:rPr sz="2000" spc="-70" dirty="0">
                <a:cs typeface="Arial"/>
              </a:rPr>
              <a:t>main</a:t>
            </a:r>
            <a:r>
              <a:rPr sz="2000" spc="-295" dirty="0">
                <a:cs typeface="Arial"/>
              </a:rPr>
              <a:t> </a:t>
            </a:r>
            <a:r>
              <a:rPr sz="2000" spc="-55" dirty="0">
                <a:cs typeface="Arial"/>
              </a:rPr>
              <a:t>structures:</a:t>
            </a:r>
            <a:endParaRPr sz="2000" dirty="0">
              <a:cs typeface="Arial"/>
            </a:endParaRPr>
          </a:p>
          <a:p>
            <a:pPr marL="800735" lvl="1" indent="-254635">
              <a:lnSpc>
                <a:spcPct val="100000"/>
              </a:lnSpc>
              <a:buAutoNum type="arabicPeriod"/>
              <a:tabLst>
                <a:tab pos="801370" algn="l"/>
              </a:tabLst>
            </a:pPr>
            <a:r>
              <a:rPr sz="2000" b="1" u="heavy" spc="-140" dirty="0">
                <a:uFill>
                  <a:solidFill>
                    <a:srgbClr val="FFFF00"/>
                  </a:solidFill>
                </a:uFill>
                <a:cs typeface="Trebuchet MS"/>
              </a:rPr>
              <a:t>Limbic</a:t>
            </a:r>
            <a:r>
              <a:rPr sz="2000" b="1" u="heavy" spc="-185" dirty="0">
                <a:uFill>
                  <a:solidFill>
                    <a:srgbClr val="FFFF00"/>
                  </a:solidFill>
                </a:uFill>
                <a:cs typeface="Trebuchet MS"/>
              </a:rPr>
              <a:t> </a:t>
            </a:r>
            <a:r>
              <a:rPr sz="2000" b="1" u="heavy" spc="-140" dirty="0">
                <a:uFill>
                  <a:solidFill>
                    <a:srgbClr val="FFFF00"/>
                  </a:solidFill>
                </a:uFill>
                <a:cs typeface="Trebuchet MS"/>
              </a:rPr>
              <a:t>cortex</a:t>
            </a:r>
            <a:r>
              <a:rPr lang="en-US" sz="2000" b="1" u="heavy" spc="-140" dirty="0">
                <a:uFill>
                  <a:solidFill>
                    <a:srgbClr val="FFFF00"/>
                  </a:solidFill>
                </a:uFill>
                <a:cs typeface="Trebuchet MS"/>
              </a:rPr>
              <a:t> </a:t>
            </a:r>
            <a:r>
              <a:rPr lang="en-US" sz="2000" b="1" u="heavy" spc="-140" dirty="0">
                <a:solidFill>
                  <a:srgbClr val="FF6699"/>
                </a:solidFill>
                <a:uFill>
                  <a:solidFill>
                    <a:srgbClr val="FFFF00"/>
                  </a:solidFill>
                </a:uFill>
                <a:cs typeface="Trebuchet MS"/>
              </a:rPr>
              <a:t>(lobe)</a:t>
            </a:r>
            <a:endParaRPr sz="2000" dirty="0">
              <a:solidFill>
                <a:srgbClr val="FF6699"/>
              </a:solidFill>
              <a:cs typeface="Trebuchet MS"/>
            </a:endParaRPr>
          </a:p>
          <a:p>
            <a:pPr marL="800735" lvl="1" indent="-254635">
              <a:lnSpc>
                <a:spcPct val="100000"/>
              </a:lnSpc>
              <a:buAutoNum type="arabicPeriod"/>
              <a:tabLst>
                <a:tab pos="801370" algn="l"/>
              </a:tabLst>
            </a:pPr>
            <a:r>
              <a:rPr sz="2000" b="1" u="heavy" spc="-105" dirty="0">
                <a:uFill>
                  <a:solidFill>
                    <a:srgbClr val="CC3399"/>
                  </a:solidFill>
                </a:uFill>
                <a:cs typeface="Trebuchet MS"/>
              </a:rPr>
              <a:t>Amygdala</a:t>
            </a:r>
            <a:r>
              <a:rPr sz="2000" b="1" spc="-105" dirty="0">
                <a:cs typeface="Trebuchet MS"/>
              </a:rPr>
              <a:t>.</a:t>
            </a:r>
            <a:endParaRPr sz="2000" dirty="0">
              <a:cs typeface="Trebuchet MS"/>
            </a:endParaRPr>
          </a:p>
          <a:p>
            <a:pPr marL="795655" lvl="1" indent="-249554">
              <a:lnSpc>
                <a:spcPct val="100000"/>
              </a:lnSpc>
              <a:buAutoNum type="arabicPeriod"/>
              <a:tabLst>
                <a:tab pos="796290" algn="l"/>
              </a:tabLst>
            </a:pPr>
            <a:r>
              <a:rPr sz="2000" b="1" u="heavy" spc="-100" dirty="0">
                <a:uFill>
                  <a:solidFill>
                    <a:srgbClr val="00AF50"/>
                  </a:solidFill>
                </a:uFill>
                <a:cs typeface="Trebuchet MS"/>
              </a:rPr>
              <a:t>Hippocampus</a:t>
            </a:r>
            <a:r>
              <a:rPr lang="en-US" sz="2000" spc="-100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AF50"/>
                  </a:solidFill>
                </a:uFill>
                <a:cs typeface="Trebuchet MS"/>
              </a:rPr>
              <a:t> </a:t>
            </a:r>
            <a:r>
              <a:rPr lang="en-US" sz="2000" spc="-100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00AF50"/>
                  </a:solidFill>
                </a:uFill>
                <a:cs typeface="Trebuchet MS"/>
              </a:rPr>
              <a:t>(As RAM o computer)</a:t>
            </a:r>
            <a:endParaRPr sz="2000" dirty="0">
              <a:solidFill>
                <a:schemeClr val="bg1">
                  <a:lumMod val="65000"/>
                </a:schemeClr>
              </a:solidFill>
              <a:cs typeface="Trebuchet MS"/>
            </a:endParaRPr>
          </a:p>
          <a:p>
            <a:pPr marL="800735" lvl="1" indent="-254635">
              <a:lnSpc>
                <a:spcPct val="100000"/>
              </a:lnSpc>
              <a:buAutoNum type="arabicPeriod"/>
              <a:tabLst>
                <a:tab pos="801370" algn="l"/>
              </a:tabLst>
            </a:pPr>
            <a:r>
              <a:rPr sz="2000" b="1" u="heavy" spc="-100" dirty="0">
                <a:uFill>
                  <a:solidFill>
                    <a:srgbClr val="FF0000"/>
                  </a:solidFill>
                </a:uFill>
                <a:cs typeface="Trebuchet MS"/>
              </a:rPr>
              <a:t>Septal</a:t>
            </a:r>
            <a:r>
              <a:rPr sz="2000" b="1" u="heavy" spc="-180" dirty="0">
                <a:uFill>
                  <a:solidFill>
                    <a:srgbClr val="FF0000"/>
                  </a:solidFill>
                </a:uFill>
                <a:cs typeface="Trebuchet MS"/>
              </a:rPr>
              <a:t> </a:t>
            </a:r>
            <a:r>
              <a:rPr sz="2000" b="1" u="heavy" spc="-105" dirty="0">
                <a:uFill>
                  <a:solidFill>
                    <a:srgbClr val="FF0000"/>
                  </a:solidFill>
                </a:uFill>
                <a:cs typeface="Trebuchet MS"/>
              </a:rPr>
              <a:t>area</a:t>
            </a:r>
            <a:r>
              <a:rPr sz="2000" spc="-105" dirty="0">
                <a:cs typeface="Arial"/>
              </a:rPr>
              <a:t>.</a:t>
            </a:r>
            <a:endParaRPr lang="en-US" sz="2000" spc="-105" dirty="0">
              <a:cs typeface="Arial"/>
            </a:endParaRPr>
          </a:p>
          <a:p>
            <a:pPr marL="279400" marR="52069" indent="-266700">
              <a:lnSpc>
                <a:spcPct val="100000"/>
              </a:lnSpc>
              <a:buFont typeface="Courier New"/>
              <a:buChar char="o"/>
              <a:tabLst>
                <a:tab pos="279400" algn="l"/>
              </a:tabLst>
            </a:pPr>
            <a:r>
              <a:rPr lang="en-US" sz="2000" spc="-155" dirty="0">
                <a:cs typeface="Arial"/>
              </a:rPr>
              <a:t>These </a:t>
            </a:r>
            <a:r>
              <a:rPr lang="en-US" sz="2000" spc="-55" dirty="0">
                <a:cs typeface="Arial"/>
              </a:rPr>
              <a:t>structures </a:t>
            </a:r>
            <a:r>
              <a:rPr lang="en-US" sz="2000" spc="-15" dirty="0">
                <a:cs typeface="Arial"/>
              </a:rPr>
              <a:t>form </a:t>
            </a:r>
            <a:r>
              <a:rPr lang="en-US" sz="2000" b="1" spc="-75" dirty="0">
                <a:cs typeface="Arial"/>
              </a:rPr>
              <a:t>connections</a:t>
            </a:r>
            <a:r>
              <a:rPr lang="en-US" sz="2000" spc="-75" dirty="0">
                <a:cs typeface="Arial"/>
              </a:rPr>
              <a:t> </a:t>
            </a:r>
            <a:r>
              <a:rPr lang="en-US" sz="2000" spc="-60" dirty="0">
                <a:cs typeface="Arial"/>
              </a:rPr>
              <a:t>between </a:t>
            </a:r>
            <a:r>
              <a:rPr lang="en-US" sz="2000" spc="-20" dirty="0">
                <a:cs typeface="Arial"/>
              </a:rPr>
              <a:t>the </a:t>
            </a:r>
            <a:r>
              <a:rPr lang="en-US" sz="2000" spc="-45" dirty="0">
                <a:cs typeface="Arial"/>
              </a:rPr>
              <a:t>limbic </a:t>
            </a:r>
            <a:r>
              <a:rPr lang="en-US" sz="2000" spc="-105" dirty="0">
                <a:cs typeface="Arial"/>
              </a:rPr>
              <a:t>system </a:t>
            </a:r>
            <a:r>
              <a:rPr lang="en-US" sz="2000" spc="-90" dirty="0">
                <a:cs typeface="Arial"/>
              </a:rPr>
              <a:t>and </a:t>
            </a:r>
            <a:r>
              <a:rPr lang="en-US" sz="2000" spc="-20" dirty="0">
                <a:cs typeface="Arial"/>
              </a:rPr>
              <a:t>the </a:t>
            </a:r>
            <a:r>
              <a:rPr lang="en-US" sz="2000" spc="-415" dirty="0">
                <a:cs typeface="Arial"/>
              </a:rPr>
              <a:t> </a:t>
            </a:r>
            <a:r>
              <a:rPr lang="en-US" sz="2000" spc="-75" dirty="0">
                <a:cs typeface="Arial"/>
              </a:rPr>
              <a:t>hypothalamus, thalamus </a:t>
            </a:r>
            <a:r>
              <a:rPr lang="en-US" sz="2000" spc="-95" dirty="0">
                <a:cs typeface="Arial"/>
              </a:rPr>
              <a:t>and  </a:t>
            </a:r>
            <a:r>
              <a:rPr lang="en-US" sz="2000" spc="-65" dirty="0">
                <a:cs typeface="Arial"/>
              </a:rPr>
              <a:t>cerebral</a:t>
            </a:r>
            <a:r>
              <a:rPr lang="en-US" sz="2000" spc="-105" dirty="0">
                <a:cs typeface="Arial"/>
              </a:rPr>
              <a:t> </a:t>
            </a:r>
            <a:r>
              <a:rPr lang="en-US" sz="2000" spc="-55" dirty="0">
                <a:cs typeface="Arial"/>
              </a:rPr>
              <a:t>cortex.</a:t>
            </a:r>
            <a:endParaRPr lang="en-US" sz="2000" dirty="0">
              <a:cs typeface="Arial"/>
            </a:endParaRPr>
          </a:p>
          <a:p>
            <a:pPr marL="279400" indent="-266700">
              <a:lnSpc>
                <a:spcPct val="100000"/>
              </a:lnSpc>
              <a:buFont typeface="Courier New"/>
              <a:buChar char="o"/>
              <a:tabLst>
                <a:tab pos="279400" algn="l"/>
              </a:tabLst>
            </a:pPr>
            <a:r>
              <a:rPr lang="en-US" sz="2000" spc="-145" dirty="0">
                <a:cs typeface="Arial"/>
              </a:rPr>
              <a:t>The</a:t>
            </a:r>
            <a:r>
              <a:rPr lang="en-US" sz="2000" spc="-95" dirty="0">
                <a:cs typeface="Arial"/>
              </a:rPr>
              <a:t> </a:t>
            </a:r>
            <a:r>
              <a:rPr lang="en-US" sz="2000" b="1" spc="-100" dirty="0">
                <a:cs typeface="Trebuchet MS"/>
              </a:rPr>
              <a:t>hippocampus</a:t>
            </a:r>
            <a:r>
              <a:rPr lang="en-US" sz="2000" b="1" spc="-180" dirty="0">
                <a:cs typeface="Trebuchet MS"/>
              </a:rPr>
              <a:t> </a:t>
            </a:r>
            <a:r>
              <a:rPr lang="en-US" sz="2000" spc="-105" dirty="0">
                <a:cs typeface="Arial"/>
              </a:rPr>
              <a:t>is</a:t>
            </a:r>
            <a:r>
              <a:rPr lang="en-US" sz="2000" spc="-90" dirty="0">
                <a:cs typeface="Arial"/>
              </a:rPr>
              <a:t> </a:t>
            </a:r>
            <a:r>
              <a:rPr lang="en-US" sz="2000" spc="-20" dirty="0">
                <a:cs typeface="Arial"/>
              </a:rPr>
              <a:t>important</a:t>
            </a:r>
            <a:r>
              <a:rPr lang="en-US" sz="2000" spc="-90" dirty="0">
                <a:cs typeface="Arial"/>
              </a:rPr>
              <a:t> </a:t>
            </a:r>
            <a:r>
              <a:rPr lang="en-US" sz="2000" spc="-25" dirty="0">
                <a:cs typeface="Arial"/>
              </a:rPr>
              <a:t>in</a:t>
            </a:r>
            <a:r>
              <a:rPr lang="en-US" sz="2000" spc="-80" dirty="0">
                <a:solidFill>
                  <a:srgbClr val="C00000"/>
                </a:solidFill>
                <a:cs typeface="Arial"/>
              </a:rPr>
              <a:t> </a:t>
            </a:r>
            <a:r>
              <a:rPr lang="en-US" sz="2000" u="heavy" spc="-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cs typeface="Arial"/>
              </a:rPr>
              <a:t>memory</a:t>
            </a:r>
            <a:r>
              <a:rPr lang="en-US" sz="2000" spc="-100" dirty="0">
                <a:solidFill>
                  <a:srgbClr val="C00000"/>
                </a:solidFill>
                <a:cs typeface="Arial"/>
              </a:rPr>
              <a:t> </a:t>
            </a:r>
            <a:r>
              <a:rPr lang="en-US" sz="2000" spc="-95" dirty="0">
                <a:cs typeface="Arial"/>
              </a:rPr>
              <a:t>and</a:t>
            </a:r>
            <a:r>
              <a:rPr lang="en-US" sz="2000" spc="-100" dirty="0">
                <a:cs typeface="Arial"/>
              </a:rPr>
              <a:t> </a:t>
            </a:r>
            <a:r>
              <a:rPr lang="en-US" sz="2000" u="heavy" spc="-65" dirty="0">
                <a:uFill>
                  <a:solidFill>
                    <a:srgbClr val="000000"/>
                  </a:solidFill>
                </a:uFill>
                <a:cs typeface="Arial"/>
              </a:rPr>
              <a:t>learning</a:t>
            </a:r>
            <a:r>
              <a:rPr lang="en-US" sz="2000" spc="-65" dirty="0">
                <a:cs typeface="Arial"/>
              </a:rPr>
              <a:t>,</a:t>
            </a:r>
            <a:r>
              <a:rPr lang="en-US" sz="2000" spc="-95" dirty="0">
                <a:cs typeface="Arial"/>
              </a:rPr>
              <a:t> </a:t>
            </a:r>
            <a:r>
              <a:rPr lang="en-US" sz="2000" spc="-40" dirty="0">
                <a:cs typeface="Arial"/>
              </a:rPr>
              <a:t>while</a:t>
            </a:r>
            <a:r>
              <a:rPr lang="en-US" sz="2000" spc="-105" dirty="0">
                <a:cs typeface="Arial"/>
              </a:rPr>
              <a:t> </a:t>
            </a:r>
            <a:r>
              <a:rPr lang="en-US" sz="2000" spc="-20" dirty="0">
                <a:cs typeface="Arial"/>
              </a:rPr>
              <a:t>the</a:t>
            </a:r>
            <a:r>
              <a:rPr lang="en-US" sz="2000" spc="-95" dirty="0">
                <a:cs typeface="Arial"/>
              </a:rPr>
              <a:t> </a:t>
            </a:r>
            <a:r>
              <a:rPr lang="en-US" sz="2000" spc="-45" dirty="0">
                <a:cs typeface="Arial"/>
              </a:rPr>
              <a:t>limbic</a:t>
            </a:r>
            <a:r>
              <a:rPr lang="en-US" sz="2000" spc="-90" dirty="0">
                <a:cs typeface="Arial"/>
              </a:rPr>
              <a:t> </a:t>
            </a:r>
            <a:r>
              <a:rPr lang="en-US" sz="2000" spc="-105" dirty="0">
                <a:cs typeface="Arial"/>
              </a:rPr>
              <a:t>system</a:t>
            </a:r>
            <a:r>
              <a:rPr lang="en-US" sz="2000" spc="-90" dirty="0">
                <a:cs typeface="Arial"/>
              </a:rPr>
              <a:t> </a:t>
            </a:r>
            <a:r>
              <a:rPr lang="en-US" sz="2000" spc="-25" dirty="0">
                <a:cs typeface="Arial"/>
              </a:rPr>
              <a:t>itself</a:t>
            </a:r>
            <a:r>
              <a:rPr lang="en-US" sz="2000" spc="-70" dirty="0">
                <a:cs typeface="Arial"/>
              </a:rPr>
              <a:t> </a:t>
            </a:r>
            <a:r>
              <a:rPr lang="en-US" sz="2000" spc="-105" dirty="0">
                <a:cs typeface="Arial"/>
              </a:rPr>
              <a:t>is</a:t>
            </a:r>
            <a:r>
              <a:rPr lang="en-US" sz="2000" spc="-90" dirty="0">
                <a:cs typeface="Arial"/>
              </a:rPr>
              <a:t> </a:t>
            </a:r>
            <a:r>
              <a:rPr lang="en-US" sz="2000" spc="-20" dirty="0">
                <a:cs typeface="Arial"/>
              </a:rPr>
              <a:t>important</a:t>
            </a:r>
            <a:r>
              <a:rPr lang="en-US" sz="2000" spc="-95" dirty="0">
                <a:cs typeface="Arial"/>
              </a:rPr>
              <a:t> </a:t>
            </a:r>
            <a:r>
              <a:rPr lang="en-US" sz="2000" spc="-30" dirty="0">
                <a:cs typeface="Arial"/>
              </a:rPr>
              <a:t>in</a:t>
            </a:r>
            <a:r>
              <a:rPr lang="en-US" sz="2000" dirty="0">
                <a:cs typeface="Arial"/>
              </a:rPr>
              <a:t> </a:t>
            </a:r>
            <a:r>
              <a:rPr lang="en-US" sz="2000" spc="-20" dirty="0">
                <a:cs typeface="Arial"/>
              </a:rPr>
              <a:t>the</a:t>
            </a:r>
            <a:r>
              <a:rPr lang="en-US" sz="2000" spc="-105" dirty="0">
                <a:cs typeface="Arial"/>
              </a:rPr>
              <a:t> </a:t>
            </a:r>
            <a:r>
              <a:rPr lang="en-US" sz="2000" spc="-25" dirty="0">
                <a:cs typeface="Arial"/>
              </a:rPr>
              <a:t>control</a:t>
            </a:r>
            <a:r>
              <a:rPr lang="en-US" sz="2000" spc="-125" dirty="0">
                <a:cs typeface="Arial"/>
              </a:rPr>
              <a:t> </a:t>
            </a:r>
            <a:r>
              <a:rPr lang="en-US" sz="2000" spc="-5" dirty="0">
                <a:cs typeface="Arial"/>
              </a:rPr>
              <a:t>of</a:t>
            </a:r>
            <a:r>
              <a:rPr lang="en-US" sz="2000" spc="-120" dirty="0">
                <a:cs typeface="Arial"/>
              </a:rPr>
              <a:t> </a:t>
            </a:r>
            <a:r>
              <a:rPr lang="en-US" sz="2000" spc="-20" dirty="0">
                <a:cs typeface="Arial"/>
              </a:rPr>
              <a:t>the</a:t>
            </a:r>
            <a:r>
              <a:rPr lang="en-US" sz="2000" spc="-110" dirty="0">
                <a:cs typeface="Arial"/>
              </a:rPr>
              <a:t> </a:t>
            </a:r>
            <a:r>
              <a:rPr lang="en-US" sz="2000" u="heavy" spc="-45" dirty="0">
                <a:uFill>
                  <a:solidFill>
                    <a:srgbClr val="000000"/>
                  </a:solidFill>
                </a:uFill>
                <a:cs typeface="Arial"/>
              </a:rPr>
              <a:t>emotional</a:t>
            </a:r>
            <a:r>
              <a:rPr lang="en-US" sz="2000" u="heavy" spc="-105" dirty="0">
                <a:uFill>
                  <a:solidFill>
                    <a:srgbClr val="000000"/>
                  </a:solidFill>
                </a:uFill>
                <a:cs typeface="Arial"/>
              </a:rPr>
              <a:t> </a:t>
            </a:r>
            <a:r>
              <a:rPr lang="en-US" sz="2000" u="heavy" spc="-114" dirty="0">
                <a:uFill>
                  <a:solidFill>
                    <a:srgbClr val="000000"/>
                  </a:solidFill>
                </a:uFill>
                <a:cs typeface="Arial"/>
              </a:rPr>
              <a:t>responses</a:t>
            </a:r>
            <a:r>
              <a:rPr lang="en-US" sz="2000" spc="-114" dirty="0">
                <a:cs typeface="Arial"/>
              </a:rPr>
              <a:t>.</a:t>
            </a:r>
            <a:endParaRPr lang="en-US" sz="2000" dirty="0">
              <a:cs typeface="Arial"/>
            </a:endParaRPr>
          </a:p>
          <a:p>
            <a:pPr marL="546100" lvl="1">
              <a:lnSpc>
                <a:spcPct val="100000"/>
              </a:lnSpc>
              <a:tabLst>
                <a:tab pos="801370" algn="l"/>
              </a:tabLst>
            </a:pPr>
            <a:endParaRPr sz="2000" dirty="0"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46903" y="4770120"/>
            <a:ext cx="2595372" cy="1885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34085" y="4542435"/>
            <a:ext cx="1067117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6285" algn="ctr">
              <a:lnSpc>
                <a:spcPct val="100000"/>
              </a:lnSpc>
              <a:spcBef>
                <a:spcPts val="565"/>
              </a:spcBef>
            </a:pPr>
            <a:r>
              <a:rPr sz="1600" spc="-85" dirty="0">
                <a:solidFill>
                  <a:srgbClr val="7E7E7E"/>
                </a:solidFill>
                <a:latin typeface="Arial"/>
                <a:cs typeface="Arial"/>
              </a:rPr>
              <a:t>Extra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71104" y="4561019"/>
            <a:ext cx="3276055" cy="2057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09966" y="6058661"/>
            <a:ext cx="1036319" cy="195580"/>
          </a:xfrm>
          <a:custGeom>
            <a:avLst/>
            <a:gdLst/>
            <a:ahLst/>
            <a:cxnLst/>
            <a:rect l="l" t="t" r="r" b="b"/>
            <a:pathLst>
              <a:path w="1036320" h="195579">
                <a:moveTo>
                  <a:pt x="0" y="195072"/>
                </a:moveTo>
                <a:lnTo>
                  <a:pt x="1036320" y="195072"/>
                </a:lnTo>
                <a:lnTo>
                  <a:pt x="1036320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ln w="28955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78190" y="6387846"/>
            <a:ext cx="1336675" cy="195580"/>
          </a:xfrm>
          <a:custGeom>
            <a:avLst/>
            <a:gdLst/>
            <a:ahLst/>
            <a:cxnLst/>
            <a:rect l="l" t="t" r="r" b="b"/>
            <a:pathLst>
              <a:path w="1336675" h="195579">
                <a:moveTo>
                  <a:pt x="0" y="195071"/>
                </a:moveTo>
                <a:lnTo>
                  <a:pt x="1336548" y="195071"/>
                </a:lnTo>
                <a:lnTo>
                  <a:pt x="1336548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ln w="28956">
            <a:solidFill>
              <a:srgbClr val="40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71490" y="625815"/>
            <a:ext cx="4467446" cy="228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926571" y="2623185"/>
            <a:ext cx="44830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35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1600" spc="-170" dirty="0">
                <a:solidFill>
                  <a:srgbClr val="7E7E7E"/>
                </a:solidFill>
                <a:latin typeface="Arial"/>
                <a:cs typeface="Arial"/>
              </a:rPr>
              <a:t>x</a:t>
            </a:r>
            <a:r>
              <a:rPr sz="1600" spc="90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1600" spc="15" dirty="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sz="1600" spc="-130" dirty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226045" y="2302001"/>
            <a:ext cx="652780" cy="140335"/>
          </a:xfrm>
          <a:custGeom>
            <a:avLst/>
            <a:gdLst/>
            <a:ahLst/>
            <a:cxnLst/>
            <a:rect l="l" t="t" r="r" b="b"/>
            <a:pathLst>
              <a:path w="652779" h="140335">
                <a:moveTo>
                  <a:pt x="0" y="140208"/>
                </a:moveTo>
                <a:lnTo>
                  <a:pt x="652272" y="140208"/>
                </a:lnTo>
                <a:lnTo>
                  <a:pt x="652272" y="0"/>
                </a:lnTo>
                <a:lnTo>
                  <a:pt x="0" y="0"/>
                </a:lnTo>
                <a:lnTo>
                  <a:pt x="0" y="140208"/>
                </a:lnTo>
                <a:close/>
              </a:path>
            </a:pathLst>
          </a:custGeom>
          <a:ln w="28956">
            <a:solidFill>
              <a:srgbClr val="CC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37654" y="1792985"/>
            <a:ext cx="741045" cy="147955"/>
          </a:xfrm>
          <a:custGeom>
            <a:avLst/>
            <a:gdLst/>
            <a:ahLst/>
            <a:cxnLst/>
            <a:rect l="l" t="t" r="r" b="b"/>
            <a:pathLst>
              <a:path w="741045" h="147955">
                <a:moveTo>
                  <a:pt x="0" y="147827"/>
                </a:moveTo>
                <a:lnTo>
                  <a:pt x="740664" y="147827"/>
                </a:lnTo>
                <a:lnTo>
                  <a:pt x="740664" y="0"/>
                </a:lnTo>
                <a:lnTo>
                  <a:pt x="0" y="0"/>
                </a:lnTo>
                <a:lnTo>
                  <a:pt x="0" y="147827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20890" y="1562861"/>
            <a:ext cx="792480" cy="143510"/>
          </a:xfrm>
          <a:custGeom>
            <a:avLst/>
            <a:gdLst/>
            <a:ahLst/>
            <a:cxnLst/>
            <a:rect l="l" t="t" r="r" b="b"/>
            <a:pathLst>
              <a:path w="792479" h="143510">
                <a:moveTo>
                  <a:pt x="0" y="143255"/>
                </a:moveTo>
                <a:lnTo>
                  <a:pt x="792479" y="143255"/>
                </a:lnTo>
                <a:lnTo>
                  <a:pt x="792479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ln w="28956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70597" y="2067305"/>
            <a:ext cx="789940" cy="144780"/>
          </a:xfrm>
          <a:custGeom>
            <a:avLst/>
            <a:gdLst/>
            <a:ahLst/>
            <a:cxnLst/>
            <a:rect l="l" t="t" r="r" b="b"/>
            <a:pathLst>
              <a:path w="789940" h="144780">
                <a:moveTo>
                  <a:pt x="0" y="144779"/>
                </a:moveTo>
                <a:lnTo>
                  <a:pt x="789431" y="144779"/>
                </a:lnTo>
                <a:lnTo>
                  <a:pt x="789431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63D3845-B27D-4838-AF04-67536593DF6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Limbic System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98055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4123182"/>
            <a:ext cx="10793095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495" indent="-264795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78130" algn="l"/>
              </a:tabLst>
            </a:pPr>
            <a:r>
              <a:rPr sz="2000" spc="-145" dirty="0">
                <a:cs typeface="Arial"/>
              </a:rPr>
              <a:t>C-shaped</a:t>
            </a:r>
            <a:r>
              <a:rPr sz="2000" spc="-110" dirty="0">
                <a:cs typeface="Arial"/>
              </a:rPr>
              <a:t> </a:t>
            </a:r>
            <a:r>
              <a:rPr sz="2000" spc="-50" dirty="0">
                <a:cs typeface="Arial"/>
              </a:rPr>
              <a:t>ring</a:t>
            </a:r>
            <a:r>
              <a:rPr sz="2000" spc="-105" dirty="0">
                <a:cs typeface="Arial"/>
              </a:rPr>
              <a:t> </a:t>
            </a:r>
            <a:r>
              <a:rPr sz="2000" spc="-5" dirty="0">
                <a:cs typeface="Arial"/>
              </a:rPr>
              <a:t>of</a:t>
            </a:r>
            <a:r>
              <a:rPr sz="2000" spc="-100" dirty="0">
                <a:cs typeface="Arial"/>
              </a:rPr>
              <a:t> </a:t>
            </a:r>
            <a:r>
              <a:rPr sz="2000" b="1" spc="-120" dirty="0">
                <a:cs typeface="Trebuchet MS"/>
              </a:rPr>
              <a:t>grey</a:t>
            </a:r>
            <a:r>
              <a:rPr sz="2000" b="1" spc="-155" dirty="0">
                <a:cs typeface="Trebuchet MS"/>
              </a:rPr>
              <a:t> </a:t>
            </a:r>
            <a:r>
              <a:rPr sz="2000" b="1" spc="-114" dirty="0">
                <a:cs typeface="Trebuchet MS"/>
              </a:rPr>
              <a:t>matter</a:t>
            </a:r>
            <a:r>
              <a:rPr sz="2000" b="1" spc="-150" dirty="0">
                <a:cs typeface="Trebuchet MS"/>
              </a:rPr>
              <a:t> </a:t>
            </a:r>
            <a:r>
              <a:rPr sz="2000" spc="-60" dirty="0">
                <a:cs typeface="Arial"/>
              </a:rPr>
              <a:t>on</a:t>
            </a:r>
            <a:r>
              <a:rPr sz="2000" spc="-120" dirty="0">
                <a:cs typeface="Arial"/>
              </a:rPr>
              <a:t> </a:t>
            </a:r>
            <a:r>
              <a:rPr sz="2000" spc="-20" dirty="0">
                <a:cs typeface="Arial"/>
              </a:rPr>
              <a:t>the</a:t>
            </a:r>
            <a:r>
              <a:rPr sz="2000" spc="-90" dirty="0">
                <a:cs typeface="Arial"/>
              </a:rPr>
              <a:t> </a:t>
            </a:r>
            <a:r>
              <a:rPr sz="2000" u="heavy" spc="-65" dirty="0">
                <a:uFill>
                  <a:solidFill>
                    <a:srgbClr val="000000"/>
                  </a:solidFill>
                </a:uFill>
                <a:cs typeface="Arial"/>
              </a:rPr>
              <a:t>medial</a:t>
            </a:r>
            <a:r>
              <a:rPr sz="2000" u="heavy" spc="-95" dirty="0">
                <a:uFill>
                  <a:solidFill>
                    <a:srgbClr val="000000"/>
                  </a:solidFill>
                </a:uFill>
                <a:cs typeface="Arial"/>
              </a:rPr>
              <a:t> </a:t>
            </a:r>
            <a:r>
              <a:rPr sz="2000" u="heavy" spc="-100" dirty="0">
                <a:uFill>
                  <a:solidFill>
                    <a:srgbClr val="000000"/>
                  </a:solidFill>
                </a:uFill>
                <a:cs typeface="Arial"/>
              </a:rPr>
              <a:t>side</a:t>
            </a:r>
            <a:r>
              <a:rPr sz="2000" spc="-85" dirty="0">
                <a:cs typeface="Arial"/>
              </a:rPr>
              <a:t> </a:t>
            </a:r>
            <a:r>
              <a:rPr sz="2000" spc="-5" dirty="0">
                <a:cs typeface="Arial"/>
              </a:rPr>
              <a:t>of</a:t>
            </a:r>
            <a:r>
              <a:rPr sz="2000" spc="-100" dirty="0">
                <a:cs typeface="Arial"/>
              </a:rPr>
              <a:t> </a:t>
            </a:r>
            <a:r>
              <a:rPr sz="2000" spc="-120" dirty="0">
                <a:cs typeface="Arial"/>
              </a:rPr>
              <a:t>each</a:t>
            </a:r>
            <a:r>
              <a:rPr sz="2000" spc="-100" dirty="0">
                <a:cs typeface="Arial"/>
              </a:rPr>
              <a:t> </a:t>
            </a:r>
            <a:r>
              <a:rPr sz="2000" spc="-70" dirty="0">
                <a:cs typeface="Arial"/>
              </a:rPr>
              <a:t>cerebral</a:t>
            </a:r>
            <a:r>
              <a:rPr sz="2000" spc="-90" dirty="0">
                <a:cs typeface="Arial"/>
              </a:rPr>
              <a:t> </a:t>
            </a:r>
            <a:r>
              <a:rPr sz="2000" spc="-80" dirty="0">
                <a:cs typeface="Arial"/>
              </a:rPr>
              <a:t>hemisphere,</a:t>
            </a:r>
            <a:r>
              <a:rPr sz="2000" spc="-100" dirty="0">
                <a:cs typeface="Arial"/>
              </a:rPr>
              <a:t> </a:t>
            </a:r>
            <a:r>
              <a:rPr sz="2000" spc="-65" dirty="0">
                <a:cs typeface="Arial"/>
              </a:rPr>
              <a:t>surrounding</a:t>
            </a:r>
            <a:r>
              <a:rPr sz="2000" spc="-114" dirty="0">
                <a:cs typeface="Arial"/>
              </a:rPr>
              <a:t> </a:t>
            </a:r>
            <a:r>
              <a:rPr sz="2000" spc="-20" dirty="0">
                <a:cs typeface="Arial"/>
              </a:rPr>
              <a:t>the</a:t>
            </a:r>
            <a:r>
              <a:rPr sz="2000" spc="-105" dirty="0">
                <a:cs typeface="Arial"/>
              </a:rPr>
              <a:t> </a:t>
            </a:r>
            <a:r>
              <a:rPr sz="2000" spc="-85" dirty="0">
                <a:cs typeface="Arial"/>
              </a:rPr>
              <a:t>corpus</a:t>
            </a:r>
            <a:endParaRPr sz="2000" dirty="0">
              <a:cs typeface="Arial"/>
            </a:endParaRPr>
          </a:p>
          <a:p>
            <a:pPr marL="277495">
              <a:lnSpc>
                <a:spcPct val="100000"/>
              </a:lnSpc>
            </a:pPr>
            <a:r>
              <a:rPr sz="2000" spc="-85" dirty="0">
                <a:cs typeface="Arial"/>
              </a:rPr>
              <a:t>callosum.</a:t>
            </a:r>
            <a:endParaRPr sz="2000" dirty="0">
              <a:cs typeface="Arial"/>
            </a:endParaRPr>
          </a:p>
          <a:p>
            <a:pPr marL="334010" indent="-321310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334645" algn="l"/>
              </a:tabLst>
            </a:pPr>
            <a:r>
              <a:rPr sz="2000" b="1" spc="-65" dirty="0">
                <a:cs typeface="Trebuchet MS"/>
              </a:rPr>
              <a:t>It</a:t>
            </a:r>
            <a:r>
              <a:rPr sz="2000" b="1" spc="-155" dirty="0">
                <a:cs typeface="Trebuchet MS"/>
              </a:rPr>
              <a:t> </a:t>
            </a:r>
            <a:r>
              <a:rPr sz="2000" b="1" spc="-105" dirty="0">
                <a:cs typeface="Trebuchet MS"/>
              </a:rPr>
              <a:t>includes</a:t>
            </a:r>
            <a:r>
              <a:rPr sz="2000" spc="-105" dirty="0">
                <a:cs typeface="Arial"/>
              </a:rPr>
              <a:t>:</a:t>
            </a:r>
            <a:endParaRPr sz="2000" dirty="0">
              <a:cs typeface="Arial"/>
            </a:endParaRPr>
          </a:p>
          <a:p>
            <a:pPr marL="730250" lvl="1" indent="-265430">
              <a:lnSpc>
                <a:spcPct val="100000"/>
              </a:lnSpc>
              <a:buAutoNum type="arabicPeriod"/>
              <a:tabLst>
                <a:tab pos="730885" algn="l"/>
              </a:tabLst>
            </a:pPr>
            <a:r>
              <a:rPr sz="2000" u="heavy" spc="-114" dirty="0">
                <a:uFill>
                  <a:solidFill>
                    <a:srgbClr val="FF3399"/>
                  </a:solidFill>
                </a:uFill>
                <a:cs typeface="Arial"/>
              </a:rPr>
              <a:t>Subcallosal</a:t>
            </a:r>
            <a:r>
              <a:rPr sz="2000" u="heavy" spc="-105" dirty="0">
                <a:uFill>
                  <a:solidFill>
                    <a:srgbClr val="FF3399"/>
                  </a:solidFill>
                </a:uFill>
                <a:cs typeface="Arial"/>
              </a:rPr>
              <a:t> </a:t>
            </a:r>
            <a:r>
              <a:rPr sz="2000" u="heavy" spc="-100" dirty="0">
                <a:uFill>
                  <a:solidFill>
                    <a:srgbClr val="FF3399"/>
                  </a:solidFill>
                </a:uFill>
                <a:cs typeface="Arial"/>
              </a:rPr>
              <a:t>area</a:t>
            </a:r>
            <a:endParaRPr sz="2000" dirty="0">
              <a:cs typeface="Arial"/>
            </a:endParaRPr>
          </a:p>
          <a:p>
            <a:pPr marL="730250" lvl="1" indent="-265430">
              <a:lnSpc>
                <a:spcPct val="100000"/>
              </a:lnSpc>
              <a:buAutoNum type="arabicPeriod"/>
              <a:tabLst>
                <a:tab pos="730885" algn="l"/>
              </a:tabLst>
            </a:pPr>
            <a:r>
              <a:rPr sz="2000" spc="-90" dirty="0">
                <a:solidFill>
                  <a:srgbClr val="FF0000"/>
                </a:solidFill>
                <a:cs typeface="Arial"/>
              </a:rPr>
              <a:t>Cingulate</a:t>
            </a:r>
            <a:r>
              <a:rPr sz="2000" spc="-125" dirty="0">
                <a:solidFill>
                  <a:srgbClr val="FF0000"/>
                </a:solidFill>
                <a:cs typeface="Arial"/>
              </a:rPr>
              <a:t> </a:t>
            </a:r>
            <a:r>
              <a:rPr sz="2000" spc="-100" dirty="0">
                <a:solidFill>
                  <a:srgbClr val="FF0000"/>
                </a:solidFill>
                <a:cs typeface="Arial"/>
              </a:rPr>
              <a:t>gyrus</a:t>
            </a:r>
            <a:endParaRPr sz="2000" dirty="0">
              <a:cs typeface="Arial"/>
            </a:endParaRPr>
          </a:p>
          <a:p>
            <a:pPr marL="730250" lvl="1" indent="-265430">
              <a:lnSpc>
                <a:spcPct val="100000"/>
              </a:lnSpc>
              <a:buAutoNum type="arabicPeriod"/>
              <a:tabLst>
                <a:tab pos="730885" algn="l"/>
              </a:tabLst>
            </a:pPr>
            <a:r>
              <a:rPr sz="2000" u="heavy" spc="-80" dirty="0">
                <a:uFill>
                  <a:solidFill>
                    <a:srgbClr val="6F2F9F"/>
                  </a:solidFill>
                </a:uFill>
                <a:cs typeface="Arial"/>
              </a:rPr>
              <a:t>Isthmus</a:t>
            </a:r>
            <a:endParaRPr sz="2000" dirty="0">
              <a:cs typeface="Arial"/>
            </a:endParaRPr>
          </a:p>
          <a:p>
            <a:pPr marL="730250" lvl="1" indent="-265430">
              <a:lnSpc>
                <a:spcPct val="100000"/>
              </a:lnSpc>
              <a:buAutoNum type="arabicPeriod"/>
              <a:tabLst>
                <a:tab pos="730885" algn="l"/>
              </a:tabLst>
            </a:pPr>
            <a:r>
              <a:rPr sz="2000" spc="-95" dirty="0">
                <a:solidFill>
                  <a:srgbClr val="FF0000"/>
                </a:solidFill>
                <a:cs typeface="Arial"/>
              </a:rPr>
              <a:t>Parahippocampal</a:t>
            </a:r>
            <a:r>
              <a:rPr sz="2000" spc="-110" dirty="0">
                <a:solidFill>
                  <a:srgbClr val="FF0000"/>
                </a:solidFill>
                <a:cs typeface="Arial"/>
              </a:rPr>
              <a:t> </a:t>
            </a:r>
            <a:r>
              <a:rPr sz="2000" spc="-100" dirty="0">
                <a:solidFill>
                  <a:srgbClr val="FF0000"/>
                </a:solidFill>
                <a:cs typeface="Arial"/>
              </a:rPr>
              <a:t>gyrus</a:t>
            </a:r>
            <a:endParaRPr sz="2000" dirty="0">
              <a:cs typeface="Arial"/>
            </a:endParaRPr>
          </a:p>
          <a:p>
            <a:pPr marL="730250" lvl="1" indent="-265430">
              <a:lnSpc>
                <a:spcPct val="100000"/>
              </a:lnSpc>
              <a:buAutoNum type="arabicPeriod"/>
              <a:tabLst>
                <a:tab pos="730885" algn="l"/>
              </a:tabLst>
            </a:pPr>
            <a:r>
              <a:rPr sz="2000" u="heavy" spc="-120" dirty="0">
                <a:uFill>
                  <a:solidFill>
                    <a:srgbClr val="5DCEAE"/>
                  </a:solidFill>
                </a:uFill>
                <a:cs typeface="Arial"/>
              </a:rPr>
              <a:t>Uncus.</a:t>
            </a:r>
            <a:r>
              <a:rPr lang="en-US" sz="2000" spc="-120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5DCEAE"/>
                  </a:solidFill>
                </a:uFill>
                <a:cs typeface="Arial"/>
              </a:rPr>
              <a:t> (olfactory center)</a:t>
            </a:r>
            <a:endParaRPr sz="2000" dirty="0">
              <a:solidFill>
                <a:schemeClr val="bg1">
                  <a:lumMod val="65000"/>
                </a:schemeClr>
              </a:solidFill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75931" y="4596384"/>
            <a:ext cx="3857244" cy="1991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73772" y="5411978"/>
            <a:ext cx="1278890" cy="315595"/>
          </a:xfrm>
          <a:custGeom>
            <a:avLst/>
            <a:gdLst/>
            <a:ahLst/>
            <a:cxnLst/>
            <a:rect l="l" t="t" r="r" b="b"/>
            <a:pathLst>
              <a:path w="1278890" h="315595">
                <a:moveTo>
                  <a:pt x="1194758" y="270088"/>
                </a:moveTo>
                <a:lnTo>
                  <a:pt x="1142746" y="287832"/>
                </a:lnTo>
                <a:lnTo>
                  <a:pt x="1138681" y="296062"/>
                </a:lnTo>
                <a:lnTo>
                  <a:pt x="1141222" y="303631"/>
                </a:lnTo>
                <a:lnTo>
                  <a:pt x="1143888" y="311200"/>
                </a:lnTo>
                <a:lnTo>
                  <a:pt x="1152017" y="315239"/>
                </a:lnTo>
                <a:lnTo>
                  <a:pt x="1253439" y="280708"/>
                </a:lnTo>
                <a:lnTo>
                  <a:pt x="1247267" y="280708"/>
                </a:lnTo>
                <a:lnTo>
                  <a:pt x="1194758" y="270088"/>
                </a:lnTo>
                <a:close/>
              </a:path>
              <a:path w="1278890" h="315595">
                <a:moveTo>
                  <a:pt x="1221998" y="260808"/>
                </a:moveTo>
                <a:lnTo>
                  <a:pt x="1194758" y="270088"/>
                </a:lnTo>
                <a:lnTo>
                  <a:pt x="1247267" y="280708"/>
                </a:lnTo>
                <a:lnTo>
                  <a:pt x="1247947" y="277329"/>
                </a:lnTo>
                <a:lnTo>
                  <a:pt x="1240535" y="277329"/>
                </a:lnTo>
                <a:lnTo>
                  <a:pt x="1221998" y="260808"/>
                </a:lnTo>
                <a:close/>
              </a:path>
              <a:path w="1278890" h="315595">
                <a:moveTo>
                  <a:pt x="1178686" y="183489"/>
                </a:moveTo>
                <a:lnTo>
                  <a:pt x="1169543" y="184023"/>
                </a:lnTo>
                <a:lnTo>
                  <a:pt x="1158875" y="195961"/>
                </a:lnTo>
                <a:lnTo>
                  <a:pt x="1159509" y="205117"/>
                </a:lnTo>
                <a:lnTo>
                  <a:pt x="1200581" y="241721"/>
                </a:lnTo>
                <a:lnTo>
                  <a:pt x="1252981" y="252323"/>
                </a:lnTo>
                <a:lnTo>
                  <a:pt x="1247267" y="280708"/>
                </a:lnTo>
                <a:lnTo>
                  <a:pt x="1253439" y="280708"/>
                </a:lnTo>
                <a:lnTo>
                  <a:pt x="1278381" y="272211"/>
                </a:lnTo>
                <a:lnTo>
                  <a:pt x="1178686" y="183489"/>
                </a:lnTo>
                <a:close/>
              </a:path>
              <a:path w="1278890" h="315595">
                <a:moveTo>
                  <a:pt x="1245488" y="252806"/>
                </a:moveTo>
                <a:lnTo>
                  <a:pt x="1221998" y="260808"/>
                </a:lnTo>
                <a:lnTo>
                  <a:pt x="1240535" y="277329"/>
                </a:lnTo>
                <a:lnTo>
                  <a:pt x="1245488" y="252806"/>
                </a:lnTo>
                <a:close/>
              </a:path>
              <a:path w="1278890" h="315595">
                <a:moveTo>
                  <a:pt x="1252884" y="252806"/>
                </a:moveTo>
                <a:lnTo>
                  <a:pt x="1245488" y="252806"/>
                </a:lnTo>
                <a:lnTo>
                  <a:pt x="1240535" y="277329"/>
                </a:lnTo>
                <a:lnTo>
                  <a:pt x="1247947" y="277329"/>
                </a:lnTo>
                <a:lnTo>
                  <a:pt x="1252884" y="252806"/>
                </a:lnTo>
                <a:close/>
              </a:path>
              <a:path w="1278890" h="315595">
                <a:moveTo>
                  <a:pt x="5842" y="0"/>
                </a:moveTo>
                <a:lnTo>
                  <a:pt x="0" y="28448"/>
                </a:lnTo>
                <a:lnTo>
                  <a:pt x="1194758" y="270088"/>
                </a:lnTo>
                <a:lnTo>
                  <a:pt x="1221998" y="260808"/>
                </a:lnTo>
                <a:lnTo>
                  <a:pt x="1200581" y="241721"/>
                </a:lnTo>
                <a:lnTo>
                  <a:pt x="5842" y="0"/>
                </a:lnTo>
                <a:close/>
              </a:path>
              <a:path w="1278890" h="315595">
                <a:moveTo>
                  <a:pt x="1200581" y="241721"/>
                </a:moveTo>
                <a:lnTo>
                  <a:pt x="1221998" y="260808"/>
                </a:lnTo>
                <a:lnTo>
                  <a:pt x="1245488" y="252806"/>
                </a:lnTo>
                <a:lnTo>
                  <a:pt x="1252884" y="252806"/>
                </a:lnTo>
                <a:lnTo>
                  <a:pt x="1252981" y="252323"/>
                </a:lnTo>
                <a:lnTo>
                  <a:pt x="1200581" y="241721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49206" y="5676646"/>
            <a:ext cx="1056640" cy="546735"/>
          </a:xfrm>
          <a:custGeom>
            <a:avLst/>
            <a:gdLst/>
            <a:ahLst/>
            <a:cxnLst/>
            <a:rect l="l" t="t" r="r" b="b"/>
            <a:pathLst>
              <a:path w="1056640" h="546735">
                <a:moveTo>
                  <a:pt x="80040" y="32440"/>
                </a:moveTo>
                <a:lnTo>
                  <a:pt x="51323" y="34299"/>
                </a:lnTo>
                <a:lnTo>
                  <a:pt x="67066" y="58338"/>
                </a:lnTo>
                <a:lnTo>
                  <a:pt x="1043559" y="546366"/>
                </a:lnTo>
                <a:lnTo>
                  <a:pt x="1056513" y="520471"/>
                </a:lnTo>
                <a:lnTo>
                  <a:pt x="80040" y="32440"/>
                </a:lnTo>
                <a:close/>
              </a:path>
              <a:path w="1056640" h="546735">
                <a:moveTo>
                  <a:pt x="133096" y="0"/>
                </a:moveTo>
                <a:lnTo>
                  <a:pt x="0" y="8610"/>
                </a:lnTo>
                <a:lnTo>
                  <a:pt x="68579" y="113537"/>
                </a:lnTo>
                <a:lnTo>
                  <a:pt x="72898" y="120230"/>
                </a:lnTo>
                <a:lnTo>
                  <a:pt x="81915" y="122110"/>
                </a:lnTo>
                <a:lnTo>
                  <a:pt x="88646" y="117728"/>
                </a:lnTo>
                <a:lnTo>
                  <a:pt x="95250" y="113347"/>
                </a:lnTo>
                <a:lnTo>
                  <a:pt x="97154" y="104381"/>
                </a:lnTo>
                <a:lnTo>
                  <a:pt x="92837" y="97688"/>
                </a:lnTo>
                <a:lnTo>
                  <a:pt x="67066" y="58338"/>
                </a:lnTo>
                <a:lnTo>
                  <a:pt x="19176" y="34404"/>
                </a:lnTo>
                <a:lnTo>
                  <a:pt x="32130" y="8496"/>
                </a:lnTo>
                <a:lnTo>
                  <a:pt x="140109" y="8496"/>
                </a:lnTo>
                <a:lnTo>
                  <a:pt x="139953" y="6045"/>
                </a:lnTo>
                <a:lnTo>
                  <a:pt x="133096" y="0"/>
                </a:lnTo>
                <a:close/>
              </a:path>
              <a:path w="1056640" h="546735">
                <a:moveTo>
                  <a:pt x="32130" y="8496"/>
                </a:moveTo>
                <a:lnTo>
                  <a:pt x="19176" y="34404"/>
                </a:lnTo>
                <a:lnTo>
                  <a:pt x="67066" y="58338"/>
                </a:lnTo>
                <a:lnTo>
                  <a:pt x="52373" y="35902"/>
                </a:lnTo>
                <a:lnTo>
                  <a:pt x="26543" y="35902"/>
                </a:lnTo>
                <a:lnTo>
                  <a:pt x="37719" y="13525"/>
                </a:lnTo>
                <a:lnTo>
                  <a:pt x="42193" y="13525"/>
                </a:lnTo>
                <a:lnTo>
                  <a:pt x="32130" y="8496"/>
                </a:lnTo>
                <a:close/>
              </a:path>
              <a:path w="1056640" h="546735">
                <a:moveTo>
                  <a:pt x="37719" y="13525"/>
                </a:moveTo>
                <a:lnTo>
                  <a:pt x="26543" y="35902"/>
                </a:lnTo>
                <a:lnTo>
                  <a:pt x="51323" y="34299"/>
                </a:lnTo>
                <a:lnTo>
                  <a:pt x="37719" y="13525"/>
                </a:lnTo>
                <a:close/>
              </a:path>
              <a:path w="1056640" h="546735">
                <a:moveTo>
                  <a:pt x="51323" y="34299"/>
                </a:moveTo>
                <a:lnTo>
                  <a:pt x="26543" y="35902"/>
                </a:lnTo>
                <a:lnTo>
                  <a:pt x="52373" y="35902"/>
                </a:lnTo>
                <a:lnTo>
                  <a:pt x="51323" y="34299"/>
                </a:lnTo>
                <a:close/>
              </a:path>
              <a:path w="1056640" h="546735">
                <a:moveTo>
                  <a:pt x="42193" y="13525"/>
                </a:moveTo>
                <a:lnTo>
                  <a:pt x="37719" y="13525"/>
                </a:lnTo>
                <a:lnTo>
                  <a:pt x="51323" y="34299"/>
                </a:lnTo>
                <a:lnTo>
                  <a:pt x="80040" y="32440"/>
                </a:lnTo>
                <a:lnTo>
                  <a:pt x="42193" y="13525"/>
                </a:lnTo>
                <a:close/>
              </a:path>
              <a:path w="1056640" h="546735">
                <a:moveTo>
                  <a:pt x="140109" y="8496"/>
                </a:moveTo>
                <a:lnTo>
                  <a:pt x="32130" y="8496"/>
                </a:lnTo>
                <a:lnTo>
                  <a:pt x="80040" y="32440"/>
                </a:lnTo>
                <a:lnTo>
                  <a:pt x="134874" y="28892"/>
                </a:lnTo>
                <a:lnTo>
                  <a:pt x="140970" y="22009"/>
                </a:lnTo>
                <a:lnTo>
                  <a:pt x="140109" y="8496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04963" y="6025095"/>
            <a:ext cx="646430" cy="501650"/>
          </a:xfrm>
          <a:custGeom>
            <a:avLst/>
            <a:gdLst/>
            <a:ahLst/>
            <a:cxnLst/>
            <a:rect l="l" t="t" r="r" b="b"/>
            <a:pathLst>
              <a:path w="646429" h="501650">
                <a:moveTo>
                  <a:pt x="600859" y="35030"/>
                </a:moveTo>
                <a:lnTo>
                  <a:pt x="572484" y="38660"/>
                </a:lnTo>
                <a:lnTo>
                  <a:pt x="0" y="478688"/>
                </a:lnTo>
                <a:lnTo>
                  <a:pt x="17525" y="501649"/>
                </a:lnTo>
                <a:lnTo>
                  <a:pt x="589970" y="61731"/>
                </a:lnTo>
                <a:lnTo>
                  <a:pt x="600859" y="35030"/>
                </a:lnTo>
                <a:close/>
              </a:path>
              <a:path w="646429" h="501650">
                <a:moveTo>
                  <a:pt x="643968" y="6032"/>
                </a:moveTo>
                <a:lnTo>
                  <a:pt x="614933" y="6032"/>
                </a:lnTo>
                <a:lnTo>
                  <a:pt x="632586" y="28981"/>
                </a:lnTo>
                <a:lnTo>
                  <a:pt x="589970" y="61731"/>
                </a:lnTo>
                <a:lnTo>
                  <a:pt x="572261" y="105155"/>
                </a:lnTo>
                <a:lnTo>
                  <a:pt x="569340" y="112560"/>
                </a:lnTo>
                <a:lnTo>
                  <a:pt x="572896" y="121005"/>
                </a:lnTo>
                <a:lnTo>
                  <a:pt x="587628" y="127050"/>
                </a:lnTo>
                <a:lnTo>
                  <a:pt x="596137" y="123494"/>
                </a:lnTo>
                <a:lnTo>
                  <a:pt x="599058" y="116090"/>
                </a:lnTo>
                <a:lnTo>
                  <a:pt x="643968" y="6032"/>
                </a:lnTo>
                <a:close/>
              </a:path>
              <a:path w="646429" h="501650">
                <a:moveTo>
                  <a:pt x="619554" y="12039"/>
                </a:moveTo>
                <a:lnTo>
                  <a:pt x="610234" y="12039"/>
                </a:lnTo>
                <a:lnTo>
                  <a:pt x="625601" y="31864"/>
                </a:lnTo>
                <a:lnTo>
                  <a:pt x="600859" y="35030"/>
                </a:lnTo>
                <a:lnTo>
                  <a:pt x="589970" y="61731"/>
                </a:lnTo>
                <a:lnTo>
                  <a:pt x="632586" y="28981"/>
                </a:lnTo>
                <a:lnTo>
                  <a:pt x="619554" y="12039"/>
                </a:lnTo>
                <a:close/>
              </a:path>
              <a:path w="646429" h="501650">
                <a:moveTo>
                  <a:pt x="646429" y="0"/>
                </a:moveTo>
                <a:lnTo>
                  <a:pt x="514222" y="16916"/>
                </a:lnTo>
                <a:lnTo>
                  <a:pt x="508634" y="24180"/>
                </a:lnTo>
                <a:lnTo>
                  <a:pt x="509523" y="32105"/>
                </a:lnTo>
                <a:lnTo>
                  <a:pt x="510539" y="40043"/>
                </a:lnTo>
                <a:lnTo>
                  <a:pt x="517905" y="45643"/>
                </a:lnTo>
                <a:lnTo>
                  <a:pt x="572484" y="38660"/>
                </a:lnTo>
                <a:lnTo>
                  <a:pt x="614933" y="6032"/>
                </a:lnTo>
                <a:lnTo>
                  <a:pt x="643968" y="6032"/>
                </a:lnTo>
                <a:lnTo>
                  <a:pt x="646429" y="0"/>
                </a:lnTo>
                <a:close/>
              </a:path>
              <a:path w="646429" h="501650">
                <a:moveTo>
                  <a:pt x="614933" y="6032"/>
                </a:moveTo>
                <a:lnTo>
                  <a:pt x="572484" y="38660"/>
                </a:lnTo>
                <a:lnTo>
                  <a:pt x="600859" y="35030"/>
                </a:lnTo>
                <a:lnTo>
                  <a:pt x="610234" y="12039"/>
                </a:lnTo>
                <a:lnTo>
                  <a:pt x="619554" y="12039"/>
                </a:lnTo>
                <a:lnTo>
                  <a:pt x="614933" y="6032"/>
                </a:lnTo>
                <a:close/>
              </a:path>
              <a:path w="646429" h="501650">
                <a:moveTo>
                  <a:pt x="610234" y="12039"/>
                </a:moveTo>
                <a:lnTo>
                  <a:pt x="600859" y="35030"/>
                </a:lnTo>
                <a:lnTo>
                  <a:pt x="625601" y="31864"/>
                </a:lnTo>
                <a:lnTo>
                  <a:pt x="610234" y="12039"/>
                </a:lnTo>
                <a:close/>
              </a:path>
            </a:pathLst>
          </a:custGeom>
          <a:solidFill>
            <a:srgbClr val="5DCE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9421" y="1139474"/>
            <a:ext cx="6621780" cy="1835150"/>
          </a:xfrm>
          <a:custGeom>
            <a:avLst/>
            <a:gdLst/>
            <a:ahLst/>
            <a:cxnLst/>
            <a:rect l="l" t="t" r="r" b="b"/>
            <a:pathLst>
              <a:path w="6621780" h="1835150">
                <a:moveTo>
                  <a:pt x="6315964" y="0"/>
                </a:moveTo>
                <a:lnTo>
                  <a:pt x="6365571" y="4002"/>
                </a:lnTo>
                <a:lnTo>
                  <a:pt x="6412630" y="15589"/>
                </a:lnTo>
                <a:lnTo>
                  <a:pt x="6456509" y="34132"/>
                </a:lnTo>
                <a:lnTo>
                  <a:pt x="6496580" y="59001"/>
                </a:lnTo>
                <a:lnTo>
                  <a:pt x="6532213" y="89566"/>
                </a:lnTo>
                <a:lnTo>
                  <a:pt x="6562778" y="125199"/>
                </a:lnTo>
                <a:lnTo>
                  <a:pt x="6587647" y="165270"/>
                </a:lnTo>
                <a:lnTo>
                  <a:pt x="6606190" y="209149"/>
                </a:lnTo>
                <a:lnTo>
                  <a:pt x="6617777" y="256208"/>
                </a:lnTo>
                <a:lnTo>
                  <a:pt x="6621780" y="305816"/>
                </a:lnTo>
                <a:lnTo>
                  <a:pt x="6621780" y="1529080"/>
                </a:lnTo>
                <a:lnTo>
                  <a:pt x="6617777" y="1578687"/>
                </a:lnTo>
                <a:lnTo>
                  <a:pt x="6606190" y="1625746"/>
                </a:lnTo>
                <a:lnTo>
                  <a:pt x="6587647" y="1669625"/>
                </a:lnTo>
                <a:lnTo>
                  <a:pt x="6562778" y="1709696"/>
                </a:lnTo>
                <a:lnTo>
                  <a:pt x="6532213" y="1745329"/>
                </a:lnTo>
                <a:lnTo>
                  <a:pt x="6496580" y="1775894"/>
                </a:lnTo>
                <a:lnTo>
                  <a:pt x="6456509" y="1800763"/>
                </a:lnTo>
                <a:lnTo>
                  <a:pt x="6412630" y="1819306"/>
                </a:lnTo>
                <a:lnTo>
                  <a:pt x="6365571" y="1830893"/>
                </a:lnTo>
                <a:lnTo>
                  <a:pt x="6315964" y="1834896"/>
                </a:lnTo>
                <a:lnTo>
                  <a:pt x="305816" y="1834896"/>
                </a:lnTo>
                <a:lnTo>
                  <a:pt x="256211" y="1830893"/>
                </a:lnTo>
                <a:lnTo>
                  <a:pt x="209154" y="1819306"/>
                </a:lnTo>
                <a:lnTo>
                  <a:pt x="165276" y="1800763"/>
                </a:lnTo>
                <a:lnTo>
                  <a:pt x="125205" y="1775894"/>
                </a:lnTo>
                <a:lnTo>
                  <a:pt x="89571" y="1745329"/>
                </a:lnTo>
                <a:lnTo>
                  <a:pt x="59004" y="1709696"/>
                </a:lnTo>
                <a:lnTo>
                  <a:pt x="34134" y="1669625"/>
                </a:lnTo>
                <a:lnTo>
                  <a:pt x="15590" y="1625746"/>
                </a:lnTo>
                <a:lnTo>
                  <a:pt x="4002" y="1578687"/>
                </a:lnTo>
                <a:lnTo>
                  <a:pt x="0" y="1529080"/>
                </a:lnTo>
                <a:lnTo>
                  <a:pt x="0" y="305816"/>
                </a:lnTo>
                <a:lnTo>
                  <a:pt x="4002" y="256208"/>
                </a:lnTo>
                <a:lnTo>
                  <a:pt x="15590" y="209149"/>
                </a:lnTo>
                <a:lnTo>
                  <a:pt x="34134" y="165270"/>
                </a:lnTo>
                <a:lnTo>
                  <a:pt x="59004" y="125199"/>
                </a:lnTo>
                <a:lnTo>
                  <a:pt x="89571" y="89566"/>
                </a:lnTo>
                <a:lnTo>
                  <a:pt x="125205" y="59001"/>
                </a:lnTo>
                <a:lnTo>
                  <a:pt x="165276" y="34132"/>
                </a:lnTo>
                <a:lnTo>
                  <a:pt x="209154" y="15589"/>
                </a:lnTo>
                <a:lnTo>
                  <a:pt x="256211" y="4002"/>
                </a:lnTo>
                <a:lnTo>
                  <a:pt x="305816" y="0"/>
                </a:lnTo>
                <a:lnTo>
                  <a:pt x="6315964" y="0"/>
                </a:lnTo>
                <a:close/>
              </a:path>
            </a:pathLst>
          </a:custGeom>
          <a:ln w="6096">
            <a:solidFill>
              <a:srgbClr val="FF8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24074" y="1181148"/>
            <a:ext cx="4707637" cy="20714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7495" indent="-26479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78130" algn="l"/>
              </a:tabLst>
            </a:pPr>
            <a:r>
              <a:rPr sz="1900" spc="-95" dirty="0">
                <a:cs typeface="Arial"/>
              </a:rPr>
              <a:t>Limbic</a:t>
            </a:r>
            <a:r>
              <a:rPr sz="1900" spc="-105" dirty="0">
                <a:cs typeface="Arial"/>
              </a:rPr>
              <a:t> </a:t>
            </a:r>
            <a:r>
              <a:rPr sz="1900" spc="-55" dirty="0">
                <a:cs typeface="Arial"/>
              </a:rPr>
              <a:t>lobe.</a:t>
            </a:r>
            <a:endParaRPr sz="1900" dirty="0">
              <a:cs typeface="Arial"/>
            </a:endParaRPr>
          </a:p>
          <a:p>
            <a:pPr marL="277495" indent="-26479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278130" algn="l"/>
              </a:tabLst>
            </a:pPr>
            <a:r>
              <a:rPr sz="1900" spc="-90" dirty="0">
                <a:cs typeface="Arial"/>
              </a:rPr>
              <a:t>Hippocampal</a:t>
            </a:r>
            <a:r>
              <a:rPr sz="1900" spc="-125" dirty="0">
                <a:cs typeface="Arial"/>
              </a:rPr>
              <a:t> </a:t>
            </a:r>
            <a:r>
              <a:rPr sz="1900" spc="-35" dirty="0">
                <a:cs typeface="Arial"/>
              </a:rPr>
              <a:t>formation.</a:t>
            </a:r>
            <a:endParaRPr sz="1900" dirty="0">
              <a:cs typeface="Arial"/>
            </a:endParaRPr>
          </a:p>
          <a:p>
            <a:pPr marL="277495" marR="5080" indent="-264795">
              <a:lnSpc>
                <a:spcPct val="91800"/>
              </a:lnSpc>
              <a:spcBef>
                <a:spcPts val="315"/>
              </a:spcBef>
              <a:buAutoNum type="arabicPeriod"/>
              <a:tabLst>
                <a:tab pos="278130" algn="l"/>
              </a:tabLst>
            </a:pPr>
            <a:r>
              <a:rPr sz="1900" spc="-110" dirty="0">
                <a:cs typeface="Arial"/>
              </a:rPr>
              <a:t>Septal </a:t>
            </a:r>
            <a:r>
              <a:rPr sz="1900" spc="-130" dirty="0">
                <a:cs typeface="Arial"/>
              </a:rPr>
              <a:t>areas </a:t>
            </a:r>
            <a:r>
              <a:rPr sz="1900" spc="-75" dirty="0">
                <a:solidFill>
                  <a:schemeClr val="bg1">
                    <a:lumMod val="65000"/>
                  </a:schemeClr>
                </a:solidFill>
                <a:cs typeface="Arial"/>
              </a:rPr>
              <a:t>(Fornix, </a:t>
            </a:r>
            <a:r>
              <a:rPr sz="1900" spc="-65" dirty="0">
                <a:solidFill>
                  <a:schemeClr val="bg1">
                    <a:lumMod val="65000"/>
                  </a:schemeClr>
                </a:solidFill>
                <a:cs typeface="Arial"/>
              </a:rPr>
              <a:t>connecting </a:t>
            </a:r>
            <a:r>
              <a:rPr sz="1900" spc="-20" dirty="0">
                <a:solidFill>
                  <a:schemeClr val="bg1">
                    <a:lumMod val="65000"/>
                  </a:schemeClr>
                </a:solidFill>
                <a:cs typeface="Arial"/>
              </a:rPr>
              <a:t>the  </a:t>
            </a:r>
            <a:r>
              <a:rPr sz="1900" spc="-75" dirty="0">
                <a:solidFill>
                  <a:schemeClr val="bg1">
                    <a:lumMod val="65000"/>
                  </a:schemeClr>
                </a:solidFill>
                <a:cs typeface="Arial"/>
              </a:rPr>
              <a:t>hippocampus </a:t>
            </a:r>
            <a:r>
              <a:rPr sz="1900" spc="10" dirty="0">
                <a:solidFill>
                  <a:schemeClr val="bg1">
                    <a:lumMod val="65000"/>
                  </a:schemeClr>
                </a:solidFill>
                <a:cs typeface="Arial"/>
              </a:rPr>
              <a:t>with </a:t>
            </a:r>
            <a:r>
              <a:rPr sz="1900" spc="-45" dirty="0">
                <a:solidFill>
                  <a:schemeClr val="bg1">
                    <a:lumMod val="65000"/>
                  </a:schemeClr>
                </a:solidFill>
                <a:cs typeface="Arial"/>
              </a:rPr>
              <a:t>mammillary </a:t>
            </a:r>
            <a:r>
              <a:rPr sz="1900" spc="-75" dirty="0">
                <a:solidFill>
                  <a:schemeClr val="bg1">
                    <a:lumMod val="65000"/>
                  </a:schemeClr>
                </a:solidFill>
                <a:cs typeface="Arial"/>
              </a:rPr>
              <a:t>bodies </a:t>
            </a:r>
            <a:r>
              <a:rPr sz="1900" spc="-80" dirty="0">
                <a:solidFill>
                  <a:schemeClr val="bg1">
                    <a:lumMod val="65000"/>
                  </a:schemeClr>
                </a:solidFill>
                <a:cs typeface="Arial"/>
              </a:rPr>
              <a:t>and</a:t>
            </a:r>
            <a:r>
              <a:rPr sz="1900" spc="-305" dirty="0">
                <a:solidFill>
                  <a:schemeClr val="bg1">
                    <a:lumMod val="65000"/>
                  </a:schemeClr>
                </a:solidFill>
                <a:cs typeface="Arial"/>
              </a:rPr>
              <a:t> </a:t>
            </a:r>
            <a:r>
              <a:rPr sz="1900" spc="-65" dirty="0">
                <a:solidFill>
                  <a:schemeClr val="bg1">
                    <a:lumMod val="65000"/>
                  </a:schemeClr>
                </a:solidFill>
                <a:cs typeface="Arial"/>
              </a:rPr>
              <a:t>septal</a:t>
            </a:r>
            <a:r>
              <a:rPr lang="en-US" sz="1900" spc="-65" dirty="0">
                <a:solidFill>
                  <a:schemeClr val="bg1">
                    <a:lumMod val="65000"/>
                  </a:schemeClr>
                </a:solidFill>
                <a:cs typeface="Arial"/>
              </a:rPr>
              <a:t> nuclei).</a:t>
            </a:r>
          </a:p>
          <a:p>
            <a:pPr marL="277495" marR="5080" indent="-264795">
              <a:lnSpc>
                <a:spcPct val="91800"/>
              </a:lnSpc>
              <a:spcBef>
                <a:spcPts val="315"/>
              </a:spcBef>
              <a:buFontTx/>
              <a:buAutoNum type="arabicPeriod"/>
              <a:tabLst>
                <a:tab pos="278130" algn="l"/>
              </a:tabLst>
            </a:pPr>
            <a:r>
              <a:rPr lang="en-US" sz="1900" spc="-60" dirty="0">
                <a:cs typeface="Arial"/>
              </a:rPr>
              <a:t>Prefrontal </a:t>
            </a:r>
            <a:r>
              <a:rPr lang="en-US" sz="1900" spc="-105" dirty="0">
                <a:cs typeface="Arial"/>
              </a:rPr>
              <a:t>area </a:t>
            </a:r>
            <a:r>
              <a:rPr lang="en-US" sz="1900" spc="-30" dirty="0">
                <a:solidFill>
                  <a:srgbClr val="FF6699"/>
                </a:solidFill>
                <a:cs typeface="Arial"/>
              </a:rPr>
              <a:t>(</a:t>
            </a:r>
            <a:r>
              <a:rPr lang="en-US" sz="1900" spc="-35" dirty="0">
                <a:solidFill>
                  <a:srgbClr val="FF6699"/>
                </a:solidFill>
                <a:cs typeface="Arial"/>
              </a:rPr>
              <a:t>olfactory</a:t>
            </a:r>
            <a:r>
              <a:rPr lang="en-US" sz="1900" spc="-165" dirty="0">
                <a:solidFill>
                  <a:srgbClr val="FF6699"/>
                </a:solidFill>
                <a:cs typeface="Arial"/>
              </a:rPr>
              <a:t> </a:t>
            </a:r>
            <a:r>
              <a:rPr lang="en-US" sz="1900" spc="-85" dirty="0">
                <a:solidFill>
                  <a:srgbClr val="FF6699"/>
                </a:solidFill>
                <a:cs typeface="Arial"/>
              </a:rPr>
              <a:t>cortex).</a:t>
            </a:r>
            <a:endParaRPr lang="en-US" sz="1900" dirty="0">
              <a:solidFill>
                <a:srgbClr val="FF6699"/>
              </a:solidFill>
              <a:cs typeface="Arial"/>
            </a:endParaRPr>
          </a:p>
          <a:p>
            <a:pPr marL="277495" marR="5080" indent="-264795">
              <a:lnSpc>
                <a:spcPct val="91800"/>
              </a:lnSpc>
              <a:spcBef>
                <a:spcPts val="315"/>
              </a:spcBef>
              <a:buAutoNum type="arabicPeriod"/>
              <a:tabLst>
                <a:tab pos="278130" algn="l"/>
              </a:tabLst>
            </a:pPr>
            <a:endParaRPr sz="19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9802" y="1133300"/>
            <a:ext cx="1792224" cy="1835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31850" y="1736043"/>
            <a:ext cx="163258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196215">
              <a:lnSpc>
                <a:spcPts val="2590"/>
              </a:lnSpc>
              <a:spcBef>
                <a:spcPts val="425"/>
              </a:spcBef>
            </a:pPr>
            <a:r>
              <a:rPr sz="2400" spc="-325" dirty="0">
                <a:solidFill>
                  <a:srgbClr val="FFFFFF"/>
                </a:solidFill>
                <a:latin typeface="Arial"/>
                <a:cs typeface="Arial"/>
              </a:rPr>
              <a:t>CORTICAL  </a:t>
            </a:r>
            <a:r>
              <a:rPr sz="2400" spc="-5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345" dirty="0">
                <a:solidFill>
                  <a:srgbClr val="FFFFFF"/>
                </a:solidFill>
                <a:latin typeface="Arial"/>
                <a:cs typeface="Arial"/>
              </a:rPr>
              <a:t>TRU</a:t>
            </a:r>
            <a:r>
              <a:rPr sz="2400" spc="-3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229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28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-4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4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5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498080" y="937260"/>
            <a:ext cx="4104131" cy="2325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88118" y="4652009"/>
            <a:ext cx="678180" cy="315595"/>
          </a:xfrm>
          <a:custGeom>
            <a:avLst/>
            <a:gdLst/>
            <a:ahLst/>
            <a:cxnLst/>
            <a:rect l="l" t="t" r="r" b="b"/>
            <a:pathLst>
              <a:path w="678179" h="315595">
                <a:moveTo>
                  <a:pt x="0" y="315468"/>
                </a:moveTo>
                <a:lnTo>
                  <a:pt x="678179" y="315468"/>
                </a:lnTo>
                <a:lnTo>
                  <a:pt x="678179" y="0"/>
                </a:lnTo>
                <a:lnTo>
                  <a:pt x="0" y="0"/>
                </a:lnTo>
                <a:lnTo>
                  <a:pt x="0" y="315468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42197" y="6387846"/>
            <a:ext cx="1600200" cy="262255"/>
          </a:xfrm>
          <a:custGeom>
            <a:avLst/>
            <a:gdLst/>
            <a:ahLst/>
            <a:cxnLst/>
            <a:rect l="l" t="t" r="r" b="b"/>
            <a:pathLst>
              <a:path w="1600200" h="262254">
                <a:moveTo>
                  <a:pt x="0" y="262127"/>
                </a:moveTo>
                <a:lnTo>
                  <a:pt x="1600200" y="262127"/>
                </a:lnTo>
                <a:lnTo>
                  <a:pt x="1600200" y="0"/>
                </a:lnTo>
                <a:lnTo>
                  <a:pt x="0" y="0"/>
                </a:lnTo>
                <a:lnTo>
                  <a:pt x="0" y="262127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48974" y="3025430"/>
            <a:ext cx="585406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4190">
              <a:lnSpc>
                <a:spcPct val="100000"/>
              </a:lnSpc>
              <a:spcBef>
                <a:spcPts val="1100"/>
              </a:spcBef>
            </a:pPr>
            <a:r>
              <a:rPr sz="1400" spc="-35" dirty="0">
                <a:solidFill>
                  <a:srgbClr val="92D050"/>
                </a:solidFill>
                <a:latin typeface="Arial"/>
                <a:cs typeface="Arial"/>
              </a:rPr>
              <a:t>Note: </a:t>
            </a:r>
            <a:r>
              <a:rPr sz="1400" b="1" spc="-80" dirty="0">
                <a:solidFill>
                  <a:srgbClr val="92D050"/>
                </a:solidFill>
                <a:latin typeface="Trebuchet MS"/>
                <a:cs typeface="Trebuchet MS"/>
              </a:rPr>
              <a:t>Subcortical </a:t>
            </a:r>
            <a:r>
              <a:rPr sz="1400" spc="-40" dirty="0">
                <a:solidFill>
                  <a:srgbClr val="92D050"/>
                </a:solidFill>
                <a:latin typeface="Arial"/>
                <a:cs typeface="Arial"/>
              </a:rPr>
              <a:t>structures </a:t>
            </a:r>
            <a:r>
              <a:rPr sz="1400" spc="-55" dirty="0">
                <a:solidFill>
                  <a:srgbClr val="92D050"/>
                </a:solidFill>
                <a:latin typeface="Arial"/>
                <a:cs typeface="Arial"/>
              </a:rPr>
              <a:t>are </a:t>
            </a:r>
            <a:r>
              <a:rPr sz="1400" spc="-30" dirty="0">
                <a:solidFill>
                  <a:srgbClr val="92D050"/>
                </a:solidFill>
                <a:latin typeface="Arial"/>
                <a:cs typeface="Arial"/>
              </a:rPr>
              <a:t>like </a:t>
            </a:r>
            <a:r>
              <a:rPr sz="1400" spc="-75" dirty="0">
                <a:solidFill>
                  <a:srgbClr val="92D050"/>
                </a:solidFill>
                <a:latin typeface="Arial"/>
                <a:cs typeface="Arial"/>
              </a:rPr>
              <a:t>amygdala </a:t>
            </a:r>
            <a:r>
              <a:rPr sz="1400" spc="-65" dirty="0">
                <a:solidFill>
                  <a:srgbClr val="92D050"/>
                </a:solidFill>
                <a:latin typeface="Arial"/>
                <a:cs typeface="Arial"/>
              </a:rPr>
              <a:t>and</a:t>
            </a:r>
            <a:r>
              <a:rPr sz="1400" spc="-27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92D050"/>
                </a:solidFill>
                <a:latin typeface="Arial"/>
                <a:cs typeface="Arial"/>
              </a:rPr>
              <a:t>hypothalamus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35C7AAF-AFA6-404D-A9C4-A2601CFBBF5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Limbic System</a:t>
            </a:r>
            <a:endParaRPr lang="en-US" sz="3200" b="1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ED99030-2301-4B77-9F50-AF8EDE2D515E}"/>
              </a:ext>
            </a:extLst>
          </p:cNvPr>
          <p:cNvSpPr txBox="1">
            <a:spLocks/>
          </p:cNvSpPr>
          <p:nvPr/>
        </p:nvSpPr>
        <p:spPr>
          <a:xfrm>
            <a:off x="911356" y="3369192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Limbic Lobe</a:t>
            </a:r>
          </a:p>
        </p:txBody>
      </p:sp>
    </p:spTree>
    <p:extLst>
      <p:ext uri="{BB962C8B-B14F-4D97-AF65-F5344CB8AC3E}">
        <p14:creationId xmlns:p14="http://schemas.microsoft.com/office/powerpoint/2010/main" val="952230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474964" y="4091940"/>
            <a:ext cx="3235452" cy="1911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5821" y="1599355"/>
            <a:ext cx="6647815" cy="34374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Courier New"/>
              <a:buChar char="o"/>
              <a:tabLst>
                <a:tab pos="355600" algn="l"/>
              </a:tabLst>
            </a:pPr>
            <a:r>
              <a:rPr sz="2000" spc="30" dirty="0">
                <a:cs typeface="Arial"/>
              </a:rPr>
              <a:t>It</a:t>
            </a:r>
            <a:r>
              <a:rPr sz="2000" spc="-395" dirty="0">
                <a:cs typeface="Arial"/>
              </a:rPr>
              <a:t> </a:t>
            </a:r>
            <a:r>
              <a:rPr sz="2000" spc="-105" dirty="0">
                <a:cs typeface="Arial"/>
              </a:rPr>
              <a:t>is </a:t>
            </a:r>
            <a:r>
              <a:rPr sz="2000" spc="-155" dirty="0">
                <a:cs typeface="Arial"/>
              </a:rPr>
              <a:t>a </a:t>
            </a:r>
            <a:r>
              <a:rPr sz="2000" b="1" u="heavy" spc="-114" dirty="0">
                <a:uFill>
                  <a:solidFill>
                    <a:srgbClr val="000000"/>
                  </a:solidFill>
                </a:uFill>
                <a:cs typeface="Trebuchet MS"/>
              </a:rPr>
              <a:t>limbic </a:t>
            </a:r>
            <a:r>
              <a:rPr sz="2000" b="1" u="heavy" spc="-95" dirty="0">
                <a:uFill>
                  <a:solidFill>
                    <a:srgbClr val="000000"/>
                  </a:solidFill>
                </a:uFill>
                <a:cs typeface="Trebuchet MS"/>
              </a:rPr>
              <a:t>system</a:t>
            </a:r>
            <a:r>
              <a:rPr sz="2000" b="1" spc="-95" dirty="0">
                <a:cs typeface="Trebuchet MS"/>
              </a:rPr>
              <a:t> </a:t>
            </a:r>
            <a:r>
              <a:rPr sz="2000" spc="-40" dirty="0">
                <a:cs typeface="Arial"/>
              </a:rPr>
              <a:t>structure </a:t>
            </a:r>
            <a:r>
              <a:rPr sz="2000" dirty="0">
                <a:cs typeface="Arial"/>
              </a:rPr>
              <a:t>that </a:t>
            </a:r>
            <a:r>
              <a:rPr sz="2000" spc="-110" dirty="0">
                <a:cs typeface="Arial"/>
              </a:rPr>
              <a:t>is </a:t>
            </a:r>
            <a:r>
              <a:rPr sz="2000" spc="-60" dirty="0">
                <a:cs typeface="Arial"/>
              </a:rPr>
              <a:t>involved </a:t>
            </a:r>
            <a:r>
              <a:rPr sz="2000" spc="-25" dirty="0">
                <a:cs typeface="Arial"/>
              </a:rPr>
              <a:t>in:</a:t>
            </a:r>
            <a:r>
              <a:rPr lang="en-US" sz="2000" spc="-25" dirty="0">
                <a:cs typeface="Arial"/>
              </a:rPr>
              <a:t> </a:t>
            </a:r>
            <a:r>
              <a:rPr lang="en-US" sz="2000" u="sng" spc="-25" dirty="0">
                <a:cs typeface="Arial"/>
              </a:rPr>
              <a:t>FOS</a:t>
            </a:r>
            <a:endParaRPr sz="2000" u="sng" dirty="0">
              <a:cs typeface="Arial"/>
            </a:endParaRPr>
          </a:p>
          <a:p>
            <a:pPr marL="553720" lvl="1" indent="-166370">
              <a:lnSpc>
                <a:spcPct val="100000"/>
              </a:lnSpc>
              <a:buFont typeface="Arial"/>
              <a:buChar char="•"/>
              <a:tabLst>
                <a:tab pos="553720" algn="l"/>
              </a:tabLst>
            </a:pPr>
            <a:r>
              <a:rPr sz="2000" b="1" u="sng" spc="-120" dirty="0">
                <a:cs typeface="Trebuchet MS"/>
              </a:rPr>
              <a:t>F</a:t>
            </a:r>
            <a:r>
              <a:rPr sz="2000" b="1" spc="-120" dirty="0">
                <a:cs typeface="Trebuchet MS"/>
              </a:rPr>
              <a:t>ormation,</a:t>
            </a:r>
            <a:endParaRPr sz="2000" dirty="0">
              <a:cs typeface="Trebuchet MS"/>
            </a:endParaRPr>
          </a:p>
          <a:p>
            <a:pPr marL="553720" lvl="1" indent="-166370">
              <a:lnSpc>
                <a:spcPct val="100000"/>
              </a:lnSpc>
              <a:buFont typeface="Arial"/>
              <a:buChar char="•"/>
              <a:tabLst>
                <a:tab pos="553720" algn="l"/>
              </a:tabLst>
            </a:pPr>
            <a:r>
              <a:rPr sz="2000" b="1" u="sng" spc="-114" dirty="0">
                <a:cs typeface="Trebuchet MS"/>
              </a:rPr>
              <a:t>O</a:t>
            </a:r>
            <a:r>
              <a:rPr sz="2000" b="1" spc="-114" dirty="0">
                <a:cs typeface="Trebuchet MS"/>
              </a:rPr>
              <a:t>rganization,</a:t>
            </a:r>
            <a:r>
              <a:rPr sz="2000" b="1" spc="-170" dirty="0">
                <a:cs typeface="Trebuchet MS"/>
              </a:rPr>
              <a:t> </a:t>
            </a:r>
            <a:r>
              <a:rPr sz="2000" spc="-95" dirty="0">
                <a:cs typeface="Arial"/>
              </a:rPr>
              <a:t>and</a:t>
            </a:r>
            <a:endParaRPr sz="2000" dirty="0">
              <a:cs typeface="Arial"/>
            </a:endParaRPr>
          </a:p>
          <a:p>
            <a:pPr marL="553720" lvl="1" indent="-166370">
              <a:lnSpc>
                <a:spcPct val="100000"/>
              </a:lnSpc>
              <a:buFont typeface="Arial"/>
              <a:buChar char="•"/>
              <a:tabLst>
                <a:tab pos="553720" algn="l"/>
              </a:tabLst>
            </a:pPr>
            <a:r>
              <a:rPr sz="2000" b="1" u="sng" spc="-95" dirty="0">
                <a:cs typeface="Trebuchet MS"/>
              </a:rPr>
              <a:t>S</a:t>
            </a:r>
            <a:r>
              <a:rPr sz="2000" b="1" spc="-95" dirty="0">
                <a:cs typeface="Trebuchet MS"/>
              </a:rPr>
              <a:t>torage </a:t>
            </a:r>
            <a:r>
              <a:rPr sz="2000" spc="-5" dirty="0">
                <a:cs typeface="Arial"/>
              </a:rPr>
              <a:t>of</a:t>
            </a:r>
            <a:r>
              <a:rPr sz="2000" spc="-175" dirty="0">
                <a:cs typeface="Arial"/>
              </a:rPr>
              <a:t> </a:t>
            </a:r>
            <a:r>
              <a:rPr sz="2000" spc="-75" dirty="0">
                <a:cs typeface="Arial"/>
              </a:rPr>
              <a:t>memories.</a:t>
            </a:r>
            <a:endParaRPr sz="2000" dirty="0">
              <a:cs typeface="Arial"/>
            </a:endParaRPr>
          </a:p>
          <a:p>
            <a:pPr marL="355600" marR="5080" indent="-342900">
              <a:lnSpc>
                <a:spcPct val="100000"/>
              </a:lnSpc>
              <a:buFont typeface="Courier New"/>
              <a:buChar char="o"/>
              <a:tabLst>
                <a:tab pos="355600" algn="l"/>
              </a:tabLst>
            </a:pPr>
            <a:r>
              <a:rPr sz="2000" spc="30" dirty="0">
                <a:cs typeface="Arial"/>
              </a:rPr>
              <a:t>It </a:t>
            </a:r>
            <a:r>
              <a:rPr sz="2000" spc="-105" dirty="0">
                <a:cs typeface="Arial"/>
              </a:rPr>
              <a:t>is </a:t>
            </a:r>
            <a:r>
              <a:rPr sz="2000" spc="-20" dirty="0">
                <a:cs typeface="Arial"/>
              </a:rPr>
              <a:t>important </a:t>
            </a:r>
            <a:r>
              <a:rPr sz="2000" spc="-25" dirty="0">
                <a:cs typeface="Arial"/>
              </a:rPr>
              <a:t>in </a:t>
            </a:r>
            <a:r>
              <a:rPr sz="2000" spc="-45" dirty="0">
                <a:cs typeface="Arial"/>
              </a:rPr>
              <a:t>forming </a:t>
            </a:r>
            <a:r>
              <a:rPr sz="2000" spc="-70" dirty="0">
                <a:cs typeface="Arial"/>
              </a:rPr>
              <a:t>new </a:t>
            </a:r>
            <a:r>
              <a:rPr sz="2000" spc="-80" dirty="0">
                <a:cs typeface="Arial"/>
              </a:rPr>
              <a:t>memories </a:t>
            </a:r>
            <a:r>
              <a:rPr sz="2000" spc="-95" dirty="0">
                <a:cs typeface="Arial"/>
              </a:rPr>
              <a:t>and </a:t>
            </a:r>
            <a:r>
              <a:rPr sz="2000" spc="-70" dirty="0">
                <a:cs typeface="Arial"/>
              </a:rPr>
              <a:t>connecting  </a:t>
            </a:r>
            <a:r>
              <a:rPr sz="2000" spc="-60" dirty="0">
                <a:cs typeface="Arial"/>
              </a:rPr>
              <a:t>emotions </a:t>
            </a:r>
            <a:r>
              <a:rPr sz="2000" spc="-95" dirty="0">
                <a:cs typeface="Arial"/>
              </a:rPr>
              <a:t>and </a:t>
            </a:r>
            <a:r>
              <a:rPr sz="2000" spc="-150" dirty="0">
                <a:cs typeface="Arial"/>
              </a:rPr>
              <a:t>senses, </a:t>
            </a:r>
            <a:r>
              <a:rPr sz="2000" spc="-130" dirty="0">
                <a:cs typeface="Arial"/>
              </a:rPr>
              <a:t>such </a:t>
            </a:r>
            <a:r>
              <a:rPr sz="2000" spc="-185" dirty="0">
                <a:cs typeface="Arial"/>
              </a:rPr>
              <a:t>as </a:t>
            </a:r>
            <a:r>
              <a:rPr sz="2000" spc="-80" dirty="0">
                <a:cs typeface="Arial"/>
              </a:rPr>
              <a:t>smell </a:t>
            </a:r>
            <a:r>
              <a:rPr sz="2000" spc="-95" dirty="0">
                <a:cs typeface="Arial"/>
              </a:rPr>
              <a:t>and </a:t>
            </a:r>
            <a:r>
              <a:rPr sz="2000" spc="-90" dirty="0">
                <a:cs typeface="Arial"/>
              </a:rPr>
              <a:t>sound, </a:t>
            </a:r>
            <a:r>
              <a:rPr sz="2000" spc="30" dirty="0">
                <a:cs typeface="Arial"/>
              </a:rPr>
              <a:t>to</a:t>
            </a:r>
            <a:r>
              <a:rPr sz="2000" spc="-55" dirty="0">
                <a:cs typeface="Arial"/>
              </a:rPr>
              <a:t> </a:t>
            </a:r>
            <a:r>
              <a:rPr sz="2000" spc="-75" dirty="0">
                <a:cs typeface="Arial"/>
              </a:rPr>
              <a:t>memories.</a:t>
            </a:r>
            <a:endParaRPr sz="2000" dirty="0">
              <a:cs typeface="Arial"/>
            </a:endParaRPr>
          </a:p>
          <a:p>
            <a:pPr marL="365125" marR="532765" indent="-342900">
              <a:lnSpc>
                <a:spcPct val="100000"/>
              </a:lnSpc>
              <a:spcBef>
                <a:spcPts val="325"/>
              </a:spcBef>
              <a:buFont typeface="Courier New"/>
              <a:buChar char="o"/>
              <a:tabLst>
                <a:tab pos="365760" algn="l"/>
              </a:tabLst>
            </a:pPr>
            <a:r>
              <a:rPr sz="2000" spc="30" dirty="0">
                <a:cs typeface="Arial"/>
              </a:rPr>
              <a:t>It </a:t>
            </a:r>
            <a:r>
              <a:rPr sz="2000" spc="-105" dirty="0">
                <a:cs typeface="Arial"/>
              </a:rPr>
              <a:t>is </a:t>
            </a:r>
            <a:r>
              <a:rPr sz="2000" spc="-155" dirty="0">
                <a:cs typeface="Arial"/>
              </a:rPr>
              <a:t>a </a:t>
            </a:r>
            <a:r>
              <a:rPr sz="2000" spc="-100" dirty="0">
                <a:cs typeface="Arial"/>
              </a:rPr>
              <a:t>horseshoe </a:t>
            </a:r>
            <a:r>
              <a:rPr sz="2000" spc="-65" dirty="0">
                <a:cs typeface="Arial"/>
              </a:rPr>
              <a:t>paired </a:t>
            </a:r>
            <a:r>
              <a:rPr sz="2000" spc="-40" dirty="0">
                <a:cs typeface="Arial"/>
              </a:rPr>
              <a:t>structure, </a:t>
            </a:r>
            <a:r>
              <a:rPr sz="2000" spc="-80" dirty="0">
                <a:cs typeface="Arial"/>
              </a:rPr>
              <a:t>one </a:t>
            </a:r>
            <a:r>
              <a:rPr sz="2000" spc="-25" dirty="0">
                <a:cs typeface="Arial"/>
              </a:rPr>
              <a:t>in </a:t>
            </a:r>
            <a:r>
              <a:rPr sz="2000" spc="-120" dirty="0">
                <a:cs typeface="Arial"/>
              </a:rPr>
              <a:t>each</a:t>
            </a:r>
            <a:r>
              <a:rPr sz="2000" spc="45" dirty="0">
                <a:cs typeface="Arial"/>
              </a:rPr>
              <a:t> </a:t>
            </a:r>
            <a:r>
              <a:rPr sz="2000" spc="-70" dirty="0">
                <a:cs typeface="Arial"/>
              </a:rPr>
              <a:t>cerebral  </a:t>
            </a:r>
            <a:r>
              <a:rPr sz="2000" spc="-80" dirty="0">
                <a:cs typeface="Arial"/>
              </a:rPr>
              <a:t>hemisphere.</a:t>
            </a:r>
            <a:endParaRPr sz="2000" dirty="0">
              <a:cs typeface="Arial"/>
            </a:endParaRPr>
          </a:p>
          <a:p>
            <a:pPr marL="365125" marR="207010" indent="-342900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365760" algn="l"/>
              </a:tabLst>
            </a:pPr>
            <a:r>
              <a:rPr sz="2000" spc="30" dirty="0">
                <a:cs typeface="Arial"/>
              </a:rPr>
              <a:t>It </a:t>
            </a:r>
            <a:r>
              <a:rPr sz="2000" spc="-105" dirty="0">
                <a:cs typeface="Arial"/>
              </a:rPr>
              <a:t>acts </a:t>
            </a:r>
            <a:r>
              <a:rPr sz="2000" spc="-185" dirty="0">
                <a:cs typeface="Arial"/>
              </a:rPr>
              <a:t>as </a:t>
            </a:r>
            <a:r>
              <a:rPr sz="2000" spc="-155" dirty="0">
                <a:cs typeface="Arial"/>
              </a:rPr>
              <a:t>a </a:t>
            </a:r>
            <a:r>
              <a:rPr sz="2000" b="1" spc="-1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cs typeface="Trebuchet MS"/>
              </a:rPr>
              <a:t>memory </a:t>
            </a:r>
            <a:r>
              <a:rPr sz="2000" b="1" spc="-13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cs typeface="Trebuchet MS"/>
              </a:rPr>
              <a:t>indexer</a:t>
            </a:r>
            <a:r>
              <a:rPr sz="2000" b="1" spc="-135" dirty="0">
                <a:solidFill>
                  <a:srgbClr val="FF0000"/>
                </a:solidFill>
                <a:cs typeface="Trebuchet MS"/>
              </a:rPr>
              <a:t> </a:t>
            </a:r>
            <a:r>
              <a:rPr sz="2000" spc="-80" dirty="0">
                <a:cs typeface="Arial"/>
              </a:rPr>
              <a:t>by </a:t>
            </a:r>
            <a:r>
              <a:rPr sz="2000" spc="-100" dirty="0">
                <a:cs typeface="Arial"/>
              </a:rPr>
              <a:t>sending </a:t>
            </a:r>
            <a:r>
              <a:rPr sz="2000" spc="-80" dirty="0">
                <a:cs typeface="Arial"/>
              </a:rPr>
              <a:t>memories </a:t>
            </a:r>
            <a:r>
              <a:rPr sz="2000" spc="30" dirty="0">
                <a:cs typeface="Arial"/>
              </a:rPr>
              <a:t>to </a:t>
            </a:r>
            <a:r>
              <a:rPr sz="2000" spc="-20" dirty="0">
                <a:cs typeface="Arial"/>
              </a:rPr>
              <a:t>the  </a:t>
            </a:r>
            <a:r>
              <a:rPr sz="2000" spc="-45" dirty="0">
                <a:cs typeface="Arial"/>
              </a:rPr>
              <a:t>appropriate</a:t>
            </a:r>
            <a:r>
              <a:rPr sz="2000" spc="-105" dirty="0">
                <a:cs typeface="Arial"/>
              </a:rPr>
              <a:t> </a:t>
            </a:r>
            <a:r>
              <a:rPr sz="2000" spc="-20" dirty="0">
                <a:cs typeface="Arial"/>
              </a:rPr>
              <a:t>part</a:t>
            </a:r>
            <a:r>
              <a:rPr sz="2000" spc="-105" dirty="0">
                <a:cs typeface="Arial"/>
              </a:rPr>
              <a:t> </a:t>
            </a:r>
            <a:r>
              <a:rPr sz="2000" spc="-5" dirty="0">
                <a:cs typeface="Arial"/>
              </a:rPr>
              <a:t>of</a:t>
            </a:r>
            <a:r>
              <a:rPr sz="2000" spc="-114" dirty="0">
                <a:cs typeface="Arial"/>
              </a:rPr>
              <a:t> </a:t>
            </a:r>
            <a:r>
              <a:rPr sz="2000" spc="-20" dirty="0">
                <a:cs typeface="Arial"/>
              </a:rPr>
              <a:t>the</a:t>
            </a:r>
            <a:r>
              <a:rPr sz="2000" spc="-95" dirty="0">
                <a:cs typeface="Arial"/>
              </a:rPr>
              <a:t> </a:t>
            </a:r>
            <a:r>
              <a:rPr sz="2000" b="1" spc="-135" dirty="0">
                <a:cs typeface="Trebuchet MS"/>
              </a:rPr>
              <a:t>cerebral</a:t>
            </a:r>
            <a:r>
              <a:rPr sz="2000" b="1" spc="-150" dirty="0">
                <a:cs typeface="Trebuchet MS"/>
              </a:rPr>
              <a:t> </a:t>
            </a:r>
            <a:r>
              <a:rPr sz="2000" b="1" spc="-114" dirty="0">
                <a:cs typeface="Trebuchet MS"/>
              </a:rPr>
              <a:t>hemisphere</a:t>
            </a:r>
            <a:r>
              <a:rPr sz="2000" b="1" spc="-165" dirty="0">
                <a:cs typeface="Trebuchet MS"/>
              </a:rPr>
              <a:t> </a:t>
            </a:r>
            <a:r>
              <a:rPr sz="2000" spc="5" dirty="0">
                <a:cs typeface="Arial"/>
              </a:rPr>
              <a:t>for</a:t>
            </a:r>
            <a:r>
              <a:rPr sz="2000" spc="-120" dirty="0">
                <a:cs typeface="Arial"/>
              </a:rPr>
              <a:t> </a:t>
            </a:r>
            <a:r>
              <a:rPr sz="2000" spc="-40" dirty="0">
                <a:cs typeface="Arial"/>
              </a:rPr>
              <a:t>long-term </a:t>
            </a:r>
            <a:r>
              <a:rPr sz="2000" u="heavy" spc="-40" dirty="0">
                <a:uFill>
                  <a:solidFill>
                    <a:srgbClr val="000000"/>
                  </a:solidFill>
                </a:uFill>
                <a:cs typeface="Arial"/>
              </a:rPr>
              <a:t> </a:t>
            </a:r>
            <a:r>
              <a:rPr sz="2000" b="1" u="heavy" spc="-95" dirty="0">
                <a:uFill>
                  <a:solidFill>
                    <a:srgbClr val="000000"/>
                  </a:solidFill>
                </a:uFill>
                <a:cs typeface="Trebuchet MS"/>
              </a:rPr>
              <a:t>storage</a:t>
            </a:r>
            <a:r>
              <a:rPr sz="2000" b="1" spc="-95" dirty="0">
                <a:cs typeface="Trebuchet MS"/>
              </a:rPr>
              <a:t> </a:t>
            </a:r>
            <a:r>
              <a:rPr sz="2000" spc="-95" dirty="0">
                <a:cs typeface="Arial"/>
              </a:rPr>
              <a:t>and </a:t>
            </a:r>
            <a:r>
              <a:rPr sz="2000" b="1" u="heavy" spc="-120" dirty="0">
                <a:uFill>
                  <a:solidFill>
                    <a:srgbClr val="000000"/>
                  </a:solidFill>
                </a:uFill>
                <a:cs typeface="Trebuchet MS"/>
              </a:rPr>
              <a:t>retrieving</a:t>
            </a:r>
            <a:r>
              <a:rPr sz="2000" b="1" spc="-120" dirty="0">
                <a:cs typeface="Trebuchet MS"/>
              </a:rPr>
              <a:t> </a:t>
            </a:r>
            <a:r>
              <a:rPr sz="2000" spc="-35" dirty="0">
                <a:cs typeface="Arial"/>
              </a:rPr>
              <a:t>them </a:t>
            </a:r>
            <a:r>
              <a:rPr sz="2000" spc="-65" dirty="0">
                <a:cs typeface="Arial"/>
              </a:rPr>
              <a:t>when</a:t>
            </a:r>
            <a:r>
              <a:rPr sz="2000" spc="-300" dirty="0">
                <a:cs typeface="Arial"/>
              </a:rPr>
              <a:t> </a:t>
            </a:r>
            <a:r>
              <a:rPr sz="2000" spc="-120" dirty="0">
                <a:cs typeface="Arial"/>
              </a:rPr>
              <a:t>necessary.</a:t>
            </a:r>
            <a:endParaRPr sz="2000" dirty="0"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9248" y="5263388"/>
            <a:ext cx="7454265" cy="131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solidFill>
                  <a:srgbClr val="7E7E7E"/>
                </a:solidFill>
                <a:latin typeface="Arial"/>
                <a:cs typeface="Arial"/>
              </a:rPr>
              <a:t>Extra: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25" dirty="0">
                <a:solidFill>
                  <a:srgbClr val="7E7E7E"/>
                </a:solidFill>
                <a:latin typeface="Arial"/>
                <a:cs typeface="Arial"/>
              </a:rPr>
              <a:t>A </a:t>
            </a:r>
            <a:r>
              <a:rPr sz="1400" spc="-20" dirty="0">
                <a:solidFill>
                  <a:srgbClr val="7E7E7E"/>
                </a:solidFill>
                <a:latin typeface="Arial"/>
                <a:cs typeface="Arial"/>
              </a:rPr>
              <a:t>patient </a:t>
            </a:r>
            <a:r>
              <a:rPr sz="1400" spc="-75" dirty="0">
                <a:solidFill>
                  <a:srgbClr val="7E7E7E"/>
                </a:solidFill>
                <a:latin typeface="Arial"/>
                <a:cs typeface="Arial"/>
              </a:rPr>
              <a:t>once </a:t>
            </a:r>
            <a:r>
              <a:rPr sz="1400" spc="-70" dirty="0">
                <a:solidFill>
                  <a:srgbClr val="7E7E7E"/>
                </a:solidFill>
                <a:latin typeface="Arial"/>
                <a:cs typeface="Arial"/>
              </a:rPr>
              <a:t>had </a:t>
            </a:r>
            <a:r>
              <a:rPr sz="1400" spc="-65" dirty="0">
                <a:solidFill>
                  <a:srgbClr val="7E7E7E"/>
                </a:solidFill>
                <a:latin typeface="Arial"/>
                <a:cs typeface="Arial"/>
              </a:rPr>
              <a:t>his hippocampus </a:t>
            </a:r>
            <a:r>
              <a:rPr sz="1400" spc="-50" dirty="0">
                <a:solidFill>
                  <a:srgbClr val="7E7E7E"/>
                </a:solidFill>
                <a:latin typeface="Arial"/>
                <a:cs typeface="Arial"/>
              </a:rPr>
              <a:t>removed </a:t>
            </a:r>
            <a:r>
              <a:rPr sz="1400" spc="-130" dirty="0">
                <a:solidFill>
                  <a:srgbClr val="7E7E7E"/>
                </a:solidFill>
                <a:latin typeface="Arial"/>
                <a:cs typeface="Arial"/>
              </a:rPr>
              <a:t>as </a:t>
            </a:r>
            <a:r>
              <a:rPr sz="1400" spc="-110" dirty="0">
                <a:solidFill>
                  <a:srgbClr val="7E7E7E"/>
                </a:solidFill>
                <a:latin typeface="Arial"/>
                <a:cs typeface="Arial"/>
              </a:rPr>
              <a:t>a </a:t>
            </a:r>
            <a:r>
              <a:rPr sz="1400" spc="-15" dirty="0">
                <a:solidFill>
                  <a:srgbClr val="7E7E7E"/>
                </a:solidFill>
                <a:latin typeface="Arial"/>
                <a:cs typeface="Arial"/>
              </a:rPr>
              <a:t>treatment </a:t>
            </a:r>
            <a:r>
              <a:rPr sz="1400" spc="5" dirty="0">
                <a:solidFill>
                  <a:srgbClr val="7E7E7E"/>
                </a:solidFill>
                <a:latin typeface="Arial"/>
                <a:cs typeface="Arial"/>
              </a:rPr>
              <a:t>for</a:t>
            </a:r>
            <a:r>
              <a:rPr sz="1400" spc="-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7E7E7E"/>
                </a:solidFill>
                <a:latin typeface="Arial"/>
                <a:cs typeface="Arial"/>
              </a:rPr>
              <a:t>seizures.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ts val="1689"/>
              </a:lnSpc>
              <a:spcBef>
                <a:spcPts val="50"/>
              </a:spcBef>
            </a:pPr>
            <a:r>
              <a:rPr sz="1400" spc="-15" dirty="0">
                <a:solidFill>
                  <a:srgbClr val="7E7E7E"/>
                </a:solidFill>
                <a:latin typeface="Arial"/>
                <a:cs typeface="Arial"/>
              </a:rPr>
              <a:t>After</a:t>
            </a:r>
            <a:r>
              <a:rPr sz="1400" spc="-7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sz="1400" spc="-7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7E7E7E"/>
                </a:solidFill>
                <a:latin typeface="Arial"/>
                <a:cs typeface="Arial"/>
              </a:rPr>
              <a:t>surgery</a:t>
            </a:r>
            <a:r>
              <a:rPr sz="1400" spc="-7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sz="14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7E7E7E"/>
                </a:solidFill>
                <a:latin typeface="Arial"/>
                <a:cs typeface="Arial"/>
              </a:rPr>
              <a:t>seizures</a:t>
            </a:r>
            <a:r>
              <a:rPr sz="1400" spc="-7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7E7E7E"/>
                </a:solidFill>
                <a:latin typeface="Arial"/>
                <a:cs typeface="Arial"/>
              </a:rPr>
              <a:t>stopped</a:t>
            </a:r>
            <a:r>
              <a:rPr sz="14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7E7E7E"/>
                </a:solidFill>
                <a:latin typeface="Arial"/>
                <a:cs typeface="Arial"/>
              </a:rPr>
              <a:t>but</a:t>
            </a:r>
            <a:r>
              <a:rPr sz="1400" spc="-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sz="14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7E7E7E"/>
                </a:solidFill>
                <a:latin typeface="Arial"/>
                <a:cs typeface="Arial"/>
              </a:rPr>
              <a:t>patient</a:t>
            </a:r>
            <a:r>
              <a:rPr sz="1400" spc="-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90" dirty="0">
                <a:solidFill>
                  <a:srgbClr val="7E7E7E"/>
                </a:solidFill>
                <a:latin typeface="Arial"/>
                <a:cs typeface="Arial"/>
              </a:rPr>
              <a:t>was</a:t>
            </a:r>
            <a:r>
              <a:rPr sz="1400" spc="-7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7E7E7E"/>
                </a:solidFill>
                <a:latin typeface="Arial"/>
                <a:cs typeface="Arial"/>
              </a:rPr>
              <a:t>not</a:t>
            </a:r>
            <a:r>
              <a:rPr sz="1400" spc="-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7E7E7E"/>
                </a:solidFill>
                <a:latin typeface="Arial"/>
                <a:cs typeface="Arial"/>
              </a:rPr>
              <a:t>able</a:t>
            </a:r>
            <a:r>
              <a:rPr sz="1400" spc="-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7E7E7E"/>
                </a:solidFill>
                <a:latin typeface="Arial"/>
                <a:cs typeface="Arial"/>
              </a:rPr>
              <a:t>retain</a:t>
            </a:r>
            <a:r>
              <a:rPr sz="1400" spc="-7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7E7E7E"/>
                </a:solidFill>
                <a:latin typeface="Arial"/>
                <a:cs typeface="Arial"/>
              </a:rPr>
              <a:t>or</a:t>
            </a:r>
            <a:r>
              <a:rPr sz="1400" spc="-80" dirty="0">
                <a:solidFill>
                  <a:srgbClr val="7E7E7E"/>
                </a:solidFill>
                <a:latin typeface="Arial"/>
                <a:cs typeface="Arial"/>
              </a:rPr>
              <a:t> make</a:t>
            </a:r>
            <a:r>
              <a:rPr sz="1400" spc="-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7E7E7E"/>
                </a:solidFill>
                <a:latin typeface="Arial"/>
                <a:cs typeface="Arial"/>
              </a:rPr>
              <a:t>any</a:t>
            </a:r>
            <a:r>
              <a:rPr sz="1400" spc="-6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7E7E7E"/>
                </a:solidFill>
                <a:latin typeface="Arial"/>
                <a:cs typeface="Arial"/>
              </a:rPr>
              <a:t>new</a:t>
            </a:r>
            <a:r>
              <a:rPr sz="1400" spc="-7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7E7E7E"/>
                </a:solidFill>
                <a:latin typeface="Arial"/>
                <a:cs typeface="Arial"/>
              </a:rPr>
              <a:t>memories.  </a:t>
            </a:r>
            <a:r>
              <a:rPr sz="1400" spc="-110" dirty="0">
                <a:solidFill>
                  <a:srgbClr val="7E7E7E"/>
                </a:solidFill>
                <a:latin typeface="Arial"/>
                <a:cs typeface="Arial"/>
              </a:rPr>
              <a:t>To </a:t>
            </a:r>
            <a:r>
              <a:rPr sz="1400" spc="-40" dirty="0">
                <a:solidFill>
                  <a:srgbClr val="7E7E7E"/>
                </a:solidFill>
                <a:latin typeface="Arial"/>
                <a:cs typeface="Arial"/>
              </a:rPr>
              <a:t>learn more </a:t>
            </a:r>
            <a:r>
              <a:rPr sz="1400" spc="-35" dirty="0">
                <a:solidFill>
                  <a:srgbClr val="7E7E7E"/>
                </a:solidFill>
                <a:latin typeface="Arial"/>
                <a:cs typeface="Arial"/>
              </a:rPr>
              <a:t>about </a:t>
            </a:r>
            <a:r>
              <a:rPr sz="1400" spc="-25" dirty="0">
                <a:solidFill>
                  <a:srgbClr val="7E7E7E"/>
                </a:solidFill>
                <a:latin typeface="Arial"/>
                <a:cs typeface="Arial"/>
              </a:rPr>
              <a:t>this</a:t>
            </a:r>
            <a:r>
              <a:rPr sz="1400" spc="-17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7E7E7E"/>
                </a:solidFill>
                <a:latin typeface="Arial"/>
                <a:cs typeface="Arial"/>
              </a:rPr>
              <a:t>patient</a:t>
            </a:r>
            <a:r>
              <a:rPr sz="1400" spc="-15" dirty="0"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 marL="12700" marR="2720340">
              <a:lnSpc>
                <a:spcPts val="1680"/>
              </a:lnSpc>
              <a:spcBef>
                <a:spcPts val="40"/>
              </a:spcBef>
            </a:pPr>
            <a:r>
              <a:rPr sz="1400" u="heavy" spc="-5" dirty="0">
                <a:solidFill>
                  <a:srgbClr val="55C6AA"/>
                </a:solidFill>
                <a:uFill>
                  <a:solidFill>
                    <a:srgbClr val="55C6AA"/>
                  </a:solidFill>
                </a:uFill>
                <a:latin typeface="Arial"/>
                <a:cs typeface="Arial"/>
                <a:hlinkClick r:id="rId3"/>
              </a:rPr>
              <a:t>https://bigpictureeducation.com/brain-case-study-patient-hm </a:t>
            </a:r>
            <a:r>
              <a:rPr sz="1400" spc="-5" dirty="0">
                <a:solidFill>
                  <a:srgbClr val="55C6AA"/>
                </a:solidFill>
                <a:latin typeface="Arial"/>
                <a:cs typeface="Arial"/>
              </a:rPr>
              <a:t> </a:t>
            </a:r>
            <a:r>
              <a:rPr sz="1400" u="heavy" spc="-5" dirty="0">
                <a:solidFill>
                  <a:srgbClr val="55C6AA"/>
                </a:solidFill>
                <a:uFill>
                  <a:solidFill>
                    <a:srgbClr val="55C6AA"/>
                  </a:solidFill>
                </a:uFill>
                <a:latin typeface="Arial"/>
                <a:cs typeface="Arial"/>
                <a:hlinkClick r:id="rId4"/>
              </a:rPr>
              <a:t>https://www.youtube.com/watch?v=KkaXNvzE4pk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40290" y="707136"/>
            <a:ext cx="3391233" cy="2478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711688" y="2604592"/>
            <a:ext cx="4489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30" dirty="0">
                <a:solidFill>
                  <a:srgbClr val="7E7E7E"/>
                </a:solidFill>
                <a:latin typeface="Arial"/>
                <a:cs typeface="Arial"/>
              </a:rPr>
              <a:t>Ex</a:t>
            </a:r>
            <a:r>
              <a:rPr sz="1600" spc="-55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1600" spc="10" dirty="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sz="1600" spc="-125" dirty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42044" y="3470528"/>
            <a:ext cx="26041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20" dirty="0">
                <a:solidFill>
                  <a:srgbClr val="7E7E7E"/>
                </a:solidFill>
                <a:latin typeface="Arial"/>
                <a:cs typeface="Arial"/>
              </a:rPr>
              <a:t>The </a:t>
            </a:r>
            <a:r>
              <a:rPr sz="1600" spc="-75" dirty="0">
                <a:solidFill>
                  <a:srgbClr val="7E7E7E"/>
                </a:solidFill>
                <a:latin typeface="Arial"/>
                <a:cs typeface="Arial"/>
              </a:rPr>
              <a:t>hippocampus </a:t>
            </a:r>
            <a:r>
              <a:rPr sz="1600" spc="-35" dirty="0">
                <a:solidFill>
                  <a:srgbClr val="7E7E7E"/>
                </a:solidFill>
                <a:latin typeface="Arial"/>
                <a:cs typeface="Arial"/>
              </a:rPr>
              <a:t>got </a:t>
            </a:r>
            <a:r>
              <a:rPr sz="1600" spc="-25" dirty="0">
                <a:solidFill>
                  <a:srgbClr val="7E7E7E"/>
                </a:solidFill>
                <a:latin typeface="Arial"/>
                <a:cs typeface="Arial"/>
              </a:rPr>
              <a:t>its</a:t>
            </a:r>
            <a:r>
              <a:rPr sz="1600" spc="-18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7E7E7E"/>
                </a:solidFill>
                <a:latin typeface="Arial"/>
                <a:cs typeface="Arial"/>
              </a:rPr>
              <a:t>name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5" dirty="0">
                <a:solidFill>
                  <a:srgbClr val="7E7E7E"/>
                </a:solidFill>
                <a:latin typeface="Arial"/>
                <a:cs typeface="Arial"/>
              </a:rPr>
              <a:t>because </a:t>
            </a:r>
            <a:r>
              <a:rPr sz="1600" spc="50" dirty="0">
                <a:solidFill>
                  <a:srgbClr val="7E7E7E"/>
                </a:solidFill>
                <a:latin typeface="Arial"/>
                <a:cs typeface="Arial"/>
              </a:rPr>
              <a:t>it </a:t>
            </a:r>
            <a:r>
              <a:rPr sz="1600" spc="-70" dirty="0">
                <a:solidFill>
                  <a:srgbClr val="7E7E7E"/>
                </a:solidFill>
                <a:latin typeface="Arial"/>
                <a:cs typeface="Arial"/>
              </a:rPr>
              <a:t>looks </a:t>
            </a:r>
            <a:r>
              <a:rPr sz="1600" spc="-40" dirty="0">
                <a:solidFill>
                  <a:srgbClr val="7E7E7E"/>
                </a:solidFill>
                <a:latin typeface="Arial"/>
                <a:cs typeface="Arial"/>
              </a:rPr>
              <a:t>like </a:t>
            </a:r>
            <a:r>
              <a:rPr sz="1600" spc="-125" dirty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sz="1600" spc="-29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600" spc="-100" dirty="0">
                <a:solidFill>
                  <a:srgbClr val="7E7E7E"/>
                </a:solidFill>
                <a:latin typeface="Arial"/>
                <a:cs typeface="Arial"/>
              </a:rPr>
              <a:t>seahorse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60692" y="790955"/>
            <a:ext cx="682751" cy="4800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193026" y="1238503"/>
            <a:ext cx="43243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65" dirty="0">
                <a:solidFill>
                  <a:srgbClr val="C3250C"/>
                </a:solidFill>
                <a:latin typeface="Arial"/>
                <a:cs typeface="Arial"/>
              </a:rPr>
              <a:t>02:00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8A16136-9E3D-4EE5-9A77-96A6D43D0B2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Hippocampus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47441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4771" y="705612"/>
            <a:ext cx="2121407" cy="1592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17143" y="1280922"/>
            <a:ext cx="5858510" cy="52533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8130" indent="-265430">
              <a:lnSpc>
                <a:spcPct val="100000"/>
              </a:lnSpc>
              <a:buFont typeface="Courier New"/>
              <a:buChar char="o"/>
              <a:tabLst>
                <a:tab pos="278765" algn="l"/>
              </a:tabLst>
            </a:pPr>
            <a:r>
              <a:rPr lang="en-US" sz="2000" b="1" spc="-120" dirty="0">
                <a:cs typeface="Trebuchet MS"/>
              </a:rPr>
              <a:t>Site</a:t>
            </a:r>
            <a:r>
              <a:rPr sz="2000" b="1" spc="-120" dirty="0">
                <a:cs typeface="Trebuchet MS"/>
              </a:rPr>
              <a:t>:</a:t>
            </a:r>
            <a:endParaRPr sz="2000" dirty="0">
              <a:cs typeface="Trebuchet MS"/>
            </a:endParaRPr>
          </a:p>
          <a:p>
            <a:pPr marL="278130" marR="1355090">
              <a:lnSpc>
                <a:spcPct val="100000"/>
              </a:lnSpc>
            </a:pPr>
            <a:r>
              <a:rPr sz="2000" spc="30" dirty="0">
                <a:cs typeface="Arial"/>
              </a:rPr>
              <a:t>It </a:t>
            </a:r>
            <a:r>
              <a:rPr sz="2000" spc="-105" dirty="0">
                <a:cs typeface="Arial"/>
              </a:rPr>
              <a:t>is </a:t>
            </a:r>
            <a:r>
              <a:rPr sz="2000" spc="-155" dirty="0">
                <a:cs typeface="Arial"/>
              </a:rPr>
              <a:t>a </a:t>
            </a:r>
            <a:r>
              <a:rPr sz="2000" spc="-75" dirty="0">
                <a:cs typeface="Arial"/>
              </a:rPr>
              <a:t>scrolled </a:t>
            </a:r>
            <a:r>
              <a:rPr sz="2000" spc="-85" dirty="0">
                <a:solidFill>
                  <a:srgbClr val="FF6699"/>
                </a:solidFill>
                <a:cs typeface="Arial"/>
              </a:rPr>
              <a:t>(</a:t>
            </a:r>
            <a:r>
              <a:rPr sz="2000" b="1" spc="-85" dirty="0">
                <a:solidFill>
                  <a:srgbClr val="FF6699"/>
                </a:solidFill>
                <a:cs typeface="Trebuchet MS"/>
              </a:rPr>
              <a:t>infolding</a:t>
            </a:r>
            <a:r>
              <a:rPr sz="2000" spc="-85" dirty="0">
                <a:solidFill>
                  <a:srgbClr val="FF6699"/>
                </a:solidFill>
                <a:cs typeface="Arial"/>
              </a:rPr>
              <a:t>) </a:t>
            </a:r>
            <a:r>
              <a:rPr sz="2000" spc="-40" dirty="0">
                <a:cs typeface="Arial"/>
              </a:rPr>
              <a:t>structure </a:t>
            </a:r>
            <a:r>
              <a:rPr sz="2000" spc="-25" dirty="0">
                <a:cs typeface="Arial"/>
              </a:rPr>
              <a:t>in</a:t>
            </a:r>
            <a:r>
              <a:rPr sz="2000" spc="-325" dirty="0">
                <a:cs typeface="Arial"/>
              </a:rPr>
              <a:t> </a:t>
            </a:r>
            <a:r>
              <a:rPr sz="2000" spc="-20" dirty="0">
                <a:cs typeface="Arial"/>
              </a:rPr>
              <a:t>the  </a:t>
            </a:r>
            <a:r>
              <a:rPr sz="2000" u="heavy" spc="-45" dirty="0">
                <a:uFill>
                  <a:solidFill>
                    <a:srgbClr val="000000"/>
                  </a:solidFill>
                </a:uFill>
                <a:cs typeface="Arial"/>
              </a:rPr>
              <a:t>inferomedial</a:t>
            </a:r>
            <a:r>
              <a:rPr sz="2000" spc="-45" dirty="0">
                <a:cs typeface="Arial"/>
              </a:rPr>
              <a:t> </a:t>
            </a:r>
            <a:r>
              <a:rPr sz="2000" spc="-20" dirty="0">
                <a:cs typeface="Arial"/>
              </a:rPr>
              <a:t>part </a:t>
            </a:r>
            <a:r>
              <a:rPr sz="2000" spc="-5" dirty="0">
                <a:cs typeface="Arial"/>
              </a:rPr>
              <a:t>of</a:t>
            </a:r>
            <a:r>
              <a:rPr sz="2000" spc="-409" dirty="0">
                <a:cs typeface="Arial"/>
              </a:rPr>
              <a:t> </a:t>
            </a:r>
            <a:r>
              <a:rPr sz="2000" spc="-20" dirty="0">
                <a:cs typeface="Arial"/>
              </a:rPr>
              <a:t>the </a:t>
            </a:r>
            <a:r>
              <a:rPr sz="2000" b="1" spc="-40" dirty="0">
                <a:cs typeface="Arial"/>
              </a:rPr>
              <a:t>temporal </a:t>
            </a:r>
            <a:r>
              <a:rPr sz="2000" b="1" spc="-55" dirty="0">
                <a:cs typeface="Arial"/>
              </a:rPr>
              <a:t>lobe</a:t>
            </a:r>
            <a:r>
              <a:rPr sz="2000" b="1" spc="-55" dirty="0">
                <a:solidFill>
                  <a:srgbClr val="000066"/>
                </a:solidFill>
                <a:cs typeface="Arial"/>
              </a:rPr>
              <a:t>.</a:t>
            </a:r>
            <a:endParaRPr sz="2000" b="1" dirty="0">
              <a:cs typeface="Times New Roman"/>
            </a:endParaRPr>
          </a:p>
          <a:p>
            <a:pPr marL="278130" indent="-265430">
              <a:lnSpc>
                <a:spcPct val="100000"/>
              </a:lnSpc>
              <a:buFont typeface="Courier New"/>
              <a:buChar char="o"/>
              <a:tabLst>
                <a:tab pos="278765" algn="l"/>
              </a:tabLst>
            </a:pPr>
            <a:r>
              <a:rPr sz="2000" spc="-70" dirty="0">
                <a:cs typeface="Trebuchet MS"/>
              </a:rPr>
              <a:t>FUNCTION</a:t>
            </a:r>
            <a:r>
              <a:rPr sz="2000" spc="-70" dirty="0">
                <a:cs typeface="Arial"/>
              </a:rPr>
              <a:t>:</a:t>
            </a:r>
            <a:endParaRPr sz="2000" dirty="0">
              <a:cs typeface="Arial"/>
            </a:endParaRPr>
          </a:p>
          <a:p>
            <a:pPr marL="278130">
              <a:lnSpc>
                <a:spcPct val="100000"/>
              </a:lnSpc>
            </a:pPr>
            <a:r>
              <a:rPr sz="2000" spc="-45" dirty="0">
                <a:cs typeface="Arial"/>
              </a:rPr>
              <a:t>Memory </a:t>
            </a:r>
            <a:r>
              <a:rPr sz="2000" spc="-110" dirty="0">
                <a:cs typeface="Arial"/>
              </a:rPr>
              <a:t>(</a:t>
            </a:r>
            <a:r>
              <a:rPr sz="2000" b="1" spc="-110" dirty="0">
                <a:cs typeface="Trebuchet MS"/>
              </a:rPr>
              <a:t>file new memories </a:t>
            </a:r>
            <a:r>
              <a:rPr sz="2000" b="1" spc="-70" dirty="0">
                <a:cs typeface="Trebuchet MS"/>
              </a:rPr>
              <a:t>as </a:t>
            </a:r>
            <a:r>
              <a:rPr sz="2000" b="1" spc="-120" dirty="0">
                <a:cs typeface="Trebuchet MS"/>
              </a:rPr>
              <a:t>they</a:t>
            </a:r>
            <a:r>
              <a:rPr sz="2000" b="1" spc="-450" dirty="0">
                <a:cs typeface="Trebuchet MS"/>
              </a:rPr>
              <a:t> </a:t>
            </a:r>
            <a:r>
              <a:rPr sz="2000" b="1" spc="-114" dirty="0">
                <a:cs typeface="Trebuchet MS"/>
              </a:rPr>
              <a:t>occur</a:t>
            </a:r>
            <a:r>
              <a:rPr sz="2000" spc="-114" dirty="0">
                <a:cs typeface="Arial"/>
              </a:rPr>
              <a:t>).</a:t>
            </a:r>
            <a:endParaRPr sz="2000" dirty="0">
              <a:cs typeface="Arial"/>
            </a:endParaRPr>
          </a:p>
          <a:p>
            <a:pPr marL="278130">
              <a:lnSpc>
                <a:spcPct val="100000"/>
              </a:lnSpc>
            </a:pPr>
            <a:r>
              <a:rPr sz="2000" spc="-145" dirty="0">
                <a:cs typeface="Arial"/>
              </a:rPr>
              <a:t>The </a:t>
            </a:r>
            <a:r>
              <a:rPr sz="2000" spc="-90" dirty="0">
                <a:cs typeface="Arial"/>
              </a:rPr>
              <a:t>hippocampus </a:t>
            </a:r>
            <a:r>
              <a:rPr sz="2000" spc="30" dirty="0">
                <a:cs typeface="Arial"/>
              </a:rPr>
              <a:t>&amp; </a:t>
            </a:r>
            <a:r>
              <a:rPr sz="2000" spc="-30" dirty="0">
                <a:cs typeface="Arial"/>
              </a:rPr>
              <a:t>its </a:t>
            </a:r>
            <a:r>
              <a:rPr sz="2000" spc="-75" dirty="0">
                <a:cs typeface="Arial"/>
              </a:rPr>
              <a:t>connections </a:t>
            </a:r>
            <a:r>
              <a:rPr sz="2000" spc="-80" dirty="0">
                <a:cs typeface="Arial"/>
              </a:rPr>
              <a:t>are </a:t>
            </a:r>
            <a:r>
              <a:rPr sz="2000" spc="-130" dirty="0">
                <a:cs typeface="Arial"/>
              </a:rPr>
              <a:t>necessary</a:t>
            </a:r>
            <a:r>
              <a:rPr sz="2000" spc="-370" dirty="0">
                <a:cs typeface="Arial"/>
              </a:rPr>
              <a:t> </a:t>
            </a:r>
            <a:r>
              <a:rPr sz="2000" spc="5" dirty="0">
                <a:cs typeface="Arial"/>
              </a:rPr>
              <a:t>for</a:t>
            </a:r>
            <a:endParaRPr sz="2000" dirty="0">
              <a:cs typeface="Arial"/>
            </a:endParaRPr>
          </a:p>
          <a:p>
            <a:pPr marL="278130">
              <a:lnSpc>
                <a:spcPct val="100000"/>
              </a:lnSpc>
            </a:pPr>
            <a:r>
              <a:rPr sz="2000" spc="-95" dirty="0">
                <a:cs typeface="Trebuchet MS"/>
              </a:rPr>
              <a:t>consolidation </a:t>
            </a:r>
            <a:r>
              <a:rPr sz="2000" spc="-125" dirty="0">
                <a:cs typeface="Trebuchet MS"/>
              </a:rPr>
              <a:t>of </a:t>
            </a:r>
            <a:r>
              <a:rPr sz="2000" spc="-85" dirty="0">
                <a:cs typeface="Trebuchet MS"/>
              </a:rPr>
              <a:t>new </a:t>
            </a:r>
            <a:r>
              <a:rPr sz="2000" spc="-114" dirty="0">
                <a:cs typeface="Trebuchet MS"/>
              </a:rPr>
              <a:t>short-term</a:t>
            </a:r>
            <a:r>
              <a:rPr sz="2000" spc="-370" dirty="0">
                <a:cs typeface="Trebuchet MS"/>
              </a:rPr>
              <a:t> </a:t>
            </a:r>
            <a:r>
              <a:rPr sz="2000" spc="-110" dirty="0">
                <a:cs typeface="Trebuchet MS"/>
              </a:rPr>
              <a:t>memories.</a:t>
            </a:r>
            <a:endParaRPr sz="2000" dirty="0">
              <a:cs typeface="Times New Roman"/>
            </a:endParaRPr>
          </a:p>
          <a:p>
            <a:pPr marL="278130" indent="-265430">
              <a:lnSpc>
                <a:spcPct val="100000"/>
              </a:lnSpc>
              <a:buFont typeface="Courier New"/>
              <a:buChar char="o"/>
              <a:tabLst>
                <a:tab pos="278765" algn="l"/>
              </a:tabLst>
            </a:pPr>
            <a:r>
              <a:rPr sz="2000" spc="-55" dirty="0">
                <a:cs typeface="Arial"/>
              </a:rPr>
              <a:t>Its </a:t>
            </a:r>
            <a:r>
              <a:rPr sz="2000" u="heavy" spc="-50" dirty="0">
                <a:uFill>
                  <a:solidFill>
                    <a:srgbClr val="000000"/>
                  </a:solidFill>
                </a:uFill>
                <a:cs typeface="Arial"/>
              </a:rPr>
              <a:t>principal </a:t>
            </a:r>
            <a:r>
              <a:rPr sz="2000" u="heavy" spc="-20" dirty="0">
                <a:uFill>
                  <a:solidFill>
                    <a:srgbClr val="000000"/>
                  </a:solidFill>
                </a:uFill>
                <a:cs typeface="Arial"/>
              </a:rPr>
              <a:t>efferent</a:t>
            </a:r>
            <a:r>
              <a:rPr sz="2000" spc="-20" dirty="0">
                <a:cs typeface="Arial"/>
              </a:rPr>
              <a:t> </a:t>
            </a:r>
            <a:r>
              <a:rPr sz="2000" spc="-65" dirty="0">
                <a:cs typeface="Arial"/>
              </a:rPr>
              <a:t>pathway </a:t>
            </a:r>
            <a:r>
              <a:rPr sz="2000" spc="-105" dirty="0">
                <a:cs typeface="Arial"/>
              </a:rPr>
              <a:t>is </a:t>
            </a:r>
            <a:r>
              <a:rPr sz="2000" spc="-80" dirty="0">
                <a:cs typeface="Arial"/>
              </a:rPr>
              <a:t>called </a:t>
            </a:r>
            <a:r>
              <a:rPr sz="2000" spc="-20" dirty="0">
                <a:cs typeface="Arial"/>
              </a:rPr>
              <a:t>the</a:t>
            </a:r>
            <a:r>
              <a:rPr sz="2000" spc="-325" dirty="0">
                <a:cs typeface="Arial"/>
              </a:rPr>
              <a:t> </a:t>
            </a:r>
            <a:r>
              <a:rPr lang="en-US" sz="2000" b="1" spc="-80" dirty="0">
                <a:solidFill>
                  <a:srgbClr val="FF0000"/>
                </a:solidFill>
                <a:cs typeface="Arial"/>
              </a:rPr>
              <a:t>Fornix.</a:t>
            </a:r>
            <a:endParaRPr lang="en-US" sz="2000" b="1" spc="-80" dirty="0">
              <a:solidFill>
                <a:srgbClr val="FF0000"/>
              </a:solidFill>
              <a:cs typeface="Trebuchet MS"/>
            </a:endParaRPr>
          </a:p>
          <a:p>
            <a:pPr marL="278130" indent="-265430">
              <a:lnSpc>
                <a:spcPct val="100000"/>
              </a:lnSpc>
              <a:buFont typeface="Courier New"/>
              <a:buChar char="o"/>
              <a:tabLst>
                <a:tab pos="278765" algn="l"/>
              </a:tabLst>
            </a:pPr>
            <a:r>
              <a:rPr lang="en-US" sz="2000" b="1" spc="-80" dirty="0">
                <a:solidFill>
                  <a:srgbClr val="FF0000"/>
                </a:solidFill>
                <a:cs typeface="Arial"/>
              </a:rPr>
              <a:t>Fornix:</a:t>
            </a:r>
            <a:endParaRPr sz="2000" dirty="0">
              <a:cs typeface="Arial"/>
            </a:endParaRPr>
          </a:p>
          <a:p>
            <a:pPr marL="532130" marR="756285" lvl="1" indent="-164465">
              <a:lnSpc>
                <a:spcPct val="100000"/>
              </a:lnSpc>
              <a:buChar char="•"/>
              <a:tabLst>
                <a:tab pos="532765" algn="l"/>
              </a:tabLst>
            </a:pPr>
            <a:r>
              <a:rPr sz="2000" spc="30" dirty="0">
                <a:cs typeface="Arial"/>
              </a:rPr>
              <a:t>It </a:t>
            </a:r>
            <a:r>
              <a:rPr sz="2000" spc="-105" dirty="0">
                <a:cs typeface="Arial"/>
              </a:rPr>
              <a:t>is </a:t>
            </a:r>
            <a:r>
              <a:rPr sz="2000" spc="-145" dirty="0">
                <a:cs typeface="Arial"/>
              </a:rPr>
              <a:t>C-shaped </a:t>
            </a:r>
            <a:r>
              <a:rPr sz="2000" spc="-65" dirty="0">
                <a:cs typeface="Arial"/>
              </a:rPr>
              <a:t>group </a:t>
            </a:r>
            <a:r>
              <a:rPr sz="2000" spc="-5" dirty="0">
                <a:cs typeface="Arial"/>
              </a:rPr>
              <a:t>of</a:t>
            </a:r>
            <a:r>
              <a:rPr sz="2000" spc="-380" dirty="0">
                <a:cs typeface="Arial"/>
              </a:rPr>
              <a:t> </a:t>
            </a:r>
            <a:r>
              <a:rPr sz="2000" spc="-55" dirty="0">
                <a:cs typeface="Arial"/>
              </a:rPr>
              <a:t>fibers </a:t>
            </a:r>
            <a:r>
              <a:rPr sz="2000" u="heavy" spc="-70" dirty="0">
                <a:uFill>
                  <a:solidFill>
                    <a:srgbClr val="000000"/>
                  </a:solidFill>
                </a:uFill>
                <a:cs typeface="Arial"/>
              </a:rPr>
              <a:t>connecting</a:t>
            </a:r>
            <a:r>
              <a:rPr sz="2000" spc="-70" dirty="0">
                <a:cs typeface="Arial"/>
              </a:rPr>
              <a:t> </a:t>
            </a:r>
            <a:r>
              <a:rPr sz="2000" spc="-20" dirty="0">
                <a:cs typeface="Arial"/>
              </a:rPr>
              <a:t>the </a:t>
            </a:r>
            <a:r>
              <a:rPr sz="2000" u="heavy" spc="-20" dirty="0">
                <a:uFill>
                  <a:solidFill>
                    <a:srgbClr val="FF8020"/>
                  </a:solidFill>
                </a:uFill>
                <a:cs typeface="Arial"/>
              </a:rPr>
              <a:t> </a:t>
            </a:r>
            <a:r>
              <a:rPr sz="2000" u="heavy" spc="-90" dirty="0">
                <a:uFill>
                  <a:solidFill>
                    <a:srgbClr val="FF8020"/>
                  </a:solidFill>
                </a:uFill>
                <a:cs typeface="Arial"/>
              </a:rPr>
              <a:t>hippocampus</a:t>
            </a:r>
            <a:r>
              <a:rPr sz="2000" spc="-90" dirty="0">
                <a:cs typeface="Arial"/>
              </a:rPr>
              <a:t> </a:t>
            </a:r>
            <a:r>
              <a:rPr sz="2000" spc="10" dirty="0">
                <a:cs typeface="Arial"/>
              </a:rPr>
              <a:t>with </a:t>
            </a:r>
            <a:r>
              <a:rPr sz="2000" u="heavy" spc="-55" dirty="0">
                <a:uFill>
                  <a:solidFill>
                    <a:srgbClr val="00AF50"/>
                  </a:solidFill>
                </a:uFill>
                <a:cs typeface="Arial"/>
              </a:rPr>
              <a:t>mammillary</a:t>
            </a:r>
            <a:r>
              <a:rPr sz="2000" u="heavy" spc="-254" dirty="0">
                <a:uFill>
                  <a:solidFill>
                    <a:srgbClr val="00AF50"/>
                  </a:solidFill>
                </a:uFill>
                <a:cs typeface="Arial"/>
              </a:rPr>
              <a:t> </a:t>
            </a:r>
            <a:r>
              <a:rPr sz="2000" u="heavy" spc="-65" dirty="0">
                <a:uFill>
                  <a:solidFill>
                    <a:srgbClr val="00AF50"/>
                  </a:solidFill>
                </a:uFill>
                <a:cs typeface="Arial"/>
              </a:rPr>
              <a:t>body</a:t>
            </a:r>
            <a:r>
              <a:rPr lang="en-US" sz="2000" spc="-65" dirty="0">
                <a:uFill>
                  <a:solidFill>
                    <a:srgbClr val="00AF50"/>
                  </a:solidFill>
                </a:uFill>
                <a:cs typeface="Arial"/>
              </a:rPr>
              <a:t> </a:t>
            </a:r>
            <a:r>
              <a:rPr lang="en-US" sz="2000" spc="-65" dirty="0">
                <a:solidFill>
                  <a:srgbClr val="FF6699"/>
                </a:solidFill>
                <a:uFill>
                  <a:solidFill>
                    <a:srgbClr val="00AF50"/>
                  </a:solidFill>
                </a:uFill>
                <a:cs typeface="Arial"/>
              </a:rPr>
              <a:t>&amp; then to the anterior nuclei of the thalamus</a:t>
            </a:r>
            <a:endParaRPr sz="2000" dirty="0">
              <a:solidFill>
                <a:srgbClr val="FF6699"/>
              </a:solidFill>
              <a:cs typeface="Arial"/>
            </a:endParaRPr>
          </a:p>
          <a:p>
            <a:pPr marL="532130" lvl="1" indent="-164465">
              <a:lnSpc>
                <a:spcPct val="100000"/>
              </a:lnSpc>
              <a:buChar char="•"/>
              <a:tabLst>
                <a:tab pos="532765" algn="l"/>
              </a:tabLst>
            </a:pPr>
            <a:r>
              <a:rPr sz="2000" spc="65" dirty="0">
                <a:cs typeface="Arial"/>
              </a:rPr>
              <a:t>it </a:t>
            </a:r>
            <a:r>
              <a:rPr sz="2000" spc="-105" dirty="0">
                <a:cs typeface="Arial"/>
              </a:rPr>
              <a:t>consists</a:t>
            </a:r>
            <a:r>
              <a:rPr sz="2000" spc="-325" dirty="0">
                <a:cs typeface="Arial"/>
              </a:rPr>
              <a:t> </a:t>
            </a:r>
            <a:r>
              <a:rPr sz="2000" spc="-15" dirty="0">
                <a:cs typeface="Arial"/>
              </a:rPr>
              <a:t>of:</a:t>
            </a:r>
            <a:endParaRPr sz="2000" dirty="0">
              <a:cs typeface="Arial"/>
            </a:endParaRPr>
          </a:p>
          <a:p>
            <a:pPr marL="724535">
              <a:lnSpc>
                <a:spcPct val="100000"/>
              </a:lnSpc>
            </a:pPr>
            <a:r>
              <a:rPr sz="2000" b="1" spc="-160" dirty="0">
                <a:cs typeface="Trebuchet MS"/>
              </a:rPr>
              <a:t>2 </a:t>
            </a:r>
            <a:r>
              <a:rPr sz="2000" b="1" u="heavy" spc="-140" dirty="0">
                <a:uFill>
                  <a:solidFill>
                    <a:srgbClr val="006FC0"/>
                  </a:solidFill>
                </a:uFill>
                <a:cs typeface="Trebuchet MS"/>
              </a:rPr>
              <a:t>Fimbria</a:t>
            </a:r>
            <a:r>
              <a:rPr sz="2000" b="1" spc="-140" dirty="0">
                <a:cs typeface="Trebuchet MS"/>
              </a:rPr>
              <a:t>, </a:t>
            </a:r>
            <a:r>
              <a:rPr sz="2000" b="1" spc="-160" dirty="0">
                <a:cs typeface="Trebuchet MS"/>
              </a:rPr>
              <a:t>2 </a:t>
            </a:r>
            <a:r>
              <a:rPr sz="2000" b="1" u="heavy" spc="-145" dirty="0">
                <a:uFill>
                  <a:solidFill>
                    <a:srgbClr val="FFC000"/>
                  </a:solidFill>
                </a:uFill>
                <a:cs typeface="Trebuchet MS"/>
              </a:rPr>
              <a:t>Crus</a:t>
            </a:r>
            <a:r>
              <a:rPr sz="2000" b="1" spc="-145" dirty="0">
                <a:cs typeface="Trebuchet MS"/>
              </a:rPr>
              <a:t>, </a:t>
            </a:r>
            <a:r>
              <a:rPr sz="2000" b="1" spc="-160" dirty="0">
                <a:cs typeface="Trebuchet MS"/>
              </a:rPr>
              <a:t>1 </a:t>
            </a:r>
            <a:r>
              <a:rPr sz="2000" b="1" u="heavy" spc="-85" dirty="0">
                <a:uFill>
                  <a:solidFill>
                    <a:srgbClr val="5DCEAE"/>
                  </a:solidFill>
                </a:uFill>
                <a:cs typeface="Trebuchet MS"/>
              </a:rPr>
              <a:t>Body</a:t>
            </a:r>
            <a:r>
              <a:rPr sz="2000" b="1" spc="-85" dirty="0">
                <a:cs typeface="Trebuchet MS"/>
              </a:rPr>
              <a:t> </a:t>
            </a:r>
            <a:r>
              <a:rPr sz="2000" b="1" dirty="0">
                <a:cs typeface="Trebuchet MS"/>
              </a:rPr>
              <a:t>&amp; </a:t>
            </a:r>
            <a:r>
              <a:rPr sz="2000" b="1" spc="-160" dirty="0">
                <a:cs typeface="Trebuchet MS"/>
              </a:rPr>
              <a:t>2</a:t>
            </a:r>
            <a:r>
              <a:rPr sz="2000" b="1" spc="-434" dirty="0">
                <a:cs typeface="Trebuchet MS"/>
              </a:rPr>
              <a:t> </a:t>
            </a:r>
            <a:r>
              <a:rPr sz="2000" b="1" spc="-120" dirty="0">
                <a:cs typeface="Trebuchet MS"/>
              </a:rPr>
              <a:t>C</a:t>
            </a:r>
            <a:r>
              <a:rPr sz="2000" b="1" u="heavy" spc="-120" dirty="0">
                <a:uFill>
                  <a:solidFill>
                    <a:srgbClr val="FF3399"/>
                  </a:solidFill>
                </a:uFill>
                <a:cs typeface="Trebuchet MS"/>
              </a:rPr>
              <a:t>olumn</a:t>
            </a:r>
            <a:r>
              <a:rPr sz="2000" b="1" spc="-120" dirty="0">
                <a:cs typeface="Trebuchet MS"/>
              </a:rPr>
              <a:t>.</a:t>
            </a:r>
            <a:endParaRPr sz="2000" dirty="0">
              <a:cs typeface="Trebuchet MS"/>
            </a:endParaRPr>
          </a:p>
          <a:p>
            <a:pPr marL="553720" marR="5080" lvl="1" indent="-186055">
              <a:lnSpc>
                <a:spcPct val="101800"/>
              </a:lnSpc>
              <a:buChar char="•"/>
              <a:tabLst>
                <a:tab pos="554355" algn="l"/>
              </a:tabLst>
            </a:pPr>
            <a:r>
              <a:rPr sz="2000" spc="-145" dirty="0">
                <a:cs typeface="Arial"/>
              </a:rPr>
              <a:t>The </a:t>
            </a:r>
            <a:r>
              <a:rPr sz="2000" b="1" spc="-140" dirty="0">
                <a:cs typeface="Trebuchet MS"/>
              </a:rPr>
              <a:t>Fornix </a:t>
            </a:r>
            <a:r>
              <a:rPr sz="2000" spc="-105" dirty="0">
                <a:cs typeface="Arial"/>
              </a:rPr>
              <a:t>is </a:t>
            </a:r>
            <a:r>
              <a:rPr sz="2000" spc="-110" dirty="0">
                <a:cs typeface="Arial"/>
              </a:rPr>
              <a:t>an </a:t>
            </a:r>
            <a:r>
              <a:rPr sz="2000" spc="-15" dirty="0">
                <a:cs typeface="Arial"/>
              </a:rPr>
              <a:t>important </a:t>
            </a:r>
            <a:r>
              <a:rPr sz="2000" spc="-60" dirty="0">
                <a:cs typeface="Arial"/>
              </a:rPr>
              <a:t>component </a:t>
            </a:r>
            <a:r>
              <a:rPr sz="2000" spc="-5" dirty="0">
                <a:cs typeface="Arial"/>
              </a:rPr>
              <a:t>of </a:t>
            </a:r>
            <a:r>
              <a:rPr sz="2000" b="1" spc="-125" dirty="0">
                <a:cs typeface="Trebuchet MS"/>
              </a:rPr>
              <a:t>PAPEZ  </a:t>
            </a:r>
            <a:r>
              <a:rPr sz="2000" b="1" spc="-114" dirty="0">
                <a:cs typeface="Trebuchet MS"/>
              </a:rPr>
              <a:t>CIRCUIT </a:t>
            </a:r>
            <a:r>
              <a:rPr sz="2000" dirty="0">
                <a:solidFill>
                  <a:srgbClr val="FF6699"/>
                </a:solidFill>
                <a:cs typeface="Arial"/>
              </a:rPr>
              <a:t>(based on </a:t>
            </a:r>
            <a:r>
              <a:rPr sz="2000" spc="-5" dirty="0">
                <a:solidFill>
                  <a:srgbClr val="FF6699"/>
                </a:solidFill>
                <a:cs typeface="Arial"/>
              </a:rPr>
              <a:t>connecting </a:t>
            </a:r>
            <a:r>
              <a:rPr sz="2000" dirty="0">
                <a:solidFill>
                  <a:srgbClr val="FF6699"/>
                </a:solidFill>
                <a:cs typeface="Arial"/>
              </a:rPr>
              <a:t>the </a:t>
            </a:r>
            <a:r>
              <a:rPr sz="2000" spc="-5" dirty="0">
                <a:solidFill>
                  <a:srgbClr val="FF6699"/>
                </a:solidFill>
                <a:cs typeface="Arial"/>
              </a:rPr>
              <a:t>hypothalamus with </a:t>
            </a:r>
            <a:r>
              <a:rPr sz="2000" dirty="0">
                <a:solidFill>
                  <a:srgbClr val="FF6699"/>
                </a:solidFill>
                <a:cs typeface="Arial"/>
              </a:rPr>
              <a:t>limbic</a:t>
            </a:r>
            <a:r>
              <a:rPr sz="2000" spc="-120" dirty="0">
                <a:solidFill>
                  <a:srgbClr val="FF6699"/>
                </a:solidFill>
                <a:cs typeface="Arial"/>
              </a:rPr>
              <a:t> </a:t>
            </a:r>
            <a:r>
              <a:rPr sz="2000" dirty="0">
                <a:solidFill>
                  <a:srgbClr val="FF6699"/>
                </a:solidFill>
                <a:cs typeface="Arial"/>
              </a:rPr>
              <a:t>lobe  to control emotions</a:t>
            </a:r>
            <a:r>
              <a:rPr sz="2000" spc="-100" dirty="0">
                <a:solidFill>
                  <a:srgbClr val="FF6699"/>
                </a:solidFill>
                <a:cs typeface="Arial"/>
              </a:rPr>
              <a:t> </a:t>
            </a:r>
            <a:r>
              <a:rPr sz="2000" dirty="0">
                <a:solidFill>
                  <a:srgbClr val="FF6699"/>
                </a:solidFill>
                <a:cs typeface="Arial"/>
              </a:rPr>
              <a:t>).</a:t>
            </a:r>
          </a:p>
        </p:txBody>
      </p:sp>
      <p:sp>
        <p:nvSpPr>
          <p:cNvPr id="5" name="object 5"/>
          <p:cNvSpPr/>
          <p:nvPr/>
        </p:nvSpPr>
        <p:spPr>
          <a:xfrm>
            <a:off x="7851634" y="235683"/>
            <a:ext cx="3818534" cy="34620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96637" y="1450624"/>
            <a:ext cx="401320" cy="538480"/>
          </a:xfrm>
          <a:custGeom>
            <a:avLst/>
            <a:gdLst/>
            <a:ahLst/>
            <a:cxnLst/>
            <a:rect l="l" t="t" r="r" b="b"/>
            <a:pathLst>
              <a:path w="401320" h="538480">
                <a:moveTo>
                  <a:pt x="0" y="66801"/>
                </a:moveTo>
                <a:lnTo>
                  <a:pt x="5240" y="40826"/>
                </a:lnTo>
                <a:lnTo>
                  <a:pt x="19542" y="19589"/>
                </a:lnTo>
                <a:lnTo>
                  <a:pt x="40772" y="5258"/>
                </a:lnTo>
                <a:lnTo>
                  <a:pt x="66801" y="0"/>
                </a:lnTo>
                <a:lnTo>
                  <a:pt x="334009" y="0"/>
                </a:lnTo>
                <a:lnTo>
                  <a:pt x="359985" y="5258"/>
                </a:lnTo>
                <a:lnTo>
                  <a:pt x="381222" y="19589"/>
                </a:lnTo>
                <a:lnTo>
                  <a:pt x="395553" y="40826"/>
                </a:lnTo>
                <a:lnTo>
                  <a:pt x="400812" y="66801"/>
                </a:lnTo>
                <a:lnTo>
                  <a:pt x="400812" y="471169"/>
                </a:lnTo>
                <a:lnTo>
                  <a:pt x="395553" y="497145"/>
                </a:lnTo>
                <a:lnTo>
                  <a:pt x="381222" y="518382"/>
                </a:lnTo>
                <a:lnTo>
                  <a:pt x="359985" y="532713"/>
                </a:lnTo>
                <a:lnTo>
                  <a:pt x="334009" y="537971"/>
                </a:lnTo>
                <a:lnTo>
                  <a:pt x="66801" y="537971"/>
                </a:lnTo>
                <a:lnTo>
                  <a:pt x="40772" y="532713"/>
                </a:lnTo>
                <a:lnTo>
                  <a:pt x="19542" y="518382"/>
                </a:lnTo>
                <a:lnTo>
                  <a:pt x="5240" y="497145"/>
                </a:lnTo>
                <a:lnTo>
                  <a:pt x="0" y="471169"/>
                </a:lnTo>
                <a:lnTo>
                  <a:pt x="0" y="66801"/>
                </a:lnTo>
                <a:close/>
              </a:path>
            </a:pathLst>
          </a:custGeom>
          <a:ln w="2895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00068" y="1819431"/>
            <a:ext cx="553720" cy="248920"/>
          </a:xfrm>
          <a:custGeom>
            <a:avLst/>
            <a:gdLst/>
            <a:ahLst/>
            <a:cxnLst/>
            <a:rect l="l" t="t" r="r" b="b"/>
            <a:pathLst>
              <a:path w="553720" h="248919">
                <a:moveTo>
                  <a:pt x="0" y="41401"/>
                </a:moveTo>
                <a:lnTo>
                  <a:pt x="3254" y="25288"/>
                </a:lnTo>
                <a:lnTo>
                  <a:pt x="12128" y="12128"/>
                </a:lnTo>
                <a:lnTo>
                  <a:pt x="25288" y="3254"/>
                </a:lnTo>
                <a:lnTo>
                  <a:pt x="41401" y="0"/>
                </a:lnTo>
                <a:lnTo>
                  <a:pt x="511810" y="0"/>
                </a:lnTo>
                <a:lnTo>
                  <a:pt x="527923" y="3254"/>
                </a:lnTo>
                <a:lnTo>
                  <a:pt x="541083" y="12128"/>
                </a:lnTo>
                <a:lnTo>
                  <a:pt x="549957" y="25288"/>
                </a:lnTo>
                <a:lnTo>
                  <a:pt x="553212" y="41401"/>
                </a:lnTo>
                <a:lnTo>
                  <a:pt x="553212" y="207010"/>
                </a:lnTo>
                <a:lnTo>
                  <a:pt x="549957" y="223123"/>
                </a:lnTo>
                <a:lnTo>
                  <a:pt x="541083" y="236283"/>
                </a:lnTo>
                <a:lnTo>
                  <a:pt x="527923" y="245157"/>
                </a:lnTo>
                <a:lnTo>
                  <a:pt x="511810" y="248412"/>
                </a:lnTo>
                <a:lnTo>
                  <a:pt x="41401" y="248412"/>
                </a:lnTo>
                <a:lnTo>
                  <a:pt x="25288" y="245157"/>
                </a:lnTo>
                <a:lnTo>
                  <a:pt x="12128" y="236283"/>
                </a:lnTo>
                <a:lnTo>
                  <a:pt x="3254" y="223123"/>
                </a:lnTo>
                <a:lnTo>
                  <a:pt x="0" y="207010"/>
                </a:lnTo>
                <a:lnTo>
                  <a:pt x="0" y="41401"/>
                </a:lnTo>
                <a:close/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18713" y="1008664"/>
            <a:ext cx="459105" cy="562610"/>
          </a:xfrm>
          <a:custGeom>
            <a:avLst/>
            <a:gdLst/>
            <a:ahLst/>
            <a:cxnLst/>
            <a:rect l="l" t="t" r="r" b="b"/>
            <a:pathLst>
              <a:path w="459104" h="562610">
                <a:moveTo>
                  <a:pt x="0" y="76453"/>
                </a:moveTo>
                <a:lnTo>
                  <a:pt x="6016" y="46720"/>
                </a:lnTo>
                <a:lnTo>
                  <a:pt x="22415" y="22415"/>
                </a:lnTo>
                <a:lnTo>
                  <a:pt x="46720" y="6016"/>
                </a:lnTo>
                <a:lnTo>
                  <a:pt x="76453" y="0"/>
                </a:lnTo>
                <a:lnTo>
                  <a:pt x="382270" y="0"/>
                </a:lnTo>
                <a:lnTo>
                  <a:pt x="412003" y="6016"/>
                </a:lnTo>
                <a:lnTo>
                  <a:pt x="436308" y="22415"/>
                </a:lnTo>
                <a:lnTo>
                  <a:pt x="452707" y="46720"/>
                </a:lnTo>
                <a:lnTo>
                  <a:pt x="458724" y="76453"/>
                </a:lnTo>
                <a:lnTo>
                  <a:pt x="458724" y="485901"/>
                </a:lnTo>
                <a:lnTo>
                  <a:pt x="452707" y="515635"/>
                </a:lnTo>
                <a:lnTo>
                  <a:pt x="436308" y="539940"/>
                </a:lnTo>
                <a:lnTo>
                  <a:pt x="412003" y="556339"/>
                </a:lnTo>
                <a:lnTo>
                  <a:pt x="382270" y="562355"/>
                </a:lnTo>
                <a:lnTo>
                  <a:pt x="76453" y="562355"/>
                </a:lnTo>
                <a:lnTo>
                  <a:pt x="46720" y="556339"/>
                </a:lnTo>
                <a:lnTo>
                  <a:pt x="22415" y="539940"/>
                </a:lnTo>
                <a:lnTo>
                  <a:pt x="6016" y="515635"/>
                </a:lnTo>
                <a:lnTo>
                  <a:pt x="0" y="485901"/>
                </a:lnTo>
                <a:lnTo>
                  <a:pt x="0" y="76453"/>
                </a:lnTo>
                <a:close/>
              </a:path>
            </a:pathLst>
          </a:custGeom>
          <a:ln w="28956">
            <a:solidFill>
              <a:srgbClr val="5DC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98701" y="1008664"/>
            <a:ext cx="559435" cy="538480"/>
          </a:xfrm>
          <a:custGeom>
            <a:avLst/>
            <a:gdLst/>
            <a:ahLst/>
            <a:cxnLst/>
            <a:rect l="l" t="t" r="r" b="b"/>
            <a:pathLst>
              <a:path w="559434" h="538480">
                <a:moveTo>
                  <a:pt x="0" y="89662"/>
                </a:moveTo>
                <a:lnTo>
                  <a:pt x="7044" y="54756"/>
                </a:lnTo>
                <a:lnTo>
                  <a:pt x="26257" y="26257"/>
                </a:lnTo>
                <a:lnTo>
                  <a:pt x="54756" y="7044"/>
                </a:lnTo>
                <a:lnTo>
                  <a:pt x="89661" y="0"/>
                </a:lnTo>
                <a:lnTo>
                  <a:pt x="469645" y="0"/>
                </a:lnTo>
                <a:lnTo>
                  <a:pt x="504551" y="7044"/>
                </a:lnTo>
                <a:lnTo>
                  <a:pt x="533050" y="26257"/>
                </a:lnTo>
                <a:lnTo>
                  <a:pt x="552263" y="54756"/>
                </a:lnTo>
                <a:lnTo>
                  <a:pt x="559307" y="89662"/>
                </a:lnTo>
                <a:lnTo>
                  <a:pt x="559307" y="448310"/>
                </a:lnTo>
                <a:lnTo>
                  <a:pt x="552263" y="483215"/>
                </a:lnTo>
                <a:lnTo>
                  <a:pt x="533050" y="511714"/>
                </a:lnTo>
                <a:lnTo>
                  <a:pt x="504551" y="530927"/>
                </a:lnTo>
                <a:lnTo>
                  <a:pt x="469645" y="537972"/>
                </a:lnTo>
                <a:lnTo>
                  <a:pt x="89661" y="537972"/>
                </a:lnTo>
                <a:lnTo>
                  <a:pt x="54756" y="530927"/>
                </a:lnTo>
                <a:lnTo>
                  <a:pt x="26257" y="511714"/>
                </a:lnTo>
                <a:lnTo>
                  <a:pt x="7044" y="483215"/>
                </a:lnTo>
                <a:lnTo>
                  <a:pt x="0" y="448310"/>
                </a:lnTo>
                <a:lnTo>
                  <a:pt x="0" y="89662"/>
                </a:lnTo>
                <a:close/>
              </a:path>
            </a:pathLst>
          </a:custGeom>
          <a:ln w="28956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37741" y="3023392"/>
            <a:ext cx="943610" cy="257810"/>
          </a:xfrm>
          <a:custGeom>
            <a:avLst/>
            <a:gdLst/>
            <a:ahLst/>
            <a:cxnLst/>
            <a:rect l="l" t="t" r="r" b="b"/>
            <a:pathLst>
              <a:path w="943609" h="257810">
                <a:moveTo>
                  <a:pt x="0" y="42925"/>
                </a:moveTo>
                <a:lnTo>
                  <a:pt x="3367" y="26199"/>
                </a:lnTo>
                <a:lnTo>
                  <a:pt x="12557" y="12557"/>
                </a:lnTo>
                <a:lnTo>
                  <a:pt x="26199" y="3367"/>
                </a:lnTo>
                <a:lnTo>
                  <a:pt x="42925" y="0"/>
                </a:lnTo>
                <a:lnTo>
                  <a:pt x="900429" y="0"/>
                </a:lnTo>
                <a:lnTo>
                  <a:pt x="917156" y="3367"/>
                </a:lnTo>
                <a:lnTo>
                  <a:pt x="930798" y="12557"/>
                </a:lnTo>
                <a:lnTo>
                  <a:pt x="939988" y="26199"/>
                </a:lnTo>
                <a:lnTo>
                  <a:pt x="943355" y="42925"/>
                </a:lnTo>
                <a:lnTo>
                  <a:pt x="943355" y="214629"/>
                </a:lnTo>
                <a:lnTo>
                  <a:pt x="939988" y="231356"/>
                </a:lnTo>
                <a:lnTo>
                  <a:pt x="930798" y="244998"/>
                </a:lnTo>
                <a:lnTo>
                  <a:pt x="917156" y="254188"/>
                </a:lnTo>
                <a:lnTo>
                  <a:pt x="900429" y="257555"/>
                </a:lnTo>
                <a:lnTo>
                  <a:pt x="42925" y="257555"/>
                </a:lnTo>
                <a:lnTo>
                  <a:pt x="26199" y="254188"/>
                </a:lnTo>
                <a:lnTo>
                  <a:pt x="12557" y="244998"/>
                </a:lnTo>
                <a:lnTo>
                  <a:pt x="3367" y="231356"/>
                </a:lnTo>
                <a:lnTo>
                  <a:pt x="0" y="214629"/>
                </a:lnTo>
                <a:lnTo>
                  <a:pt x="0" y="42925"/>
                </a:lnTo>
                <a:close/>
              </a:path>
            </a:pathLst>
          </a:custGeom>
          <a:ln w="28955">
            <a:solidFill>
              <a:srgbClr val="FF8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98701" y="2255296"/>
            <a:ext cx="704215" cy="350520"/>
          </a:xfrm>
          <a:custGeom>
            <a:avLst/>
            <a:gdLst/>
            <a:ahLst/>
            <a:cxnLst/>
            <a:rect l="l" t="t" r="r" b="b"/>
            <a:pathLst>
              <a:path w="704215" h="350519">
                <a:moveTo>
                  <a:pt x="0" y="58420"/>
                </a:moveTo>
                <a:lnTo>
                  <a:pt x="4591" y="35683"/>
                </a:lnTo>
                <a:lnTo>
                  <a:pt x="17113" y="17113"/>
                </a:lnTo>
                <a:lnTo>
                  <a:pt x="35683" y="4591"/>
                </a:lnTo>
                <a:lnTo>
                  <a:pt x="58419" y="0"/>
                </a:lnTo>
                <a:lnTo>
                  <a:pt x="645667" y="0"/>
                </a:lnTo>
                <a:lnTo>
                  <a:pt x="668404" y="4591"/>
                </a:lnTo>
                <a:lnTo>
                  <a:pt x="686974" y="17113"/>
                </a:lnTo>
                <a:lnTo>
                  <a:pt x="699496" y="35683"/>
                </a:lnTo>
                <a:lnTo>
                  <a:pt x="704087" y="58420"/>
                </a:lnTo>
                <a:lnTo>
                  <a:pt x="704087" y="292100"/>
                </a:lnTo>
                <a:lnTo>
                  <a:pt x="699496" y="314836"/>
                </a:lnTo>
                <a:lnTo>
                  <a:pt x="686974" y="333406"/>
                </a:lnTo>
                <a:lnTo>
                  <a:pt x="668404" y="345928"/>
                </a:lnTo>
                <a:lnTo>
                  <a:pt x="645667" y="350520"/>
                </a:lnTo>
                <a:lnTo>
                  <a:pt x="58419" y="350520"/>
                </a:lnTo>
                <a:lnTo>
                  <a:pt x="35683" y="345928"/>
                </a:lnTo>
                <a:lnTo>
                  <a:pt x="17113" y="333406"/>
                </a:lnTo>
                <a:lnTo>
                  <a:pt x="4591" y="314836"/>
                </a:lnTo>
                <a:lnTo>
                  <a:pt x="0" y="292100"/>
                </a:lnTo>
                <a:lnTo>
                  <a:pt x="0" y="58420"/>
                </a:lnTo>
                <a:close/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70873" y="4426278"/>
            <a:ext cx="4180055" cy="2263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83046" y="2073401"/>
            <a:ext cx="407034" cy="160020"/>
          </a:xfrm>
          <a:custGeom>
            <a:avLst/>
            <a:gdLst/>
            <a:ahLst/>
            <a:cxnLst/>
            <a:rect l="l" t="t" r="r" b="b"/>
            <a:pathLst>
              <a:path w="407035" h="160019">
                <a:moveTo>
                  <a:pt x="0" y="26670"/>
                </a:move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69" y="0"/>
                </a:lnTo>
                <a:lnTo>
                  <a:pt x="380238" y="0"/>
                </a:lnTo>
                <a:lnTo>
                  <a:pt x="390620" y="2095"/>
                </a:lnTo>
                <a:lnTo>
                  <a:pt x="399097" y="7810"/>
                </a:lnTo>
                <a:lnTo>
                  <a:pt x="404812" y="16287"/>
                </a:lnTo>
                <a:lnTo>
                  <a:pt x="406907" y="26670"/>
                </a:lnTo>
                <a:lnTo>
                  <a:pt x="406907" y="133350"/>
                </a:lnTo>
                <a:lnTo>
                  <a:pt x="404812" y="143732"/>
                </a:lnTo>
                <a:lnTo>
                  <a:pt x="399097" y="152209"/>
                </a:lnTo>
                <a:lnTo>
                  <a:pt x="390620" y="157924"/>
                </a:lnTo>
                <a:lnTo>
                  <a:pt x="380238" y="160020"/>
                </a:lnTo>
                <a:lnTo>
                  <a:pt x="26669" y="160020"/>
                </a:lnTo>
                <a:lnTo>
                  <a:pt x="16287" y="157924"/>
                </a:lnTo>
                <a:lnTo>
                  <a:pt x="7810" y="152209"/>
                </a:lnTo>
                <a:lnTo>
                  <a:pt x="2095" y="143732"/>
                </a:lnTo>
                <a:lnTo>
                  <a:pt x="0" y="133350"/>
                </a:lnTo>
                <a:lnTo>
                  <a:pt x="0" y="26670"/>
                </a:lnTo>
                <a:close/>
              </a:path>
            </a:pathLst>
          </a:custGeom>
          <a:ln w="2895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37654" y="1966722"/>
            <a:ext cx="399415" cy="125095"/>
          </a:xfrm>
          <a:custGeom>
            <a:avLst/>
            <a:gdLst/>
            <a:ahLst/>
            <a:cxnLst/>
            <a:rect l="l" t="t" r="r" b="b"/>
            <a:pathLst>
              <a:path w="399415" h="125094">
                <a:moveTo>
                  <a:pt x="0" y="20827"/>
                </a:moveTo>
                <a:lnTo>
                  <a:pt x="1629" y="12698"/>
                </a:lnTo>
                <a:lnTo>
                  <a:pt x="6080" y="6080"/>
                </a:lnTo>
                <a:lnTo>
                  <a:pt x="12698" y="1629"/>
                </a:lnTo>
                <a:lnTo>
                  <a:pt x="20827" y="0"/>
                </a:lnTo>
                <a:lnTo>
                  <a:pt x="378460" y="0"/>
                </a:lnTo>
                <a:lnTo>
                  <a:pt x="386589" y="1629"/>
                </a:lnTo>
                <a:lnTo>
                  <a:pt x="393207" y="6080"/>
                </a:lnTo>
                <a:lnTo>
                  <a:pt x="397658" y="12698"/>
                </a:lnTo>
                <a:lnTo>
                  <a:pt x="399288" y="20827"/>
                </a:lnTo>
                <a:lnTo>
                  <a:pt x="399288" y="104139"/>
                </a:lnTo>
                <a:lnTo>
                  <a:pt x="397658" y="112269"/>
                </a:lnTo>
                <a:lnTo>
                  <a:pt x="393207" y="118887"/>
                </a:lnTo>
                <a:lnTo>
                  <a:pt x="386589" y="123338"/>
                </a:lnTo>
                <a:lnTo>
                  <a:pt x="378460" y="124967"/>
                </a:lnTo>
                <a:lnTo>
                  <a:pt x="20827" y="124967"/>
                </a:lnTo>
                <a:lnTo>
                  <a:pt x="12698" y="123338"/>
                </a:lnTo>
                <a:lnTo>
                  <a:pt x="6080" y="118887"/>
                </a:lnTo>
                <a:lnTo>
                  <a:pt x="1629" y="112269"/>
                </a:lnTo>
                <a:lnTo>
                  <a:pt x="0" y="104139"/>
                </a:lnTo>
                <a:lnTo>
                  <a:pt x="0" y="20827"/>
                </a:lnTo>
                <a:close/>
              </a:path>
            </a:pathLst>
          </a:custGeom>
          <a:ln w="28956">
            <a:solidFill>
              <a:srgbClr val="FF8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75BB08-29BA-422F-9974-9D80F30BC67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Hippocampus</a:t>
            </a:r>
            <a:endParaRPr lang="en-US" sz="3200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70ED4EF-5B4D-45F0-BA6E-2111B6C8BE08}"/>
              </a:ext>
            </a:extLst>
          </p:cNvPr>
          <p:cNvSpPr/>
          <p:nvPr/>
        </p:nvSpPr>
        <p:spPr>
          <a:xfrm>
            <a:off x="8748338" y="3902180"/>
            <a:ext cx="2187458" cy="439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+mj-lt"/>
              </a:rPr>
              <a:t>IMPORTANT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0739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idx="1"/>
          </p:nvPr>
        </p:nvSpPr>
        <p:spPr>
          <a:xfrm>
            <a:off x="989354" y="1299592"/>
            <a:ext cx="10515600" cy="5078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Courier New"/>
              <a:buChar char="o"/>
              <a:tabLst>
                <a:tab pos="355600" algn="l"/>
              </a:tabLst>
            </a:pPr>
            <a:r>
              <a:rPr lang="en-US" sz="2000" b="1" spc="-85" dirty="0"/>
              <a:t>Site</a:t>
            </a:r>
            <a:r>
              <a:rPr sz="2000" i="0" spc="-85" dirty="0">
                <a:cs typeface="Arial"/>
              </a:rPr>
              <a:t>:</a:t>
            </a:r>
          </a:p>
          <a:p>
            <a:pPr marL="367665" marR="5080">
              <a:lnSpc>
                <a:spcPct val="100000"/>
              </a:lnSpc>
              <a:spcBef>
                <a:spcPts val="5"/>
              </a:spcBef>
            </a:pPr>
            <a:r>
              <a:rPr sz="2000" i="0" spc="-70" dirty="0">
                <a:cs typeface="Arial"/>
              </a:rPr>
              <a:t>almond </a:t>
            </a:r>
            <a:r>
              <a:rPr sz="2000" i="0" spc="-114" dirty="0">
                <a:cs typeface="Arial"/>
              </a:rPr>
              <a:t>shaped </a:t>
            </a:r>
            <a:r>
              <a:rPr sz="2000" i="0" spc="-165" dirty="0">
                <a:cs typeface="Arial"/>
              </a:rPr>
              <a:t>mass </a:t>
            </a:r>
            <a:r>
              <a:rPr sz="2000" i="0" spc="-5" dirty="0">
                <a:cs typeface="Arial"/>
              </a:rPr>
              <a:t>of </a:t>
            </a:r>
            <a:r>
              <a:rPr sz="2000" i="0" spc="-60" dirty="0">
                <a:cs typeface="Arial"/>
              </a:rPr>
              <a:t>nuclei </a:t>
            </a:r>
            <a:r>
              <a:rPr sz="2000" i="0" dirty="0">
                <a:cs typeface="Arial"/>
              </a:rPr>
              <a:t>that </a:t>
            </a:r>
            <a:r>
              <a:rPr sz="2000" i="0" spc="-80" dirty="0">
                <a:cs typeface="Arial"/>
              </a:rPr>
              <a:t>lies near </a:t>
            </a:r>
            <a:r>
              <a:rPr sz="2000" i="0" spc="-85" dirty="0">
                <a:cs typeface="Arial"/>
              </a:rPr>
              <a:t>(deep </a:t>
            </a:r>
            <a:r>
              <a:rPr sz="2000" i="0" spc="-10" dirty="0">
                <a:cs typeface="Arial"/>
              </a:rPr>
              <a:t>within) </a:t>
            </a:r>
            <a:r>
              <a:rPr sz="2000" i="0" spc="-20" dirty="0">
                <a:cs typeface="Arial"/>
              </a:rPr>
              <a:t>the</a:t>
            </a:r>
            <a:r>
              <a:rPr sz="2000" i="0" spc="-110" dirty="0">
                <a:cs typeface="Arial"/>
              </a:rPr>
              <a:t> </a:t>
            </a:r>
            <a:br>
              <a:rPr lang="en-US" sz="2000" i="0" spc="-110" dirty="0">
                <a:cs typeface="Arial"/>
              </a:rPr>
            </a:br>
            <a:r>
              <a:rPr sz="2000" i="0" spc="-40" dirty="0">
                <a:cs typeface="Arial"/>
              </a:rPr>
              <a:t>temporal</a:t>
            </a:r>
            <a:r>
              <a:rPr sz="2000" i="0" spc="-105" dirty="0">
                <a:cs typeface="Arial"/>
              </a:rPr>
              <a:t> </a:t>
            </a:r>
            <a:r>
              <a:rPr sz="2000" i="0" spc="-60" dirty="0">
                <a:cs typeface="Arial"/>
              </a:rPr>
              <a:t>pole,</a:t>
            </a:r>
            <a:r>
              <a:rPr sz="2000" i="0" spc="-114" dirty="0">
                <a:cs typeface="Arial"/>
              </a:rPr>
              <a:t> </a:t>
            </a:r>
            <a:r>
              <a:rPr sz="2000" i="0" spc="-105" dirty="0">
                <a:cs typeface="Arial"/>
              </a:rPr>
              <a:t>close</a:t>
            </a:r>
            <a:r>
              <a:rPr sz="2000" i="0" spc="-110" dirty="0">
                <a:cs typeface="Arial"/>
              </a:rPr>
              <a:t> </a:t>
            </a:r>
            <a:r>
              <a:rPr sz="2000" i="0" spc="30" dirty="0">
                <a:cs typeface="Arial"/>
              </a:rPr>
              <a:t>to</a:t>
            </a:r>
            <a:r>
              <a:rPr sz="2000" i="0" spc="-100" dirty="0">
                <a:cs typeface="Arial"/>
              </a:rPr>
              <a:t> </a:t>
            </a:r>
            <a:r>
              <a:rPr sz="2000" i="0" spc="-20" dirty="0">
                <a:cs typeface="Arial"/>
              </a:rPr>
              <a:t>the</a:t>
            </a:r>
            <a:r>
              <a:rPr sz="2000" i="0" spc="-110" dirty="0">
                <a:cs typeface="Arial"/>
              </a:rPr>
              <a:t> </a:t>
            </a:r>
            <a:r>
              <a:rPr sz="2000" i="0" u="heavy" spc="-5" dirty="0">
                <a:uFill>
                  <a:solidFill>
                    <a:srgbClr val="9C7BAC"/>
                  </a:solidFill>
                </a:uFill>
                <a:cs typeface="Arial"/>
              </a:rPr>
              <a:t>tail</a:t>
            </a:r>
            <a:r>
              <a:rPr sz="2000" i="0" u="heavy" spc="-105" dirty="0">
                <a:uFill>
                  <a:solidFill>
                    <a:srgbClr val="9C7BAC"/>
                  </a:solidFill>
                </a:uFill>
                <a:cs typeface="Arial"/>
              </a:rPr>
              <a:t> </a:t>
            </a:r>
            <a:r>
              <a:rPr sz="2000" i="0" u="heavy" spc="-5" dirty="0">
                <a:uFill>
                  <a:solidFill>
                    <a:srgbClr val="9C7BAC"/>
                  </a:solidFill>
                </a:uFill>
                <a:cs typeface="Arial"/>
              </a:rPr>
              <a:t>of</a:t>
            </a:r>
            <a:r>
              <a:rPr sz="2000" i="0" u="heavy" spc="-114" dirty="0">
                <a:uFill>
                  <a:solidFill>
                    <a:srgbClr val="9C7BAC"/>
                  </a:solidFill>
                </a:uFill>
                <a:cs typeface="Arial"/>
              </a:rPr>
              <a:t> </a:t>
            </a:r>
            <a:r>
              <a:rPr sz="2000" i="0" u="heavy" spc="-20" dirty="0">
                <a:uFill>
                  <a:solidFill>
                    <a:srgbClr val="9C7BAC"/>
                  </a:solidFill>
                </a:uFill>
                <a:cs typeface="Arial"/>
              </a:rPr>
              <a:t>the</a:t>
            </a:r>
            <a:r>
              <a:rPr sz="2000" i="0" u="heavy" spc="-105" dirty="0">
                <a:uFill>
                  <a:solidFill>
                    <a:srgbClr val="9C7BAC"/>
                  </a:solidFill>
                </a:uFill>
                <a:cs typeface="Arial"/>
              </a:rPr>
              <a:t> </a:t>
            </a:r>
            <a:r>
              <a:rPr sz="2000" i="0" u="heavy" spc="-85" dirty="0">
                <a:uFill>
                  <a:solidFill>
                    <a:srgbClr val="9C7BAC"/>
                  </a:solidFill>
                </a:uFill>
                <a:cs typeface="Arial"/>
              </a:rPr>
              <a:t>caudate</a:t>
            </a:r>
            <a:r>
              <a:rPr sz="2000" i="0" spc="-114" dirty="0">
                <a:cs typeface="Arial"/>
              </a:rPr>
              <a:t> </a:t>
            </a:r>
            <a:r>
              <a:rPr sz="2000" i="0" spc="-90" dirty="0">
                <a:cs typeface="Arial"/>
              </a:rPr>
              <a:t>nucleus.</a:t>
            </a: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Font typeface="Courier New"/>
              <a:buChar char="o"/>
              <a:tabLst>
                <a:tab pos="355600" algn="l"/>
              </a:tabLst>
            </a:pPr>
            <a:r>
              <a:rPr lang="en-US" sz="2000" b="1" spc="-65" dirty="0"/>
              <a:t>Function</a:t>
            </a:r>
            <a:r>
              <a:rPr lang="en-US" sz="2000" b="1" i="0" spc="-65" dirty="0">
                <a:cs typeface="Arial"/>
              </a:rPr>
              <a:t>:</a:t>
            </a:r>
          </a:p>
          <a:p>
            <a:pPr marL="361315">
              <a:lnSpc>
                <a:spcPct val="100000"/>
              </a:lnSpc>
              <a:spcBef>
                <a:spcPts val="0"/>
              </a:spcBef>
            </a:pPr>
            <a:r>
              <a:rPr sz="2000" i="0" spc="30" dirty="0">
                <a:cs typeface="Arial"/>
              </a:rPr>
              <a:t>It </a:t>
            </a:r>
            <a:r>
              <a:rPr sz="2000" i="0" spc="-105" dirty="0">
                <a:cs typeface="Arial"/>
              </a:rPr>
              <a:t>is </a:t>
            </a:r>
            <a:r>
              <a:rPr sz="2000" i="0" spc="-60" dirty="0">
                <a:cs typeface="Arial"/>
              </a:rPr>
              <a:t>involved</a:t>
            </a:r>
            <a:r>
              <a:rPr sz="2000" i="0" spc="-254" dirty="0">
                <a:cs typeface="Arial"/>
              </a:rPr>
              <a:t> </a:t>
            </a:r>
            <a:r>
              <a:rPr sz="2000" i="0" spc="-25" dirty="0">
                <a:cs typeface="Arial"/>
              </a:rPr>
              <a:t>in</a:t>
            </a:r>
            <a:endParaRPr lang="en-US" sz="2000" spc="-25" dirty="0">
              <a:cs typeface="Arial"/>
            </a:endParaRPr>
          </a:p>
          <a:p>
            <a:pPr marL="720000" indent="-3600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sz="2000" spc="-90" dirty="0">
                <a:cs typeface="Arial"/>
              </a:rPr>
              <a:t>Emotions</a:t>
            </a:r>
            <a:endParaRPr lang="en-US" sz="2000" dirty="0">
              <a:cs typeface="Arial"/>
            </a:endParaRPr>
          </a:p>
          <a:p>
            <a:pPr marL="720000" indent="-3600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sz="2000" i="0" spc="-300" dirty="0">
                <a:cs typeface="Arial"/>
              </a:rPr>
              <a:t>FEAR</a:t>
            </a:r>
            <a:endParaRPr lang="en-US" sz="2000" spc="-300" dirty="0">
              <a:cs typeface="Arial"/>
            </a:endParaRPr>
          </a:p>
          <a:p>
            <a:pPr marL="720000" indent="-3600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sz="2000" i="0" spc="-100" dirty="0">
                <a:cs typeface="Arial"/>
              </a:rPr>
              <a:t>Anger</a:t>
            </a:r>
            <a:r>
              <a:rPr lang="en-US" sz="2000" i="0" spc="-100" dirty="0">
                <a:cs typeface="Arial"/>
              </a:rPr>
              <a:t> &amp; </a:t>
            </a:r>
            <a:r>
              <a:rPr lang="en-US" sz="2000" i="0" spc="-100" dirty="0">
                <a:solidFill>
                  <a:srgbClr val="FF6699"/>
                </a:solidFill>
                <a:cs typeface="Arial"/>
              </a:rPr>
              <a:t>(aggression)</a:t>
            </a:r>
            <a:endParaRPr lang="en-US" sz="2000" spc="-100" dirty="0">
              <a:solidFill>
                <a:srgbClr val="FF6699"/>
              </a:solidFill>
              <a:cs typeface="Arial"/>
            </a:endParaRPr>
          </a:p>
          <a:p>
            <a:pPr marL="720000" indent="-3600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sz="2000" i="0" spc="-75" dirty="0">
                <a:cs typeface="Arial"/>
              </a:rPr>
              <a:t>Hormonal</a:t>
            </a:r>
            <a:r>
              <a:rPr sz="2000" i="0" spc="-110" dirty="0">
                <a:cs typeface="Arial"/>
              </a:rPr>
              <a:t> </a:t>
            </a:r>
            <a:r>
              <a:rPr sz="2000" i="0" spc="-85" dirty="0">
                <a:cs typeface="Arial"/>
              </a:rPr>
              <a:t>secretions</a:t>
            </a:r>
            <a:endParaRPr lang="en-US" sz="2000" i="0" spc="-85" dirty="0">
              <a:cs typeface="Arial"/>
            </a:endParaRPr>
          </a:p>
          <a:p>
            <a:pPr marL="720000" indent="-3600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spc="-85" dirty="0">
              <a:cs typeface="Arial"/>
            </a:endParaRPr>
          </a:p>
          <a:p>
            <a:pPr marL="720000" indent="-3600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i="0" spc="-85" dirty="0">
              <a:cs typeface="Arial"/>
            </a:endParaRPr>
          </a:p>
          <a:p>
            <a:pPr marL="720000" indent="-3600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spc="-85" dirty="0">
              <a:cs typeface="Arial"/>
            </a:endParaRPr>
          </a:p>
          <a:p>
            <a:pPr marL="720000" indent="-3600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i="0" spc="-85" dirty="0">
              <a:cs typeface="Arial"/>
            </a:endParaRPr>
          </a:p>
          <a:p>
            <a:pPr marL="720000" indent="-3600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i="0" spc="-85" dirty="0">
              <a:cs typeface="Arial"/>
            </a:endParaRPr>
          </a:p>
          <a:p>
            <a:pPr marL="356400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b="1" spc="-65" dirty="0">
                <a:cs typeface="Arial"/>
              </a:rPr>
              <a:t>Lesion: </a:t>
            </a:r>
            <a:r>
              <a:rPr lang="en-US" sz="2000" spc="-65" dirty="0">
                <a:cs typeface="Arial"/>
              </a:rPr>
              <a:t>Lack of emotional responses* &amp; docility </a:t>
            </a:r>
            <a:r>
              <a:rPr lang="en-US" sz="2000" spc="-65" dirty="0">
                <a:solidFill>
                  <a:schemeClr val="bg1">
                    <a:lumMod val="50000"/>
                  </a:schemeClr>
                </a:solidFill>
                <a:cs typeface="Arial"/>
              </a:rPr>
              <a:t>“</a:t>
            </a:r>
            <a:r>
              <a:rPr lang="ar-SA" sz="2000" spc="-65" dirty="0">
                <a:solidFill>
                  <a:schemeClr val="bg1">
                    <a:lumMod val="50000"/>
                  </a:schemeClr>
                </a:solidFill>
                <a:cs typeface="Arial"/>
              </a:rPr>
              <a:t>سهل الانقياد</a:t>
            </a:r>
            <a:r>
              <a:rPr lang="en-US" sz="2000" spc="-65" dirty="0">
                <a:solidFill>
                  <a:schemeClr val="bg1">
                    <a:lumMod val="50000"/>
                  </a:schemeClr>
                </a:solidFill>
                <a:cs typeface="Arial"/>
              </a:rPr>
              <a:t>”</a:t>
            </a:r>
          </a:p>
          <a:p>
            <a:pPr marL="3600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spc="-85" dirty="0"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43216" y="797046"/>
            <a:ext cx="4436804" cy="3282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40973" y="3545585"/>
            <a:ext cx="957580" cy="327660"/>
          </a:xfrm>
          <a:custGeom>
            <a:avLst/>
            <a:gdLst/>
            <a:ahLst/>
            <a:cxnLst/>
            <a:rect l="l" t="t" r="r" b="b"/>
            <a:pathLst>
              <a:path w="957579" h="327660">
                <a:moveTo>
                  <a:pt x="0" y="54610"/>
                </a:moveTo>
                <a:lnTo>
                  <a:pt x="4300" y="33379"/>
                </a:lnTo>
                <a:lnTo>
                  <a:pt x="16017" y="16017"/>
                </a:lnTo>
                <a:lnTo>
                  <a:pt x="33379" y="4300"/>
                </a:lnTo>
                <a:lnTo>
                  <a:pt x="54609" y="0"/>
                </a:lnTo>
                <a:lnTo>
                  <a:pt x="902461" y="0"/>
                </a:lnTo>
                <a:lnTo>
                  <a:pt x="923692" y="4300"/>
                </a:lnTo>
                <a:lnTo>
                  <a:pt x="941054" y="16017"/>
                </a:lnTo>
                <a:lnTo>
                  <a:pt x="952771" y="33379"/>
                </a:lnTo>
                <a:lnTo>
                  <a:pt x="957072" y="54610"/>
                </a:lnTo>
                <a:lnTo>
                  <a:pt x="957072" y="273050"/>
                </a:lnTo>
                <a:lnTo>
                  <a:pt x="952771" y="294280"/>
                </a:lnTo>
                <a:lnTo>
                  <a:pt x="941054" y="311642"/>
                </a:lnTo>
                <a:lnTo>
                  <a:pt x="923692" y="323359"/>
                </a:lnTo>
                <a:lnTo>
                  <a:pt x="902461" y="327659"/>
                </a:lnTo>
                <a:lnTo>
                  <a:pt x="54609" y="327659"/>
                </a:lnTo>
                <a:lnTo>
                  <a:pt x="33379" y="323359"/>
                </a:lnTo>
                <a:lnTo>
                  <a:pt x="16017" y="311642"/>
                </a:lnTo>
                <a:lnTo>
                  <a:pt x="4300" y="294280"/>
                </a:lnTo>
                <a:lnTo>
                  <a:pt x="0" y="273050"/>
                </a:lnTo>
                <a:lnTo>
                  <a:pt x="0" y="54610"/>
                </a:lnTo>
                <a:close/>
              </a:path>
            </a:pathLst>
          </a:custGeom>
          <a:ln w="28956">
            <a:solidFill>
              <a:srgbClr val="9C7B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1990" y="4313317"/>
            <a:ext cx="8036559" cy="289947"/>
          </a:xfrm>
          <a:custGeom>
            <a:avLst/>
            <a:gdLst/>
            <a:ahLst/>
            <a:cxnLst/>
            <a:rect l="l" t="t" r="r" b="b"/>
            <a:pathLst>
              <a:path w="8036559" h="462279">
                <a:moveTo>
                  <a:pt x="0" y="461771"/>
                </a:moveTo>
                <a:lnTo>
                  <a:pt x="8036052" y="461771"/>
                </a:lnTo>
                <a:lnTo>
                  <a:pt x="8036052" y="0"/>
                </a:lnTo>
                <a:lnTo>
                  <a:pt x="0" y="0"/>
                </a:lnTo>
                <a:lnTo>
                  <a:pt x="0" y="461771"/>
                </a:lnTo>
                <a:close/>
              </a:path>
            </a:pathLst>
          </a:custGeom>
          <a:solidFill>
            <a:srgbClr val="5DCEAE"/>
          </a:solidFill>
        </p:spPr>
        <p:txBody>
          <a:bodyPr wrap="square" lIns="0" tIns="0" rIns="0" bIns="0" rtlCol="0"/>
          <a:lstStyle/>
          <a:p>
            <a:pPr algn="ctr"/>
            <a:r>
              <a:rPr lang="en-US" sz="2000" b="1" spc="-120" dirty="0">
                <a:solidFill>
                  <a:schemeClr val="bg1"/>
                </a:solidFill>
                <a:cs typeface="Arial"/>
              </a:rPr>
              <a:t>Connections </a:t>
            </a:r>
            <a:r>
              <a:rPr lang="en-US" sz="2000" b="1" spc="-5" dirty="0">
                <a:solidFill>
                  <a:schemeClr val="bg1"/>
                </a:solidFill>
                <a:cs typeface="Arial"/>
              </a:rPr>
              <a:t>of</a:t>
            </a:r>
            <a:r>
              <a:rPr lang="en-US" sz="2000" b="1" spc="-165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2000" b="1" spc="-130" dirty="0">
                <a:solidFill>
                  <a:schemeClr val="bg1"/>
                </a:solidFill>
                <a:cs typeface="Arial"/>
              </a:rPr>
              <a:t>Amygdala</a:t>
            </a:r>
            <a:endParaRPr lang="en-US" sz="2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51619" y="4189476"/>
            <a:ext cx="2499360" cy="2272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09921" y="4582293"/>
            <a:ext cx="4008120" cy="1015365"/>
          </a:xfrm>
          <a:custGeom>
            <a:avLst/>
            <a:gdLst/>
            <a:ahLst/>
            <a:cxnLst/>
            <a:rect l="l" t="t" r="r" b="b"/>
            <a:pathLst>
              <a:path w="4008120" h="1015364">
                <a:moveTo>
                  <a:pt x="0" y="1014984"/>
                </a:moveTo>
                <a:lnTo>
                  <a:pt x="4008120" y="1014984"/>
                </a:lnTo>
                <a:lnTo>
                  <a:pt x="4008120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ln w="28956">
            <a:solidFill>
              <a:srgbClr val="5DCEAE"/>
            </a:solidFill>
          </a:ln>
        </p:spPr>
        <p:txBody>
          <a:bodyPr wrap="square" lIns="0" tIns="0" rIns="0" bIns="0" rtlCol="0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-100" dirty="0">
                <a:cs typeface="Trebuchet MS"/>
              </a:rPr>
              <a:t>OUTPUTS:</a:t>
            </a:r>
            <a:endParaRPr lang="en-US" b="1" dirty="0"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5"/>
              </a:spcBef>
            </a:pPr>
            <a:r>
              <a:rPr lang="en-US" b="1" spc="-95" dirty="0">
                <a:cs typeface="Trebuchet MS"/>
              </a:rPr>
              <a:t>Hypothalamus</a:t>
            </a:r>
            <a:r>
              <a:rPr lang="en-US" b="1" spc="-180" dirty="0">
                <a:cs typeface="Trebuchet MS"/>
              </a:rPr>
              <a:t> </a:t>
            </a:r>
            <a:r>
              <a:rPr lang="en-US" spc="30" dirty="0">
                <a:cs typeface="Arial"/>
              </a:rPr>
              <a:t>&amp;</a:t>
            </a:r>
            <a:endParaRPr lang="en-US" dirty="0"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lang="en-US" b="1" spc="-95" dirty="0">
                <a:cs typeface="Trebuchet MS"/>
              </a:rPr>
              <a:t>Autonomic</a:t>
            </a:r>
            <a:r>
              <a:rPr lang="en-US" b="1" spc="-204" dirty="0">
                <a:cs typeface="Trebuchet MS"/>
              </a:rPr>
              <a:t> </a:t>
            </a:r>
            <a:r>
              <a:rPr lang="en-US" b="1" spc="-125" dirty="0">
                <a:cs typeface="Trebuchet MS"/>
              </a:rPr>
              <a:t>nuclei</a:t>
            </a:r>
            <a:r>
              <a:rPr lang="en-US" b="1" spc="-175" dirty="0">
                <a:cs typeface="Trebuchet MS"/>
              </a:rPr>
              <a:t> </a:t>
            </a:r>
            <a:r>
              <a:rPr lang="en-US" spc="-25" dirty="0">
                <a:cs typeface="Arial"/>
              </a:rPr>
              <a:t>in</a:t>
            </a:r>
            <a:r>
              <a:rPr lang="en-US" spc="-114" dirty="0">
                <a:cs typeface="Arial"/>
              </a:rPr>
              <a:t> </a:t>
            </a:r>
            <a:r>
              <a:rPr lang="en-US" spc="-20" dirty="0">
                <a:cs typeface="Arial"/>
              </a:rPr>
              <a:t>the</a:t>
            </a:r>
            <a:r>
              <a:rPr lang="en-US" spc="-125" dirty="0">
                <a:cs typeface="Arial"/>
              </a:rPr>
              <a:t> </a:t>
            </a:r>
            <a:r>
              <a:rPr lang="en-US" spc="-50" dirty="0">
                <a:cs typeface="Arial"/>
              </a:rPr>
              <a:t>brain</a:t>
            </a:r>
            <a:r>
              <a:rPr lang="en-US" spc="-120" dirty="0">
                <a:cs typeface="Arial"/>
              </a:rPr>
              <a:t> </a:t>
            </a:r>
            <a:r>
              <a:rPr lang="en-US" spc="-75" dirty="0">
                <a:cs typeface="Arial"/>
              </a:rPr>
              <a:t>stem,</a:t>
            </a:r>
            <a:endParaRPr lang="en-US" dirty="0"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1990" y="4582293"/>
            <a:ext cx="4028440" cy="1015365"/>
          </a:xfrm>
          <a:custGeom>
            <a:avLst/>
            <a:gdLst/>
            <a:ahLst/>
            <a:cxnLst/>
            <a:rect l="l" t="t" r="r" b="b"/>
            <a:pathLst>
              <a:path w="4028440" h="1015364">
                <a:moveTo>
                  <a:pt x="0" y="1014984"/>
                </a:moveTo>
                <a:lnTo>
                  <a:pt x="4027932" y="1014984"/>
                </a:lnTo>
                <a:lnTo>
                  <a:pt x="4027932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ln w="28955">
            <a:solidFill>
              <a:srgbClr val="5DCEAE"/>
            </a:solidFill>
          </a:ln>
        </p:spPr>
        <p:txBody>
          <a:bodyPr wrap="square" lIns="0" tIns="0" rIns="0" bIns="0" rtlCol="0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-80" dirty="0">
                <a:cs typeface="Trebuchet MS"/>
              </a:rPr>
              <a:t>INPUTS:</a:t>
            </a:r>
            <a:endParaRPr lang="en-US" b="1" dirty="0"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5"/>
              </a:spcBef>
            </a:pPr>
            <a:r>
              <a:rPr lang="en-US" spc="-90" dirty="0">
                <a:solidFill>
                  <a:srgbClr val="C00000"/>
                </a:solidFill>
                <a:cs typeface="Arial"/>
              </a:rPr>
              <a:t>Association </a:t>
            </a:r>
            <a:r>
              <a:rPr lang="en-US" spc="-125" dirty="0">
                <a:cs typeface="Arial"/>
              </a:rPr>
              <a:t>areas </a:t>
            </a:r>
            <a:r>
              <a:rPr lang="en-US" spc="-5" dirty="0">
                <a:cs typeface="Arial"/>
              </a:rPr>
              <a:t>of </a:t>
            </a:r>
            <a:r>
              <a:rPr lang="en-US" b="1" spc="-90" dirty="0">
                <a:cs typeface="Trebuchet MS"/>
              </a:rPr>
              <a:t>visual</a:t>
            </a:r>
            <a:r>
              <a:rPr lang="en-US" spc="-90" dirty="0">
                <a:cs typeface="Arial"/>
              </a:rPr>
              <a:t>,</a:t>
            </a:r>
            <a:r>
              <a:rPr lang="en-US" spc="-235" dirty="0">
                <a:cs typeface="Arial"/>
              </a:rPr>
              <a:t> </a:t>
            </a:r>
            <a:r>
              <a:rPr lang="en-US" b="1" spc="-100" dirty="0">
                <a:cs typeface="Trebuchet MS"/>
              </a:rPr>
              <a:t>auditory</a:t>
            </a:r>
            <a:endParaRPr lang="en-US" dirty="0">
              <a:cs typeface="Trebuchet MS"/>
            </a:endParaRPr>
          </a:p>
          <a:p>
            <a:pPr marL="12700" algn="ctr">
              <a:lnSpc>
                <a:spcPct val="100000"/>
              </a:lnSpc>
            </a:pPr>
            <a:r>
              <a:rPr lang="en-US" spc="30" dirty="0">
                <a:cs typeface="Arial"/>
              </a:rPr>
              <a:t>&amp; </a:t>
            </a:r>
            <a:r>
              <a:rPr lang="en-US" b="1" spc="-90" dirty="0">
                <a:cs typeface="Trebuchet MS"/>
              </a:rPr>
              <a:t>somatosensory</a:t>
            </a:r>
            <a:r>
              <a:rPr lang="en-US" b="1" spc="-325" dirty="0">
                <a:cs typeface="Trebuchet MS"/>
              </a:rPr>
              <a:t> </a:t>
            </a:r>
            <a:r>
              <a:rPr lang="en-US" spc="-65" dirty="0">
                <a:cs typeface="Arial"/>
              </a:rPr>
              <a:t>cortices.</a:t>
            </a:r>
            <a:endParaRPr lang="en-US" dirty="0">
              <a:cs typeface="Arial"/>
            </a:endParaRPr>
          </a:p>
          <a:p>
            <a:pPr algn="ctr"/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6446520" y="512063"/>
            <a:ext cx="681227" cy="480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77965" y="959612"/>
            <a:ext cx="43243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65" dirty="0">
                <a:solidFill>
                  <a:srgbClr val="C3250C"/>
                </a:solidFill>
                <a:latin typeface="Arial"/>
                <a:cs typeface="Arial"/>
              </a:rPr>
              <a:t>02:01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9799" y="6161271"/>
            <a:ext cx="5946140" cy="369332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2472055">
              <a:lnSpc>
                <a:spcPct val="100000"/>
              </a:lnSpc>
              <a:spcBef>
                <a:spcPts val="775"/>
              </a:spcBef>
            </a:pPr>
            <a:r>
              <a:rPr sz="1400" spc="-45" dirty="0">
                <a:solidFill>
                  <a:srgbClr val="92D050"/>
                </a:solidFill>
                <a:latin typeface="Arial"/>
                <a:cs typeface="Arial"/>
              </a:rPr>
              <a:t>*Specifically </a:t>
            </a:r>
            <a:r>
              <a:rPr sz="1400" spc="-35" dirty="0">
                <a:solidFill>
                  <a:srgbClr val="92D050"/>
                </a:solidFill>
                <a:latin typeface="Arial"/>
                <a:cs typeface="Arial"/>
              </a:rPr>
              <a:t>fear </a:t>
            </a:r>
            <a:r>
              <a:rPr sz="1400" spc="-70" dirty="0">
                <a:solidFill>
                  <a:srgbClr val="92D050"/>
                </a:solidFill>
                <a:latin typeface="Arial"/>
                <a:cs typeface="Arial"/>
              </a:rPr>
              <a:t>and</a:t>
            </a:r>
            <a:r>
              <a:rPr sz="1400" spc="-1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92D050"/>
                </a:solidFill>
                <a:latin typeface="Arial"/>
                <a:cs typeface="Arial"/>
              </a:rPr>
              <a:t>anger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C8A5849-1006-4D10-A183-DBEAF2D369C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Amygdala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99102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023359" y="4198828"/>
            <a:ext cx="2947068" cy="2450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70701" y="1266240"/>
            <a:ext cx="5394960" cy="27962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0000" indent="-342900">
              <a:lnSpc>
                <a:spcPct val="100000"/>
              </a:lnSpc>
              <a:spcBef>
                <a:spcPts val="105"/>
              </a:spcBef>
              <a:buFont typeface="Courier New" panose="02070309020205020404" pitchFamily="49" charset="0"/>
              <a:buChar char="o"/>
            </a:pPr>
            <a:r>
              <a:rPr lang="en-US" sz="2000" b="1" spc="-85" dirty="0">
                <a:cs typeface="Trebuchet MS"/>
              </a:rPr>
              <a:t>Site</a:t>
            </a:r>
            <a:r>
              <a:rPr lang="en-US" sz="2000" b="1" spc="-85" dirty="0">
                <a:cs typeface="Arial"/>
              </a:rPr>
              <a:t>:</a:t>
            </a:r>
            <a:endParaRPr lang="en-US" sz="2000" b="1" dirty="0">
              <a:cs typeface="Arial"/>
            </a:endParaRPr>
          </a:p>
          <a:p>
            <a:pPr marL="423545">
              <a:lnSpc>
                <a:spcPct val="100000"/>
              </a:lnSpc>
            </a:pPr>
            <a:r>
              <a:rPr sz="2000" spc="-105" dirty="0">
                <a:cs typeface="Arial"/>
              </a:rPr>
              <a:t>Located </a:t>
            </a:r>
            <a:r>
              <a:rPr sz="2000" spc="-30" dirty="0">
                <a:cs typeface="Arial"/>
              </a:rPr>
              <a:t>anterior </a:t>
            </a:r>
            <a:r>
              <a:rPr sz="2000" spc="30" dirty="0">
                <a:cs typeface="Arial"/>
              </a:rPr>
              <a:t>to </a:t>
            </a:r>
            <a:r>
              <a:rPr sz="2000" spc="-20" dirty="0">
                <a:cs typeface="Arial"/>
              </a:rPr>
              <a:t>the</a:t>
            </a:r>
            <a:r>
              <a:rPr sz="2000" u="heavy" spc="-20" dirty="0">
                <a:uFill>
                  <a:solidFill>
                    <a:srgbClr val="5ECCF3"/>
                  </a:solidFill>
                </a:uFill>
                <a:cs typeface="Arial"/>
              </a:rPr>
              <a:t> </a:t>
            </a:r>
            <a:r>
              <a:rPr sz="2000" b="1" u="heavy" spc="-120" dirty="0">
                <a:uFill>
                  <a:solidFill>
                    <a:srgbClr val="5ECCF3"/>
                  </a:solidFill>
                </a:uFill>
                <a:cs typeface="Trebuchet MS"/>
              </a:rPr>
              <a:t>interventricular</a:t>
            </a:r>
            <a:r>
              <a:rPr sz="2000" b="1" u="heavy" spc="-465" dirty="0">
                <a:uFill>
                  <a:solidFill>
                    <a:srgbClr val="5ECCF3"/>
                  </a:solidFill>
                </a:uFill>
                <a:cs typeface="Trebuchet MS"/>
              </a:rPr>
              <a:t> </a:t>
            </a:r>
            <a:r>
              <a:rPr sz="2000" b="1" u="heavy" spc="-100" dirty="0">
                <a:uFill>
                  <a:solidFill>
                    <a:srgbClr val="5ECCF3"/>
                  </a:solidFill>
                </a:uFill>
                <a:cs typeface="Trebuchet MS"/>
              </a:rPr>
              <a:t>septum</a:t>
            </a:r>
            <a:r>
              <a:rPr lang="en-US" sz="2000" b="1" u="heavy" spc="-100" dirty="0">
                <a:uFill>
                  <a:solidFill>
                    <a:srgbClr val="5ECCF3"/>
                  </a:solidFill>
                </a:uFill>
                <a:cs typeface="Trebuchet MS"/>
              </a:rPr>
              <a:t> </a:t>
            </a:r>
            <a:r>
              <a:rPr lang="en-US" sz="2000" b="1" spc="-100" dirty="0">
                <a:solidFill>
                  <a:srgbClr val="FF6699"/>
                </a:solidFill>
                <a:uFill>
                  <a:solidFill>
                    <a:srgbClr val="5ECCF3"/>
                  </a:solidFill>
                </a:uFill>
                <a:cs typeface="Trebuchet MS"/>
              </a:rPr>
              <a:t>(septum pellucidum)</a:t>
            </a:r>
          </a:p>
          <a:p>
            <a:pPr marL="360000" indent="-354965">
              <a:lnSpc>
                <a:spcPct val="100000"/>
              </a:lnSpc>
              <a:spcBef>
                <a:spcPts val="105"/>
              </a:spcBef>
              <a:buFont typeface="Courier New" panose="02070309020205020404" pitchFamily="49" charset="0"/>
              <a:buChar char="o"/>
              <a:tabLst>
                <a:tab pos="368300" algn="l"/>
              </a:tabLst>
            </a:pPr>
            <a:r>
              <a:rPr lang="en-US" sz="2000" b="1" spc="20" dirty="0">
                <a:cs typeface="Trebuchet MS"/>
              </a:rPr>
              <a:t>Main</a:t>
            </a:r>
            <a:r>
              <a:rPr lang="en-US" sz="2000" b="1" spc="-180" dirty="0">
                <a:cs typeface="Trebuchet MS"/>
              </a:rPr>
              <a:t> </a:t>
            </a:r>
            <a:r>
              <a:rPr lang="en-US" sz="2000" b="1" spc="-80" dirty="0">
                <a:cs typeface="Trebuchet MS"/>
              </a:rPr>
              <a:t>Connections: </a:t>
            </a:r>
            <a:r>
              <a:rPr lang="en-US" sz="2000" b="1" spc="-80" dirty="0">
                <a:solidFill>
                  <a:srgbClr val="FF6699"/>
                </a:solidFill>
                <a:cs typeface="Trebuchet MS"/>
              </a:rPr>
              <a:t>it send projection to:</a:t>
            </a:r>
            <a:endParaRPr lang="en-US" sz="2000" b="1" dirty="0">
              <a:solidFill>
                <a:srgbClr val="FF6699"/>
              </a:solidFill>
              <a:cs typeface="Trebuchet MS"/>
            </a:endParaRPr>
          </a:p>
          <a:p>
            <a:pPr marL="730250" lvl="1" indent="-265430">
              <a:lnSpc>
                <a:spcPct val="100000"/>
              </a:lnSpc>
              <a:buAutoNum type="arabicPeriod"/>
              <a:tabLst>
                <a:tab pos="730885" algn="l"/>
              </a:tabLst>
            </a:pPr>
            <a:r>
              <a:rPr lang="en-US" sz="2000" spc="-155" dirty="0">
                <a:cs typeface="Arial"/>
              </a:rPr>
              <a:t>To</a:t>
            </a:r>
            <a:r>
              <a:rPr lang="en-US" sz="2000" spc="-130" dirty="0">
                <a:cs typeface="Arial"/>
              </a:rPr>
              <a:t> </a:t>
            </a:r>
            <a:r>
              <a:rPr lang="en-US" sz="2000" u="heavy" spc="-90" dirty="0">
                <a:uFill>
                  <a:solidFill>
                    <a:srgbClr val="CC3399"/>
                  </a:solidFill>
                </a:uFill>
                <a:cs typeface="Arial"/>
              </a:rPr>
              <a:t>Hypothalamus</a:t>
            </a:r>
            <a:endParaRPr lang="en-US" sz="2000" dirty="0">
              <a:cs typeface="Arial"/>
            </a:endParaRPr>
          </a:p>
          <a:p>
            <a:pPr marL="730250" lvl="1" indent="-265430">
              <a:lnSpc>
                <a:spcPct val="100000"/>
              </a:lnSpc>
              <a:buAutoNum type="arabicPeriod"/>
              <a:tabLst>
                <a:tab pos="730885" algn="l"/>
              </a:tabLst>
            </a:pPr>
            <a:r>
              <a:rPr lang="en-US" sz="2000" spc="-155" dirty="0">
                <a:cs typeface="Arial"/>
              </a:rPr>
              <a:t>To </a:t>
            </a:r>
            <a:r>
              <a:rPr lang="en-US" sz="2000" u="heavy" spc="-90" dirty="0">
                <a:uFill>
                  <a:solidFill>
                    <a:srgbClr val="FFCC00"/>
                  </a:solidFill>
                </a:uFill>
                <a:cs typeface="Arial"/>
              </a:rPr>
              <a:t>Habenular </a:t>
            </a:r>
            <a:r>
              <a:rPr lang="en-US" sz="2000" u="heavy" spc="-25" dirty="0">
                <a:uFill>
                  <a:solidFill>
                    <a:srgbClr val="FFCC00"/>
                  </a:solidFill>
                </a:uFill>
                <a:cs typeface="Arial"/>
              </a:rPr>
              <a:t>nuclei</a:t>
            </a:r>
            <a:r>
              <a:rPr lang="en-US" sz="2000" spc="-25" dirty="0">
                <a:cs typeface="Arial"/>
              </a:rPr>
              <a:t>*</a:t>
            </a:r>
            <a:endParaRPr lang="en-US" sz="2000" dirty="0">
              <a:cs typeface="Arial"/>
            </a:endParaRPr>
          </a:p>
          <a:p>
            <a:pPr marL="360000" indent="-354965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368300" algn="l"/>
              </a:tabLst>
            </a:pPr>
            <a:r>
              <a:rPr lang="en-US" sz="2000" b="1" spc="-90" dirty="0">
                <a:cs typeface="Trebuchet MS"/>
              </a:rPr>
              <a:t>Function:</a:t>
            </a:r>
            <a:endParaRPr lang="en-US" sz="2000" b="1" dirty="0">
              <a:cs typeface="Trebuchet MS"/>
            </a:endParaRPr>
          </a:p>
          <a:p>
            <a:pPr marL="367665">
              <a:lnSpc>
                <a:spcPct val="100000"/>
              </a:lnSpc>
              <a:spcBef>
                <a:spcPts val="5"/>
              </a:spcBef>
            </a:pPr>
            <a:r>
              <a:rPr lang="en-US" sz="2000" spc="30" dirty="0">
                <a:cs typeface="Arial"/>
              </a:rPr>
              <a:t>It </a:t>
            </a:r>
            <a:r>
              <a:rPr lang="en-US" sz="2000" spc="-105" dirty="0">
                <a:cs typeface="Arial"/>
              </a:rPr>
              <a:t>is </a:t>
            </a:r>
            <a:r>
              <a:rPr lang="en-US" sz="2000" spc="-20" dirty="0">
                <a:cs typeface="Arial"/>
              </a:rPr>
              <a:t>the </a:t>
            </a:r>
            <a:r>
              <a:rPr lang="en-US" sz="2000" b="1" spc="-110" dirty="0">
                <a:cs typeface="Trebuchet MS"/>
              </a:rPr>
              <a:t>pleasure</a:t>
            </a:r>
            <a:r>
              <a:rPr lang="en-US" sz="2000" b="1" spc="-405" dirty="0">
                <a:cs typeface="Trebuchet MS"/>
              </a:rPr>
              <a:t> </a:t>
            </a:r>
            <a:r>
              <a:rPr lang="en-US" sz="2000" spc="-100" dirty="0">
                <a:cs typeface="Arial"/>
              </a:rPr>
              <a:t>zone.</a:t>
            </a:r>
            <a:endParaRPr lang="en-US" sz="2000" dirty="0">
              <a:cs typeface="Arial"/>
            </a:endParaRPr>
          </a:p>
          <a:p>
            <a:pPr marL="423545">
              <a:lnSpc>
                <a:spcPct val="100000"/>
              </a:lnSpc>
            </a:pPr>
            <a:endParaRPr sz="20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9971" y="3719359"/>
            <a:ext cx="21882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92D050"/>
                </a:solidFill>
                <a:latin typeface="Arial"/>
                <a:cs typeface="Arial"/>
              </a:rPr>
              <a:t>*located </a:t>
            </a:r>
            <a:r>
              <a:rPr sz="1400" spc="-45" dirty="0">
                <a:solidFill>
                  <a:srgbClr val="92D050"/>
                </a:solidFill>
                <a:latin typeface="Arial"/>
                <a:cs typeface="Arial"/>
              </a:rPr>
              <a:t>behind </a:t>
            </a:r>
            <a:r>
              <a:rPr sz="1400" spc="-20" dirty="0">
                <a:solidFill>
                  <a:srgbClr val="92D050"/>
                </a:solidFill>
                <a:latin typeface="Arial"/>
                <a:cs typeface="Arial"/>
              </a:rPr>
              <a:t>the</a:t>
            </a:r>
            <a:r>
              <a:rPr sz="1400" spc="-18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92D050"/>
                </a:solidFill>
                <a:latin typeface="Arial"/>
                <a:cs typeface="Arial"/>
              </a:rPr>
              <a:t>thalamus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31735" y="1019555"/>
            <a:ext cx="4596383" cy="2872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730231" y="3696715"/>
            <a:ext cx="3968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solidFill>
                  <a:srgbClr val="7E7E7E"/>
                </a:solidFill>
                <a:latin typeface="Arial"/>
                <a:cs typeface="Arial"/>
              </a:rPr>
              <a:t>Extra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289285" y="1739645"/>
            <a:ext cx="905510" cy="373380"/>
          </a:xfrm>
          <a:custGeom>
            <a:avLst/>
            <a:gdLst/>
            <a:ahLst/>
            <a:cxnLst/>
            <a:rect l="l" t="t" r="r" b="b"/>
            <a:pathLst>
              <a:path w="905509" h="373380">
                <a:moveTo>
                  <a:pt x="0" y="62229"/>
                </a:moveTo>
                <a:lnTo>
                  <a:pt x="4883" y="37986"/>
                </a:lnTo>
                <a:lnTo>
                  <a:pt x="18208" y="18208"/>
                </a:lnTo>
                <a:lnTo>
                  <a:pt x="37986" y="4883"/>
                </a:lnTo>
                <a:lnTo>
                  <a:pt x="62230" y="0"/>
                </a:lnTo>
                <a:lnTo>
                  <a:pt x="843026" y="0"/>
                </a:lnTo>
                <a:lnTo>
                  <a:pt x="867269" y="4883"/>
                </a:lnTo>
                <a:lnTo>
                  <a:pt x="887047" y="18208"/>
                </a:lnTo>
                <a:lnTo>
                  <a:pt x="900372" y="37986"/>
                </a:lnTo>
                <a:lnTo>
                  <a:pt x="905256" y="62229"/>
                </a:lnTo>
                <a:lnTo>
                  <a:pt x="905256" y="311150"/>
                </a:lnTo>
                <a:lnTo>
                  <a:pt x="900372" y="335393"/>
                </a:lnTo>
                <a:lnTo>
                  <a:pt x="887047" y="355171"/>
                </a:lnTo>
                <a:lnTo>
                  <a:pt x="867269" y="368496"/>
                </a:lnTo>
                <a:lnTo>
                  <a:pt x="843026" y="373379"/>
                </a:lnTo>
                <a:lnTo>
                  <a:pt x="62230" y="373379"/>
                </a:lnTo>
                <a:lnTo>
                  <a:pt x="37986" y="368496"/>
                </a:lnTo>
                <a:lnTo>
                  <a:pt x="18208" y="355171"/>
                </a:lnTo>
                <a:lnTo>
                  <a:pt x="4883" y="335393"/>
                </a:lnTo>
                <a:lnTo>
                  <a:pt x="0" y="311150"/>
                </a:lnTo>
                <a:lnTo>
                  <a:pt x="0" y="62229"/>
                </a:lnTo>
                <a:close/>
              </a:path>
            </a:pathLst>
          </a:custGeom>
          <a:ln w="28956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83373" y="2908554"/>
            <a:ext cx="1297305" cy="247015"/>
          </a:xfrm>
          <a:custGeom>
            <a:avLst/>
            <a:gdLst/>
            <a:ahLst/>
            <a:cxnLst/>
            <a:rect l="l" t="t" r="r" b="b"/>
            <a:pathLst>
              <a:path w="1297304" h="247014">
                <a:moveTo>
                  <a:pt x="0" y="41148"/>
                </a:moveTo>
                <a:lnTo>
                  <a:pt x="3232" y="25128"/>
                </a:lnTo>
                <a:lnTo>
                  <a:pt x="12049" y="12049"/>
                </a:lnTo>
                <a:lnTo>
                  <a:pt x="25128" y="3232"/>
                </a:lnTo>
                <a:lnTo>
                  <a:pt x="41148" y="0"/>
                </a:lnTo>
                <a:lnTo>
                  <a:pt x="1255776" y="0"/>
                </a:lnTo>
                <a:lnTo>
                  <a:pt x="1271795" y="3232"/>
                </a:lnTo>
                <a:lnTo>
                  <a:pt x="1284874" y="12049"/>
                </a:lnTo>
                <a:lnTo>
                  <a:pt x="1293691" y="25128"/>
                </a:lnTo>
                <a:lnTo>
                  <a:pt x="1296924" y="41148"/>
                </a:lnTo>
                <a:lnTo>
                  <a:pt x="1296924" y="205740"/>
                </a:lnTo>
                <a:lnTo>
                  <a:pt x="1293691" y="221759"/>
                </a:lnTo>
                <a:lnTo>
                  <a:pt x="1284874" y="234838"/>
                </a:lnTo>
                <a:lnTo>
                  <a:pt x="1271795" y="243655"/>
                </a:lnTo>
                <a:lnTo>
                  <a:pt x="1255776" y="246887"/>
                </a:lnTo>
                <a:lnTo>
                  <a:pt x="41148" y="246887"/>
                </a:lnTo>
                <a:lnTo>
                  <a:pt x="25128" y="243655"/>
                </a:lnTo>
                <a:lnTo>
                  <a:pt x="12049" y="234838"/>
                </a:lnTo>
                <a:lnTo>
                  <a:pt x="3232" y="221759"/>
                </a:lnTo>
                <a:lnTo>
                  <a:pt x="0" y="205740"/>
                </a:lnTo>
                <a:lnTo>
                  <a:pt x="0" y="41148"/>
                </a:lnTo>
                <a:close/>
              </a:path>
            </a:pathLst>
          </a:custGeom>
          <a:ln w="28956">
            <a:solidFill>
              <a:srgbClr val="CC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3398" y="4232070"/>
            <a:ext cx="4196037" cy="2513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900796" y="6403035"/>
            <a:ext cx="3968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solidFill>
                  <a:srgbClr val="7E7E7E"/>
                </a:solidFill>
                <a:latin typeface="Arial"/>
                <a:cs typeface="Arial"/>
              </a:rPr>
              <a:t>Extra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4068" y="4620767"/>
            <a:ext cx="3358896" cy="19796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63088" y="6184188"/>
            <a:ext cx="3968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solidFill>
                  <a:srgbClr val="7E7E7E"/>
                </a:solidFill>
                <a:latin typeface="Arial"/>
                <a:cs typeface="Arial"/>
              </a:rPr>
              <a:t>Extra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51453" y="5240273"/>
            <a:ext cx="652780" cy="167640"/>
          </a:xfrm>
          <a:custGeom>
            <a:avLst/>
            <a:gdLst/>
            <a:ahLst/>
            <a:cxnLst/>
            <a:rect l="l" t="t" r="r" b="b"/>
            <a:pathLst>
              <a:path w="652779" h="167639">
                <a:moveTo>
                  <a:pt x="0" y="27939"/>
                </a:moveTo>
                <a:lnTo>
                  <a:pt x="2186" y="17037"/>
                </a:lnTo>
                <a:lnTo>
                  <a:pt x="8159" y="8159"/>
                </a:lnTo>
                <a:lnTo>
                  <a:pt x="17037" y="2186"/>
                </a:lnTo>
                <a:lnTo>
                  <a:pt x="27940" y="0"/>
                </a:lnTo>
                <a:lnTo>
                  <a:pt x="624332" y="0"/>
                </a:lnTo>
                <a:lnTo>
                  <a:pt x="635180" y="2186"/>
                </a:lnTo>
                <a:lnTo>
                  <a:pt x="644064" y="8159"/>
                </a:lnTo>
                <a:lnTo>
                  <a:pt x="650067" y="17037"/>
                </a:lnTo>
                <a:lnTo>
                  <a:pt x="652272" y="27939"/>
                </a:lnTo>
                <a:lnTo>
                  <a:pt x="652272" y="139700"/>
                </a:lnTo>
                <a:lnTo>
                  <a:pt x="650067" y="150548"/>
                </a:lnTo>
                <a:lnTo>
                  <a:pt x="644064" y="159432"/>
                </a:lnTo>
                <a:lnTo>
                  <a:pt x="635180" y="165435"/>
                </a:lnTo>
                <a:lnTo>
                  <a:pt x="624332" y="167639"/>
                </a:lnTo>
                <a:lnTo>
                  <a:pt x="27940" y="167639"/>
                </a:lnTo>
                <a:lnTo>
                  <a:pt x="17037" y="165435"/>
                </a:lnTo>
                <a:lnTo>
                  <a:pt x="8159" y="159432"/>
                </a:lnTo>
                <a:lnTo>
                  <a:pt x="2186" y="150548"/>
                </a:lnTo>
                <a:lnTo>
                  <a:pt x="0" y="139700"/>
                </a:lnTo>
                <a:lnTo>
                  <a:pt x="0" y="27939"/>
                </a:lnTo>
                <a:close/>
              </a:path>
            </a:pathLst>
          </a:custGeom>
          <a:ln w="28956">
            <a:solidFill>
              <a:srgbClr val="5ECC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FD3C395-CE7C-49F3-A757-7B20D8B3728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Septal Nuclei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93695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848600" y="3706367"/>
            <a:ext cx="3902963" cy="2716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052816" y="1139952"/>
            <a:ext cx="3427411" cy="2131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06031" y="1171546"/>
            <a:ext cx="7283727" cy="532132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77495" indent="-264795">
              <a:lnSpc>
                <a:spcPct val="100000"/>
              </a:lnSpc>
              <a:buAutoNum type="arabicPeriod"/>
              <a:tabLst>
                <a:tab pos="278130" algn="l"/>
              </a:tabLst>
            </a:pPr>
            <a:r>
              <a:rPr sz="2000" b="1" spc="-100" dirty="0">
                <a:solidFill>
                  <a:srgbClr val="FF0000"/>
                </a:solidFill>
                <a:cs typeface="Trebuchet MS"/>
              </a:rPr>
              <a:t>Korsakoff’s</a:t>
            </a:r>
            <a:r>
              <a:rPr sz="2000" b="1" spc="-150" dirty="0">
                <a:solidFill>
                  <a:srgbClr val="FF0000"/>
                </a:solidFill>
                <a:cs typeface="Trebuchet MS"/>
              </a:rPr>
              <a:t> </a:t>
            </a:r>
            <a:r>
              <a:rPr sz="2000" b="1" spc="-90" dirty="0">
                <a:solidFill>
                  <a:srgbClr val="FF0000"/>
                </a:solidFill>
                <a:cs typeface="Trebuchet MS"/>
              </a:rPr>
              <a:t>psychosis</a:t>
            </a:r>
            <a:endParaRPr sz="2000" dirty="0">
              <a:solidFill>
                <a:srgbClr val="FF0000"/>
              </a:solidFill>
              <a:cs typeface="Trebuchet MS"/>
            </a:endParaRPr>
          </a:p>
          <a:p>
            <a:pPr marL="465455" lvl="1" indent="-187960">
              <a:lnSpc>
                <a:spcPct val="100000"/>
              </a:lnSpc>
              <a:buChar char="•"/>
              <a:tabLst>
                <a:tab pos="466090" algn="l"/>
              </a:tabLst>
            </a:pPr>
            <a:r>
              <a:rPr sz="2000" spc="-80" dirty="0">
                <a:solidFill>
                  <a:srgbClr val="FF6699"/>
                </a:solidFill>
                <a:cs typeface="Arial"/>
              </a:rPr>
              <a:t>Korsakoff </a:t>
            </a:r>
            <a:r>
              <a:rPr sz="2000" spc="-75" dirty="0">
                <a:solidFill>
                  <a:srgbClr val="FF6699"/>
                </a:solidFill>
                <a:cs typeface="Arial"/>
              </a:rPr>
              <a:t>syndrome </a:t>
            </a:r>
            <a:r>
              <a:rPr sz="2000" spc="-95" dirty="0">
                <a:solidFill>
                  <a:srgbClr val="FF6699"/>
                </a:solidFill>
                <a:cs typeface="Arial"/>
              </a:rPr>
              <a:t>is </a:t>
            </a:r>
            <a:r>
              <a:rPr sz="2000" spc="-140" dirty="0">
                <a:solidFill>
                  <a:srgbClr val="FF6699"/>
                </a:solidFill>
                <a:cs typeface="Arial"/>
              </a:rPr>
              <a:t>a </a:t>
            </a:r>
            <a:r>
              <a:rPr sz="2000" b="1" spc="-65" dirty="0">
                <a:solidFill>
                  <a:srgbClr val="FF0000"/>
                </a:solidFill>
                <a:cs typeface="Arial"/>
              </a:rPr>
              <a:t>chronic </a:t>
            </a:r>
            <a:r>
              <a:rPr sz="2000" b="1" spc="-55" dirty="0">
                <a:solidFill>
                  <a:srgbClr val="FF0000"/>
                </a:solidFill>
                <a:cs typeface="Arial"/>
              </a:rPr>
              <a:t>memory disorder </a:t>
            </a:r>
            <a:r>
              <a:rPr sz="2000" spc="-120" dirty="0">
                <a:solidFill>
                  <a:srgbClr val="FF6699"/>
                </a:solidFill>
                <a:cs typeface="Arial"/>
              </a:rPr>
              <a:t>caused </a:t>
            </a:r>
            <a:r>
              <a:rPr sz="2000" spc="-70" dirty="0">
                <a:solidFill>
                  <a:srgbClr val="FF6699"/>
                </a:solidFill>
                <a:cs typeface="Arial"/>
              </a:rPr>
              <a:t>by</a:t>
            </a:r>
            <a:r>
              <a:rPr sz="2000" spc="-125" dirty="0">
                <a:solidFill>
                  <a:srgbClr val="FF6699"/>
                </a:solidFill>
                <a:cs typeface="Arial"/>
              </a:rPr>
              <a:t> </a:t>
            </a:r>
            <a:r>
              <a:rPr sz="2000" spc="-95" dirty="0">
                <a:solidFill>
                  <a:srgbClr val="FF6699"/>
                </a:solidFill>
                <a:cs typeface="Arial"/>
              </a:rPr>
              <a:t>severe</a:t>
            </a:r>
            <a:endParaRPr sz="2000" dirty="0">
              <a:solidFill>
                <a:srgbClr val="FF6699"/>
              </a:solidFill>
              <a:cs typeface="Arial"/>
            </a:endParaRPr>
          </a:p>
          <a:p>
            <a:pPr marL="465455">
              <a:lnSpc>
                <a:spcPct val="100000"/>
              </a:lnSpc>
            </a:pPr>
            <a:r>
              <a:rPr sz="2000" b="1" spc="-65" dirty="0">
                <a:solidFill>
                  <a:srgbClr val="FF6699"/>
                </a:solidFill>
                <a:cs typeface="Arial"/>
              </a:rPr>
              <a:t>deficiency</a:t>
            </a:r>
            <a:r>
              <a:rPr sz="2000" spc="-65" dirty="0">
                <a:solidFill>
                  <a:srgbClr val="FF6699"/>
                </a:solidFill>
                <a:cs typeface="Arial"/>
              </a:rPr>
              <a:t> </a:t>
            </a:r>
            <a:r>
              <a:rPr sz="2000" spc="-5" dirty="0">
                <a:solidFill>
                  <a:srgbClr val="FF6699"/>
                </a:solidFill>
                <a:cs typeface="Arial"/>
              </a:rPr>
              <a:t>of </a:t>
            </a:r>
            <a:r>
              <a:rPr sz="2000" spc="-100" dirty="0">
                <a:solidFill>
                  <a:srgbClr val="FF6699"/>
                </a:solidFill>
                <a:cs typeface="Trebuchet MS"/>
              </a:rPr>
              <a:t>thiamine </a:t>
            </a:r>
            <a:r>
              <a:rPr sz="2000" b="1" spc="-105" dirty="0">
                <a:solidFill>
                  <a:srgbClr val="FF6699"/>
                </a:solidFill>
                <a:cs typeface="Trebuchet MS"/>
              </a:rPr>
              <a:t>(vitamin </a:t>
            </a:r>
            <a:r>
              <a:rPr sz="2000" b="1" spc="-75" dirty="0">
                <a:solidFill>
                  <a:srgbClr val="FF6699"/>
                </a:solidFill>
                <a:cs typeface="Trebuchet MS"/>
              </a:rPr>
              <a:t>B-1) </a:t>
            </a:r>
            <a:r>
              <a:rPr sz="2000" spc="25" dirty="0">
                <a:solidFill>
                  <a:srgbClr val="FF6699"/>
                </a:solidFill>
                <a:cs typeface="Arial"/>
              </a:rPr>
              <a:t>&amp; </a:t>
            </a:r>
            <a:r>
              <a:rPr sz="2000" b="1" spc="-95" dirty="0">
                <a:solidFill>
                  <a:srgbClr val="FF6699"/>
                </a:solidFill>
                <a:cs typeface="Trebuchet MS"/>
              </a:rPr>
              <a:t>alcoholic</a:t>
            </a:r>
            <a:r>
              <a:rPr sz="2000" spc="-409" dirty="0">
                <a:solidFill>
                  <a:srgbClr val="FF6699"/>
                </a:solidFill>
                <a:cs typeface="Trebuchet MS"/>
              </a:rPr>
              <a:t> </a:t>
            </a:r>
            <a:r>
              <a:rPr sz="2000" spc="-100" dirty="0">
                <a:solidFill>
                  <a:srgbClr val="FF6699"/>
                </a:solidFill>
                <a:cs typeface="Trebuchet MS"/>
              </a:rPr>
              <a:t>intoxication</a:t>
            </a:r>
            <a:r>
              <a:rPr sz="2000" spc="-100" dirty="0">
                <a:solidFill>
                  <a:srgbClr val="FF6699"/>
                </a:solidFill>
                <a:cs typeface="Arial"/>
              </a:rPr>
              <a:t>.</a:t>
            </a:r>
            <a:endParaRPr sz="2000" dirty="0">
              <a:solidFill>
                <a:srgbClr val="FF6699"/>
              </a:solidFill>
              <a:cs typeface="Arial"/>
            </a:endParaRPr>
          </a:p>
          <a:p>
            <a:pPr marL="465455" marR="5080" lvl="1" indent="-187960">
              <a:lnSpc>
                <a:spcPct val="100000"/>
              </a:lnSpc>
              <a:buChar char="•"/>
              <a:tabLst>
                <a:tab pos="466090" algn="l"/>
              </a:tabLst>
            </a:pPr>
            <a:r>
              <a:rPr sz="2000" spc="-80" dirty="0">
                <a:cs typeface="Arial"/>
              </a:rPr>
              <a:t>(</a:t>
            </a:r>
            <a:r>
              <a:rPr sz="2000" u="heavy" spc="-80" dirty="0">
                <a:uFill>
                  <a:solidFill>
                    <a:srgbClr val="000000"/>
                  </a:solidFill>
                </a:uFill>
                <a:cs typeface="Arial"/>
              </a:rPr>
              <a:t>Retrograde</a:t>
            </a:r>
            <a:r>
              <a:rPr sz="2000" spc="-80" dirty="0">
                <a:cs typeface="Arial"/>
              </a:rPr>
              <a:t> </a:t>
            </a:r>
            <a:r>
              <a:rPr sz="2000" spc="-155" dirty="0">
                <a:cs typeface="Arial"/>
              </a:rPr>
              <a:t>= </a:t>
            </a:r>
            <a:r>
              <a:rPr sz="2000" spc="-110" dirty="0">
                <a:cs typeface="Arial"/>
              </a:rPr>
              <a:t>loss </a:t>
            </a:r>
            <a:r>
              <a:rPr sz="2000" spc="-5" dirty="0">
                <a:cs typeface="Arial"/>
              </a:rPr>
              <a:t>of </a:t>
            </a:r>
            <a:r>
              <a:rPr sz="2000" u="heavy" spc="-60" dirty="0">
                <a:uFill>
                  <a:solidFill>
                    <a:srgbClr val="000000"/>
                  </a:solidFill>
                </a:uFill>
                <a:cs typeface="Arial"/>
              </a:rPr>
              <a:t>new </a:t>
            </a:r>
            <a:r>
              <a:rPr sz="2000" u="heavy" spc="-75" dirty="0">
                <a:uFill>
                  <a:solidFill>
                    <a:srgbClr val="000000"/>
                  </a:solidFill>
                </a:uFill>
                <a:cs typeface="Arial"/>
              </a:rPr>
              <a:t>memories</a:t>
            </a:r>
            <a:r>
              <a:rPr sz="2000" spc="-75" dirty="0">
                <a:cs typeface="Arial"/>
              </a:rPr>
              <a:t> </a:t>
            </a:r>
            <a:r>
              <a:rPr sz="2000" spc="-20" dirty="0">
                <a:cs typeface="Arial"/>
              </a:rPr>
              <a:t>at the time </a:t>
            </a:r>
            <a:r>
              <a:rPr sz="2000" spc="-5" dirty="0">
                <a:cs typeface="Arial"/>
              </a:rPr>
              <a:t>of </a:t>
            </a:r>
            <a:r>
              <a:rPr sz="2000" spc="-70" dirty="0">
                <a:cs typeface="Arial"/>
              </a:rPr>
              <a:t>lesion </a:t>
            </a:r>
            <a:r>
              <a:rPr sz="2000" spc="5" dirty="0">
                <a:cs typeface="Arial"/>
              </a:rPr>
              <a:t>with</a:t>
            </a:r>
            <a:r>
              <a:rPr sz="2000" spc="-335" dirty="0">
                <a:cs typeface="Arial"/>
              </a:rPr>
              <a:t> </a:t>
            </a:r>
            <a:r>
              <a:rPr sz="2000" spc="-114" dirty="0">
                <a:cs typeface="Arial"/>
              </a:rPr>
              <a:t>loss </a:t>
            </a:r>
            <a:br>
              <a:rPr lang="en-US" sz="2000" spc="-114" dirty="0">
                <a:cs typeface="Arial"/>
              </a:rPr>
            </a:br>
            <a:r>
              <a:rPr sz="2000" spc="-10" dirty="0">
                <a:cs typeface="Arial"/>
              </a:rPr>
              <a:t>of </a:t>
            </a:r>
            <a:r>
              <a:rPr sz="2000" spc="-45" dirty="0">
                <a:cs typeface="Arial"/>
              </a:rPr>
              <a:t>retained </a:t>
            </a:r>
            <a:r>
              <a:rPr sz="2000" u="heavy" spc="-40" dirty="0">
                <a:uFill>
                  <a:solidFill>
                    <a:srgbClr val="000000"/>
                  </a:solidFill>
                </a:uFill>
                <a:cs typeface="Arial"/>
              </a:rPr>
              <a:t>old </a:t>
            </a:r>
            <a:r>
              <a:rPr sz="2000" u="heavy" spc="-75" dirty="0">
                <a:uFill>
                  <a:solidFill>
                    <a:srgbClr val="000000"/>
                  </a:solidFill>
                </a:uFill>
                <a:cs typeface="Arial"/>
              </a:rPr>
              <a:t>memories</a:t>
            </a:r>
            <a:r>
              <a:rPr sz="2000" spc="-75" dirty="0">
                <a:cs typeface="Arial"/>
              </a:rPr>
              <a:t> </a:t>
            </a:r>
            <a:r>
              <a:rPr sz="2000" spc="-70" dirty="0">
                <a:cs typeface="Arial"/>
              </a:rPr>
              <a:t>occurred </a:t>
            </a:r>
            <a:r>
              <a:rPr sz="2000" spc="-45" dirty="0">
                <a:cs typeface="Arial"/>
              </a:rPr>
              <a:t>before </a:t>
            </a:r>
            <a:r>
              <a:rPr sz="2000" spc="-20" dirty="0">
                <a:cs typeface="Arial"/>
              </a:rPr>
              <a:t>the injury </a:t>
            </a:r>
            <a:r>
              <a:rPr sz="2000" spc="25" dirty="0">
                <a:cs typeface="Arial"/>
              </a:rPr>
              <a:t>&amp; </a:t>
            </a:r>
            <a:r>
              <a:rPr sz="2000" u="heavy" spc="-60" dirty="0">
                <a:uFill>
                  <a:solidFill>
                    <a:srgbClr val="000000"/>
                  </a:solidFill>
                </a:uFill>
                <a:cs typeface="Arial"/>
              </a:rPr>
              <a:t>anterograde  </a:t>
            </a:r>
            <a:r>
              <a:rPr sz="2000" u="heavy" spc="-100" dirty="0">
                <a:uFill>
                  <a:solidFill>
                    <a:srgbClr val="000000"/>
                  </a:solidFill>
                </a:uFill>
                <a:cs typeface="Arial"/>
              </a:rPr>
              <a:t>amnesia</a:t>
            </a:r>
            <a:r>
              <a:rPr sz="2000" spc="-100" dirty="0">
                <a:cs typeface="Arial"/>
              </a:rPr>
              <a:t> </a:t>
            </a:r>
            <a:r>
              <a:rPr sz="2000" spc="-155" dirty="0">
                <a:cs typeface="Arial"/>
              </a:rPr>
              <a:t>= </a:t>
            </a:r>
            <a:r>
              <a:rPr sz="2000" spc="-25" dirty="0">
                <a:cs typeface="Arial"/>
              </a:rPr>
              <a:t>inability </a:t>
            </a:r>
            <a:r>
              <a:rPr sz="2000" spc="25" dirty="0">
                <a:cs typeface="Arial"/>
              </a:rPr>
              <a:t>to </a:t>
            </a:r>
            <a:r>
              <a:rPr sz="2000" spc="-85" dirty="0">
                <a:cs typeface="Arial"/>
              </a:rPr>
              <a:t>gain </a:t>
            </a:r>
            <a:r>
              <a:rPr sz="2000" u="heavy" spc="-60" dirty="0">
                <a:uFill>
                  <a:solidFill>
                    <a:srgbClr val="000000"/>
                  </a:solidFill>
                </a:uFill>
                <a:cs typeface="Arial"/>
              </a:rPr>
              <a:t>new</a:t>
            </a:r>
            <a:r>
              <a:rPr sz="2000" u="heavy" spc="-190" dirty="0">
                <a:uFill>
                  <a:solidFill>
                    <a:srgbClr val="000000"/>
                  </a:solidFill>
                </a:uFill>
                <a:cs typeface="Arial"/>
              </a:rPr>
              <a:t> </a:t>
            </a:r>
            <a:r>
              <a:rPr sz="2000" u="heavy" spc="-70" dirty="0">
                <a:uFill>
                  <a:solidFill>
                    <a:srgbClr val="000000"/>
                  </a:solidFill>
                </a:uFill>
                <a:cs typeface="Arial"/>
              </a:rPr>
              <a:t>memories</a:t>
            </a:r>
            <a:r>
              <a:rPr sz="2000" spc="-70" dirty="0">
                <a:cs typeface="Arial"/>
              </a:rPr>
              <a:t>)</a:t>
            </a:r>
            <a:endParaRPr sz="2000" dirty="0">
              <a:cs typeface="Arial"/>
            </a:endParaRPr>
          </a:p>
          <a:p>
            <a:pPr marL="277495" indent="-264795">
              <a:lnSpc>
                <a:spcPct val="100000"/>
              </a:lnSpc>
              <a:buAutoNum type="arabicPeriod"/>
              <a:tabLst>
                <a:tab pos="278130" algn="l"/>
              </a:tabLst>
            </a:pPr>
            <a:r>
              <a:rPr sz="2000" b="1" spc="-110" dirty="0">
                <a:cs typeface="Trebuchet MS"/>
              </a:rPr>
              <a:t>Temporal </a:t>
            </a:r>
            <a:r>
              <a:rPr sz="2000" b="1" spc="-90" dirty="0">
                <a:cs typeface="Trebuchet MS"/>
              </a:rPr>
              <a:t>lobe</a:t>
            </a:r>
            <a:r>
              <a:rPr sz="2000" b="1" spc="-229" dirty="0">
                <a:cs typeface="Trebuchet MS"/>
              </a:rPr>
              <a:t> </a:t>
            </a:r>
            <a:r>
              <a:rPr sz="2000" b="1" spc="-100" dirty="0">
                <a:cs typeface="Trebuchet MS"/>
              </a:rPr>
              <a:t>epilepsy</a:t>
            </a:r>
            <a:endParaRPr sz="2000" dirty="0">
              <a:cs typeface="Trebuchet MS"/>
            </a:endParaRPr>
          </a:p>
          <a:p>
            <a:pPr marL="465455" marR="397510" lvl="1" indent="-166370">
              <a:lnSpc>
                <a:spcPct val="100000"/>
              </a:lnSpc>
              <a:buChar char="•"/>
              <a:tabLst>
                <a:tab pos="466090" algn="l"/>
              </a:tabLst>
            </a:pPr>
            <a:r>
              <a:rPr sz="2000" spc="-135" dirty="0">
                <a:cs typeface="Arial"/>
              </a:rPr>
              <a:t>The </a:t>
            </a:r>
            <a:r>
              <a:rPr sz="2000" b="1" spc="-90" dirty="0">
                <a:cs typeface="Trebuchet MS"/>
              </a:rPr>
              <a:t>hippocampus </a:t>
            </a:r>
            <a:r>
              <a:rPr sz="2000" spc="-95" dirty="0">
                <a:cs typeface="Arial"/>
              </a:rPr>
              <a:t>is </a:t>
            </a:r>
            <a:r>
              <a:rPr sz="2000" spc="-140" dirty="0">
                <a:cs typeface="Arial"/>
              </a:rPr>
              <a:t>a </a:t>
            </a:r>
            <a:r>
              <a:rPr sz="2000" u="heavy" spc="-75" dirty="0">
                <a:uFill>
                  <a:solidFill>
                    <a:srgbClr val="000000"/>
                  </a:solidFill>
                </a:uFill>
                <a:cs typeface="Arial"/>
              </a:rPr>
              <a:t>common </a:t>
            </a:r>
            <a:r>
              <a:rPr sz="2000" u="heavy" spc="-85" dirty="0">
                <a:uFill>
                  <a:solidFill>
                    <a:srgbClr val="000000"/>
                  </a:solidFill>
                </a:uFill>
                <a:cs typeface="Arial"/>
              </a:rPr>
              <a:t>focus </a:t>
            </a:r>
            <a:r>
              <a:rPr sz="2000" u="heavy" spc="-55" dirty="0">
                <a:uFill>
                  <a:solidFill>
                    <a:srgbClr val="000000"/>
                  </a:solidFill>
                </a:uFill>
                <a:cs typeface="Arial"/>
              </a:rPr>
              <a:t>site</a:t>
            </a:r>
            <a:r>
              <a:rPr sz="2000" spc="-55" dirty="0">
                <a:cs typeface="Arial"/>
              </a:rPr>
              <a:t> </a:t>
            </a:r>
            <a:r>
              <a:rPr sz="2000" spc="-25" dirty="0">
                <a:cs typeface="Arial"/>
              </a:rPr>
              <a:t>in </a:t>
            </a:r>
            <a:r>
              <a:rPr sz="2000" spc="-75" dirty="0">
                <a:cs typeface="Arial"/>
              </a:rPr>
              <a:t>epilepsy, </a:t>
            </a:r>
            <a:r>
              <a:rPr sz="2000" spc="-85" dirty="0">
                <a:cs typeface="Arial"/>
              </a:rPr>
              <a:t>and </a:t>
            </a:r>
            <a:r>
              <a:rPr sz="2000" spc="-114" dirty="0">
                <a:cs typeface="Arial"/>
              </a:rPr>
              <a:t>can </a:t>
            </a:r>
            <a:r>
              <a:rPr sz="2000" spc="-90" dirty="0">
                <a:cs typeface="Arial"/>
              </a:rPr>
              <a:t>be  </a:t>
            </a:r>
            <a:r>
              <a:rPr sz="2000" spc="-105" dirty="0">
                <a:cs typeface="Arial"/>
              </a:rPr>
              <a:t>damaged </a:t>
            </a:r>
            <a:r>
              <a:rPr sz="2000" b="1" spc="-35" dirty="0">
                <a:cs typeface="Arial"/>
              </a:rPr>
              <a:t>through </a:t>
            </a:r>
            <a:r>
              <a:rPr sz="2000" b="1" spc="-65" dirty="0">
                <a:cs typeface="Arial"/>
              </a:rPr>
              <a:t>chronic</a:t>
            </a:r>
            <a:r>
              <a:rPr sz="2000" b="1" spc="-120" dirty="0">
                <a:cs typeface="Arial"/>
              </a:rPr>
              <a:t> </a:t>
            </a:r>
            <a:r>
              <a:rPr sz="2000" b="1" spc="-100" dirty="0">
                <a:cs typeface="Arial"/>
              </a:rPr>
              <a:t>seizures.</a:t>
            </a:r>
            <a:endParaRPr sz="2000" b="1" dirty="0">
              <a:cs typeface="Arial"/>
            </a:endParaRPr>
          </a:p>
          <a:p>
            <a:pPr marL="465455" lvl="1" indent="-166370">
              <a:lnSpc>
                <a:spcPct val="100000"/>
              </a:lnSpc>
              <a:buChar char="•"/>
              <a:tabLst>
                <a:tab pos="466090" algn="l"/>
              </a:tabLst>
            </a:pPr>
            <a:r>
              <a:rPr sz="2000" spc="25" dirty="0">
                <a:cs typeface="Arial"/>
              </a:rPr>
              <a:t>It </a:t>
            </a:r>
            <a:r>
              <a:rPr sz="2000" spc="-95" dirty="0">
                <a:cs typeface="Arial"/>
              </a:rPr>
              <a:t>is </a:t>
            </a:r>
            <a:r>
              <a:rPr sz="2000" spc="-75" dirty="0">
                <a:cs typeface="Arial"/>
              </a:rPr>
              <a:t>sometimes </a:t>
            </a:r>
            <a:r>
              <a:rPr sz="2000" spc="-105" dirty="0">
                <a:cs typeface="Arial"/>
              </a:rPr>
              <a:t>damaged </a:t>
            </a:r>
            <a:r>
              <a:rPr sz="2000" spc="-25" dirty="0">
                <a:cs typeface="Arial"/>
              </a:rPr>
              <a:t>in </a:t>
            </a:r>
            <a:r>
              <a:rPr sz="2000" spc="-125" dirty="0">
                <a:cs typeface="Arial"/>
              </a:rPr>
              <a:t>diseases </a:t>
            </a:r>
            <a:r>
              <a:rPr sz="2000" spc="-114" dirty="0">
                <a:cs typeface="Arial"/>
              </a:rPr>
              <a:t>such </a:t>
            </a:r>
            <a:r>
              <a:rPr sz="2000" spc="-170" dirty="0">
                <a:cs typeface="Arial"/>
              </a:rPr>
              <a:t>as </a:t>
            </a:r>
            <a:r>
              <a:rPr sz="2000" spc="-85" dirty="0">
                <a:cs typeface="Arial"/>
              </a:rPr>
              <a:t>herpes</a:t>
            </a:r>
            <a:r>
              <a:rPr lang="en-US" sz="2000" spc="-85" dirty="0">
                <a:cs typeface="Arial"/>
              </a:rPr>
              <a:t> </a:t>
            </a:r>
            <a:r>
              <a:rPr lang="en-US" sz="2000" spc="-85" dirty="0">
                <a:solidFill>
                  <a:schemeClr val="bg1">
                    <a:lumMod val="50000"/>
                  </a:schemeClr>
                </a:solidFill>
                <a:cs typeface="Arial"/>
              </a:rPr>
              <a:t>(virus)</a:t>
            </a:r>
            <a:r>
              <a:rPr lang="en-US" sz="2000" spc="-160" dirty="0">
                <a:solidFill>
                  <a:schemeClr val="bg1">
                    <a:lumMod val="50000"/>
                  </a:schemeClr>
                </a:solidFill>
                <a:cs typeface="Arial"/>
              </a:rPr>
              <a:t> </a:t>
            </a:r>
            <a:r>
              <a:rPr sz="2000" spc="-65" dirty="0">
                <a:cs typeface="Arial"/>
              </a:rPr>
              <a:t>encephalitis.</a:t>
            </a:r>
            <a:endParaRPr sz="2000" dirty="0">
              <a:cs typeface="Arial"/>
            </a:endParaRPr>
          </a:p>
          <a:p>
            <a:pPr marL="277495" indent="-264795">
              <a:lnSpc>
                <a:spcPct val="100000"/>
              </a:lnSpc>
              <a:buAutoNum type="arabicPeriod"/>
              <a:tabLst>
                <a:tab pos="278130" algn="l"/>
              </a:tabLst>
            </a:pPr>
            <a:r>
              <a:rPr sz="2000" b="1" spc="-120" dirty="0">
                <a:solidFill>
                  <a:srgbClr val="FF0000"/>
                </a:solidFill>
                <a:cs typeface="Trebuchet MS"/>
              </a:rPr>
              <a:t>Alzheimer’s</a:t>
            </a:r>
            <a:r>
              <a:rPr sz="2000" b="1" spc="-190" dirty="0">
                <a:solidFill>
                  <a:srgbClr val="FF0000"/>
                </a:solidFill>
                <a:cs typeface="Trebuchet MS"/>
              </a:rPr>
              <a:t> </a:t>
            </a:r>
            <a:r>
              <a:rPr sz="2000" b="1" spc="-85" dirty="0">
                <a:solidFill>
                  <a:srgbClr val="FF0000"/>
                </a:solidFill>
                <a:cs typeface="Trebuchet MS"/>
              </a:rPr>
              <a:t>disease</a:t>
            </a:r>
            <a:r>
              <a:rPr sz="2000" spc="-85" dirty="0">
                <a:solidFill>
                  <a:srgbClr val="FF0000"/>
                </a:solidFill>
                <a:cs typeface="Arial"/>
              </a:rPr>
              <a:t>:</a:t>
            </a:r>
            <a:endParaRPr sz="2000" dirty="0">
              <a:solidFill>
                <a:srgbClr val="FF0000"/>
              </a:solidFill>
              <a:cs typeface="Arial"/>
            </a:endParaRPr>
          </a:p>
          <a:p>
            <a:pPr marL="465455" marR="200660" lvl="1" indent="-166370">
              <a:lnSpc>
                <a:spcPct val="100000"/>
              </a:lnSpc>
              <a:buChar char="•"/>
              <a:tabLst>
                <a:tab pos="466090" algn="l"/>
              </a:tabLst>
            </a:pPr>
            <a:r>
              <a:rPr sz="2000" spc="-135" dirty="0">
                <a:cs typeface="Arial"/>
              </a:rPr>
              <a:t>The </a:t>
            </a:r>
            <a:r>
              <a:rPr sz="2000" b="1" spc="-90" dirty="0">
                <a:solidFill>
                  <a:srgbClr val="C00000"/>
                </a:solidFill>
                <a:cs typeface="Trebuchet MS"/>
              </a:rPr>
              <a:t>hippocampus </a:t>
            </a:r>
            <a:r>
              <a:rPr sz="2000" spc="-95" dirty="0">
                <a:solidFill>
                  <a:srgbClr val="C00000"/>
                </a:solidFill>
                <a:cs typeface="Arial"/>
              </a:rPr>
              <a:t>is </a:t>
            </a:r>
            <a:r>
              <a:rPr sz="2000" spc="-75" dirty="0">
                <a:solidFill>
                  <a:srgbClr val="C00000"/>
                </a:solidFill>
                <a:cs typeface="Arial"/>
              </a:rPr>
              <a:t>one </a:t>
            </a:r>
            <a:r>
              <a:rPr sz="2000" spc="-5" dirty="0">
                <a:solidFill>
                  <a:srgbClr val="C00000"/>
                </a:solidFill>
                <a:cs typeface="Arial"/>
              </a:rPr>
              <a:t>of </a:t>
            </a:r>
            <a:r>
              <a:rPr sz="2000" spc="-20" dirty="0">
                <a:solidFill>
                  <a:srgbClr val="C00000"/>
                </a:solidFill>
                <a:cs typeface="Arial"/>
              </a:rPr>
              <a:t>the </a:t>
            </a:r>
            <a:r>
              <a:rPr sz="2000" spc="-10" dirty="0">
                <a:solidFill>
                  <a:srgbClr val="C00000"/>
                </a:solidFill>
                <a:cs typeface="Arial"/>
              </a:rPr>
              <a:t>first </a:t>
            </a:r>
            <a:r>
              <a:rPr sz="2000" spc="-45" dirty="0">
                <a:solidFill>
                  <a:srgbClr val="C00000"/>
                </a:solidFill>
                <a:cs typeface="Arial"/>
              </a:rPr>
              <a:t>brain </a:t>
            </a:r>
            <a:r>
              <a:rPr sz="2000" spc="-114" dirty="0">
                <a:solidFill>
                  <a:srgbClr val="C00000"/>
                </a:solidFill>
                <a:cs typeface="Arial"/>
              </a:rPr>
              <a:t>areas </a:t>
            </a:r>
            <a:r>
              <a:rPr sz="2000" spc="25" dirty="0">
                <a:solidFill>
                  <a:srgbClr val="C00000"/>
                </a:solidFill>
                <a:cs typeface="Arial"/>
              </a:rPr>
              <a:t>to</a:t>
            </a:r>
            <a:r>
              <a:rPr sz="2000" spc="-325" dirty="0">
                <a:solidFill>
                  <a:srgbClr val="C00000"/>
                </a:solidFill>
                <a:cs typeface="Arial"/>
              </a:rPr>
              <a:t> </a:t>
            </a:r>
            <a:r>
              <a:rPr sz="2000" spc="-85" dirty="0">
                <a:solidFill>
                  <a:srgbClr val="C00000"/>
                </a:solidFill>
                <a:cs typeface="Arial"/>
              </a:rPr>
              <a:t>show </a:t>
            </a:r>
            <a:r>
              <a:rPr sz="2000" spc="-114" dirty="0">
                <a:solidFill>
                  <a:srgbClr val="C00000"/>
                </a:solidFill>
                <a:cs typeface="Arial"/>
              </a:rPr>
              <a:t>damage </a:t>
            </a:r>
            <a:r>
              <a:rPr sz="2000" spc="-25" dirty="0">
                <a:cs typeface="Arial"/>
              </a:rPr>
              <a:t>in  </a:t>
            </a:r>
            <a:r>
              <a:rPr sz="2000" spc="-75" dirty="0">
                <a:cs typeface="Arial"/>
              </a:rPr>
              <a:t>Alzheimer's</a:t>
            </a:r>
            <a:r>
              <a:rPr sz="2000" spc="-85" dirty="0">
                <a:cs typeface="Arial"/>
              </a:rPr>
              <a:t> </a:t>
            </a:r>
            <a:r>
              <a:rPr sz="2000" spc="-110" dirty="0">
                <a:cs typeface="Arial"/>
              </a:rPr>
              <a:t>disease.</a:t>
            </a:r>
            <a:r>
              <a:rPr lang="en-US" sz="2000" spc="-110" dirty="0">
                <a:cs typeface="Arial"/>
              </a:rPr>
              <a:t> </a:t>
            </a:r>
            <a:r>
              <a:rPr lang="en-US" sz="2000" spc="-110" dirty="0">
                <a:solidFill>
                  <a:srgbClr val="FF6699"/>
                </a:solidFill>
                <a:cs typeface="Arial"/>
              </a:rPr>
              <a:t>(anterograde)</a:t>
            </a:r>
            <a:endParaRPr sz="2000" dirty="0">
              <a:solidFill>
                <a:srgbClr val="FF6699"/>
              </a:solidFill>
              <a:cs typeface="Arial"/>
            </a:endParaRPr>
          </a:p>
          <a:p>
            <a:pPr marL="277495" indent="-264795">
              <a:lnSpc>
                <a:spcPct val="100000"/>
              </a:lnSpc>
              <a:buAutoNum type="arabicPeriod"/>
              <a:tabLst>
                <a:tab pos="278130" algn="l"/>
              </a:tabLst>
            </a:pPr>
            <a:r>
              <a:rPr sz="2000" b="1" spc="-120" dirty="0">
                <a:solidFill>
                  <a:srgbClr val="FF6699"/>
                </a:solidFill>
                <a:cs typeface="Trebuchet MS"/>
              </a:rPr>
              <a:t>Schizophrenia:</a:t>
            </a:r>
            <a:endParaRPr sz="2000" dirty="0">
              <a:solidFill>
                <a:srgbClr val="FF6699"/>
              </a:solidFill>
              <a:cs typeface="Trebuchet MS"/>
            </a:endParaRPr>
          </a:p>
          <a:p>
            <a:pPr marL="529590" lvl="1" indent="-230504">
              <a:lnSpc>
                <a:spcPct val="100000"/>
              </a:lnSpc>
              <a:buChar char="•"/>
              <a:tabLst>
                <a:tab pos="528955" algn="l"/>
                <a:tab pos="530225" algn="l"/>
              </a:tabLst>
            </a:pPr>
            <a:r>
              <a:rPr sz="2000" spc="-40" dirty="0">
                <a:solidFill>
                  <a:srgbClr val="FF6699"/>
                </a:solidFill>
                <a:cs typeface="Arial"/>
              </a:rPr>
              <a:t>mental </a:t>
            </a:r>
            <a:r>
              <a:rPr sz="2000" spc="-55" dirty="0">
                <a:solidFill>
                  <a:srgbClr val="FF6699"/>
                </a:solidFill>
                <a:cs typeface="Arial"/>
              </a:rPr>
              <a:t>disorder </a:t>
            </a:r>
            <a:r>
              <a:rPr sz="2000" spc="5" dirty="0">
                <a:solidFill>
                  <a:srgbClr val="FF6699"/>
                </a:solidFill>
                <a:cs typeface="Arial"/>
              </a:rPr>
              <a:t>with </a:t>
            </a:r>
            <a:r>
              <a:rPr sz="2000" spc="-45" dirty="0">
                <a:solidFill>
                  <a:srgbClr val="FF6699"/>
                </a:solidFill>
                <a:cs typeface="Arial"/>
              </a:rPr>
              <a:t>inappropriate </a:t>
            </a:r>
            <a:r>
              <a:rPr sz="2000" spc="-70" dirty="0">
                <a:solidFill>
                  <a:srgbClr val="FF6699"/>
                </a:solidFill>
                <a:cs typeface="Arial"/>
              </a:rPr>
              <a:t>actions </a:t>
            </a:r>
            <a:r>
              <a:rPr sz="2000" spc="-85" dirty="0">
                <a:solidFill>
                  <a:srgbClr val="FF6699"/>
                </a:solidFill>
                <a:cs typeface="Arial"/>
              </a:rPr>
              <a:t>and</a:t>
            </a:r>
            <a:r>
              <a:rPr sz="2000" spc="-335" dirty="0">
                <a:solidFill>
                  <a:srgbClr val="FF6699"/>
                </a:solidFill>
                <a:cs typeface="Arial"/>
              </a:rPr>
              <a:t> </a:t>
            </a:r>
            <a:r>
              <a:rPr lang="en-US" sz="2000" spc="-335" dirty="0">
                <a:solidFill>
                  <a:srgbClr val="FF6699"/>
                </a:solidFill>
                <a:cs typeface="Arial"/>
              </a:rPr>
              <a:t> </a:t>
            </a:r>
            <a:r>
              <a:rPr sz="2000" spc="-70" dirty="0">
                <a:solidFill>
                  <a:srgbClr val="FF6699"/>
                </a:solidFill>
                <a:cs typeface="Arial"/>
              </a:rPr>
              <a:t>feelings.</a:t>
            </a:r>
            <a:endParaRPr sz="2000" dirty="0">
              <a:solidFill>
                <a:srgbClr val="FF6699"/>
              </a:solidFill>
              <a:cs typeface="Arial"/>
            </a:endParaRPr>
          </a:p>
          <a:p>
            <a:pPr marL="240665" indent="-227965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2000" b="1" spc="-95" dirty="0">
                <a:solidFill>
                  <a:srgbClr val="FF6699"/>
                </a:solidFill>
                <a:cs typeface="Trebuchet MS"/>
              </a:rPr>
              <a:t>Anterograde</a:t>
            </a:r>
            <a:r>
              <a:rPr sz="2000" b="1" spc="-150" dirty="0">
                <a:solidFill>
                  <a:srgbClr val="FF6699"/>
                </a:solidFill>
                <a:cs typeface="Trebuchet MS"/>
              </a:rPr>
              <a:t> </a:t>
            </a:r>
            <a:r>
              <a:rPr sz="2000" b="1" spc="-90" dirty="0">
                <a:solidFill>
                  <a:srgbClr val="FF6699"/>
                </a:solidFill>
                <a:cs typeface="Trebuchet MS"/>
              </a:rPr>
              <a:t>amnesia</a:t>
            </a:r>
            <a:endParaRPr sz="2000" dirty="0">
              <a:solidFill>
                <a:srgbClr val="FF6699"/>
              </a:solidFill>
              <a:cs typeface="Trebuchet MS"/>
            </a:endParaRPr>
          </a:p>
          <a:p>
            <a:pPr marL="553720" lvl="1" indent="-254635">
              <a:lnSpc>
                <a:spcPct val="100000"/>
              </a:lnSpc>
              <a:buChar char="•"/>
              <a:tabLst>
                <a:tab pos="553720" algn="l"/>
                <a:tab pos="554355" algn="l"/>
              </a:tabLst>
            </a:pPr>
            <a:r>
              <a:rPr sz="2000" spc="-20" dirty="0">
                <a:solidFill>
                  <a:srgbClr val="FF6699"/>
                </a:solidFill>
                <a:cs typeface="Arial"/>
              </a:rPr>
              <a:t>the</a:t>
            </a:r>
            <a:r>
              <a:rPr sz="2000" spc="-85" dirty="0">
                <a:solidFill>
                  <a:srgbClr val="FF6699"/>
                </a:solidFill>
                <a:cs typeface="Arial"/>
              </a:rPr>
              <a:t> </a:t>
            </a:r>
            <a:r>
              <a:rPr sz="2000" spc="-25" dirty="0">
                <a:solidFill>
                  <a:srgbClr val="FF6699"/>
                </a:solidFill>
                <a:uFill>
                  <a:solidFill>
                    <a:srgbClr val="000000"/>
                  </a:solidFill>
                </a:uFill>
                <a:cs typeface="Arial"/>
              </a:rPr>
              <a:t>inability</a:t>
            </a:r>
            <a:r>
              <a:rPr sz="2000" spc="-85" dirty="0">
                <a:solidFill>
                  <a:srgbClr val="FF6699"/>
                </a:solidFill>
                <a:cs typeface="Arial"/>
              </a:rPr>
              <a:t> </a:t>
            </a:r>
            <a:r>
              <a:rPr sz="2000" spc="25" dirty="0">
                <a:solidFill>
                  <a:srgbClr val="FF6699"/>
                </a:solidFill>
                <a:cs typeface="Arial"/>
              </a:rPr>
              <a:t>to</a:t>
            </a:r>
            <a:r>
              <a:rPr sz="2000" spc="-90" dirty="0">
                <a:solidFill>
                  <a:srgbClr val="FF6699"/>
                </a:solidFill>
                <a:cs typeface="Arial"/>
              </a:rPr>
              <a:t> </a:t>
            </a:r>
            <a:r>
              <a:rPr sz="2000" spc="-15" dirty="0">
                <a:solidFill>
                  <a:srgbClr val="FF6699"/>
                </a:solidFill>
                <a:cs typeface="Arial"/>
              </a:rPr>
              <a:t>form</a:t>
            </a:r>
            <a:r>
              <a:rPr sz="2000" spc="-95" dirty="0">
                <a:solidFill>
                  <a:srgbClr val="FF6699"/>
                </a:solidFill>
                <a:cs typeface="Arial"/>
              </a:rPr>
              <a:t> </a:t>
            </a:r>
            <a:r>
              <a:rPr sz="2000" spc="-85" dirty="0">
                <a:solidFill>
                  <a:srgbClr val="FF6699"/>
                </a:solidFill>
                <a:cs typeface="Arial"/>
              </a:rPr>
              <a:t>and </a:t>
            </a:r>
            <a:r>
              <a:rPr sz="2000" spc="-30" dirty="0">
                <a:solidFill>
                  <a:srgbClr val="FF6699"/>
                </a:solidFill>
                <a:cs typeface="Arial"/>
              </a:rPr>
              <a:t>retain</a:t>
            </a:r>
            <a:r>
              <a:rPr sz="2000" spc="-85" dirty="0">
                <a:solidFill>
                  <a:srgbClr val="FF6699"/>
                </a:solidFill>
                <a:cs typeface="Arial"/>
              </a:rPr>
              <a:t> </a:t>
            </a:r>
            <a:r>
              <a:rPr sz="2000" spc="-60" dirty="0">
                <a:solidFill>
                  <a:srgbClr val="FF6699"/>
                </a:solidFill>
                <a:cs typeface="Arial"/>
              </a:rPr>
              <a:t>new</a:t>
            </a:r>
            <a:r>
              <a:rPr sz="2000" spc="-95" dirty="0">
                <a:solidFill>
                  <a:srgbClr val="FF6699"/>
                </a:solidFill>
                <a:cs typeface="Arial"/>
              </a:rPr>
              <a:t> </a:t>
            </a:r>
            <a:r>
              <a:rPr sz="2000" spc="-70" dirty="0">
                <a:solidFill>
                  <a:srgbClr val="FF6699"/>
                </a:solidFill>
                <a:cs typeface="Arial"/>
              </a:rPr>
              <a:t>memories.</a:t>
            </a:r>
            <a:endParaRPr sz="2000" dirty="0">
              <a:solidFill>
                <a:srgbClr val="FF6699"/>
              </a:solidFill>
              <a:cs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154221-C6AB-415D-87FC-16B4C1E4E7D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Lesions Associated with Limbic Lobe Disorders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94254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1492" y="1034796"/>
            <a:ext cx="4064635" cy="2708275"/>
          </a:xfrm>
          <a:custGeom>
            <a:avLst/>
            <a:gdLst/>
            <a:ahLst/>
            <a:cxnLst/>
            <a:rect l="l" t="t" r="r" b="b"/>
            <a:pathLst>
              <a:path w="4064635" h="2708275">
                <a:moveTo>
                  <a:pt x="0" y="2708147"/>
                </a:moveTo>
                <a:lnTo>
                  <a:pt x="0" y="451357"/>
                </a:lnTo>
                <a:lnTo>
                  <a:pt x="2648" y="402173"/>
                </a:lnTo>
                <a:lnTo>
                  <a:pt x="10409" y="354524"/>
                </a:lnTo>
                <a:lnTo>
                  <a:pt x="23008" y="308685"/>
                </a:lnTo>
                <a:lnTo>
                  <a:pt x="40169" y="264931"/>
                </a:lnTo>
                <a:lnTo>
                  <a:pt x="61618" y="223538"/>
                </a:lnTo>
                <a:lnTo>
                  <a:pt x="87079" y="184781"/>
                </a:lnTo>
                <a:lnTo>
                  <a:pt x="116276" y="148936"/>
                </a:lnTo>
                <a:lnTo>
                  <a:pt x="148936" y="116276"/>
                </a:lnTo>
                <a:lnTo>
                  <a:pt x="184781" y="87079"/>
                </a:lnTo>
                <a:lnTo>
                  <a:pt x="223538" y="61618"/>
                </a:lnTo>
                <a:lnTo>
                  <a:pt x="264931" y="40169"/>
                </a:lnTo>
                <a:lnTo>
                  <a:pt x="308685" y="23008"/>
                </a:lnTo>
                <a:lnTo>
                  <a:pt x="354524" y="10409"/>
                </a:lnTo>
                <a:lnTo>
                  <a:pt x="402173" y="2648"/>
                </a:lnTo>
                <a:lnTo>
                  <a:pt x="451357" y="0"/>
                </a:lnTo>
                <a:lnTo>
                  <a:pt x="4064507" y="0"/>
                </a:lnTo>
                <a:lnTo>
                  <a:pt x="4064507" y="2708147"/>
                </a:lnTo>
                <a:lnTo>
                  <a:pt x="0" y="2708147"/>
                </a:lnTo>
              </a:path>
            </a:pathLst>
          </a:custGeom>
          <a:ln w="12192">
            <a:solidFill>
              <a:srgbClr val="1D2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96945" y="1054988"/>
            <a:ext cx="20974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90" dirty="0">
                <a:solidFill>
                  <a:srgbClr val="202745"/>
                </a:solidFill>
                <a:latin typeface="Trebuchet MS"/>
                <a:cs typeface="Trebuchet MS"/>
              </a:rPr>
              <a:t>Thalamic </a:t>
            </a:r>
            <a:r>
              <a:rPr sz="1400" b="1" spc="-75" dirty="0">
                <a:solidFill>
                  <a:srgbClr val="202745"/>
                </a:solidFill>
                <a:latin typeface="Trebuchet MS"/>
                <a:cs typeface="Trebuchet MS"/>
              </a:rPr>
              <a:t>Internal</a:t>
            </a:r>
            <a:r>
              <a:rPr sz="1400" b="1" spc="-210" dirty="0">
                <a:solidFill>
                  <a:srgbClr val="202745"/>
                </a:solidFill>
                <a:latin typeface="Trebuchet MS"/>
                <a:cs typeface="Trebuchet MS"/>
              </a:rPr>
              <a:t> </a:t>
            </a:r>
            <a:r>
              <a:rPr sz="1400" b="1" spc="-85" dirty="0">
                <a:solidFill>
                  <a:srgbClr val="202745"/>
                </a:solidFill>
                <a:latin typeface="Trebuchet MS"/>
                <a:cs typeface="Trebuchet MS"/>
              </a:rPr>
              <a:t>structures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30601" y="1597532"/>
            <a:ext cx="3031490" cy="434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43180" marR="5080" indent="-30480">
              <a:lnSpc>
                <a:spcPts val="1540"/>
              </a:lnSpc>
              <a:spcBef>
                <a:spcPts val="270"/>
              </a:spcBef>
            </a:pPr>
            <a:r>
              <a:rPr sz="1400" spc="-365" dirty="0">
                <a:solidFill>
                  <a:srgbClr val="202745"/>
                </a:solidFill>
                <a:latin typeface="Arial"/>
                <a:cs typeface="Arial"/>
              </a:rPr>
              <a:t> </a:t>
            </a:r>
            <a:r>
              <a:rPr sz="1400" spc="-65" dirty="0">
                <a:solidFill>
                  <a:srgbClr val="202745"/>
                </a:solidFill>
                <a:latin typeface="Arial"/>
                <a:cs typeface="Arial"/>
              </a:rPr>
              <a:t>External </a:t>
            </a:r>
            <a:r>
              <a:rPr sz="1400" spc="-40" dirty="0">
                <a:solidFill>
                  <a:srgbClr val="202745"/>
                </a:solidFill>
                <a:latin typeface="Arial"/>
                <a:cs typeface="Arial"/>
              </a:rPr>
              <a:t>medullary </a:t>
            </a:r>
            <a:r>
              <a:rPr sz="1400" spc="-50" dirty="0">
                <a:solidFill>
                  <a:srgbClr val="202745"/>
                </a:solidFill>
                <a:latin typeface="Arial"/>
                <a:cs typeface="Arial"/>
              </a:rPr>
              <a:t>lamina </a:t>
            </a:r>
            <a:r>
              <a:rPr sz="1400" spc="-80" dirty="0">
                <a:solidFill>
                  <a:srgbClr val="202745"/>
                </a:solidFill>
                <a:latin typeface="Arial"/>
                <a:cs typeface="Arial"/>
              </a:rPr>
              <a:t>-&gt; </a:t>
            </a:r>
            <a:r>
              <a:rPr sz="1400" spc="-75" dirty="0">
                <a:solidFill>
                  <a:srgbClr val="202745"/>
                </a:solidFill>
                <a:latin typeface="Arial"/>
                <a:cs typeface="Arial"/>
              </a:rPr>
              <a:t>consists </a:t>
            </a:r>
            <a:r>
              <a:rPr sz="1400" spc="-215" dirty="0">
                <a:solidFill>
                  <a:srgbClr val="202745"/>
                </a:solidFill>
                <a:latin typeface="Arial"/>
                <a:cs typeface="Arial"/>
              </a:rPr>
              <a:t>of  </a:t>
            </a:r>
            <a:r>
              <a:rPr sz="1400" spc="-40" dirty="0">
                <a:solidFill>
                  <a:srgbClr val="202745"/>
                </a:solidFill>
                <a:latin typeface="Arial"/>
                <a:cs typeface="Arial"/>
              </a:rPr>
              <a:t>thalamocortical </a:t>
            </a:r>
            <a:r>
              <a:rPr sz="1400" spc="20" dirty="0">
                <a:solidFill>
                  <a:srgbClr val="202745"/>
                </a:solidFill>
                <a:latin typeface="Arial"/>
                <a:cs typeface="Arial"/>
              </a:rPr>
              <a:t>&amp; </a:t>
            </a:r>
            <a:r>
              <a:rPr sz="1400" spc="-40" dirty="0">
                <a:solidFill>
                  <a:srgbClr val="202745"/>
                </a:solidFill>
                <a:latin typeface="Arial"/>
                <a:cs typeface="Arial"/>
              </a:rPr>
              <a:t>corticothalamic</a:t>
            </a:r>
            <a:r>
              <a:rPr sz="1400" spc="-190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202745"/>
                </a:solidFill>
                <a:latin typeface="Arial"/>
                <a:cs typeface="Arial"/>
              </a:rPr>
              <a:t>fibers.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73985" y="2335530"/>
            <a:ext cx="3744595" cy="434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84785" marR="5080" indent="-172720">
              <a:lnSpc>
                <a:spcPts val="1540"/>
              </a:lnSpc>
              <a:spcBef>
                <a:spcPts val="270"/>
              </a:spcBef>
            </a:pPr>
            <a:r>
              <a:rPr sz="1400" spc="-365" dirty="0">
                <a:solidFill>
                  <a:srgbClr val="202745"/>
                </a:solidFill>
                <a:latin typeface="Arial"/>
                <a:cs typeface="Arial"/>
              </a:rPr>
              <a:t> </a:t>
            </a:r>
            <a:r>
              <a:rPr sz="1400" spc="-30" dirty="0">
                <a:solidFill>
                  <a:srgbClr val="202745"/>
                </a:solidFill>
                <a:latin typeface="Arial"/>
                <a:cs typeface="Arial"/>
              </a:rPr>
              <a:t>Internal </a:t>
            </a:r>
            <a:r>
              <a:rPr sz="1400" spc="-40" dirty="0">
                <a:solidFill>
                  <a:srgbClr val="202745"/>
                </a:solidFill>
                <a:latin typeface="Arial"/>
                <a:cs typeface="Arial"/>
              </a:rPr>
              <a:t>medullary </a:t>
            </a:r>
            <a:r>
              <a:rPr sz="1400" spc="-50" dirty="0">
                <a:solidFill>
                  <a:srgbClr val="202745"/>
                </a:solidFill>
                <a:latin typeface="Arial"/>
                <a:cs typeface="Arial"/>
              </a:rPr>
              <a:t>lamina </a:t>
            </a:r>
            <a:r>
              <a:rPr sz="1400" spc="-80" dirty="0">
                <a:solidFill>
                  <a:srgbClr val="202745"/>
                </a:solidFill>
                <a:latin typeface="Arial"/>
                <a:cs typeface="Arial"/>
              </a:rPr>
              <a:t>-&gt; </a:t>
            </a:r>
            <a:r>
              <a:rPr sz="1400" spc="-55" dirty="0">
                <a:solidFill>
                  <a:srgbClr val="202745"/>
                </a:solidFill>
                <a:latin typeface="Arial"/>
                <a:cs typeface="Arial"/>
              </a:rPr>
              <a:t>divides </a:t>
            </a:r>
            <a:r>
              <a:rPr sz="1400" spc="-20" dirty="0">
                <a:solidFill>
                  <a:srgbClr val="202745"/>
                </a:solidFill>
                <a:latin typeface="Arial"/>
                <a:cs typeface="Arial"/>
              </a:rPr>
              <a:t>the</a:t>
            </a:r>
            <a:r>
              <a:rPr sz="1400" spc="-229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202745"/>
                </a:solidFill>
                <a:latin typeface="Arial"/>
                <a:cs typeface="Arial"/>
              </a:rPr>
              <a:t>thalamus  </a:t>
            </a:r>
            <a:r>
              <a:rPr sz="1400" spc="-5" dirty="0">
                <a:solidFill>
                  <a:srgbClr val="202745"/>
                </a:solidFill>
                <a:latin typeface="Arial"/>
                <a:cs typeface="Arial"/>
              </a:rPr>
              <a:t>into</a:t>
            </a:r>
            <a:r>
              <a:rPr sz="1400" spc="-75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02745"/>
                </a:solidFill>
                <a:latin typeface="Arial"/>
                <a:cs typeface="Arial"/>
              </a:rPr>
              <a:t>anterior</a:t>
            </a:r>
            <a:r>
              <a:rPr sz="1400" spc="-85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202745"/>
                </a:solidFill>
                <a:latin typeface="Arial"/>
                <a:cs typeface="Arial"/>
              </a:rPr>
              <a:t>,</a:t>
            </a:r>
            <a:r>
              <a:rPr sz="1400" spc="-85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202745"/>
                </a:solidFill>
                <a:latin typeface="Arial"/>
                <a:cs typeface="Arial"/>
              </a:rPr>
              <a:t>medial</a:t>
            </a:r>
            <a:r>
              <a:rPr sz="1400" spc="-65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202745"/>
                </a:solidFill>
                <a:latin typeface="Arial"/>
                <a:cs typeface="Arial"/>
              </a:rPr>
              <a:t>&amp;</a:t>
            </a:r>
            <a:r>
              <a:rPr sz="1400" spc="-75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202745"/>
                </a:solidFill>
                <a:latin typeface="Arial"/>
                <a:cs typeface="Arial"/>
              </a:rPr>
              <a:t>lateral</a:t>
            </a:r>
            <a:r>
              <a:rPr sz="1400" spc="-90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202745"/>
                </a:solidFill>
                <a:latin typeface="Arial"/>
                <a:cs typeface="Arial"/>
              </a:rPr>
              <a:t>nuclear</a:t>
            </a:r>
            <a:r>
              <a:rPr sz="1400" spc="-80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202745"/>
                </a:solidFill>
                <a:latin typeface="Arial"/>
                <a:cs typeface="Arial"/>
              </a:rPr>
              <a:t>groups.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0" y="1034796"/>
            <a:ext cx="4064635" cy="2708275"/>
          </a:xfrm>
          <a:custGeom>
            <a:avLst/>
            <a:gdLst/>
            <a:ahLst/>
            <a:cxnLst/>
            <a:rect l="l" t="t" r="r" b="b"/>
            <a:pathLst>
              <a:path w="4064634" h="2708275">
                <a:moveTo>
                  <a:pt x="0" y="0"/>
                </a:moveTo>
                <a:lnTo>
                  <a:pt x="3613150" y="0"/>
                </a:lnTo>
                <a:lnTo>
                  <a:pt x="3662334" y="2648"/>
                </a:lnTo>
                <a:lnTo>
                  <a:pt x="3709983" y="10409"/>
                </a:lnTo>
                <a:lnTo>
                  <a:pt x="3755822" y="23008"/>
                </a:lnTo>
                <a:lnTo>
                  <a:pt x="3799576" y="40169"/>
                </a:lnTo>
                <a:lnTo>
                  <a:pt x="3840969" y="61618"/>
                </a:lnTo>
                <a:lnTo>
                  <a:pt x="3879726" y="87079"/>
                </a:lnTo>
                <a:lnTo>
                  <a:pt x="3915571" y="116276"/>
                </a:lnTo>
                <a:lnTo>
                  <a:pt x="3948231" y="148936"/>
                </a:lnTo>
                <a:lnTo>
                  <a:pt x="3977428" y="184781"/>
                </a:lnTo>
                <a:lnTo>
                  <a:pt x="4002889" y="223538"/>
                </a:lnTo>
                <a:lnTo>
                  <a:pt x="4024338" y="264931"/>
                </a:lnTo>
                <a:lnTo>
                  <a:pt x="4041499" y="308685"/>
                </a:lnTo>
                <a:lnTo>
                  <a:pt x="4054098" y="354524"/>
                </a:lnTo>
                <a:lnTo>
                  <a:pt x="4061859" y="402173"/>
                </a:lnTo>
                <a:lnTo>
                  <a:pt x="4064507" y="451357"/>
                </a:lnTo>
                <a:lnTo>
                  <a:pt x="4064507" y="2708147"/>
                </a:lnTo>
                <a:lnTo>
                  <a:pt x="0" y="2708147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1D2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85153" y="941044"/>
            <a:ext cx="3343910" cy="211963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48410">
              <a:lnSpc>
                <a:spcPct val="100000"/>
              </a:lnSpc>
              <a:spcBef>
                <a:spcPts val="555"/>
              </a:spcBef>
            </a:pPr>
            <a:r>
              <a:rPr sz="1400" b="1" spc="-90" dirty="0">
                <a:solidFill>
                  <a:srgbClr val="202745"/>
                </a:solidFill>
                <a:latin typeface="Trebuchet MS"/>
                <a:cs typeface="Trebuchet MS"/>
              </a:rPr>
              <a:t>Thalamic</a:t>
            </a:r>
            <a:r>
              <a:rPr sz="1400" b="1" spc="-140" dirty="0">
                <a:solidFill>
                  <a:srgbClr val="202745"/>
                </a:solidFill>
                <a:latin typeface="Trebuchet MS"/>
                <a:cs typeface="Trebuchet MS"/>
              </a:rPr>
              <a:t> </a:t>
            </a:r>
            <a:r>
              <a:rPr sz="1400" b="1" spc="-70" dirty="0">
                <a:solidFill>
                  <a:srgbClr val="202745"/>
                </a:solidFill>
                <a:latin typeface="Trebuchet MS"/>
                <a:cs typeface="Trebuchet MS"/>
              </a:rPr>
              <a:t>Relations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27099"/>
              </a:lnSpc>
            </a:pPr>
            <a:r>
              <a:rPr sz="1400" spc="-60" dirty="0">
                <a:solidFill>
                  <a:srgbClr val="202745"/>
                </a:solidFill>
                <a:latin typeface="Arial"/>
                <a:cs typeface="Arial"/>
              </a:rPr>
              <a:t>Superior </a:t>
            </a:r>
            <a:r>
              <a:rPr sz="1400" spc="-70" dirty="0">
                <a:solidFill>
                  <a:srgbClr val="202745"/>
                </a:solidFill>
                <a:latin typeface="Arial"/>
                <a:cs typeface="Arial"/>
              </a:rPr>
              <a:t>surface-&gt; </a:t>
            </a:r>
            <a:r>
              <a:rPr sz="1400" spc="-35" dirty="0">
                <a:solidFill>
                  <a:srgbClr val="202745"/>
                </a:solidFill>
                <a:latin typeface="Arial"/>
                <a:cs typeface="Arial"/>
              </a:rPr>
              <a:t>lateral ventricle, </a:t>
            </a:r>
            <a:r>
              <a:rPr sz="1400" spc="-25" dirty="0">
                <a:solidFill>
                  <a:srgbClr val="202745"/>
                </a:solidFill>
                <a:latin typeface="Arial"/>
                <a:cs typeface="Arial"/>
              </a:rPr>
              <a:t>fornix  Inferior </a:t>
            </a:r>
            <a:r>
              <a:rPr sz="1400" spc="-70" dirty="0">
                <a:solidFill>
                  <a:srgbClr val="202745"/>
                </a:solidFill>
                <a:latin typeface="Arial"/>
                <a:cs typeface="Arial"/>
              </a:rPr>
              <a:t>surface-&gt; </a:t>
            </a:r>
            <a:r>
              <a:rPr sz="1400" spc="-55" dirty="0">
                <a:solidFill>
                  <a:srgbClr val="202745"/>
                </a:solidFill>
                <a:latin typeface="Arial"/>
                <a:cs typeface="Arial"/>
              </a:rPr>
              <a:t>hypothalamus,</a:t>
            </a:r>
            <a:r>
              <a:rPr sz="1400" spc="-170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202745"/>
                </a:solidFill>
                <a:latin typeface="Arial"/>
                <a:cs typeface="Arial"/>
              </a:rPr>
              <a:t>subthalamus  </a:t>
            </a:r>
            <a:r>
              <a:rPr sz="1400" spc="-35" dirty="0">
                <a:solidFill>
                  <a:srgbClr val="202745"/>
                </a:solidFill>
                <a:latin typeface="Arial"/>
                <a:cs typeface="Arial"/>
              </a:rPr>
              <a:t>Medial </a:t>
            </a:r>
            <a:r>
              <a:rPr sz="1400" spc="-75" dirty="0">
                <a:solidFill>
                  <a:srgbClr val="202745"/>
                </a:solidFill>
                <a:latin typeface="Arial"/>
                <a:cs typeface="Arial"/>
              </a:rPr>
              <a:t>surface-&gt; </a:t>
            </a:r>
            <a:r>
              <a:rPr sz="1400" spc="-25" dirty="0">
                <a:solidFill>
                  <a:srgbClr val="202745"/>
                </a:solidFill>
                <a:latin typeface="Arial"/>
                <a:cs typeface="Arial"/>
              </a:rPr>
              <a:t>3</a:t>
            </a:r>
            <a:r>
              <a:rPr sz="1350" spc="-37" baseline="24691" dirty="0">
                <a:solidFill>
                  <a:srgbClr val="202745"/>
                </a:solidFill>
                <a:latin typeface="Arial"/>
                <a:cs typeface="Arial"/>
              </a:rPr>
              <a:t>rd</a:t>
            </a:r>
            <a:r>
              <a:rPr sz="1350" spc="15" baseline="24691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202745"/>
                </a:solidFill>
                <a:latin typeface="Arial"/>
                <a:cs typeface="Arial"/>
              </a:rPr>
              <a:t>ventricle</a:t>
            </a:r>
            <a:endParaRPr sz="1400">
              <a:latin typeface="Arial"/>
              <a:cs typeface="Arial"/>
            </a:endParaRPr>
          </a:p>
          <a:p>
            <a:pPr marL="12700" marR="942975">
              <a:lnSpc>
                <a:spcPts val="2140"/>
              </a:lnSpc>
              <a:spcBef>
                <a:spcPts val="145"/>
              </a:spcBef>
            </a:pPr>
            <a:r>
              <a:rPr sz="1400" spc="-65" dirty="0">
                <a:solidFill>
                  <a:srgbClr val="202745"/>
                </a:solidFill>
                <a:latin typeface="Arial"/>
                <a:cs typeface="Arial"/>
              </a:rPr>
              <a:t>Lateral </a:t>
            </a:r>
            <a:r>
              <a:rPr sz="1400" spc="-70" dirty="0">
                <a:solidFill>
                  <a:srgbClr val="202745"/>
                </a:solidFill>
                <a:latin typeface="Arial"/>
                <a:cs typeface="Arial"/>
              </a:rPr>
              <a:t>surface-&gt; </a:t>
            </a:r>
            <a:r>
              <a:rPr sz="1400" spc="-25" dirty="0">
                <a:solidFill>
                  <a:srgbClr val="202745"/>
                </a:solidFill>
                <a:latin typeface="Arial"/>
                <a:cs typeface="Arial"/>
              </a:rPr>
              <a:t>internal</a:t>
            </a:r>
            <a:r>
              <a:rPr sz="1400" spc="-145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202745"/>
                </a:solidFill>
                <a:latin typeface="Arial"/>
                <a:cs typeface="Arial"/>
              </a:rPr>
              <a:t>capsule  </a:t>
            </a:r>
            <a:r>
              <a:rPr sz="1400" spc="-25" dirty="0">
                <a:solidFill>
                  <a:srgbClr val="202745"/>
                </a:solidFill>
                <a:latin typeface="Arial"/>
                <a:cs typeface="Arial"/>
              </a:rPr>
              <a:t>Anterior </a:t>
            </a:r>
            <a:r>
              <a:rPr sz="1400" spc="-70" dirty="0">
                <a:solidFill>
                  <a:srgbClr val="202745"/>
                </a:solidFill>
                <a:latin typeface="Arial"/>
                <a:cs typeface="Arial"/>
              </a:rPr>
              <a:t>end-&gt; </a:t>
            </a:r>
            <a:r>
              <a:rPr sz="1400" spc="-25" dirty="0">
                <a:solidFill>
                  <a:srgbClr val="202745"/>
                </a:solidFill>
                <a:latin typeface="Arial"/>
                <a:cs typeface="Arial"/>
              </a:rPr>
              <a:t>anterior</a:t>
            </a:r>
            <a:r>
              <a:rPr sz="1400" spc="-155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202745"/>
                </a:solidFill>
                <a:latin typeface="Arial"/>
                <a:cs typeface="Arial"/>
              </a:rPr>
              <a:t>tubercle</a:t>
            </a:r>
            <a:endParaRPr sz="1400">
              <a:latin typeface="Arial"/>
              <a:cs typeface="Arial"/>
            </a:endParaRPr>
          </a:p>
          <a:p>
            <a:pPr marL="12700" marR="158750">
              <a:lnSpc>
                <a:spcPts val="1540"/>
              </a:lnSpc>
              <a:spcBef>
                <a:spcPts val="470"/>
              </a:spcBef>
            </a:pPr>
            <a:r>
              <a:rPr sz="1400" spc="-50" dirty="0">
                <a:solidFill>
                  <a:srgbClr val="202745"/>
                </a:solidFill>
                <a:latin typeface="Arial"/>
                <a:cs typeface="Arial"/>
              </a:rPr>
              <a:t>Posterior </a:t>
            </a:r>
            <a:r>
              <a:rPr sz="1400" spc="-70" dirty="0">
                <a:solidFill>
                  <a:srgbClr val="202745"/>
                </a:solidFill>
                <a:latin typeface="Arial"/>
                <a:cs typeface="Arial"/>
              </a:rPr>
              <a:t>end-&gt; </a:t>
            </a:r>
            <a:r>
              <a:rPr sz="1400" spc="-50" dirty="0">
                <a:solidFill>
                  <a:srgbClr val="202745"/>
                </a:solidFill>
                <a:latin typeface="Arial"/>
                <a:cs typeface="Arial"/>
              </a:rPr>
              <a:t>pulvinar, </a:t>
            </a:r>
            <a:r>
              <a:rPr sz="1400" spc="-40" dirty="0">
                <a:solidFill>
                  <a:srgbClr val="202745"/>
                </a:solidFill>
                <a:latin typeface="Arial"/>
                <a:cs typeface="Arial"/>
              </a:rPr>
              <a:t>superior</a:t>
            </a:r>
            <a:r>
              <a:rPr sz="1400" spc="-165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202745"/>
                </a:solidFill>
                <a:latin typeface="Arial"/>
                <a:cs typeface="Arial"/>
              </a:rPr>
              <a:t>colliculus,  </a:t>
            </a:r>
            <a:r>
              <a:rPr sz="1400" spc="-55" dirty="0">
                <a:solidFill>
                  <a:srgbClr val="202745"/>
                </a:solidFill>
                <a:latin typeface="Arial"/>
                <a:cs typeface="Arial"/>
              </a:rPr>
              <a:t>geniculate</a:t>
            </a:r>
            <a:r>
              <a:rPr sz="1400" spc="-80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202745"/>
                </a:solidFill>
                <a:latin typeface="Arial"/>
                <a:cs typeface="Arial"/>
              </a:rPr>
              <a:t>bodies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31492" y="3742944"/>
            <a:ext cx="4064635" cy="2710180"/>
          </a:xfrm>
          <a:custGeom>
            <a:avLst/>
            <a:gdLst/>
            <a:ahLst/>
            <a:cxnLst/>
            <a:rect l="l" t="t" r="r" b="b"/>
            <a:pathLst>
              <a:path w="4064635" h="2710179">
                <a:moveTo>
                  <a:pt x="4064507" y="2709671"/>
                </a:moveTo>
                <a:lnTo>
                  <a:pt x="451612" y="2709671"/>
                </a:lnTo>
                <a:lnTo>
                  <a:pt x="402402" y="2707021"/>
                </a:lnTo>
                <a:lnTo>
                  <a:pt x="354727" y="2699255"/>
                </a:lnTo>
                <a:lnTo>
                  <a:pt x="308864" y="2686648"/>
                </a:lnTo>
                <a:lnTo>
                  <a:pt x="265086" y="2669475"/>
                </a:lnTo>
                <a:lnTo>
                  <a:pt x="223670" y="2648012"/>
                </a:lnTo>
                <a:lnTo>
                  <a:pt x="184891" y="2622535"/>
                </a:lnTo>
                <a:lnTo>
                  <a:pt x="149025" y="2593319"/>
                </a:lnTo>
                <a:lnTo>
                  <a:pt x="116347" y="2560639"/>
                </a:lnTo>
                <a:lnTo>
                  <a:pt x="87132" y="2524772"/>
                </a:lnTo>
                <a:lnTo>
                  <a:pt x="61656" y="2485992"/>
                </a:lnTo>
                <a:lnTo>
                  <a:pt x="40194" y="2444575"/>
                </a:lnTo>
                <a:lnTo>
                  <a:pt x="23022" y="2400796"/>
                </a:lnTo>
                <a:lnTo>
                  <a:pt x="10415" y="2354932"/>
                </a:lnTo>
                <a:lnTo>
                  <a:pt x="2649" y="2307257"/>
                </a:lnTo>
                <a:lnTo>
                  <a:pt x="0" y="2258047"/>
                </a:lnTo>
                <a:lnTo>
                  <a:pt x="0" y="0"/>
                </a:lnTo>
                <a:lnTo>
                  <a:pt x="4064507" y="0"/>
                </a:lnTo>
                <a:lnTo>
                  <a:pt x="4064507" y="2709671"/>
                </a:lnTo>
                <a:close/>
              </a:path>
            </a:pathLst>
          </a:custGeom>
          <a:ln w="12192">
            <a:solidFill>
              <a:srgbClr val="1D2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80894" y="4463897"/>
            <a:ext cx="2932430" cy="184848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807720">
              <a:lnSpc>
                <a:spcPct val="100000"/>
              </a:lnSpc>
              <a:spcBef>
                <a:spcPts val="555"/>
              </a:spcBef>
            </a:pPr>
            <a:r>
              <a:rPr sz="1400" b="1" spc="-120" dirty="0">
                <a:solidFill>
                  <a:srgbClr val="202745"/>
                </a:solidFill>
                <a:latin typeface="Trebuchet MS"/>
                <a:cs typeface="Trebuchet MS"/>
              </a:rPr>
              <a:t>The </a:t>
            </a:r>
            <a:r>
              <a:rPr sz="1400" b="1" spc="-80" dirty="0">
                <a:solidFill>
                  <a:srgbClr val="202745"/>
                </a:solidFill>
                <a:latin typeface="Trebuchet MS"/>
                <a:cs typeface="Trebuchet MS"/>
              </a:rPr>
              <a:t>limbic</a:t>
            </a:r>
            <a:r>
              <a:rPr sz="1400" b="1" spc="-130" dirty="0">
                <a:solidFill>
                  <a:srgbClr val="202745"/>
                </a:solidFill>
                <a:latin typeface="Trebuchet MS"/>
                <a:cs typeface="Trebuchet MS"/>
              </a:rPr>
              <a:t> </a:t>
            </a:r>
            <a:r>
              <a:rPr sz="1400" b="1" spc="-80" dirty="0">
                <a:solidFill>
                  <a:srgbClr val="202745"/>
                </a:solidFill>
                <a:latin typeface="Trebuchet MS"/>
                <a:cs typeface="Trebuchet MS"/>
              </a:rPr>
              <a:t>system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610"/>
              </a:lnSpc>
              <a:spcBef>
                <a:spcPts val="455"/>
              </a:spcBef>
            </a:pPr>
            <a:r>
              <a:rPr sz="1400" spc="-95" dirty="0">
                <a:solidFill>
                  <a:srgbClr val="202745"/>
                </a:solidFill>
                <a:latin typeface="Arial"/>
                <a:cs typeface="Arial"/>
              </a:rPr>
              <a:t>Composed </a:t>
            </a:r>
            <a:r>
              <a:rPr sz="1400" spc="-5" dirty="0">
                <a:solidFill>
                  <a:srgbClr val="202745"/>
                </a:solidFill>
                <a:latin typeface="Arial"/>
                <a:cs typeface="Arial"/>
              </a:rPr>
              <a:t>of </a:t>
            </a:r>
            <a:r>
              <a:rPr sz="1400" spc="-15" dirty="0">
                <a:solidFill>
                  <a:srgbClr val="202745"/>
                </a:solidFill>
                <a:latin typeface="Arial"/>
                <a:cs typeface="Arial"/>
              </a:rPr>
              <a:t>: </a:t>
            </a:r>
            <a:r>
              <a:rPr sz="1400" spc="-30" dirty="0">
                <a:solidFill>
                  <a:srgbClr val="202745"/>
                </a:solidFill>
                <a:latin typeface="Arial"/>
                <a:cs typeface="Arial"/>
              </a:rPr>
              <a:t>limbic </a:t>
            </a:r>
            <a:r>
              <a:rPr sz="1400" spc="-50" dirty="0">
                <a:solidFill>
                  <a:srgbClr val="202745"/>
                </a:solidFill>
                <a:latin typeface="Arial"/>
                <a:cs typeface="Arial"/>
              </a:rPr>
              <a:t>cortex </a:t>
            </a:r>
            <a:r>
              <a:rPr sz="1400" spc="-40" dirty="0">
                <a:solidFill>
                  <a:srgbClr val="202745"/>
                </a:solidFill>
                <a:latin typeface="Arial"/>
                <a:cs typeface="Arial"/>
              </a:rPr>
              <a:t>,</a:t>
            </a:r>
            <a:r>
              <a:rPr sz="1400" spc="-275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202745"/>
                </a:solidFill>
                <a:latin typeface="Arial"/>
                <a:cs typeface="Arial"/>
              </a:rPr>
              <a:t>amygdala </a:t>
            </a:r>
            <a:r>
              <a:rPr sz="1400" spc="-40" dirty="0">
                <a:solidFill>
                  <a:srgbClr val="202745"/>
                </a:solidFill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  <a:p>
            <a:pPr marL="459105">
              <a:lnSpc>
                <a:spcPts val="1610"/>
              </a:lnSpc>
            </a:pPr>
            <a:r>
              <a:rPr sz="1400" spc="-65" dirty="0">
                <a:solidFill>
                  <a:srgbClr val="202745"/>
                </a:solidFill>
                <a:latin typeface="Arial"/>
                <a:cs typeface="Arial"/>
              </a:rPr>
              <a:t>hippocampus </a:t>
            </a:r>
            <a:r>
              <a:rPr sz="1400" spc="25" dirty="0">
                <a:solidFill>
                  <a:srgbClr val="202745"/>
                </a:solidFill>
                <a:latin typeface="Arial"/>
                <a:cs typeface="Arial"/>
              </a:rPr>
              <a:t>&amp; </a:t>
            </a:r>
            <a:r>
              <a:rPr sz="1400" spc="-55" dirty="0">
                <a:solidFill>
                  <a:srgbClr val="202745"/>
                </a:solidFill>
                <a:latin typeface="Arial"/>
                <a:cs typeface="Arial"/>
              </a:rPr>
              <a:t>septal</a:t>
            </a:r>
            <a:r>
              <a:rPr sz="1400" spc="-204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202745"/>
                </a:solidFill>
                <a:latin typeface="Arial"/>
                <a:cs typeface="Arial"/>
              </a:rPr>
              <a:t>area.</a:t>
            </a:r>
            <a:endParaRPr sz="1400">
              <a:latin typeface="Arial"/>
              <a:cs typeface="Arial"/>
            </a:endParaRPr>
          </a:p>
          <a:p>
            <a:pPr marL="509270" marR="464184" algn="ctr">
              <a:lnSpc>
                <a:spcPct val="127200"/>
              </a:lnSpc>
            </a:pPr>
            <a:r>
              <a:rPr sz="1400" spc="-45" dirty="0">
                <a:solidFill>
                  <a:srgbClr val="202745"/>
                </a:solidFill>
                <a:latin typeface="Arial"/>
                <a:cs typeface="Arial"/>
              </a:rPr>
              <a:t>Memories </a:t>
            </a:r>
            <a:r>
              <a:rPr sz="1400" spc="-80" dirty="0">
                <a:solidFill>
                  <a:srgbClr val="202745"/>
                </a:solidFill>
                <a:latin typeface="Arial"/>
                <a:cs typeface="Arial"/>
              </a:rPr>
              <a:t>-&gt;</a:t>
            </a:r>
            <a:r>
              <a:rPr sz="1400" spc="-175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202745"/>
                </a:solidFill>
                <a:latin typeface="Arial"/>
                <a:cs typeface="Arial"/>
              </a:rPr>
              <a:t>Hippocampus  </a:t>
            </a:r>
            <a:r>
              <a:rPr sz="1400" spc="-100" dirty="0">
                <a:solidFill>
                  <a:srgbClr val="202745"/>
                </a:solidFill>
                <a:latin typeface="Arial"/>
                <a:cs typeface="Arial"/>
              </a:rPr>
              <a:t>Fear </a:t>
            </a:r>
            <a:r>
              <a:rPr sz="1400" spc="20" dirty="0">
                <a:solidFill>
                  <a:srgbClr val="202745"/>
                </a:solidFill>
                <a:latin typeface="Arial"/>
                <a:cs typeface="Arial"/>
              </a:rPr>
              <a:t>&amp; </a:t>
            </a:r>
            <a:r>
              <a:rPr sz="1400" spc="-75" dirty="0">
                <a:solidFill>
                  <a:srgbClr val="202745"/>
                </a:solidFill>
                <a:latin typeface="Arial"/>
                <a:cs typeface="Arial"/>
              </a:rPr>
              <a:t>Anger </a:t>
            </a:r>
            <a:r>
              <a:rPr sz="1400" spc="-80" dirty="0">
                <a:solidFill>
                  <a:srgbClr val="202745"/>
                </a:solidFill>
                <a:latin typeface="Arial"/>
                <a:cs typeface="Arial"/>
              </a:rPr>
              <a:t>-&gt;</a:t>
            </a:r>
            <a:r>
              <a:rPr sz="1400" spc="-210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202745"/>
                </a:solidFill>
                <a:latin typeface="Arial"/>
                <a:cs typeface="Arial"/>
              </a:rPr>
              <a:t>Amygdala</a:t>
            </a:r>
            <a:endParaRPr sz="1400">
              <a:latin typeface="Arial"/>
              <a:cs typeface="Arial"/>
            </a:endParaRPr>
          </a:p>
          <a:p>
            <a:pPr marL="268605" marR="222885" algn="ctr">
              <a:lnSpc>
                <a:spcPct val="127099"/>
              </a:lnSpc>
            </a:pPr>
            <a:r>
              <a:rPr sz="1400" spc="-50" dirty="0">
                <a:solidFill>
                  <a:srgbClr val="202745"/>
                </a:solidFill>
                <a:latin typeface="Arial"/>
                <a:cs typeface="Arial"/>
              </a:rPr>
              <a:t>Hormonal </a:t>
            </a:r>
            <a:r>
              <a:rPr sz="1400" spc="-60" dirty="0">
                <a:solidFill>
                  <a:srgbClr val="202745"/>
                </a:solidFill>
                <a:latin typeface="Arial"/>
                <a:cs typeface="Arial"/>
              </a:rPr>
              <a:t>secretions </a:t>
            </a:r>
            <a:r>
              <a:rPr sz="1400" spc="-80" dirty="0">
                <a:solidFill>
                  <a:srgbClr val="202745"/>
                </a:solidFill>
                <a:latin typeface="Arial"/>
                <a:cs typeface="Arial"/>
              </a:rPr>
              <a:t>-&gt;</a:t>
            </a:r>
            <a:r>
              <a:rPr sz="1400" spc="-175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202745"/>
                </a:solidFill>
                <a:latin typeface="Arial"/>
                <a:cs typeface="Arial"/>
              </a:rPr>
              <a:t>Amygdala  Pleasure </a:t>
            </a:r>
            <a:r>
              <a:rPr sz="1400" spc="-80" dirty="0">
                <a:solidFill>
                  <a:srgbClr val="202745"/>
                </a:solidFill>
                <a:latin typeface="Arial"/>
                <a:cs typeface="Arial"/>
              </a:rPr>
              <a:t>-&gt; Septal</a:t>
            </a:r>
            <a:r>
              <a:rPr sz="1400" spc="-95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202745"/>
                </a:solidFill>
                <a:latin typeface="Arial"/>
                <a:cs typeface="Arial"/>
              </a:rPr>
              <a:t>Area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6000" y="3742944"/>
            <a:ext cx="4064635" cy="2710180"/>
          </a:xfrm>
          <a:custGeom>
            <a:avLst/>
            <a:gdLst/>
            <a:ahLst/>
            <a:cxnLst/>
            <a:rect l="l" t="t" r="r" b="b"/>
            <a:pathLst>
              <a:path w="4064634" h="2710179">
                <a:moveTo>
                  <a:pt x="4064507" y="0"/>
                </a:moveTo>
                <a:lnTo>
                  <a:pt x="4064507" y="2258047"/>
                </a:lnTo>
                <a:lnTo>
                  <a:pt x="4061858" y="2307257"/>
                </a:lnTo>
                <a:lnTo>
                  <a:pt x="4054092" y="2354932"/>
                </a:lnTo>
                <a:lnTo>
                  <a:pt x="4041485" y="2400796"/>
                </a:lnTo>
                <a:lnTo>
                  <a:pt x="4024313" y="2444575"/>
                </a:lnTo>
                <a:lnTo>
                  <a:pt x="4002851" y="2485992"/>
                </a:lnTo>
                <a:lnTo>
                  <a:pt x="3977375" y="2524772"/>
                </a:lnTo>
                <a:lnTo>
                  <a:pt x="3948160" y="2560639"/>
                </a:lnTo>
                <a:lnTo>
                  <a:pt x="3915482" y="2593319"/>
                </a:lnTo>
                <a:lnTo>
                  <a:pt x="3879616" y="2622535"/>
                </a:lnTo>
                <a:lnTo>
                  <a:pt x="3840837" y="2648012"/>
                </a:lnTo>
                <a:lnTo>
                  <a:pt x="3799421" y="2669475"/>
                </a:lnTo>
                <a:lnTo>
                  <a:pt x="3755644" y="2686648"/>
                </a:lnTo>
                <a:lnTo>
                  <a:pt x="3709780" y="2699255"/>
                </a:lnTo>
                <a:lnTo>
                  <a:pt x="3662105" y="2707021"/>
                </a:lnTo>
                <a:lnTo>
                  <a:pt x="3612896" y="2709671"/>
                </a:lnTo>
                <a:lnTo>
                  <a:pt x="0" y="2709671"/>
                </a:lnTo>
                <a:lnTo>
                  <a:pt x="0" y="0"/>
                </a:lnTo>
                <a:lnTo>
                  <a:pt x="4064507" y="0"/>
                </a:lnTo>
                <a:close/>
              </a:path>
            </a:pathLst>
          </a:custGeom>
          <a:ln w="12192">
            <a:solidFill>
              <a:srgbClr val="1D21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62393" y="4478273"/>
            <a:ext cx="22948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90" dirty="0">
                <a:solidFill>
                  <a:srgbClr val="202745"/>
                </a:solidFill>
                <a:latin typeface="Trebuchet MS"/>
                <a:cs typeface="Trebuchet MS"/>
              </a:rPr>
              <a:t>Thalamic </a:t>
            </a:r>
            <a:r>
              <a:rPr sz="1400" b="1" spc="-100" dirty="0">
                <a:solidFill>
                  <a:srgbClr val="202745"/>
                </a:solidFill>
                <a:latin typeface="Trebuchet MS"/>
                <a:cs typeface="Trebuchet MS"/>
              </a:rPr>
              <a:t>Lateral </a:t>
            </a:r>
            <a:r>
              <a:rPr sz="1400" b="1" spc="-85" dirty="0">
                <a:solidFill>
                  <a:srgbClr val="202745"/>
                </a:solidFill>
                <a:latin typeface="Trebuchet MS"/>
                <a:cs typeface="Trebuchet MS"/>
              </a:rPr>
              <a:t>nuclear</a:t>
            </a:r>
            <a:r>
              <a:rPr sz="1400" b="1" spc="-235" dirty="0">
                <a:solidFill>
                  <a:srgbClr val="202745"/>
                </a:solidFill>
                <a:latin typeface="Trebuchet MS"/>
                <a:cs typeface="Trebuchet MS"/>
              </a:rPr>
              <a:t> </a:t>
            </a:r>
            <a:r>
              <a:rPr sz="1400" b="1" spc="-70" dirty="0">
                <a:solidFill>
                  <a:srgbClr val="202745"/>
                </a:solidFill>
                <a:latin typeface="Trebuchet MS"/>
                <a:cs typeface="Trebuchet MS"/>
              </a:rPr>
              <a:t>group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22314" y="5021071"/>
            <a:ext cx="3578225" cy="129286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3970" marR="8255" algn="ctr">
              <a:lnSpc>
                <a:spcPts val="1540"/>
              </a:lnSpc>
              <a:spcBef>
                <a:spcPts val="270"/>
              </a:spcBef>
            </a:pPr>
            <a:r>
              <a:rPr sz="1400" spc="-365" dirty="0">
                <a:solidFill>
                  <a:srgbClr val="202745"/>
                </a:solidFill>
                <a:latin typeface="Arial"/>
                <a:cs typeface="Arial"/>
              </a:rPr>
              <a:t> </a:t>
            </a:r>
            <a:r>
              <a:rPr sz="1400" spc="-55" dirty="0">
                <a:solidFill>
                  <a:srgbClr val="202745"/>
                </a:solidFill>
                <a:latin typeface="Arial"/>
                <a:cs typeface="Arial"/>
              </a:rPr>
              <a:t>Ventral</a:t>
            </a:r>
            <a:r>
              <a:rPr sz="1400" spc="-80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202745"/>
                </a:solidFill>
                <a:latin typeface="Arial"/>
                <a:cs typeface="Arial"/>
              </a:rPr>
              <a:t>tier</a:t>
            </a:r>
            <a:r>
              <a:rPr sz="1400" spc="-75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202745"/>
                </a:solidFill>
                <a:latin typeface="Arial"/>
                <a:cs typeface="Arial"/>
              </a:rPr>
              <a:t>-&gt;</a:t>
            </a:r>
            <a:r>
              <a:rPr sz="1400" spc="-85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202745"/>
                </a:solidFill>
                <a:latin typeface="Arial"/>
                <a:cs typeface="Arial"/>
              </a:rPr>
              <a:t>lateral</a:t>
            </a:r>
            <a:r>
              <a:rPr sz="1400" spc="-85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202745"/>
                </a:solidFill>
                <a:latin typeface="Arial"/>
                <a:cs typeface="Arial"/>
              </a:rPr>
              <a:t>dorsal</a:t>
            </a:r>
            <a:r>
              <a:rPr sz="1400" spc="-90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202745"/>
                </a:solidFill>
                <a:latin typeface="Arial"/>
                <a:cs typeface="Arial"/>
              </a:rPr>
              <a:t>,</a:t>
            </a:r>
            <a:r>
              <a:rPr sz="1400" spc="-60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202745"/>
                </a:solidFill>
                <a:latin typeface="Arial"/>
                <a:cs typeface="Arial"/>
              </a:rPr>
              <a:t>lateral</a:t>
            </a:r>
            <a:r>
              <a:rPr sz="1400" spc="-85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202745"/>
                </a:solidFill>
                <a:latin typeface="Arial"/>
                <a:cs typeface="Arial"/>
              </a:rPr>
              <a:t>posterior</a:t>
            </a:r>
            <a:r>
              <a:rPr sz="1400" spc="-100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-190" dirty="0">
                <a:solidFill>
                  <a:srgbClr val="202745"/>
                </a:solidFill>
                <a:latin typeface="Arial"/>
                <a:cs typeface="Arial"/>
              </a:rPr>
              <a:t>&amp;  </a:t>
            </a:r>
            <a:r>
              <a:rPr sz="1400" spc="-50" dirty="0">
                <a:solidFill>
                  <a:srgbClr val="202745"/>
                </a:solidFill>
                <a:latin typeface="Arial"/>
                <a:cs typeface="Arial"/>
              </a:rPr>
              <a:t>pulvinar.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ct val="91700"/>
              </a:lnSpc>
              <a:spcBef>
                <a:spcPts val="565"/>
              </a:spcBef>
            </a:pPr>
            <a:r>
              <a:rPr sz="1400" spc="-365" dirty="0">
                <a:solidFill>
                  <a:srgbClr val="202745"/>
                </a:solidFill>
                <a:latin typeface="Arial"/>
                <a:cs typeface="Arial"/>
              </a:rPr>
              <a:t> </a:t>
            </a:r>
            <a:r>
              <a:rPr sz="1400" spc="-75" dirty="0">
                <a:solidFill>
                  <a:srgbClr val="202745"/>
                </a:solidFill>
                <a:latin typeface="Arial"/>
                <a:cs typeface="Arial"/>
              </a:rPr>
              <a:t>Dorsal </a:t>
            </a:r>
            <a:r>
              <a:rPr sz="1400" spc="5" dirty="0">
                <a:solidFill>
                  <a:srgbClr val="202745"/>
                </a:solidFill>
                <a:latin typeface="Arial"/>
                <a:cs typeface="Arial"/>
              </a:rPr>
              <a:t>tier </a:t>
            </a:r>
            <a:r>
              <a:rPr sz="1400" spc="-80" dirty="0">
                <a:solidFill>
                  <a:srgbClr val="202745"/>
                </a:solidFill>
                <a:latin typeface="Arial"/>
                <a:cs typeface="Arial"/>
              </a:rPr>
              <a:t>-&gt; </a:t>
            </a:r>
            <a:r>
              <a:rPr sz="1400" spc="-35" dirty="0">
                <a:solidFill>
                  <a:srgbClr val="202745"/>
                </a:solidFill>
                <a:latin typeface="Arial"/>
                <a:cs typeface="Arial"/>
              </a:rPr>
              <a:t>ventral </a:t>
            </a:r>
            <a:r>
              <a:rPr sz="1400" spc="-25" dirty="0">
                <a:solidFill>
                  <a:srgbClr val="202745"/>
                </a:solidFill>
                <a:latin typeface="Arial"/>
                <a:cs typeface="Arial"/>
              </a:rPr>
              <a:t>anterior </a:t>
            </a:r>
            <a:r>
              <a:rPr sz="1400" spc="-40" dirty="0">
                <a:solidFill>
                  <a:srgbClr val="202745"/>
                </a:solidFill>
                <a:latin typeface="Arial"/>
                <a:cs typeface="Arial"/>
              </a:rPr>
              <a:t>, </a:t>
            </a:r>
            <a:r>
              <a:rPr sz="1400" spc="-35" dirty="0">
                <a:solidFill>
                  <a:srgbClr val="202745"/>
                </a:solidFill>
                <a:latin typeface="Arial"/>
                <a:cs typeface="Arial"/>
              </a:rPr>
              <a:t>ventral lateral </a:t>
            </a:r>
            <a:r>
              <a:rPr sz="1400" spc="-40" dirty="0">
                <a:solidFill>
                  <a:srgbClr val="202745"/>
                </a:solidFill>
                <a:latin typeface="Arial"/>
                <a:cs typeface="Arial"/>
              </a:rPr>
              <a:t>,  </a:t>
            </a:r>
            <a:r>
              <a:rPr sz="1400" spc="-35" dirty="0">
                <a:solidFill>
                  <a:srgbClr val="202745"/>
                </a:solidFill>
                <a:latin typeface="Arial"/>
                <a:cs typeface="Arial"/>
              </a:rPr>
              <a:t>ventral</a:t>
            </a:r>
            <a:r>
              <a:rPr sz="1400" spc="-95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202745"/>
                </a:solidFill>
                <a:latin typeface="Arial"/>
                <a:cs typeface="Arial"/>
              </a:rPr>
              <a:t>intermediate</a:t>
            </a:r>
            <a:r>
              <a:rPr sz="1400" spc="-80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202745"/>
                </a:solidFill>
                <a:latin typeface="Arial"/>
                <a:cs typeface="Arial"/>
              </a:rPr>
              <a:t>,</a:t>
            </a:r>
            <a:r>
              <a:rPr sz="1400" spc="-75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202745"/>
                </a:solidFill>
                <a:latin typeface="Arial"/>
                <a:cs typeface="Arial"/>
              </a:rPr>
              <a:t>ventral</a:t>
            </a:r>
            <a:r>
              <a:rPr sz="1400" spc="-95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202745"/>
                </a:solidFill>
                <a:latin typeface="Arial"/>
                <a:cs typeface="Arial"/>
              </a:rPr>
              <a:t>posterior</a:t>
            </a:r>
            <a:r>
              <a:rPr sz="1400" spc="-100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202745"/>
                </a:solidFill>
                <a:latin typeface="Arial"/>
                <a:cs typeface="Arial"/>
              </a:rPr>
              <a:t>(medial</a:t>
            </a:r>
            <a:r>
              <a:rPr sz="1400" spc="-65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202745"/>
                </a:solidFill>
                <a:latin typeface="Arial"/>
                <a:cs typeface="Arial"/>
              </a:rPr>
              <a:t>&amp;  </a:t>
            </a:r>
            <a:r>
              <a:rPr sz="1400" spc="-35" dirty="0">
                <a:solidFill>
                  <a:srgbClr val="202745"/>
                </a:solidFill>
                <a:latin typeface="Arial"/>
                <a:cs typeface="Arial"/>
              </a:rPr>
              <a:t>lateral) </a:t>
            </a:r>
            <a:r>
              <a:rPr sz="1400" spc="-40" dirty="0">
                <a:solidFill>
                  <a:srgbClr val="202745"/>
                </a:solidFill>
                <a:latin typeface="Arial"/>
                <a:cs typeface="Arial"/>
              </a:rPr>
              <a:t>, </a:t>
            </a:r>
            <a:r>
              <a:rPr sz="1400" spc="-45" dirty="0">
                <a:solidFill>
                  <a:srgbClr val="202745"/>
                </a:solidFill>
                <a:latin typeface="Arial"/>
                <a:cs typeface="Arial"/>
              </a:rPr>
              <a:t>medial </a:t>
            </a:r>
            <a:r>
              <a:rPr sz="1400" spc="-55" dirty="0">
                <a:solidFill>
                  <a:srgbClr val="202745"/>
                </a:solidFill>
                <a:latin typeface="Arial"/>
                <a:cs typeface="Arial"/>
              </a:rPr>
              <a:t>geniculate </a:t>
            </a:r>
            <a:r>
              <a:rPr sz="1400" spc="-70" dirty="0">
                <a:solidFill>
                  <a:srgbClr val="202745"/>
                </a:solidFill>
                <a:latin typeface="Arial"/>
                <a:cs typeface="Arial"/>
              </a:rPr>
              <a:t>nucleus </a:t>
            </a:r>
            <a:r>
              <a:rPr sz="1400" spc="-40" dirty="0">
                <a:solidFill>
                  <a:srgbClr val="202745"/>
                </a:solidFill>
                <a:latin typeface="Arial"/>
                <a:cs typeface="Arial"/>
              </a:rPr>
              <a:t>, </a:t>
            </a:r>
            <a:r>
              <a:rPr sz="1400" spc="-35" dirty="0">
                <a:solidFill>
                  <a:srgbClr val="202745"/>
                </a:solidFill>
                <a:latin typeface="Arial"/>
                <a:cs typeface="Arial"/>
              </a:rPr>
              <a:t>lateral  </a:t>
            </a:r>
            <a:r>
              <a:rPr sz="1400" spc="-55" dirty="0">
                <a:solidFill>
                  <a:srgbClr val="202745"/>
                </a:solidFill>
                <a:latin typeface="Arial"/>
                <a:cs typeface="Arial"/>
              </a:rPr>
              <a:t>geniculate</a:t>
            </a:r>
            <a:r>
              <a:rPr sz="1400" spc="-80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202745"/>
                </a:solidFill>
                <a:latin typeface="Arial"/>
                <a:cs typeface="Arial"/>
              </a:rPr>
              <a:t>nucleus.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76800" y="3066288"/>
            <a:ext cx="2438400" cy="1355090"/>
          </a:xfrm>
          <a:custGeom>
            <a:avLst/>
            <a:gdLst/>
            <a:ahLst/>
            <a:cxnLst/>
            <a:rect l="l" t="t" r="r" b="b"/>
            <a:pathLst>
              <a:path w="2438400" h="1355089">
                <a:moveTo>
                  <a:pt x="2212594" y="0"/>
                </a:moveTo>
                <a:lnTo>
                  <a:pt x="225805" y="0"/>
                </a:lnTo>
                <a:lnTo>
                  <a:pt x="180296" y="4587"/>
                </a:lnTo>
                <a:lnTo>
                  <a:pt x="137910" y="17744"/>
                </a:lnTo>
                <a:lnTo>
                  <a:pt x="99553" y="38562"/>
                </a:lnTo>
                <a:lnTo>
                  <a:pt x="66135" y="66135"/>
                </a:lnTo>
                <a:lnTo>
                  <a:pt x="38562" y="99553"/>
                </a:lnTo>
                <a:lnTo>
                  <a:pt x="17744" y="137910"/>
                </a:lnTo>
                <a:lnTo>
                  <a:pt x="4587" y="180296"/>
                </a:lnTo>
                <a:lnTo>
                  <a:pt x="0" y="225806"/>
                </a:lnTo>
                <a:lnTo>
                  <a:pt x="0" y="1129030"/>
                </a:lnTo>
                <a:lnTo>
                  <a:pt x="4587" y="1174539"/>
                </a:lnTo>
                <a:lnTo>
                  <a:pt x="17744" y="1216925"/>
                </a:lnTo>
                <a:lnTo>
                  <a:pt x="38562" y="1255282"/>
                </a:lnTo>
                <a:lnTo>
                  <a:pt x="66135" y="1288700"/>
                </a:lnTo>
                <a:lnTo>
                  <a:pt x="99553" y="1316273"/>
                </a:lnTo>
                <a:lnTo>
                  <a:pt x="137910" y="1337091"/>
                </a:lnTo>
                <a:lnTo>
                  <a:pt x="180296" y="1350248"/>
                </a:lnTo>
                <a:lnTo>
                  <a:pt x="225805" y="1354836"/>
                </a:lnTo>
                <a:lnTo>
                  <a:pt x="2212594" y="1354836"/>
                </a:lnTo>
                <a:lnTo>
                  <a:pt x="2258103" y="1350248"/>
                </a:lnTo>
                <a:lnTo>
                  <a:pt x="2300489" y="1337091"/>
                </a:lnTo>
                <a:lnTo>
                  <a:pt x="2338846" y="1316273"/>
                </a:lnTo>
                <a:lnTo>
                  <a:pt x="2372264" y="1288700"/>
                </a:lnTo>
                <a:lnTo>
                  <a:pt x="2399837" y="1255282"/>
                </a:lnTo>
                <a:lnTo>
                  <a:pt x="2420655" y="1216925"/>
                </a:lnTo>
                <a:lnTo>
                  <a:pt x="2433812" y="1174539"/>
                </a:lnTo>
                <a:lnTo>
                  <a:pt x="2438400" y="1129030"/>
                </a:lnTo>
                <a:lnTo>
                  <a:pt x="2438400" y="225806"/>
                </a:lnTo>
                <a:lnTo>
                  <a:pt x="2433812" y="180296"/>
                </a:lnTo>
                <a:lnTo>
                  <a:pt x="2420655" y="137910"/>
                </a:lnTo>
                <a:lnTo>
                  <a:pt x="2399837" y="99553"/>
                </a:lnTo>
                <a:lnTo>
                  <a:pt x="2372264" y="66135"/>
                </a:lnTo>
                <a:lnTo>
                  <a:pt x="2338846" y="38562"/>
                </a:lnTo>
                <a:lnTo>
                  <a:pt x="2300489" y="17744"/>
                </a:lnTo>
                <a:lnTo>
                  <a:pt x="2258103" y="4587"/>
                </a:lnTo>
                <a:lnTo>
                  <a:pt x="2212594" y="0"/>
                </a:lnTo>
                <a:close/>
              </a:path>
            </a:pathLst>
          </a:custGeom>
          <a:solidFill>
            <a:srgbClr val="ABAC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76800" y="3066288"/>
            <a:ext cx="2438400" cy="1355090"/>
          </a:xfrm>
          <a:custGeom>
            <a:avLst/>
            <a:gdLst/>
            <a:ahLst/>
            <a:cxnLst/>
            <a:rect l="l" t="t" r="r" b="b"/>
            <a:pathLst>
              <a:path w="2438400" h="1355089">
                <a:moveTo>
                  <a:pt x="0" y="225806"/>
                </a:moveTo>
                <a:lnTo>
                  <a:pt x="4587" y="180296"/>
                </a:lnTo>
                <a:lnTo>
                  <a:pt x="17744" y="137910"/>
                </a:lnTo>
                <a:lnTo>
                  <a:pt x="38562" y="99553"/>
                </a:lnTo>
                <a:lnTo>
                  <a:pt x="66135" y="66135"/>
                </a:lnTo>
                <a:lnTo>
                  <a:pt x="99553" y="38562"/>
                </a:lnTo>
                <a:lnTo>
                  <a:pt x="137910" y="17744"/>
                </a:lnTo>
                <a:lnTo>
                  <a:pt x="180296" y="4587"/>
                </a:lnTo>
                <a:lnTo>
                  <a:pt x="225805" y="0"/>
                </a:lnTo>
                <a:lnTo>
                  <a:pt x="2212594" y="0"/>
                </a:lnTo>
                <a:lnTo>
                  <a:pt x="2258103" y="4587"/>
                </a:lnTo>
                <a:lnTo>
                  <a:pt x="2300489" y="17744"/>
                </a:lnTo>
                <a:lnTo>
                  <a:pt x="2338846" y="38562"/>
                </a:lnTo>
                <a:lnTo>
                  <a:pt x="2372264" y="66135"/>
                </a:lnTo>
                <a:lnTo>
                  <a:pt x="2399837" y="99553"/>
                </a:lnTo>
                <a:lnTo>
                  <a:pt x="2420655" y="137910"/>
                </a:lnTo>
                <a:lnTo>
                  <a:pt x="2433812" y="180296"/>
                </a:lnTo>
                <a:lnTo>
                  <a:pt x="2438400" y="225806"/>
                </a:lnTo>
                <a:lnTo>
                  <a:pt x="2438400" y="1129030"/>
                </a:lnTo>
                <a:lnTo>
                  <a:pt x="2433812" y="1174539"/>
                </a:lnTo>
                <a:lnTo>
                  <a:pt x="2420655" y="1216925"/>
                </a:lnTo>
                <a:lnTo>
                  <a:pt x="2399837" y="1255282"/>
                </a:lnTo>
                <a:lnTo>
                  <a:pt x="2372264" y="1288700"/>
                </a:lnTo>
                <a:lnTo>
                  <a:pt x="2338846" y="1316273"/>
                </a:lnTo>
                <a:lnTo>
                  <a:pt x="2300489" y="1337091"/>
                </a:lnTo>
                <a:lnTo>
                  <a:pt x="2258103" y="1350248"/>
                </a:lnTo>
                <a:lnTo>
                  <a:pt x="2212594" y="1354836"/>
                </a:lnTo>
                <a:lnTo>
                  <a:pt x="225805" y="1354836"/>
                </a:lnTo>
                <a:lnTo>
                  <a:pt x="180296" y="1350248"/>
                </a:lnTo>
                <a:lnTo>
                  <a:pt x="137910" y="1337091"/>
                </a:lnTo>
                <a:lnTo>
                  <a:pt x="99553" y="1316273"/>
                </a:lnTo>
                <a:lnTo>
                  <a:pt x="66135" y="1288700"/>
                </a:lnTo>
                <a:lnTo>
                  <a:pt x="38562" y="1255282"/>
                </a:lnTo>
                <a:lnTo>
                  <a:pt x="17744" y="1216925"/>
                </a:lnTo>
                <a:lnTo>
                  <a:pt x="4587" y="1174539"/>
                </a:lnTo>
                <a:lnTo>
                  <a:pt x="0" y="1129030"/>
                </a:lnTo>
                <a:lnTo>
                  <a:pt x="0" y="22580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88128" y="3281553"/>
            <a:ext cx="2020570" cy="84201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 indent="118745">
              <a:lnSpc>
                <a:spcPts val="3070"/>
              </a:lnSpc>
              <a:spcBef>
                <a:spcPts val="439"/>
              </a:spcBef>
            </a:pPr>
            <a:r>
              <a:rPr sz="2800" b="1" spc="-160" dirty="0">
                <a:solidFill>
                  <a:srgbClr val="202745"/>
                </a:solidFill>
                <a:latin typeface="Trebuchet MS"/>
                <a:cs typeface="Trebuchet MS"/>
              </a:rPr>
              <a:t>Thalamus </a:t>
            </a:r>
            <a:r>
              <a:rPr sz="2800" b="1" spc="-10" dirty="0">
                <a:solidFill>
                  <a:srgbClr val="202745"/>
                </a:solidFill>
                <a:latin typeface="Trebuchet MS"/>
                <a:cs typeface="Trebuchet MS"/>
              </a:rPr>
              <a:t>&amp;  </a:t>
            </a:r>
            <a:r>
              <a:rPr sz="2800" b="1" spc="-165" dirty="0">
                <a:solidFill>
                  <a:srgbClr val="202745"/>
                </a:solidFill>
                <a:latin typeface="Trebuchet MS"/>
                <a:cs typeface="Trebuchet MS"/>
              </a:rPr>
              <a:t>limbic</a:t>
            </a:r>
            <a:r>
              <a:rPr sz="2800" b="1" spc="-285" dirty="0">
                <a:solidFill>
                  <a:srgbClr val="202745"/>
                </a:solidFill>
                <a:latin typeface="Trebuchet MS"/>
                <a:cs typeface="Trebuchet MS"/>
              </a:rPr>
              <a:t> </a:t>
            </a:r>
            <a:r>
              <a:rPr sz="2800" b="1" spc="-165" dirty="0">
                <a:solidFill>
                  <a:srgbClr val="202745"/>
                </a:solidFill>
                <a:latin typeface="Trebuchet MS"/>
                <a:cs typeface="Trebuchet MS"/>
              </a:rPr>
              <a:t>system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192648" y="161671"/>
            <a:ext cx="1793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0" dirty="0">
                <a:latin typeface="Arial"/>
                <a:cs typeface="Arial"/>
              </a:rPr>
              <a:t>Su</a:t>
            </a:r>
            <a:r>
              <a:rPr sz="3600" spc="-395" dirty="0">
                <a:latin typeface="Arial"/>
                <a:cs typeface="Arial"/>
              </a:rPr>
              <a:t>m</a:t>
            </a:r>
            <a:r>
              <a:rPr sz="3600" spc="-140" dirty="0">
                <a:latin typeface="Arial"/>
                <a:cs typeface="Arial"/>
              </a:rPr>
              <a:t>ma</a:t>
            </a:r>
            <a:r>
              <a:rPr sz="3600" spc="-65" dirty="0">
                <a:latin typeface="Arial"/>
                <a:cs typeface="Arial"/>
              </a:rPr>
              <a:t>r</a:t>
            </a:r>
            <a:r>
              <a:rPr sz="3600" spc="-175" dirty="0">
                <a:latin typeface="Arial"/>
                <a:cs typeface="Arial"/>
              </a:rPr>
              <a:t>y</a:t>
            </a:r>
            <a:endParaRPr sz="3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3274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27">
            <a:extLst>
              <a:ext uri="{FF2B5EF4-FFF2-40B4-BE49-F238E27FC236}">
                <a16:creationId xmlns:a16="http://schemas.microsoft.com/office/drawing/2014/main" id="{B98FC2DA-457F-4E15-82A5-85E2305F44F0}"/>
              </a:ext>
            </a:extLst>
          </p:cNvPr>
          <p:cNvSpPr txBox="1">
            <a:spLocks/>
          </p:cNvSpPr>
          <p:nvPr/>
        </p:nvSpPr>
        <p:spPr>
          <a:xfrm>
            <a:off x="245438" y="450574"/>
            <a:ext cx="5399987" cy="6255026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1600" b="1" dirty="0">
                <a:solidFill>
                  <a:schemeClr val="bg2">
                    <a:lumMod val="25000"/>
                  </a:schemeClr>
                </a:solidFill>
                <a:ea typeface="Open Sans" panose="020B0604020202020204" charset="0"/>
                <a:cs typeface="Open Sans" panose="020B0604020202020204" charset="0"/>
              </a:rPr>
              <a:t>(1) Which one of these is NOT cortical structure?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Limbic lobe.                                      B) Hippocampal formation</a:t>
            </a:r>
            <a:br>
              <a:rPr lang="en-US" sz="1600" dirty="0"/>
            </a:br>
            <a:r>
              <a:rPr lang="en-US" sz="1600" dirty="0"/>
              <a:t>C) Septal areas                                      D) Amygdala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(2) </a:t>
            </a:r>
            <a:r>
              <a:rPr lang="en-US" altLang="en-US" sz="1600" b="1" dirty="0">
                <a:solidFill>
                  <a:schemeClr val="bg2">
                    <a:lumMod val="25000"/>
                  </a:schemeClr>
                </a:solidFill>
              </a:rPr>
              <a:t>Which one of these is a function of the limbic system?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Memory                                                                      B) Speech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Behavior                                                                      D) A and c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(3) what is true about the amygdala?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>
                <a:ea typeface="Open Sans" panose="020B0604020202020204" charset="0"/>
                <a:cs typeface="Open Sans" panose="020B0604020202020204" charset="0"/>
              </a:rPr>
              <a:t>A) Almond shaped mass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B) </a:t>
            </a:r>
            <a:r>
              <a:rPr lang="en-US" sz="1600" dirty="0">
                <a:ea typeface="Open Sans" panose="020B0604020202020204" charset="0"/>
                <a:cs typeface="Open Sans" panose="020B0604020202020204" charset="0"/>
              </a:rPr>
              <a:t>Lies far away from the temporal pole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</a:t>
            </a:r>
            <a:r>
              <a:rPr lang="en-US" sz="1600" dirty="0">
                <a:ea typeface="Open Sans" panose="020B0604020202020204" charset="0"/>
                <a:cs typeface="Open Sans" panose="020B0604020202020204" charset="0"/>
              </a:rPr>
              <a:t>Close to the tail of the caudate nucleus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D) </a:t>
            </a:r>
            <a:r>
              <a:rPr lang="en-US" sz="1600" dirty="0">
                <a:ea typeface="Open Sans" panose="020B0604020202020204" charset="0"/>
                <a:cs typeface="Open Sans" panose="020B0604020202020204" charset="0"/>
              </a:rPr>
              <a:t>A and c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(4) </a:t>
            </a:r>
            <a:r>
              <a:rPr lang="en-US" altLang="en-US" sz="1600" b="1" dirty="0">
                <a:solidFill>
                  <a:schemeClr val="bg2">
                    <a:lumMod val="25000"/>
                  </a:schemeClr>
                </a:solidFill>
              </a:rPr>
              <a:t>What is anterograde amnesia?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The inability to make new memories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B) The inability to retain old memories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Both a and b </a:t>
            </a:r>
            <a:br>
              <a:rPr lang="en-US" sz="1600" dirty="0"/>
            </a:br>
            <a:r>
              <a:rPr lang="en-US" sz="1600" dirty="0"/>
              <a:t>D) None of the above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(5) Which of the following is a part of the dorsal tier of the lateral  nuclear group?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</a:t>
            </a:r>
            <a:r>
              <a:rPr lang="it-IT" sz="1600" dirty="0"/>
              <a:t>Ventral Intermediate                                    </a:t>
            </a:r>
            <a:r>
              <a:rPr lang="en-US" sz="1600" dirty="0"/>
              <a:t>B) </a:t>
            </a:r>
            <a:r>
              <a:rPr lang="it-IT" sz="1600" dirty="0"/>
              <a:t>Ventral Posterior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</a:t>
            </a:r>
            <a:r>
              <a:rPr lang="it-IT" sz="1600" dirty="0"/>
              <a:t>Medial geniculate nuclei</a:t>
            </a:r>
            <a:r>
              <a:rPr lang="en-US" sz="1600" dirty="0"/>
              <a:t>                              D) </a:t>
            </a:r>
            <a:r>
              <a:rPr lang="it-IT" sz="1600" dirty="0"/>
              <a:t>Lateral posterior</a:t>
            </a: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600" dirty="0"/>
          </a:p>
        </p:txBody>
      </p:sp>
      <p:sp>
        <p:nvSpPr>
          <p:cNvPr id="4" name="Shape 527">
            <a:extLst>
              <a:ext uri="{FF2B5EF4-FFF2-40B4-BE49-F238E27FC236}">
                <a16:creationId xmlns:a16="http://schemas.microsoft.com/office/drawing/2014/main" id="{0B108AA0-D091-451A-A851-26858A455AAB}"/>
              </a:ext>
            </a:extLst>
          </p:cNvPr>
          <p:cNvSpPr txBox="1">
            <a:spLocks/>
          </p:cNvSpPr>
          <p:nvPr/>
        </p:nvSpPr>
        <p:spPr>
          <a:xfrm>
            <a:off x="6546577" y="450574"/>
            <a:ext cx="5399987" cy="6255026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(6) Which area is responsible for pleasure?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</a:t>
            </a:r>
            <a:r>
              <a:rPr lang="en-US" altLang="en-US" sz="1600" dirty="0">
                <a:ea typeface="Open Sans" panose="020B0604020202020204" charset="0"/>
                <a:cs typeface="Open Sans" panose="020B0604020202020204" charset="0"/>
              </a:rPr>
              <a:t>Amygdala                                                          </a:t>
            </a:r>
            <a:r>
              <a:rPr lang="en-US" sz="1600" dirty="0"/>
              <a:t>B) </a:t>
            </a:r>
            <a:r>
              <a:rPr lang="en-US" altLang="en-US" sz="1600" dirty="0">
                <a:ea typeface="Open Sans" panose="020B0604020202020204" charset="0"/>
                <a:cs typeface="Open Sans" panose="020B0604020202020204" charset="0"/>
              </a:rPr>
              <a:t>Septal area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</a:t>
            </a:r>
            <a:r>
              <a:rPr lang="en-US" altLang="en-US" sz="1600" dirty="0">
                <a:ea typeface="Open Sans" panose="020B0604020202020204" charset="0"/>
                <a:cs typeface="Open Sans" panose="020B0604020202020204" charset="0"/>
              </a:rPr>
              <a:t>Hippocampus                                                    </a:t>
            </a:r>
            <a:r>
              <a:rPr lang="en-US" sz="1600" dirty="0"/>
              <a:t>D) </a:t>
            </a:r>
            <a:r>
              <a:rPr lang="en-US" altLang="en-US" sz="1600" dirty="0">
                <a:ea typeface="Open Sans" panose="020B0604020202020204" charset="0"/>
                <a:cs typeface="Open Sans" panose="020B0604020202020204" charset="0"/>
              </a:rPr>
              <a:t>Limbic cortex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(7) </a:t>
            </a:r>
            <a:r>
              <a:rPr lang="en-US" altLang="en-US" sz="1600" b="1" dirty="0">
                <a:solidFill>
                  <a:schemeClr val="bg2">
                    <a:lumMod val="25000"/>
                  </a:schemeClr>
                </a:solidFill>
              </a:rPr>
              <a:t>Syndrome is caused by severe deficiency of ?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</a:t>
            </a:r>
            <a:r>
              <a:rPr lang="fi-FI" sz="1600" dirty="0"/>
              <a:t>Vitamin B1                                                        </a:t>
            </a:r>
            <a:r>
              <a:rPr lang="en-US" sz="1600" dirty="0"/>
              <a:t>B) </a:t>
            </a:r>
            <a:r>
              <a:rPr lang="fi-FI" sz="1600" dirty="0"/>
              <a:t>Vitamin A</a:t>
            </a: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</a:t>
            </a:r>
            <a:r>
              <a:rPr lang="fi-FI" sz="1600" dirty="0"/>
              <a:t>Vitamin B12                                                      </a:t>
            </a:r>
            <a:r>
              <a:rPr lang="en-US" sz="1600" dirty="0"/>
              <a:t>D) </a:t>
            </a:r>
            <a:r>
              <a:rPr lang="fi-FI" sz="1600" dirty="0"/>
              <a:t>Irons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(8) FORNIX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</a:rPr>
              <a:t>concects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</a:t>
            </a:r>
            <a:r>
              <a:rPr lang="en-US" sz="1600" dirty="0">
                <a:ea typeface="Open Sans" panose="020B0604020202020204" charset="0"/>
                <a:cs typeface="Open Sans" panose="020B0604020202020204" charset="0"/>
              </a:rPr>
              <a:t> Mammillary body with cingulate gyrus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B) </a:t>
            </a:r>
            <a:r>
              <a:rPr lang="en-US" sz="1600" dirty="0">
                <a:ea typeface="Open Sans" panose="020B0604020202020204" charset="0"/>
                <a:cs typeface="Open Sans" panose="020B0604020202020204" charset="0"/>
              </a:rPr>
              <a:t>Mammillary body with fimbria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</a:t>
            </a:r>
            <a:r>
              <a:rPr lang="en-US" sz="1600" dirty="0">
                <a:ea typeface="Open Sans" panose="020B0604020202020204" charset="0"/>
                <a:cs typeface="Open Sans" panose="020B0604020202020204" charset="0"/>
              </a:rPr>
              <a:t>Hippocampus with fimbria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D) </a:t>
            </a:r>
            <a:r>
              <a:rPr lang="en-US" sz="1600" dirty="0">
                <a:ea typeface="Open Sans" panose="020B0604020202020204" charset="0"/>
                <a:cs typeface="Open Sans" panose="020B0604020202020204" charset="0"/>
              </a:rPr>
              <a:t>Hippocampus with mammillary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(9) The efferent of the ventral anterior nucleus goes to ?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Somatosensory area                               B) Premotor cortex</a:t>
            </a:r>
            <a:br>
              <a:rPr lang="en-US" sz="1600" dirty="0"/>
            </a:br>
            <a:r>
              <a:rPr lang="en-US" sz="1600" dirty="0"/>
              <a:t>C) Sensory cortex                                          D) Auditory cortex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(10) </a:t>
            </a:r>
            <a:r>
              <a:rPr lang="en-US" altLang="en-US" sz="1600" b="1" dirty="0">
                <a:solidFill>
                  <a:schemeClr val="bg2">
                    <a:lumMod val="25000"/>
                  </a:schemeClr>
                </a:solidFill>
              </a:rPr>
              <a:t>Pulvinar lies above the?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Superior colliculus                                    B) Inferior colliculus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The 3rd ventricle                                       D) Hypothalamus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044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4784"/>
            <a:ext cx="10515600" cy="1325563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dirty="0"/>
              <a:t>Objectives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512235"/>
            <a:ext cx="10515600" cy="4750453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US" b="1" dirty="0"/>
              <a:t>At the end of the lecture, students should be able to: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 anatomy	and main functions of the thalamus.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dirty="0"/>
              <a:t>Name and identify different nuclei of the thalamus.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 main connections and functions of thalamic nuclei.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dirty="0"/>
              <a:t>Name and identify different parts of the limbic system.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main functions of the limbic system.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 effects of lesions of the limbic system.</a:t>
            </a:r>
          </a:p>
        </p:txBody>
      </p:sp>
    </p:spTree>
    <p:extLst>
      <p:ext uri="{BB962C8B-B14F-4D97-AF65-F5344CB8AC3E}">
        <p14:creationId xmlns:p14="http://schemas.microsoft.com/office/powerpoint/2010/main" val="3112475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5">
            <a:extLst>
              <a:ext uri="{FF2B5EF4-FFF2-40B4-BE49-F238E27FC236}">
                <a16:creationId xmlns:a16="http://schemas.microsoft.com/office/drawing/2014/main" id="{5ECD51B0-E371-4E0F-B5AF-3203D3DBC25D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" name="Shape 56">
            <a:extLst>
              <a:ext uri="{FF2B5EF4-FFF2-40B4-BE49-F238E27FC236}">
                <a16:creationId xmlns:a16="http://schemas.microsoft.com/office/drawing/2014/main" id="{1141A1C1-D7B5-465D-8F19-2F7BD16633A6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2981E4-E3EE-47F3-ADDE-7C2C26FBC37F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Answers</a:t>
            </a:r>
          </a:p>
        </p:txBody>
      </p:sp>
      <p:sp>
        <p:nvSpPr>
          <p:cNvPr id="7" name="Shape 541">
            <a:extLst>
              <a:ext uri="{FF2B5EF4-FFF2-40B4-BE49-F238E27FC236}">
                <a16:creationId xmlns:a16="http://schemas.microsoft.com/office/drawing/2014/main" id="{059D6DD9-609F-4762-A3FC-7970E87015BB}"/>
              </a:ext>
            </a:extLst>
          </p:cNvPr>
          <p:cNvSpPr txBox="1">
            <a:spLocks/>
          </p:cNvSpPr>
          <p:nvPr/>
        </p:nvSpPr>
        <p:spPr>
          <a:xfrm>
            <a:off x="3658685" y="1008934"/>
            <a:ext cx="4874616" cy="48466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pt-BR" sz="3600" dirty="0">
                <a:latin typeface="Agency FB" panose="020B0503020202020204" pitchFamily="34" charset="0"/>
              </a:rPr>
              <a:t> (1) D           (6) B  </a:t>
            </a:r>
            <a:br>
              <a:rPr lang="pt-BR" sz="3600" dirty="0">
                <a:latin typeface="Agency FB" panose="020B0503020202020204" pitchFamily="34" charset="0"/>
              </a:rPr>
            </a:br>
            <a:r>
              <a:rPr lang="pt-BR" sz="3600" dirty="0">
                <a:latin typeface="Agency FB" panose="020B0503020202020204" pitchFamily="34" charset="0"/>
              </a:rPr>
              <a:t>(2) D           (7) A</a:t>
            </a:r>
            <a:br>
              <a:rPr lang="pt-BR" sz="3600" dirty="0">
                <a:latin typeface="Agency FB" panose="020B0503020202020204" pitchFamily="34" charset="0"/>
              </a:rPr>
            </a:br>
            <a:r>
              <a:rPr lang="pt-BR" sz="3600" dirty="0">
                <a:latin typeface="Agency FB" panose="020B0503020202020204" pitchFamily="34" charset="0"/>
              </a:rPr>
              <a:t>(3) D           (8) D</a:t>
            </a:r>
            <a:br>
              <a:rPr lang="pt-BR" sz="3600" dirty="0">
                <a:latin typeface="Agency FB" panose="020B0503020202020204" pitchFamily="34" charset="0"/>
              </a:rPr>
            </a:br>
            <a:r>
              <a:rPr lang="pt-BR" sz="3600" dirty="0">
                <a:latin typeface="Agency FB" panose="020B0503020202020204" pitchFamily="34" charset="0"/>
              </a:rPr>
              <a:t>(4) A           (9) B</a:t>
            </a:r>
            <a:br>
              <a:rPr lang="pt-BR" sz="3600" dirty="0">
                <a:latin typeface="Agency FB" panose="020B0503020202020204" pitchFamily="34" charset="0"/>
              </a:rPr>
            </a:br>
            <a:r>
              <a:rPr lang="pt-BR" sz="3600" dirty="0">
                <a:latin typeface="Agency FB" panose="020B0503020202020204" pitchFamily="34" charset="0"/>
              </a:rPr>
              <a:t>(5) D          (10) A  </a:t>
            </a:r>
          </a:p>
        </p:txBody>
      </p:sp>
      <p:sp>
        <p:nvSpPr>
          <p:cNvPr id="8" name="Shape 21">
            <a:extLst>
              <a:ext uri="{FF2B5EF4-FFF2-40B4-BE49-F238E27FC236}">
                <a16:creationId xmlns:a16="http://schemas.microsoft.com/office/drawing/2014/main" id="{AA804BE9-FDF2-4AEA-924D-54731E4C4671}"/>
              </a:ext>
            </a:extLst>
          </p:cNvPr>
          <p:cNvSpPr/>
          <p:nvPr/>
        </p:nvSpPr>
        <p:spPr>
          <a:xfrm flipV="1">
            <a:off x="0" y="6720112"/>
            <a:ext cx="12192000" cy="137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710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27">
            <a:extLst>
              <a:ext uri="{FF2B5EF4-FFF2-40B4-BE49-F238E27FC236}">
                <a16:creationId xmlns:a16="http://schemas.microsoft.com/office/drawing/2014/main" id="{C54056E8-FA58-424C-8683-16A3AF9B8519}"/>
              </a:ext>
            </a:extLst>
          </p:cNvPr>
          <p:cNvSpPr txBox="1">
            <a:spLocks/>
          </p:cNvSpPr>
          <p:nvPr/>
        </p:nvSpPr>
        <p:spPr>
          <a:xfrm>
            <a:off x="1656522" y="562068"/>
            <a:ext cx="8878955" cy="539363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22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900" b="1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100"/>
              </a:spcBef>
              <a:buAutoNum type="arabicParenBoth"/>
            </a:pPr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Limbic system is composed of four main structures mention 3 only?</a:t>
            </a:r>
            <a:endParaRPr lang="en-US" sz="1800" dirty="0"/>
          </a:p>
          <a:p>
            <a:pPr marL="720000" indent="-360000">
              <a:lnSpc>
                <a:spcPct val="100000"/>
              </a:lnSpc>
              <a:spcBef>
                <a:spcPts val="100"/>
              </a:spcBef>
            </a:pPr>
            <a:r>
              <a:rPr lang="en-US" sz="1800" dirty="0"/>
              <a:t>Limbic cortex</a:t>
            </a:r>
          </a:p>
          <a:p>
            <a:pPr marL="720000" indent="-360000">
              <a:lnSpc>
                <a:spcPct val="100000"/>
              </a:lnSpc>
              <a:spcBef>
                <a:spcPts val="100"/>
              </a:spcBef>
            </a:pPr>
            <a:r>
              <a:rPr lang="en-US" sz="1800" dirty="0"/>
              <a:t>Amygdala.</a:t>
            </a:r>
          </a:p>
          <a:p>
            <a:pPr marL="720000" indent="-360000">
              <a:lnSpc>
                <a:spcPct val="100000"/>
              </a:lnSpc>
              <a:spcBef>
                <a:spcPts val="100"/>
              </a:spcBef>
            </a:pPr>
            <a:r>
              <a:rPr lang="en-US" sz="1800" dirty="0"/>
              <a:t>Hippocampus</a:t>
            </a:r>
            <a:endParaRPr lang="en-US" sz="1800" b="1" dirty="0">
              <a:solidFill>
                <a:schemeClr val="bg2">
                  <a:lumMod val="25000"/>
                </a:schemeClr>
              </a:solidFill>
            </a:endParaRPr>
          </a:p>
          <a:p>
            <a:pPr marL="720000" indent="-360000">
              <a:lnSpc>
                <a:spcPct val="100000"/>
              </a:lnSpc>
              <a:spcBef>
                <a:spcPts val="100"/>
              </a:spcBef>
            </a:pPr>
            <a:endParaRPr lang="en-US" sz="1800" b="1" dirty="0">
              <a:solidFill>
                <a:schemeClr val="bg2">
                  <a:lumMod val="25000"/>
                </a:schemeClr>
              </a:solidFill>
            </a:endParaRPr>
          </a:p>
          <a:p>
            <a:pPr marL="720000" indent="-360000">
              <a:lnSpc>
                <a:spcPct val="100000"/>
              </a:lnSpc>
              <a:spcBef>
                <a:spcPts val="100"/>
              </a:spcBef>
            </a:pPr>
            <a:endParaRPr lang="en-US" sz="18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(2) The limbic lobe includes 5 parts, mention 2?</a:t>
            </a:r>
          </a:p>
          <a:p>
            <a:pPr marL="720000" indent="-360000">
              <a:lnSpc>
                <a:spcPct val="100000"/>
              </a:lnSpc>
              <a:spcBef>
                <a:spcPts val="100"/>
              </a:spcBef>
            </a:pPr>
            <a:r>
              <a:rPr lang="en-US" sz="1800" dirty="0"/>
              <a:t>Subcallosal area</a:t>
            </a:r>
          </a:p>
          <a:p>
            <a:pPr marL="720000" indent="-360000">
              <a:lnSpc>
                <a:spcPct val="100000"/>
              </a:lnSpc>
              <a:spcBef>
                <a:spcPts val="100"/>
              </a:spcBef>
            </a:pPr>
            <a:r>
              <a:rPr lang="en-US" sz="1800" dirty="0"/>
              <a:t>Cingulate gyrus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lang="en-US" sz="18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22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(3) The amygdala has four functions mention them all?</a:t>
            </a:r>
          </a:p>
          <a:p>
            <a:pPr marL="720000" indent="-360000">
              <a:lnSpc>
                <a:spcPct val="100000"/>
              </a:lnSpc>
              <a:spcBef>
                <a:spcPts val="100"/>
              </a:spcBef>
            </a:pPr>
            <a:r>
              <a:rPr lang="en-US" sz="1800" dirty="0"/>
              <a:t>FEAR</a:t>
            </a:r>
          </a:p>
          <a:p>
            <a:pPr marL="720000" indent="-360000">
              <a:lnSpc>
                <a:spcPct val="100000"/>
              </a:lnSpc>
              <a:spcBef>
                <a:spcPts val="100"/>
              </a:spcBef>
            </a:pPr>
            <a:r>
              <a:rPr lang="en-US" sz="1800" dirty="0"/>
              <a:t>Emotions</a:t>
            </a:r>
          </a:p>
          <a:p>
            <a:pPr marL="720000" indent="-360000">
              <a:lnSpc>
                <a:spcPct val="100000"/>
              </a:lnSpc>
              <a:spcBef>
                <a:spcPts val="100"/>
              </a:spcBef>
            </a:pPr>
            <a:r>
              <a:rPr lang="en-US" sz="1800" dirty="0"/>
              <a:t>Anger</a:t>
            </a:r>
          </a:p>
          <a:p>
            <a:pPr marL="720000" indent="-360000">
              <a:lnSpc>
                <a:spcPct val="100000"/>
              </a:lnSpc>
              <a:spcBef>
                <a:spcPts val="100"/>
              </a:spcBef>
            </a:pPr>
            <a:r>
              <a:rPr lang="en-US" sz="1800" dirty="0"/>
              <a:t>Hormonal secretions</a:t>
            </a:r>
            <a:endParaRPr lang="en-US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24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04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892795" y="4023359"/>
            <a:ext cx="3621024" cy="2423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88223" y="4018788"/>
            <a:ext cx="3630295" cy="2432685"/>
          </a:xfrm>
          <a:custGeom>
            <a:avLst/>
            <a:gdLst/>
            <a:ahLst/>
            <a:cxnLst/>
            <a:rect l="l" t="t" r="r" b="b"/>
            <a:pathLst>
              <a:path w="3630295" h="2432685">
                <a:moveTo>
                  <a:pt x="0" y="2432304"/>
                </a:moveTo>
                <a:lnTo>
                  <a:pt x="3630168" y="2432304"/>
                </a:lnTo>
                <a:lnTo>
                  <a:pt x="3630168" y="0"/>
                </a:lnTo>
                <a:lnTo>
                  <a:pt x="0" y="0"/>
                </a:lnTo>
                <a:lnTo>
                  <a:pt x="0" y="243230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15328" y="577595"/>
            <a:ext cx="682751" cy="480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48043" y="1025144"/>
            <a:ext cx="43243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65" dirty="0">
                <a:solidFill>
                  <a:srgbClr val="C3250C"/>
                </a:solidFill>
                <a:latin typeface="Arial"/>
                <a:cs typeface="Arial"/>
              </a:rPr>
              <a:t>02:04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92795" y="749808"/>
            <a:ext cx="3621024" cy="3108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14476" y="1144841"/>
            <a:ext cx="7102044" cy="558999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77495" indent="-264795">
              <a:lnSpc>
                <a:spcPct val="100000"/>
              </a:lnSpc>
              <a:buFont typeface="Courier New"/>
              <a:buChar char="o"/>
              <a:tabLst>
                <a:tab pos="278130" algn="l"/>
              </a:tabLst>
            </a:pPr>
            <a:r>
              <a:rPr sz="2100" spc="25" dirty="0">
                <a:cs typeface="Andalus" panose="02020603050405020304" pitchFamily="18" charset="-78"/>
              </a:rPr>
              <a:t>It </a:t>
            </a:r>
            <a:r>
              <a:rPr sz="2100" spc="-95" dirty="0">
                <a:cs typeface="Andalus" panose="02020603050405020304" pitchFamily="18" charset="-78"/>
              </a:rPr>
              <a:t>is </a:t>
            </a:r>
            <a:r>
              <a:rPr sz="2100" spc="-20" dirty="0">
                <a:cs typeface="Andalus" panose="02020603050405020304" pitchFamily="18" charset="-78"/>
              </a:rPr>
              <a:t>the </a:t>
            </a:r>
            <a:r>
              <a:rPr sz="2100" b="1" spc="-65" dirty="0">
                <a:cs typeface="Andalus" panose="02020603050405020304" pitchFamily="18" charset="-78"/>
              </a:rPr>
              <a:t>largest </a:t>
            </a:r>
            <a:r>
              <a:rPr sz="2100" b="1" spc="-70" dirty="0">
                <a:cs typeface="Andalus" panose="02020603050405020304" pitchFamily="18" charset="-78"/>
              </a:rPr>
              <a:t>nuclear </a:t>
            </a:r>
            <a:r>
              <a:rPr sz="2100" b="1" spc="-150" dirty="0">
                <a:cs typeface="Andalus" panose="02020603050405020304" pitchFamily="18" charset="-78"/>
              </a:rPr>
              <a:t>mass </a:t>
            </a:r>
            <a:r>
              <a:rPr sz="2100" spc="-5" dirty="0">
                <a:cs typeface="Andalus" panose="02020603050405020304" pitchFamily="18" charset="-78"/>
              </a:rPr>
              <a:t>of</a:t>
            </a:r>
            <a:r>
              <a:rPr lang="en-US" sz="2100" spc="-5" dirty="0">
                <a:cs typeface="Andalus" panose="02020603050405020304" pitchFamily="18" charset="-78"/>
              </a:rPr>
              <a:t> </a:t>
            </a:r>
            <a:r>
              <a:rPr sz="2100" spc="-380" dirty="0">
                <a:cs typeface="Andalus" panose="02020603050405020304" pitchFamily="18" charset="-78"/>
              </a:rPr>
              <a:t> </a:t>
            </a:r>
            <a:r>
              <a:rPr sz="2100" spc="-20" dirty="0">
                <a:cs typeface="Andalus" panose="02020603050405020304" pitchFamily="18" charset="-78"/>
              </a:rPr>
              <a:t>the </a:t>
            </a:r>
            <a:r>
              <a:rPr sz="2100" spc="-45" dirty="0">
                <a:cs typeface="Andalus" panose="02020603050405020304" pitchFamily="18" charset="-78"/>
              </a:rPr>
              <a:t>whole </a:t>
            </a:r>
            <a:r>
              <a:rPr sz="2100" spc="-65" dirty="0">
                <a:cs typeface="Andalus" panose="02020603050405020304" pitchFamily="18" charset="-78"/>
              </a:rPr>
              <a:t>body.</a:t>
            </a:r>
            <a:endParaRPr sz="2100" dirty="0">
              <a:cs typeface="Andalus" panose="02020603050405020304" pitchFamily="18" charset="-78"/>
            </a:endParaRPr>
          </a:p>
          <a:p>
            <a:pPr marL="277495" indent="-264795">
              <a:lnSpc>
                <a:spcPct val="100000"/>
              </a:lnSpc>
              <a:buFont typeface="Courier New"/>
              <a:buChar char="o"/>
              <a:tabLst>
                <a:tab pos="278130" algn="l"/>
              </a:tabLst>
            </a:pPr>
            <a:r>
              <a:rPr sz="2100" spc="25" dirty="0">
                <a:cs typeface="Andalus" panose="02020603050405020304" pitchFamily="18" charset="-78"/>
              </a:rPr>
              <a:t>It </a:t>
            </a:r>
            <a:r>
              <a:rPr sz="2100" spc="-95" dirty="0">
                <a:cs typeface="Andalus" panose="02020603050405020304" pitchFamily="18" charset="-78"/>
              </a:rPr>
              <a:t>is </a:t>
            </a:r>
            <a:r>
              <a:rPr sz="2100" spc="-20" dirty="0">
                <a:cs typeface="Andalus" panose="02020603050405020304" pitchFamily="18" charset="-78"/>
              </a:rPr>
              <a:t>the </a:t>
            </a:r>
            <a:r>
              <a:rPr sz="2100" b="1" spc="-65" dirty="0">
                <a:cs typeface="Andalus" panose="02020603050405020304" pitchFamily="18" charset="-78"/>
              </a:rPr>
              <a:t>largest </a:t>
            </a:r>
            <a:r>
              <a:rPr sz="2100" b="1" spc="-20" dirty="0">
                <a:cs typeface="Andalus" panose="02020603050405020304" pitchFamily="18" charset="-78"/>
              </a:rPr>
              <a:t>part </a:t>
            </a:r>
            <a:r>
              <a:rPr sz="2100" spc="-5" dirty="0">
                <a:cs typeface="Andalus" panose="02020603050405020304" pitchFamily="18" charset="-78"/>
              </a:rPr>
              <a:t>of </a:t>
            </a:r>
            <a:r>
              <a:rPr sz="2100" spc="-20" dirty="0">
                <a:cs typeface="Andalus" panose="02020603050405020304" pitchFamily="18" charset="-78"/>
              </a:rPr>
              <a:t>the</a:t>
            </a:r>
            <a:r>
              <a:rPr sz="2100" spc="-55" dirty="0">
                <a:cs typeface="Andalus" panose="02020603050405020304" pitchFamily="18" charset="-78"/>
              </a:rPr>
              <a:t> </a:t>
            </a:r>
            <a:r>
              <a:rPr sz="2100" b="1" spc="-105" dirty="0">
                <a:cs typeface="Andalus" panose="02020603050405020304" pitchFamily="18" charset="-78"/>
              </a:rPr>
              <a:t>diencephalon</a:t>
            </a:r>
            <a:endParaRPr sz="2100" dirty="0">
              <a:cs typeface="Andalus" panose="02020603050405020304" pitchFamily="18" charset="-78"/>
            </a:endParaRPr>
          </a:p>
          <a:p>
            <a:pPr marL="277495" indent="-264795">
              <a:lnSpc>
                <a:spcPct val="100000"/>
              </a:lnSpc>
              <a:buFont typeface="Courier New"/>
              <a:buChar char="o"/>
              <a:tabLst>
                <a:tab pos="278130" algn="l"/>
              </a:tabLst>
            </a:pPr>
            <a:r>
              <a:rPr sz="2100" spc="25" dirty="0">
                <a:cs typeface="Andalus" panose="02020603050405020304" pitchFamily="18" charset="-78"/>
              </a:rPr>
              <a:t>It</a:t>
            </a:r>
            <a:r>
              <a:rPr sz="2100" spc="-100" dirty="0">
                <a:cs typeface="Andalus" panose="02020603050405020304" pitchFamily="18" charset="-78"/>
              </a:rPr>
              <a:t> </a:t>
            </a:r>
            <a:r>
              <a:rPr sz="2100" spc="-95" dirty="0">
                <a:cs typeface="Andalus" panose="02020603050405020304" pitchFamily="18" charset="-78"/>
              </a:rPr>
              <a:t>is </a:t>
            </a:r>
            <a:r>
              <a:rPr sz="2100" spc="-40" dirty="0">
                <a:cs typeface="Andalus" panose="02020603050405020304" pitchFamily="18" charset="-78"/>
              </a:rPr>
              <a:t>formed</a:t>
            </a:r>
            <a:r>
              <a:rPr sz="2100" spc="-90" dirty="0">
                <a:cs typeface="Andalus" panose="02020603050405020304" pitchFamily="18" charset="-78"/>
              </a:rPr>
              <a:t> </a:t>
            </a:r>
            <a:r>
              <a:rPr sz="2100" spc="-15" dirty="0">
                <a:cs typeface="Andalus" panose="02020603050405020304" pitchFamily="18" charset="-78"/>
              </a:rPr>
              <a:t>of:</a:t>
            </a:r>
            <a:r>
              <a:rPr sz="2100" spc="-85" dirty="0">
                <a:cs typeface="Andalus" panose="02020603050405020304" pitchFamily="18" charset="-78"/>
              </a:rPr>
              <a:t> </a:t>
            </a:r>
            <a:r>
              <a:rPr sz="2100" spc="5" dirty="0">
                <a:cs typeface="Andalus" panose="02020603050405020304" pitchFamily="18" charset="-78"/>
              </a:rPr>
              <a:t>two</a:t>
            </a:r>
            <a:r>
              <a:rPr sz="2100" spc="-85" dirty="0">
                <a:cs typeface="Andalus" panose="02020603050405020304" pitchFamily="18" charset="-78"/>
              </a:rPr>
              <a:t> </a:t>
            </a:r>
            <a:r>
              <a:rPr sz="2100" spc="-70" dirty="0">
                <a:cs typeface="Andalus" panose="02020603050405020304" pitchFamily="18" charset="-78"/>
              </a:rPr>
              <a:t>oval</a:t>
            </a:r>
            <a:r>
              <a:rPr sz="2100" spc="-90" dirty="0">
                <a:cs typeface="Andalus" panose="02020603050405020304" pitchFamily="18" charset="-78"/>
              </a:rPr>
              <a:t> </a:t>
            </a:r>
            <a:r>
              <a:rPr sz="2100" spc="-150" dirty="0">
                <a:cs typeface="Andalus" panose="02020603050405020304" pitchFamily="18" charset="-78"/>
              </a:rPr>
              <a:t>masses</a:t>
            </a:r>
            <a:r>
              <a:rPr sz="2100" spc="-114" dirty="0">
                <a:cs typeface="Andalus" panose="02020603050405020304" pitchFamily="18" charset="-78"/>
              </a:rPr>
              <a:t> </a:t>
            </a:r>
            <a:r>
              <a:rPr sz="2100" spc="-5" dirty="0">
                <a:cs typeface="Andalus" panose="02020603050405020304" pitchFamily="18" charset="-78"/>
              </a:rPr>
              <a:t>of</a:t>
            </a:r>
            <a:r>
              <a:rPr sz="2100" spc="-70" dirty="0">
                <a:cs typeface="Andalus" panose="02020603050405020304" pitchFamily="18" charset="-78"/>
              </a:rPr>
              <a:t> </a:t>
            </a:r>
            <a:r>
              <a:rPr sz="2100" b="1" u="heavy" spc="-110" dirty="0">
                <a:uFill>
                  <a:solidFill>
                    <a:srgbClr val="000000"/>
                  </a:solidFill>
                </a:uFill>
                <a:cs typeface="Andalus" panose="02020603050405020304" pitchFamily="18" charset="-78"/>
              </a:rPr>
              <a:t>grey</a:t>
            </a:r>
            <a:r>
              <a:rPr sz="2100" b="1" u="heavy" spc="-145" dirty="0">
                <a:uFill>
                  <a:solidFill>
                    <a:srgbClr val="000000"/>
                  </a:solidFill>
                </a:uFill>
                <a:cs typeface="Andalus" panose="02020603050405020304" pitchFamily="18" charset="-78"/>
              </a:rPr>
              <a:t> 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cs typeface="Andalus" panose="02020603050405020304" pitchFamily="18" charset="-78"/>
              </a:rPr>
              <a:t>matter</a:t>
            </a:r>
            <a:r>
              <a:rPr sz="2100" spc="-95" dirty="0">
                <a:cs typeface="Andalus" panose="02020603050405020304" pitchFamily="18" charset="-78"/>
              </a:rPr>
              <a:t>.</a:t>
            </a:r>
            <a:endParaRPr sz="2100" dirty="0">
              <a:cs typeface="Andalus" panose="02020603050405020304" pitchFamily="18" charset="-78"/>
            </a:endParaRPr>
          </a:p>
          <a:p>
            <a:pPr marL="277495" marR="5080" indent="-264795">
              <a:lnSpc>
                <a:spcPct val="101299"/>
              </a:lnSpc>
              <a:buFont typeface="Courier New"/>
              <a:buChar char="o"/>
              <a:tabLst>
                <a:tab pos="278130" algn="l"/>
              </a:tabLst>
            </a:pPr>
            <a:r>
              <a:rPr sz="2100" spc="25" dirty="0">
                <a:cs typeface="Andalus" panose="02020603050405020304" pitchFamily="18" charset="-78"/>
              </a:rPr>
              <a:t>It</a:t>
            </a:r>
            <a:r>
              <a:rPr sz="2100" spc="-95" dirty="0">
                <a:cs typeface="Andalus" panose="02020603050405020304" pitchFamily="18" charset="-78"/>
              </a:rPr>
              <a:t> is</a:t>
            </a:r>
            <a:r>
              <a:rPr sz="2100" spc="-90" dirty="0">
                <a:cs typeface="Andalus" panose="02020603050405020304" pitchFamily="18" charset="-78"/>
              </a:rPr>
              <a:t> </a:t>
            </a:r>
            <a:r>
              <a:rPr sz="2100" spc="-20" dirty="0">
                <a:cs typeface="Andalus" panose="02020603050405020304" pitchFamily="18" charset="-78"/>
              </a:rPr>
              <a:t>the</a:t>
            </a:r>
            <a:r>
              <a:rPr sz="2100" spc="-90" dirty="0">
                <a:cs typeface="Andalus" panose="02020603050405020304" pitchFamily="18" charset="-78"/>
              </a:rPr>
              <a:t> </a:t>
            </a:r>
            <a:r>
              <a:rPr sz="2100" spc="-80" dirty="0">
                <a:cs typeface="Andalus" panose="02020603050405020304" pitchFamily="18" charset="-78"/>
              </a:rPr>
              <a:t>gateway</a:t>
            </a:r>
            <a:r>
              <a:rPr sz="2100" spc="-90" dirty="0">
                <a:cs typeface="Andalus" panose="02020603050405020304" pitchFamily="18" charset="-78"/>
              </a:rPr>
              <a:t> </a:t>
            </a:r>
            <a:r>
              <a:rPr sz="2100" spc="25" dirty="0">
                <a:cs typeface="Andalus" panose="02020603050405020304" pitchFamily="18" charset="-78"/>
              </a:rPr>
              <a:t>to</a:t>
            </a:r>
            <a:r>
              <a:rPr sz="2100" spc="-80" dirty="0">
                <a:cs typeface="Andalus" panose="02020603050405020304" pitchFamily="18" charset="-78"/>
              </a:rPr>
              <a:t> </a:t>
            </a:r>
            <a:r>
              <a:rPr sz="2100" spc="-20" dirty="0">
                <a:cs typeface="Andalus" panose="02020603050405020304" pitchFamily="18" charset="-78"/>
              </a:rPr>
              <a:t>the</a:t>
            </a:r>
            <a:r>
              <a:rPr sz="2100" spc="-75" dirty="0">
                <a:cs typeface="Andalus" panose="02020603050405020304" pitchFamily="18" charset="-78"/>
              </a:rPr>
              <a:t> </a:t>
            </a:r>
            <a:r>
              <a:rPr sz="2100" spc="-40" dirty="0">
                <a:cs typeface="Andalus" panose="02020603050405020304" pitchFamily="18" charset="-78"/>
              </a:rPr>
              <a:t>cortex</a:t>
            </a:r>
            <a:r>
              <a:rPr sz="2100" spc="-40" dirty="0">
                <a:solidFill>
                  <a:srgbClr val="00AF50"/>
                </a:solidFill>
                <a:cs typeface="Andalus" panose="02020603050405020304" pitchFamily="18" charset="-78"/>
              </a:rPr>
              <a:t>.</a:t>
            </a:r>
            <a:r>
              <a:rPr sz="2100" spc="-40" dirty="0">
                <a:solidFill>
                  <a:srgbClr val="92D050"/>
                </a:solidFill>
                <a:cs typeface="Andalus" panose="02020603050405020304" pitchFamily="18" charset="-78"/>
              </a:rPr>
              <a:t>(the</a:t>
            </a:r>
            <a:r>
              <a:rPr sz="2100" spc="-75" dirty="0">
                <a:solidFill>
                  <a:srgbClr val="92D050"/>
                </a:solidFill>
                <a:cs typeface="Andalus" panose="02020603050405020304" pitchFamily="18" charset="-78"/>
              </a:rPr>
              <a:t> </a:t>
            </a:r>
            <a:r>
              <a:rPr sz="2100" spc="-45" dirty="0">
                <a:solidFill>
                  <a:srgbClr val="92D050"/>
                </a:solidFill>
                <a:cs typeface="Andalus" panose="02020603050405020304" pitchFamily="18" charset="-78"/>
              </a:rPr>
              <a:t>last</a:t>
            </a:r>
            <a:r>
              <a:rPr sz="2100" spc="-65" dirty="0">
                <a:solidFill>
                  <a:srgbClr val="92D050"/>
                </a:solidFill>
                <a:cs typeface="Andalus" panose="02020603050405020304" pitchFamily="18" charset="-78"/>
              </a:rPr>
              <a:t> </a:t>
            </a:r>
            <a:r>
              <a:rPr sz="2100" spc="-30" dirty="0">
                <a:solidFill>
                  <a:srgbClr val="92D050"/>
                </a:solidFill>
                <a:cs typeface="Andalus" panose="02020603050405020304" pitchFamily="18" charset="-78"/>
              </a:rPr>
              <a:t>station</a:t>
            </a:r>
            <a:r>
              <a:rPr sz="2100" spc="-70" dirty="0">
                <a:solidFill>
                  <a:srgbClr val="92D050"/>
                </a:solidFill>
                <a:cs typeface="Andalus" panose="02020603050405020304" pitchFamily="18" charset="-78"/>
              </a:rPr>
              <a:t> </a:t>
            </a:r>
            <a:r>
              <a:rPr sz="2100" spc="5" dirty="0">
                <a:solidFill>
                  <a:srgbClr val="92D050"/>
                </a:solidFill>
                <a:cs typeface="Andalus" panose="02020603050405020304" pitchFamily="18" charset="-78"/>
              </a:rPr>
              <a:t>for</a:t>
            </a:r>
            <a:r>
              <a:rPr sz="2100" spc="-85" dirty="0">
                <a:solidFill>
                  <a:srgbClr val="92D050"/>
                </a:solidFill>
                <a:cs typeface="Andalus" panose="02020603050405020304" pitchFamily="18" charset="-78"/>
              </a:rPr>
              <a:t> </a:t>
            </a:r>
            <a:r>
              <a:rPr sz="2100" spc="-75" dirty="0">
                <a:solidFill>
                  <a:srgbClr val="92D050"/>
                </a:solidFill>
                <a:cs typeface="Andalus" panose="02020603050405020304" pitchFamily="18" charset="-78"/>
              </a:rPr>
              <a:t>sensory</a:t>
            </a:r>
            <a:r>
              <a:rPr sz="2100" spc="-85" dirty="0">
                <a:solidFill>
                  <a:srgbClr val="92D050"/>
                </a:solidFill>
                <a:cs typeface="Andalus" panose="02020603050405020304" pitchFamily="18" charset="-78"/>
              </a:rPr>
              <a:t> </a:t>
            </a:r>
            <a:r>
              <a:rPr sz="2100" spc="-40" dirty="0">
                <a:solidFill>
                  <a:srgbClr val="92D050"/>
                </a:solidFill>
                <a:cs typeface="Andalus" panose="02020603050405020304" pitchFamily="18" charset="-78"/>
              </a:rPr>
              <a:t>fibers</a:t>
            </a:r>
            <a:r>
              <a:rPr sz="2100" spc="-75" dirty="0">
                <a:solidFill>
                  <a:srgbClr val="92D050"/>
                </a:solidFill>
                <a:cs typeface="Andalus" panose="02020603050405020304" pitchFamily="18" charset="-78"/>
              </a:rPr>
              <a:t> </a:t>
            </a:r>
            <a:r>
              <a:rPr sz="2100" spc="-35" dirty="0">
                <a:solidFill>
                  <a:srgbClr val="92D050"/>
                </a:solidFill>
                <a:cs typeface="Andalus" panose="02020603050405020304" pitchFamily="18" charset="-78"/>
              </a:rPr>
              <a:t>before</a:t>
            </a:r>
            <a:r>
              <a:rPr sz="2100" spc="-75" dirty="0">
                <a:solidFill>
                  <a:srgbClr val="92D050"/>
                </a:solidFill>
                <a:cs typeface="Andalus" panose="02020603050405020304" pitchFamily="18" charset="-78"/>
              </a:rPr>
              <a:t> </a:t>
            </a:r>
            <a:r>
              <a:rPr sz="2100" spc="45" dirty="0">
                <a:solidFill>
                  <a:srgbClr val="92D050"/>
                </a:solidFill>
                <a:cs typeface="Andalus" panose="02020603050405020304" pitchFamily="18" charset="-78"/>
              </a:rPr>
              <a:t>it  </a:t>
            </a:r>
            <a:r>
              <a:rPr sz="2100" spc="-25" dirty="0">
                <a:solidFill>
                  <a:srgbClr val="92D050"/>
                </a:solidFill>
                <a:cs typeface="Andalus" panose="02020603050405020304" pitchFamily="18" charset="-78"/>
              </a:rPr>
              <a:t>project </a:t>
            </a:r>
            <a:r>
              <a:rPr sz="2100" spc="20" dirty="0">
                <a:solidFill>
                  <a:srgbClr val="92D050"/>
                </a:solidFill>
                <a:cs typeface="Andalus" panose="02020603050405020304" pitchFamily="18" charset="-78"/>
              </a:rPr>
              <a:t>to </a:t>
            </a:r>
            <a:r>
              <a:rPr sz="2100" spc="-20" dirty="0">
                <a:solidFill>
                  <a:srgbClr val="92D050"/>
                </a:solidFill>
                <a:cs typeface="Andalus" panose="02020603050405020304" pitchFamily="18" charset="-78"/>
              </a:rPr>
              <a:t>the</a:t>
            </a:r>
            <a:r>
              <a:rPr sz="2100" spc="-220" dirty="0">
                <a:solidFill>
                  <a:srgbClr val="92D050"/>
                </a:solidFill>
                <a:cs typeface="Andalus" panose="02020603050405020304" pitchFamily="18" charset="-78"/>
              </a:rPr>
              <a:t> </a:t>
            </a:r>
            <a:r>
              <a:rPr sz="2100" spc="-40" dirty="0">
                <a:solidFill>
                  <a:srgbClr val="92D050"/>
                </a:solidFill>
                <a:cs typeface="Andalus" panose="02020603050405020304" pitchFamily="18" charset="-78"/>
              </a:rPr>
              <a:t>cortex)</a:t>
            </a:r>
            <a:endParaRPr sz="2100" dirty="0">
              <a:cs typeface="Andalus" panose="02020603050405020304" pitchFamily="18" charset="-78"/>
            </a:endParaRPr>
          </a:p>
          <a:p>
            <a:pPr marL="277495" indent="-264795">
              <a:lnSpc>
                <a:spcPct val="100000"/>
              </a:lnSpc>
              <a:buFont typeface="Courier New"/>
              <a:buChar char="o"/>
              <a:tabLst>
                <a:tab pos="278130" algn="l"/>
              </a:tabLst>
            </a:pPr>
            <a:r>
              <a:rPr sz="2100" spc="-120" dirty="0">
                <a:cs typeface="Andalus" panose="02020603050405020304" pitchFamily="18" charset="-78"/>
              </a:rPr>
              <a:t>Resemble </a:t>
            </a:r>
            <a:r>
              <a:rPr sz="2100" spc="-140" dirty="0">
                <a:cs typeface="Andalus" panose="02020603050405020304" pitchFamily="18" charset="-78"/>
              </a:rPr>
              <a:t>a </a:t>
            </a:r>
            <a:r>
              <a:rPr sz="2100" spc="-75" dirty="0">
                <a:cs typeface="Andalus" panose="02020603050405020304" pitchFamily="18" charset="-78"/>
              </a:rPr>
              <a:t>small</a:t>
            </a:r>
            <a:r>
              <a:rPr sz="2100" spc="-25" dirty="0">
                <a:cs typeface="Andalus" panose="02020603050405020304" pitchFamily="18" charset="-78"/>
              </a:rPr>
              <a:t> </a:t>
            </a:r>
            <a:r>
              <a:rPr sz="2100" spc="-70" dirty="0">
                <a:cs typeface="Andalus" panose="02020603050405020304" pitchFamily="18" charset="-78"/>
              </a:rPr>
              <a:t>hen.</a:t>
            </a:r>
            <a:endParaRPr lang="en-US" sz="2100" spc="-70" dirty="0">
              <a:cs typeface="Andalus" panose="02020603050405020304" pitchFamily="18" charset="-78"/>
            </a:endParaRPr>
          </a:p>
          <a:p>
            <a:pPr marL="277495" indent="-264795">
              <a:lnSpc>
                <a:spcPct val="100000"/>
              </a:lnSpc>
              <a:buFont typeface="Courier New"/>
              <a:buChar char="o"/>
              <a:tabLst>
                <a:tab pos="278130" algn="l"/>
              </a:tabLst>
            </a:pPr>
            <a:r>
              <a:rPr lang="en-US" sz="2100" spc="-75" dirty="0">
                <a:solidFill>
                  <a:srgbClr val="FF0000"/>
                </a:solidFill>
                <a:cs typeface="Andalus" panose="02020603050405020304" pitchFamily="18" charset="-78"/>
              </a:rPr>
              <a:t>Together </a:t>
            </a:r>
            <a:r>
              <a:rPr lang="en-US" sz="2100" spc="5" dirty="0">
                <a:solidFill>
                  <a:srgbClr val="FF0000"/>
                </a:solidFill>
                <a:cs typeface="Andalus" panose="02020603050405020304" pitchFamily="18" charset="-78"/>
              </a:rPr>
              <a:t>with </a:t>
            </a:r>
            <a:r>
              <a:rPr lang="en-US" sz="2100" spc="-20" dirty="0">
                <a:solidFill>
                  <a:srgbClr val="FF0000"/>
                </a:solidFill>
                <a:cs typeface="Andalus" panose="02020603050405020304" pitchFamily="18" charset="-78"/>
              </a:rPr>
              <a:t>the </a:t>
            </a:r>
            <a:r>
              <a:rPr lang="en-US" sz="2100" spc="-65" dirty="0">
                <a:solidFill>
                  <a:srgbClr val="FF0000"/>
                </a:solidFill>
                <a:cs typeface="Andalus" panose="02020603050405020304" pitchFamily="18" charset="-78"/>
              </a:rPr>
              <a:t>hypothalamus </a:t>
            </a:r>
            <a:r>
              <a:rPr lang="en-US" sz="2100" spc="-40" dirty="0">
                <a:solidFill>
                  <a:srgbClr val="FF0000"/>
                </a:solidFill>
                <a:cs typeface="Andalus" panose="02020603050405020304" pitchFamily="18" charset="-78"/>
              </a:rPr>
              <a:t>they </a:t>
            </a:r>
            <a:r>
              <a:rPr lang="en-US" sz="2100" spc="-15" dirty="0">
                <a:solidFill>
                  <a:srgbClr val="FF0000"/>
                </a:solidFill>
                <a:cs typeface="Andalus" panose="02020603050405020304" pitchFamily="18" charset="-78"/>
              </a:rPr>
              <a:t>form </a:t>
            </a:r>
            <a:r>
              <a:rPr lang="en-US" sz="2100" spc="-20" dirty="0">
                <a:solidFill>
                  <a:srgbClr val="FF0000"/>
                </a:solidFill>
                <a:cs typeface="Andalus" panose="02020603050405020304" pitchFamily="18" charset="-78"/>
              </a:rPr>
              <a:t>the </a:t>
            </a:r>
            <a:r>
              <a:rPr lang="en-US" sz="2100" spc="-35" dirty="0">
                <a:solidFill>
                  <a:srgbClr val="FF0000"/>
                </a:solidFill>
                <a:cs typeface="Andalus" panose="02020603050405020304" pitchFamily="18" charset="-78"/>
              </a:rPr>
              <a:t>lateral wall </a:t>
            </a:r>
            <a:r>
              <a:rPr lang="en-US" sz="2100" spc="-5" dirty="0">
                <a:solidFill>
                  <a:srgbClr val="FF0000"/>
                </a:solidFill>
                <a:cs typeface="Andalus" panose="02020603050405020304" pitchFamily="18" charset="-78"/>
              </a:rPr>
              <a:t>of </a:t>
            </a:r>
            <a:r>
              <a:rPr lang="en-US" sz="2100" spc="-20" dirty="0">
                <a:solidFill>
                  <a:srgbClr val="FF0000"/>
                </a:solidFill>
                <a:cs typeface="Andalus" panose="02020603050405020304" pitchFamily="18" charset="-78"/>
              </a:rPr>
              <a:t>the</a:t>
            </a:r>
            <a:r>
              <a:rPr lang="en-US" sz="2100" dirty="0">
                <a:solidFill>
                  <a:srgbClr val="FF0000"/>
                </a:solidFill>
                <a:cs typeface="Andalus" panose="02020603050405020304" pitchFamily="18" charset="-78"/>
              </a:rPr>
              <a:t> </a:t>
            </a:r>
            <a:r>
              <a:rPr lang="en-US" sz="2100" b="1" spc="-95" dirty="0">
                <a:solidFill>
                  <a:srgbClr val="FF0000"/>
                </a:solidFill>
                <a:cs typeface="Andalus" panose="02020603050405020304" pitchFamily="18" charset="-78"/>
              </a:rPr>
              <a:t>3</a:t>
            </a:r>
            <a:r>
              <a:rPr lang="en-US" sz="2100" b="1" spc="-142" baseline="25462" dirty="0">
                <a:solidFill>
                  <a:srgbClr val="FF0000"/>
                </a:solidFill>
                <a:cs typeface="Andalus" panose="02020603050405020304" pitchFamily="18" charset="-78"/>
              </a:rPr>
              <a:t>rd</a:t>
            </a:r>
            <a:r>
              <a:rPr lang="en-US" sz="2100" b="1" spc="60" baseline="25462" dirty="0">
                <a:solidFill>
                  <a:srgbClr val="FF0000"/>
                </a:solidFill>
                <a:cs typeface="Andalus" panose="02020603050405020304" pitchFamily="18" charset="-78"/>
              </a:rPr>
              <a:t> </a:t>
            </a:r>
            <a:r>
              <a:rPr lang="en-US" sz="2100" b="1" spc="-110" dirty="0">
                <a:solidFill>
                  <a:srgbClr val="FF0000"/>
                </a:solidFill>
                <a:cs typeface="Andalus" panose="02020603050405020304" pitchFamily="18" charset="-78"/>
              </a:rPr>
              <a:t>ventricle</a:t>
            </a:r>
            <a:r>
              <a:rPr lang="en-US" sz="2100" spc="-110" dirty="0">
                <a:solidFill>
                  <a:srgbClr val="FF0000"/>
                </a:solidFill>
                <a:cs typeface="Andalus" panose="02020603050405020304" pitchFamily="18" charset="-78"/>
              </a:rPr>
              <a:t>.</a:t>
            </a:r>
            <a:endParaRPr lang="en-US" sz="2100" dirty="0">
              <a:solidFill>
                <a:srgbClr val="FF0000"/>
              </a:solidFill>
              <a:cs typeface="Andalus" panose="02020603050405020304" pitchFamily="18" charset="-78"/>
            </a:endParaRPr>
          </a:p>
          <a:p>
            <a:pPr marL="277495" marR="868680" indent="-264795">
              <a:lnSpc>
                <a:spcPct val="100000"/>
              </a:lnSpc>
              <a:buFont typeface="Courier New"/>
              <a:buChar char="o"/>
              <a:tabLst>
                <a:tab pos="278130" algn="l"/>
              </a:tabLst>
            </a:pPr>
            <a:r>
              <a:rPr lang="en-US" sz="2100" spc="-135" dirty="0">
                <a:cs typeface="Andalus" panose="02020603050405020304" pitchFamily="18" charset="-78"/>
              </a:rPr>
              <a:t>The </a:t>
            </a:r>
            <a:r>
              <a:rPr lang="en-US" sz="2100" b="1" spc="-105" dirty="0">
                <a:cs typeface="Andalus" panose="02020603050405020304" pitchFamily="18" charset="-78"/>
              </a:rPr>
              <a:t>thalamus </a:t>
            </a:r>
            <a:r>
              <a:rPr lang="en-US" sz="2100" spc="-125" dirty="0">
                <a:cs typeface="Andalus" panose="02020603050405020304" pitchFamily="18" charset="-78"/>
              </a:rPr>
              <a:t>sends </a:t>
            </a:r>
            <a:r>
              <a:rPr lang="en-US" sz="2100" spc="-75" dirty="0">
                <a:cs typeface="Andalus" panose="02020603050405020304" pitchFamily="18" charset="-78"/>
              </a:rPr>
              <a:t>received </a:t>
            </a:r>
            <a:r>
              <a:rPr lang="en-US" sz="2100" spc="-25" dirty="0">
                <a:cs typeface="Andalus" panose="02020603050405020304" pitchFamily="18" charset="-78"/>
              </a:rPr>
              <a:t>information </a:t>
            </a:r>
            <a:r>
              <a:rPr lang="en-US" sz="2100" spc="25" dirty="0">
                <a:cs typeface="Andalus" panose="02020603050405020304" pitchFamily="18" charset="-78"/>
              </a:rPr>
              <a:t>to </a:t>
            </a:r>
            <a:r>
              <a:rPr lang="en-US" sz="2100" spc="-20" dirty="0">
                <a:cs typeface="Andalus" panose="02020603050405020304" pitchFamily="18" charset="-78"/>
              </a:rPr>
              <a:t>the</a:t>
            </a:r>
            <a:r>
              <a:rPr lang="en-US" sz="2100" spc="-220" dirty="0">
                <a:cs typeface="Andalus" panose="02020603050405020304" pitchFamily="18" charset="-78"/>
              </a:rPr>
              <a:t> </a:t>
            </a:r>
            <a:r>
              <a:rPr lang="en-US" sz="2100" spc="-60" dirty="0">
                <a:cs typeface="Andalus" panose="02020603050405020304" pitchFamily="18" charset="-78"/>
              </a:rPr>
              <a:t>cerebral  </a:t>
            </a:r>
            <a:r>
              <a:rPr lang="en-US" sz="2100" spc="-55" dirty="0">
                <a:cs typeface="Andalus" panose="02020603050405020304" pitchFamily="18" charset="-78"/>
              </a:rPr>
              <a:t>cortex </a:t>
            </a:r>
            <a:r>
              <a:rPr lang="en-US" sz="2100" spc="-15" dirty="0">
                <a:cs typeface="Andalus" panose="02020603050405020304" pitchFamily="18" charset="-78"/>
              </a:rPr>
              <a:t>from </a:t>
            </a:r>
            <a:r>
              <a:rPr lang="en-US" sz="2100" u="heavy" spc="-130" dirty="0">
                <a:uFill>
                  <a:solidFill>
                    <a:srgbClr val="000000"/>
                  </a:solidFill>
                </a:uFill>
                <a:cs typeface="Andalus" panose="02020603050405020304" pitchFamily="18" charset="-78"/>
              </a:rPr>
              <a:t>different </a:t>
            </a:r>
            <a:r>
              <a:rPr lang="en-US" sz="2100" u="heavy" spc="-95" dirty="0">
                <a:uFill>
                  <a:solidFill>
                    <a:srgbClr val="000000"/>
                  </a:solidFill>
                </a:uFill>
                <a:cs typeface="Andalus" panose="02020603050405020304" pitchFamily="18" charset="-78"/>
              </a:rPr>
              <a:t>brain</a:t>
            </a:r>
            <a:r>
              <a:rPr lang="en-US" sz="2100" u="heavy" spc="-245" dirty="0">
                <a:uFill>
                  <a:solidFill>
                    <a:srgbClr val="000000"/>
                  </a:solidFill>
                </a:uFill>
                <a:cs typeface="Andalus" panose="02020603050405020304" pitchFamily="18" charset="-78"/>
              </a:rPr>
              <a:t> </a:t>
            </a:r>
            <a:r>
              <a:rPr lang="en-US" sz="2100" u="heavy" spc="-70" dirty="0">
                <a:uFill>
                  <a:solidFill>
                    <a:srgbClr val="000000"/>
                  </a:solidFill>
                </a:uFill>
                <a:cs typeface="Andalus" panose="02020603050405020304" pitchFamily="18" charset="-78"/>
              </a:rPr>
              <a:t>regions</a:t>
            </a:r>
            <a:r>
              <a:rPr lang="en-US" sz="2100" spc="-70" dirty="0">
                <a:cs typeface="Andalus" panose="02020603050405020304" pitchFamily="18" charset="-78"/>
              </a:rPr>
              <a:t>.</a:t>
            </a:r>
          </a:p>
          <a:p>
            <a:pPr marL="277495" marR="868680" indent="-264795">
              <a:buFont typeface="Courier New"/>
              <a:buChar char="o"/>
              <a:tabLst>
                <a:tab pos="278130" algn="l"/>
              </a:tabLst>
            </a:pPr>
            <a:r>
              <a:rPr lang="en-US" sz="2100" spc="-135" dirty="0">
                <a:cs typeface="Andalus" panose="02020603050405020304" pitchFamily="18" charset="-78"/>
              </a:rPr>
              <a:t>Axons from every sensory system </a:t>
            </a:r>
            <a:r>
              <a:rPr lang="en-US" sz="2100" b="1" spc="-135" dirty="0">
                <a:cs typeface="Andalus" panose="02020603050405020304" pitchFamily="18" charset="-78"/>
              </a:rPr>
              <a:t>(except olfaction) </a:t>
            </a:r>
            <a:r>
              <a:rPr lang="en-US" sz="2100" spc="-135" dirty="0">
                <a:cs typeface="Andalus" panose="02020603050405020304" pitchFamily="18" charset="-78"/>
              </a:rPr>
              <a:t>synapse in the thalamus as the last relay site </a:t>
            </a:r>
            <a:r>
              <a:rPr lang="en-US" sz="2100" b="1" spc="-135" dirty="0">
                <a:cs typeface="Andalus" panose="02020603050405020304" pitchFamily="18" charset="-78"/>
              </a:rPr>
              <a:t>'last pit stop' </a:t>
            </a:r>
            <a:r>
              <a:rPr lang="en-US" sz="2100" spc="-135" dirty="0">
                <a:cs typeface="Andalus" panose="02020603050405020304" pitchFamily="18" charset="-78"/>
              </a:rPr>
              <a:t>before the  information reaches the cerebral cortex.</a:t>
            </a:r>
          </a:p>
          <a:p>
            <a:pPr marL="299085" indent="-286385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lang="en-US" sz="2100" u="heavy" spc="-95" dirty="0">
                <a:uFill>
                  <a:solidFill>
                    <a:srgbClr val="000000"/>
                  </a:solidFill>
                </a:uFill>
                <a:cs typeface="Andalus" panose="02020603050405020304" pitchFamily="18" charset="-78"/>
              </a:rPr>
              <a:t>There </a:t>
            </a:r>
            <a:r>
              <a:rPr lang="en-US" sz="2100" u="heavy" spc="-75" dirty="0">
                <a:uFill>
                  <a:solidFill>
                    <a:srgbClr val="000000"/>
                  </a:solidFill>
                </a:uFill>
                <a:cs typeface="Andalus" panose="02020603050405020304" pitchFamily="18" charset="-78"/>
              </a:rPr>
              <a:t>are </a:t>
            </a:r>
            <a:r>
              <a:rPr lang="en-US" sz="2100" u="heavy" spc="-105" dirty="0">
                <a:uFill>
                  <a:solidFill>
                    <a:srgbClr val="000000"/>
                  </a:solidFill>
                </a:uFill>
                <a:cs typeface="Andalus" panose="02020603050405020304" pitchFamily="18" charset="-78"/>
              </a:rPr>
              <a:t>some </a:t>
            </a:r>
            <a:r>
              <a:rPr lang="en-US" sz="2100" u="heavy" spc="-55" dirty="0">
                <a:uFill>
                  <a:solidFill>
                    <a:srgbClr val="000000"/>
                  </a:solidFill>
                </a:uFill>
                <a:cs typeface="Andalus" panose="02020603050405020304" pitchFamily="18" charset="-78"/>
              </a:rPr>
              <a:t>thalamic </a:t>
            </a:r>
            <a:r>
              <a:rPr lang="en-US" sz="2100" u="heavy" spc="-60" dirty="0">
                <a:uFill>
                  <a:solidFill>
                    <a:srgbClr val="000000"/>
                  </a:solidFill>
                </a:uFill>
                <a:cs typeface="Andalus" panose="02020603050405020304" pitchFamily="18" charset="-78"/>
              </a:rPr>
              <a:t>nuclei </a:t>
            </a:r>
            <a:r>
              <a:rPr lang="en-US" sz="2100" u="heavy" dirty="0">
                <a:uFill>
                  <a:solidFill>
                    <a:srgbClr val="000000"/>
                  </a:solidFill>
                </a:uFill>
                <a:cs typeface="Andalus" panose="02020603050405020304" pitchFamily="18" charset="-78"/>
              </a:rPr>
              <a:t>that </a:t>
            </a:r>
            <a:r>
              <a:rPr lang="en-US" sz="2100" u="heavy" spc="-75" dirty="0">
                <a:uFill>
                  <a:solidFill>
                    <a:srgbClr val="000000"/>
                  </a:solidFill>
                </a:uFill>
                <a:cs typeface="Andalus" panose="02020603050405020304" pitchFamily="18" charset="-78"/>
              </a:rPr>
              <a:t>receive </a:t>
            </a:r>
            <a:r>
              <a:rPr lang="en-US" sz="2100" u="heavy" spc="-15" dirty="0">
                <a:uFill>
                  <a:solidFill>
                    <a:srgbClr val="000000"/>
                  </a:solidFill>
                </a:uFill>
                <a:cs typeface="Andalus" panose="02020603050405020304" pitchFamily="18" charset="-78"/>
              </a:rPr>
              <a:t>input</a:t>
            </a:r>
            <a:r>
              <a:rPr lang="en-US" sz="2100" u="heavy" spc="-225" dirty="0">
                <a:uFill>
                  <a:solidFill>
                    <a:srgbClr val="000000"/>
                  </a:solidFill>
                </a:uFill>
                <a:cs typeface="Andalus" panose="02020603050405020304" pitchFamily="18" charset="-78"/>
              </a:rPr>
              <a:t> </a:t>
            </a:r>
            <a:r>
              <a:rPr lang="en-US" sz="2100" u="heavy" spc="-20" dirty="0">
                <a:uFill>
                  <a:solidFill>
                    <a:srgbClr val="000000"/>
                  </a:solidFill>
                </a:uFill>
                <a:cs typeface="Andalus" panose="02020603050405020304" pitchFamily="18" charset="-78"/>
              </a:rPr>
              <a:t>from:</a:t>
            </a:r>
            <a:endParaRPr lang="en-US" sz="2100" dirty="0">
              <a:cs typeface="Andalus" panose="02020603050405020304" pitchFamily="18" charset="-78"/>
            </a:endParaRPr>
          </a:p>
          <a:p>
            <a:pPr marL="730250" lvl="1" indent="-265430">
              <a:lnSpc>
                <a:spcPct val="100000"/>
              </a:lnSpc>
              <a:buAutoNum type="arabicPeriod"/>
              <a:tabLst>
                <a:tab pos="730885" algn="l"/>
              </a:tabLst>
            </a:pPr>
            <a:r>
              <a:rPr lang="en-US" sz="2100" spc="-80" dirty="0">
                <a:cs typeface="Andalus" panose="02020603050405020304" pitchFamily="18" charset="-78"/>
              </a:rPr>
              <a:t>Cerebellar </a:t>
            </a:r>
            <a:r>
              <a:rPr lang="en-US" sz="2100" spc="-60" dirty="0">
                <a:cs typeface="Andalus" panose="02020603050405020304" pitchFamily="18" charset="-78"/>
              </a:rPr>
              <a:t>nuclei</a:t>
            </a:r>
            <a:endParaRPr lang="en-US" sz="2100" dirty="0">
              <a:cs typeface="Andalus" panose="02020603050405020304" pitchFamily="18" charset="-78"/>
            </a:endParaRPr>
          </a:p>
          <a:p>
            <a:pPr marL="730250" lvl="1" indent="-265430">
              <a:lnSpc>
                <a:spcPct val="100000"/>
              </a:lnSpc>
              <a:buAutoNum type="arabicPeriod"/>
              <a:tabLst>
                <a:tab pos="730885" algn="l"/>
              </a:tabLst>
            </a:pPr>
            <a:r>
              <a:rPr lang="en-US" sz="2100" spc="-135" dirty="0">
                <a:cs typeface="Andalus" panose="02020603050405020304" pitchFamily="18" charset="-78"/>
              </a:rPr>
              <a:t>Basal</a:t>
            </a:r>
            <a:r>
              <a:rPr lang="en-US" sz="2100" spc="-114" dirty="0">
                <a:cs typeface="Andalus" panose="02020603050405020304" pitchFamily="18" charset="-78"/>
              </a:rPr>
              <a:t> </a:t>
            </a:r>
            <a:r>
              <a:rPr lang="en-US" sz="2100" spc="-90" dirty="0">
                <a:cs typeface="Andalus" panose="02020603050405020304" pitchFamily="18" charset="-78"/>
              </a:rPr>
              <a:t>ganglia</a:t>
            </a:r>
            <a:endParaRPr lang="en-US" sz="2100" dirty="0">
              <a:cs typeface="Andalus" panose="02020603050405020304" pitchFamily="18" charset="-78"/>
            </a:endParaRPr>
          </a:p>
          <a:p>
            <a:pPr marL="730250" lvl="1" indent="-265430">
              <a:lnSpc>
                <a:spcPct val="100000"/>
              </a:lnSpc>
              <a:buAutoNum type="arabicPeriod"/>
              <a:tabLst>
                <a:tab pos="730885" algn="l"/>
              </a:tabLst>
            </a:pPr>
            <a:r>
              <a:rPr lang="en-US" sz="2100" spc="-60" dirty="0">
                <a:cs typeface="Andalus" panose="02020603050405020304" pitchFamily="18" charset="-78"/>
              </a:rPr>
              <a:t>Limbic-related </a:t>
            </a:r>
            <a:r>
              <a:rPr lang="en-US" sz="2100" spc="-50" dirty="0">
                <a:cs typeface="Andalus" panose="02020603050405020304" pitchFamily="18" charset="-78"/>
              </a:rPr>
              <a:t>brain</a:t>
            </a:r>
            <a:r>
              <a:rPr lang="en-US" sz="2100" spc="-80" dirty="0">
                <a:cs typeface="Andalus" panose="02020603050405020304" pitchFamily="18" charset="-78"/>
              </a:rPr>
              <a:t> </a:t>
            </a:r>
            <a:r>
              <a:rPr lang="en-US" sz="2100" spc="-75" dirty="0">
                <a:cs typeface="Andalus" panose="02020603050405020304" pitchFamily="18" charset="-78"/>
              </a:rPr>
              <a:t>regions</a:t>
            </a:r>
            <a:endParaRPr lang="en-US" sz="2100" dirty="0">
              <a:cs typeface="Andalus" panose="02020603050405020304" pitchFamily="18" charset="-78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54456" y="2769703"/>
            <a:ext cx="607944" cy="4863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DD9B07E-BE72-4D06-BE0E-A7487B9D8AC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Thalamus</a:t>
            </a:r>
          </a:p>
        </p:txBody>
      </p:sp>
    </p:spTree>
    <p:extLst>
      <p:ext uri="{BB962C8B-B14F-4D97-AF65-F5344CB8AC3E}">
        <p14:creationId xmlns:p14="http://schemas.microsoft.com/office/powerpoint/2010/main" val="3423274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3539312" y="2993305"/>
            <a:ext cx="3234055" cy="979371"/>
          </a:xfrm>
          <a:prstGeom prst="rect">
            <a:avLst/>
          </a:prstGeom>
          <a:noFill/>
        </p:spPr>
        <p:txBody>
          <a:bodyPr vert="horz" wrap="square" lIns="0" tIns="77470" rIns="0" bIns="0" rtlCol="0">
            <a:spAutoFit/>
          </a:bodyPr>
          <a:lstStyle/>
          <a:p>
            <a:pPr marL="173990">
              <a:lnSpc>
                <a:spcPct val="100000"/>
              </a:lnSpc>
              <a:spcBef>
                <a:spcPts val="610"/>
              </a:spcBef>
            </a:pPr>
            <a:r>
              <a:rPr sz="2000" b="1" u="heavy" spc="-95" dirty="0">
                <a:uFill>
                  <a:solidFill>
                    <a:srgbClr val="000000"/>
                  </a:solidFill>
                </a:uFill>
                <a:cs typeface="Trebuchet MS"/>
              </a:rPr>
              <a:t>Inferior</a:t>
            </a:r>
            <a:r>
              <a:rPr sz="2000" spc="-95" dirty="0">
                <a:cs typeface="Arial"/>
              </a:rPr>
              <a:t>:</a:t>
            </a:r>
            <a:r>
              <a:rPr sz="2000" spc="-114" dirty="0">
                <a:cs typeface="Arial"/>
              </a:rPr>
              <a:t> </a:t>
            </a:r>
            <a:r>
              <a:rPr sz="2000" spc="-55" dirty="0">
                <a:cs typeface="Arial"/>
              </a:rPr>
              <a:t>(I)</a:t>
            </a:r>
            <a:endParaRPr sz="2000" dirty="0">
              <a:cs typeface="Arial"/>
            </a:endParaRPr>
          </a:p>
          <a:p>
            <a:pPr marL="173990" marR="483234">
              <a:lnSpc>
                <a:spcPts val="1939"/>
              </a:lnSpc>
              <a:spcBef>
                <a:spcPts val="795"/>
              </a:spcBef>
            </a:pPr>
            <a:r>
              <a:rPr sz="1900" spc="-75" dirty="0">
                <a:cs typeface="Arial"/>
              </a:rPr>
              <a:t>Hypothalamus, </a:t>
            </a:r>
            <a:r>
              <a:rPr sz="1900" spc="-35" dirty="0">
                <a:cs typeface="Arial"/>
              </a:rPr>
              <a:t>anteriorly</a:t>
            </a:r>
            <a:r>
              <a:rPr sz="1900" spc="-150" dirty="0">
                <a:cs typeface="Arial"/>
              </a:rPr>
              <a:t> </a:t>
            </a:r>
            <a:r>
              <a:rPr sz="1900" spc="25" dirty="0">
                <a:cs typeface="Arial"/>
              </a:rPr>
              <a:t>&amp; </a:t>
            </a:r>
            <a:r>
              <a:rPr sz="1900" spc="-100" dirty="0">
                <a:cs typeface="Arial"/>
              </a:rPr>
              <a:t>Subthalamus</a:t>
            </a:r>
            <a:r>
              <a:rPr sz="1900" spc="-95" dirty="0">
                <a:cs typeface="Arial"/>
              </a:rPr>
              <a:t> </a:t>
            </a:r>
            <a:r>
              <a:rPr sz="1900" spc="-55" dirty="0">
                <a:cs typeface="Arial"/>
              </a:rPr>
              <a:t>posteriorly.</a:t>
            </a:r>
            <a:endParaRPr sz="1900" dirty="0">
              <a:cs typeface="Arial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6925818" y="4908041"/>
            <a:ext cx="5011420" cy="1289685"/>
          </a:xfrm>
          <a:custGeom>
            <a:avLst/>
            <a:gdLst/>
            <a:ahLst/>
            <a:cxnLst/>
            <a:rect l="l" t="t" r="r" b="b"/>
            <a:pathLst>
              <a:path w="5011420" h="1289685">
                <a:moveTo>
                  <a:pt x="0" y="1289303"/>
                </a:moveTo>
                <a:lnTo>
                  <a:pt x="5010912" y="1289303"/>
                </a:lnTo>
                <a:lnTo>
                  <a:pt x="5010912" y="0"/>
                </a:lnTo>
                <a:lnTo>
                  <a:pt x="0" y="0"/>
                </a:lnTo>
                <a:lnTo>
                  <a:pt x="0" y="1289303"/>
                </a:lnTo>
                <a:close/>
              </a:path>
            </a:pathLst>
          </a:custGeom>
          <a:solidFill>
            <a:srgbClr val="EEE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5818" y="4908041"/>
            <a:ext cx="5011420" cy="1289685"/>
          </a:xfrm>
          <a:custGeom>
            <a:avLst/>
            <a:gdLst/>
            <a:ahLst/>
            <a:cxnLst/>
            <a:rect l="l" t="t" r="r" b="b"/>
            <a:pathLst>
              <a:path w="5011420" h="1289685">
                <a:moveTo>
                  <a:pt x="0" y="1289303"/>
                </a:moveTo>
                <a:lnTo>
                  <a:pt x="5010912" y="1289303"/>
                </a:lnTo>
                <a:lnTo>
                  <a:pt x="5010912" y="0"/>
                </a:lnTo>
                <a:lnTo>
                  <a:pt x="0" y="0"/>
                </a:lnTo>
                <a:lnTo>
                  <a:pt x="0" y="1289303"/>
                </a:lnTo>
                <a:close/>
              </a:path>
            </a:pathLst>
          </a:custGeom>
          <a:ln w="28956">
            <a:solidFill>
              <a:srgbClr val="EEE4F7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966191" y="1717450"/>
            <a:ext cx="324231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u="sng" spc="-135" dirty="0">
                <a:uFill>
                  <a:solidFill>
                    <a:srgbClr val="000000"/>
                  </a:solidFill>
                </a:uFill>
                <a:cs typeface="Trebuchet MS"/>
              </a:rPr>
              <a:t>It </a:t>
            </a:r>
            <a:r>
              <a:rPr sz="2200" u="sng" spc="-60" dirty="0">
                <a:uFill>
                  <a:solidFill>
                    <a:srgbClr val="000000"/>
                  </a:solidFill>
                </a:uFill>
                <a:cs typeface="Trebuchet MS"/>
              </a:rPr>
              <a:t>has </a:t>
            </a:r>
            <a:r>
              <a:rPr sz="2200" b="1" u="sng" spc="-190" dirty="0">
                <a:uFill>
                  <a:solidFill>
                    <a:srgbClr val="000000"/>
                  </a:solidFill>
                </a:uFill>
                <a:cs typeface="Trebuchet MS"/>
              </a:rPr>
              <a:t>4 </a:t>
            </a:r>
            <a:r>
              <a:rPr sz="2200" u="sng" spc="-114" dirty="0">
                <a:uFill>
                  <a:solidFill>
                    <a:srgbClr val="000000"/>
                  </a:solidFill>
                </a:uFill>
                <a:cs typeface="Trebuchet MS"/>
              </a:rPr>
              <a:t>surfaces </a:t>
            </a:r>
            <a:r>
              <a:rPr lang="en-US" sz="2200" u="sng" spc="-114" dirty="0">
                <a:uFill>
                  <a:solidFill>
                    <a:srgbClr val="000000"/>
                  </a:solidFill>
                </a:uFill>
                <a:cs typeface="Trebuchet MS"/>
              </a:rPr>
              <a:t> </a:t>
            </a:r>
            <a:r>
              <a:rPr sz="2200" u="sng" spc="-60" dirty="0">
                <a:uFill>
                  <a:solidFill>
                    <a:srgbClr val="000000"/>
                  </a:solidFill>
                </a:uFill>
                <a:cs typeface="Trebuchet MS"/>
              </a:rPr>
              <a:t>&amp;</a:t>
            </a:r>
            <a:r>
              <a:rPr lang="en-US" sz="2200" u="sng" spc="-60" dirty="0">
                <a:uFill>
                  <a:solidFill>
                    <a:srgbClr val="000000"/>
                  </a:solidFill>
                </a:uFill>
                <a:cs typeface="Trebuchet MS"/>
              </a:rPr>
              <a:t> </a:t>
            </a:r>
            <a:r>
              <a:rPr sz="2200" u="sng" spc="-465" dirty="0">
                <a:uFill>
                  <a:solidFill>
                    <a:srgbClr val="000000"/>
                  </a:solidFill>
                </a:uFill>
                <a:cs typeface="Trebuchet MS"/>
              </a:rPr>
              <a:t> </a:t>
            </a:r>
            <a:r>
              <a:rPr sz="2200" b="1" u="sng" spc="-190" dirty="0">
                <a:uFill>
                  <a:solidFill>
                    <a:srgbClr val="000000"/>
                  </a:solidFill>
                </a:uFill>
                <a:cs typeface="Trebuchet MS"/>
              </a:rPr>
              <a:t>2 </a:t>
            </a:r>
            <a:r>
              <a:rPr sz="2200" u="sng" spc="-130" dirty="0">
                <a:uFill>
                  <a:solidFill>
                    <a:srgbClr val="000000"/>
                  </a:solidFill>
                </a:uFill>
                <a:cs typeface="Trebuchet MS"/>
              </a:rPr>
              <a:t>ends.</a:t>
            </a:r>
            <a:endParaRPr sz="2200" u="sng" dirty="0"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11340" y="3796284"/>
            <a:ext cx="5039995" cy="1001556"/>
          </a:xfrm>
          <a:prstGeom prst="rect">
            <a:avLst/>
          </a:prstGeom>
          <a:solidFill>
            <a:srgbClr val="DFF5FC"/>
          </a:solidFill>
        </p:spPr>
        <p:txBody>
          <a:bodyPr vert="horz" wrap="square" lIns="0" tIns="77470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610"/>
              </a:spcBef>
            </a:pPr>
            <a:r>
              <a:rPr sz="2000" b="1" u="heavy" spc="-105" dirty="0">
                <a:uFill>
                  <a:solidFill>
                    <a:srgbClr val="000000"/>
                  </a:solidFill>
                </a:uFill>
                <a:cs typeface="Trebuchet MS"/>
              </a:rPr>
              <a:t>Anterior</a:t>
            </a:r>
            <a:r>
              <a:rPr sz="2000" b="1" u="heavy" spc="-170" dirty="0">
                <a:uFill>
                  <a:solidFill>
                    <a:srgbClr val="000000"/>
                  </a:solidFill>
                </a:uFill>
                <a:cs typeface="Trebuchet MS"/>
              </a:rPr>
              <a:t> </a:t>
            </a:r>
            <a:r>
              <a:rPr sz="2000" b="1" u="heavy" spc="-130" dirty="0">
                <a:uFill>
                  <a:solidFill>
                    <a:srgbClr val="000000"/>
                  </a:solidFill>
                </a:uFill>
                <a:cs typeface="Trebuchet MS"/>
              </a:rPr>
              <a:t>end:</a:t>
            </a:r>
            <a:endParaRPr sz="2000" dirty="0">
              <a:cs typeface="Trebuchet MS"/>
            </a:endParaRPr>
          </a:p>
          <a:p>
            <a:pPr marL="156845">
              <a:lnSpc>
                <a:spcPct val="100000"/>
              </a:lnSpc>
              <a:spcBef>
                <a:spcPts val="10"/>
              </a:spcBef>
            </a:pPr>
            <a:r>
              <a:rPr sz="2000" spc="-114" dirty="0">
                <a:cs typeface="Arial"/>
              </a:rPr>
              <a:t>Forms </a:t>
            </a:r>
            <a:r>
              <a:rPr sz="2000" spc="-140" dirty="0">
                <a:cs typeface="Arial"/>
              </a:rPr>
              <a:t>a </a:t>
            </a:r>
            <a:r>
              <a:rPr sz="2000" spc="-40" dirty="0">
                <a:cs typeface="Arial"/>
              </a:rPr>
              <a:t>projection, </a:t>
            </a:r>
            <a:r>
              <a:rPr sz="2000" spc="-75" dirty="0">
                <a:cs typeface="Arial"/>
              </a:rPr>
              <a:t>called </a:t>
            </a:r>
            <a:r>
              <a:rPr sz="2000" spc="-20" dirty="0">
                <a:cs typeface="Arial"/>
              </a:rPr>
              <a:t>the </a:t>
            </a:r>
            <a:r>
              <a:rPr sz="2000" b="1" spc="-100" dirty="0">
                <a:cs typeface="Trebuchet MS"/>
              </a:rPr>
              <a:t>anterior </a:t>
            </a:r>
            <a:r>
              <a:rPr sz="2000" b="1" spc="-110" dirty="0">
                <a:cs typeface="Trebuchet MS"/>
              </a:rPr>
              <a:t>tubercle</a:t>
            </a:r>
            <a:r>
              <a:rPr sz="2000" spc="-110" dirty="0">
                <a:cs typeface="Arial"/>
              </a:rPr>
              <a:t>.</a:t>
            </a:r>
            <a:r>
              <a:rPr sz="2000" spc="-215" dirty="0">
                <a:cs typeface="Arial"/>
              </a:rPr>
              <a:t> </a:t>
            </a:r>
            <a:r>
              <a:rPr sz="2000" spc="25" dirty="0">
                <a:cs typeface="Arial"/>
              </a:rPr>
              <a:t>It</a:t>
            </a:r>
            <a:endParaRPr sz="2000" dirty="0">
              <a:cs typeface="Arial"/>
            </a:endParaRPr>
          </a:p>
          <a:p>
            <a:pPr marL="156845">
              <a:lnSpc>
                <a:spcPct val="100000"/>
              </a:lnSpc>
            </a:pPr>
            <a:r>
              <a:rPr sz="2000" spc="-75" dirty="0">
                <a:cs typeface="Arial"/>
              </a:rPr>
              <a:t>lies </a:t>
            </a:r>
            <a:r>
              <a:rPr sz="2000" spc="-35" dirty="0">
                <a:cs typeface="Arial"/>
              </a:rPr>
              <a:t>just </a:t>
            </a:r>
            <a:r>
              <a:rPr sz="2000" b="1" spc="-60" dirty="0">
                <a:cs typeface="Arial"/>
              </a:rPr>
              <a:t>behind</a:t>
            </a:r>
            <a:r>
              <a:rPr sz="2000" spc="-60" dirty="0">
                <a:cs typeface="Arial"/>
              </a:rPr>
              <a:t> </a:t>
            </a:r>
            <a:r>
              <a:rPr sz="2000" spc="-20" dirty="0">
                <a:cs typeface="Arial"/>
              </a:rPr>
              <a:t>the </a:t>
            </a:r>
            <a:r>
              <a:rPr sz="2000" spc="-35" dirty="0">
                <a:cs typeface="Arial"/>
              </a:rPr>
              <a:t>interventricular</a:t>
            </a:r>
            <a:r>
              <a:rPr sz="2000" spc="-270" dirty="0">
                <a:cs typeface="Arial"/>
              </a:rPr>
              <a:t> </a:t>
            </a:r>
            <a:r>
              <a:rPr sz="2000" spc="-25" dirty="0">
                <a:cs typeface="Arial"/>
              </a:rPr>
              <a:t>foramen*.</a:t>
            </a:r>
            <a:endParaRPr sz="2000" dirty="0"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67677" y="5235066"/>
            <a:ext cx="1496695" cy="0"/>
          </a:xfrm>
          <a:custGeom>
            <a:avLst/>
            <a:gdLst/>
            <a:ahLst/>
            <a:cxnLst/>
            <a:rect l="l" t="t" r="r" b="b"/>
            <a:pathLst>
              <a:path w="1496695">
                <a:moveTo>
                  <a:pt x="0" y="0"/>
                </a:moveTo>
                <a:lnTo>
                  <a:pt x="1496568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11340" y="4927853"/>
            <a:ext cx="5039995" cy="1155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100"/>
              </a:spcBef>
            </a:pPr>
            <a:r>
              <a:rPr sz="2000" b="1" spc="-105" dirty="0">
                <a:latin typeface="Trebuchet MS"/>
                <a:cs typeface="Trebuchet MS"/>
              </a:rPr>
              <a:t>Posterior </a:t>
            </a:r>
            <a:r>
              <a:rPr sz="2000" b="1" spc="-90" dirty="0">
                <a:latin typeface="Trebuchet MS"/>
                <a:cs typeface="Trebuchet MS"/>
              </a:rPr>
              <a:t>end</a:t>
            </a:r>
            <a:r>
              <a:rPr sz="2000" spc="-90" dirty="0">
                <a:latin typeface="Arial"/>
                <a:cs typeface="Arial"/>
              </a:rPr>
              <a:t>: </a:t>
            </a:r>
            <a:r>
              <a:rPr sz="2000" spc="-80" dirty="0">
                <a:latin typeface="Arial"/>
                <a:cs typeface="Arial"/>
              </a:rPr>
              <a:t>(</a:t>
            </a:r>
            <a:r>
              <a:rPr sz="1600" spc="-80" dirty="0">
                <a:latin typeface="Arial"/>
                <a:cs typeface="Arial"/>
              </a:rPr>
              <a:t>Broad</a:t>
            </a:r>
            <a:r>
              <a:rPr sz="1600" spc="-165" dirty="0">
                <a:latin typeface="Arial"/>
                <a:cs typeface="Arial"/>
              </a:rPr>
              <a:t> </a:t>
            </a:r>
            <a:r>
              <a:rPr lang="ar-SA" sz="1600" spc="-145" dirty="0">
                <a:solidFill>
                  <a:srgbClr val="7E7E7E"/>
                </a:solidFill>
                <a:latin typeface="Arial"/>
                <a:cs typeface="Arial"/>
              </a:rPr>
              <a:t>عريض</a:t>
            </a:r>
            <a:r>
              <a:rPr sz="1600" spc="-145" dirty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  <a:p>
            <a:pPr marL="156845" marR="537210">
              <a:lnSpc>
                <a:spcPct val="100000"/>
              </a:lnSpc>
              <a:spcBef>
                <a:spcPts val="10"/>
              </a:spcBef>
            </a:pPr>
            <a:r>
              <a:rPr sz="1800" spc="-114" dirty="0">
                <a:latin typeface="Arial"/>
                <a:cs typeface="Arial"/>
              </a:rPr>
              <a:t>Forms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35" dirty="0">
                <a:latin typeface="Arial"/>
                <a:cs typeface="Arial"/>
              </a:rPr>
              <a:t>projection </a:t>
            </a:r>
            <a:r>
              <a:rPr sz="1800" spc="-75" dirty="0">
                <a:latin typeface="Arial"/>
                <a:cs typeface="Arial"/>
              </a:rPr>
              <a:t>called </a:t>
            </a:r>
            <a:r>
              <a:rPr sz="1800" b="1" spc="-100" dirty="0">
                <a:latin typeface="Trebuchet MS"/>
                <a:cs typeface="Trebuchet MS"/>
              </a:rPr>
              <a:t>Pulvinar </a:t>
            </a:r>
            <a:r>
              <a:rPr sz="1800" spc="-55" dirty="0">
                <a:latin typeface="Arial"/>
                <a:cs typeface="Arial"/>
              </a:rPr>
              <a:t>which </a:t>
            </a:r>
            <a:r>
              <a:rPr sz="1800" spc="-75" dirty="0">
                <a:latin typeface="Arial"/>
                <a:cs typeface="Arial"/>
              </a:rPr>
              <a:t>lies  </a:t>
            </a:r>
            <a:r>
              <a:rPr sz="1800" b="1" spc="-90" dirty="0">
                <a:latin typeface="Arial"/>
                <a:cs typeface="Arial"/>
              </a:rPr>
              <a:t>above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55" dirty="0">
                <a:latin typeface="Arial"/>
                <a:cs typeface="Arial"/>
              </a:rPr>
              <a:t>superior </a:t>
            </a:r>
            <a:r>
              <a:rPr sz="1800" spc="-65" dirty="0">
                <a:latin typeface="Arial"/>
                <a:cs typeface="Arial"/>
              </a:rPr>
              <a:t>colliculus </a:t>
            </a:r>
            <a:r>
              <a:rPr sz="1800" spc="-85" dirty="0">
                <a:latin typeface="Arial"/>
                <a:cs typeface="Arial"/>
              </a:rPr>
              <a:t>and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35" dirty="0">
                <a:latin typeface="Arial"/>
                <a:cs typeface="Arial"/>
              </a:rPr>
              <a:t>lateral </a:t>
            </a:r>
            <a:r>
              <a:rPr sz="1800" spc="25" dirty="0">
                <a:latin typeface="Arial"/>
                <a:cs typeface="Arial"/>
              </a:rPr>
              <a:t>&amp;  </a:t>
            </a:r>
            <a:r>
              <a:rPr sz="1800" spc="-60" dirty="0">
                <a:latin typeface="Arial"/>
                <a:cs typeface="Arial"/>
              </a:rPr>
              <a:t>medial </a:t>
            </a:r>
            <a:r>
              <a:rPr sz="1800" spc="-80" dirty="0">
                <a:latin typeface="Arial"/>
                <a:cs typeface="Arial"/>
              </a:rPr>
              <a:t>Geniculate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bodies</a:t>
            </a:r>
            <a:r>
              <a:rPr sz="1800" b="1" spc="-90" dirty="0">
                <a:latin typeface="Trebuchet MS"/>
                <a:cs typeface="Trebuchet MS"/>
              </a:rPr>
              <a:t>.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744456" y="147828"/>
            <a:ext cx="2377440" cy="2842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08547" y="138684"/>
            <a:ext cx="3832859" cy="2823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84492" y="1513332"/>
            <a:ext cx="480834" cy="5676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0419" y="1184135"/>
            <a:ext cx="508266" cy="5677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49895" y="1764804"/>
            <a:ext cx="432053" cy="5112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86243" y="1501139"/>
            <a:ext cx="494550" cy="567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15200" y="1909572"/>
            <a:ext cx="409194" cy="5676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132446" y="1224381"/>
            <a:ext cx="702945" cy="902969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R="126364" algn="ctr">
              <a:lnSpc>
                <a:spcPct val="100000"/>
              </a:lnSpc>
              <a:spcBef>
                <a:spcPts val="290"/>
              </a:spcBef>
            </a:pPr>
            <a:r>
              <a:rPr sz="2000" b="1" dirty="0">
                <a:solidFill>
                  <a:srgbClr val="81D21A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R="212090" algn="ctr">
              <a:lnSpc>
                <a:spcPts val="2065"/>
              </a:lnSpc>
              <a:spcBef>
                <a:spcPts val="190"/>
              </a:spcBef>
              <a:tabLst>
                <a:tab pos="301625" algn="l"/>
              </a:tabLst>
            </a:pPr>
            <a:r>
              <a:rPr sz="2000" dirty="0">
                <a:solidFill>
                  <a:srgbClr val="5DCEAE"/>
                </a:solidFill>
                <a:latin typeface="Arial"/>
                <a:cs typeface="Arial"/>
              </a:rPr>
              <a:t>L	</a:t>
            </a:r>
            <a:r>
              <a:rPr sz="3000" b="1" baseline="2777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3000" baseline="2777">
              <a:latin typeface="Arial"/>
              <a:cs typeface="Arial"/>
            </a:endParaRPr>
          </a:p>
          <a:p>
            <a:pPr marL="342900">
              <a:lnSpc>
                <a:spcPts val="2065"/>
              </a:lnSpc>
              <a:tabLst>
                <a:tab pos="562610" algn="l"/>
              </a:tabLst>
            </a:pPr>
            <a:r>
              <a:rPr sz="3000" baseline="-38888" dirty="0">
                <a:solidFill>
                  <a:srgbClr val="FF0000"/>
                </a:solidFill>
                <a:latin typeface="Arial"/>
                <a:cs typeface="Arial"/>
              </a:rPr>
              <a:t>I	</a:t>
            </a:r>
            <a:r>
              <a:rPr sz="1800" b="1" spc="-5" dirty="0">
                <a:solidFill>
                  <a:srgbClr val="FFCC00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79340" y="2638328"/>
            <a:ext cx="133159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55" dirty="0">
                <a:cs typeface="Trebuchet MS"/>
              </a:rPr>
              <a:t>Surfaces:</a:t>
            </a:r>
            <a:endParaRPr sz="2400" b="1" dirty="0"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66140" y="4110719"/>
            <a:ext cx="3234055" cy="2492349"/>
          </a:xfrm>
          <a:prstGeom prst="rect">
            <a:avLst/>
          </a:prstGeom>
          <a:solidFill>
            <a:srgbClr val="DFF5EE"/>
          </a:solidFill>
        </p:spPr>
        <p:txBody>
          <a:bodyPr vert="horz" wrap="square" lIns="0" tIns="67945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535"/>
              </a:spcBef>
            </a:pPr>
            <a:r>
              <a:rPr sz="2000" b="1" u="heavy" spc="-120" dirty="0">
                <a:uFill>
                  <a:solidFill>
                    <a:srgbClr val="000000"/>
                  </a:solidFill>
                </a:uFill>
                <a:cs typeface="Trebuchet MS"/>
              </a:rPr>
              <a:t>Lateral</a:t>
            </a:r>
            <a:r>
              <a:rPr sz="2000" spc="-120" dirty="0">
                <a:cs typeface="Arial"/>
              </a:rPr>
              <a:t>:(L)</a:t>
            </a:r>
            <a:endParaRPr sz="2000" dirty="0">
              <a:cs typeface="Arial"/>
            </a:endParaRPr>
          </a:p>
          <a:p>
            <a:pPr marL="140970" marR="353695">
              <a:lnSpc>
                <a:spcPts val="1939"/>
              </a:lnSpc>
            </a:pPr>
            <a:r>
              <a:rPr sz="1900" spc="-70" dirty="0">
                <a:cs typeface="Arial"/>
              </a:rPr>
              <a:t>Posterior </a:t>
            </a:r>
            <a:r>
              <a:rPr sz="1900" spc="-30" dirty="0">
                <a:cs typeface="Arial"/>
              </a:rPr>
              <a:t>limb </a:t>
            </a:r>
            <a:r>
              <a:rPr sz="1900" spc="-5" dirty="0">
                <a:cs typeface="Arial"/>
              </a:rPr>
              <a:t>of </a:t>
            </a:r>
            <a:r>
              <a:rPr sz="1900" spc="-20" dirty="0">
                <a:cs typeface="Arial"/>
              </a:rPr>
              <a:t>the </a:t>
            </a:r>
            <a:r>
              <a:rPr sz="1900" spc="-35" dirty="0">
                <a:cs typeface="Arial"/>
              </a:rPr>
              <a:t>internal  </a:t>
            </a:r>
            <a:r>
              <a:rPr sz="1900" spc="-105" dirty="0">
                <a:cs typeface="Arial"/>
              </a:rPr>
              <a:t>capsule</a:t>
            </a:r>
            <a:endParaRPr lang="en-US" sz="1900" spc="-105" dirty="0">
              <a:cs typeface="Arial"/>
            </a:endParaRPr>
          </a:p>
          <a:p>
            <a:pPr marL="140970" marR="353695">
              <a:lnSpc>
                <a:spcPts val="1939"/>
              </a:lnSpc>
              <a:spcBef>
                <a:spcPts val="785"/>
              </a:spcBef>
            </a:pPr>
            <a:endParaRPr lang="en-US" sz="2000" spc="-105" dirty="0">
              <a:cs typeface="Arial"/>
            </a:endParaRPr>
          </a:p>
          <a:p>
            <a:pPr marL="140970" marR="353695">
              <a:lnSpc>
                <a:spcPts val="1939"/>
              </a:lnSpc>
              <a:spcBef>
                <a:spcPts val="785"/>
              </a:spcBef>
            </a:pPr>
            <a:r>
              <a:rPr lang="en-US" sz="1000" spc="-105" dirty="0">
                <a:cs typeface="Arial"/>
              </a:rPr>
              <a:t> </a:t>
            </a:r>
          </a:p>
          <a:p>
            <a:pPr marL="140970" marR="353695">
              <a:lnSpc>
                <a:spcPts val="1939"/>
              </a:lnSpc>
              <a:spcBef>
                <a:spcPts val="785"/>
              </a:spcBef>
            </a:pPr>
            <a:endParaRPr lang="en-US" sz="1000" spc="-105" dirty="0">
              <a:cs typeface="Arial"/>
            </a:endParaRPr>
          </a:p>
          <a:p>
            <a:pPr marL="140970" marR="353695">
              <a:lnSpc>
                <a:spcPts val="1939"/>
              </a:lnSpc>
              <a:spcBef>
                <a:spcPts val="785"/>
              </a:spcBef>
            </a:pPr>
            <a:br>
              <a:rPr lang="en-US" sz="100" spc="-105" dirty="0">
                <a:cs typeface="Arial"/>
              </a:rPr>
            </a:br>
            <a:endParaRPr lang="en-US" spc="-105" dirty="0"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0227" y="3034283"/>
            <a:ext cx="3180398" cy="1034899"/>
          </a:xfrm>
          <a:prstGeom prst="rect">
            <a:avLst/>
          </a:prstGeom>
          <a:solidFill>
            <a:srgbClr val="ECFADC"/>
          </a:solidFill>
        </p:spPr>
        <p:txBody>
          <a:bodyPr vert="horz" wrap="square" lIns="0" tIns="77470" rIns="0" bIns="0" rtlCol="0">
            <a:spAutoFit/>
          </a:bodyPr>
          <a:lstStyle/>
          <a:p>
            <a:pPr marL="202565">
              <a:lnSpc>
                <a:spcPct val="100000"/>
              </a:lnSpc>
              <a:spcBef>
                <a:spcPts val="610"/>
              </a:spcBef>
            </a:pPr>
            <a:r>
              <a:rPr sz="2000" b="1" u="heavy" spc="-95" dirty="0">
                <a:uFill>
                  <a:solidFill>
                    <a:srgbClr val="000000"/>
                  </a:solidFill>
                </a:uFill>
                <a:cs typeface="Trebuchet MS"/>
              </a:rPr>
              <a:t>Superior</a:t>
            </a:r>
            <a:r>
              <a:rPr sz="2000" spc="-95" dirty="0">
                <a:cs typeface="Arial"/>
              </a:rPr>
              <a:t>:</a:t>
            </a:r>
            <a:r>
              <a:rPr sz="2000" spc="-125" dirty="0">
                <a:cs typeface="Arial"/>
              </a:rPr>
              <a:t> </a:t>
            </a:r>
            <a:r>
              <a:rPr sz="2000" spc="-170" dirty="0">
                <a:cs typeface="Arial"/>
              </a:rPr>
              <a:t>(S)</a:t>
            </a:r>
            <a:endParaRPr sz="2000" dirty="0">
              <a:cs typeface="Arial"/>
            </a:endParaRPr>
          </a:p>
          <a:p>
            <a:pPr marL="202565">
              <a:lnSpc>
                <a:spcPct val="100000"/>
              </a:lnSpc>
              <a:spcBef>
                <a:spcPts val="545"/>
              </a:spcBef>
            </a:pPr>
            <a:r>
              <a:rPr sz="1900" spc="-85" dirty="0">
                <a:cs typeface="Arial"/>
              </a:rPr>
              <a:t>Lateral </a:t>
            </a:r>
            <a:r>
              <a:rPr sz="1900" spc="-45" dirty="0">
                <a:cs typeface="Arial"/>
              </a:rPr>
              <a:t>ventricle </a:t>
            </a:r>
            <a:r>
              <a:rPr lang="en-US" sz="1900" spc="-85" dirty="0">
                <a:cs typeface="Arial"/>
              </a:rPr>
              <a:t>&amp;</a:t>
            </a:r>
            <a:r>
              <a:rPr sz="1900" spc="-140" dirty="0">
                <a:cs typeface="Arial"/>
              </a:rPr>
              <a:t> </a:t>
            </a:r>
            <a:r>
              <a:rPr sz="1900" spc="-40" dirty="0">
                <a:cs typeface="Arial"/>
              </a:rPr>
              <a:t>fornix.</a:t>
            </a:r>
            <a:br>
              <a:rPr lang="en-US" sz="900" spc="-40" dirty="0">
                <a:cs typeface="Arial"/>
              </a:rPr>
            </a:br>
            <a:endParaRPr lang="en-US" sz="1900" spc="-40" dirty="0"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0227" y="4114532"/>
            <a:ext cx="3180398" cy="2537746"/>
          </a:xfrm>
          <a:prstGeom prst="rect">
            <a:avLst/>
          </a:prstGeom>
          <a:solidFill>
            <a:srgbClr val="FFF5DD"/>
          </a:solidFill>
        </p:spPr>
        <p:txBody>
          <a:bodyPr vert="horz" wrap="square" lIns="0" tIns="109855" rIns="0" bIns="0" rtlCol="0">
            <a:spAutoFit/>
          </a:bodyPr>
          <a:lstStyle/>
          <a:p>
            <a:pPr marL="202565">
              <a:lnSpc>
                <a:spcPct val="100000"/>
              </a:lnSpc>
              <a:spcBef>
                <a:spcPts val="865"/>
              </a:spcBef>
            </a:pPr>
            <a:r>
              <a:rPr sz="2000" b="1" u="heavy" spc="-35" dirty="0">
                <a:uFill>
                  <a:solidFill>
                    <a:srgbClr val="000000"/>
                  </a:solidFill>
                </a:uFill>
                <a:cs typeface="Trebuchet MS"/>
              </a:rPr>
              <a:t>Medial</a:t>
            </a:r>
            <a:r>
              <a:rPr sz="2000" spc="-35" dirty="0">
                <a:cs typeface="Arial"/>
              </a:rPr>
              <a:t>:</a:t>
            </a:r>
            <a:r>
              <a:rPr sz="2000" spc="-125" dirty="0">
                <a:cs typeface="Arial"/>
              </a:rPr>
              <a:t> </a:t>
            </a:r>
            <a:r>
              <a:rPr sz="2000" spc="-75" dirty="0">
                <a:cs typeface="Arial"/>
              </a:rPr>
              <a:t>(3)</a:t>
            </a:r>
            <a:endParaRPr sz="2000" dirty="0">
              <a:cs typeface="Arial"/>
            </a:endParaRPr>
          </a:p>
          <a:p>
            <a:pPr marL="202565" marR="104139">
              <a:lnSpc>
                <a:spcPct val="90000"/>
              </a:lnSpc>
            </a:pPr>
            <a:r>
              <a:rPr sz="1900" spc="-135" dirty="0">
                <a:cs typeface="Arial"/>
              </a:rPr>
              <a:t>The </a:t>
            </a:r>
            <a:r>
              <a:rPr sz="1900" spc="-45" dirty="0">
                <a:cs typeface="Arial"/>
              </a:rPr>
              <a:t>3</a:t>
            </a:r>
            <a:r>
              <a:rPr sz="1900" spc="-67" baseline="25462" dirty="0">
                <a:cs typeface="Arial"/>
              </a:rPr>
              <a:t>rd </a:t>
            </a:r>
            <a:r>
              <a:rPr sz="1900" spc="-45" dirty="0">
                <a:cs typeface="Arial"/>
              </a:rPr>
              <a:t>ventricle </a:t>
            </a:r>
            <a:br>
              <a:rPr lang="en-US" sz="1900" spc="-45" dirty="0">
                <a:cs typeface="Arial"/>
              </a:rPr>
            </a:br>
            <a:r>
              <a:rPr sz="1900" spc="-55" dirty="0">
                <a:cs typeface="Arial"/>
              </a:rPr>
              <a:t>In </a:t>
            </a:r>
            <a:r>
              <a:rPr sz="1900" spc="-110" dirty="0">
                <a:cs typeface="Arial"/>
              </a:rPr>
              <a:t>some  </a:t>
            </a:r>
            <a:r>
              <a:rPr sz="1900" spc="-65" dirty="0">
                <a:cs typeface="Arial"/>
              </a:rPr>
              <a:t>people </a:t>
            </a:r>
            <a:r>
              <a:rPr sz="1900" spc="55" dirty="0">
                <a:cs typeface="Arial"/>
              </a:rPr>
              <a:t>it</a:t>
            </a:r>
            <a:r>
              <a:rPr lang="en-US" sz="1900" spc="55" dirty="0">
                <a:cs typeface="Arial"/>
              </a:rPr>
              <a:t> </a:t>
            </a:r>
            <a:r>
              <a:rPr sz="1900" spc="-95" dirty="0">
                <a:cs typeface="Arial"/>
              </a:rPr>
              <a:t>is </a:t>
            </a:r>
            <a:r>
              <a:rPr sz="1900" spc="-75" dirty="0">
                <a:cs typeface="Arial"/>
              </a:rPr>
              <a:t>connected </a:t>
            </a:r>
            <a:r>
              <a:rPr sz="1900" spc="15" dirty="0">
                <a:cs typeface="Arial"/>
              </a:rPr>
              <a:t>to</a:t>
            </a:r>
            <a:r>
              <a:rPr sz="1900" spc="-325" dirty="0">
                <a:cs typeface="Arial"/>
              </a:rPr>
              <a:t> </a:t>
            </a:r>
            <a:r>
              <a:rPr sz="1900" spc="-20" dirty="0">
                <a:cs typeface="Arial"/>
              </a:rPr>
              <a:t>the </a:t>
            </a:r>
            <a:r>
              <a:rPr sz="1900" spc="-70" dirty="0">
                <a:cs typeface="Arial"/>
              </a:rPr>
              <a:t>thalamus </a:t>
            </a:r>
            <a:r>
              <a:rPr sz="1900" spc="-5" dirty="0">
                <a:cs typeface="Arial"/>
              </a:rPr>
              <a:t>of </a:t>
            </a:r>
            <a:r>
              <a:rPr sz="1900" spc="-20" dirty="0">
                <a:cs typeface="Arial"/>
              </a:rPr>
              <a:t>the </a:t>
            </a:r>
            <a:r>
              <a:rPr sz="1900" spc="-60" dirty="0">
                <a:cs typeface="Arial"/>
              </a:rPr>
              <a:t>opposite </a:t>
            </a:r>
            <a:r>
              <a:rPr sz="1900" spc="-90" dirty="0">
                <a:cs typeface="Arial"/>
              </a:rPr>
              <a:t>side </a:t>
            </a:r>
            <a:r>
              <a:rPr sz="1900" spc="-80" dirty="0">
                <a:cs typeface="Arial"/>
              </a:rPr>
              <a:t>by </a:t>
            </a:r>
            <a:r>
              <a:rPr sz="1900" spc="-20" dirty="0">
                <a:cs typeface="Arial"/>
              </a:rPr>
              <a:t>the </a:t>
            </a:r>
            <a:r>
              <a:rPr sz="1900" spc="-40" dirty="0" err="1">
                <a:cs typeface="Arial"/>
              </a:rPr>
              <a:t>interthalamic</a:t>
            </a:r>
            <a:r>
              <a:rPr sz="1900" spc="-40" dirty="0">
                <a:cs typeface="Arial"/>
              </a:rPr>
              <a:t> </a:t>
            </a:r>
            <a:r>
              <a:rPr sz="1900" spc="-100" dirty="0" err="1">
                <a:cs typeface="Arial"/>
              </a:rPr>
              <a:t>connexus</a:t>
            </a:r>
            <a:r>
              <a:rPr sz="1900" spc="-100" dirty="0">
                <a:cs typeface="Arial"/>
              </a:rPr>
              <a:t>, </a:t>
            </a:r>
            <a:r>
              <a:rPr sz="1900" b="1" spc="-90" dirty="0">
                <a:cs typeface="Trebuchet MS"/>
              </a:rPr>
              <a:t>(adhesion) </a:t>
            </a:r>
            <a:r>
              <a:rPr sz="1900" b="1" spc="-95" dirty="0">
                <a:cs typeface="Trebuchet MS"/>
              </a:rPr>
              <a:t>or  </a:t>
            </a:r>
            <a:r>
              <a:rPr sz="1900" b="1" spc="-10" dirty="0">
                <a:cs typeface="Trebuchet MS"/>
              </a:rPr>
              <a:t>Massa</a:t>
            </a:r>
            <a:r>
              <a:rPr lang="en-US" sz="1900" b="1" spc="-155" dirty="0">
                <a:cs typeface="Trebuchet MS"/>
              </a:rPr>
              <a:t> </a:t>
            </a:r>
            <a:r>
              <a:rPr sz="1900" b="1" spc="-100" dirty="0">
                <a:cs typeface="Trebuchet MS"/>
              </a:rPr>
              <a:t>intermedia</a:t>
            </a:r>
            <a:r>
              <a:rPr lang="en-US" sz="1900" b="1" spc="-100" dirty="0">
                <a:cs typeface="Arial"/>
              </a:rPr>
              <a:t> </a:t>
            </a:r>
            <a:r>
              <a:rPr lang="en-US" sz="1900" spc="-100" dirty="0">
                <a:solidFill>
                  <a:srgbClr val="0070C0"/>
                </a:solidFill>
                <a:cs typeface="Arial"/>
              </a:rPr>
              <a:t>which crosses through the 3</a:t>
            </a:r>
            <a:r>
              <a:rPr lang="en-US" sz="1900" spc="-100" baseline="30000" dirty="0">
                <a:solidFill>
                  <a:srgbClr val="0070C0"/>
                </a:solidFill>
                <a:cs typeface="Arial"/>
              </a:rPr>
              <a:t>rd</a:t>
            </a:r>
            <a:r>
              <a:rPr lang="en-US" sz="1900" spc="-100" dirty="0">
                <a:solidFill>
                  <a:srgbClr val="0070C0"/>
                </a:solidFill>
                <a:cs typeface="Arial"/>
              </a:rPr>
              <a:t> ventricle</a:t>
            </a:r>
            <a:br>
              <a:rPr lang="en-US" sz="2000" spc="-100" dirty="0">
                <a:cs typeface="Arial"/>
              </a:rPr>
            </a:br>
            <a:r>
              <a:rPr lang="en-US" sz="100" spc="-100" dirty="0">
                <a:cs typeface="Arial"/>
              </a:rPr>
              <a:t> </a:t>
            </a:r>
            <a:endParaRPr sz="2000" dirty="0"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341673" y="3404863"/>
            <a:ext cx="79946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35" dirty="0">
                <a:cs typeface="Trebuchet MS"/>
              </a:rPr>
              <a:t>Ends:</a:t>
            </a:r>
            <a:endParaRPr sz="2400" b="1" dirty="0"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07232" y="1362617"/>
            <a:ext cx="233231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92D050"/>
                </a:solidFill>
                <a:latin typeface="Arial"/>
                <a:cs typeface="Arial"/>
              </a:rPr>
              <a:t>Relation </a:t>
            </a:r>
            <a:r>
              <a:rPr sz="1600" spc="-105" dirty="0">
                <a:solidFill>
                  <a:srgbClr val="92D050"/>
                </a:solidFill>
                <a:latin typeface="Arial"/>
                <a:cs typeface="Arial"/>
              </a:rPr>
              <a:t>=</a:t>
            </a:r>
            <a:r>
              <a:rPr sz="1600" spc="-12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92D050"/>
                </a:solidFill>
                <a:latin typeface="Arial"/>
                <a:cs typeface="Arial"/>
              </a:rPr>
              <a:t>surfaces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98589" y="6230755"/>
            <a:ext cx="495274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20" dirty="0">
                <a:solidFill>
                  <a:srgbClr val="92D050"/>
                </a:solidFill>
                <a:latin typeface="Arial"/>
                <a:cs typeface="Arial"/>
              </a:rPr>
              <a:t>*the</a:t>
            </a:r>
            <a:r>
              <a:rPr sz="1600" spc="-8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92D050"/>
                </a:solidFill>
                <a:latin typeface="Arial"/>
                <a:cs typeface="Arial"/>
              </a:rPr>
              <a:t>foramen</a:t>
            </a:r>
            <a:r>
              <a:rPr sz="1600" spc="-8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92D050"/>
                </a:solidFill>
                <a:latin typeface="Arial"/>
                <a:cs typeface="Arial"/>
              </a:rPr>
              <a:t>between</a:t>
            </a:r>
            <a:r>
              <a:rPr sz="1600" spc="-8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92D050"/>
                </a:solidFill>
                <a:latin typeface="Arial"/>
                <a:cs typeface="Arial"/>
              </a:rPr>
              <a:t>the</a:t>
            </a:r>
            <a:r>
              <a:rPr sz="1600" spc="-7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92D050"/>
                </a:solidFill>
                <a:latin typeface="Arial"/>
                <a:cs typeface="Arial"/>
              </a:rPr>
              <a:t>lateral</a:t>
            </a:r>
            <a:r>
              <a:rPr sz="1600" spc="-8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92D050"/>
                </a:solidFill>
                <a:latin typeface="Arial"/>
                <a:cs typeface="Arial"/>
              </a:rPr>
              <a:t>ventricle</a:t>
            </a:r>
            <a:r>
              <a:rPr sz="1600" spc="-8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92D050"/>
                </a:solidFill>
                <a:latin typeface="Arial"/>
                <a:cs typeface="Arial"/>
              </a:rPr>
              <a:t>and</a:t>
            </a:r>
            <a:r>
              <a:rPr sz="1600" spc="-8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92D050"/>
                </a:solidFill>
                <a:latin typeface="Arial"/>
                <a:cs typeface="Arial"/>
              </a:rPr>
              <a:t>the</a:t>
            </a:r>
            <a:r>
              <a:rPr sz="16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92D050"/>
                </a:solidFill>
                <a:latin typeface="Arial"/>
                <a:cs typeface="Arial"/>
              </a:rPr>
              <a:t>3</a:t>
            </a:r>
            <a:r>
              <a:rPr sz="1600" spc="-67" baseline="24305" dirty="0">
                <a:solidFill>
                  <a:srgbClr val="92D050"/>
                </a:solidFill>
                <a:latin typeface="Arial"/>
                <a:cs typeface="Arial"/>
              </a:rPr>
              <a:t>ed</a:t>
            </a:r>
            <a:r>
              <a:rPr sz="1600" spc="-52" baseline="243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92D050"/>
                </a:solidFill>
                <a:latin typeface="Arial"/>
                <a:cs typeface="Arial"/>
              </a:rPr>
              <a:t>ventricle.</a:t>
            </a:r>
            <a:r>
              <a:rPr lang="en-US" sz="1600" spc="-25" dirty="0">
                <a:solidFill>
                  <a:srgbClr val="92D050"/>
                </a:solidFill>
                <a:latin typeface="Arial"/>
                <a:cs typeface="Arial"/>
              </a:rPr>
              <a:t>| another name foramina </a:t>
            </a:r>
            <a:r>
              <a:rPr lang="en-US" sz="1600" spc="-25" dirty="0" err="1">
                <a:solidFill>
                  <a:srgbClr val="92D050"/>
                </a:solidFill>
                <a:latin typeface="Arial"/>
                <a:cs typeface="Arial"/>
              </a:rPr>
              <a:t>monro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264140" y="1411224"/>
            <a:ext cx="668020" cy="173990"/>
          </a:xfrm>
          <a:custGeom>
            <a:avLst/>
            <a:gdLst/>
            <a:ahLst/>
            <a:cxnLst/>
            <a:rect l="l" t="t" r="r" b="b"/>
            <a:pathLst>
              <a:path w="668020" h="173990">
                <a:moveTo>
                  <a:pt x="493902" y="0"/>
                </a:moveTo>
                <a:lnTo>
                  <a:pt x="493902" y="173736"/>
                </a:lnTo>
                <a:lnTo>
                  <a:pt x="609726" y="115824"/>
                </a:lnTo>
                <a:lnTo>
                  <a:pt x="522858" y="115824"/>
                </a:lnTo>
                <a:lnTo>
                  <a:pt x="522858" y="57912"/>
                </a:lnTo>
                <a:lnTo>
                  <a:pt x="609726" y="57912"/>
                </a:lnTo>
                <a:lnTo>
                  <a:pt x="493902" y="0"/>
                </a:lnTo>
                <a:close/>
              </a:path>
              <a:path w="668020" h="173990">
                <a:moveTo>
                  <a:pt x="493902" y="57912"/>
                </a:moveTo>
                <a:lnTo>
                  <a:pt x="0" y="57912"/>
                </a:lnTo>
                <a:lnTo>
                  <a:pt x="0" y="115824"/>
                </a:lnTo>
                <a:lnTo>
                  <a:pt x="493902" y="115824"/>
                </a:lnTo>
                <a:lnTo>
                  <a:pt x="493902" y="57912"/>
                </a:lnTo>
                <a:close/>
              </a:path>
              <a:path w="668020" h="173990">
                <a:moveTo>
                  <a:pt x="609726" y="57912"/>
                </a:moveTo>
                <a:lnTo>
                  <a:pt x="522858" y="57912"/>
                </a:lnTo>
                <a:lnTo>
                  <a:pt x="522858" y="115824"/>
                </a:lnTo>
                <a:lnTo>
                  <a:pt x="609726" y="115824"/>
                </a:lnTo>
                <a:lnTo>
                  <a:pt x="667638" y="86867"/>
                </a:lnTo>
                <a:lnTo>
                  <a:pt x="609726" y="57912"/>
                </a:lnTo>
                <a:close/>
              </a:path>
            </a:pathLst>
          </a:custGeom>
          <a:solidFill>
            <a:srgbClr val="5ECC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454383" y="1331975"/>
            <a:ext cx="384175" cy="180340"/>
          </a:xfrm>
          <a:custGeom>
            <a:avLst/>
            <a:gdLst/>
            <a:ahLst/>
            <a:cxnLst/>
            <a:rect l="l" t="t" r="r" b="b"/>
            <a:pathLst>
              <a:path w="384175" h="180340">
                <a:moveTo>
                  <a:pt x="137160" y="15239"/>
                </a:moveTo>
                <a:lnTo>
                  <a:pt x="0" y="152653"/>
                </a:lnTo>
                <a:lnTo>
                  <a:pt x="192277" y="179959"/>
                </a:lnTo>
                <a:lnTo>
                  <a:pt x="176979" y="134238"/>
                </a:lnTo>
                <a:lnTo>
                  <a:pt x="146431" y="134238"/>
                </a:lnTo>
                <a:lnTo>
                  <a:pt x="128143" y="79375"/>
                </a:lnTo>
                <a:lnTo>
                  <a:pt x="155552" y="70204"/>
                </a:lnTo>
                <a:lnTo>
                  <a:pt x="137160" y="15239"/>
                </a:lnTo>
                <a:close/>
              </a:path>
              <a:path w="384175" h="180340">
                <a:moveTo>
                  <a:pt x="155552" y="70204"/>
                </a:moveTo>
                <a:lnTo>
                  <a:pt x="128143" y="79375"/>
                </a:lnTo>
                <a:lnTo>
                  <a:pt x="146431" y="134238"/>
                </a:lnTo>
                <a:lnTo>
                  <a:pt x="173903" y="125047"/>
                </a:lnTo>
                <a:lnTo>
                  <a:pt x="155552" y="70204"/>
                </a:lnTo>
                <a:close/>
              </a:path>
              <a:path w="384175" h="180340">
                <a:moveTo>
                  <a:pt x="173903" y="125047"/>
                </a:moveTo>
                <a:lnTo>
                  <a:pt x="146431" y="134238"/>
                </a:lnTo>
                <a:lnTo>
                  <a:pt x="176979" y="134238"/>
                </a:lnTo>
                <a:lnTo>
                  <a:pt x="173903" y="125047"/>
                </a:lnTo>
                <a:close/>
              </a:path>
              <a:path w="384175" h="180340">
                <a:moveTo>
                  <a:pt x="365379" y="0"/>
                </a:moveTo>
                <a:lnTo>
                  <a:pt x="155552" y="70204"/>
                </a:lnTo>
                <a:lnTo>
                  <a:pt x="173903" y="125047"/>
                </a:lnTo>
                <a:lnTo>
                  <a:pt x="383667" y="54863"/>
                </a:lnTo>
                <a:lnTo>
                  <a:pt x="365379" y="0"/>
                </a:lnTo>
                <a:close/>
              </a:path>
            </a:pathLst>
          </a:custGeom>
          <a:solidFill>
            <a:srgbClr val="C19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58E6112-7C3B-4B0D-8724-76545592F84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Thalamus</a:t>
            </a:r>
          </a:p>
          <a:p>
            <a:r>
              <a:rPr lang="en-US" sz="3200" b="1" dirty="0"/>
              <a:t>Relations</a:t>
            </a:r>
            <a:endParaRPr lang="en-US" sz="3600" b="1" dirty="0"/>
          </a:p>
        </p:txBody>
      </p:sp>
      <p:sp>
        <p:nvSpPr>
          <p:cNvPr id="30" name="object 20">
            <a:extLst>
              <a:ext uri="{FF2B5EF4-FFF2-40B4-BE49-F238E27FC236}">
                <a16:creationId xmlns:a16="http://schemas.microsoft.com/office/drawing/2014/main" id="{50BE6ED4-0F00-4A79-B6E4-A41BE9BF5508}"/>
              </a:ext>
            </a:extLst>
          </p:cNvPr>
          <p:cNvSpPr txBox="1"/>
          <p:nvPr/>
        </p:nvSpPr>
        <p:spPr>
          <a:xfrm>
            <a:off x="3566140" y="3035508"/>
            <a:ext cx="3180398" cy="1034899"/>
          </a:xfrm>
          <a:prstGeom prst="rect">
            <a:avLst/>
          </a:prstGeom>
          <a:solidFill>
            <a:srgbClr val="FBD9D2"/>
          </a:solidFill>
          <a:ln>
            <a:solidFill>
              <a:srgbClr val="FBD9D2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202565">
              <a:lnSpc>
                <a:spcPct val="100000"/>
              </a:lnSpc>
              <a:spcBef>
                <a:spcPts val="610"/>
              </a:spcBef>
            </a:pPr>
            <a:r>
              <a:rPr sz="2000" b="1" u="heavy" spc="-95" dirty="0">
                <a:uFill>
                  <a:solidFill>
                    <a:srgbClr val="000000"/>
                  </a:solidFill>
                </a:uFill>
                <a:cs typeface="Trebuchet MS"/>
              </a:rPr>
              <a:t>Superior</a:t>
            </a:r>
            <a:r>
              <a:rPr sz="2000" spc="-95" dirty="0">
                <a:cs typeface="Arial"/>
              </a:rPr>
              <a:t>:</a:t>
            </a:r>
            <a:r>
              <a:rPr sz="2000" spc="-125" dirty="0">
                <a:cs typeface="Arial"/>
              </a:rPr>
              <a:t> </a:t>
            </a:r>
            <a:r>
              <a:rPr sz="2000" spc="-170" dirty="0">
                <a:cs typeface="Arial"/>
              </a:rPr>
              <a:t>(S)</a:t>
            </a:r>
            <a:endParaRPr sz="2000" dirty="0">
              <a:cs typeface="Arial"/>
            </a:endParaRPr>
          </a:p>
          <a:p>
            <a:pPr marL="202565">
              <a:lnSpc>
                <a:spcPct val="100000"/>
              </a:lnSpc>
              <a:spcBef>
                <a:spcPts val="545"/>
              </a:spcBef>
            </a:pPr>
            <a:r>
              <a:rPr sz="1900" spc="-85" dirty="0">
                <a:cs typeface="Arial"/>
              </a:rPr>
              <a:t>Lateral </a:t>
            </a:r>
            <a:r>
              <a:rPr sz="1900" spc="-45" dirty="0">
                <a:cs typeface="Arial"/>
              </a:rPr>
              <a:t>ventricle </a:t>
            </a:r>
            <a:r>
              <a:rPr lang="en-US" sz="1900" spc="-85" dirty="0">
                <a:cs typeface="Arial"/>
              </a:rPr>
              <a:t>&amp;</a:t>
            </a:r>
            <a:r>
              <a:rPr sz="1900" spc="-140" dirty="0">
                <a:cs typeface="Arial"/>
              </a:rPr>
              <a:t> </a:t>
            </a:r>
            <a:r>
              <a:rPr sz="1900" spc="-40" dirty="0">
                <a:cs typeface="Arial"/>
              </a:rPr>
              <a:t>fornix.</a:t>
            </a:r>
            <a:br>
              <a:rPr lang="en-US" sz="900" spc="-40" dirty="0">
                <a:cs typeface="Arial"/>
              </a:rPr>
            </a:br>
            <a:endParaRPr lang="en-US" sz="1900" spc="-4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2054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809" y="3781313"/>
            <a:ext cx="8045450" cy="1250983"/>
          </a:xfrm>
          <a:prstGeom prst="rect">
            <a:avLst/>
          </a:prstGeom>
          <a:ln w="28955">
            <a:solidFill>
              <a:srgbClr val="FF33CC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431800" indent="-342900">
              <a:lnSpc>
                <a:spcPct val="100000"/>
              </a:lnSpc>
              <a:buFont typeface="Courier New"/>
              <a:buChar char="o"/>
              <a:tabLst>
                <a:tab pos="432434" algn="l"/>
              </a:tabLst>
            </a:pPr>
            <a:r>
              <a:rPr sz="2000" b="1" u="heavy" spc="-120" dirty="0">
                <a:uFill>
                  <a:solidFill>
                    <a:srgbClr val="000000"/>
                  </a:solidFill>
                </a:uFill>
                <a:cs typeface="Trebuchet MS"/>
              </a:rPr>
              <a:t>Internal </a:t>
            </a:r>
            <a:r>
              <a:rPr sz="2000" b="1" u="heavy" spc="-130" dirty="0">
                <a:uFill>
                  <a:solidFill>
                    <a:srgbClr val="000000"/>
                  </a:solidFill>
                </a:uFill>
                <a:cs typeface="Trebuchet MS"/>
              </a:rPr>
              <a:t>medullary</a:t>
            </a:r>
            <a:r>
              <a:rPr sz="2000" b="1" u="heavy" spc="-265" dirty="0">
                <a:uFill>
                  <a:solidFill>
                    <a:srgbClr val="000000"/>
                  </a:solidFill>
                </a:uFill>
                <a:cs typeface="Trebuchet MS"/>
              </a:rPr>
              <a:t> </a:t>
            </a:r>
            <a:r>
              <a:rPr sz="2000" b="1" u="heavy" spc="-125" dirty="0">
                <a:uFill>
                  <a:solidFill>
                    <a:srgbClr val="000000"/>
                  </a:solidFill>
                </a:uFill>
                <a:cs typeface="Trebuchet MS"/>
              </a:rPr>
              <a:t>lamina:</a:t>
            </a:r>
            <a:endParaRPr sz="2000" dirty="0">
              <a:cs typeface="Trebuchet MS"/>
            </a:endParaRPr>
          </a:p>
          <a:p>
            <a:pPr marL="537210" lvl="1" indent="-178435">
              <a:lnSpc>
                <a:spcPct val="100000"/>
              </a:lnSpc>
              <a:buChar char="•"/>
              <a:tabLst>
                <a:tab pos="537845" algn="l"/>
              </a:tabLst>
            </a:pPr>
            <a:r>
              <a:rPr sz="2000" spc="-90" dirty="0">
                <a:cs typeface="Arial"/>
              </a:rPr>
              <a:t>Bundle </a:t>
            </a:r>
            <a:r>
              <a:rPr sz="2000" spc="-5" dirty="0">
                <a:cs typeface="Arial"/>
              </a:rPr>
              <a:t>of </a:t>
            </a:r>
            <a:r>
              <a:rPr sz="2000" spc="-204" dirty="0">
                <a:cs typeface="Arial"/>
              </a:rPr>
              <a:t>Y- </a:t>
            </a:r>
            <a:r>
              <a:rPr sz="2000" spc="-114" dirty="0">
                <a:cs typeface="Arial"/>
              </a:rPr>
              <a:t>shaped </a:t>
            </a:r>
            <a:r>
              <a:rPr sz="2000" spc="-55" dirty="0">
                <a:cs typeface="Arial"/>
              </a:rPr>
              <a:t>myelinated </a:t>
            </a:r>
            <a:r>
              <a:rPr sz="2000" spc="-30" dirty="0">
                <a:cs typeface="Arial"/>
              </a:rPr>
              <a:t>(afferent </a:t>
            </a:r>
            <a:r>
              <a:rPr sz="2000" spc="30" dirty="0">
                <a:cs typeface="Arial"/>
              </a:rPr>
              <a:t>&amp; </a:t>
            </a:r>
            <a:r>
              <a:rPr sz="2000" spc="-25" dirty="0">
                <a:cs typeface="Arial"/>
              </a:rPr>
              <a:t>efferent)</a:t>
            </a:r>
            <a:r>
              <a:rPr sz="2000" spc="55" dirty="0">
                <a:cs typeface="Arial"/>
              </a:rPr>
              <a:t> </a:t>
            </a:r>
            <a:r>
              <a:rPr sz="2000" spc="-55" dirty="0">
                <a:cs typeface="Arial"/>
              </a:rPr>
              <a:t>fibers.</a:t>
            </a:r>
            <a:endParaRPr sz="2000" dirty="0">
              <a:cs typeface="Arial"/>
            </a:endParaRPr>
          </a:p>
          <a:p>
            <a:pPr marL="537210" lvl="1" indent="-178435">
              <a:buFontTx/>
              <a:buChar char="•"/>
              <a:tabLst>
                <a:tab pos="537845" algn="l"/>
              </a:tabLst>
            </a:pPr>
            <a:r>
              <a:rPr sz="2000" spc="30" dirty="0">
                <a:cs typeface="Arial"/>
              </a:rPr>
              <a:t>It </a:t>
            </a:r>
            <a:r>
              <a:rPr sz="2000" spc="-80" dirty="0">
                <a:cs typeface="Arial"/>
              </a:rPr>
              <a:t>divides </a:t>
            </a:r>
            <a:r>
              <a:rPr sz="2000" spc="-20" dirty="0">
                <a:cs typeface="Arial"/>
              </a:rPr>
              <a:t>the </a:t>
            </a:r>
            <a:r>
              <a:rPr sz="2000" spc="-80" dirty="0">
                <a:cs typeface="Arial"/>
              </a:rPr>
              <a:t>thalamus </a:t>
            </a:r>
            <a:r>
              <a:rPr sz="2000" spc="-35" dirty="0">
                <a:cs typeface="Arial"/>
              </a:rPr>
              <a:t>into</a:t>
            </a:r>
            <a:r>
              <a:rPr lang="en-US" sz="2000" spc="-35" dirty="0">
                <a:cs typeface="Arial"/>
              </a:rPr>
              <a:t> 3 </a:t>
            </a:r>
            <a:r>
              <a:rPr lang="en-US" sz="2000" b="1" spc="-125" dirty="0">
                <a:cs typeface="Trebuchet MS"/>
              </a:rPr>
              <a:t>nuclear</a:t>
            </a:r>
            <a:r>
              <a:rPr lang="en-US" sz="2000" b="1" spc="10" dirty="0">
                <a:cs typeface="Trebuchet MS"/>
              </a:rPr>
              <a:t> </a:t>
            </a:r>
            <a:r>
              <a:rPr lang="en-US" sz="2000" spc="-85" dirty="0">
                <a:cs typeface="Arial"/>
              </a:rPr>
              <a:t>groups: </a:t>
            </a:r>
            <a:r>
              <a:rPr sz="2000" b="1" spc="-80" dirty="0">
                <a:cs typeface="Trebuchet MS"/>
              </a:rPr>
              <a:t>anterior</a:t>
            </a:r>
            <a:r>
              <a:rPr sz="2000" spc="-80" dirty="0">
                <a:solidFill>
                  <a:srgbClr val="92D050"/>
                </a:solidFill>
                <a:cs typeface="Arial"/>
              </a:rPr>
              <a:t>*</a:t>
            </a:r>
            <a:r>
              <a:rPr sz="2000" b="1" spc="-220" dirty="0">
                <a:cs typeface="Trebuchet MS"/>
              </a:rPr>
              <a:t>, </a:t>
            </a:r>
            <a:r>
              <a:rPr lang="en-US" sz="2000" b="1" spc="-220" dirty="0">
                <a:cs typeface="Trebuchet MS"/>
              </a:rPr>
              <a:t> </a:t>
            </a:r>
            <a:r>
              <a:rPr sz="2000" b="1" spc="-120" dirty="0">
                <a:cs typeface="Trebuchet MS"/>
              </a:rPr>
              <a:t>medial</a:t>
            </a:r>
            <a:r>
              <a:rPr lang="en-US" sz="2000" b="1" spc="-120" dirty="0">
                <a:cs typeface="Trebuchet MS"/>
              </a:rPr>
              <a:t> &amp; </a:t>
            </a:r>
            <a:r>
              <a:rPr sz="2000" b="1" spc="-110" dirty="0">
                <a:cs typeface="Trebuchet MS"/>
              </a:rPr>
              <a:t>lateral</a:t>
            </a:r>
            <a:r>
              <a:rPr lang="en-US" sz="2000" b="1" spc="-110" dirty="0">
                <a:cs typeface="Trebuchet MS"/>
              </a:rPr>
              <a:t>.</a:t>
            </a:r>
            <a:r>
              <a:rPr sz="2000" b="1" spc="-110" dirty="0">
                <a:cs typeface="Trebuchet MS"/>
              </a:rPr>
              <a:t> </a:t>
            </a:r>
            <a:endParaRPr lang="en-US" sz="2000" b="1" spc="-110" dirty="0">
              <a:cs typeface="Trebuchet MS"/>
            </a:endParaRPr>
          </a:p>
          <a:p>
            <a:pPr marL="537210" lvl="1" indent="-178435">
              <a:lnSpc>
                <a:spcPct val="100000"/>
              </a:lnSpc>
              <a:buChar char="•"/>
              <a:tabLst>
                <a:tab pos="537845" algn="l"/>
              </a:tabLst>
            </a:pPr>
            <a:r>
              <a:rPr sz="2000" spc="-180" dirty="0">
                <a:cs typeface="Arial"/>
              </a:rPr>
              <a:t>Each </a:t>
            </a:r>
            <a:r>
              <a:rPr sz="2000" spc="-5" dirty="0">
                <a:cs typeface="Arial"/>
              </a:rPr>
              <a:t>of </a:t>
            </a:r>
            <a:r>
              <a:rPr sz="2000" spc="-80" dirty="0">
                <a:cs typeface="Arial"/>
              </a:rPr>
              <a:t>these </a:t>
            </a:r>
            <a:r>
              <a:rPr sz="2000" spc="-65" dirty="0">
                <a:cs typeface="Arial"/>
              </a:rPr>
              <a:t>group </a:t>
            </a:r>
            <a:r>
              <a:rPr sz="2000" spc="-105" dirty="0">
                <a:cs typeface="Arial"/>
              </a:rPr>
              <a:t>is </a:t>
            </a:r>
            <a:r>
              <a:rPr sz="2000" spc="-75" dirty="0">
                <a:cs typeface="Arial"/>
              </a:rPr>
              <a:t>subdivided </a:t>
            </a:r>
            <a:r>
              <a:rPr sz="2000" dirty="0">
                <a:cs typeface="Arial"/>
              </a:rPr>
              <a:t>into </a:t>
            </a:r>
            <a:r>
              <a:rPr sz="2000" spc="-155" dirty="0">
                <a:cs typeface="Arial"/>
              </a:rPr>
              <a:t>a </a:t>
            </a:r>
            <a:r>
              <a:rPr sz="2000" spc="-60" dirty="0">
                <a:cs typeface="Arial"/>
              </a:rPr>
              <a:t>number </a:t>
            </a:r>
            <a:r>
              <a:rPr sz="2000" spc="-5" dirty="0">
                <a:cs typeface="Arial"/>
              </a:rPr>
              <a:t>of </a:t>
            </a:r>
            <a:r>
              <a:rPr sz="2000" spc="-95" dirty="0">
                <a:cs typeface="Arial"/>
              </a:rPr>
              <a:t>named</a:t>
            </a:r>
            <a:r>
              <a:rPr sz="2000" spc="-30" dirty="0">
                <a:cs typeface="Arial"/>
              </a:rPr>
              <a:t> </a:t>
            </a:r>
            <a:r>
              <a:rPr sz="2000" spc="-60" dirty="0">
                <a:cs typeface="Arial"/>
              </a:rPr>
              <a:t>nuclei.</a:t>
            </a:r>
            <a:endParaRPr sz="2000" dirty="0"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0610" y="1638578"/>
            <a:ext cx="2886075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65"/>
              </a:spcBef>
            </a:pPr>
            <a:r>
              <a:rPr sz="2200" b="1" spc="-105" dirty="0">
                <a:cs typeface="Trebuchet MS"/>
              </a:rPr>
              <a:t>White</a:t>
            </a:r>
            <a:r>
              <a:rPr sz="2200" b="1" spc="-185" dirty="0">
                <a:cs typeface="Trebuchet MS"/>
              </a:rPr>
              <a:t> </a:t>
            </a:r>
            <a:r>
              <a:rPr sz="2200" b="1" spc="-150" dirty="0">
                <a:cs typeface="Trebuchet MS"/>
              </a:rPr>
              <a:t>matter:</a:t>
            </a:r>
            <a:endParaRPr sz="2200" dirty="0"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5809" y="2432573"/>
            <a:ext cx="8045450" cy="996427"/>
          </a:xfrm>
          <a:prstGeom prst="rect">
            <a:avLst/>
          </a:prstGeom>
          <a:ln w="28955">
            <a:solidFill>
              <a:srgbClr val="6F2F9F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431800" indent="-342900">
              <a:lnSpc>
                <a:spcPct val="100000"/>
              </a:lnSpc>
              <a:buFont typeface="Courier New"/>
              <a:buChar char="o"/>
              <a:tabLst>
                <a:tab pos="432434" algn="l"/>
              </a:tabLst>
            </a:pPr>
            <a:r>
              <a:rPr sz="2000" b="1" u="heavy" spc="-160" dirty="0">
                <a:uFill>
                  <a:solidFill>
                    <a:srgbClr val="000000"/>
                  </a:solidFill>
                </a:uFill>
                <a:cs typeface="Trebuchet MS"/>
              </a:rPr>
              <a:t>External </a:t>
            </a:r>
            <a:r>
              <a:rPr sz="2000" b="1" u="heavy" spc="-130" dirty="0">
                <a:uFill>
                  <a:solidFill>
                    <a:srgbClr val="000000"/>
                  </a:solidFill>
                </a:uFill>
                <a:cs typeface="Trebuchet MS"/>
              </a:rPr>
              <a:t>medullary lamina</a:t>
            </a:r>
            <a:r>
              <a:rPr sz="2000" u="heavy" spc="-130" dirty="0">
                <a:uFill>
                  <a:solidFill>
                    <a:srgbClr val="000000"/>
                  </a:solidFill>
                </a:uFill>
                <a:cs typeface="Trebuchet MS"/>
              </a:rPr>
              <a:t>:</a:t>
            </a:r>
            <a:r>
              <a:rPr sz="2000" spc="-130" dirty="0">
                <a:cs typeface="Trebuchet MS"/>
              </a:rPr>
              <a:t> </a:t>
            </a:r>
            <a:r>
              <a:rPr sz="2000" spc="-112" baseline="9259" dirty="0">
                <a:solidFill>
                  <a:srgbClr val="92D050"/>
                </a:solidFill>
                <a:cs typeface="Arial"/>
              </a:rPr>
              <a:t>Lamina </a:t>
            </a:r>
            <a:r>
              <a:rPr sz="2000" spc="-22" baseline="9259" dirty="0">
                <a:solidFill>
                  <a:srgbClr val="92D050"/>
                </a:solidFill>
                <a:cs typeface="Arial"/>
              </a:rPr>
              <a:t>or</a:t>
            </a:r>
            <a:r>
              <a:rPr sz="2000" spc="-300" baseline="9259" dirty="0">
                <a:solidFill>
                  <a:srgbClr val="92D050"/>
                </a:solidFill>
                <a:cs typeface="Arial"/>
              </a:rPr>
              <a:t> </a:t>
            </a:r>
            <a:r>
              <a:rPr sz="2000" spc="-15" baseline="9259" dirty="0">
                <a:solidFill>
                  <a:srgbClr val="92D050"/>
                </a:solidFill>
                <a:cs typeface="Arial"/>
              </a:rPr>
              <a:t>fiber</a:t>
            </a:r>
            <a:endParaRPr sz="2000" baseline="9259" dirty="0">
              <a:cs typeface="Arial"/>
            </a:endParaRPr>
          </a:p>
          <a:p>
            <a:pPr marL="593725" lvl="1" indent="-224154">
              <a:lnSpc>
                <a:spcPct val="100000"/>
              </a:lnSpc>
              <a:buChar char="•"/>
              <a:tabLst>
                <a:tab pos="593725" algn="l"/>
                <a:tab pos="594360" algn="l"/>
              </a:tabLst>
            </a:pPr>
            <a:r>
              <a:rPr sz="2000" spc="-145" dirty="0">
                <a:cs typeface="Arial"/>
              </a:rPr>
              <a:t>Covers </a:t>
            </a:r>
            <a:r>
              <a:rPr sz="2000" spc="-20" dirty="0">
                <a:cs typeface="Arial"/>
              </a:rPr>
              <a:t>the </a:t>
            </a:r>
            <a:r>
              <a:rPr sz="2000" spc="-40" dirty="0">
                <a:cs typeface="Arial"/>
              </a:rPr>
              <a:t>lateral</a:t>
            </a:r>
            <a:r>
              <a:rPr sz="2000" spc="-140" dirty="0">
                <a:cs typeface="Arial"/>
              </a:rPr>
              <a:t> </a:t>
            </a:r>
            <a:r>
              <a:rPr sz="2000" spc="-90" dirty="0">
                <a:cs typeface="Arial"/>
              </a:rPr>
              <a:t>surface.</a:t>
            </a:r>
            <a:endParaRPr sz="2000" dirty="0">
              <a:cs typeface="Arial"/>
            </a:endParaRPr>
          </a:p>
          <a:p>
            <a:pPr marL="537210" lvl="1" indent="-167640">
              <a:lnSpc>
                <a:spcPct val="100000"/>
              </a:lnSpc>
              <a:buChar char="•"/>
              <a:tabLst>
                <a:tab pos="537845" algn="l"/>
              </a:tabLst>
            </a:pPr>
            <a:r>
              <a:rPr sz="2000" spc="30" dirty="0">
                <a:cs typeface="Arial"/>
              </a:rPr>
              <a:t>It</a:t>
            </a:r>
            <a:r>
              <a:rPr sz="2000" spc="-114" dirty="0">
                <a:cs typeface="Arial"/>
              </a:rPr>
              <a:t> </a:t>
            </a:r>
            <a:r>
              <a:rPr sz="2000" spc="-105" dirty="0">
                <a:cs typeface="Arial"/>
              </a:rPr>
              <a:t>consists</a:t>
            </a:r>
            <a:r>
              <a:rPr sz="2000" spc="-95" dirty="0">
                <a:cs typeface="Arial"/>
              </a:rPr>
              <a:t> </a:t>
            </a:r>
            <a:r>
              <a:rPr sz="2000" spc="-5" dirty="0">
                <a:cs typeface="Arial"/>
              </a:rPr>
              <a:t>of</a:t>
            </a:r>
            <a:r>
              <a:rPr sz="2000" spc="-110" dirty="0">
                <a:cs typeface="Arial"/>
              </a:rPr>
              <a:t> </a:t>
            </a:r>
            <a:r>
              <a:rPr sz="2000" b="1" spc="-140" dirty="0">
                <a:cs typeface="Trebuchet MS"/>
              </a:rPr>
              <a:t>thalamocortical</a:t>
            </a:r>
            <a:r>
              <a:rPr sz="2000" b="1" spc="-195" dirty="0">
                <a:cs typeface="Trebuchet MS"/>
              </a:rPr>
              <a:t> </a:t>
            </a:r>
            <a:r>
              <a:rPr sz="2000" spc="30" dirty="0">
                <a:cs typeface="Arial"/>
              </a:rPr>
              <a:t>&amp;</a:t>
            </a:r>
            <a:r>
              <a:rPr sz="2000" spc="-114" dirty="0">
                <a:cs typeface="Arial"/>
              </a:rPr>
              <a:t> </a:t>
            </a:r>
            <a:r>
              <a:rPr sz="2000" b="1" spc="-140" dirty="0">
                <a:cs typeface="Trebuchet MS"/>
              </a:rPr>
              <a:t>corticothalamic</a:t>
            </a:r>
            <a:r>
              <a:rPr sz="2000" b="1" spc="-195" dirty="0">
                <a:cs typeface="Trebuchet MS"/>
              </a:rPr>
              <a:t> </a:t>
            </a:r>
            <a:r>
              <a:rPr sz="2000" spc="-55" dirty="0">
                <a:cs typeface="Arial"/>
              </a:rPr>
              <a:t>fibers.</a:t>
            </a:r>
            <a:endParaRPr sz="2000" dirty="0"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12927" y="5099724"/>
            <a:ext cx="25006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solidFill>
                  <a:srgbClr val="92D050"/>
                </a:solidFill>
                <a:latin typeface="Arial"/>
                <a:cs typeface="Arial"/>
              </a:rPr>
              <a:t>*Has </a:t>
            </a:r>
            <a:r>
              <a:rPr sz="1400" spc="-110" dirty="0">
                <a:solidFill>
                  <a:srgbClr val="92D050"/>
                </a:solidFill>
                <a:latin typeface="Arial"/>
                <a:cs typeface="Arial"/>
              </a:rPr>
              <a:t>a </a:t>
            </a:r>
            <a:r>
              <a:rPr sz="1400" spc="-20" dirty="0">
                <a:solidFill>
                  <a:srgbClr val="92D050"/>
                </a:solidFill>
                <a:latin typeface="Arial"/>
                <a:cs typeface="Arial"/>
              </a:rPr>
              <a:t>relation </a:t>
            </a:r>
            <a:r>
              <a:rPr sz="1400" spc="10" dirty="0">
                <a:solidFill>
                  <a:srgbClr val="92D050"/>
                </a:solidFill>
                <a:latin typeface="Arial"/>
                <a:cs typeface="Arial"/>
              </a:rPr>
              <a:t>with </a:t>
            </a:r>
            <a:r>
              <a:rPr sz="1400" spc="-30" dirty="0">
                <a:solidFill>
                  <a:srgbClr val="92D050"/>
                </a:solidFill>
                <a:latin typeface="Arial"/>
                <a:cs typeface="Arial"/>
              </a:rPr>
              <a:t>limbic</a:t>
            </a:r>
            <a:r>
              <a:rPr sz="1400" spc="-22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92D050"/>
                </a:solidFill>
                <a:latin typeface="Arial"/>
                <a:cs typeface="Arial"/>
              </a:rPr>
              <a:t>system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81516" y="1138427"/>
            <a:ext cx="2906268" cy="3137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42831" y="4605528"/>
            <a:ext cx="3183635" cy="2002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24566" y="4748021"/>
            <a:ext cx="539750" cy="117475"/>
          </a:xfrm>
          <a:custGeom>
            <a:avLst/>
            <a:gdLst/>
            <a:ahLst/>
            <a:cxnLst/>
            <a:rect l="l" t="t" r="r" b="b"/>
            <a:pathLst>
              <a:path w="539750" h="117475">
                <a:moveTo>
                  <a:pt x="0" y="117347"/>
                </a:moveTo>
                <a:lnTo>
                  <a:pt x="539496" y="117347"/>
                </a:lnTo>
                <a:lnTo>
                  <a:pt x="539496" y="0"/>
                </a:lnTo>
                <a:lnTo>
                  <a:pt x="0" y="0"/>
                </a:lnTo>
                <a:lnTo>
                  <a:pt x="0" y="117347"/>
                </a:lnTo>
                <a:close/>
              </a:path>
            </a:pathLst>
          </a:custGeom>
          <a:ln w="28956">
            <a:solidFill>
              <a:srgbClr val="FF7B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A75635-CE35-4197-9AF1-60143104429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Thalamus</a:t>
            </a:r>
          </a:p>
          <a:p>
            <a:r>
              <a:rPr lang="en-US" sz="3200" b="1" dirty="0"/>
              <a:t>Internal Structure</a:t>
            </a:r>
          </a:p>
        </p:txBody>
      </p:sp>
    </p:spTree>
    <p:extLst>
      <p:ext uri="{BB962C8B-B14F-4D97-AF65-F5344CB8AC3E}">
        <p14:creationId xmlns:p14="http://schemas.microsoft.com/office/powerpoint/2010/main" val="2644611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70192" y="3350001"/>
            <a:ext cx="4771644" cy="3002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392518"/>
              </p:ext>
            </p:extLst>
          </p:nvPr>
        </p:nvGraphicFramePr>
        <p:xfrm>
          <a:off x="944067" y="2429510"/>
          <a:ext cx="5473700" cy="3843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4035">
                <a:tc>
                  <a:txBody>
                    <a:bodyPr/>
                    <a:lstStyle/>
                    <a:p>
                      <a:pPr marL="67310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2000" b="1" spc="-85" dirty="0">
                          <a:latin typeface="Gill Sans MT" panose="020B0502020104020203" pitchFamily="34" charset="0"/>
                          <a:cs typeface="Trebuchet MS"/>
                        </a:rPr>
                        <a:t>Dorsal</a:t>
                      </a:r>
                      <a:r>
                        <a:rPr sz="2000" b="1" spc="-170" dirty="0">
                          <a:latin typeface="Gill Sans MT" panose="020B0502020104020203" pitchFamily="34" charset="0"/>
                          <a:cs typeface="Trebuchet MS"/>
                        </a:rPr>
                        <a:t> </a:t>
                      </a:r>
                      <a:r>
                        <a:rPr sz="2000" b="1" spc="-160" dirty="0">
                          <a:latin typeface="Gill Sans MT" panose="020B0502020104020203" pitchFamily="34" charset="0"/>
                          <a:cs typeface="Trebuchet MS"/>
                        </a:rPr>
                        <a:t>Tier</a:t>
                      </a:r>
                      <a:endParaRPr sz="2000" dirty="0">
                        <a:latin typeface="Gill Sans MT" panose="020B0502020104020203" pitchFamily="34" charset="0"/>
                        <a:cs typeface="Trebuchet MS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2000" b="1" spc="-130" dirty="0">
                          <a:latin typeface="Gill Sans MT" panose="020B0502020104020203" pitchFamily="34" charset="0"/>
                          <a:cs typeface="Trebuchet MS"/>
                        </a:rPr>
                        <a:t>Ventral</a:t>
                      </a:r>
                      <a:r>
                        <a:rPr sz="2000" b="1" spc="-165" dirty="0">
                          <a:latin typeface="Gill Sans MT" panose="020B0502020104020203" pitchFamily="34" charset="0"/>
                          <a:cs typeface="Trebuchet MS"/>
                        </a:rPr>
                        <a:t> </a:t>
                      </a:r>
                      <a:r>
                        <a:rPr sz="2000" b="1" spc="-155" dirty="0">
                          <a:latin typeface="Gill Sans MT" panose="020B0502020104020203" pitchFamily="34" charset="0"/>
                          <a:cs typeface="Trebuchet MS"/>
                        </a:rPr>
                        <a:t>Tier</a:t>
                      </a:r>
                      <a:endParaRPr sz="2000">
                        <a:latin typeface="Gill Sans MT" panose="020B0502020104020203" pitchFamily="34" charset="0"/>
                        <a:cs typeface="Trebuchet MS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 rowSpan="2">
                  <a:txBody>
                    <a:bodyPr/>
                    <a:lstStyle/>
                    <a:p>
                      <a:pPr marL="97790" algn="l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70" dirty="0">
                          <a:latin typeface="Gill Sans MT" panose="020B0502020104020203" pitchFamily="34" charset="0"/>
                          <a:cs typeface="Arial"/>
                        </a:rPr>
                        <a:t>1. </a:t>
                      </a:r>
                      <a:r>
                        <a:rPr sz="1800" spc="-85" dirty="0">
                          <a:latin typeface="Gill Sans MT" panose="020B0502020104020203" pitchFamily="34" charset="0"/>
                          <a:cs typeface="Arial"/>
                        </a:rPr>
                        <a:t>Lateral </a:t>
                      </a:r>
                      <a:r>
                        <a:rPr sz="1800" spc="-100" dirty="0">
                          <a:latin typeface="Gill Sans MT" panose="020B0502020104020203" pitchFamily="34" charset="0"/>
                          <a:cs typeface="Arial"/>
                        </a:rPr>
                        <a:t>Dorsal</a:t>
                      </a:r>
                      <a:r>
                        <a:rPr sz="1800" spc="-135" dirty="0">
                          <a:latin typeface="Gill Sans MT" panose="020B0502020104020203" pitchFamily="34" charset="0"/>
                          <a:cs typeface="Arial"/>
                        </a:rPr>
                        <a:t> </a:t>
                      </a:r>
                      <a:r>
                        <a:rPr sz="1800" spc="-145" dirty="0">
                          <a:latin typeface="Gill Sans MT" panose="020B0502020104020203" pitchFamily="34" charset="0"/>
                          <a:cs typeface="Arial"/>
                        </a:rPr>
                        <a:t>(LD)</a:t>
                      </a:r>
                      <a:endParaRPr sz="1800" dirty="0">
                        <a:latin typeface="Gill Sans MT" panose="020B0502020104020203" pitchFamily="34" charset="0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CF84"/>
                    </a:solidFill>
                  </a:tcPr>
                </a:tc>
                <a:tc>
                  <a:txBody>
                    <a:bodyPr/>
                    <a:lstStyle/>
                    <a:p>
                      <a:pPr marL="97790" algn="l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70" dirty="0">
                          <a:latin typeface="Gill Sans MT" panose="020B0502020104020203" pitchFamily="34" charset="0"/>
                          <a:cs typeface="Arial"/>
                        </a:rPr>
                        <a:t>1. Ventral </a:t>
                      </a:r>
                      <a:r>
                        <a:rPr sz="1800" spc="-35" dirty="0">
                          <a:latin typeface="Gill Sans MT" panose="020B0502020104020203" pitchFamily="34" charset="0"/>
                          <a:cs typeface="Arial"/>
                        </a:rPr>
                        <a:t>Anterior</a:t>
                      </a:r>
                      <a:r>
                        <a:rPr sz="1800" spc="-150" dirty="0">
                          <a:latin typeface="Gill Sans MT" panose="020B0502020104020203" pitchFamily="34" charset="0"/>
                          <a:cs typeface="Arial"/>
                        </a:rPr>
                        <a:t> </a:t>
                      </a:r>
                      <a:r>
                        <a:rPr sz="1800" spc="-140" dirty="0">
                          <a:latin typeface="Gill Sans MT" panose="020B0502020104020203" pitchFamily="34" charset="0"/>
                          <a:cs typeface="Arial"/>
                        </a:rPr>
                        <a:t>(VA)</a:t>
                      </a:r>
                      <a:endParaRPr sz="1800">
                        <a:latin typeface="Gill Sans MT" panose="020B0502020104020203" pitchFamily="34" charset="0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9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0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CF84"/>
                    </a:solidFill>
                  </a:tcPr>
                </a:tc>
                <a:tc>
                  <a:txBody>
                    <a:bodyPr/>
                    <a:lstStyle/>
                    <a:p>
                      <a:pPr marL="97790" algn="l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70" dirty="0">
                          <a:latin typeface="Gill Sans MT" panose="020B0502020104020203" pitchFamily="34" charset="0"/>
                          <a:cs typeface="Arial"/>
                        </a:rPr>
                        <a:t>2. Ventral </a:t>
                      </a:r>
                      <a:r>
                        <a:rPr sz="1800" spc="-85" dirty="0">
                          <a:latin typeface="Gill Sans MT" panose="020B0502020104020203" pitchFamily="34" charset="0"/>
                          <a:cs typeface="Arial"/>
                        </a:rPr>
                        <a:t>Lateral</a:t>
                      </a:r>
                      <a:r>
                        <a:rPr sz="1800" spc="-150" dirty="0">
                          <a:latin typeface="Gill Sans MT" panose="020B0502020104020203" pitchFamily="34" charset="0"/>
                          <a:cs typeface="Arial"/>
                        </a:rPr>
                        <a:t> </a:t>
                      </a:r>
                      <a:r>
                        <a:rPr sz="1800" spc="-140" dirty="0">
                          <a:latin typeface="Gill Sans MT" panose="020B0502020104020203" pitchFamily="34" charset="0"/>
                          <a:cs typeface="Arial"/>
                        </a:rPr>
                        <a:t>(VL)</a:t>
                      </a:r>
                      <a:endParaRPr sz="1800" dirty="0">
                        <a:latin typeface="Gill Sans MT" panose="020B0502020104020203" pitchFamily="34" charset="0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36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 rowSpan="2">
                  <a:txBody>
                    <a:bodyPr/>
                    <a:lstStyle/>
                    <a:p>
                      <a:pPr marL="97790" algn="l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70" dirty="0">
                          <a:latin typeface="Gill Sans MT" panose="020B0502020104020203" pitchFamily="34" charset="0"/>
                          <a:cs typeface="Arial"/>
                        </a:rPr>
                        <a:t>2. </a:t>
                      </a:r>
                      <a:r>
                        <a:rPr sz="1800" spc="-85" dirty="0">
                          <a:latin typeface="Gill Sans MT" panose="020B0502020104020203" pitchFamily="34" charset="0"/>
                          <a:cs typeface="Arial"/>
                        </a:rPr>
                        <a:t>Lateral </a:t>
                      </a:r>
                      <a:r>
                        <a:rPr sz="1800" spc="-70" dirty="0">
                          <a:latin typeface="Gill Sans MT" panose="020B0502020104020203" pitchFamily="34" charset="0"/>
                          <a:cs typeface="Arial"/>
                        </a:rPr>
                        <a:t>Posterior</a:t>
                      </a:r>
                      <a:r>
                        <a:rPr sz="1800" spc="-140" dirty="0">
                          <a:latin typeface="Gill Sans MT" panose="020B0502020104020203" pitchFamily="34" charset="0"/>
                          <a:cs typeface="Arial"/>
                        </a:rPr>
                        <a:t> </a:t>
                      </a:r>
                      <a:r>
                        <a:rPr sz="1800" spc="-165" dirty="0">
                          <a:latin typeface="Gill Sans MT" panose="020B0502020104020203" pitchFamily="34" charset="0"/>
                          <a:cs typeface="Arial"/>
                        </a:rPr>
                        <a:t>(LP)</a:t>
                      </a:r>
                      <a:endParaRPr sz="1800">
                        <a:latin typeface="Gill Sans MT" panose="020B0502020104020203" pitchFamily="34" charset="0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7E4B"/>
                    </a:solidFill>
                  </a:tcPr>
                </a:tc>
                <a:tc>
                  <a:txBody>
                    <a:bodyPr/>
                    <a:lstStyle/>
                    <a:p>
                      <a:pPr marL="97790" algn="l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70" dirty="0">
                          <a:latin typeface="Gill Sans MT" panose="020B0502020104020203" pitchFamily="34" charset="0"/>
                          <a:cs typeface="Arial"/>
                        </a:rPr>
                        <a:t>3. Ventral </a:t>
                      </a:r>
                      <a:r>
                        <a:rPr sz="1800" spc="-45" dirty="0">
                          <a:latin typeface="Gill Sans MT" panose="020B0502020104020203" pitchFamily="34" charset="0"/>
                          <a:cs typeface="Arial"/>
                        </a:rPr>
                        <a:t>Intermediate</a:t>
                      </a:r>
                      <a:r>
                        <a:rPr sz="1800" spc="-140" dirty="0">
                          <a:latin typeface="Gill Sans MT" panose="020B0502020104020203" pitchFamily="34" charset="0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Gill Sans MT" panose="020B0502020104020203" pitchFamily="34" charset="0"/>
                          <a:cs typeface="Arial"/>
                        </a:rPr>
                        <a:t>(VI)</a:t>
                      </a:r>
                      <a:endParaRPr sz="1800" dirty="0">
                        <a:latin typeface="Gill Sans MT" panose="020B0502020104020203" pitchFamily="34" charset="0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721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7E4B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47015" algn="l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70" dirty="0">
                          <a:latin typeface="Gill Sans MT" panose="020B0502020104020203" pitchFamily="34" charset="0"/>
                          <a:cs typeface="Arial"/>
                        </a:rPr>
                        <a:t>4. Ventral Posterior </a:t>
                      </a:r>
                      <a:r>
                        <a:rPr sz="1800" spc="-150" dirty="0">
                          <a:latin typeface="Gill Sans MT" panose="020B0502020104020203" pitchFamily="34" charset="0"/>
                          <a:cs typeface="Arial"/>
                        </a:rPr>
                        <a:t>(VP)  </a:t>
                      </a:r>
                      <a:r>
                        <a:rPr sz="1800" spc="-35" dirty="0">
                          <a:latin typeface="Gill Sans MT" panose="020B0502020104020203" pitchFamily="34" charset="0"/>
                          <a:cs typeface="Arial"/>
                        </a:rPr>
                        <a:t>(</a:t>
                      </a:r>
                      <a:r>
                        <a:rPr sz="1200" spc="-35" dirty="0">
                          <a:solidFill>
                            <a:srgbClr val="A6A6A6"/>
                          </a:solidFill>
                          <a:latin typeface="Gill Sans MT" panose="020B0502020104020203" pitchFamily="34" charset="0"/>
                          <a:cs typeface="Arial"/>
                        </a:rPr>
                        <a:t>lateral: </a:t>
                      </a:r>
                      <a:r>
                        <a:rPr sz="1800" spc="-245" dirty="0">
                          <a:latin typeface="Gill Sans MT" panose="020B0502020104020203" pitchFamily="34" charset="0"/>
                          <a:cs typeface="Arial"/>
                        </a:rPr>
                        <a:t>PLVNT </a:t>
                      </a:r>
                      <a:r>
                        <a:rPr sz="1800" spc="25" dirty="0">
                          <a:latin typeface="Gill Sans MT" panose="020B0502020104020203" pitchFamily="34" charset="0"/>
                          <a:cs typeface="Arial"/>
                        </a:rPr>
                        <a:t>&amp; </a:t>
                      </a:r>
                      <a:r>
                        <a:rPr sz="1200" spc="-35" dirty="0">
                          <a:solidFill>
                            <a:srgbClr val="A6A6A6"/>
                          </a:solidFill>
                          <a:latin typeface="Gill Sans MT" panose="020B0502020104020203" pitchFamily="34" charset="0"/>
                          <a:cs typeface="Arial"/>
                        </a:rPr>
                        <a:t>medial:</a:t>
                      </a:r>
                      <a:r>
                        <a:rPr sz="1200" spc="-70" dirty="0">
                          <a:solidFill>
                            <a:srgbClr val="A6A6A6"/>
                          </a:solidFill>
                          <a:latin typeface="Gill Sans MT" panose="020B0502020104020203" pitchFamily="34" charset="0"/>
                          <a:cs typeface="Arial"/>
                        </a:rPr>
                        <a:t> </a:t>
                      </a:r>
                      <a:r>
                        <a:rPr sz="1800" spc="-140" dirty="0">
                          <a:latin typeface="Gill Sans MT" panose="020B0502020104020203" pitchFamily="34" charset="0"/>
                          <a:cs typeface="Arial"/>
                        </a:rPr>
                        <a:t>PMVNT)</a:t>
                      </a:r>
                      <a:endParaRPr sz="1800" dirty="0">
                        <a:latin typeface="Gill Sans MT" panose="020B0502020104020203" pitchFamily="34" charset="0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076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035">
                <a:tc rowSpan="2">
                  <a:txBody>
                    <a:bodyPr/>
                    <a:lstStyle/>
                    <a:p>
                      <a:pPr marL="97790" algn="l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70" dirty="0">
                          <a:latin typeface="Gill Sans MT" panose="020B0502020104020203" pitchFamily="34" charset="0"/>
                          <a:cs typeface="Arial"/>
                        </a:rPr>
                        <a:t>3.</a:t>
                      </a:r>
                      <a:r>
                        <a:rPr sz="1800" spc="-100" dirty="0">
                          <a:latin typeface="Gill Sans MT" panose="020B0502020104020203" pitchFamily="34" charset="0"/>
                          <a:cs typeface="Arial"/>
                        </a:rPr>
                        <a:t> </a:t>
                      </a:r>
                      <a:r>
                        <a:rPr sz="1800" spc="-75" dirty="0">
                          <a:latin typeface="Gill Sans MT" panose="020B0502020104020203" pitchFamily="34" charset="0"/>
                          <a:cs typeface="Arial"/>
                        </a:rPr>
                        <a:t>Pulvinar</a:t>
                      </a:r>
                      <a:endParaRPr sz="1800" dirty="0">
                        <a:latin typeface="Gill Sans MT" panose="020B0502020104020203" pitchFamily="34" charset="0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9F2C"/>
                    </a:solidFill>
                  </a:tcPr>
                </a:tc>
                <a:tc>
                  <a:txBody>
                    <a:bodyPr/>
                    <a:lstStyle/>
                    <a:p>
                      <a:pPr marL="97790" algn="l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70" dirty="0">
                          <a:latin typeface="Gill Sans MT" panose="020B0502020104020203" pitchFamily="34" charset="0"/>
                          <a:cs typeface="Arial"/>
                        </a:rPr>
                        <a:t>5. </a:t>
                      </a:r>
                      <a:r>
                        <a:rPr sz="1800" spc="-40" dirty="0">
                          <a:latin typeface="Gill Sans MT" panose="020B0502020104020203" pitchFamily="34" charset="0"/>
                          <a:cs typeface="Arial"/>
                        </a:rPr>
                        <a:t>Medial </a:t>
                      </a:r>
                      <a:r>
                        <a:rPr sz="1800" spc="-70" dirty="0">
                          <a:latin typeface="Gill Sans MT" panose="020B0502020104020203" pitchFamily="34" charset="0"/>
                          <a:cs typeface="Arial"/>
                        </a:rPr>
                        <a:t>geniculate</a:t>
                      </a:r>
                      <a:r>
                        <a:rPr sz="1800" spc="-165" dirty="0">
                          <a:latin typeface="Gill Sans MT" panose="020B0502020104020203" pitchFamily="34" charset="0"/>
                          <a:cs typeface="Arial"/>
                        </a:rPr>
                        <a:t> </a:t>
                      </a:r>
                      <a:r>
                        <a:rPr sz="1800" spc="-60" dirty="0">
                          <a:latin typeface="Gill Sans MT" panose="020B0502020104020203" pitchFamily="34" charset="0"/>
                          <a:cs typeface="Arial"/>
                        </a:rPr>
                        <a:t>nuclei</a:t>
                      </a:r>
                      <a:endParaRPr sz="1800" dirty="0">
                        <a:latin typeface="Gill Sans MT" panose="020B0502020104020203" pitchFamily="34" charset="0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E7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0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9F2C"/>
                    </a:solidFill>
                  </a:tcPr>
                </a:tc>
                <a:tc>
                  <a:txBody>
                    <a:bodyPr/>
                    <a:lstStyle/>
                    <a:p>
                      <a:pPr marL="97790" algn="l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70" dirty="0">
                          <a:latin typeface="Gill Sans MT" panose="020B0502020104020203" pitchFamily="34" charset="0"/>
                          <a:cs typeface="Arial"/>
                        </a:rPr>
                        <a:t>6. </a:t>
                      </a:r>
                      <a:r>
                        <a:rPr sz="1800" spc="-85" dirty="0">
                          <a:latin typeface="Gill Sans MT" panose="020B0502020104020203" pitchFamily="34" charset="0"/>
                          <a:cs typeface="Arial"/>
                        </a:rPr>
                        <a:t>Lateral </a:t>
                      </a:r>
                      <a:r>
                        <a:rPr sz="1800" spc="-70" dirty="0">
                          <a:latin typeface="Gill Sans MT" panose="020B0502020104020203" pitchFamily="34" charset="0"/>
                          <a:cs typeface="Arial"/>
                        </a:rPr>
                        <a:t>geniculate</a:t>
                      </a:r>
                      <a:r>
                        <a:rPr sz="1800" spc="-125" dirty="0">
                          <a:latin typeface="Gill Sans MT" panose="020B0502020104020203" pitchFamily="34" charset="0"/>
                          <a:cs typeface="Arial"/>
                        </a:rPr>
                        <a:t> </a:t>
                      </a:r>
                      <a:r>
                        <a:rPr sz="1800" spc="-60" dirty="0">
                          <a:latin typeface="Gill Sans MT" panose="020B0502020104020203" pitchFamily="34" charset="0"/>
                          <a:cs typeface="Arial"/>
                        </a:rPr>
                        <a:t>nuclei</a:t>
                      </a:r>
                      <a:endParaRPr sz="1800" dirty="0">
                        <a:latin typeface="Gill Sans MT" panose="020B0502020104020203" pitchFamily="34" charset="0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7B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296425" y="578413"/>
            <a:ext cx="4367826" cy="2771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167693" y="578413"/>
            <a:ext cx="44830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35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1600" spc="-170" dirty="0">
                <a:solidFill>
                  <a:srgbClr val="7E7E7E"/>
                </a:solidFill>
                <a:latin typeface="Arial"/>
                <a:cs typeface="Arial"/>
              </a:rPr>
              <a:t>x</a:t>
            </a:r>
            <a:r>
              <a:rPr sz="1600" spc="90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1600" spc="15" dirty="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sz="1600" spc="-130" dirty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7409" y="1964207"/>
            <a:ext cx="6200775" cy="3084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65"/>
              </a:lnSpc>
              <a:spcBef>
                <a:spcPts val="105"/>
              </a:spcBef>
            </a:pPr>
            <a:r>
              <a:rPr sz="2000" spc="-80" dirty="0">
                <a:cs typeface="Arial"/>
              </a:rPr>
              <a:t>Lateral</a:t>
            </a:r>
            <a:r>
              <a:rPr sz="2000" spc="-95" dirty="0">
                <a:cs typeface="Arial"/>
              </a:rPr>
              <a:t> </a:t>
            </a:r>
            <a:r>
              <a:rPr sz="2000" spc="-85" dirty="0">
                <a:cs typeface="Arial"/>
              </a:rPr>
              <a:t>Nuclear</a:t>
            </a:r>
            <a:r>
              <a:rPr sz="2000" spc="-105" dirty="0">
                <a:cs typeface="Arial"/>
              </a:rPr>
              <a:t> </a:t>
            </a:r>
            <a:r>
              <a:rPr sz="2000" spc="-95" dirty="0">
                <a:cs typeface="Arial"/>
              </a:rPr>
              <a:t>Group</a:t>
            </a:r>
            <a:r>
              <a:rPr sz="2000" spc="-120" dirty="0">
                <a:cs typeface="Arial"/>
              </a:rPr>
              <a:t> </a:t>
            </a:r>
            <a:r>
              <a:rPr sz="2000" spc="-105" dirty="0">
                <a:cs typeface="Arial"/>
              </a:rPr>
              <a:t>is</a:t>
            </a:r>
            <a:r>
              <a:rPr sz="2000" spc="-100" dirty="0">
                <a:cs typeface="Arial"/>
              </a:rPr>
              <a:t> </a:t>
            </a:r>
            <a:r>
              <a:rPr sz="2000" spc="-55" dirty="0">
                <a:cs typeface="Arial"/>
              </a:rPr>
              <a:t>divided</a:t>
            </a:r>
            <a:r>
              <a:rPr sz="2000" spc="-105" dirty="0">
                <a:cs typeface="Arial"/>
              </a:rPr>
              <a:t> </a:t>
            </a:r>
            <a:r>
              <a:rPr sz="2000" spc="-5" dirty="0">
                <a:cs typeface="Arial"/>
              </a:rPr>
              <a:t>into:</a:t>
            </a:r>
            <a:r>
              <a:rPr sz="2000" spc="-114" dirty="0">
                <a:cs typeface="Arial"/>
              </a:rPr>
              <a:t> </a:t>
            </a:r>
            <a:r>
              <a:rPr sz="2000" b="1" spc="-80" dirty="0">
                <a:cs typeface="Trebuchet MS"/>
              </a:rPr>
              <a:t>Dorsal</a:t>
            </a:r>
            <a:r>
              <a:rPr sz="2000" b="1" spc="-150" dirty="0">
                <a:cs typeface="Trebuchet MS"/>
              </a:rPr>
              <a:t> </a:t>
            </a:r>
            <a:r>
              <a:rPr sz="2000" spc="30" dirty="0">
                <a:cs typeface="Arial"/>
              </a:rPr>
              <a:t>&amp;</a:t>
            </a:r>
            <a:r>
              <a:rPr sz="2000" spc="-114" dirty="0">
                <a:cs typeface="Arial"/>
              </a:rPr>
              <a:t> </a:t>
            </a:r>
            <a:r>
              <a:rPr sz="2000" b="1" spc="-110" dirty="0">
                <a:cs typeface="Trebuchet MS"/>
              </a:rPr>
              <a:t>Ventral</a:t>
            </a:r>
            <a:r>
              <a:rPr sz="2000" b="1" spc="-165" dirty="0">
                <a:cs typeface="Trebuchet MS"/>
              </a:rPr>
              <a:t> </a:t>
            </a:r>
            <a:r>
              <a:rPr sz="2000" b="1" spc="-110" dirty="0">
                <a:cs typeface="Trebuchet MS"/>
              </a:rPr>
              <a:t>tiers</a:t>
            </a:r>
            <a:endParaRPr sz="2000" dirty="0"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49444" y="6304686"/>
            <a:ext cx="4968323" cy="284052"/>
          </a:xfrm>
          <a:prstGeom prst="rect">
            <a:avLst/>
          </a:prstGeom>
          <a:ln w="12192">
            <a:noFill/>
          </a:ln>
        </p:spPr>
        <p:txBody>
          <a:bodyPr vert="horz" wrap="square" lIns="0" tIns="37465" rIns="0" bIns="0" rtlCol="0">
            <a:spAutoFit/>
          </a:bodyPr>
          <a:lstStyle/>
          <a:p>
            <a:pPr marL="90805" marR="170815">
              <a:lnSpc>
                <a:spcPct val="100000"/>
              </a:lnSpc>
              <a:spcBef>
                <a:spcPts val="295"/>
              </a:spcBef>
            </a:pPr>
            <a:r>
              <a:rPr sz="1600" spc="-145" dirty="0">
                <a:solidFill>
                  <a:srgbClr val="92D050"/>
                </a:solidFill>
                <a:latin typeface="Arial"/>
                <a:cs typeface="Arial"/>
              </a:rPr>
              <a:t>VL </a:t>
            </a:r>
            <a:r>
              <a:rPr sz="1600" spc="-55" dirty="0">
                <a:solidFill>
                  <a:srgbClr val="92D050"/>
                </a:solidFill>
                <a:latin typeface="Arial"/>
                <a:cs typeface="Arial"/>
              </a:rPr>
              <a:t>and </a:t>
            </a:r>
            <a:r>
              <a:rPr sz="1600" spc="-80" dirty="0">
                <a:solidFill>
                  <a:srgbClr val="92D050"/>
                </a:solidFill>
                <a:latin typeface="Arial"/>
                <a:cs typeface="Arial"/>
              </a:rPr>
              <a:t>VI </a:t>
            </a:r>
            <a:r>
              <a:rPr sz="1600" spc="-50" dirty="0">
                <a:solidFill>
                  <a:srgbClr val="92D050"/>
                </a:solidFill>
                <a:latin typeface="Arial"/>
                <a:cs typeface="Arial"/>
              </a:rPr>
              <a:t>are </a:t>
            </a:r>
            <a:r>
              <a:rPr sz="1600" spc="-15" dirty="0">
                <a:solidFill>
                  <a:srgbClr val="92D050"/>
                </a:solidFill>
                <a:latin typeface="Arial"/>
                <a:cs typeface="Arial"/>
              </a:rPr>
              <a:t>the </a:t>
            </a:r>
            <a:r>
              <a:rPr sz="1600" spc="-90" dirty="0">
                <a:solidFill>
                  <a:srgbClr val="92D050"/>
                </a:solidFill>
                <a:latin typeface="Arial"/>
                <a:cs typeface="Arial"/>
              </a:rPr>
              <a:t>same  </a:t>
            </a:r>
            <a:r>
              <a:rPr sz="1600" spc="-65" dirty="0">
                <a:solidFill>
                  <a:srgbClr val="92D050"/>
                </a:solidFill>
                <a:latin typeface="Arial"/>
                <a:cs typeface="Arial"/>
              </a:rPr>
              <a:t>(have </a:t>
            </a:r>
            <a:r>
              <a:rPr sz="1600" spc="-15" dirty="0">
                <a:solidFill>
                  <a:srgbClr val="92D050"/>
                </a:solidFill>
                <a:latin typeface="Arial"/>
                <a:cs typeface="Arial"/>
              </a:rPr>
              <a:t>the </a:t>
            </a:r>
            <a:r>
              <a:rPr sz="1600" spc="-90" dirty="0">
                <a:solidFill>
                  <a:srgbClr val="92D050"/>
                </a:solidFill>
                <a:latin typeface="Arial"/>
                <a:cs typeface="Arial"/>
              </a:rPr>
              <a:t>same</a:t>
            </a:r>
            <a:r>
              <a:rPr sz="1600" spc="-1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92D050"/>
                </a:solidFill>
                <a:latin typeface="Arial"/>
                <a:cs typeface="Arial"/>
              </a:rPr>
              <a:t>function)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DC4F7CB-69D1-435B-835A-5CCDD907DBC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Thalamus</a:t>
            </a:r>
          </a:p>
          <a:p>
            <a:r>
              <a:rPr lang="en-US" sz="3200" b="1" dirty="0"/>
              <a:t>Lateral Nuclear Group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530723-2185-4419-8143-62E67B270D73}"/>
              </a:ext>
            </a:extLst>
          </p:cNvPr>
          <p:cNvSpPr/>
          <p:nvPr/>
        </p:nvSpPr>
        <p:spPr>
          <a:xfrm>
            <a:off x="6546008" y="2849724"/>
            <a:ext cx="2101857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935355" algn="r">
              <a:lnSpc>
                <a:spcPts val="1545"/>
              </a:lnSpc>
            </a:pPr>
            <a:r>
              <a:rPr lang="en-US" sz="1600" spc="5" dirty="0">
                <a:solidFill>
                  <a:srgbClr val="92D050"/>
                </a:solidFill>
                <a:latin typeface="Arial"/>
                <a:cs typeface="Arial"/>
              </a:rPr>
              <a:t>tier </a:t>
            </a:r>
            <a:r>
              <a:rPr lang="en-US" sz="1600" spc="-120" dirty="0">
                <a:solidFill>
                  <a:srgbClr val="92D050"/>
                </a:solidFill>
                <a:latin typeface="Arial"/>
                <a:cs typeface="Arial"/>
              </a:rPr>
              <a:t>=</a:t>
            </a:r>
            <a:r>
              <a:rPr lang="en-US" sz="1600" spc="-24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lang="en-US" sz="1600" spc="-45" dirty="0">
                <a:solidFill>
                  <a:srgbClr val="92D050"/>
                </a:solidFill>
                <a:latin typeface="Arial"/>
                <a:cs typeface="Arial"/>
              </a:rPr>
              <a:t>group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E8CCE5D-1A12-4E9E-928B-4671E5F00880}"/>
              </a:ext>
            </a:extLst>
          </p:cNvPr>
          <p:cNvSpPr/>
          <p:nvPr/>
        </p:nvSpPr>
        <p:spPr>
          <a:xfrm>
            <a:off x="9857934" y="147246"/>
            <a:ext cx="2187458" cy="439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+mj-lt"/>
              </a:rPr>
              <a:t>IMPORTANT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7965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90727" y="1623060"/>
            <a:ext cx="4500373" cy="4907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671817"/>
              </p:ext>
            </p:extLst>
          </p:nvPr>
        </p:nvGraphicFramePr>
        <p:xfrm>
          <a:off x="4720699" y="929258"/>
          <a:ext cx="7324693" cy="5574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9747">
                  <a:extLst>
                    <a:ext uri="{9D8B030D-6E8A-4147-A177-3AD203B41FA5}">
                      <a16:colId xmlns:a16="http://schemas.microsoft.com/office/drawing/2014/main" val="2811927506"/>
                    </a:ext>
                  </a:extLst>
                </a:gridCol>
                <a:gridCol w="2387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90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800" b="1" dirty="0">
                        <a:solidFill>
                          <a:schemeClr val="bg1"/>
                        </a:solidFill>
                        <a:latin typeface="+mn-lt"/>
                        <a:cs typeface="Trebuchet MS"/>
                      </a:endParaRPr>
                    </a:p>
                  </a:txBody>
                  <a:tcPr marL="0" marR="0" marT="304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14" dirty="0">
                          <a:latin typeface="Trebuchet MS"/>
                          <a:cs typeface="Trebuchet MS"/>
                        </a:rPr>
                        <a:t>Afferent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35" dirty="0">
                          <a:latin typeface="Trebuchet MS"/>
                          <a:cs typeface="Trebuchet MS"/>
                        </a:rPr>
                        <a:t>Efferent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 Anterior Thalamic</a:t>
                      </a:r>
                      <a:b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Nucleus</a:t>
                      </a:r>
                      <a:endParaRPr sz="18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0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00"/>
                    </a:solidFill>
                  </a:tcPr>
                </a:tc>
                <a:tc>
                  <a:txBody>
                    <a:bodyPr/>
                    <a:lstStyle/>
                    <a:p>
                      <a:pPr marL="100800" algn="ctr" rtl="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40" dirty="0">
                          <a:latin typeface="Arial"/>
                          <a:cs typeface="Arial"/>
                        </a:rPr>
                        <a:t>Mammillary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body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00800" algn="ctr" rtl="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4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Which </a:t>
                      </a:r>
                      <a:r>
                        <a:rPr sz="1200" spc="-6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1200" spc="-1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part from</a:t>
                      </a:r>
                      <a:r>
                        <a:rPr sz="1200" spc="-16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hypothalamus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0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800" marR="268605" algn="ctr" rtl="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Cingulate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gyrus </a:t>
                      </a:r>
                      <a:r>
                        <a:rPr sz="1800" spc="-30" dirty="0">
                          <a:solidFill>
                            <a:srgbClr val="F04123"/>
                          </a:solidFill>
                          <a:latin typeface="Arial"/>
                          <a:cs typeface="Arial"/>
                        </a:rPr>
                        <a:t>(part  </a:t>
                      </a:r>
                      <a:r>
                        <a:rPr sz="1800" spc="-5" dirty="0">
                          <a:solidFill>
                            <a:srgbClr val="F0412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40" dirty="0">
                          <a:solidFill>
                            <a:srgbClr val="F04123"/>
                          </a:solidFill>
                          <a:latin typeface="Arial"/>
                          <a:cs typeface="Arial"/>
                        </a:rPr>
                        <a:t>limbic</a:t>
                      </a:r>
                      <a:r>
                        <a:rPr sz="1800" spc="-190" dirty="0">
                          <a:solidFill>
                            <a:srgbClr val="F0412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>
                          <a:solidFill>
                            <a:srgbClr val="F04123"/>
                          </a:solidFill>
                          <a:latin typeface="Arial"/>
                          <a:cs typeface="Arial"/>
                        </a:rPr>
                        <a:t>system)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048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9060" algn="ctr" rtl="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Medial Nucleus</a:t>
                      </a:r>
                    </a:p>
                  </a:txBody>
                  <a:tcPr marL="0" marR="0" marT="30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B2C"/>
                    </a:solidFill>
                  </a:tcPr>
                </a:tc>
                <a:tc>
                  <a:txBody>
                    <a:bodyPr/>
                    <a:lstStyle/>
                    <a:p>
                      <a:pPr marL="100800" algn="ctr" rtl="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Hypothalamus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0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800" algn="ctr" rtl="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en-US" sz="1800" u="none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</a:t>
                      </a:r>
                      <a:r>
                        <a:rPr sz="1800" u="none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rontal </a:t>
                      </a:r>
                      <a:r>
                        <a:rPr sz="1800" u="none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cortex</a:t>
                      </a:r>
                      <a:r>
                        <a:rPr sz="1800" u="none" spc="-14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25" dirty="0">
                          <a:latin typeface="Arial"/>
                          <a:cs typeface="Arial"/>
                        </a:rPr>
                        <a:t>&amp;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00800" marR="186055" algn="ctr" rtl="0">
                        <a:lnSpc>
                          <a:spcPts val="1555"/>
                        </a:lnSpc>
                        <a:tabLst>
                          <a:tab pos="1590040" algn="l"/>
                        </a:tabLst>
                      </a:pPr>
                      <a:r>
                        <a:rPr lang="en-US" sz="1800" u="none" spc="-55" dirty="0">
                          <a:solidFill>
                            <a:srgbClr val="FF6699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Pref</a:t>
                      </a:r>
                      <a:r>
                        <a:rPr sz="1800" spc="-65" dirty="0">
                          <a:solidFill>
                            <a:srgbClr val="FF6699"/>
                          </a:solidFill>
                          <a:latin typeface="Arial"/>
                          <a:cs typeface="Arial"/>
                        </a:rPr>
                        <a:t>rontal</a:t>
                      </a:r>
                      <a:r>
                        <a:rPr sz="1800" spc="-95" dirty="0">
                          <a:solidFill>
                            <a:srgbClr val="FF66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5" dirty="0">
                          <a:solidFill>
                            <a:srgbClr val="FF6699"/>
                          </a:solidFill>
                          <a:latin typeface="Arial"/>
                          <a:cs typeface="Arial"/>
                        </a:rPr>
                        <a:t>cortex</a:t>
                      </a:r>
                      <a:endParaRPr sz="1200" baseline="62500" dirty="0">
                        <a:solidFill>
                          <a:srgbClr val="FF6699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048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946">
                <a:tc>
                  <a:txBody>
                    <a:bodyPr/>
                    <a:lstStyle/>
                    <a:p>
                      <a:pPr marL="99060" marR="229235" algn="ctr" rtl="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Ventral Anterior  Nucleus</a:t>
                      </a:r>
                    </a:p>
                  </a:txBody>
                  <a:tcPr marL="0" marR="0" marT="31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A22"/>
                    </a:solidFill>
                  </a:tcPr>
                </a:tc>
                <a:tc>
                  <a:txBody>
                    <a:bodyPr/>
                    <a:lstStyle/>
                    <a:p>
                      <a:pPr marL="100800" marR="229235" algn="ctr" rtl="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5" dirty="0">
                          <a:latin typeface="Arial"/>
                          <a:cs typeface="Arial"/>
                        </a:rPr>
                        <a:t>Globus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pallidus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body  </a:t>
                      </a:r>
                      <a:r>
                        <a:rPr sz="1800" spc="-85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800" spc="-90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substania</a:t>
                      </a:r>
                      <a:r>
                        <a:rPr lang="en-US" sz="1800" spc="-90" dirty="0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spc="-90" dirty="0" err="1">
                          <a:solidFill>
                            <a:srgbClr val="0070C0"/>
                          </a:solidFill>
                          <a:latin typeface="Arial"/>
                          <a:cs typeface="Arial"/>
                        </a:rPr>
                        <a:t>nigra</a:t>
                      </a:r>
                      <a:endParaRPr sz="1800" dirty="0">
                        <a:solidFill>
                          <a:srgbClr val="0070C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1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800" algn="ctr" rtl="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Premotor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cortex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00800" algn="ctr" rtl="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3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200" spc="-1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frontal</a:t>
                      </a:r>
                      <a:r>
                        <a:rPr sz="1200" spc="-13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lobe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11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Ventral Lateral  </a:t>
                      </a:r>
                      <a:b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Nucleus &amp; </a:t>
                      </a:r>
                      <a:r>
                        <a:rPr lang="en-US" sz="1800" b="1" dirty="0">
                          <a:solidFill>
                            <a:srgbClr val="92D050"/>
                          </a:solidFill>
                          <a:latin typeface="+mn-lt"/>
                          <a:cs typeface="Arial"/>
                        </a:rPr>
                        <a:t>VI</a:t>
                      </a:r>
                    </a:p>
                  </a:txBody>
                  <a:tcPr marL="0" marR="0" marT="31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3018"/>
                    </a:solidFill>
                  </a:tcPr>
                </a:tc>
                <a:tc>
                  <a:txBody>
                    <a:bodyPr/>
                    <a:lstStyle/>
                    <a:p>
                      <a:pPr marL="100800" algn="ctr" rtl="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Dentate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Nucleus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00800" algn="ctr" rtl="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7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sz="1200" spc="-6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cerebellum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1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800" algn="ctr" rtl="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Primary 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Motor</a:t>
                      </a:r>
                      <a:r>
                        <a:rPr sz="18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Cortex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00800" algn="ctr" rtl="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4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-7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frontal</a:t>
                      </a:r>
                      <a:r>
                        <a:rPr sz="1200" spc="-9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lobe</a:t>
                      </a:r>
                      <a:r>
                        <a:rPr sz="1200" spc="-7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-7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precentral</a:t>
                      </a:r>
                      <a:r>
                        <a:rPr sz="1200" spc="-9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gyrus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11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324000" marR="505459" algn="ctr" rtl="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Ventral Posterior Lateral Nucleus</a:t>
                      </a:r>
                    </a:p>
                  </a:txBody>
                  <a:tcPr marL="0" marR="0" marT="31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70D2"/>
                    </a:solidFill>
                  </a:tcPr>
                </a:tc>
                <a:tc>
                  <a:txBody>
                    <a:bodyPr/>
                    <a:lstStyle/>
                    <a:p>
                      <a:pPr marL="100800" marR="50545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spc="-40" dirty="0">
                          <a:latin typeface="Arial"/>
                          <a:cs typeface="Arial"/>
                        </a:rPr>
                        <a:t>Medial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8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Spinal 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lem</a:t>
                      </a:r>
                      <a:r>
                        <a:rPr lang="en-US" sz="1800" spc="-65" dirty="0">
                          <a:latin typeface="Arial"/>
                          <a:cs typeface="Arial"/>
                        </a:rPr>
                        <a:t>ni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sci</a:t>
                      </a:r>
                      <a:r>
                        <a:rPr lang="en-US" sz="1800" spc="-65" dirty="0">
                          <a:latin typeface="Arial"/>
                          <a:cs typeface="Arial"/>
                        </a:rPr>
                        <a:t>*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1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800" algn="ctr" rtl="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25" dirty="0">
                          <a:latin typeface="Arial"/>
                          <a:cs typeface="Arial"/>
                        </a:rPr>
                        <a:t>Sensory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Cortex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00800" algn="ctr" rtl="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5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Postcentral </a:t>
                      </a:r>
                      <a:r>
                        <a:rPr sz="1200" spc="-6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gyrus </a:t>
                      </a:r>
                      <a:r>
                        <a:rPr sz="1200" spc="-1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200" spc="-2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partial</a:t>
                      </a:r>
                      <a:r>
                        <a:rPr sz="1200" spc="-18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lobe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11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9060" algn="ctr" rtl="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Ventral Posterior</a:t>
                      </a:r>
                    </a:p>
                    <a:p>
                      <a:pPr marL="99060" algn="ctr" rtl="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Medial Nucleus</a:t>
                      </a:r>
                    </a:p>
                  </a:txBody>
                  <a:tcPr marL="0" marR="0" marT="31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0C1"/>
                    </a:solidFill>
                  </a:tcPr>
                </a:tc>
                <a:tc>
                  <a:txBody>
                    <a:bodyPr/>
                    <a:lstStyle/>
                    <a:p>
                      <a:pPr marL="100800" algn="ctr" rtl="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Trigeminal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Leminiscus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1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800" algn="ctr" rtl="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25" dirty="0">
                          <a:latin typeface="Arial"/>
                          <a:cs typeface="Arial"/>
                        </a:rPr>
                        <a:t>Sensory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Cortex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11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9060" algn="ctr" rtl="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Lateral Geniculate  Nucleus</a:t>
                      </a:r>
                    </a:p>
                  </a:txBody>
                  <a:tcPr marL="0" marR="0" marT="31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75A4"/>
                    </a:solidFill>
                  </a:tcPr>
                </a:tc>
                <a:tc>
                  <a:txBody>
                    <a:bodyPr/>
                    <a:lstStyle/>
                    <a:p>
                      <a:pPr marL="100800" algn="ctr" rtl="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65" dirty="0">
                          <a:latin typeface="Arial"/>
                          <a:cs typeface="Arial"/>
                        </a:rPr>
                        <a:t>O</a:t>
                      </a:r>
                      <a:r>
                        <a:rPr lang="en-US" sz="1800" spc="-6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tic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tract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1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800" algn="ctr" rtl="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Visual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Cortex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00800" algn="ctr" rtl="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3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In occipital</a:t>
                      </a:r>
                      <a:r>
                        <a:rPr sz="1200" spc="-11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lobe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175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9060" algn="ctr" rtl="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Medial Geniculate  Nucleus</a:t>
                      </a:r>
                    </a:p>
                  </a:txBody>
                  <a:tcPr marL="0" marR="0" marT="31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E6356"/>
                    </a:solidFill>
                  </a:tcPr>
                </a:tc>
                <a:tc>
                  <a:txBody>
                    <a:bodyPr/>
                    <a:lstStyle/>
                    <a:p>
                      <a:pPr marL="100800" algn="ctr" rtl="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Lateral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Leminiscus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1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800" algn="ctr" rtl="0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1060450" algn="l"/>
                        </a:tabLst>
                      </a:pPr>
                      <a:r>
                        <a:rPr sz="1800" spc="-40" dirty="0">
                          <a:latin typeface="Arial"/>
                          <a:cs typeface="Arial"/>
                        </a:rPr>
                        <a:t>Auditor</a:t>
                      </a:r>
                      <a:r>
                        <a:rPr lang="en-US" sz="1800" spc="-4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Cortex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00800" algn="ctr" rtl="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3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In superior </a:t>
                      </a:r>
                      <a:r>
                        <a:rPr sz="1200" spc="-3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temporal</a:t>
                      </a:r>
                      <a:r>
                        <a:rPr sz="1200" spc="-18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lob</a:t>
                      </a:r>
                      <a:r>
                        <a:rPr lang="en-US" sz="1200" spc="-3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175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4242AD8F-8955-4369-A3EB-2419EC439DA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Thalamus</a:t>
            </a:r>
          </a:p>
          <a:p>
            <a:r>
              <a:rPr lang="en-US" sz="3200" b="1" dirty="0"/>
              <a:t>Projection of Nuclei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142D096-D605-4D89-9AF6-D62489ED9793}"/>
              </a:ext>
            </a:extLst>
          </p:cNvPr>
          <p:cNvSpPr/>
          <p:nvPr/>
        </p:nvSpPr>
        <p:spPr>
          <a:xfrm>
            <a:off x="9857934" y="147246"/>
            <a:ext cx="2187458" cy="439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+mj-lt"/>
              </a:rPr>
              <a:t>IMPORTANT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05B1C9-12C7-413D-99A5-07644D8F4D68}"/>
              </a:ext>
            </a:extLst>
          </p:cNvPr>
          <p:cNvSpPr txBox="1"/>
          <p:nvPr/>
        </p:nvSpPr>
        <p:spPr>
          <a:xfrm>
            <a:off x="4720699" y="6492875"/>
            <a:ext cx="7324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*Medial lemniscus: from dorsal column | Spinal lemniscus: from spinothalamic</a:t>
            </a:r>
          </a:p>
        </p:txBody>
      </p:sp>
    </p:spTree>
    <p:extLst>
      <p:ext uri="{BB962C8B-B14F-4D97-AF65-F5344CB8AC3E}">
        <p14:creationId xmlns:p14="http://schemas.microsoft.com/office/powerpoint/2010/main" val="13859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2420" y="894588"/>
            <a:ext cx="7062216" cy="5280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99247" y="1028700"/>
            <a:ext cx="3951732" cy="5012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95EBE69-E638-44EA-982B-19F93C75838E}"/>
              </a:ext>
            </a:extLst>
          </p:cNvPr>
          <p:cNvSpPr/>
          <p:nvPr/>
        </p:nvSpPr>
        <p:spPr>
          <a:xfrm>
            <a:off x="9857934" y="147246"/>
            <a:ext cx="2187458" cy="439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+mj-lt"/>
              </a:rPr>
              <a:t>IMPORTANT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3844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995769" y="1263921"/>
            <a:ext cx="9143999" cy="23217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97180" algn="r">
              <a:lnSpc>
                <a:spcPct val="100000"/>
              </a:lnSpc>
              <a:spcBef>
                <a:spcPts val="105"/>
              </a:spcBef>
            </a:pPr>
            <a:r>
              <a:rPr sz="2000" spc="-65" dirty="0">
                <a:solidFill>
                  <a:srgbClr val="C3250C"/>
                </a:solidFill>
                <a:cs typeface="Arial"/>
              </a:rPr>
              <a:t>01:5</a:t>
            </a:r>
            <a:endParaRPr sz="2000" dirty="0"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Courier New"/>
              <a:buChar char="o"/>
              <a:tabLst>
                <a:tab pos="355600" algn="l"/>
              </a:tabLst>
            </a:pPr>
            <a:r>
              <a:rPr sz="2000" spc="-145" dirty="0">
                <a:cs typeface="Arial"/>
              </a:rPr>
              <a:t>The</a:t>
            </a:r>
            <a:r>
              <a:rPr sz="2000" spc="-105" dirty="0">
                <a:cs typeface="Arial"/>
              </a:rPr>
              <a:t> </a:t>
            </a:r>
            <a:r>
              <a:rPr sz="2000" spc="-10" dirty="0">
                <a:cs typeface="Arial"/>
              </a:rPr>
              <a:t>term</a:t>
            </a:r>
            <a:r>
              <a:rPr sz="2000" spc="-114" dirty="0">
                <a:cs typeface="Arial"/>
              </a:rPr>
              <a:t> </a:t>
            </a:r>
            <a:r>
              <a:rPr sz="2000" spc="-10" dirty="0">
                <a:cs typeface="Arial"/>
              </a:rPr>
              <a:t>"limbic"</a:t>
            </a:r>
            <a:r>
              <a:rPr sz="2000" spc="-100" dirty="0">
                <a:cs typeface="Arial"/>
              </a:rPr>
              <a:t> </a:t>
            </a:r>
            <a:r>
              <a:rPr sz="2000" spc="-105" dirty="0">
                <a:cs typeface="Arial"/>
              </a:rPr>
              <a:t>is</a:t>
            </a:r>
            <a:r>
              <a:rPr sz="2000" spc="-100" dirty="0">
                <a:cs typeface="Arial"/>
              </a:rPr>
              <a:t> </a:t>
            </a:r>
            <a:r>
              <a:rPr sz="2000" spc="-15" dirty="0">
                <a:cs typeface="Arial"/>
              </a:rPr>
              <a:t>from</a:t>
            </a:r>
            <a:r>
              <a:rPr sz="2000" spc="-114" dirty="0">
                <a:cs typeface="Arial"/>
              </a:rPr>
              <a:t> </a:t>
            </a:r>
            <a:r>
              <a:rPr sz="2000" spc="-20" dirty="0">
                <a:cs typeface="Arial"/>
              </a:rPr>
              <a:t>the</a:t>
            </a:r>
            <a:r>
              <a:rPr sz="2000" spc="-105" dirty="0">
                <a:cs typeface="Arial"/>
              </a:rPr>
              <a:t> </a:t>
            </a:r>
            <a:r>
              <a:rPr sz="2000" spc="-75" dirty="0">
                <a:cs typeface="Arial"/>
              </a:rPr>
              <a:t>Latin</a:t>
            </a:r>
            <a:r>
              <a:rPr sz="2000" spc="-100" dirty="0">
                <a:cs typeface="Arial"/>
              </a:rPr>
              <a:t> </a:t>
            </a:r>
            <a:r>
              <a:rPr sz="2000" spc="-30" dirty="0">
                <a:cs typeface="Arial"/>
              </a:rPr>
              <a:t>word</a:t>
            </a:r>
            <a:r>
              <a:rPr sz="2000" spc="-110" dirty="0">
                <a:cs typeface="Arial"/>
              </a:rPr>
              <a:t> </a:t>
            </a:r>
            <a:r>
              <a:rPr sz="2000" b="1" spc="-114" dirty="0">
                <a:cs typeface="Trebuchet MS"/>
              </a:rPr>
              <a:t>Limbus</a:t>
            </a:r>
            <a:r>
              <a:rPr sz="2000" spc="-114" dirty="0">
                <a:cs typeface="Arial"/>
              </a:rPr>
              <a:t>,</a:t>
            </a:r>
            <a:r>
              <a:rPr sz="2000" spc="-135" dirty="0">
                <a:cs typeface="Arial"/>
              </a:rPr>
              <a:t> </a:t>
            </a:r>
            <a:r>
              <a:rPr sz="2000" spc="5" dirty="0">
                <a:cs typeface="Arial"/>
              </a:rPr>
              <a:t>for</a:t>
            </a:r>
            <a:r>
              <a:rPr sz="2000" spc="-100" dirty="0">
                <a:cs typeface="Arial"/>
              </a:rPr>
              <a:t> </a:t>
            </a:r>
            <a:r>
              <a:rPr sz="2000" spc="-5" dirty="0">
                <a:cs typeface="Arial"/>
              </a:rPr>
              <a:t>"border"</a:t>
            </a:r>
            <a:r>
              <a:rPr sz="2000" spc="-125" dirty="0">
                <a:cs typeface="Arial"/>
              </a:rPr>
              <a:t> </a:t>
            </a:r>
            <a:r>
              <a:rPr sz="2000" spc="-15" dirty="0">
                <a:cs typeface="Arial"/>
              </a:rPr>
              <a:t>or</a:t>
            </a:r>
            <a:r>
              <a:rPr sz="2000" spc="-120" dirty="0">
                <a:cs typeface="Arial"/>
              </a:rPr>
              <a:t> </a:t>
            </a:r>
            <a:r>
              <a:rPr sz="2000" spc="-50" dirty="0">
                <a:cs typeface="Arial"/>
              </a:rPr>
              <a:t>"edge".</a:t>
            </a:r>
            <a:endParaRPr sz="20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Courier New"/>
              <a:buChar char="o"/>
              <a:tabLst>
                <a:tab pos="355600" algn="l"/>
              </a:tabLst>
            </a:pPr>
            <a:r>
              <a:rPr sz="2000" u="heavy" spc="30" dirty="0">
                <a:uFill>
                  <a:solidFill>
                    <a:srgbClr val="000000"/>
                  </a:solidFill>
                </a:uFill>
                <a:cs typeface="Arial"/>
              </a:rPr>
              <a:t>It</a:t>
            </a:r>
            <a:r>
              <a:rPr sz="2000" u="heavy" spc="-114" dirty="0">
                <a:uFill>
                  <a:solidFill>
                    <a:srgbClr val="000000"/>
                  </a:solidFill>
                </a:uFill>
                <a:cs typeface="Arial"/>
              </a:rPr>
              <a:t> </a:t>
            </a:r>
            <a:r>
              <a:rPr sz="2000" u="heavy" spc="-105" dirty="0">
                <a:uFill>
                  <a:solidFill>
                    <a:srgbClr val="000000"/>
                  </a:solidFill>
                </a:uFill>
                <a:cs typeface="Arial"/>
              </a:rPr>
              <a:t>separates</a:t>
            </a:r>
            <a:r>
              <a:rPr sz="2000" spc="-80" dirty="0">
                <a:cs typeface="Arial"/>
              </a:rPr>
              <a:t> </a:t>
            </a:r>
            <a:r>
              <a:rPr sz="2000" spc="-20" dirty="0">
                <a:cs typeface="Arial"/>
              </a:rPr>
              <a:t>the</a:t>
            </a:r>
            <a:r>
              <a:rPr sz="2000" spc="-100" dirty="0">
                <a:cs typeface="Arial"/>
              </a:rPr>
              <a:t> </a:t>
            </a:r>
            <a:r>
              <a:rPr sz="2000" spc="-65" dirty="0">
                <a:solidFill>
                  <a:srgbClr val="F04123"/>
                </a:solidFill>
                <a:cs typeface="Arial"/>
              </a:rPr>
              <a:t>medial</a:t>
            </a:r>
            <a:r>
              <a:rPr sz="2000" spc="-100" dirty="0">
                <a:solidFill>
                  <a:srgbClr val="F04123"/>
                </a:solidFill>
                <a:cs typeface="Arial"/>
              </a:rPr>
              <a:t> </a:t>
            </a:r>
            <a:r>
              <a:rPr sz="2000" spc="-95" dirty="0">
                <a:solidFill>
                  <a:srgbClr val="F04123"/>
                </a:solidFill>
                <a:cs typeface="Arial"/>
              </a:rPr>
              <a:t>surface</a:t>
            </a:r>
            <a:r>
              <a:rPr sz="2000" spc="-80" dirty="0">
                <a:solidFill>
                  <a:srgbClr val="F04123"/>
                </a:solidFill>
                <a:cs typeface="Arial"/>
              </a:rPr>
              <a:t> </a:t>
            </a:r>
            <a:r>
              <a:rPr sz="2000" spc="-5" dirty="0">
                <a:solidFill>
                  <a:srgbClr val="FF0000"/>
                </a:solidFill>
                <a:cs typeface="Arial"/>
              </a:rPr>
              <a:t>of</a:t>
            </a:r>
            <a:r>
              <a:rPr sz="2000" spc="-114" dirty="0">
                <a:solidFill>
                  <a:srgbClr val="FF0000"/>
                </a:solidFill>
                <a:cs typeface="Arial"/>
              </a:rPr>
              <a:t> </a:t>
            </a:r>
            <a:r>
              <a:rPr sz="2000" spc="-20" dirty="0">
                <a:solidFill>
                  <a:srgbClr val="FF0000"/>
                </a:solidFill>
                <a:cs typeface="Arial"/>
              </a:rPr>
              <a:t>the</a:t>
            </a:r>
            <a:r>
              <a:rPr sz="2000" spc="-100" dirty="0">
                <a:solidFill>
                  <a:srgbClr val="FF0000"/>
                </a:solidFill>
                <a:cs typeface="Arial"/>
              </a:rPr>
              <a:t> </a:t>
            </a:r>
            <a:r>
              <a:rPr sz="2000" spc="-65" dirty="0">
                <a:solidFill>
                  <a:srgbClr val="F04123"/>
                </a:solidFill>
                <a:cs typeface="Arial"/>
              </a:rPr>
              <a:t>cerebral</a:t>
            </a:r>
            <a:r>
              <a:rPr sz="2000" spc="-100" dirty="0">
                <a:solidFill>
                  <a:srgbClr val="F04123"/>
                </a:solidFill>
                <a:cs typeface="Arial"/>
              </a:rPr>
              <a:t> </a:t>
            </a:r>
            <a:r>
              <a:rPr sz="2000" spc="-55" dirty="0">
                <a:solidFill>
                  <a:srgbClr val="F04123"/>
                </a:solidFill>
                <a:cs typeface="Arial"/>
              </a:rPr>
              <a:t>cortex</a:t>
            </a:r>
            <a:r>
              <a:rPr sz="2000" spc="-110" dirty="0">
                <a:solidFill>
                  <a:srgbClr val="F04123"/>
                </a:solidFill>
                <a:cs typeface="Arial"/>
              </a:rPr>
              <a:t> </a:t>
            </a:r>
            <a:r>
              <a:rPr sz="2000" spc="-15" dirty="0">
                <a:cs typeface="Arial"/>
              </a:rPr>
              <a:t>from</a:t>
            </a:r>
            <a:r>
              <a:rPr sz="2000" spc="-114" dirty="0">
                <a:cs typeface="Arial"/>
              </a:rPr>
              <a:t> </a:t>
            </a:r>
            <a:r>
              <a:rPr sz="2000" spc="-20" dirty="0">
                <a:cs typeface="Arial"/>
              </a:rPr>
              <a:t>the</a:t>
            </a:r>
            <a:r>
              <a:rPr sz="2000" spc="-100" dirty="0">
                <a:cs typeface="Arial"/>
              </a:rPr>
              <a:t> </a:t>
            </a:r>
            <a:r>
              <a:rPr sz="2000" spc="-80" dirty="0">
                <a:solidFill>
                  <a:srgbClr val="F04123"/>
                </a:solidFill>
                <a:cs typeface="Arial"/>
              </a:rPr>
              <a:t>diencephalon</a:t>
            </a:r>
            <a:endParaRPr sz="20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Courier New"/>
              <a:buChar char="o"/>
              <a:tabLst>
                <a:tab pos="355600" algn="l"/>
              </a:tabLst>
            </a:pPr>
            <a:r>
              <a:rPr sz="2000" spc="30" dirty="0">
                <a:cs typeface="Arial"/>
              </a:rPr>
              <a:t>It</a:t>
            </a:r>
            <a:r>
              <a:rPr sz="2000" spc="-110" dirty="0">
                <a:cs typeface="Arial"/>
              </a:rPr>
              <a:t> </a:t>
            </a:r>
            <a:r>
              <a:rPr sz="2000" spc="-105" dirty="0">
                <a:cs typeface="Arial"/>
              </a:rPr>
              <a:t>consists</a:t>
            </a:r>
            <a:r>
              <a:rPr sz="2000" spc="-90" dirty="0">
                <a:cs typeface="Arial"/>
              </a:rPr>
              <a:t> </a:t>
            </a:r>
            <a:r>
              <a:rPr sz="2000" spc="-5" dirty="0">
                <a:cs typeface="Arial"/>
              </a:rPr>
              <a:t>of</a:t>
            </a:r>
            <a:r>
              <a:rPr sz="2000" spc="-110" dirty="0">
                <a:cs typeface="Arial"/>
              </a:rPr>
              <a:t> </a:t>
            </a:r>
            <a:r>
              <a:rPr sz="2000" spc="-155" dirty="0">
                <a:cs typeface="Arial"/>
              </a:rPr>
              <a:t>a</a:t>
            </a:r>
            <a:r>
              <a:rPr sz="2000" spc="-100" dirty="0">
                <a:cs typeface="Arial"/>
              </a:rPr>
              <a:t> </a:t>
            </a:r>
            <a:r>
              <a:rPr sz="2000" spc="-60" dirty="0">
                <a:cs typeface="Arial"/>
              </a:rPr>
              <a:t>number</a:t>
            </a:r>
            <a:r>
              <a:rPr sz="2000" spc="-114" dirty="0">
                <a:cs typeface="Arial"/>
              </a:rPr>
              <a:t> </a:t>
            </a:r>
            <a:r>
              <a:rPr sz="2000" spc="-5" dirty="0">
                <a:cs typeface="Arial"/>
              </a:rPr>
              <a:t>of</a:t>
            </a:r>
            <a:r>
              <a:rPr sz="2000" spc="-110" dirty="0">
                <a:cs typeface="Arial"/>
              </a:rPr>
              <a:t> </a:t>
            </a:r>
            <a:r>
              <a:rPr sz="2000" spc="-45" dirty="0">
                <a:cs typeface="Arial"/>
              </a:rPr>
              <a:t>cortical</a:t>
            </a:r>
            <a:r>
              <a:rPr sz="2000" spc="-90" dirty="0">
                <a:cs typeface="Arial"/>
              </a:rPr>
              <a:t> </a:t>
            </a:r>
            <a:r>
              <a:rPr sz="2000" spc="30" dirty="0">
                <a:cs typeface="Arial"/>
              </a:rPr>
              <a:t>&amp;</a:t>
            </a:r>
            <a:r>
              <a:rPr sz="2000" spc="-105" dirty="0">
                <a:cs typeface="Arial"/>
              </a:rPr>
              <a:t> </a:t>
            </a:r>
            <a:r>
              <a:rPr sz="2000" spc="-65" dirty="0">
                <a:cs typeface="Arial"/>
              </a:rPr>
              <a:t>subcortical</a:t>
            </a:r>
            <a:r>
              <a:rPr sz="2000" spc="350" dirty="0">
                <a:cs typeface="Arial"/>
              </a:rPr>
              <a:t> </a:t>
            </a:r>
            <a:r>
              <a:rPr sz="2000" spc="-55" dirty="0">
                <a:cs typeface="Arial"/>
              </a:rPr>
              <a:t>structures</a:t>
            </a:r>
            <a:r>
              <a:rPr sz="2000" spc="-80" dirty="0">
                <a:cs typeface="Arial"/>
              </a:rPr>
              <a:t> </a:t>
            </a:r>
            <a:r>
              <a:rPr sz="2000" spc="10" dirty="0">
                <a:cs typeface="Arial"/>
              </a:rPr>
              <a:t>with</a:t>
            </a:r>
            <a:r>
              <a:rPr sz="2000" spc="-100" dirty="0">
                <a:cs typeface="Arial"/>
              </a:rPr>
              <a:t> </a:t>
            </a:r>
            <a:r>
              <a:rPr sz="2000" spc="-60" dirty="0">
                <a:cs typeface="Arial"/>
              </a:rPr>
              <a:t>looped</a:t>
            </a:r>
            <a:r>
              <a:rPr sz="2000" spc="-120" dirty="0">
                <a:cs typeface="Arial"/>
              </a:rPr>
              <a:t> </a:t>
            </a:r>
            <a:r>
              <a:rPr sz="2000" spc="-75" dirty="0">
                <a:cs typeface="Arial"/>
              </a:rPr>
              <a:t>connections</a:t>
            </a:r>
            <a:r>
              <a:rPr sz="2000" spc="-10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then</a:t>
            </a:r>
            <a:r>
              <a:rPr sz="2000" spc="-95" dirty="0">
                <a:cs typeface="Arial"/>
              </a:rPr>
              <a:t> </a:t>
            </a:r>
            <a:r>
              <a:rPr sz="2000" spc="-45" dirty="0">
                <a:cs typeface="Arial"/>
              </a:rPr>
              <a:t>all</a:t>
            </a:r>
            <a:r>
              <a:rPr sz="2000" spc="-110" dirty="0">
                <a:cs typeface="Arial"/>
              </a:rPr>
              <a:t> </a:t>
            </a:r>
            <a:r>
              <a:rPr sz="2000" spc="-30" dirty="0">
                <a:cs typeface="Arial"/>
              </a:rPr>
              <a:t>project</a:t>
            </a:r>
            <a:r>
              <a:rPr sz="2000" spc="-105" dirty="0">
                <a:cs typeface="Arial"/>
              </a:rPr>
              <a:t> </a:t>
            </a:r>
            <a:r>
              <a:rPr sz="2000" spc="30" dirty="0">
                <a:cs typeface="Arial"/>
              </a:rPr>
              <a:t>to</a:t>
            </a:r>
            <a:r>
              <a:rPr lang="en-US" sz="2000" spc="30" dirty="0">
                <a:cs typeface="Arial"/>
              </a:rPr>
              <a:t> </a:t>
            </a:r>
            <a:r>
              <a:rPr lang="en-US" sz="2000" spc="-20" dirty="0">
                <a:cs typeface="Arial"/>
              </a:rPr>
              <a:t>the</a:t>
            </a:r>
            <a:r>
              <a:rPr lang="en-US" sz="2000" spc="-105" dirty="0">
                <a:cs typeface="Arial"/>
              </a:rPr>
              <a:t> </a:t>
            </a:r>
            <a:r>
              <a:rPr lang="en-US" sz="2000" spc="-55" dirty="0">
                <a:cs typeface="Arial"/>
              </a:rPr>
              <a:t>h</a:t>
            </a:r>
            <a:r>
              <a:rPr lang="en-US" sz="2000" spc="-75" dirty="0">
                <a:cs typeface="Arial"/>
              </a:rPr>
              <a:t>y</a:t>
            </a:r>
            <a:r>
              <a:rPr lang="en-US" sz="2000" spc="-80" dirty="0">
                <a:cs typeface="Arial"/>
              </a:rPr>
              <a:t>pothalamu</a:t>
            </a:r>
            <a:r>
              <a:rPr lang="en-US" sz="2000" spc="-70" dirty="0">
                <a:cs typeface="Arial"/>
              </a:rPr>
              <a:t>s</a:t>
            </a:r>
            <a:r>
              <a:rPr lang="en-US" sz="2000" spc="-135" dirty="0">
                <a:cs typeface="Arial"/>
              </a:rPr>
              <a:t> </a:t>
            </a:r>
            <a:r>
              <a:rPr lang="en-US" sz="2000" spc="-40" dirty="0">
                <a:cs typeface="Arial"/>
              </a:rPr>
              <a:t>(</a:t>
            </a:r>
            <a:r>
              <a:rPr lang="en-US" sz="2000" b="1" spc="-110" dirty="0">
                <a:cs typeface="Trebuchet MS"/>
              </a:rPr>
              <a:t>particul</a:t>
            </a:r>
            <a:r>
              <a:rPr lang="en-US" sz="2000" b="1" spc="-135" dirty="0">
                <a:cs typeface="Trebuchet MS"/>
              </a:rPr>
              <a:t>a</a:t>
            </a:r>
            <a:r>
              <a:rPr lang="en-US" sz="2000" b="1" spc="-110" dirty="0">
                <a:cs typeface="Trebuchet MS"/>
              </a:rPr>
              <a:t>rl</a:t>
            </a:r>
            <a:r>
              <a:rPr lang="en-US" sz="2000" b="1" spc="-155" dirty="0">
                <a:cs typeface="Trebuchet MS"/>
              </a:rPr>
              <a:t>y</a:t>
            </a:r>
            <a:r>
              <a:rPr lang="en-US" sz="2000" b="1" spc="-180" dirty="0">
                <a:cs typeface="Trebuchet MS"/>
              </a:rPr>
              <a:t> </a:t>
            </a:r>
            <a:r>
              <a:rPr lang="en-US" sz="2000" b="1" spc="-100" dirty="0">
                <a:cs typeface="Trebuchet MS"/>
              </a:rPr>
              <a:t>mammill</a:t>
            </a:r>
            <a:r>
              <a:rPr lang="en-US" sz="2000" b="1" spc="-95" dirty="0">
                <a:cs typeface="Trebuchet MS"/>
              </a:rPr>
              <a:t>a</a:t>
            </a:r>
            <a:r>
              <a:rPr lang="en-US" sz="2000" b="1" spc="-125" dirty="0">
                <a:cs typeface="Trebuchet MS"/>
              </a:rPr>
              <a:t>r</a:t>
            </a:r>
            <a:r>
              <a:rPr lang="en-US" sz="2000" b="1" spc="-145" dirty="0">
                <a:cs typeface="Trebuchet MS"/>
              </a:rPr>
              <a:t>y</a:t>
            </a:r>
            <a:r>
              <a:rPr lang="en-US" sz="2000" b="1" spc="-170" dirty="0">
                <a:cs typeface="Trebuchet MS"/>
              </a:rPr>
              <a:t> </a:t>
            </a:r>
            <a:r>
              <a:rPr lang="en-US" sz="2000" b="1" spc="-80" dirty="0">
                <a:cs typeface="Trebuchet MS"/>
              </a:rPr>
              <a:t>bo</a:t>
            </a:r>
            <a:r>
              <a:rPr lang="en-US" sz="2000" b="1" spc="-75" dirty="0">
                <a:cs typeface="Trebuchet MS"/>
              </a:rPr>
              <a:t>d</a:t>
            </a:r>
            <a:r>
              <a:rPr lang="en-US" sz="2000" b="1" spc="-105" dirty="0">
                <a:cs typeface="Trebuchet MS"/>
              </a:rPr>
              <a:t>ies</a:t>
            </a:r>
            <a:r>
              <a:rPr lang="en-US" sz="2000" spc="-55" dirty="0">
                <a:cs typeface="Arial"/>
              </a:rPr>
              <a:t>). </a:t>
            </a:r>
            <a:r>
              <a:rPr lang="en-US" sz="2000" spc="-55" dirty="0">
                <a:solidFill>
                  <a:schemeClr val="bg1">
                    <a:lumMod val="50000"/>
                  </a:schemeClr>
                </a:solidFill>
                <a:cs typeface="Arial"/>
              </a:rPr>
              <a:t>By fornix </a:t>
            </a:r>
            <a:endParaRPr lang="en-US" sz="2000" dirty="0">
              <a:solidFill>
                <a:schemeClr val="bg1">
                  <a:lumMod val="50000"/>
                </a:schemeClr>
              </a:solidFill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Courier New"/>
              <a:buChar char="o"/>
              <a:tabLst>
                <a:tab pos="355600" algn="l"/>
              </a:tabLst>
            </a:pPr>
            <a:endParaRPr sz="2000" dirty="0"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30040" y="3749040"/>
            <a:ext cx="2830067" cy="2595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5216" y="3770376"/>
            <a:ext cx="3432048" cy="2622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65535" y="621791"/>
            <a:ext cx="682751" cy="481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94509" y="3671011"/>
            <a:ext cx="4153777" cy="26523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845545" y="3830828"/>
            <a:ext cx="44830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35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1600" spc="-170" dirty="0">
                <a:solidFill>
                  <a:srgbClr val="7E7E7E"/>
                </a:solidFill>
                <a:latin typeface="Arial"/>
                <a:cs typeface="Arial"/>
              </a:rPr>
              <a:t>x</a:t>
            </a:r>
            <a:r>
              <a:rPr sz="1600" spc="90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1600" spc="15" dirty="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sz="1600" spc="-130" dirty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717DF42-A05A-4672-804C-63FA565C4A0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Limbic System</a:t>
            </a:r>
            <a:endParaRPr lang="en-US" sz="3200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27DB1AE-1A46-4765-94D6-09D5A1B84242}"/>
              </a:ext>
            </a:extLst>
          </p:cNvPr>
          <p:cNvSpPr/>
          <p:nvPr/>
        </p:nvSpPr>
        <p:spPr>
          <a:xfrm>
            <a:off x="4130040" y="2747184"/>
            <a:ext cx="3164469" cy="454152"/>
          </a:xfrm>
          <a:prstGeom prst="roundRect">
            <a:avLst/>
          </a:prstGeom>
          <a:noFill/>
          <a:ln w="28575">
            <a:solidFill>
              <a:srgbClr val="FF6699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rgbClr val="FF6699"/>
              </a:solidFill>
              <a:latin typeface="+mj-l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C69FD9E-1948-4EA2-BE4D-7F82D68E7556}"/>
              </a:ext>
            </a:extLst>
          </p:cNvPr>
          <p:cNvSpPr/>
          <p:nvPr/>
        </p:nvSpPr>
        <p:spPr>
          <a:xfrm>
            <a:off x="4618545" y="2912637"/>
            <a:ext cx="2187458" cy="381032"/>
          </a:xfrm>
          <a:prstGeom prst="roundRect">
            <a:avLst/>
          </a:prstGeom>
          <a:noFill/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6699"/>
                </a:solidFill>
                <a:latin typeface="+mj-lt"/>
              </a:rPr>
              <a:t>Only on the girl’s slides</a:t>
            </a:r>
            <a:endParaRPr lang="en-GB" sz="1400" b="1" dirty="0">
              <a:solidFill>
                <a:srgbClr val="FF66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6064467"/>
      </p:ext>
    </p:extLst>
  </p:cSld>
  <p:clrMapOvr>
    <a:masterClrMapping/>
  </p:clrMapOvr>
</p:sld>
</file>

<file path=ppt/theme/theme1.xml><?xml version="1.0" encoding="utf-8"?>
<a:theme xmlns:a="http://schemas.openxmlformats.org/drawingml/2006/main" name="Anatomy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tomy theme" id="{7FC4F3DF-2817-4164-896C-C694E5EB36E6}" vid="{5C80C7F9-9027-4D3F-949C-98E70E22F0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Anatomy theme</Template>
  <TotalTime>195</TotalTime>
  <Words>1628</Words>
  <Application>Microsoft Office PowerPoint</Application>
  <PresentationFormat>Widescreen</PresentationFormat>
  <Paragraphs>336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Agency FB</vt:lpstr>
      <vt:lpstr>Andalus</vt:lpstr>
      <vt:lpstr>Arabic Typesetting</vt:lpstr>
      <vt:lpstr>Arial</vt:lpstr>
      <vt:lpstr>Calibri</vt:lpstr>
      <vt:lpstr>Calibri Light</vt:lpstr>
      <vt:lpstr>Courier New</vt:lpstr>
      <vt:lpstr>Gill Sans MT</vt:lpstr>
      <vt:lpstr>Open Sans</vt:lpstr>
      <vt:lpstr>Times New Roman</vt:lpstr>
      <vt:lpstr>Trebuchet MS</vt:lpstr>
      <vt:lpstr>Wingdings</vt:lpstr>
      <vt:lpstr>Anatomy theme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روان الحربي</dc:creator>
  <cp:lastModifiedBy>روان</cp:lastModifiedBy>
  <cp:revision>25</cp:revision>
  <dcterms:created xsi:type="dcterms:W3CDTF">2018-09-01T23:07:40Z</dcterms:created>
  <dcterms:modified xsi:type="dcterms:W3CDTF">2018-10-09T17:51:09Z</dcterms:modified>
</cp:coreProperties>
</file>