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9" r:id="rId1"/>
  </p:sldMasterIdLst>
  <p:notesMasterIdLst>
    <p:notesMasterId r:id="rId33"/>
  </p:notesMasterIdLst>
  <p:sldIdLst>
    <p:sldId id="341" r:id="rId2"/>
    <p:sldId id="296" r:id="rId3"/>
    <p:sldId id="297" r:id="rId4"/>
    <p:sldId id="339" r:id="rId5"/>
    <p:sldId id="299" r:id="rId6"/>
    <p:sldId id="300" r:id="rId7"/>
    <p:sldId id="303" r:id="rId8"/>
    <p:sldId id="304" r:id="rId9"/>
    <p:sldId id="305" r:id="rId10"/>
    <p:sldId id="323" r:id="rId11"/>
    <p:sldId id="324" r:id="rId12"/>
    <p:sldId id="345" r:id="rId13"/>
    <p:sldId id="309" r:id="rId14"/>
    <p:sldId id="310" r:id="rId15"/>
    <p:sldId id="311" r:id="rId16"/>
    <p:sldId id="312" r:id="rId17"/>
    <p:sldId id="313" r:id="rId18"/>
    <p:sldId id="334" r:id="rId19"/>
    <p:sldId id="301" r:id="rId20"/>
    <p:sldId id="302" r:id="rId21"/>
    <p:sldId id="314" r:id="rId22"/>
    <p:sldId id="298" r:id="rId23"/>
    <p:sldId id="315" r:id="rId24"/>
    <p:sldId id="316" r:id="rId25"/>
    <p:sldId id="317" r:id="rId26"/>
    <p:sldId id="318" r:id="rId27"/>
    <p:sldId id="319" r:id="rId28"/>
    <p:sldId id="346" r:id="rId29"/>
    <p:sldId id="340" r:id="rId30"/>
    <p:sldId id="344" r:id="rId31"/>
    <p:sldId id="342" r:id="rId32"/>
  </p:sldIdLst>
  <p:sldSz cx="12192000" cy="6858000"/>
  <p:notesSz cx="6858000" cy="9144000"/>
  <p:embeddedFontLst>
    <p:embeddedFont>
      <p:font typeface="Agency FB" pitchFamily="34" charset="0"/>
      <p:regular r:id="rId34"/>
      <p:bold r:id="rId35"/>
    </p:embeddedFont>
    <p:embeddedFont>
      <p:font typeface="Calibri Light" pitchFamily="34" charset="0"/>
      <p:regular r:id="rId36"/>
      <p:italic r:id="rId37"/>
    </p:embeddedFont>
    <p:embeddedFont>
      <p:font typeface="Arabic Typesetting" pitchFamily="66" charset="-78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Sakkal Majalla" pitchFamily="2" charset="-78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E0"/>
    <a:srgbClr val="CC6600"/>
    <a:srgbClr val="BB889D"/>
    <a:srgbClr val="EA7274"/>
    <a:srgbClr val="0070C0"/>
    <a:srgbClr val="FF0066"/>
    <a:srgbClr val="81D31A"/>
    <a:srgbClr val="993300"/>
    <a:srgbClr val="E2914E"/>
    <a:srgbClr val="92A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3" d="100"/>
          <a:sy n="33" d="100"/>
        </p:scale>
        <p:origin x="-8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xmlns="" id="{2EE6BA74-B88C-4B40-8002-7A77E448AD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xmlns="" id="{539ADE3A-14CB-43F7-8498-2B69A6D9C4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xmlns="" id="{7FF231FC-5954-4A61-8CC9-EFE984104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01764A-D1E2-4FB9-99E6-54CF74FF95B1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68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EB1EFC-47C7-4BFA-A7B9-8DC24CB937CB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1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AB8B0-9D3B-4EB3-9904-723FEB123E4F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4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0E151F-8ACE-4C13-8A56-32DAA738E6F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Al examination</a:t>
            </a:r>
          </a:p>
        </p:txBody>
      </p:sp>
    </p:spTree>
    <p:extLst>
      <p:ext uri="{BB962C8B-B14F-4D97-AF65-F5344CB8AC3E}">
        <p14:creationId xmlns:p14="http://schemas.microsoft.com/office/powerpoint/2010/main" val="401739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ocs.google.com/presentation/d/1TGd1eqJc5hW4BthMMNGT7D5IhB5PLBPuX4K9gP62_ss/edit?usp=shari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xmlns="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xmlns="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xmlns="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xmlns="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xmlns="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xmlns="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62D82B-189E-4C68-BAAC-08BC49E6CC27}"/>
              </a:ext>
            </a:extLst>
          </p:cNvPr>
          <p:cNvSpPr/>
          <p:nvPr/>
        </p:nvSpPr>
        <p:spPr>
          <a:xfrm>
            <a:off x="3658685" y="2460131"/>
            <a:ext cx="487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Anatomy of the Spinal Cord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xmlns="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</p:spTree>
    <p:extLst>
      <p:ext uri="{BB962C8B-B14F-4D97-AF65-F5344CB8AC3E}">
        <p14:creationId xmlns:p14="http://schemas.microsoft.com/office/powerpoint/2010/main" val="39140295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621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739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622794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2516895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Rawan Mishal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xmlns="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xmlns="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xmlns="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xmlns="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xmlns="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xmlns="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xmlns="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xmlns="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2424483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12-</a:t>
            </a:r>
            <a:fld id="{034DA1E9-2014-40FF-906D-DF767ECE8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55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12-</a:t>
            </a:r>
            <a:fld id="{0BA94108-ADC3-4693-8042-6938CC3FF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03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525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5652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3521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8208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848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0715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135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xmlns="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XTljsXgzsT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4H_2JRRzha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WsQrl1N7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ZCgyeXbl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5" y="1650206"/>
            <a:ext cx="1151573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70397"/>
              </p:ext>
            </p:extLst>
          </p:nvPr>
        </p:nvGraphicFramePr>
        <p:xfrm>
          <a:off x="377624" y="2805047"/>
          <a:ext cx="8128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6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u="none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Substantia </a:t>
                      </a:r>
                      <a:r>
                        <a:rPr lang="en-US" altLang="en-US" sz="1400" b="1" u="none" dirty="0" err="1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Gelatinosa</a:t>
                      </a:r>
                      <a:endParaRPr lang="en-US" altLang="en-US" sz="1400" b="1" u="none" dirty="0">
                        <a:solidFill>
                          <a:schemeClr val="bg1"/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Rexed</a:t>
                      </a:r>
                      <a:r>
                        <a:rPr lang="en-US" sz="1400" i="1" dirty="0"/>
                        <a:t> Laminae</a:t>
                      </a:r>
                      <a:endParaRPr lang="en-GB" sz="1400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Location</a:t>
                      </a:r>
                      <a:endParaRPr lang="en-GB" sz="1400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Composed of</a:t>
                      </a:r>
                      <a:endParaRPr lang="en-GB" sz="1400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Extends</a:t>
                      </a:r>
                      <a:endParaRPr lang="en-GB" sz="1400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Afferents</a:t>
                      </a:r>
                      <a:endParaRPr lang="en-GB" sz="1400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cs typeface="Arial" panose="020B0604020202020204" pitchFamily="34" charset="0"/>
                        </a:rPr>
                        <a:t>II </a:t>
                      </a:r>
                      <a:r>
                        <a:rPr lang="en-US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(2)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cs typeface="Arial" panose="020B0604020202020204" pitchFamily="34" charset="0"/>
                        </a:rPr>
                        <a:t>apex </a:t>
                      </a:r>
                      <a:r>
                        <a:rPr lang="en-US" altLang="en-US" sz="1400" b="0" dirty="0">
                          <a:cs typeface="Arial" panose="020B0604020202020204" pitchFamily="34" charset="0"/>
                        </a:rPr>
                        <a:t>of the posterior/ </a:t>
                      </a:r>
                      <a:r>
                        <a:rPr lang="en-US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dorsal</a:t>
                      </a:r>
                      <a:r>
                        <a:rPr lang="en-US" altLang="en-US" sz="1400" b="0" baseline="0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b="0" dirty="0">
                          <a:cs typeface="Arial" panose="020B0604020202020204" pitchFamily="34" charset="0"/>
                        </a:rPr>
                        <a:t>horn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400" u="sng" dirty="0">
                          <a:cs typeface="Arial" panose="020B0604020202020204" pitchFamily="34" charset="0"/>
                        </a:rPr>
                        <a:t>large</a:t>
                      </a:r>
                      <a:r>
                        <a:rPr lang="en-US" altLang="en-US" sz="1400" dirty="0">
                          <a:cs typeface="Arial" panose="020B0604020202020204" pitchFamily="34" charset="0"/>
                        </a:rPr>
                        <a:t> neurons</a:t>
                      </a:r>
                      <a:endParaRPr lang="en-GB" sz="14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400" b="1" i="0" dirty="0">
                          <a:cs typeface="Arial" panose="020B0604020202020204" pitchFamily="34" charset="0"/>
                        </a:rPr>
                        <a:t>throughout</a:t>
                      </a:r>
                      <a:r>
                        <a:rPr lang="en-US" altLang="en-US" sz="1400" i="1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0" dirty="0">
                          <a:cs typeface="Arial" panose="020B0604020202020204" pitchFamily="34" charset="0"/>
                        </a:rPr>
                        <a:t>the length of spinal cord</a:t>
                      </a:r>
                      <a:endParaRPr lang="en-GB" sz="1400" i="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400" u="sng" dirty="0">
                          <a:cs typeface="Arial" panose="020B0604020202020204" pitchFamily="34" charset="0"/>
                        </a:rPr>
                        <a:t>dorsal</a:t>
                      </a:r>
                      <a:r>
                        <a:rPr lang="en-US" altLang="en-US" sz="1400" dirty="0">
                          <a:cs typeface="Arial" panose="020B0604020202020204" pitchFamily="34" charset="0"/>
                        </a:rPr>
                        <a:t> root fibers concerned with </a:t>
                      </a:r>
                      <a:r>
                        <a:rPr lang="en-US" altLang="en-US" sz="1400" b="1" dirty="0">
                          <a:cs typeface="Arial" panose="020B0604020202020204" pitchFamily="34" charset="0"/>
                        </a:rPr>
                        <a:t>pain</a:t>
                      </a:r>
                      <a:r>
                        <a:rPr lang="en-US" altLang="en-US" sz="1400" dirty="0"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b="1" dirty="0">
                          <a:cs typeface="Arial" panose="020B0604020202020204" pitchFamily="34" charset="0"/>
                        </a:rPr>
                        <a:t>temperature</a:t>
                      </a:r>
                      <a:r>
                        <a:rPr lang="en-US" altLang="en-US" sz="1400" dirty="0">
                          <a:cs typeface="Arial" panose="020B0604020202020204" pitchFamily="34" charset="0"/>
                        </a:rPr>
                        <a:t> and crude </a:t>
                      </a:r>
                      <a:r>
                        <a:rPr lang="en-US" altLang="en-US" sz="1400" b="1" dirty="0">
                          <a:cs typeface="Arial" panose="020B0604020202020204" pitchFamily="34" charset="0"/>
                        </a:rPr>
                        <a:t>touch</a:t>
                      </a:r>
                      <a:endParaRPr lang="en-GB" sz="14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77623" y="143235"/>
            <a:ext cx="10515600" cy="11795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Dorsal Horn</a:t>
            </a:r>
            <a:br>
              <a:rPr lang="en-GB" sz="3600" dirty="0"/>
            </a:br>
            <a:r>
              <a:rPr lang="en-GB" sz="3100" b="1" dirty="0"/>
              <a:t>Nerve Cell Groups</a:t>
            </a:r>
          </a:p>
        </p:txBody>
      </p:sp>
      <p:pic>
        <p:nvPicPr>
          <p:cNvPr id="9" name="Picture 8" descr="C:\Documents and Settings\user\My Documents\My Pictures\Copy (2) of cvf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83" y="1448679"/>
            <a:ext cx="3426853" cy="218795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570531" y="2105418"/>
            <a:ext cx="420268" cy="1279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80796"/>
              </p:ext>
            </p:extLst>
          </p:nvPr>
        </p:nvGraphicFramePr>
        <p:xfrm>
          <a:off x="377624" y="4439887"/>
          <a:ext cx="8128000" cy="2023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6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</a:pPr>
                      <a:r>
                        <a:rPr lang="en-US" altLang="en-US" sz="1400" b="1" u="none" dirty="0">
                          <a:solidFill>
                            <a:schemeClr val="bg1"/>
                          </a:solidFill>
                          <a:latin typeface="+mn-lt"/>
                        </a:rPr>
                        <a:t>Nucleus </a:t>
                      </a:r>
                      <a:r>
                        <a:rPr lang="en-US" altLang="en-US" sz="1400" b="1" u="none" dirty="0" err="1">
                          <a:solidFill>
                            <a:schemeClr val="bg1"/>
                          </a:solidFill>
                          <a:latin typeface="+mn-lt"/>
                        </a:rPr>
                        <a:t>Proprius</a:t>
                      </a:r>
                      <a:endParaRPr lang="en-US" altLang="en-US" sz="1400" b="1" u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88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Rexed</a:t>
                      </a:r>
                      <a:r>
                        <a:rPr lang="en-US" sz="1400" i="1" dirty="0"/>
                        <a:t> Laminae</a:t>
                      </a:r>
                      <a:endParaRPr lang="en-GB" sz="1400" i="1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Location</a:t>
                      </a:r>
                      <a:endParaRPr lang="en-GB" sz="1400" i="1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Composed of</a:t>
                      </a:r>
                      <a:endParaRPr lang="en-GB" sz="1400" i="1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Extends</a:t>
                      </a:r>
                      <a:endParaRPr lang="en-GB" sz="1400" i="1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Afferents</a:t>
                      </a:r>
                      <a:endParaRPr lang="en-GB" sz="1400" i="1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latin typeface="+mn-lt"/>
                        </a:rPr>
                        <a:t>IV </a:t>
                      </a:r>
                      <a:r>
                        <a:rPr lang="en-US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(4)</a:t>
                      </a:r>
                      <a:endParaRPr lang="en-US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latin typeface="+mn-lt"/>
                        </a:rPr>
                        <a:t>anterior </a:t>
                      </a:r>
                      <a:r>
                        <a:rPr lang="en-US" altLang="en-US" sz="1400" b="0" dirty="0">
                          <a:latin typeface="+mn-lt"/>
                        </a:rPr>
                        <a:t>to substantia </a:t>
                      </a:r>
                      <a:r>
                        <a:rPr lang="en-US" altLang="en-US" sz="1400" b="0" dirty="0" err="1">
                          <a:latin typeface="+mn-lt"/>
                        </a:rPr>
                        <a:t>gelatinosa</a:t>
                      </a:r>
                      <a:r>
                        <a:rPr lang="en-US" altLang="en-US" sz="1400" b="0" dirty="0">
                          <a:latin typeface="+mn-lt"/>
                        </a:rPr>
                        <a:t>/ </a:t>
                      </a:r>
                      <a:r>
                        <a:rPr lang="en-US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located in the neck of dorsal horn</a:t>
                      </a:r>
                      <a:endParaRPr lang="en-US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400" u="sng" dirty="0">
                          <a:cs typeface="Arial" panose="020B0604020202020204" pitchFamily="34" charset="0"/>
                        </a:rPr>
                        <a:t>large</a:t>
                      </a:r>
                      <a:r>
                        <a:rPr lang="en-US" altLang="en-US" sz="1400" dirty="0">
                          <a:cs typeface="Arial" panose="020B0604020202020204" pitchFamily="34" charset="0"/>
                        </a:rPr>
                        <a:t> neurons</a:t>
                      </a:r>
                      <a:endParaRPr lang="en-GB" sz="1400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400" b="1" i="0" dirty="0">
                          <a:cs typeface="Arial" panose="020B0604020202020204" pitchFamily="34" charset="0"/>
                        </a:rPr>
                        <a:t>throughout</a:t>
                      </a:r>
                      <a:r>
                        <a:rPr lang="en-US" altLang="en-US" sz="1400" i="1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0" dirty="0">
                          <a:cs typeface="Arial" panose="020B0604020202020204" pitchFamily="34" charset="0"/>
                        </a:rPr>
                        <a:t>the length of spinal cord</a:t>
                      </a:r>
                      <a:endParaRPr lang="en-GB" sz="1400" i="0" dirty="0"/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Courier New" panose="02070309020205020404" pitchFamily="49" charset="0"/>
                        <a:buNone/>
                      </a:pPr>
                      <a:r>
                        <a:rPr lang="en-US" altLang="en-US" sz="1400" u="sng" dirty="0">
                          <a:latin typeface="+mn-lt"/>
                        </a:rPr>
                        <a:t>dorsal</a:t>
                      </a:r>
                      <a:r>
                        <a:rPr lang="en-US" altLang="en-US" sz="1400" dirty="0">
                          <a:latin typeface="+mn-lt"/>
                        </a:rPr>
                        <a:t> root fibers concerned with </a:t>
                      </a:r>
                      <a:r>
                        <a:rPr lang="en-US" altLang="en-US" sz="1400" b="1" dirty="0">
                          <a:latin typeface="+mn-lt"/>
                        </a:rPr>
                        <a:t>fine touch (senses of position &amp; movement </a:t>
                      </a:r>
                      <a:r>
                        <a:rPr lang="en-US" altLang="en-US" sz="1400" dirty="0">
                          <a:latin typeface="+mn-lt"/>
                        </a:rPr>
                        <a:t>(proprioception) and </a:t>
                      </a:r>
                      <a:r>
                        <a:rPr lang="en-US" altLang="en-US" sz="1400" b="1" dirty="0">
                          <a:latin typeface="+mn-lt"/>
                        </a:rPr>
                        <a:t>two point </a:t>
                      </a:r>
                      <a:r>
                        <a:rPr lang="en-US" altLang="en-US" sz="1400" b="1" dirty="0" err="1">
                          <a:latin typeface="+mn-lt"/>
                        </a:rPr>
                        <a:t>discrimiation</a:t>
                      </a:r>
                      <a:r>
                        <a:rPr lang="en-US" altLang="en-US" sz="1400" dirty="0">
                          <a:latin typeface="+mn-lt"/>
                        </a:rPr>
                        <a:t> &amp; </a:t>
                      </a:r>
                      <a:r>
                        <a:rPr lang="en-US" altLang="en-US" sz="1400" b="1" dirty="0">
                          <a:latin typeface="+mn-lt"/>
                        </a:rPr>
                        <a:t>vibration) </a:t>
                      </a:r>
                      <a:r>
                        <a:rPr lang="en-US" alt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*</a:t>
                      </a:r>
                    </a:p>
                  </a:txBody>
                  <a:tcPr>
                    <a:lnL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B8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8586138" y="3892851"/>
            <a:ext cx="3426853" cy="2542673"/>
            <a:chOff x="7296955" y="4008778"/>
            <a:chExt cx="3646488" cy="2438400"/>
          </a:xfrm>
        </p:grpSpPr>
        <p:grpSp>
          <p:nvGrpSpPr>
            <p:cNvPr id="20" name="Group 19"/>
            <p:cNvGrpSpPr/>
            <p:nvPr/>
          </p:nvGrpSpPr>
          <p:grpSpPr>
            <a:xfrm>
              <a:off x="7296955" y="4008778"/>
              <a:ext cx="3646488" cy="2438400"/>
              <a:chOff x="6825456" y="3543300"/>
              <a:chExt cx="3646488" cy="2438400"/>
            </a:xfrm>
          </p:grpSpPr>
          <p:pic>
            <p:nvPicPr>
              <p:cNvPr id="22" name="Picture 21" descr="C:\Documents and Settings\user\My Documents\My Pictures\cvf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25456" y="3543300"/>
                <a:ext cx="3646488" cy="243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841785" y="4316506"/>
                <a:ext cx="704897" cy="257082"/>
              </a:xfrm>
              <a:prstGeom prst="rect">
                <a:avLst/>
              </a:prstGeom>
              <a:noFill/>
              <a:ln w="28575">
                <a:solidFill>
                  <a:srgbClr val="BB88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0457181" y="4996621"/>
              <a:ext cx="420268" cy="127921"/>
            </a:xfrm>
            <a:prstGeom prst="rect">
              <a:avLst/>
            </a:prstGeom>
            <a:noFill/>
            <a:ln w="28575">
              <a:solidFill>
                <a:srgbClr val="BB88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46227" y="6435524"/>
            <a:ext cx="11178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*There is variation  in this point between boys and girls slides, This is the correct  information according to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Snell’s Clinical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Neuroanatomy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6506EB-CD3A-4204-B336-3DCBD587369B}"/>
              </a:ext>
            </a:extLst>
          </p:cNvPr>
          <p:cNvSpPr txBox="1"/>
          <p:nvPr/>
        </p:nvSpPr>
        <p:spPr>
          <a:xfrm>
            <a:off x="4176346" y="281354"/>
            <a:ext cx="2356339" cy="707886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</a:rPr>
              <a:t>The doctor said: you should know the correspondence of each lamina.</a:t>
            </a:r>
          </a:p>
          <a:p>
            <a:r>
              <a:rPr lang="en-US" sz="1000" dirty="0">
                <a:solidFill>
                  <a:schemeClr val="accent3"/>
                </a:solidFill>
              </a:rPr>
              <a:t>For example, lamina 2 corresponds to </a:t>
            </a:r>
            <a:r>
              <a:rPr lang="en-US" sz="1000" dirty="0" err="1">
                <a:solidFill>
                  <a:schemeClr val="accent3"/>
                </a:solidFill>
              </a:rPr>
              <a:t>substatia</a:t>
            </a:r>
            <a:r>
              <a:rPr lang="en-US" sz="1000" dirty="0">
                <a:solidFill>
                  <a:schemeClr val="accent3"/>
                </a:solidFill>
              </a:rPr>
              <a:t> </a:t>
            </a:r>
            <a:r>
              <a:rPr lang="en-US" sz="1000" dirty="0" err="1">
                <a:solidFill>
                  <a:schemeClr val="accent3"/>
                </a:solidFill>
              </a:rPr>
              <a:t>gelationsa</a:t>
            </a:r>
            <a:r>
              <a:rPr lang="en-US" sz="1000" dirty="0">
                <a:solidFill>
                  <a:schemeClr val="accent3"/>
                </a:solidFill>
              </a:rPr>
              <a:t>  </a:t>
            </a:r>
            <a:endParaRPr lang="ar-SA" sz="1000" dirty="0">
              <a:solidFill>
                <a:schemeClr val="accent3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C8AD21E2-F5A9-4C28-A6B8-516C8C1BB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16001"/>
              </p:ext>
            </p:extLst>
          </p:nvPr>
        </p:nvGraphicFramePr>
        <p:xfrm>
          <a:off x="377624" y="1359713"/>
          <a:ext cx="8128000" cy="1341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6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294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u="none" dirty="0"/>
                        <a:t>Marginal zone (posterior marginals)</a:t>
                      </a:r>
                      <a:endParaRPr lang="en-US" altLang="en-US" sz="1400" b="1" u="none" dirty="0">
                        <a:solidFill>
                          <a:schemeClr val="bg1"/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947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Rexed</a:t>
                      </a:r>
                      <a:r>
                        <a:rPr lang="en-US" sz="1400" dirty="0"/>
                        <a:t> Laminae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Location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Composed of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Extends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Afferents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/>
                        <a:t>I </a:t>
                      </a:r>
                      <a:r>
                        <a:rPr lang="en-US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(1)</a:t>
                      </a:r>
                      <a:endParaRPr lang="en-US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/>
                        <a:t>At the tip of dorsal horn</a:t>
                      </a:r>
                      <a:endParaRPr lang="en-US" altLang="en-US" sz="1400" b="0" dirty="0"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u="none" dirty="0"/>
                    </a:p>
                    <a:p>
                      <a:pPr algn="ctr"/>
                      <a:r>
                        <a:rPr lang="en-US" sz="1400" u="none" dirty="0"/>
                        <a:t>-</a:t>
                      </a:r>
                      <a:endParaRPr lang="en-GB" sz="14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-</a:t>
                      </a:r>
                      <a:endParaRPr lang="en-GB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Important for relaying pain and temperature sensation to the brain.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99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0116"/>
              </p:ext>
            </p:extLst>
          </p:nvPr>
        </p:nvGraphicFramePr>
        <p:xfrm>
          <a:off x="377624" y="1450037"/>
          <a:ext cx="8128000" cy="2473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8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6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u="none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Nucleus Dorsalis (Clark’s column, Nucleus </a:t>
                      </a:r>
                      <a:r>
                        <a:rPr lang="en-US" altLang="en-US" sz="1800" b="1" u="none" dirty="0" err="1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thoracis</a:t>
                      </a:r>
                      <a:r>
                        <a:rPr lang="en-US" altLang="en-US" sz="1800" b="1" u="none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/>
                        <a:t>Rexed</a:t>
                      </a:r>
                      <a:r>
                        <a:rPr lang="en-US" i="1" dirty="0"/>
                        <a:t> Laminae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Location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Composed of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Extends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Afferents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Arial" charset="0"/>
                        </a:rPr>
                        <a:t>VII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charset="0"/>
                        </a:rPr>
                        <a:t> (7)</a:t>
                      </a:r>
                      <a:endParaRPr lang="en-US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sz="1800" b="1" dirty="0">
                          <a:cs typeface="Arial" charset="0"/>
                        </a:rPr>
                        <a:t>base </a:t>
                      </a:r>
                      <a:r>
                        <a:rPr lang="en-US" sz="1800" b="0" dirty="0">
                          <a:cs typeface="Arial" charset="0"/>
                        </a:rPr>
                        <a:t>of dorsal horn/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charset="0"/>
                        </a:rPr>
                        <a:t>the most </a:t>
                      </a:r>
                      <a:r>
                        <a:rPr lang="en-US" sz="1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charset="0"/>
                        </a:rPr>
                        <a:t>dorso</a:t>
                      </a:r>
                      <a:r>
                        <a:rPr 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charset="0"/>
                        </a:rPr>
                        <a:t>-medial nuclei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u="none" dirty="0">
                          <a:cs typeface="Arial" panose="020B0604020202020204" pitchFamily="34" charset="0"/>
                        </a:rPr>
                        <a:t>mostly</a:t>
                      </a:r>
                      <a:r>
                        <a:rPr lang="en-US" altLang="en-US" sz="1800" u="none" baseline="0" dirty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u="sng" dirty="0">
                          <a:cs typeface="Arial" panose="020B0604020202020204" pitchFamily="34" charset="0"/>
                        </a:rPr>
                        <a:t>large</a:t>
                      </a:r>
                      <a:r>
                        <a:rPr lang="en-US" altLang="en-US" sz="1800" dirty="0">
                          <a:cs typeface="Arial" panose="020B0604020202020204" pitchFamily="34" charset="0"/>
                        </a:rPr>
                        <a:t> neurons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sz="1800" i="0" dirty="0">
                          <a:cs typeface="Arial" charset="0"/>
                        </a:rPr>
                        <a:t>from </a:t>
                      </a:r>
                      <a:r>
                        <a:rPr lang="en-US" sz="1800" b="1" i="0" dirty="0">
                          <a:cs typeface="Arial" charset="0"/>
                        </a:rPr>
                        <a:t>C8</a:t>
                      </a:r>
                      <a:r>
                        <a:rPr lang="en-US" sz="1800" i="0" dirty="0">
                          <a:cs typeface="Arial" charset="0"/>
                        </a:rPr>
                        <a:t> to </a:t>
                      </a:r>
                      <a:r>
                        <a:rPr lang="en-US" sz="1800" b="1" i="0" dirty="0">
                          <a:cs typeface="Arial" charset="0"/>
                        </a:rPr>
                        <a:t>L3-4 </a:t>
                      </a:r>
                      <a:r>
                        <a:rPr lang="en-US" sz="1800" i="0" dirty="0">
                          <a:cs typeface="Arial" charset="0"/>
                        </a:rPr>
                        <a:t>segments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sz="1800" u="sng" dirty="0">
                          <a:cs typeface="Arial" charset="0"/>
                        </a:rPr>
                        <a:t>dorsal</a:t>
                      </a:r>
                      <a:r>
                        <a:rPr lang="en-US" sz="1800" dirty="0">
                          <a:cs typeface="Arial" charset="0"/>
                        </a:rPr>
                        <a:t> root fibers concerned with information from </a:t>
                      </a:r>
                      <a:r>
                        <a:rPr lang="en-US" sz="1800" b="1" dirty="0">
                          <a:cs typeface="Arial" charset="0"/>
                        </a:rPr>
                        <a:t>muscle spindles </a:t>
                      </a:r>
                      <a:r>
                        <a:rPr lang="en-US" sz="1800" dirty="0">
                          <a:cs typeface="Arial" charset="0"/>
                        </a:rPr>
                        <a:t>and</a:t>
                      </a:r>
                      <a:r>
                        <a:rPr lang="en-US" sz="1800" b="1" dirty="0">
                          <a:cs typeface="Arial" charset="0"/>
                        </a:rPr>
                        <a:t> tendon organs.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77624" y="394241"/>
            <a:ext cx="10515600" cy="11795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Dorsal Horn</a:t>
            </a:r>
            <a:br>
              <a:rPr lang="en-GB" sz="3600" dirty="0"/>
            </a:br>
            <a:r>
              <a:rPr lang="en-GB" sz="3100" b="1" dirty="0"/>
              <a:t>Nerve Cell Groups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4523"/>
              </p:ext>
            </p:extLst>
          </p:nvPr>
        </p:nvGraphicFramePr>
        <p:xfrm>
          <a:off x="377624" y="4533812"/>
          <a:ext cx="8128000" cy="1657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6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7146">
                <a:tc gridSpan="5">
                  <a:txBody>
                    <a:bodyPr/>
                    <a:lstStyle/>
                    <a:p>
                      <a:pPr algn="ctr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</a:pPr>
                      <a:r>
                        <a:rPr lang="en-US" altLang="en-US" sz="1800" b="1" u="none" dirty="0">
                          <a:solidFill>
                            <a:schemeClr val="bg1"/>
                          </a:solidFill>
                          <a:latin typeface="+mn-lt"/>
                        </a:rPr>
                        <a:t>Visceral Afferent Nucleus</a:t>
                      </a:r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2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618">
                <a:tc>
                  <a:txBody>
                    <a:bodyPr/>
                    <a:lstStyle/>
                    <a:p>
                      <a:r>
                        <a:rPr lang="en-US" i="1" dirty="0" err="1"/>
                        <a:t>Rexed</a:t>
                      </a:r>
                      <a:r>
                        <a:rPr lang="en-US" i="1" dirty="0"/>
                        <a:t> Laminae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Location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Composed of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Extends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Afferents</a:t>
                      </a:r>
                      <a:endParaRPr lang="en-GB" i="1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Arial" charset="0"/>
                        </a:rPr>
                        <a:t>VII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charset="0"/>
                        </a:rPr>
                        <a:t> (7)</a:t>
                      </a:r>
                      <a:endParaRPr lang="en-US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lateral </a:t>
                      </a:r>
                      <a:r>
                        <a:rPr lang="en-US" sz="1800" b="0" dirty="0">
                          <a:latin typeface="+mn-lt"/>
                        </a:rPr>
                        <a:t>to nucleus dorsalis</a:t>
                      </a:r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mostly of </a:t>
                      </a:r>
                      <a:r>
                        <a:rPr lang="en-US" sz="1800" u="sng" dirty="0">
                          <a:latin typeface="+mn-lt"/>
                        </a:rPr>
                        <a:t>medium</a:t>
                      </a:r>
                      <a:r>
                        <a:rPr lang="en-US" sz="1800" dirty="0">
                          <a:latin typeface="+mn-lt"/>
                        </a:rPr>
                        <a:t> size neurons</a:t>
                      </a:r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from </a:t>
                      </a:r>
                      <a:r>
                        <a:rPr lang="en-US" sz="1800" b="1" i="0" dirty="0">
                          <a:latin typeface="+mn-lt"/>
                        </a:rPr>
                        <a:t>T1</a:t>
                      </a:r>
                      <a:r>
                        <a:rPr lang="en-US" sz="1800" i="1" dirty="0">
                          <a:latin typeface="+mn-lt"/>
                        </a:rPr>
                        <a:t> </a:t>
                      </a:r>
                      <a:r>
                        <a:rPr lang="en-US" sz="1800" i="0" dirty="0">
                          <a:latin typeface="+mn-lt"/>
                        </a:rPr>
                        <a:t>to</a:t>
                      </a:r>
                      <a:r>
                        <a:rPr lang="en-US" sz="1800" i="1" dirty="0">
                          <a:latin typeface="+mn-lt"/>
                        </a:rPr>
                        <a:t> </a:t>
                      </a:r>
                      <a:r>
                        <a:rPr lang="en-US" sz="1800" b="1" i="0" dirty="0">
                          <a:latin typeface="+mn-lt"/>
                        </a:rPr>
                        <a:t>L3</a:t>
                      </a:r>
                      <a:r>
                        <a:rPr lang="en-US" sz="1800" i="1" dirty="0">
                          <a:latin typeface="+mn-lt"/>
                        </a:rPr>
                        <a:t> </a:t>
                      </a:r>
                      <a:r>
                        <a:rPr lang="en-US" sz="1800" dirty="0">
                          <a:latin typeface="+mn-lt"/>
                        </a:rPr>
                        <a:t>segments</a:t>
                      </a:r>
                      <a:endParaRPr lang="en-GB" i="0" dirty="0"/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buFont typeface="Courier New" panose="02070309020205020404" pitchFamily="49" charset="0"/>
                        <a:buNone/>
                      </a:pPr>
                      <a:r>
                        <a:rPr lang="en-US" sz="1800" dirty="0">
                          <a:latin typeface="+mn-lt"/>
                        </a:rPr>
                        <a:t>Visceral afferents</a:t>
                      </a:r>
                      <a:endParaRPr lang="en-US" altLang="en-US" sz="1700" b="1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7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4" name="Rectangle 23"/>
          <p:cNvSpPr>
            <a:spLocks noGrp="1" noRot="1" noChangeArrowheads="1"/>
          </p:cNvSpPr>
          <p:nvPr/>
        </p:nvSpPr>
        <p:spPr bwMode="auto">
          <a:xfrm>
            <a:off x="451757" y="3869633"/>
            <a:ext cx="8534400" cy="5579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cs typeface="Arial" charset="0"/>
              </a:rPr>
              <a:t>*Associated with </a:t>
            </a:r>
            <a:r>
              <a:rPr lang="en-US" sz="1600" b="1" dirty="0">
                <a:cs typeface="Arial" charset="0"/>
              </a:rPr>
              <a:t>proprioceptive endings</a:t>
            </a: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*Relays unconscious proprioceptive information to brain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8649638" y="4289108"/>
            <a:ext cx="3365899" cy="2147332"/>
            <a:chOff x="7308266" y="4331954"/>
            <a:chExt cx="3657600" cy="2222453"/>
          </a:xfrm>
        </p:grpSpPr>
        <p:pic>
          <p:nvPicPr>
            <p:cNvPr id="26" name="Picture 25" descr="C:\Documents and Settings\user\My Documents\My Pictures\Copy (5) of cvf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08266" y="4331954"/>
              <a:ext cx="3657600" cy="222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Oval 26"/>
            <p:cNvSpPr/>
            <p:nvPr/>
          </p:nvSpPr>
          <p:spPr>
            <a:xfrm>
              <a:off x="8153400" y="5313193"/>
              <a:ext cx="122238" cy="122238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467862" y="5597105"/>
              <a:ext cx="498004" cy="114379"/>
            </a:xfrm>
            <a:prstGeom prst="rect">
              <a:avLst/>
            </a:prstGeom>
            <a:noFill/>
            <a:ln w="28575">
              <a:solidFill>
                <a:srgbClr val="EA72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638" y="1573754"/>
            <a:ext cx="3365899" cy="22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8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956D9E-AEDF-41C2-B960-CEF330B1E204}"/>
              </a:ext>
            </a:extLst>
          </p:cNvPr>
          <p:cNvSpPr txBox="1"/>
          <p:nvPr/>
        </p:nvSpPr>
        <p:spPr>
          <a:xfrm>
            <a:off x="130629" y="1041023"/>
            <a:ext cx="593271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+mj-lt"/>
            </a:endParaRP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 Lamina I: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tip of the dorsal horn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cells respond to noxious or thermal stimuli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sends information to the brain by the contralateral spinothalamic tract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corresponds to the marginal zone </a:t>
            </a: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 Lamina II: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Involved in sensation of noxious and non-noxious stimuli, and modulating sensory input to contribute to the brain’s interpretation of incoming signals as painful, or not.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Sends information to Lamina III and IV 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Corresponds to substantia gelatinosa. </a:t>
            </a: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 Lamina III: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Involved in proprioception and sensation of light touch.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Cells in this layer connects with cells in layers IV, V and VI.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Partially corresponds to nucleus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proprius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 Lamina IV: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Involved in non-noxious sensory information relay and processing.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Cells connect with those in lamina II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Partially corresponds to nucleus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proprius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 Lamina V: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Relays sensory, including nociceptive (potentially painful), information to the brain via the contralateral and spinothalamic tracts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Receives descending information from the brain via the corticospinal and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rubrospinal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tracts.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CEBD0E-73FD-4B24-99A7-C35321BADA81}"/>
              </a:ext>
            </a:extLst>
          </p:cNvPr>
          <p:cNvSpPr txBox="1"/>
          <p:nvPr/>
        </p:nvSpPr>
        <p:spPr>
          <a:xfrm>
            <a:off x="5949043" y="1041023"/>
            <a:ext cx="604701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 Lamina VI: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Contains many small interneurons involved in spinal reflexes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Receives sensory information from muscle spindles (involved in proprioception).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Sends information to the brain via ipsilateral spinocerebellar pathways </a:t>
            </a: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 Lamina VII: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Large, heterogenous zone that varies through the length of the spinal cord.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Receives information from Lamina II to VI, and from viscera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Relays motor information to the viscera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Gives rise to cells involved in the autonomic system.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Dorsal nucleus of Clarke is part of Lamina VII </a:t>
            </a: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 Lamina VIII: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Varies depending on spinal cord level, but is most prominent in cervical and lumbar enlargements.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Cells are involved in modulating motor output to skeletal muscle. </a:t>
            </a: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 Lamina IX: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Size and shape varies between spinal cord levels.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Distinct groups of motor neurons that innervate skeletal muscle. </a:t>
            </a:r>
          </a:p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 Lamina X: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Surrounds the central canal – the grey commissure.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 Axons decussate (cross over) from one side of the spinal cord to the other.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43B6D6-784A-4642-8CBC-8E6EA7600DFD}"/>
              </a:ext>
            </a:extLst>
          </p:cNvPr>
          <p:cNvSpPr txBox="1"/>
          <p:nvPr/>
        </p:nvSpPr>
        <p:spPr>
          <a:xfrm>
            <a:off x="10482941" y="179614"/>
            <a:ext cx="154032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Only in boys slides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16C756-B07A-4048-8F3B-5D896BDF01FF}"/>
              </a:ext>
            </a:extLst>
          </p:cNvPr>
          <p:cNvSpPr txBox="1"/>
          <p:nvPr/>
        </p:nvSpPr>
        <p:spPr>
          <a:xfrm>
            <a:off x="250371" y="394692"/>
            <a:ext cx="4142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+mj-lt"/>
              </a:rPr>
              <a:t>Rexed</a:t>
            </a:r>
            <a:r>
              <a:rPr lang="en-GB" sz="3600" dirty="0">
                <a:latin typeface="+mj-lt"/>
              </a:rPr>
              <a:t> laminae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4B1FA5-91C2-426E-B140-C5D422881D40}"/>
              </a:ext>
            </a:extLst>
          </p:cNvPr>
          <p:cNvSpPr txBox="1"/>
          <p:nvPr/>
        </p:nvSpPr>
        <p:spPr>
          <a:xfrm>
            <a:off x="4947557" y="348343"/>
            <a:ext cx="513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*The doctor noted that we only required to know the location of each nucleus in previous slide in which lamina</a:t>
            </a:r>
          </a:p>
        </p:txBody>
      </p:sp>
    </p:spTree>
    <p:extLst>
      <p:ext uri="{BB962C8B-B14F-4D97-AF65-F5344CB8AC3E}">
        <p14:creationId xmlns:p14="http://schemas.microsoft.com/office/powerpoint/2010/main" val="67993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191697"/>
            <a:ext cx="5186082" cy="3962400"/>
          </a:xfrm>
          <a:noFill/>
          <a:ln>
            <a:noFill/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>
                <a:cs typeface="Arial" charset="0"/>
              </a:rPr>
              <a:t>The ventral horns contain: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cs typeface="Arial" charset="0"/>
              </a:rPr>
              <a:t>Motor neurons</a:t>
            </a:r>
            <a:r>
              <a:rPr lang="en-US" sz="2400" dirty="0">
                <a:cs typeface="Arial" charset="0"/>
              </a:rPr>
              <a:t>, also called lower motor neurons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(the upper motor neurons are in the brain)</a:t>
            </a:r>
            <a:r>
              <a:rPr lang="en-US" sz="2400" dirty="0">
                <a:cs typeface="Arial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cs typeface="Arial" charset="0"/>
              </a:rPr>
              <a:t>Interneurons</a:t>
            </a:r>
            <a:r>
              <a:rPr lang="en-US" sz="2400" dirty="0">
                <a:cs typeface="Arial" charset="0"/>
              </a:rPr>
              <a:t>, the (</a:t>
            </a:r>
            <a:r>
              <a:rPr lang="en-US" sz="2400" b="1" dirty="0">
                <a:cs typeface="Arial" charset="0"/>
              </a:rPr>
              <a:t>Renshaw cells)</a:t>
            </a:r>
            <a:r>
              <a:rPr lang="en-US" sz="2400" dirty="0">
                <a:cs typeface="Arial" charset="0"/>
              </a:rPr>
              <a:t>, whose branched axons form </a:t>
            </a:r>
            <a:r>
              <a:rPr lang="en-US" sz="2400" b="1" dirty="0">
                <a:cs typeface="Arial" charset="0"/>
              </a:rPr>
              <a:t>inhibitory</a:t>
            </a:r>
            <a:r>
              <a:rPr lang="en-US" sz="2400" dirty="0">
                <a:cs typeface="Arial" charset="0"/>
              </a:rPr>
              <a:t> synaptic junctions on motor neurons</a:t>
            </a:r>
          </a:p>
        </p:txBody>
      </p:sp>
      <p:pic>
        <p:nvPicPr>
          <p:cNvPr id="33795" name="Picture 2" descr="C:\Documents and Settings\user\My Documents\My Pictures\C5-FF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44638"/>
            <a:ext cx="480060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621798"/>
            <a:ext cx="10515600" cy="117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Ventral Horn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100" b="1" dirty="0"/>
              <a:t>Nerve Cell Groups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79778" y="4714154"/>
            <a:ext cx="511939" cy="27470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88456" y="4106814"/>
            <a:ext cx="17373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76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38806" y="4086495"/>
            <a:ext cx="5518230" cy="2629991"/>
            <a:chOff x="6977905" y="1524001"/>
            <a:chExt cx="4340225" cy="3276600"/>
          </a:xfrm>
        </p:grpSpPr>
        <p:pic>
          <p:nvPicPr>
            <p:cNvPr id="11" name="ClipArt Placeholder 6" descr="re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9" t="7973" r="5508" b="15221"/>
            <a:stretch>
              <a:fillRect/>
            </a:stretch>
          </p:blipFill>
          <p:spPr>
            <a:xfrm>
              <a:off x="6977905" y="1524001"/>
              <a:ext cx="4340225" cy="3276600"/>
            </a:xfrm>
            <a:prstGeom prst="rect">
              <a:avLst/>
            </a:prstGeom>
            <a:ln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7187547" y="4029636"/>
              <a:ext cx="1371600" cy="18288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05794" y="4295122"/>
              <a:ext cx="1554480" cy="236538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914400" y="381001"/>
            <a:ext cx="1036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Ventral Horn</a:t>
            </a:r>
            <a:br>
              <a:rPr lang="en-GB" sz="3600" dirty="0"/>
            </a:br>
            <a:r>
              <a:rPr lang="en-GB" sz="3100" b="1" dirty="0"/>
              <a:t>1. Motor Neurons</a:t>
            </a:r>
          </a:p>
        </p:txBody>
      </p:sp>
      <p:sp>
        <p:nvSpPr>
          <p:cNvPr id="1945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3036" y="2169944"/>
            <a:ext cx="5661210" cy="2057487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cs typeface="Arial" charset="0"/>
              </a:rPr>
              <a:t>Large</a:t>
            </a:r>
            <a:r>
              <a:rPr lang="en-US" sz="2200" dirty="0">
                <a:cs typeface="Arial" charset="0"/>
              </a:rPr>
              <a:t> multipolar cells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b="1" dirty="0">
                <a:cs typeface="Arial" charset="0"/>
              </a:rPr>
              <a:t>Numerous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>
                <a:cs typeface="Arial" charset="0"/>
              </a:rPr>
              <a:t>Axons pass out in the ventral roots of spinal nerves as </a:t>
            </a:r>
            <a:r>
              <a:rPr lang="en-US" sz="2200" b="1" dirty="0">
                <a:cs typeface="Arial" charset="0"/>
              </a:rPr>
              <a:t>alpha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efferents</a:t>
            </a:r>
            <a:endParaRPr lang="en-US" sz="22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>
                <a:cs typeface="Arial" charset="0"/>
              </a:rPr>
              <a:t>Innervate </a:t>
            </a:r>
            <a:r>
              <a:rPr lang="en-US" sz="2200" b="1" dirty="0" err="1">
                <a:cs typeface="Arial" charset="0"/>
              </a:rPr>
              <a:t>extrafusal</a:t>
            </a:r>
            <a:r>
              <a:rPr lang="en-US" sz="2200" b="1" dirty="0">
                <a:cs typeface="Arial" charset="0"/>
              </a:rPr>
              <a:t> muscle fibers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200" dirty="0"/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6557036" y="5079819"/>
            <a:ext cx="4801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2000" dirty="0">
                <a:latin typeface="+mn-lt"/>
              </a:rPr>
              <a:t>Both alpha and gamma motor neurons are under the influence of </a:t>
            </a:r>
            <a:r>
              <a:rPr lang="en-US" sz="2000" i="1" dirty="0">
                <a:latin typeface="+mn-lt"/>
              </a:rPr>
              <a:t>descending pathways (upper motor neurons) </a:t>
            </a:r>
            <a:r>
              <a:rPr lang="en-US" sz="2000" dirty="0">
                <a:latin typeface="+mn-lt"/>
              </a:rPr>
              <a:t>from brain.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3035" y="2169945"/>
            <a:ext cx="5661211" cy="191655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6109" y="2169946"/>
            <a:ext cx="5661211" cy="1916550"/>
          </a:xfrm>
          <a:prstGeom prst="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840" y="2169945"/>
            <a:ext cx="5695480" cy="191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8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Smaller</a:t>
            </a:r>
            <a:r>
              <a:rPr lang="en-US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multipolar cells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Less numerous 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Axons pass out in the ventral roots of spinal nerves as </a:t>
            </a:r>
            <a:r>
              <a:rPr lang="en-US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gamma </a:t>
            </a:r>
            <a:r>
              <a:rPr lang="en-US" sz="22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efferents</a:t>
            </a:r>
            <a:r>
              <a:rPr lang="en-US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Innervate </a:t>
            </a:r>
            <a:r>
              <a:rPr lang="en-US" sz="2200" b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intrafusal</a:t>
            </a:r>
            <a:r>
              <a:rPr lang="en-US" sz="2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muscle fibers</a:t>
            </a:r>
            <a:r>
              <a:rPr lang="en-US" sz="2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of neuromuscular spindles</a:t>
            </a:r>
            <a:endParaRPr lang="en-US" sz="2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035" y="1707364"/>
            <a:ext cx="1060571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1000"/>
              </a:spcBef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There are </a:t>
            </a:r>
            <a:r>
              <a:rPr lang="en-US" sz="2400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two</a:t>
            </a: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types</a:t>
            </a: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of </a:t>
            </a: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motor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charset="0"/>
              </a:rPr>
              <a:t> neurons in ventral horn:</a:t>
            </a:r>
          </a:p>
        </p:txBody>
      </p:sp>
    </p:spTree>
    <p:extLst>
      <p:ext uri="{BB962C8B-B14F-4D97-AF65-F5344CB8AC3E}">
        <p14:creationId xmlns:p14="http://schemas.microsoft.com/office/powerpoint/2010/main" val="210565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573213"/>
            <a:ext cx="6178550" cy="64928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200">
                <a:cs typeface="Arial" charset="0"/>
              </a:rPr>
              <a:t>In the the ventral horn motor </a:t>
            </a:r>
            <a:r>
              <a:rPr lang="en-US" sz="2200" dirty="0">
                <a:cs typeface="Arial" charset="0"/>
              </a:rPr>
              <a:t>neurons are organized in </a:t>
            </a:r>
            <a:r>
              <a:rPr lang="en-US" sz="2200" b="1" u="sng">
                <a:cs typeface="Arial" charset="0"/>
              </a:rPr>
              <a:t>3 groups</a:t>
            </a:r>
            <a:r>
              <a:rPr lang="en-US" sz="2200" b="1">
                <a:cs typeface="Arial" charset="0"/>
              </a:rPr>
              <a:t>:</a:t>
            </a:r>
            <a:endParaRPr lang="en-US" sz="2200" b="1" dirty="0">
              <a:cs typeface="Arial" charset="0"/>
            </a:endParaRPr>
          </a:p>
        </p:txBody>
      </p:sp>
      <p:pic>
        <p:nvPicPr>
          <p:cNvPr id="35842" name="Picture 7" descr="st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2693" r="2577" b="26500"/>
          <a:stretch>
            <a:fillRect/>
          </a:stretch>
        </p:blipFill>
        <p:spPr>
          <a:xfrm>
            <a:off x="7823200" y="2211388"/>
            <a:ext cx="4368800" cy="3352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914400" y="5755132"/>
            <a:ext cx="61781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Neurons supplying </a:t>
            </a:r>
            <a:r>
              <a:rPr lang="en-US" altLang="en-US" sz="2200" b="1">
                <a:latin typeface="+mn-lt"/>
              </a:rPr>
              <a:t>flexor</a:t>
            </a:r>
            <a:r>
              <a:rPr lang="en-US" altLang="en-US" sz="2200">
                <a:latin typeface="+mn-lt"/>
              </a:rPr>
              <a:t> muscles are located </a:t>
            </a:r>
            <a:r>
              <a:rPr lang="en-US" altLang="en-US" sz="2200" b="1">
                <a:latin typeface="+mn-lt"/>
              </a:rPr>
              <a:t>dorsal</a:t>
            </a:r>
            <a:r>
              <a:rPr lang="en-US" altLang="en-US" sz="2200">
                <a:latin typeface="+mn-lt"/>
              </a:rPr>
              <a:t> to neurons for extensor muscles.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810000" y="2967039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381001"/>
            <a:ext cx="1036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Ventral Horn</a:t>
            </a:r>
            <a:br>
              <a:rPr lang="en-GB" sz="3600" dirty="0"/>
            </a:br>
            <a:r>
              <a:rPr lang="en-GB" sz="3100" b="1" dirty="0"/>
              <a:t>1. Motor Neurons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04936"/>
              </p:ext>
            </p:extLst>
          </p:nvPr>
        </p:nvGraphicFramePr>
        <p:xfrm>
          <a:off x="1041009" y="2272655"/>
          <a:ext cx="6051567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2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443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Medial </a:t>
                      </a:r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Central</a:t>
                      </a:r>
                      <a:endParaRPr lang="en-GB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Lateral</a:t>
                      </a:r>
                      <a:endParaRPr lang="en-GB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Arial" charset="0"/>
                        </a:rPr>
                        <a:t>present in </a:t>
                      </a:r>
                      <a:r>
                        <a:rPr lang="en-US" sz="1800" b="1">
                          <a:cs typeface="Arial" charset="0"/>
                        </a:rPr>
                        <a:t>most segments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Arial" charset="0"/>
                        </a:rPr>
                        <a:t>present in some segments: </a:t>
                      </a:r>
                      <a:r>
                        <a:rPr lang="en-US" sz="1800" b="1">
                          <a:cs typeface="Arial" charset="0"/>
                        </a:rPr>
                        <a:t>cervical </a:t>
                      </a:r>
                      <a:r>
                        <a:rPr lang="en-US" sz="1800">
                          <a:cs typeface="Arial" charset="0"/>
                        </a:rPr>
                        <a:t>(phrenic C3-5, spinal accessory C1-6) and </a:t>
                      </a:r>
                      <a:r>
                        <a:rPr lang="en-US" sz="1800" b="1">
                          <a:cs typeface="Arial" charset="0"/>
                        </a:rPr>
                        <a:t>lumbosacral</a:t>
                      </a:r>
                      <a:r>
                        <a:rPr lang="en-US" sz="1800">
                          <a:cs typeface="Arial" charset="0"/>
                        </a:rPr>
                        <a:t> (L2-S1)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Arial" charset="0"/>
                        </a:rPr>
                        <a:t>present in cervical and lumbosacral segments</a:t>
                      </a:r>
                    </a:p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6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Arial" charset="0"/>
                        </a:rPr>
                        <a:t>Innervate muscles of </a:t>
                      </a:r>
                      <a:r>
                        <a:rPr lang="en-US" sz="1800" b="1">
                          <a:cs typeface="Arial" charset="0"/>
                        </a:rPr>
                        <a:t>Neck and Trunk </a:t>
                      </a:r>
                      <a:r>
                        <a:rPr lang="en-US" sz="1800">
                          <a:cs typeface="Arial" charset="0"/>
                        </a:rPr>
                        <a:t>(including intercostal and abdominal muscles)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cs typeface="Arial" charset="0"/>
                        </a:rPr>
                        <a:t>smallest</a:t>
                      </a:r>
                      <a:endParaRPr lang="en-GB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Arial" charset="0"/>
                        </a:rPr>
                        <a:t>innervates muscles of the </a:t>
                      </a:r>
                      <a:r>
                        <a:rPr lang="en-US" sz="1800" b="1">
                          <a:cs typeface="Arial" charset="0"/>
                        </a:rPr>
                        <a:t>Limbs</a:t>
                      </a:r>
                    </a:p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7092576" y="4251160"/>
            <a:ext cx="928477" cy="165233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8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27957" y="1682253"/>
            <a:ext cx="5939118" cy="4771145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>
                <a:cs typeface="Arial" charset="0"/>
              </a:rPr>
              <a:t>Small column composed of small neurons extend from: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cs typeface="Arial" charset="0"/>
              </a:rPr>
              <a:t>T1 to L2-3 </a:t>
            </a:r>
            <a:r>
              <a:rPr lang="en-US" sz="2000" dirty="0">
                <a:cs typeface="Arial" charset="0"/>
              </a:rPr>
              <a:t>segments, give rise to pre-ganglionic </a:t>
            </a:r>
            <a:r>
              <a:rPr lang="en-US" sz="2000" b="1" dirty="0">
                <a:cs typeface="Arial" charset="0"/>
              </a:rPr>
              <a:t>sympathetic fibers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(thoracolumbar).</a:t>
            </a:r>
            <a:endParaRPr lang="en-US" sz="2000" b="1" dirty="0"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cs typeface="Arial" charset="0"/>
              </a:rPr>
              <a:t>S2-4</a:t>
            </a:r>
            <a:r>
              <a:rPr lang="en-US" sz="2000" dirty="0">
                <a:cs typeface="Arial" charset="0"/>
              </a:rPr>
              <a:t>  segments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en-US" sz="2000" dirty="0">
                <a:cs typeface="Arial" charset="0"/>
              </a:rPr>
              <a:t>give rise to preganglionic </a:t>
            </a:r>
            <a:r>
              <a:rPr lang="en-US" sz="2000" b="1" dirty="0">
                <a:cs typeface="Arial" charset="0"/>
              </a:rPr>
              <a:t>parasympathetic fibers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(craniosacral).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err="1"/>
              <a:t>Interomediolateral</a:t>
            </a:r>
            <a:r>
              <a:rPr lang="en-GB" sz="2400" b="1" dirty="0"/>
              <a:t> Nucleus(IMN):</a:t>
            </a:r>
          </a:p>
          <a:p>
            <a:r>
              <a:rPr lang="en-GB" sz="2000" dirty="0"/>
              <a:t>Located in the intermediate column and lateral horn.</a:t>
            </a:r>
          </a:p>
          <a:p>
            <a:r>
              <a:rPr lang="en-GB" sz="2000" dirty="0"/>
              <a:t>Relays sensory information from viscera to the brain , and autonomic signals from the brain to the visceral organs.</a:t>
            </a:r>
            <a:endParaRPr lang="en-US" sz="20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sz="1800" b="1" dirty="0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 marL="0" indent="0">
              <a:buNone/>
              <a:defRPr/>
            </a:pPr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6867" name="Picture 5" descr="C:\Documents and Settings\user\My Documents\My Pictures\Copy (4) of cvf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7318" y="1682253"/>
            <a:ext cx="5170525" cy="3515389"/>
          </a:xfrm>
          <a:noFill/>
          <a:ln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17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Lateral Horn</a:t>
            </a:r>
            <a:br>
              <a:rPr lang="en-GB" sz="3600" dirty="0"/>
            </a:br>
            <a:r>
              <a:rPr lang="en-GB" sz="3100" b="1" dirty="0"/>
              <a:t>Nerve Cell Groups</a:t>
            </a:r>
          </a:p>
        </p:txBody>
      </p:sp>
    </p:spTree>
    <p:extLst>
      <p:ext uri="{BB962C8B-B14F-4D97-AF65-F5344CB8AC3E}">
        <p14:creationId xmlns:p14="http://schemas.microsoft.com/office/powerpoint/2010/main" val="381653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830"/>
          </a:xfrm>
        </p:spPr>
        <p:txBody>
          <a:bodyPr>
            <a:normAutofit/>
          </a:bodyPr>
          <a:lstStyle/>
          <a:p>
            <a:r>
              <a:rPr lang="en-US" sz="3600" b="1"/>
              <a:t>White Matter</a:t>
            </a:r>
            <a:endParaRPr lang="en-GB" sz="3600" b="1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208427"/>
            <a:ext cx="6840794" cy="508298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Consists of mixture of </a:t>
            </a:r>
            <a:r>
              <a:rPr lang="en-US" sz="2000" u="sng" dirty="0">
                <a:cs typeface="Arial" charset="0"/>
              </a:rPr>
              <a:t>nerve fibers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u="sng" dirty="0">
                <a:cs typeface="Arial" charset="0"/>
              </a:rPr>
              <a:t>neuroglia</a:t>
            </a:r>
            <a:r>
              <a:rPr lang="en-US" sz="2000" dirty="0">
                <a:cs typeface="Arial" charset="0"/>
              </a:rPr>
              <a:t> and </a:t>
            </a:r>
            <a:r>
              <a:rPr lang="en-US" sz="2000" u="sng" dirty="0">
                <a:cs typeface="Arial" charset="0"/>
              </a:rPr>
              <a:t>blood vessels</a:t>
            </a:r>
            <a:r>
              <a:rPr lang="en-US" sz="2000" dirty="0">
                <a:cs typeface="Arial" charset="0"/>
              </a:rPr>
              <a:t>.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White color is due to high proportion of </a:t>
            </a:r>
            <a:r>
              <a:rPr lang="en-US" sz="2000" b="1" dirty="0">
                <a:cs typeface="Arial" charset="0"/>
              </a:rPr>
              <a:t>myelinated nerve fibers.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Arranged in columns/funiculi; </a:t>
            </a:r>
            <a:r>
              <a:rPr lang="en-US" sz="2000" b="1" dirty="0">
                <a:cs typeface="Arial" charset="0"/>
              </a:rPr>
              <a:t>anterior, posterior and lateral</a:t>
            </a:r>
            <a:r>
              <a:rPr lang="en-US" sz="2000" dirty="0">
                <a:cs typeface="Arial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The nerve fibers are arranged as bundles, running vertically through the cord. A group of nerve fibers (axons) that share a common </a:t>
            </a:r>
            <a:r>
              <a:rPr lang="en-US" sz="2000" i="1" dirty="0">
                <a:cs typeface="Arial" charset="0"/>
              </a:rPr>
              <a:t>origin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i="1" dirty="0">
                <a:cs typeface="Arial" charset="0"/>
              </a:rPr>
              <a:t>termination</a:t>
            </a:r>
            <a:r>
              <a:rPr lang="en-US" sz="2000" dirty="0">
                <a:cs typeface="Arial" charset="0"/>
              </a:rPr>
              <a:t> and </a:t>
            </a:r>
            <a:r>
              <a:rPr lang="en-US" sz="2000" i="1" dirty="0">
                <a:cs typeface="Arial" charset="0"/>
              </a:rPr>
              <a:t>function</a:t>
            </a:r>
            <a:r>
              <a:rPr lang="en-US" sz="2000" dirty="0">
                <a:cs typeface="Arial" charset="0"/>
              </a:rPr>
              <a:t> form a </a:t>
            </a:r>
            <a:r>
              <a:rPr lang="en-US" sz="2000" b="1" dirty="0">
                <a:cs typeface="Arial" charset="0"/>
              </a:rPr>
              <a:t>tract</a:t>
            </a:r>
            <a:r>
              <a:rPr lang="en-US" sz="2000" dirty="0">
                <a:cs typeface="Arial" charset="0"/>
              </a:rPr>
              <a:t> or </a:t>
            </a:r>
            <a:r>
              <a:rPr lang="en-US" sz="2000" b="1" dirty="0">
                <a:cs typeface="Arial" charset="0"/>
              </a:rPr>
              <a:t>fasciculus.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Sakkal Majalla" pitchFamily="2" charset="-78"/>
              </a:rPr>
              <a:t>These tracts are formed by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Sakkal Majalla" pitchFamily="2" charset="-78"/>
              </a:rPr>
              <a:t>(1) </a:t>
            </a:r>
            <a:r>
              <a:rPr lang="en-US" sz="2000" dirty="0">
                <a:cs typeface="Sakkal Majalla" pitchFamily="2" charset="-78"/>
              </a:rPr>
              <a:t>sensory nerve fibers ascending to the brain,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Sakkal Majalla" pitchFamily="2" charset="-78"/>
              </a:rPr>
              <a:t> (2) </a:t>
            </a:r>
            <a:r>
              <a:rPr lang="en-US" sz="2000" dirty="0">
                <a:cs typeface="Sakkal Majalla" pitchFamily="2" charset="-78"/>
              </a:rPr>
              <a:t>motor nerve fibers descending from the brain and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Sakkal Majalla" pitchFamily="2" charset="-78"/>
              </a:rPr>
              <a:t>(3) </a:t>
            </a:r>
            <a:r>
              <a:rPr lang="en-US" sz="2000" dirty="0">
                <a:cs typeface="Sakkal Majalla" pitchFamily="2" charset="-78"/>
              </a:rPr>
              <a:t>fibers of connector neurons.</a:t>
            </a:r>
            <a:endParaRPr lang="en-US" sz="2000" dirty="0"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Depending on their function, the spinal tracts are divided into </a:t>
            </a:r>
            <a:r>
              <a:rPr lang="en-US" sz="2000" b="1" dirty="0">
                <a:cs typeface="Arial" charset="0"/>
              </a:rPr>
              <a:t>ascending</a:t>
            </a:r>
            <a:r>
              <a:rPr lang="en-US" sz="2000" dirty="0">
                <a:cs typeface="Arial" charset="0"/>
              </a:rPr>
              <a:t> and </a:t>
            </a:r>
            <a:r>
              <a:rPr lang="en-US" sz="2000" b="1" dirty="0">
                <a:cs typeface="Arial" charset="0"/>
              </a:rPr>
              <a:t>descending</a:t>
            </a:r>
            <a:r>
              <a:rPr lang="en-US" sz="2000" dirty="0">
                <a:cs typeface="Arial" charset="0"/>
              </a:rPr>
              <a:t> tracts</a:t>
            </a:r>
            <a:r>
              <a:rPr lang="en-GB" sz="2000" dirty="0"/>
              <a:t>.</a:t>
            </a:r>
            <a:endParaRPr lang="en-US" sz="2000" dirty="0">
              <a:cs typeface="Arial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Tracts are often named according to their points of </a:t>
            </a:r>
            <a:r>
              <a:rPr lang="en-US" sz="2000" b="1" dirty="0">
                <a:cs typeface="Arial" charset="0"/>
              </a:rPr>
              <a:t>origin</a:t>
            </a:r>
            <a:r>
              <a:rPr lang="en-US" sz="2000" dirty="0">
                <a:cs typeface="Arial" charset="0"/>
              </a:rPr>
              <a:t> and </a:t>
            </a:r>
            <a:r>
              <a:rPr lang="en-US" sz="2000" u="sng" dirty="0">
                <a:cs typeface="Arial" charset="0"/>
              </a:rPr>
              <a:t>destination</a:t>
            </a:r>
            <a:r>
              <a:rPr lang="en-US" sz="2000" dirty="0">
                <a:cs typeface="Arial" charset="0"/>
              </a:rPr>
              <a:t>, e.g. </a:t>
            </a:r>
            <a:r>
              <a:rPr lang="en-US" sz="2000" b="1" dirty="0">
                <a:cs typeface="Arial" charset="0"/>
              </a:rPr>
              <a:t>spino</a:t>
            </a:r>
            <a:r>
              <a:rPr lang="en-US" sz="2000" u="sng" dirty="0">
                <a:cs typeface="Arial" charset="0"/>
              </a:rPr>
              <a:t>thalamic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b="1" dirty="0">
                <a:cs typeface="Arial" charset="0"/>
              </a:rPr>
              <a:t>cortico</a:t>
            </a:r>
            <a:r>
              <a:rPr lang="en-US" sz="2000" u="sng" dirty="0">
                <a:cs typeface="Arial" charset="0"/>
              </a:rPr>
              <a:t>spinal</a:t>
            </a:r>
            <a:r>
              <a:rPr lang="en-US" sz="2000" dirty="0">
                <a:cs typeface="Arial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58315" y="5683985"/>
            <a:ext cx="1080000" cy="0"/>
          </a:xfrm>
          <a:prstGeom prst="line">
            <a:avLst/>
          </a:prstGeom>
          <a:ln w="28575">
            <a:solidFill>
              <a:srgbClr val="72BE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21993" y="5684921"/>
            <a:ext cx="1188000" cy="0"/>
          </a:xfrm>
          <a:prstGeom prst="line">
            <a:avLst/>
          </a:prstGeom>
          <a:ln w="28575">
            <a:solidFill>
              <a:srgbClr val="8AB8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94147" y="5413229"/>
            <a:ext cx="3601144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Funiculi:</a:t>
            </a:r>
            <a:r>
              <a:rPr lang="en-GB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 bodily structure suggesting a cord; especially :  a bundle of nerve </a:t>
            </a:r>
            <a:r>
              <a:rPr lang="en-GB" altLang="en-US" kern="1200" dirty="0" err="1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fibers</a:t>
            </a:r>
            <a:endParaRPr lang="en-GB" altLang="en-US" kern="120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Fasciculus: </a:t>
            </a:r>
            <a:r>
              <a:rPr lang="en-GB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a small or slender bundle (as of nerve </a:t>
            </a:r>
            <a:r>
              <a:rPr lang="en-GB" altLang="en-US" kern="1200" dirty="0" err="1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fibers</a:t>
            </a:r>
            <a:r>
              <a:rPr lang="en-GB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  <a:endParaRPr lang="en-US" altLang="en-US" kern="120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832873" y="365126"/>
            <a:ext cx="682625" cy="734036"/>
            <a:chOff x="6597319" y="353560"/>
            <a:chExt cx="682625" cy="734036"/>
          </a:xfrm>
        </p:grpSpPr>
        <p:pic>
          <p:nvPicPr>
            <p:cNvPr id="21" name="Picture 2" descr="Image result for youtub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09:14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22756A-FD28-4EBD-9725-0258B16A3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857" y="1624215"/>
            <a:ext cx="416667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Ascending and descending tracts of the spinal cord">
            <a:extLst>
              <a:ext uri="{FF2B5EF4-FFF2-40B4-BE49-F238E27FC236}">
                <a16:creationId xmlns:a16="http://schemas.microsoft.com/office/drawing/2014/main" xmlns="" id="{C3D4E5E0-EA7E-4D8E-A944-AC55CCD2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r="6122" b="7446"/>
          <a:stretch>
            <a:fillRect/>
          </a:stretch>
        </p:blipFill>
        <p:spPr bwMode="auto">
          <a:xfrm>
            <a:off x="924231" y="373626"/>
            <a:ext cx="9910917" cy="6115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6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Canal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940" y="1491205"/>
            <a:ext cx="4819735" cy="50884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central canal is a cerebrospinal-filled space that runs longitudinally through the entire length of the spinal cord.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Lined by </a:t>
            </a:r>
            <a:r>
              <a:rPr lang="en-US" altLang="en-US" sz="2200" b="1" dirty="0">
                <a:cs typeface="Arial" panose="020B0604020202020204" pitchFamily="34" charset="0"/>
              </a:rPr>
              <a:t>ependyma</a:t>
            </a:r>
            <a:r>
              <a:rPr lang="en-US" altLang="en-US" sz="2200" dirty="0">
                <a:cs typeface="Arial" panose="020B0604020202020204" pitchFamily="34" charset="0"/>
              </a:rPr>
              <a:t> (ciliated columnar epithelium) </a:t>
            </a:r>
            <a:r>
              <a:rPr lang="en-US" altLang="en-US" sz="1800" dirty="0">
                <a:solidFill>
                  <a:schemeClr val="accent3"/>
                </a:solidFill>
                <a:cs typeface="Arial" panose="020B0604020202020204" pitchFamily="34" charset="0"/>
              </a:rPr>
              <a:t>(important)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Continuous with the </a:t>
            </a:r>
            <a:r>
              <a:rPr lang="en-US" altLang="en-US" sz="2200" b="1" dirty="0">
                <a:cs typeface="Arial" panose="020B0604020202020204" pitchFamily="34" charset="0"/>
              </a:rPr>
              <a:t>ventricular system </a:t>
            </a:r>
            <a:r>
              <a:rPr lang="en-US" altLang="en-US" sz="2200" dirty="0">
                <a:cs typeface="Arial" panose="020B0604020202020204" pitchFamily="34" charset="0"/>
              </a:rPr>
              <a:t>of the brain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Superiorly opens into the </a:t>
            </a:r>
            <a:r>
              <a:rPr lang="en-US" altLang="en-US" sz="2200" b="1" dirty="0">
                <a:cs typeface="Arial" panose="020B0604020202020204" pitchFamily="34" charset="0"/>
              </a:rPr>
              <a:t>4</a:t>
            </a:r>
            <a:r>
              <a:rPr lang="en-US" altLang="en-US" sz="2200" b="1" baseline="30000" dirty="0">
                <a:cs typeface="Arial" panose="020B0604020202020204" pitchFamily="34" charset="0"/>
              </a:rPr>
              <a:t>th</a:t>
            </a:r>
            <a:r>
              <a:rPr lang="en-US" altLang="en-US" sz="2200" dirty="0">
                <a:cs typeface="Arial" panose="020B0604020202020204" pitchFamily="34" charset="0"/>
              </a:rPr>
              <a:t> ventricle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Inferiorly in the conus medullaris, it expands into the fusiform </a:t>
            </a:r>
            <a:r>
              <a:rPr lang="en-US" altLang="en-US" sz="2200" b="1" dirty="0">
                <a:cs typeface="Arial" panose="020B0604020202020204" pitchFamily="34" charset="0"/>
              </a:rPr>
              <a:t>terminal ventricle </a:t>
            </a:r>
            <a:r>
              <a:rPr lang="en-US" altLang="en-US" sz="2200" dirty="0">
                <a:cs typeface="Arial" panose="020B0604020202020204" pitchFamily="34" charset="0"/>
              </a:rPr>
              <a:t>and terminates below at the root of filum </a:t>
            </a:r>
            <a:r>
              <a:rPr lang="en-US" altLang="en-US" sz="2200" dirty="0" err="1">
                <a:cs typeface="Arial" panose="020B0604020202020204" pitchFamily="34" charset="0"/>
              </a:rPr>
              <a:t>terminale</a:t>
            </a:r>
            <a:r>
              <a:rPr lang="en-US" altLang="en-US" sz="22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C:\Documents and Settings\Free User\My Documents\My Pictures\aaa.gif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t="59486" r="4942" b="2094"/>
          <a:stretch>
            <a:fillRect/>
          </a:stretch>
        </p:blipFill>
        <p:spPr bwMode="auto">
          <a:xfrm>
            <a:off x="5608141" y="827681"/>
            <a:ext cx="2881453" cy="19121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731687" y="1783737"/>
            <a:ext cx="373238" cy="104406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626273" y="847317"/>
            <a:ext cx="3494685" cy="1993308"/>
            <a:chOff x="7900333" y="3352582"/>
            <a:chExt cx="3899556" cy="2708105"/>
          </a:xfrm>
        </p:grpSpPr>
        <p:pic>
          <p:nvPicPr>
            <p:cNvPr id="10" name="Picture 9" descr="C:\Documents and Settings\Free User\My Documents\My Pictures\Picture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" t="3907" r="1196" b="7306"/>
            <a:stretch/>
          </p:blipFill>
          <p:spPr bwMode="auto">
            <a:xfrm>
              <a:off x="7900333" y="3352582"/>
              <a:ext cx="3899556" cy="270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9809725" y="3493074"/>
              <a:ext cx="510942" cy="16452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1586753" y="1784835"/>
            <a:ext cx="14630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101182" y="3333729"/>
            <a:ext cx="2930373" cy="2719574"/>
            <a:chOff x="4607822" y="4564845"/>
            <a:chExt cx="3189536" cy="2246316"/>
          </a:xfrm>
        </p:grpSpPr>
        <p:pic>
          <p:nvPicPr>
            <p:cNvPr id="2050" name="Picture 2" descr="Image result for 4th ventricle central cana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79" t="-210" b="25594"/>
            <a:stretch/>
          </p:blipFill>
          <p:spPr bwMode="auto">
            <a:xfrm>
              <a:off x="4607823" y="4564845"/>
              <a:ext cx="3189535" cy="2077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789666" y="6472607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45861" y="6139543"/>
              <a:ext cx="464768" cy="174171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07822" y="6390713"/>
              <a:ext cx="721415" cy="12914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041356" y="4589903"/>
            <a:ext cx="128016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37995" y="2570517"/>
            <a:ext cx="699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913668" y="5017401"/>
            <a:ext cx="192024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77753" y="5928902"/>
            <a:ext cx="173736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175975" y="3202350"/>
            <a:ext cx="2411695" cy="3094094"/>
            <a:chOff x="5688236" y="3591290"/>
            <a:chExt cx="3033516" cy="2436478"/>
          </a:xfrm>
        </p:grpSpPr>
        <p:pic>
          <p:nvPicPr>
            <p:cNvPr id="1026" name="Picture 2" descr="http://teachmeanatomy.info/wp-content/uploads/Distal-End-of-the-Spinal-Cord-The-Lumbar-Cister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236" y="3591290"/>
              <a:ext cx="3033516" cy="2436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672743" y="5532283"/>
              <a:ext cx="801586" cy="26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06999" y="3971563"/>
              <a:ext cx="876131" cy="29561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95952" y="5031161"/>
              <a:ext cx="822960" cy="295618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8CDC61-D8F3-44D9-A7B3-FDF1ABB05184}"/>
              </a:ext>
            </a:extLst>
          </p:cNvPr>
          <p:cNvSpPr txBox="1"/>
          <p:nvPr/>
        </p:nvSpPr>
        <p:spPr>
          <a:xfrm>
            <a:off x="5416062" y="4369777"/>
            <a:ext cx="8704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sz="1000" dirty="0">
                <a:solidFill>
                  <a:schemeClr val="accent3"/>
                </a:solidFill>
                <a:cs typeface="Arial" panose="020B0604020202020204" pitchFamily="34" charset="0"/>
              </a:rPr>
              <a:t>(important)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2846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4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509694"/>
            <a:ext cx="1036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+mn-lt"/>
                <a:cs typeface="Arial" panose="020B0604020202020204" pitchFamily="34" charset="0"/>
              </a:rPr>
              <a:t>At the end of the lecture, the students should be able to: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Describe the 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external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anatomy of the spinal cord.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Describe the 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internal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anatomy of the spinal cord.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Describe the 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spinal nerves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: formation, branches and distribution via plexuses.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Define ‘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Dermatome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’ and describe its significance.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Describe the 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meninges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of the spinal cord.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Define a </a:t>
            </a:r>
            <a:r>
              <a:rPr lang="en-US" altLang="en-US" sz="2800" u="sng" dirty="0">
                <a:latin typeface="+mn-lt"/>
                <a:cs typeface="Arial" panose="020B0604020202020204" pitchFamily="34" charset="0"/>
              </a:rPr>
              <a:t>reflex</a:t>
            </a: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and reflex arc, and describe the components of the reflex arc.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A1ADB4-C362-4593-A7CB-CF9B42ECE795}"/>
              </a:ext>
            </a:extLst>
          </p:cNvPr>
          <p:cNvSpPr txBox="1"/>
          <p:nvPr/>
        </p:nvSpPr>
        <p:spPr>
          <a:xfrm>
            <a:off x="961096" y="5821331"/>
            <a:ext cx="10240304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The first 4 slides of the boys lecture were not included since they are a review of the first lecture.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872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2200" b="1" u="sng" dirty="0">
                <a:cs typeface="Arial" panose="020B0604020202020204" pitchFamily="34" charset="0"/>
              </a:rPr>
              <a:t>Grey commissure: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A transverse bridge of grey matter connecting the anterior and posterior gray horns on each side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Is pierced by the central canal that divides it into anterior and posterior parts </a:t>
            </a:r>
          </a:p>
          <a:p>
            <a:endParaRPr lang="en-US" altLang="en-US" sz="2200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200" b="1" u="sng" dirty="0">
                <a:cs typeface="Arial" panose="020B0604020202020204" pitchFamily="34" charset="0"/>
              </a:rPr>
              <a:t>White Commissure: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Lies ventral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(anterior) </a:t>
            </a:r>
            <a:r>
              <a:rPr lang="en-US" altLang="en-US" sz="2200" dirty="0">
                <a:cs typeface="Arial" panose="020B0604020202020204" pitchFamily="34" charset="0"/>
              </a:rPr>
              <a:t>to the gray commissure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Mainly contains decussating* nerve fibers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 sz="22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*decussating: (</a:t>
            </a:r>
            <a:r>
              <a:rPr lang="ar-SA" altLang="en-US" sz="1800" dirty="0">
                <a:solidFill>
                  <a:schemeClr val="bg1">
                    <a:lumMod val="65000"/>
                  </a:schemeClr>
                </a:solidFill>
              </a:rPr>
              <a:t>متقاطع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) </a:t>
            </a:r>
            <a:r>
              <a:rPr lang="en-GB" altLang="en-US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cross or intersect each other to form an X 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108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Spinal Cord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Commissures</a:t>
            </a:r>
            <a:endParaRPr lang="en-GB" sz="3600" b="1" dirty="0"/>
          </a:p>
        </p:txBody>
      </p:sp>
      <p:pic>
        <p:nvPicPr>
          <p:cNvPr id="6" name="Picture 5" descr="C:\Documents and Settings\Free User\My Documents\My Pictures\Copy of scd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27" y="365126"/>
            <a:ext cx="4098925" cy="251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8618771" y="1925066"/>
            <a:ext cx="925512" cy="1219200"/>
          </a:xfrm>
          <a:prstGeom prst="straightConnector1">
            <a:avLst/>
          </a:prstGeom>
          <a:ln w="28575">
            <a:solidFill>
              <a:srgbClr val="FED16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9664577" y="1873325"/>
            <a:ext cx="228600" cy="1295400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7293366" y="3096639"/>
            <a:ext cx="2232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</a:t>
            </a:r>
            <a:r>
              <a:rPr lang="en-US" altLang="en-US" sz="1400" b="1">
                <a:latin typeface="Arial" panose="020B0604020202020204" pitchFamily="34" charset="0"/>
              </a:rPr>
              <a:t>White commissure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9285100" y="3122974"/>
            <a:ext cx="2204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    </a:t>
            </a:r>
            <a:r>
              <a:rPr lang="en-US" altLang="en-US" b="1" dirty="0"/>
              <a:t>G</a:t>
            </a:r>
            <a:r>
              <a:rPr lang="en-US" altLang="en-US" sz="1400" b="1" dirty="0">
                <a:latin typeface="Arial" panose="020B0604020202020204" pitchFamily="34" charset="0"/>
              </a:rPr>
              <a:t>rey commissure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868677" y="3712352"/>
            <a:ext cx="3820401" cy="2814737"/>
            <a:chOff x="7868677" y="4424682"/>
            <a:chExt cx="3820401" cy="2102407"/>
          </a:xfrm>
        </p:grpSpPr>
        <p:pic>
          <p:nvPicPr>
            <p:cNvPr id="1027" name="Picture 3" descr="https://classconnection.s3.amazonaws.com/320/flashcards/3727320/jpg/picture12-142E80467B85B2D0BA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677" y="4424682"/>
              <a:ext cx="3820401" cy="2102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0696755" y="5578415"/>
              <a:ext cx="603849" cy="86264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708835" y="5723317"/>
              <a:ext cx="603849" cy="86264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8200" y="1782493"/>
            <a:ext cx="6334872" cy="188780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38200" y="3878640"/>
            <a:ext cx="6334872" cy="2098089"/>
          </a:xfrm>
          <a:prstGeom prst="rect">
            <a:avLst/>
          </a:prstGeom>
          <a:noFill/>
          <a:ln w="28575">
            <a:solidFill>
              <a:srgbClr val="FED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096167" y="6146787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331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862012" y="1777318"/>
            <a:ext cx="5767387" cy="42672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Although the general pattern of gray matter is the same throughout spinal cord, </a:t>
            </a:r>
            <a:r>
              <a:rPr lang="en-US" altLang="en-US" sz="2200" u="sng" dirty="0">
                <a:cs typeface="Arial" panose="020B0604020202020204" pitchFamily="34" charset="0"/>
              </a:rPr>
              <a:t>regional differences </a:t>
            </a:r>
            <a:r>
              <a:rPr lang="en-US" altLang="en-US" sz="2200" dirty="0">
                <a:cs typeface="Arial" panose="020B0604020202020204" pitchFamily="34" charset="0"/>
              </a:rPr>
              <a:t>are apparent in transverse sections</a:t>
            </a:r>
          </a:p>
          <a:p>
            <a:pPr eaLnBrk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</a:t>
            </a:r>
            <a:r>
              <a:rPr lang="en-US" altLang="en-US" sz="2200" b="1" dirty="0">
                <a:cs typeface="Arial" panose="020B0604020202020204" pitchFamily="34" charset="0"/>
              </a:rPr>
              <a:t>amount of white matter </a:t>
            </a:r>
            <a:r>
              <a:rPr lang="en-US" altLang="en-US" sz="2200" dirty="0">
                <a:cs typeface="Arial" panose="020B0604020202020204" pitchFamily="34" charset="0"/>
              </a:rPr>
              <a:t>increases in a caudal-to-cranial direction because fibers are added to ascending tracts</a:t>
            </a:r>
          </a:p>
          <a:p>
            <a:pPr eaLnBrk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</a:t>
            </a:r>
            <a:r>
              <a:rPr lang="en-US" altLang="en-US" sz="2200" b="1" dirty="0">
                <a:cs typeface="Arial" panose="020B0604020202020204" pitchFamily="34" charset="0"/>
              </a:rPr>
              <a:t>gray matter </a:t>
            </a:r>
            <a:r>
              <a:rPr lang="en-US" altLang="en-US" sz="2200" dirty="0">
                <a:cs typeface="Arial" panose="020B0604020202020204" pitchFamily="34" charset="0"/>
              </a:rPr>
              <a:t>is increased in volume in </a:t>
            </a:r>
            <a:r>
              <a:rPr lang="en-US" altLang="en-US" sz="2200" u="sng" dirty="0">
                <a:cs typeface="Arial" panose="020B0604020202020204" pitchFamily="34" charset="0"/>
              </a:rPr>
              <a:t>cervical &amp; lumbosacral enlargements </a:t>
            </a:r>
            <a:r>
              <a:rPr lang="en-US" altLang="en-US" sz="2200" dirty="0">
                <a:cs typeface="Arial" panose="020B0604020202020204" pitchFamily="34" charset="0"/>
              </a:rPr>
              <a:t>for innervation of upper &amp; lower limbs</a:t>
            </a:r>
          </a:p>
          <a:p>
            <a:pPr eaLnBrk="1" hangingPunct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</a:t>
            </a:r>
            <a:r>
              <a:rPr lang="en-US" altLang="en-US" sz="2200" b="1" dirty="0">
                <a:cs typeface="Arial" panose="020B0604020202020204" pitchFamily="34" charset="0"/>
              </a:rPr>
              <a:t>lateral horn </a:t>
            </a:r>
            <a:r>
              <a:rPr lang="en-US" altLang="en-US" sz="2200" dirty="0">
                <a:cs typeface="Arial" panose="020B0604020202020204" pitchFamily="34" charset="0"/>
              </a:rPr>
              <a:t>is characteristics of </a:t>
            </a:r>
            <a:r>
              <a:rPr lang="en-US" altLang="en-US" sz="2200" u="sng" dirty="0">
                <a:cs typeface="Arial" panose="020B0604020202020204" pitchFamily="34" charset="0"/>
              </a:rPr>
              <a:t>thoracic and upper lumbar segments</a:t>
            </a:r>
          </a:p>
        </p:txBody>
      </p:sp>
      <p:pic>
        <p:nvPicPr>
          <p:cNvPr id="38915" name="Picture 8" descr="C:\Documents and Settings\Zeenet\My Documents\My Pictures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691004"/>
            <a:ext cx="2054225" cy="126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9" descr="C:\Documents and Settings\Zeenet\My Documents\My Pictures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27" y="688903"/>
            <a:ext cx="2090738" cy="126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10" descr="C:\Documents and Settings\Zeenet\My Documents\My Pictures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2213777"/>
            <a:ext cx="2097088" cy="126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11" descr="C:\Documents and Settings\Zeenet\My Documents\My Pictures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829" y="2218929"/>
            <a:ext cx="2143125" cy="125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Box 11"/>
          <p:cNvSpPr txBox="1">
            <a:spLocks noChangeArrowheads="1"/>
          </p:cNvSpPr>
          <p:nvPr/>
        </p:nvSpPr>
        <p:spPr bwMode="auto">
          <a:xfrm>
            <a:off x="7487128" y="397071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Cervical</a:t>
            </a:r>
          </a:p>
        </p:txBody>
      </p:sp>
      <p:sp>
        <p:nvSpPr>
          <p:cNvPr id="38920" name="TextBox 12"/>
          <p:cNvSpPr txBox="1">
            <a:spLocks noChangeArrowheads="1"/>
          </p:cNvSpPr>
          <p:nvPr/>
        </p:nvSpPr>
        <p:spPr bwMode="auto">
          <a:xfrm>
            <a:off x="9563065" y="370781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Thoracic</a:t>
            </a:r>
          </a:p>
        </p:txBody>
      </p:sp>
      <p:sp>
        <p:nvSpPr>
          <p:cNvPr id="38921" name="TextBox 13"/>
          <p:cNvSpPr txBox="1">
            <a:spLocks noChangeArrowheads="1"/>
          </p:cNvSpPr>
          <p:nvPr/>
        </p:nvSpPr>
        <p:spPr bwMode="auto">
          <a:xfrm>
            <a:off x="7405024" y="1948367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Lumbar</a:t>
            </a:r>
          </a:p>
        </p:txBody>
      </p:sp>
      <p:sp>
        <p:nvSpPr>
          <p:cNvPr id="38922" name="TextBox 14"/>
          <p:cNvSpPr txBox="1">
            <a:spLocks noChangeArrowheads="1"/>
          </p:cNvSpPr>
          <p:nvPr/>
        </p:nvSpPr>
        <p:spPr bwMode="auto">
          <a:xfrm>
            <a:off x="9763146" y="194284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Sacral</a:t>
            </a:r>
          </a:p>
        </p:txBody>
      </p:sp>
      <p:pic>
        <p:nvPicPr>
          <p:cNvPr id="12" name="Picture 2" descr="Image result for regions of spinal cor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1024" r="1012" b="1059"/>
          <a:stretch/>
        </p:blipFill>
        <p:spPr bwMode="auto">
          <a:xfrm>
            <a:off x="7082408" y="3719850"/>
            <a:ext cx="4019892" cy="299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38200" y="365125"/>
            <a:ext cx="10515600" cy="1207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Spinal Cord</a:t>
            </a:r>
            <a:endParaRPr lang="en-GB" sz="3600" b="1" dirty="0"/>
          </a:p>
          <a:p>
            <a:r>
              <a:rPr lang="en-GB" sz="3200" dirty="0"/>
              <a:t>Regional Differences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28248" y="6519446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18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>
            <a:normAutofit/>
          </a:bodyPr>
          <a:lstStyle/>
          <a:p>
            <a:r>
              <a:rPr lang="en-US" sz="3600" b="1" dirty="0"/>
              <a:t>Spinal Meninges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470"/>
            <a:ext cx="6931669" cy="5375734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Three connective tissue membranes* surround spinal cord and brain:</a:t>
            </a:r>
          </a:p>
          <a:p>
            <a:pPr marL="457200"/>
            <a:r>
              <a:rPr lang="en-GB" sz="2000" b="1" dirty="0"/>
              <a:t>Dura mater</a:t>
            </a:r>
            <a:r>
              <a:rPr lang="en-GB" sz="2000" dirty="0"/>
              <a:t>: tough outer layer, continuous with epineurium of the spinal nerves</a:t>
            </a:r>
          </a:p>
          <a:p>
            <a:pPr marL="457200"/>
            <a:r>
              <a:rPr lang="en-GB" sz="2000" b="1" dirty="0"/>
              <a:t>Arachnoid mater</a:t>
            </a:r>
            <a:r>
              <a:rPr lang="en-GB" sz="2000" dirty="0"/>
              <a:t>: thin and wispy membrane deeper to dura mater</a:t>
            </a:r>
          </a:p>
          <a:p>
            <a:pPr marL="457200"/>
            <a:r>
              <a:rPr lang="en-GB" sz="2000" b="1" dirty="0"/>
              <a:t>Pia mater</a:t>
            </a:r>
            <a:r>
              <a:rPr lang="en-GB" sz="2000" dirty="0"/>
              <a:t>: delicate membrane bound tightly to surface of brain and spinal cord and carries blood vessels. 	        	             Forms the filum </a:t>
            </a:r>
            <a:r>
              <a:rPr lang="en-GB" sz="2000" dirty="0" err="1"/>
              <a:t>terminale</a:t>
            </a:r>
            <a:r>
              <a:rPr lang="en-GB" sz="2000" dirty="0"/>
              <a:t>, which anchors spinal cord to coccyx and the denticulate ligaments that attach the spinal cord to the dura mater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Spaces:</a:t>
            </a:r>
          </a:p>
          <a:p>
            <a:pPr marL="457200"/>
            <a:r>
              <a:rPr lang="en-GB" sz="2000" dirty="0"/>
              <a:t>Epidural: Contains blood vessels, areolar connective tissue and fat. </a:t>
            </a:r>
            <a:r>
              <a:rPr lang="en-GB" sz="1700" dirty="0">
                <a:solidFill>
                  <a:srgbClr val="92D050"/>
                </a:solidFill>
              </a:rPr>
              <a:t>(between dura and bone: skull/vertebra)</a:t>
            </a:r>
          </a:p>
          <a:p>
            <a:pPr marL="457200"/>
            <a:r>
              <a:rPr lang="en-GB" sz="2000" dirty="0"/>
              <a:t>Subdural: a potential cavity between the dura and arachnoid mater, contains a small volume of serous fluid. </a:t>
            </a:r>
          </a:p>
          <a:p>
            <a:pPr marL="457200"/>
            <a:r>
              <a:rPr lang="en-GB" sz="2000" dirty="0"/>
              <a:t>Subarachnoid: Contains cerebrospinal fluid (CSF) and blood vessels within web-like strands of arachnoid tissue. </a:t>
            </a:r>
            <a:r>
              <a:rPr lang="en-GB" sz="1700" dirty="0">
                <a:solidFill>
                  <a:srgbClr val="92D050"/>
                </a:solidFill>
              </a:rPr>
              <a:t>(between arachnoid and pia mater) CSF can be collected from this space for diagnostic purposes.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2060653"/>
            <a:ext cx="1097280" cy="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393163" y="660132"/>
            <a:ext cx="2881313" cy="2697163"/>
            <a:chOff x="8649702" y="145143"/>
            <a:chExt cx="2881313" cy="2697163"/>
          </a:xfrm>
        </p:grpSpPr>
        <p:pic>
          <p:nvPicPr>
            <p:cNvPr id="7" name="Picture 6" descr="see65576_1202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9702" y="145143"/>
              <a:ext cx="2881313" cy="269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9"/>
            <p:cNvSpPr txBox="1"/>
            <p:nvPr/>
          </p:nvSpPr>
          <p:spPr>
            <a:xfrm>
              <a:off x="9868902" y="754743"/>
              <a:ext cx="2286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9640302" y="2278743"/>
              <a:ext cx="2286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D</a:t>
              </a:r>
              <a:endPara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9640302" y="1669143"/>
              <a:ext cx="2286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A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12331" y="1168006"/>
              <a:ext cx="570498" cy="275658"/>
            </a:xfrm>
            <a:prstGeom prst="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12331" y="430107"/>
              <a:ext cx="471754" cy="221647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2214951" y="3728430"/>
            <a:ext cx="210312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91991" y="4580263"/>
            <a:ext cx="8229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78544" y="5639335"/>
            <a:ext cx="1371600" cy="0"/>
          </a:xfrm>
          <a:prstGeom prst="line">
            <a:avLst/>
          </a:prstGeom>
          <a:ln w="28575">
            <a:solidFill>
              <a:srgbClr val="FED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8111096" y="4143701"/>
            <a:ext cx="3617216" cy="2574073"/>
            <a:chOff x="8649702" y="2964543"/>
            <a:chExt cx="2926489" cy="2819400"/>
          </a:xfrm>
        </p:grpSpPr>
        <p:pic>
          <p:nvPicPr>
            <p:cNvPr id="11" name="Picture 10" descr="C:\Documents and Settings\Free User\My Documents\My Pictures\IMAGE0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9702" y="2964543"/>
              <a:ext cx="2895600" cy="281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9735146" y="3226019"/>
              <a:ext cx="570498" cy="13975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753231" y="3062288"/>
              <a:ext cx="822960" cy="139751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54687" y="481990"/>
            <a:ext cx="682625" cy="734036"/>
            <a:chOff x="6597319" y="353560"/>
            <a:chExt cx="682625" cy="734036"/>
          </a:xfrm>
        </p:grpSpPr>
        <p:pic>
          <p:nvPicPr>
            <p:cNvPr id="28" name="Picture 2" descr="Image result for youtub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07:07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1378544" y="2031196"/>
            <a:ext cx="118872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91991" y="2553464"/>
            <a:ext cx="1645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8544" y="3101018"/>
            <a:ext cx="10058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133173" y="3490754"/>
            <a:ext cx="1546169" cy="57226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O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tside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  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nside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4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773723" y="295420"/>
            <a:ext cx="10363200" cy="74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Spinal Nerves</a:t>
            </a:r>
            <a:endParaRPr lang="en-GB" sz="2800" dirty="0"/>
          </a:p>
        </p:txBody>
      </p:sp>
      <p:sp>
        <p:nvSpPr>
          <p:cNvPr id="24579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737978" y="1032236"/>
            <a:ext cx="7720221" cy="5507502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cs typeface="Arial" charset="0"/>
              </a:rPr>
              <a:t>Thirty-one pairs </a:t>
            </a:r>
            <a:r>
              <a:rPr lang="en-US" sz="2000" dirty="0">
                <a:cs typeface="Arial" charset="0"/>
              </a:rPr>
              <a:t>of spinal nerves.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First pair exit vertebral column between skull and atlas, last four pair exit via the sacral foramina and others exit through </a:t>
            </a:r>
            <a:r>
              <a:rPr lang="en-US" sz="2000" dirty="0" err="1">
                <a:cs typeface="Arial" charset="0"/>
              </a:rPr>
              <a:t>intervertebral</a:t>
            </a:r>
            <a:r>
              <a:rPr lang="en-US" sz="2000" dirty="0">
                <a:cs typeface="Arial" charset="0"/>
              </a:rPr>
              <a:t> foramina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cs typeface="Arial" charset="0"/>
              </a:rPr>
              <a:t>Eight</a:t>
            </a:r>
            <a:r>
              <a:rPr lang="en-US" sz="2000" dirty="0">
                <a:cs typeface="Arial" charset="0"/>
              </a:rPr>
              <a:t> pair </a:t>
            </a:r>
            <a:r>
              <a:rPr lang="en-US" sz="2000" i="1" dirty="0">
                <a:cs typeface="Arial" charset="0"/>
              </a:rPr>
              <a:t>cervical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b="1" dirty="0">
                <a:cs typeface="Arial" charset="0"/>
              </a:rPr>
              <a:t>twelve</a:t>
            </a:r>
            <a:r>
              <a:rPr lang="en-US" sz="2000" dirty="0">
                <a:cs typeface="Arial" charset="0"/>
              </a:rPr>
              <a:t> pair </a:t>
            </a:r>
            <a:r>
              <a:rPr lang="en-US" sz="2000" i="1" dirty="0">
                <a:cs typeface="Arial" charset="0"/>
              </a:rPr>
              <a:t>thoracic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b="1" dirty="0">
                <a:cs typeface="Arial" charset="0"/>
              </a:rPr>
              <a:t>five</a:t>
            </a:r>
            <a:r>
              <a:rPr lang="en-US" sz="2000" dirty="0">
                <a:cs typeface="Arial" charset="0"/>
              </a:rPr>
              <a:t> pair </a:t>
            </a:r>
            <a:r>
              <a:rPr lang="en-US" sz="2000" i="1" dirty="0">
                <a:cs typeface="Arial" charset="0"/>
              </a:rPr>
              <a:t>lumbar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b="1" dirty="0">
                <a:cs typeface="Arial" charset="0"/>
              </a:rPr>
              <a:t>five</a:t>
            </a:r>
            <a:r>
              <a:rPr lang="en-US" sz="2000" dirty="0">
                <a:cs typeface="Arial" charset="0"/>
              </a:rPr>
              <a:t> pair </a:t>
            </a:r>
            <a:r>
              <a:rPr lang="en-US" sz="2000" i="1" dirty="0">
                <a:cs typeface="Arial" charset="0"/>
              </a:rPr>
              <a:t>sacral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b="1" dirty="0">
                <a:cs typeface="Arial" charset="0"/>
              </a:rPr>
              <a:t>one</a:t>
            </a:r>
            <a:r>
              <a:rPr lang="en-US" sz="2000" dirty="0">
                <a:cs typeface="Arial" charset="0"/>
              </a:rPr>
              <a:t> pair </a:t>
            </a:r>
            <a:r>
              <a:rPr lang="en-US" sz="2000" i="1" dirty="0" err="1">
                <a:cs typeface="Arial" charset="0"/>
              </a:rPr>
              <a:t>coccygeal</a:t>
            </a:r>
            <a:endParaRPr lang="en-US" sz="2000" i="1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Each spinal nerve arises as rootlets which then combine to form dorsal (posterior) </a:t>
            </a:r>
            <a:r>
              <a:rPr lang="en-US" sz="2000" b="1" dirty="0">
                <a:cs typeface="Arial" charset="0"/>
              </a:rPr>
              <a:t>purely sensory </a:t>
            </a:r>
            <a:r>
              <a:rPr lang="en-US" sz="2000" dirty="0">
                <a:cs typeface="Arial" charset="0"/>
              </a:rPr>
              <a:t>&amp; ventral (anterior) </a:t>
            </a:r>
            <a:r>
              <a:rPr lang="en-US" sz="2000" b="1" dirty="0">
                <a:cs typeface="Arial" charset="0"/>
              </a:rPr>
              <a:t>purely motor </a:t>
            </a:r>
            <a:r>
              <a:rPr lang="en-US" sz="2000" b="1" u="sng" dirty="0">
                <a:cs typeface="Arial" charset="0"/>
              </a:rPr>
              <a:t>Roots.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Two roots merge laterally and form the spinal nerve.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Dorsal (posterior) root has a ganglion (</a:t>
            </a:r>
            <a:r>
              <a:rPr lang="en-US" sz="2000" b="1" dirty="0">
                <a:cs typeface="Arial" charset="0"/>
              </a:rPr>
              <a:t>dorsal root/sensory ganglion</a:t>
            </a:r>
            <a:r>
              <a:rPr lang="en-US" sz="2000" dirty="0">
                <a:cs typeface="Arial" charset="0"/>
              </a:rPr>
              <a:t>) that contains the </a:t>
            </a:r>
            <a:r>
              <a:rPr lang="en-US" sz="2000" i="1" dirty="0">
                <a:cs typeface="Arial" charset="0"/>
              </a:rPr>
              <a:t>cell bodies of the sensory neurons.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Arial" charset="0"/>
              </a:rPr>
              <a:t>Each spinal nerve then divides into a </a:t>
            </a:r>
            <a:r>
              <a:rPr lang="en-US" sz="2000" b="1" dirty="0">
                <a:cs typeface="Arial" charset="0"/>
              </a:rPr>
              <a:t>MIXED smaller dorsal </a:t>
            </a:r>
            <a:r>
              <a:rPr lang="en-US" sz="2000" dirty="0">
                <a:cs typeface="Arial" charset="0"/>
              </a:rPr>
              <a:t>and a </a:t>
            </a:r>
            <a:r>
              <a:rPr lang="en-US" sz="2000" b="1" dirty="0">
                <a:cs typeface="Arial" charset="0"/>
              </a:rPr>
              <a:t>larger ventral R</a:t>
            </a:r>
            <a:r>
              <a:rPr lang="en-US" sz="2000" b="1" u="sng" dirty="0">
                <a:cs typeface="Arial" charset="0"/>
              </a:rPr>
              <a:t>amus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endParaRPr lang="en-US" sz="900" dirty="0"/>
          </a:p>
        </p:txBody>
      </p:sp>
      <p:pic>
        <p:nvPicPr>
          <p:cNvPr id="6" name="Picture 5" descr="16_0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3780" y="537944"/>
            <a:ext cx="3412588" cy="360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1072996" y="2669021"/>
            <a:ext cx="1828800" cy="0"/>
          </a:xfrm>
          <a:prstGeom prst="line">
            <a:avLst/>
          </a:prstGeom>
          <a:ln w="28575">
            <a:solidFill>
              <a:srgbClr val="908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98052" y="2669020"/>
            <a:ext cx="2103120" cy="0"/>
          </a:xfrm>
          <a:prstGeom prst="line">
            <a:avLst/>
          </a:prstGeom>
          <a:ln w="28575">
            <a:solidFill>
              <a:srgbClr val="E29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94850" y="2681052"/>
            <a:ext cx="1645920" cy="0"/>
          </a:xfrm>
          <a:prstGeom prst="line">
            <a:avLst/>
          </a:prstGeom>
          <a:ln w="28575">
            <a:solidFill>
              <a:srgbClr val="78A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58020" y="2669020"/>
            <a:ext cx="822960" cy="0"/>
          </a:xfrm>
          <a:prstGeom prst="line">
            <a:avLst/>
          </a:prstGeom>
          <a:ln w="28575">
            <a:solidFill>
              <a:srgbClr val="DB9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85267" y="2932316"/>
            <a:ext cx="1920240" cy="0"/>
          </a:xfrm>
          <a:prstGeom prst="line">
            <a:avLst/>
          </a:prstGeom>
          <a:ln w="28575">
            <a:solidFill>
              <a:srgbClr val="92A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9" name="Picture 4" descr="Transverse section of spinal c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152" r="2222" b="4955"/>
          <a:stretch>
            <a:fillRect/>
          </a:stretch>
        </p:blipFill>
        <p:spPr bwMode="auto">
          <a:xfrm>
            <a:off x="8582930" y="4384307"/>
            <a:ext cx="3300046" cy="22677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73723" y="5582346"/>
            <a:ext cx="411172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1800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Rootlet </a:t>
            </a:r>
            <a:r>
              <a:rPr lang="en-US" altLang="en-US" sz="1800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Root   Spinal Nerve  Rami </a:t>
            </a:r>
            <a:endParaRPr lang="en-US" altLang="en-US" sz="1800" kern="1200" dirty="0">
              <a:solidFill>
                <a:prstClr val="white">
                  <a:lumMod val="6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50" y="5219587"/>
            <a:ext cx="2966288" cy="173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279398" y="660463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060964" y="2932316"/>
            <a:ext cx="640080" cy="0"/>
          </a:xfrm>
          <a:prstGeom prst="line">
            <a:avLst/>
          </a:prstGeom>
          <a:ln w="28575">
            <a:solidFill>
              <a:srgbClr val="DB9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/>
          <p:cNvSpPr/>
          <p:nvPr/>
        </p:nvSpPr>
        <p:spPr>
          <a:xfrm rot="5400000">
            <a:off x="1967619" y="5666009"/>
            <a:ext cx="155980" cy="671918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26002" y="6084493"/>
            <a:ext cx="91853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en-US" i="1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Dorsal</a:t>
            </a:r>
          </a:p>
          <a:p>
            <a:pPr lvl="0">
              <a:lnSpc>
                <a:spcPct val="90000"/>
              </a:lnSpc>
            </a:pPr>
            <a:r>
              <a:rPr lang="en-US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Purely Sensory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70152" y="6095597"/>
            <a:ext cx="91853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en-US" i="1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Ventral</a:t>
            </a:r>
          </a:p>
          <a:p>
            <a:pPr lvl="0">
              <a:lnSpc>
                <a:spcPct val="90000"/>
              </a:lnSpc>
            </a:pPr>
            <a:r>
              <a:rPr lang="en-US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Purely Motor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4364630" y="5658189"/>
            <a:ext cx="155980" cy="671918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3013" y="6076673"/>
            <a:ext cx="9185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en-US" i="1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Dorsal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67163" y="6087777"/>
            <a:ext cx="9185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en-US" i="1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Ventral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4347451" y="6072788"/>
            <a:ext cx="165729" cy="671918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79259" y="6544273"/>
            <a:ext cx="9185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en-US" kern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Mixed</a:t>
            </a:r>
          </a:p>
        </p:txBody>
      </p:sp>
    </p:spTree>
    <p:extLst>
      <p:ext uri="{BB962C8B-B14F-4D97-AF65-F5344CB8AC3E}">
        <p14:creationId xmlns:p14="http://schemas.microsoft.com/office/powerpoint/2010/main" val="1435561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946484" y="1646592"/>
            <a:ext cx="6233056" cy="469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latin typeface="Calibri" panose="020F0502020204030204" pitchFamily="34" charset="0"/>
              </a:rPr>
              <a:t>Dorsal Rami</a:t>
            </a:r>
            <a:r>
              <a:rPr lang="en-US" altLang="en-US" sz="2000" dirty="0">
                <a:latin typeface="Calibri" panose="020F0502020204030204" pitchFamily="34" charset="0"/>
              </a:rPr>
              <a:t> innervate:</a:t>
            </a:r>
          </a:p>
          <a:p>
            <a:pPr marL="463550" lvl="1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Deep muscles of the trunk responsible for movements of the vertebral column</a:t>
            </a:r>
          </a:p>
          <a:p>
            <a:pPr marL="463550" lvl="1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Skin near the midline of the back.</a:t>
            </a:r>
          </a:p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latin typeface="Calibri" panose="020F0502020204030204" pitchFamily="34" charset="0"/>
              </a:rPr>
              <a:t>Ventral Rami</a:t>
            </a:r>
            <a:r>
              <a:rPr lang="en-US" altLang="en-US" sz="2000" dirty="0">
                <a:latin typeface="Calibri" panose="020F0502020204030204" pitchFamily="34" charset="0"/>
              </a:rPr>
              <a:t>:</a:t>
            </a:r>
          </a:p>
          <a:p>
            <a:pPr marL="463550" lvl="1" indent="-23177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In the thoracic region form </a:t>
            </a:r>
            <a:r>
              <a:rPr lang="en-US" altLang="en-US" sz="2000" b="1" dirty="0">
                <a:latin typeface="Calibri" panose="020F0502020204030204" pitchFamily="34" charset="0"/>
              </a:rPr>
              <a:t>intercostal nerves</a:t>
            </a:r>
            <a:r>
              <a:rPr lang="en-US" altLang="en-US" sz="2000" dirty="0">
                <a:latin typeface="Calibri" panose="020F0502020204030204" pitchFamily="34" charset="0"/>
              </a:rPr>
              <a:t> that innervate the intercostal muscles and the skin over the thorax</a:t>
            </a:r>
          </a:p>
          <a:p>
            <a:pPr marL="463550" lvl="1" indent="-23177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Remaining ventral rami  form </a:t>
            </a:r>
            <a:r>
              <a:rPr lang="en-US" altLang="en-US" sz="2000" b="1" dirty="0">
                <a:latin typeface="Calibri" panose="020F0502020204030204" pitchFamily="34" charset="0"/>
              </a:rPr>
              <a:t>five plexuses *: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</a:p>
          <a:p>
            <a:pPr marL="736600" lvl="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C1 - C4=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Cervical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plexus</a:t>
            </a:r>
          </a:p>
          <a:p>
            <a:pPr marL="736600" lvl="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C5 - T1=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Brachial 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plexus</a:t>
            </a:r>
          </a:p>
          <a:p>
            <a:pPr marL="736600" lvl="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L1 - L4= 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Lumbar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plexus </a:t>
            </a:r>
          </a:p>
          <a:p>
            <a:pPr marL="736600" lvl="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L4 - S4= 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Sacral 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plexus </a:t>
            </a:r>
          </a:p>
          <a:p>
            <a:pPr marL="736600" lvl="2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S5 &amp; Co= </a:t>
            </a:r>
            <a:r>
              <a:rPr lang="en-US" alt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Coccygeal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plexus</a:t>
            </a: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en-US" altLang="en-US" sz="2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946484" y="419101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Spinal Nerves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Branches</a:t>
            </a:r>
            <a:endParaRPr lang="en-GB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682583" y="4892408"/>
            <a:ext cx="154641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82583" y="5228584"/>
            <a:ext cx="154641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2583" y="5564761"/>
            <a:ext cx="1517904" cy="0"/>
          </a:xfrm>
          <a:prstGeom prst="line">
            <a:avLst/>
          </a:prstGeom>
          <a:ln w="28575">
            <a:solidFill>
              <a:srgbClr val="81D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82583" y="5900937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61652" y="6237114"/>
            <a:ext cx="1737360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37068" y="1085673"/>
            <a:ext cx="1503938" cy="52322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Ventral = Anterior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Dorsal = Posterior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2140" y="6030531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*see the next slide</a:t>
            </a:r>
            <a:endParaRPr lang="en-GB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63366" y="1924618"/>
            <a:ext cx="1280160" cy="0"/>
          </a:xfrm>
          <a:prstGeom prst="line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06171" y="3207986"/>
            <a:ext cx="13716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138792" y="739489"/>
            <a:ext cx="4609426" cy="3281905"/>
            <a:chOff x="7219860" y="1427747"/>
            <a:chExt cx="4609426" cy="3750159"/>
          </a:xfrm>
        </p:grpSpPr>
        <p:pic>
          <p:nvPicPr>
            <p:cNvPr id="41988" name="Picture 4" descr="16_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608" y="1427747"/>
              <a:ext cx="4568678" cy="375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</p:pic>
        <p:sp>
          <p:nvSpPr>
            <p:cNvPr id="2" name="Rectangle 1"/>
            <p:cNvSpPr/>
            <p:nvPr/>
          </p:nvSpPr>
          <p:spPr>
            <a:xfrm>
              <a:off x="9829800" y="3048000"/>
              <a:ext cx="685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19860" y="3440919"/>
              <a:ext cx="598043" cy="147344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32862" y="3100724"/>
              <a:ext cx="624044" cy="147344"/>
            </a:xfrm>
            <a:prstGeom prst="rect">
              <a:avLst/>
            </a:prstGeom>
            <a:noFill/>
            <a:ln w="28575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0" descr="12_15a">
            <a:extLst>
              <a:ext uri="{FF2B5EF4-FFF2-40B4-BE49-F238E27FC236}">
                <a16:creationId xmlns:a16="http://schemas.microsoft.com/office/drawing/2014/main" xmlns="" id="{43EC3B9F-AA77-421C-8F58-204EF561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1920" y="4120917"/>
            <a:ext cx="3733800" cy="240783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362B2BB-B3D3-42C0-8069-F89552A6494E}"/>
              </a:ext>
            </a:extLst>
          </p:cNvPr>
          <p:cNvSpPr/>
          <p:nvPr/>
        </p:nvSpPr>
        <p:spPr>
          <a:xfrm>
            <a:off x="7676136" y="5324832"/>
            <a:ext cx="550408" cy="151735"/>
          </a:xfrm>
          <a:prstGeom prst="rect">
            <a:avLst/>
          </a:prstGeom>
          <a:noFill/>
          <a:ln w="28575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69CF5BF-DEE5-4249-B5BA-DAF25D2E44F0}"/>
              </a:ext>
            </a:extLst>
          </p:cNvPr>
          <p:cNvSpPr/>
          <p:nvPr/>
        </p:nvSpPr>
        <p:spPr>
          <a:xfrm>
            <a:off x="7710881" y="5512401"/>
            <a:ext cx="597378" cy="2195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89D603-B08B-42B4-AB1E-2A2877B4C46D}"/>
              </a:ext>
            </a:extLst>
          </p:cNvPr>
          <p:cNvSpPr/>
          <p:nvPr/>
        </p:nvSpPr>
        <p:spPr>
          <a:xfrm>
            <a:off x="4322331" y="4497521"/>
            <a:ext cx="1988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(intermingling of nerves)</a:t>
            </a:r>
            <a:endParaRPr lang="en-GB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136322" y="6464300"/>
            <a:ext cx="11178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**There is variation  in this point between boys and girls slides, This is the correct  information according to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Grey’s Anatomy for Students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72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598486" y="664761"/>
            <a:ext cx="4918249" cy="5746782"/>
            <a:chOff x="1524709" y="245116"/>
            <a:chExt cx="4114800" cy="6492875"/>
          </a:xfrm>
        </p:grpSpPr>
        <p:pic>
          <p:nvPicPr>
            <p:cNvPr id="10" name="Picture 16" descr="see65576_12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709" y="245116"/>
              <a:ext cx="4114800" cy="649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303059" y="578224"/>
              <a:ext cx="510988" cy="41685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90637" y="5920945"/>
              <a:ext cx="574921" cy="416858"/>
            </a:xfrm>
            <a:prstGeom prst="rect">
              <a:avLst/>
            </a:prstGeom>
            <a:noFill/>
            <a:ln w="28575">
              <a:solidFill>
                <a:srgbClr val="BB88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03059" y="1341637"/>
              <a:ext cx="510988" cy="416858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90637" y="4407566"/>
              <a:ext cx="438563" cy="41685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90637" y="5224819"/>
              <a:ext cx="438563" cy="4168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946484" y="419101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Spinal Nerves</a:t>
            </a:r>
            <a:r>
              <a:rPr lang="en-US" sz="3600" b="1"/>
              <a:t/>
            </a:r>
            <a:br>
              <a:rPr lang="en-US" sz="3600" b="1"/>
            </a:br>
            <a:r>
              <a:rPr lang="en-US" sz="3200" b="1"/>
              <a:t>Branches</a:t>
            </a:r>
            <a:endParaRPr lang="en-GB" sz="2800" b="1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114018" y="1920374"/>
            <a:ext cx="44475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The spinal nerves are connected to sympathetic chain of ganglia by </a:t>
            </a:r>
            <a:r>
              <a:rPr lang="en-US" altLang="en-US" sz="2000" b="1" dirty="0">
                <a:latin typeface="+mn-lt"/>
                <a:cs typeface="Times New Roman" panose="02020603050405020304" pitchFamily="18" charset="0"/>
              </a:rPr>
              <a:t>communicating rami.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14018" y="3398453"/>
            <a:ext cx="4170893" cy="2493136"/>
            <a:chOff x="7564271" y="4352711"/>
            <a:chExt cx="4170893" cy="2493136"/>
          </a:xfrm>
        </p:grpSpPr>
        <p:pic>
          <p:nvPicPr>
            <p:cNvPr id="20" name="Picture 2" descr="Image result for communicating rami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" t="9180" r="4836" b="10621"/>
            <a:stretch/>
          </p:blipFill>
          <p:spPr bwMode="auto">
            <a:xfrm>
              <a:off x="7564271" y="4352711"/>
              <a:ext cx="4170893" cy="249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0748312" y="6193123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501952" y="5827594"/>
              <a:ext cx="1098645" cy="169593"/>
            </a:xfrm>
            <a:prstGeom prst="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219885" y="2854149"/>
            <a:ext cx="219456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64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089135" y="557772"/>
            <a:ext cx="10363200" cy="609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Dermatomes</a:t>
            </a:r>
            <a:endParaRPr lang="en-GB" sz="3600" b="1" dirty="0"/>
          </a:p>
        </p:txBody>
      </p:sp>
      <p:sp>
        <p:nvSpPr>
          <p:cNvPr id="2765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62526" y="1413557"/>
            <a:ext cx="5743072" cy="2708277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36550" indent="-33655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288925" algn="l"/>
              </a:tabLst>
              <a:defRPr/>
            </a:pPr>
            <a:r>
              <a:rPr lang="en-US" sz="2200" dirty="0"/>
              <a:t>‘Dermatome’ is a </a:t>
            </a:r>
            <a:r>
              <a:rPr lang="en-US" sz="2200" b="1" dirty="0"/>
              <a:t>segment</a:t>
            </a:r>
            <a:r>
              <a:rPr lang="en-US" sz="2200" dirty="0"/>
              <a:t> of skin supplied by a specific segment of the spinal cord (</a:t>
            </a:r>
            <a:r>
              <a:rPr lang="en-US" sz="2200" b="1" dirty="0"/>
              <a:t>segmental spinal nerve)</a:t>
            </a:r>
            <a:r>
              <a:rPr lang="en-US" sz="2200" dirty="0"/>
              <a:t>,  </a:t>
            </a:r>
            <a:r>
              <a:rPr lang="en-US" sz="2200" dirty="0" err="1"/>
              <a:t>i.e</a:t>
            </a:r>
            <a:r>
              <a:rPr lang="en-US" sz="2200" dirty="0"/>
              <a:t>, one nerve.</a:t>
            </a:r>
            <a:endParaRPr lang="en-US" sz="2200" b="1" dirty="0"/>
          </a:p>
          <a:p>
            <a:pPr marL="336550" indent="-33655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288925" algn="l"/>
              </a:tabLst>
              <a:defRPr/>
            </a:pPr>
            <a:r>
              <a:rPr lang="en-US" sz="2200" dirty="0"/>
              <a:t>Cutaneous areas supplied by adjacent spinal nerves </a:t>
            </a:r>
            <a:r>
              <a:rPr lang="en-US" sz="2200" u="sng" dirty="0"/>
              <a:t>overlap</a:t>
            </a:r>
            <a:r>
              <a:rPr lang="en-US" sz="2200" dirty="0"/>
              <a:t>. There is therefore little or no sensory loss after interruption of a single spinal nerve or dorsal root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US" sz="2200" dirty="0"/>
          </a:p>
        </p:txBody>
      </p:sp>
      <p:pic>
        <p:nvPicPr>
          <p:cNvPr id="45059" name="Picture 10" descr="see65576_12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3" b="16982"/>
          <a:stretch>
            <a:fillRect/>
          </a:stretch>
        </p:blipFill>
        <p:spPr>
          <a:xfrm>
            <a:off x="7626376" y="862572"/>
            <a:ext cx="3970338" cy="2980871"/>
          </a:xfrm>
          <a:noFill/>
          <a:ln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62526" y="4368019"/>
            <a:ext cx="10363200" cy="7539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Reflex &amp; Reflex Arc</a:t>
            </a:r>
            <a:endParaRPr lang="en-GB" sz="3600" b="1" dirty="0"/>
          </a:p>
        </p:txBody>
      </p:sp>
      <p:sp>
        <p:nvSpPr>
          <p:cNvPr id="7" name="Rectangle 5"/>
          <p:cNvSpPr txBox="1">
            <a:spLocks noRot="1" noChangeArrowheads="1"/>
          </p:cNvSpPr>
          <p:nvPr/>
        </p:nvSpPr>
        <p:spPr>
          <a:xfrm>
            <a:off x="962526" y="5246325"/>
            <a:ext cx="10948234" cy="10026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0" indent="-336550">
              <a:buFont typeface="Courier New" panose="02070309020205020404" pitchFamily="49" charset="0"/>
              <a:buChar char="o"/>
              <a:tabLst>
                <a:tab pos="288925" algn="l"/>
              </a:tabLst>
              <a:defRPr/>
            </a:pPr>
            <a:r>
              <a:rPr lang="en-GB" sz="2400" dirty="0"/>
              <a:t>A reflex is a </a:t>
            </a:r>
            <a:r>
              <a:rPr lang="en-GB" sz="2400" u="sng" dirty="0"/>
              <a:t>rapid</a:t>
            </a:r>
            <a:r>
              <a:rPr lang="en-GB" sz="2400" dirty="0"/>
              <a:t>, </a:t>
            </a:r>
            <a:r>
              <a:rPr lang="en-GB" sz="2400" u="sng" dirty="0"/>
              <a:t>involuntary</a:t>
            </a:r>
            <a:r>
              <a:rPr lang="en-GB" sz="2400" dirty="0"/>
              <a:t>, </a:t>
            </a:r>
            <a:r>
              <a:rPr lang="en-GB" sz="2400" u="sng" dirty="0"/>
              <a:t>predictable,</a:t>
            </a:r>
            <a:r>
              <a:rPr lang="en-GB" sz="2400" dirty="0"/>
              <a:t> </a:t>
            </a:r>
            <a:r>
              <a:rPr lang="en-GB" sz="2400" u="sng" dirty="0"/>
              <a:t>stereotyped pattern</a:t>
            </a:r>
            <a:r>
              <a:rPr lang="en-GB" sz="2400" dirty="0"/>
              <a:t> of response brought by a </a:t>
            </a:r>
            <a:r>
              <a:rPr lang="en-GB" sz="2400" b="1" dirty="0"/>
              <a:t>sensory stimulus.</a:t>
            </a:r>
          </a:p>
          <a:p>
            <a:pPr marL="336550" indent="-336550">
              <a:buFont typeface="Courier New" panose="02070309020205020404" pitchFamily="49" charset="0"/>
              <a:buChar char="o"/>
              <a:tabLst>
                <a:tab pos="288925" algn="l"/>
              </a:tabLst>
              <a:defRPr/>
            </a:pPr>
            <a:r>
              <a:rPr lang="en-GB" sz="2400" dirty="0"/>
              <a:t>The neural pathway mediating the reflex actions is called </a:t>
            </a:r>
            <a:r>
              <a:rPr lang="en-GB" sz="2400" b="1" dirty="0"/>
              <a:t>reflex arc.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270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033305" y="234817"/>
            <a:ext cx="4766194" cy="3520122"/>
            <a:chOff x="1905000" y="2590800"/>
            <a:chExt cx="8458200" cy="3733800"/>
          </a:xfrm>
        </p:grpSpPr>
        <p:pic>
          <p:nvPicPr>
            <p:cNvPr id="11" name="Picture 8" descr="pf12_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590800"/>
              <a:ext cx="8458200" cy="37338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7543800" y="3200400"/>
              <a:ext cx="838200" cy="457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10200" y="4953000"/>
              <a:ext cx="1066800" cy="457200"/>
            </a:xfrm>
            <a:prstGeom prst="ellips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24200" y="2971800"/>
              <a:ext cx="914400" cy="45720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019800" y="3581400"/>
              <a:ext cx="1371600" cy="457200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5867400"/>
              <a:ext cx="1143000" cy="457200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583280" y="386706"/>
            <a:ext cx="5550287" cy="7539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Components of a Reflex Arc</a:t>
            </a:r>
            <a:endParaRPr lang="en-GB" sz="3200" dirty="0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15885" y="1264777"/>
            <a:ext cx="5246805" cy="5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altLang="en-US" sz="2400" dirty="0"/>
              <a:t>Action potentials produced in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altLang="en-US" sz="2400" dirty="0"/>
              <a:t> 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84303" y="1994878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4363879" y="2777515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821079" y="2027422"/>
            <a:ext cx="55880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6" idx="0"/>
          </p:cNvCxnSpPr>
          <p:nvPr/>
        </p:nvCxnSpPr>
        <p:spPr>
          <a:xfrm>
            <a:off x="6133567" y="2179822"/>
            <a:ext cx="1" cy="4135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3141504" y="1842478"/>
            <a:ext cx="1679575" cy="369888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Sensory neuron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779303" y="1842478"/>
            <a:ext cx="1803400" cy="369888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Sensory receptor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379880" y="1809934"/>
            <a:ext cx="1328738" cy="3698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Interneuron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5366805" y="2593365"/>
            <a:ext cx="1533525" cy="3698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Motor neuron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79303" y="2543151"/>
            <a:ext cx="3540312" cy="70788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None/>
            </a:pPr>
            <a:r>
              <a:rPr lang="en-US" altLang="en-US" sz="1800" b="1" dirty="0"/>
              <a:t>Effector organ </a:t>
            </a:r>
            <a:r>
              <a:rPr lang="en-US" altLang="en-US" sz="2000" dirty="0"/>
              <a:t>which responds with a </a:t>
            </a:r>
            <a:r>
              <a:rPr lang="en-US" altLang="en-US" sz="2000" b="1" dirty="0"/>
              <a:t>reflex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08004" y="2212366"/>
            <a:ext cx="558801" cy="380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5425" y="4085724"/>
            <a:ext cx="10776284" cy="2274338"/>
          </a:xfrm>
          <a:noFill/>
          <a:ln w="28575">
            <a:solidFill>
              <a:srgbClr val="FFC1E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b="1" dirty="0">
                <a:cs typeface="Arial" charset="0"/>
              </a:rPr>
              <a:t>Variety of Reflexes</a:t>
            </a:r>
          </a:p>
          <a:p>
            <a:pPr marL="336550" indent="-33655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Some integrated within spinal cord; some within brain</a:t>
            </a:r>
          </a:p>
          <a:p>
            <a:pPr marL="336550" indent="-33655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Some involve </a:t>
            </a:r>
            <a:r>
              <a:rPr lang="en-US" sz="2400" u="sng" dirty="0">
                <a:cs typeface="Arial" charset="0"/>
              </a:rPr>
              <a:t>excitatory neurons </a:t>
            </a:r>
            <a:r>
              <a:rPr lang="en-US" sz="2400" dirty="0">
                <a:cs typeface="Arial" charset="0"/>
              </a:rPr>
              <a:t>yielding a response; some involve </a:t>
            </a:r>
            <a:r>
              <a:rPr lang="en-US" sz="2400" u="sng" dirty="0">
                <a:cs typeface="Arial" charset="0"/>
              </a:rPr>
              <a:t>inhibitory neurons </a:t>
            </a:r>
            <a:r>
              <a:rPr lang="en-US" sz="2400" dirty="0">
                <a:cs typeface="Arial" charset="0"/>
              </a:rPr>
              <a:t>that prevent an action</a:t>
            </a:r>
          </a:p>
          <a:p>
            <a:pPr marL="336550" indent="-33655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cs typeface="Arial" charset="0"/>
              </a:rPr>
              <a:t>Higher brain centers can influence, suppress, or exaggerate reflex responses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AA304F-F984-4E7A-AF01-5C693210599D}"/>
              </a:ext>
            </a:extLst>
          </p:cNvPr>
          <p:cNvSpPr txBox="1"/>
          <p:nvPr/>
        </p:nvSpPr>
        <p:spPr>
          <a:xfrm>
            <a:off x="9394934" y="4077657"/>
            <a:ext cx="2126776" cy="338554"/>
          </a:xfrm>
          <a:prstGeom prst="rect">
            <a:avLst/>
          </a:prstGeom>
          <a:noFill/>
          <a:ln w="28575">
            <a:solidFill>
              <a:srgbClr val="FFC1E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</a:rPr>
              <a:t>Only on the girls’ slides</a:t>
            </a:r>
            <a:endParaRPr lang="en-GB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707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ABE1F2-18FA-4C44-9369-176C903EBCB1}"/>
              </a:ext>
            </a:extLst>
          </p:cNvPr>
          <p:cNvSpPr txBox="1"/>
          <p:nvPr/>
        </p:nvSpPr>
        <p:spPr>
          <a:xfrm>
            <a:off x="261258" y="283028"/>
            <a:ext cx="429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CLINICAL SIGNIFICANCES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E1B38C-DE8B-4B07-9825-98B7D9A75A2C}"/>
              </a:ext>
            </a:extLst>
          </p:cNvPr>
          <p:cNvSpPr txBox="1"/>
          <p:nvPr/>
        </p:nvSpPr>
        <p:spPr>
          <a:xfrm>
            <a:off x="261258" y="1132114"/>
            <a:ext cx="73805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Spinal cord injuries can be caused by trauma to the spinal column (stretching, bruising, applying pressure, severing).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Usually, victims of spinal cord injuries will suffer loss of feeling in certain parts of their body.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 milder cases, a victim might only suffer loss of hand or foot function.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More severe injuries may result in paraplegia, tetraplegia (also known as quadriplegia), or full body paralysis below the site of injury to the spinal cord.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Spinal shock and neurogenic shock can occur from a spinal injury.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Spinal shock is usually temporary, lasting only for 24–48 hours, and is a temporary absence of sensory and motor functions.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Neurogenic shock lasts for weeks and can lead to a loss of muscle tone due to disuse of the muscles below the injured site.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94C0C6-B926-49B7-9E5F-5FAD0AB8F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893" y="1491344"/>
            <a:ext cx="4174894" cy="2978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838E15-216F-473F-B005-286D0189C289}"/>
              </a:ext>
            </a:extLst>
          </p:cNvPr>
          <p:cNvSpPr txBox="1"/>
          <p:nvPr/>
        </p:nvSpPr>
        <p:spPr>
          <a:xfrm>
            <a:off x="10482941" y="179614"/>
            <a:ext cx="154032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Only in boys slides</a:t>
            </a:r>
          </a:p>
        </p:txBody>
      </p:sp>
    </p:spTree>
    <p:extLst>
      <p:ext uri="{BB962C8B-B14F-4D97-AF65-F5344CB8AC3E}">
        <p14:creationId xmlns:p14="http://schemas.microsoft.com/office/powerpoint/2010/main" val="3601518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8" y="308233"/>
            <a:ext cx="5629275" cy="65248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1. The </a:t>
            </a:r>
            <a:r>
              <a:rPr lang="en-GB" sz="1600" dirty="0"/>
              <a:t>tapered inferior end of the spinal cord forms:</a:t>
            </a:r>
            <a:endParaRPr lang="en-US" sz="1600" dirty="0"/>
          </a:p>
          <a:p>
            <a:pPr marL="0" algn="l" defTabSz="914400" rtl="0" eaLnBrk="1" latinLnBrk="0" hangingPunct="1"/>
            <a:r>
              <a:rPr lang="en-US" sz="1600" dirty="0"/>
              <a:t>A- filum </a:t>
            </a:r>
            <a:r>
              <a:rPr lang="en-US" sz="1600" dirty="0" err="1"/>
              <a:t>terminale</a:t>
            </a:r>
            <a:endParaRPr lang="en-US" sz="1600" dirty="0"/>
          </a:p>
          <a:p>
            <a:r>
              <a:rPr lang="en-US" sz="1600" dirty="0"/>
              <a:t>B- conus medullaris</a:t>
            </a:r>
          </a:p>
          <a:p>
            <a:r>
              <a:rPr lang="en-US" sz="1600" dirty="0"/>
              <a:t>C- cauda equina </a:t>
            </a:r>
          </a:p>
          <a:p>
            <a:r>
              <a:rPr lang="en-US" sz="1600" dirty="0"/>
              <a:t>D- </a:t>
            </a:r>
            <a:r>
              <a:rPr lang="en-GB" sz="1600" dirty="0"/>
              <a:t>denticulate ligaments </a:t>
            </a:r>
          </a:p>
          <a:p>
            <a:r>
              <a:rPr lang="en-US" dirty="0"/>
              <a:t>Answer: B</a:t>
            </a:r>
          </a:p>
          <a:p>
            <a:pPr marL="0" algn="l" defTabSz="914400" rtl="0" eaLnBrk="1" latinLnBrk="0" hangingPunct="1"/>
            <a:endParaRPr lang="en-US" dirty="0"/>
          </a:p>
          <a:p>
            <a:pPr marL="0" algn="l" defTabSz="914400" rtl="0" eaLnBrk="1" latinLnBrk="0" hangingPunct="1"/>
            <a:r>
              <a:rPr lang="en-US" sz="1600" dirty="0"/>
              <a:t>2. Filum </a:t>
            </a:r>
            <a:r>
              <a:rPr lang="en-US" sz="1600" dirty="0" err="1"/>
              <a:t>terminale</a:t>
            </a:r>
            <a:r>
              <a:rPr lang="en-US" sz="1600" dirty="0"/>
              <a:t> is formed from:</a:t>
            </a:r>
          </a:p>
          <a:p>
            <a:pPr marL="0" algn="l" defTabSz="914400" rtl="0" eaLnBrk="1" latinLnBrk="0" hangingPunct="1"/>
            <a:r>
              <a:rPr lang="en-US" sz="1600" dirty="0"/>
              <a:t>A- dura mater</a:t>
            </a:r>
          </a:p>
          <a:p>
            <a:r>
              <a:rPr lang="en-US" sz="1600" dirty="0"/>
              <a:t>B- arachnoid mater</a:t>
            </a:r>
          </a:p>
          <a:p>
            <a:r>
              <a:rPr lang="en-US" sz="1600" dirty="0"/>
              <a:t>C- pia mater</a:t>
            </a:r>
          </a:p>
          <a:p>
            <a:r>
              <a:rPr lang="en-US" sz="1600" dirty="0"/>
              <a:t>D- spinal nerves</a:t>
            </a:r>
          </a:p>
          <a:p>
            <a:pPr marL="0" algn="l" defTabSz="914400" rtl="0" eaLnBrk="1" latinLnBrk="0" hangingPunct="1"/>
            <a:r>
              <a:rPr lang="en-US" dirty="0"/>
              <a:t>Answer: C</a:t>
            </a:r>
          </a:p>
          <a:p>
            <a:pPr marL="0" algn="l" defTabSz="914400" rtl="0" eaLnBrk="1" latinLnBrk="0" hangingPunct="1"/>
            <a:endParaRPr lang="en-US" dirty="0"/>
          </a:p>
          <a:p>
            <a:pPr marL="0" algn="l" defTabSz="914400" rtl="0" eaLnBrk="1" latinLnBrk="0" hangingPunct="1"/>
            <a:r>
              <a:rPr lang="en-US" sz="1600" dirty="0"/>
              <a:t>3. If a cross section of the spinal cord is taken from C8 which of the following nerve cell group will be missing?</a:t>
            </a:r>
          </a:p>
          <a:p>
            <a:r>
              <a:rPr lang="en-US" sz="1600" dirty="0"/>
              <a:t>A- </a:t>
            </a:r>
            <a:r>
              <a:rPr lang="en-GB" sz="1600" dirty="0"/>
              <a:t>Substantia </a:t>
            </a:r>
            <a:r>
              <a:rPr lang="en-GB" sz="1600" dirty="0" err="1"/>
              <a:t>gelatinosa</a:t>
            </a:r>
            <a:endParaRPr lang="en-US" sz="1600" dirty="0"/>
          </a:p>
          <a:p>
            <a:r>
              <a:rPr lang="en-US" sz="1600" dirty="0"/>
              <a:t>B- </a:t>
            </a:r>
            <a:r>
              <a:rPr lang="en-GB" sz="1600" dirty="0"/>
              <a:t>Nucleus </a:t>
            </a:r>
            <a:r>
              <a:rPr lang="en-GB" sz="1600" dirty="0" err="1"/>
              <a:t>proprius</a:t>
            </a:r>
            <a:endParaRPr lang="en-US" sz="1600" dirty="0"/>
          </a:p>
          <a:p>
            <a:r>
              <a:rPr lang="en-US" sz="1600" dirty="0"/>
              <a:t>C- </a:t>
            </a:r>
            <a:r>
              <a:rPr lang="en-GB" sz="1600" dirty="0"/>
              <a:t>Nucleus dorsalis </a:t>
            </a:r>
          </a:p>
          <a:p>
            <a:r>
              <a:rPr lang="en-US" sz="1600" dirty="0"/>
              <a:t>D- </a:t>
            </a:r>
            <a:r>
              <a:rPr lang="en-GB" sz="1600" dirty="0"/>
              <a:t>Visceral afferent nucleus </a:t>
            </a:r>
          </a:p>
          <a:p>
            <a:r>
              <a:rPr lang="en-US" dirty="0"/>
              <a:t>Answer: D</a:t>
            </a:r>
          </a:p>
          <a:p>
            <a:pPr marL="0" algn="l" defTabSz="914400" rtl="0" eaLnBrk="1" latinLnBrk="0" hangingPunct="1"/>
            <a:endParaRPr lang="en-US" dirty="0"/>
          </a:p>
          <a:p>
            <a:r>
              <a:rPr lang="en-US" sz="1600" dirty="0"/>
              <a:t>4. Renshaw cells are present in which horn?</a:t>
            </a:r>
          </a:p>
          <a:p>
            <a:pPr marL="0" algn="l" defTabSz="914400" rtl="0" eaLnBrk="1" latinLnBrk="0" hangingPunct="1"/>
            <a:r>
              <a:rPr lang="en-US" sz="1600" dirty="0"/>
              <a:t>A- Lateral</a:t>
            </a:r>
          </a:p>
          <a:p>
            <a:r>
              <a:rPr lang="en-US" sz="1600" dirty="0"/>
              <a:t>B- Ventral</a:t>
            </a:r>
          </a:p>
          <a:p>
            <a:pPr marL="0" algn="l" defTabSz="914400" rtl="0" eaLnBrk="1" latinLnBrk="0" hangingPunct="1"/>
            <a:r>
              <a:rPr lang="en-US" sz="1600" dirty="0"/>
              <a:t>C- Dorsal</a:t>
            </a:r>
          </a:p>
          <a:p>
            <a:r>
              <a:rPr lang="en-US" dirty="0">
                <a:effectLst/>
              </a:rPr>
              <a:t>Answer: </a:t>
            </a:r>
            <a:r>
              <a:rPr lang="en-US" dirty="0"/>
              <a:t>B</a:t>
            </a:r>
            <a:endParaRPr 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4214" y="308233"/>
            <a:ext cx="5629275" cy="66787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5. </a:t>
            </a:r>
            <a:r>
              <a:rPr lang="en-GB" sz="1600" dirty="0"/>
              <a:t>Dorsal root </a:t>
            </a:r>
            <a:r>
              <a:rPr lang="en-GB" sz="1600" dirty="0" err="1"/>
              <a:t>fibers</a:t>
            </a:r>
            <a:r>
              <a:rPr lang="en-GB" sz="1600" dirty="0"/>
              <a:t> concerned with information from muscle spindles are found in which laminae</a:t>
            </a:r>
            <a:r>
              <a:rPr lang="en-US" sz="1600" dirty="0"/>
              <a:t>?</a:t>
            </a:r>
          </a:p>
          <a:p>
            <a:r>
              <a:rPr lang="en-US" sz="1600" dirty="0"/>
              <a:t>A- II</a:t>
            </a:r>
          </a:p>
          <a:p>
            <a:r>
              <a:rPr lang="en-US" sz="1600" dirty="0"/>
              <a:t>B- IV</a:t>
            </a:r>
          </a:p>
          <a:p>
            <a:r>
              <a:rPr lang="en-US" sz="1600" dirty="0"/>
              <a:t>C- VI</a:t>
            </a:r>
          </a:p>
          <a:p>
            <a:r>
              <a:rPr lang="en-US" sz="1600" dirty="0"/>
              <a:t>D- VII</a:t>
            </a:r>
          </a:p>
          <a:p>
            <a:pPr marL="0" algn="l" defTabSz="914400" rtl="0" eaLnBrk="1" latinLnBrk="0" hangingPunct="1"/>
            <a:r>
              <a:rPr lang="en-US" dirty="0"/>
              <a:t>Answer: D</a:t>
            </a:r>
          </a:p>
          <a:p>
            <a:pPr marL="0" algn="l" defTabSz="914400" rtl="0" eaLnBrk="1" latinLnBrk="0" hangingPunct="1"/>
            <a:endParaRPr lang="en-US" sz="1600" dirty="0"/>
          </a:p>
          <a:p>
            <a:pPr marL="0" algn="l" defTabSz="914400" rtl="0" eaLnBrk="1" latinLnBrk="0" hangingPunct="1"/>
            <a:r>
              <a:rPr lang="en-US" sz="1600" dirty="0"/>
              <a:t>6. In which segment of the spinal chord can we find lateral horn:</a:t>
            </a:r>
          </a:p>
          <a:p>
            <a:r>
              <a:rPr lang="en-US" sz="1600" dirty="0"/>
              <a:t>A- cervical</a:t>
            </a:r>
          </a:p>
          <a:p>
            <a:r>
              <a:rPr lang="en-US" sz="1600" dirty="0"/>
              <a:t>B- thoracic</a:t>
            </a:r>
          </a:p>
          <a:p>
            <a:r>
              <a:rPr lang="en-US" sz="1600" dirty="0"/>
              <a:t>C- coccygeal</a:t>
            </a:r>
          </a:p>
          <a:p>
            <a:pPr marL="0" algn="l" defTabSz="914400" rtl="0" eaLnBrk="1" latinLnBrk="0" hangingPunct="1"/>
            <a:r>
              <a:rPr lang="en-US" dirty="0"/>
              <a:t>Answer: B</a:t>
            </a:r>
          </a:p>
          <a:p>
            <a:pPr marL="0" algn="l" defTabSz="914400" rtl="0" eaLnBrk="1" latinLnBrk="0" hangingPunct="1"/>
            <a:endParaRPr lang="en-US" dirty="0"/>
          </a:p>
          <a:p>
            <a:r>
              <a:rPr lang="en-US" sz="1600" dirty="0"/>
              <a:t>7. A plexus is made of:</a:t>
            </a:r>
          </a:p>
          <a:p>
            <a:pPr marL="0" algn="l" defTabSz="914400" rtl="0" eaLnBrk="1" latinLnBrk="0" hangingPunct="1"/>
            <a:r>
              <a:rPr lang="en-US" sz="1600" dirty="0"/>
              <a:t>A- dorsal root</a:t>
            </a:r>
          </a:p>
          <a:p>
            <a:r>
              <a:rPr lang="en-US" sz="1600" dirty="0"/>
              <a:t>B- dorsal rami</a:t>
            </a:r>
          </a:p>
          <a:p>
            <a:r>
              <a:rPr lang="en-US" sz="1600" dirty="0"/>
              <a:t>C- ventral root</a:t>
            </a:r>
          </a:p>
          <a:p>
            <a:r>
              <a:rPr lang="en-US" sz="1600" dirty="0"/>
              <a:t>D- ventral rami</a:t>
            </a:r>
          </a:p>
          <a:p>
            <a:r>
              <a:rPr lang="en-US" dirty="0"/>
              <a:t>Answer: D</a:t>
            </a:r>
          </a:p>
          <a:p>
            <a:endParaRPr lang="en-US" dirty="0"/>
          </a:p>
          <a:p>
            <a:r>
              <a:rPr lang="en-US" sz="1600" dirty="0"/>
              <a:t>8. Which of the following is </a:t>
            </a:r>
            <a:r>
              <a:rPr lang="en-GB" sz="1600" dirty="0"/>
              <a:t>continuous with epineurium of the spinal nerves</a:t>
            </a:r>
            <a:r>
              <a:rPr lang="en-US" sz="1600" dirty="0"/>
              <a:t>?</a:t>
            </a:r>
          </a:p>
          <a:p>
            <a:r>
              <a:rPr lang="en-US" sz="1600" dirty="0"/>
              <a:t>A- dura mater</a:t>
            </a:r>
          </a:p>
          <a:p>
            <a:r>
              <a:rPr lang="en-US" sz="1600" dirty="0"/>
              <a:t>B- arachnoid mater</a:t>
            </a:r>
          </a:p>
          <a:p>
            <a:r>
              <a:rPr lang="en-US" sz="1600" dirty="0"/>
              <a:t>C- pia mater</a:t>
            </a:r>
          </a:p>
          <a:p>
            <a:r>
              <a:rPr lang="en-US" dirty="0">
                <a:effectLst/>
              </a:rPr>
              <a:t>Answer: </a:t>
            </a:r>
            <a:r>
              <a:rPr lang="en-US" dirty="0"/>
              <a:t>A</a:t>
            </a:r>
            <a:endParaRPr lang="en-US" dirty="0"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84664" y="64529"/>
            <a:ext cx="3050962" cy="5937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25976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e65576_12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/>
          <a:stretch/>
        </p:blipFill>
        <p:spPr bwMode="auto">
          <a:xfrm>
            <a:off x="7557582" y="1827383"/>
            <a:ext cx="3000375" cy="46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/>
          </a:bodyPr>
          <a:lstStyle/>
          <a:p>
            <a:r>
              <a:rPr lang="en-US" sz="3600" b="1" dirty="0"/>
              <a:t>Spinal Cord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82" y="1316051"/>
            <a:ext cx="6618305" cy="493983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The main pathway for information connecting the brain and peripheral nervous system.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An </a:t>
            </a:r>
            <a:r>
              <a:rPr lang="en-GB" sz="2200" i="1" dirty="0"/>
              <a:t>elongated</a:t>
            </a:r>
            <a:r>
              <a:rPr lang="en-GB" sz="2200" dirty="0"/>
              <a:t>, almost </a:t>
            </a:r>
            <a:r>
              <a:rPr lang="en-GB" sz="2200" i="1" dirty="0"/>
              <a:t>cylindrical</a:t>
            </a:r>
            <a:r>
              <a:rPr lang="en-GB" sz="2200" dirty="0"/>
              <a:t> structure, about the thickness of the little finger. 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 It is suspended in the </a:t>
            </a:r>
            <a:r>
              <a:rPr lang="en-GB" sz="2200" b="1" dirty="0"/>
              <a:t>vertebral canal</a:t>
            </a:r>
            <a:r>
              <a:rPr lang="en-GB" sz="2200" dirty="0"/>
              <a:t> &amp; surrounded by the </a:t>
            </a:r>
            <a:r>
              <a:rPr lang="en-GB" sz="2200" b="1" dirty="0"/>
              <a:t>meninges</a:t>
            </a:r>
            <a:r>
              <a:rPr lang="en-GB" sz="2200" dirty="0"/>
              <a:t> and </a:t>
            </a:r>
            <a:r>
              <a:rPr lang="en-GB" sz="2200" b="1" dirty="0"/>
              <a:t>cerebrospinal fluid </a:t>
            </a:r>
            <a:r>
              <a:rPr lang="en-GB" sz="2200" dirty="0"/>
              <a:t>(CSF).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In adults, its Length is approximately 45 cm.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The primary function of spinal cord is a transmission of neural signals between the brain and the rest of the body.</a:t>
            </a:r>
          </a:p>
          <a:p>
            <a:pPr marL="541338">
              <a:spcBef>
                <a:spcPts val="600"/>
              </a:spcBef>
            </a:pPr>
            <a:r>
              <a:rPr lang="en-GB" sz="2200" dirty="0"/>
              <a:t>Sensory</a:t>
            </a:r>
          </a:p>
          <a:p>
            <a:pPr marL="541338">
              <a:spcBef>
                <a:spcPts val="600"/>
              </a:spcBef>
            </a:pPr>
            <a:r>
              <a:rPr lang="en-GB" sz="2200" dirty="0"/>
              <a:t>Motor</a:t>
            </a:r>
          </a:p>
          <a:p>
            <a:pPr marL="541338">
              <a:spcBef>
                <a:spcPts val="600"/>
              </a:spcBef>
            </a:pPr>
            <a:r>
              <a:rPr lang="en-GB" sz="2200" dirty="0"/>
              <a:t>Local reflexes </a:t>
            </a:r>
          </a:p>
        </p:txBody>
      </p:sp>
      <p:pic>
        <p:nvPicPr>
          <p:cNvPr id="30" name="Picture 6" descr="Image result for SPINAL CORD">
            <a:extLst>
              <a:ext uri="{FF2B5EF4-FFF2-40B4-BE49-F238E27FC236}">
                <a16:creationId xmlns:a16="http://schemas.microsoft.com/office/drawing/2014/main" xmlns="" id="{905D4305-4311-4B26-A96D-DF40340D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41" y="531682"/>
            <a:ext cx="1784071" cy="19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416"/>
            <a:ext cx="3629026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9. </a:t>
            </a:r>
            <a:r>
              <a:rPr lang="en-GB" sz="1600" dirty="0"/>
              <a:t>: </a:t>
            </a:r>
            <a:r>
              <a:rPr lang="en-US" sz="1600" dirty="0"/>
              <a:t>the 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Brachial </a:t>
            </a:r>
            <a:r>
              <a:rPr lang="en-US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plexus is from … to … :</a:t>
            </a:r>
            <a:endParaRPr lang="en-US" sz="1600" dirty="0"/>
          </a:p>
          <a:p>
            <a:pPr marL="0" algn="l" defTabSz="914400" rtl="0" eaLnBrk="1" latinLnBrk="0" hangingPunct="1"/>
            <a:r>
              <a:rPr lang="en-US" sz="1600" dirty="0"/>
              <a:t>A- C1-C4</a:t>
            </a:r>
          </a:p>
          <a:p>
            <a:r>
              <a:rPr lang="en-US" sz="1600" dirty="0"/>
              <a:t>B- C5-T1</a:t>
            </a:r>
          </a:p>
          <a:p>
            <a:r>
              <a:rPr lang="en-US" sz="1600" dirty="0"/>
              <a:t>C- L5-Co</a:t>
            </a:r>
          </a:p>
          <a:p>
            <a:r>
              <a:rPr lang="en-US" sz="1600" dirty="0"/>
              <a:t>D- S4-L$</a:t>
            </a:r>
            <a:endParaRPr lang="en-GB" sz="1600" dirty="0"/>
          </a:p>
          <a:p>
            <a:r>
              <a:rPr lang="en-US" dirty="0"/>
              <a:t>Answer: B</a:t>
            </a:r>
          </a:p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84664" y="64529"/>
            <a:ext cx="3050962" cy="5937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MCQs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6696076" y="361960"/>
            <a:ext cx="4719638" cy="15388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10. The spinal cord has:</a:t>
            </a:r>
          </a:p>
          <a:p>
            <a:pPr marL="0" algn="l" defTabSz="914400" rtl="0" eaLnBrk="1" latinLnBrk="0" hangingPunct="1"/>
            <a:r>
              <a:rPr lang="en-US" sz="1600" dirty="0"/>
              <a:t>A- 30 pairs of spinal nerves</a:t>
            </a:r>
          </a:p>
          <a:p>
            <a:r>
              <a:rPr lang="en-US" sz="1600" dirty="0"/>
              <a:t>B- 30 spinal nerves </a:t>
            </a:r>
          </a:p>
          <a:p>
            <a:r>
              <a:rPr lang="en-US" sz="1600" dirty="0"/>
              <a:t>C- 31 pairs of spinal nerves  </a:t>
            </a:r>
          </a:p>
          <a:p>
            <a:r>
              <a:rPr lang="en-US" sz="1600" dirty="0"/>
              <a:t>D- 31 spinal nerves</a:t>
            </a:r>
          </a:p>
          <a:p>
            <a:pPr marL="0" algn="l" defTabSz="914400" rtl="0" eaLnBrk="1" latinLnBrk="0" hangingPunct="1"/>
            <a:r>
              <a:rPr lang="en-US" dirty="0"/>
              <a:t>Answer: 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84664" y="2332918"/>
            <a:ext cx="3050962" cy="5937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SAQ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0" y="2744108"/>
            <a:ext cx="11487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Q1: Mention the location </a:t>
            </a:r>
            <a:r>
              <a:rPr lang="en-US" dirty="0"/>
              <a:t>of </a:t>
            </a: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Nucleus </a:t>
            </a:r>
            <a:r>
              <a:rPr lang="en-US" alt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Dorsalis</a:t>
            </a: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 in the spinal cord ?</a:t>
            </a:r>
          </a:p>
          <a:p>
            <a:endParaRPr lang="en-US" altLang="en-US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 Answer:</a:t>
            </a:r>
          </a:p>
          <a:p>
            <a:r>
              <a:rPr lang="en-US" dirty="0">
                <a:cs typeface="Arial" charset="0"/>
              </a:rPr>
              <a:t>from </a:t>
            </a:r>
            <a:r>
              <a:rPr lang="en-US" b="1" dirty="0">
                <a:cs typeface="Arial" charset="0"/>
              </a:rPr>
              <a:t>C8</a:t>
            </a:r>
            <a:r>
              <a:rPr lang="en-US" dirty="0">
                <a:cs typeface="Arial" charset="0"/>
              </a:rPr>
              <a:t> to </a:t>
            </a:r>
            <a:r>
              <a:rPr lang="en-US" b="1" dirty="0">
                <a:cs typeface="Arial" charset="0"/>
              </a:rPr>
              <a:t>L3-4 </a:t>
            </a:r>
            <a:r>
              <a:rPr lang="en-US" dirty="0">
                <a:cs typeface="Arial" charset="0"/>
              </a:rPr>
              <a:t>segments in the base of the dorsal horn.</a:t>
            </a:r>
          </a:p>
          <a:p>
            <a:endParaRPr lang="en-US" dirty="0">
              <a:cs typeface="Arial" charset="0"/>
            </a:endParaRPr>
          </a:p>
          <a:p>
            <a:r>
              <a:rPr lang="en-US" b="1" dirty="0">
                <a:cs typeface="Arial" charset="0"/>
              </a:rPr>
              <a:t>Q2: Define </a:t>
            </a:r>
            <a:r>
              <a:rPr lang="en-US" b="1" dirty="0"/>
              <a:t>Reflex Arc</a:t>
            </a:r>
            <a:r>
              <a:rPr lang="en-GB" b="1" dirty="0"/>
              <a:t> .</a:t>
            </a:r>
          </a:p>
          <a:p>
            <a:endParaRPr lang="en-GB" b="1" dirty="0"/>
          </a:p>
          <a:p>
            <a:r>
              <a:rPr lang="en-GB" b="1" dirty="0"/>
              <a:t>Answer:</a:t>
            </a:r>
          </a:p>
          <a:p>
            <a:r>
              <a:rPr lang="en-GB" dirty="0"/>
              <a:t>It’s is a </a:t>
            </a:r>
            <a:r>
              <a:rPr lang="en-GB" u="sng" dirty="0"/>
              <a:t>rapid</a:t>
            </a:r>
            <a:r>
              <a:rPr lang="en-GB" dirty="0"/>
              <a:t>, </a:t>
            </a:r>
            <a:r>
              <a:rPr lang="en-GB" u="sng" dirty="0"/>
              <a:t>involuntary</a:t>
            </a:r>
            <a:r>
              <a:rPr lang="en-GB" dirty="0"/>
              <a:t>, </a:t>
            </a:r>
            <a:r>
              <a:rPr lang="en-GB" u="sng" dirty="0"/>
              <a:t>predictable,</a:t>
            </a:r>
            <a:r>
              <a:rPr lang="en-GB" dirty="0"/>
              <a:t> </a:t>
            </a:r>
            <a:r>
              <a:rPr lang="en-GB" u="sng" dirty="0"/>
              <a:t>stereotyped pattern</a:t>
            </a:r>
            <a:r>
              <a:rPr lang="en-GB" dirty="0"/>
              <a:t> of response brought by a </a:t>
            </a:r>
            <a:r>
              <a:rPr lang="en-GB" b="1" dirty="0"/>
              <a:t>sensory stimulus.</a:t>
            </a:r>
          </a:p>
          <a:p>
            <a:endParaRPr lang="en-GB" b="1" dirty="0"/>
          </a:p>
          <a:p>
            <a:endParaRPr lang="en-US" dirty="0">
              <a:cs typeface="Arial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25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20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/>
          </a:bodyPr>
          <a:lstStyle/>
          <a:p>
            <a:r>
              <a:rPr lang="en-US" sz="3600" b="1" dirty="0"/>
              <a:t>Spinal Cord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82" y="1316051"/>
            <a:ext cx="5300783" cy="49398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Extends from </a:t>
            </a:r>
            <a:r>
              <a:rPr lang="en-GB" sz="2200" b="1" dirty="0"/>
              <a:t>foramen magnum </a:t>
            </a:r>
            <a:r>
              <a:rPr lang="en-GB" sz="2200" dirty="0"/>
              <a:t>to </a:t>
            </a:r>
            <a:r>
              <a:rPr lang="en-GB" sz="2200" b="1" dirty="0"/>
              <a:t>L1-L2 </a:t>
            </a:r>
            <a:r>
              <a:rPr lang="en-GB" sz="1600" dirty="0">
                <a:solidFill>
                  <a:srgbClr val="92D050"/>
                </a:solidFill>
              </a:rPr>
              <a:t>(intervertebral disc).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(boys slides: </a:t>
            </a:r>
            <a:r>
              <a:rPr lang="en-GB" sz="1600" dirty="0"/>
              <a:t>until second lumbar vertebra L2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In children it extends to L3 </a:t>
            </a:r>
            <a:r>
              <a:rPr lang="en" sz="2000" dirty="0">
                <a:solidFill>
                  <a:schemeClr val="bg1">
                    <a:lumMod val="50000"/>
                  </a:schemeClr>
                </a:solidFill>
              </a:rPr>
              <a:t>because their vertebral column is smaller/shorter.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Continuous above with the </a:t>
            </a:r>
            <a:r>
              <a:rPr lang="en-GB" sz="2200" b="1" dirty="0"/>
              <a:t>medulla oblongata</a:t>
            </a:r>
            <a:r>
              <a:rPr lang="en-GB" sz="2200" dirty="0"/>
              <a:t>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200" dirty="0"/>
              <a:t>The tapered inferior end forms </a:t>
            </a:r>
            <a:r>
              <a:rPr lang="en-GB" sz="2200" b="1" dirty="0"/>
              <a:t>conus</a:t>
            </a:r>
            <a:r>
              <a:rPr lang="en-GB" sz="2200" dirty="0"/>
              <a:t> </a:t>
            </a:r>
            <a:r>
              <a:rPr lang="en-GB" sz="2200" b="1" dirty="0"/>
              <a:t>medullaris*</a:t>
            </a:r>
            <a:r>
              <a:rPr lang="en-GB" sz="2200" dirty="0"/>
              <a:t>, which is connected to the coccyx by a non-neuronal cord called </a:t>
            </a:r>
            <a:r>
              <a:rPr lang="en-GB" sz="2200" b="1" dirty="0"/>
              <a:t>filum </a:t>
            </a:r>
            <a:r>
              <a:rPr lang="en-GB" sz="2200" b="1" dirty="0" err="1"/>
              <a:t>terminale</a:t>
            </a:r>
            <a:r>
              <a:rPr lang="en-GB" sz="2200" b="1" dirty="0"/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(its not considered a part of the spinal cord.)</a:t>
            </a:r>
            <a:r>
              <a:rPr lang="en-GB" sz="2200" dirty="0"/>
              <a:t>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G</a:t>
            </a:r>
            <a:r>
              <a:rPr lang="en-GB" sz="2200" dirty="0" err="1"/>
              <a:t>ives</a:t>
            </a:r>
            <a:r>
              <a:rPr lang="en-GB" sz="2200" dirty="0"/>
              <a:t> rise to </a:t>
            </a:r>
            <a:r>
              <a:rPr lang="en-GB" sz="2200" b="1" dirty="0"/>
              <a:t>31 pairs </a:t>
            </a:r>
            <a:r>
              <a:rPr lang="en-GB" sz="2200" dirty="0"/>
              <a:t>of spinal nerves.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80646" y="4010010"/>
            <a:ext cx="684000" cy="0"/>
          </a:xfrm>
          <a:prstGeom prst="line">
            <a:avLst/>
          </a:prstGeom>
          <a:ln w="28575">
            <a:solidFill>
              <a:srgbClr val="FED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49507" y="5004274"/>
            <a:ext cx="115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1E1D0D8-E383-4425-A063-C0A920C54D78}"/>
              </a:ext>
            </a:extLst>
          </p:cNvPr>
          <p:cNvGrpSpPr/>
          <p:nvPr/>
        </p:nvGrpSpPr>
        <p:grpSpPr>
          <a:xfrm>
            <a:off x="9847044" y="1316051"/>
            <a:ext cx="2116978" cy="1921799"/>
            <a:chOff x="10075022" y="195593"/>
            <a:chExt cx="2116978" cy="1921799"/>
          </a:xfrm>
        </p:grpSpPr>
        <p:grpSp>
          <p:nvGrpSpPr>
            <p:cNvPr id="20" name="Group 19"/>
            <p:cNvGrpSpPr/>
            <p:nvPr/>
          </p:nvGrpSpPr>
          <p:grpSpPr>
            <a:xfrm>
              <a:off x="10075022" y="195593"/>
              <a:ext cx="2116978" cy="1921799"/>
              <a:chOff x="10075022" y="195593"/>
              <a:chExt cx="2116978" cy="192179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075022" y="195593"/>
                <a:ext cx="2116978" cy="1921799"/>
                <a:chOff x="155575" y="-2346325"/>
                <a:chExt cx="5381625" cy="4895850"/>
              </a:xfrm>
            </p:grpSpPr>
            <p:pic>
              <p:nvPicPr>
                <p:cNvPr id="1030" name="Picture 6" descr="Image result for foramen magn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575" y="-2346325"/>
                  <a:ext cx="5381625" cy="4895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3455894" y="-2138082"/>
                  <a:ext cx="2051517" cy="9816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1417639" y="259835"/>
                <a:ext cx="612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  <a:endParaRPr lang="en-GB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1551024" y="1237129"/>
              <a:ext cx="548640" cy="2743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2703872" y="1647244"/>
            <a:ext cx="2052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38772" y="5634112"/>
            <a:ext cx="4513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+mn-lt"/>
              </a:rPr>
              <a:t>*cone like (</a:t>
            </a:r>
            <a:r>
              <a:rPr lang="ar-SA" dirty="0">
                <a:solidFill>
                  <a:srgbClr val="92D050"/>
                </a:solidFill>
                <a:latin typeface="+mn-lt"/>
              </a:rPr>
              <a:t>(مخروطي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(its enlarged because it supplies the lower limbs and it is the place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anestheics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are injected during child birth).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30" name="Picture 2" descr="https://upload.wikimedia.org/wikipedia/commons/2/2a/Medulla_oblongata_and_foramen_magnum_animation_small.gif">
            <a:extLst>
              <a:ext uri="{FF2B5EF4-FFF2-40B4-BE49-F238E27FC236}">
                <a16:creationId xmlns:a16="http://schemas.microsoft.com/office/drawing/2014/main" xmlns="" id="{3F657237-724B-4DC5-929C-0CC6F2556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11" y="142538"/>
            <a:ext cx="2096697" cy="18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https://sciweb.hfcc.edu/Biology/AP/233/233lecture/neuro/overall/course1/Images/L2I22.jpg">
            <a:extLst>
              <a:ext uri="{FF2B5EF4-FFF2-40B4-BE49-F238E27FC236}">
                <a16:creationId xmlns:a16="http://schemas.microsoft.com/office/drawing/2014/main" xmlns="" id="{C76B1729-3CC7-4578-AF32-F2A5508DB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06" y="2512117"/>
            <a:ext cx="2698792" cy="23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659626" y="3665660"/>
            <a:ext cx="2203168" cy="2547698"/>
            <a:chOff x="6653605" y="4049360"/>
            <a:chExt cx="2446873" cy="2808640"/>
          </a:xfrm>
        </p:grpSpPr>
        <p:grpSp>
          <p:nvGrpSpPr>
            <p:cNvPr id="17" name="Group 16"/>
            <p:cNvGrpSpPr/>
            <p:nvPr/>
          </p:nvGrpSpPr>
          <p:grpSpPr>
            <a:xfrm>
              <a:off x="6653605" y="4049360"/>
              <a:ext cx="2446873" cy="2808640"/>
              <a:chOff x="6333810" y="4131534"/>
              <a:chExt cx="2446873" cy="2808640"/>
            </a:xfrm>
          </p:grpSpPr>
          <p:pic>
            <p:nvPicPr>
              <p:cNvPr id="1026" name="Picture 2" descr="Image result for filum terminale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7" t="723" r="31931"/>
              <a:stretch/>
            </p:blipFill>
            <p:spPr bwMode="auto">
              <a:xfrm>
                <a:off x="6333810" y="4131534"/>
                <a:ext cx="2446873" cy="2726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333810" y="6601620"/>
                <a:ext cx="612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  <a:endParaRPr lang="en-GB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7099948" y="5151720"/>
              <a:ext cx="548640" cy="2002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857795A-AB7D-452C-8023-AE6165FCE39A}"/>
              </a:ext>
            </a:extLst>
          </p:cNvPr>
          <p:cNvCxnSpPr/>
          <p:nvPr/>
        </p:nvCxnSpPr>
        <p:spPr>
          <a:xfrm>
            <a:off x="1129843" y="4334474"/>
            <a:ext cx="1224000" cy="0"/>
          </a:xfrm>
          <a:prstGeom prst="line">
            <a:avLst/>
          </a:prstGeom>
          <a:ln w="28575">
            <a:solidFill>
              <a:srgbClr val="FED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5903065-3457-4F0A-91EB-522698979B65}"/>
              </a:ext>
            </a:extLst>
          </p:cNvPr>
          <p:cNvSpPr/>
          <p:nvPr/>
        </p:nvSpPr>
        <p:spPr>
          <a:xfrm>
            <a:off x="8342709" y="2785379"/>
            <a:ext cx="850452" cy="3707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B3CF8F8-4B1A-42CD-B18F-530F6E0D61E3}"/>
              </a:ext>
            </a:extLst>
          </p:cNvPr>
          <p:cNvCxnSpPr/>
          <p:nvPr/>
        </p:nvCxnSpPr>
        <p:spPr>
          <a:xfrm>
            <a:off x="5364646" y="4685267"/>
            <a:ext cx="57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94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900"/>
          </a:xfrm>
        </p:spPr>
        <p:txBody>
          <a:bodyPr>
            <a:normAutofit/>
          </a:bodyPr>
          <a:lstStyle/>
          <a:p>
            <a:r>
              <a:rPr lang="en-US" sz="3600" b="1" dirty="0"/>
              <a:t>Spinal Cord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978" y="1368230"/>
            <a:ext cx="6631745" cy="5110621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spinal cord is a </a:t>
            </a:r>
            <a:r>
              <a:rPr lang="en-US" altLang="en-US" sz="2200" b="1" dirty="0">
                <a:cs typeface="Arial" panose="020B0604020202020204" pitchFamily="34" charset="0"/>
              </a:rPr>
              <a:t>Segmented </a:t>
            </a:r>
            <a:r>
              <a:rPr lang="en-US" altLang="en-US" sz="2200" dirty="0">
                <a:cs typeface="Arial" panose="020B0604020202020204" pitchFamily="34" charset="0"/>
              </a:rPr>
              <a:t>structure, has</a:t>
            </a:r>
          </a:p>
          <a:p>
            <a:pPr lvl="1"/>
            <a:r>
              <a:rPr lang="en-US" altLang="en-US" sz="2200" b="1" dirty="0">
                <a:cs typeface="Arial" panose="020B0604020202020204" pitchFamily="34" charset="0"/>
              </a:rPr>
              <a:t>8 Cervical</a:t>
            </a:r>
            <a:endParaRPr lang="en-US" altLang="en-US" sz="1800" dirty="0">
              <a:solidFill>
                <a:srgbClr val="92D05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en-US" sz="2200" b="1" dirty="0">
                <a:cs typeface="Arial" panose="020B0604020202020204" pitchFamily="34" charset="0"/>
              </a:rPr>
              <a:t>12 Thoracic</a:t>
            </a:r>
          </a:p>
          <a:p>
            <a:pPr lvl="1"/>
            <a:r>
              <a:rPr lang="en-US" altLang="en-US" sz="2200" b="1" dirty="0">
                <a:cs typeface="Arial" panose="020B0604020202020204" pitchFamily="34" charset="0"/>
              </a:rPr>
              <a:t>5 Lumbar</a:t>
            </a:r>
          </a:p>
          <a:p>
            <a:pPr lvl="1"/>
            <a:r>
              <a:rPr lang="en-US" altLang="en-US" sz="2200" b="1" dirty="0">
                <a:cs typeface="Arial" panose="020B0604020202020204" pitchFamily="34" charset="0"/>
              </a:rPr>
              <a:t>5 Sacral </a:t>
            </a:r>
          </a:p>
          <a:p>
            <a:pPr lvl="1"/>
            <a:r>
              <a:rPr lang="en-US" altLang="en-US" sz="2200" b="1" dirty="0">
                <a:cs typeface="Arial" panose="020B0604020202020204" pitchFamily="34" charset="0"/>
              </a:rPr>
              <a:t>1 Coccygeal </a:t>
            </a:r>
            <a:r>
              <a:rPr lang="en-US" altLang="en-US" sz="2200" dirty="0">
                <a:cs typeface="Arial" panose="020B0604020202020204" pitchFamily="34" charset="0"/>
              </a:rPr>
              <a:t>segments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Not uniform in diameter,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(not the same diameter throughout)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Has </a:t>
            </a:r>
            <a:r>
              <a:rPr lang="en-US" altLang="en-US" sz="2200" b="1" dirty="0">
                <a:cs typeface="Arial" panose="020B0604020202020204" pitchFamily="34" charset="0"/>
              </a:rPr>
              <a:t>two enlargements:</a:t>
            </a:r>
          </a:p>
          <a:p>
            <a:pPr lvl="1">
              <a:buClr>
                <a:schemeClr val="tx1"/>
              </a:buClr>
            </a:pPr>
            <a:r>
              <a:rPr lang="en-US" altLang="en-US" sz="2200" b="1" dirty="0">
                <a:cs typeface="Arial" panose="020B0604020202020204" pitchFamily="34" charset="0"/>
              </a:rPr>
              <a:t>Cervical enlargement</a:t>
            </a:r>
            <a:r>
              <a:rPr lang="en-US" altLang="en-US" sz="2200" dirty="0">
                <a:cs typeface="Arial" panose="020B0604020202020204" pitchFamily="34" charset="0"/>
              </a:rPr>
              <a:t>: supplies upper limbs</a:t>
            </a:r>
          </a:p>
          <a:p>
            <a:pPr lvl="1">
              <a:buClr>
                <a:schemeClr val="tx1"/>
              </a:buClr>
            </a:pPr>
            <a:r>
              <a:rPr lang="en-US" altLang="en-US" sz="2200" b="1" dirty="0">
                <a:cs typeface="Arial" panose="020B0604020202020204" pitchFamily="34" charset="0"/>
              </a:rPr>
              <a:t>Lumbosacral enlargement</a:t>
            </a:r>
            <a:r>
              <a:rPr lang="en-US" altLang="en-US" sz="2200" dirty="0">
                <a:cs typeface="Arial" panose="020B0604020202020204" pitchFamily="34" charset="0"/>
              </a:rPr>
              <a:t>: supplies lower limbs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The bundle of spinal nerves extending inferiorly from lumbosacral enlargement and conus medullaris surround the filum </a:t>
            </a:r>
            <a:r>
              <a:rPr lang="en-US" altLang="en-US" sz="2200" dirty="0" err="1">
                <a:cs typeface="Arial" panose="020B0604020202020204" pitchFamily="34" charset="0"/>
              </a:rPr>
              <a:t>terminale</a:t>
            </a:r>
            <a:r>
              <a:rPr lang="en-US" altLang="en-US" sz="2200" dirty="0">
                <a:cs typeface="Arial" panose="020B0604020202020204" pitchFamily="34" charset="0"/>
              </a:rPr>
              <a:t> and form </a:t>
            </a:r>
            <a:r>
              <a:rPr lang="en-US" altLang="en-US" sz="2200" b="1" dirty="0">
                <a:cs typeface="Arial" panose="020B0604020202020204" pitchFamily="34" charset="0"/>
              </a:rPr>
              <a:t>cauda </a:t>
            </a:r>
            <a:r>
              <a:rPr lang="en-US" altLang="en-US" sz="2200" b="1" dirty="0" err="1">
                <a:cs typeface="Arial" panose="020B0604020202020204" pitchFamily="34" charset="0"/>
              </a:rPr>
              <a:t>equina</a:t>
            </a:r>
            <a:r>
              <a:rPr lang="en-US" altLang="en-US" sz="2200" b="1" dirty="0">
                <a:cs typeface="Arial" panose="020B0604020202020204" pitchFamily="34" charset="0"/>
              </a:rPr>
              <a:t> </a:t>
            </a:r>
            <a:r>
              <a:rPr lang="en-US" altLang="en-US" sz="2200" dirty="0">
                <a:cs typeface="Arial" panose="020B0604020202020204" pitchFamily="34" charset="0"/>
              </a:rPr>
              <a:t>(because of </a:t>
            </a:r>
            <a:r>
              <a:rPr lang="en-US" altLang="en-US" sz="2200" dirty="0"/>
              <a:t>its resemblance to a horse's tail)</a:t>
            </a:r>
            <a:endParaRPr lang="en-US" altLang="en-US" sz="2200" dirty="0">
              <a:cs typeface="Arial" panose="020B0604020202020204" pitchFamily="34" charset="0"/>
            </a:endParaRPr>
          </a:p>
        </p:txBody>
      </p:sp>
      <p:pic>
        <p:nvPicPr>
          <p:cNvPr id="5" name="Picture 4" descr="see65576_120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05" y="614363"/>
            <a:ext cx="3522663" cy="5562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816149" y="5511901"/>
            <a:ext cx="477237" cy="269584"/>
          </a:xfrm>
          <a:prstGeom prst="rect">
            <a:avLst/>
          </a:prstGeom>
          <a:noFill/>
          <a:ln w="28575">
            <a:solidFill>
              <a:srgbClr val="EA7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87005" y="4353418"/>
            <a:ext cx="477237" cy="26958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71677" y="3788749"/>
            <a:ext cx="622959" cy="269584"/>
          </a:xfrm>
          <a:prstGeom prst="rect">
            <a:avLst/>
          </a:prstGeom>
          <a:noFill/>
          <a:ln w="28575">
            <a:solidFill>
              <a:srgbClr val="BB8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0111" y="1670119"/>
            <a:ext cx="622959" cy="26958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642131" y="4414026"/>
            <a:ext cx="256032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42912" y="4753019"/>
            <a:ext cx="3017520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64309" y="5686981"/>
            <a:ext cx="15544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52499" y="5686979"/>
            <a:ext cx="1737360" cy="0"/>
          </a:xfrm>
          <a:prstGeom prst="line">
            <a:avLst/>
          </a:prstGeom>
          <a:ln w="28575">
            <a:solidFill>
              <a:srgbClr val="EA7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873826" y="409910"/>
            <a:ext cx="682625" cy="734036"/>
            <a:chOff x="6597319" y="353560"/>
            <a:chExt cx="682625" cy="734036"/>
          </a:xfrm>
        </p:grpSpPr>
        <p:pic>
          <p:nvPicPr>
            <p:cNvPr id="3074" name="Picture 2" descr="Image result for youtub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07:22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495136" y="5864558"/>
            <a:ext cx="31281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AA84F"/>
              </a:buClr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*Recall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</a:t>
            </a:r>
          </a:p>
          <a:p>
            <a:pPr>
              <a:buClr>
                <a:srgbClr val="6AA84F"/>
              </a:buClr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End of spinal cord: conus medullaris.</a:t>
            </a:r>
          </a:p>
          <a:p>
            <a:pPr>
              <a:buClr>
                <a:srgbClr val="6AA84F"/>
              </a:buClr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End of spinal nerves: cauda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equina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20" name="Picture 11" descr="Gray 111 - Vertebral column-coloured.png">
            <a:extLst>
              <a:ext uri="{FF2B5EF4-FFF2-40B4-BE49-F238E27FC236}">
                <a16:creationId xmlns:a16="http://schemas.microsoft.com/office/drawing/2014/main" xmlns="" id="{9ACAD030-BEFB-4EB4-A4A2-01A3C21A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81" y="1512152"/>
            <a:ext cx="968375" cy="313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700F29-2132-4C71-9B08-1A07359E4333}"/>
              </a:ext>
            </a:extLst>
          </p:cNvPr>
          <p:cNvSpPr txBox="1"/>
          <p:nvPr/>
        </p:nvSpPr>
        <p:spPr>
          <a:xfrm>
            <a:off x="3956538" y="3788749"/>
            <a:ext cx="1978270" cy="40011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The enlargements to supply the needs of upper and lower limbs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8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3944"/>
          </a:xfrm>
        </p:spPr>
        <p:txBody>
          <a:bodyPr>
            <a:normAutofit/>
          </a:bodyPr>
          <a:lstStyle/>
          <a:p>
            <a:r>
              <a:rPr lang="en-US" sz="3600" dirty="0"/>
              <a:t>Spinal Cord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200" b="1" dirty="0"/>
              <a:t>Cross Section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0269"/>
            <a:ext cx="6707394" cy="481218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The spinal cord is incompletely divided into two equal parts,</a:t>
            </a:r>
          </a:p>
          <a:p>
            <a:pPr marL="463550"/>
            <a:r>
              <a:rPr lang="en-GB" sz="2000" i="1" dirty="0"/>
              <a:t>anteriorly</a:t>
            </a:r>
            <a:r>
              <a:rPr lang="en-GB" sz="2000" dirty="0"/>
              <a:t> by a short, shallow </a:t>
            </a:r>
            <a:r>
              <a:rPr lang="en-GB" sz="2000" b="1" dirty="0"/>
              <a:t>median fissure</a:t>
            </a:r>
            <a:r>
              <a:rPr lang="en-GB" sz="2000" dirty="0"/>
              <a:t> </a:t>
            </a:r>
            <a:r>
              <a:rPr lang="en-GB" sz="1800" dirty="0">
                <a:solidFill>
                  <a:schemeClr val="accent3"/>
                </a:solidFill>
              </a:rPr>
              <a:t>(thicker) </a:t>
            </a:r>
            <a:r>
              <a:rPr lang="en-GB" sz="2000" dirty="0"/>
              <a:t>and</a:t>
            </a:r>
          </a:p>
          <a:p>
            <a:pPr marL="463550"/>
            <a:r>
              <a:rPr lang="en-GB" sz="2000" i="1" dirty="0"/>
              <a:t>posteriorly</a:t>
            </a:r>
            <a:r>
              <a:rPr lang="en-GB" sz="2000" dirty="0"/>
              <a:t> by a deep narrow septum, the posterior </a:t>
            </a:r>
            <a:r>
              <a:rPr lang="en-GB" sz="2000" b="1" dirty="0"/>
              <a:t>median septum (sulcus)</a:t>
            </a:r>
            <a:r>
              <a:rPr lang="en-GB" sz="20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Composed of grey matter in the centre surrounded by white matter supported by neuroglia.*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The arrangement of grey matter resembles the shape of the letter </a:t>
            </a:r>
            <a:r>
              <a:rPr lang="en-US" sz="2000" b="1" dirty="0"/>
              <a:t>H</a:t>
            </a:r>
            <a:r>
              <a:rPr lang="en-US" sz="2000" dirty="0"/>
              <a:t>, having two posterior, two anterior and two lateral horns/columns. </a:t>
            </a:r>
            <a:r>
              <a:rPr lang="en-US" sz="1800" dirty="0">
                <a:solidFill>
                  <a:schemeClr val="accent3"/>
                </a:solidFill>
              </a:rPr>
              <a:t>(not all grey matter has lateral horns)</a:t>
            </a:r>
            <a:endParaRPr lang="en-GB" sz="1800" dirty="0">
              <a:solidFill>
                <a:schemeClr val="accent3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393640" y="2970051"/>
            <a:ext cx="2525217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646894" y="1052572"/>
            <a:ext cx="4476280" cy="3547349"/>
            <a:chOff x="7207624" y="1078440"/>
            <a:chExt cx="4545106" cy="3547349"/>
          </a:xfrm>
        </p:grpSpPr>
        <p:pic>
          <p:nvPicPr>
            <p:cNvPr id="4" name="Picture 3" descr="C:\Documents and Settings\Free User\My Documents\My Pictures\Picture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" t="3907" r="1196" b="1376"/>
            <a:stretch/>
          </p:blipFill>
          <p:spPr bwMode="auto">
            <a:xfrm>
              <a:off x="7207624" y="1089212"/>
              <a:ext cx="4545106" cy="3536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9153862" y="1324349"/>
              <a:ext cx="76200" cy="838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9687262" y="2162549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*</a:t>
              </a: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9534862" y="1933949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*</a:t>
              </a:r>
            </a:p>
          </p:txBody>
        </p:sp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9763462" y="2467349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*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12193" y="4030689"/>
              <a:ext cx="858149" cy="191688"/>
            </a:xfrm>
            <a:prstGeom prst="rect">
              <a:avLst/>
            </a:prstGeom>
            <a:noFill/>
            <a:ln w="28575">
              <a:solidFill>
                <a:srgbClr val="72BE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42560" y="1078440"/>
              <a:ext cx="705749" cy="259356"/>
            </a:xfrm>
            <a:prstGeom prst="rect">
              <a:avLst/>
            </a:prstGeom>
            <a:noFill/>
            <a:ln w="28575">
              <a:solidFill>
                <a:srgbClr val="BB88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11210" y="2009602"/>
              <a:ext cx="618791" cy="280788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06726" y="2356012"/>
              <a:ext cx="618791" cy="162977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11209" y="2570804"/>
              <a:ext cx="618791" cy="26643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439707" y="2287801"/>
            <a:ext cx="1584000" cy="0"/>
          </a:xfrm>
          <a:prstGeom prst="line">
            <a:avLst/>
          </a:prstGeom>
          <a:ln w="28575">
            <a:solidFill>
              <a:srgbClr val="72BE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65093" y="4876970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*Don’t be confused: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7" name="Shape 205"/>
          <p:cNvGraphicFramePr/>
          <p:nvPr>
            <p:extLst>
              <p:ext uri="{D42A27DB-BD31-4B8C-83A1-F6EECF244321}">
                <p14:modId xmlns:p14="http://schemas.microsoft.com/office/powerpoint/2010/main" val="1704985570"/>
              </p:ext>
            </p:extLst>
          </p:nvPr>
        </p:nvGraphicFramePr>
        <p:xfrm>
          <a:off x="7915108" y="5184747"/>
          <a:ext cx="4047565" cy="12800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13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1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893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The brain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Spinal cord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893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Cortex “outer layer”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Gray matter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White matter</a:t>
                      </a:r>
                      <a:endParaRPr lang="en" sz="12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893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Medulla “inner layer”</a:t>
                      </a:r>
                      <a:endParaRPr lang="en" sz="12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White matter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Gray matter</a:t>
                      </a:r>
                      <a:endParaRPr lang="en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252484" y="4315573"/>
            <a:ext cx="100584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8787" y="4323829"/>
            <a:ext cx="828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44928" y="4315573"/>
            <a:ext cx="68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55654" y="542240"/>
            <a:ext cx="1503938" cy="52322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Ventral = Anterior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Dorsal = Posterior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9A622-841E-42E2-B473-EA4F5CEAA532}"/>
              </a:ext>
            </a:extLst>
          </p:cNvPr>
          <p:cNvSpPr/>
          <p:nvPr/>
        </p:nvSpPr>
        <p:spPr>
          <a:xfrm>
            <a:off x="812581" y="4809104"/>
            <a:ext cx="7015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u="sng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Commissures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: connections between left and right halves</a:t>
            </a:r>
          </a:p>
          <a:p>
            <a:pPr marL="452438" lvl="1" indent="-166688" eaLnBrk="1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Gray with central canal in the center</a:t>
            </a:r>
          </a:p>
          <a:p>
            <a:pPr marL="452438" lvl="1" indent="-166688" eaLnBrk="1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White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akkal Majalla" pitchFamily="2" charset="-78"/>
              </a:rPr>
              <a:t>(both will be discussed later)</a:t>
            </a:r>
          </a:p>
          <a:p>
            <a:pPr marL="265113" indent="-265113" eaLnBrk="1" hangingPunct="1">
              <a:lnSpc>
                <a:spcPct val="9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u="sng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Roots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: spinal nerves arise as rootlets then combine to form roots: 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Dorsal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 (posterior) root has a 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ganglion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 and 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Ventral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 (anterior). Two roots merge laterally and form the </a:t>
            </a:r>
            <a:r>
              <a:rPr lang="en-US" sz="2000" u="sng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spinal nerve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Sakkal Majalla" pitchFamily="2" charset="-78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64E7407-3CD4-43B8-905F-25B3E6DD9675}"/>
              </a:ext>
            </a:extLst>
          </p:cNvPr>
          <p:cNvSpPr txBox="1"/>
          <p:nvPr/>
        </p:nvSpPr>
        <p:spPr>
          <a:xfrm>
            <a:off x="6455654" y="139121"/>
            <a:ext cx="1503937" cy="30777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Fissure &gt; sulcus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8DE001-4F02-4DDA-B976-91158875FFE5}"/>
              </a:ext>
            </a:extLst>
          </p:cNvPr>
          <p:cNvSpPr txBox="1"/>
          <p:nvPr/>
        </p:nvSpPr>
        <p:spPr>
          <a:xfrm>
            <a:off x="3506354" y="139120"/>
            <a:ext cx="2885653" cy="73866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You can know the orientation by:</a:t>
            </a:r>
          </a:p>
          <a:p>
            <a:r>
              <a:rPr lang="en-US" dirty="0">
                <a:solidFill>
                  <a:schemeClr val="accent3"/>
                </a:solidFill>
                <a:latin typeface="+mn-lt"/>
              </a:rPr>
              <a:t>1- dorsal root ganglion </a:t>
            </a:r>
          </a:p>
          <a:p>
            <a:r>
              <a:rPr lang="en-US" dirty="0">
                <a:solidFill>
                  <a:schemeClr val="accent3"/>
                </a:solidFill>
                <a:latin typeface="+mn-lt"/>
              </a:rPr>
              <a:t>2- anterior median fissure </a:t>
            </a:r>
            <a:endParaRPr lang="en-GB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43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110"/>
          </a:xfrm>
        </p:spPr>
        <p:txBody>
          <a:bodyPr>
            <a:normAutofit/>
          </a:bodyPr>
          <a:lstStyle/>
          <a:p>
            <a:r>
              <a:rPr lang="en-US" sz="3600" b="1" dirty="0"/>
              <a:t>Grey Matter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388"/>
            <a:ext cx="7007942" cy="494851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Consists of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(1) </a:t>
            </a:r>
            <a:r>
              <a:rPr lang="en-GB" sz="2000" dirty="0"/>
              <a:t>nerve cell bodies and their processes,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(2)</a:t>
            </a:r>
            <a:r>
              <a:rPr lang="en-GB" sz="2000" dirty="0"/>
              <a:t> neuroglia, and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(3)</a:t>
            </a:r>
            <a:r>
              <a:rPr lang="en-GB" sz="2000" dirty="0"/>
              <a:t> blood vessels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/>
              <a:t>The nerve cells are </a:t>
            </a:r>
            <a:r>
              <a:rPr lang="en-GB" sz="2000" u="sng" dirty="0"/>
              <a:t>multipolar</a:t>
            </a:r>
            <a:r>
              <a:rPr lang="en-GB" sz="2000" dirty="0"/>
              <a:t> and are of </a:t>
            </a:r>
            <a:r>
              <a:rPr lang="en-GB" sz="2000" b="1" dirty="0"/>
              <a:t>three</a:t>
            </a:r>
            <a:r>
              <a:rPr lang="en-GB" sz="2000" dirty="0"/>
              <a:t> main categories:</a:t>
            </a:r>
          </a:p>
          <a:p>
            <a:pPr marL="514350" indent="-285750">
              <a:buFont typeface="+mj-lt"/>
              <a:buAutoNum type="arabicPeriod"/>
            </a:pPr>
            <a:r>
              <a:rPr lang="en-GB" sz="2000" b="1" dirty="0"/>
              <a:t>Sensory neurons </a:t>
            </a:r>
            <a:r>
              <a:rPr lang="en-GB" sz="2000" dirty="0"/>
              <a:t>(Tract cells), which receive impulses from the periphery of the body and whose axons constitute the ascending fasciculi of the white matter, are located in the </a:t>
            </a:r>
            <a:r>
              <a:rPr lang="en-GB" sz="2000" b="1" dirty="0"/>
              <a:t>Dorsal horns</a:t>
            </a:r>
            <a:r>
              <a:rPr lang="en-GB" sz="2000" dirty="0"/>
              <a:t>.</a:t>
            </a:r>
          </a:p>
          <a:p>
            <a:pPr marL="514350" indent="-285750">
              <a:buFont typeface="+mj-lt"/>
              <a:buAutoNum type="arabicPeriod"/>
            </a:pPr>
            <a:r>
              <a:rPr lang="en-GB" sz="2000" b="1" dirty="0"/>
              <a:t>Lower motor neurons</a:t>
            </a:r>
            <a:r>
              <a:rPr lang="en-GB" sz="2000" dirty="0"/>
              <a:t>, which transmit impulses to the skeletal muscles, are located in the </a:t>
            </a:r>
            <a:r>
              <a:rPr lang="en-GB" sz="2000" b="1" dirty="0"/>
              <a:t>ventral horns </a:t>
            </a:r>
            <a:r>
              <a:rPr lang="en-GB" sz="2000" dirty="0"/>
              <a:t>(similar neurons in the </a:t>
            </a:r>
            <a:r>
              <a:rPr lang="en-GB" sz="2000" b="1" dirty="0"/>
              <a:t>lateral horn </a:t>
            </a:r>
            <a:r>
              <a:rPr lang="en-GB" sz="2000" dirty="0"/>
              <a:t>are the preganglionic neurons of the autonomic system)</a:t>
            </a:r>
          </a:p>
          <a:p>
            <a:pPr marL="514350" indent="-285750">
              <a:buFont typeface="+mj-lt"/>
              <a:buAutoNum type="arabicPeriod"/>
            </a:pPr>
            <a:r>
              <a:rPr lang="en-GB" sz="2000" b="1" dirty="0"/>
              <a:t>Interneurons</a:t>
            </a:r>
            <a:r>
              <a:rPr lang="en-GB" sz="2000" dirty="0"/>
              <a:t> (connector neurons): linking sensory and motor neurons, at the same or different levels, which form spinal reflex arcs. </a:t>
            </a:r>
            <a:r>
              <a:rPr lang="en-GB" sz="1400" dirty="0">
                <a:solidFill>
                  <a:schemeClr val="accent3"/>
                </a:solidFill>
              </a:rPr>
              <a:t>(only in spinal cord not brain)</a:t>
            </a:r>
          </a:p>
        </p:txBody>
      </p:sp>
      <p:pic>
        <p:nvPicPr>
          <p:cNvPr id="6" name="Picture 5" descr="regions of spinal grey matter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7025" r="7265" b="7025"/>
          <a:stretch>
            <a:fillRect/>
          </a:stretch>
        </p:blipFill>
        <p:spPr bwMode="auto">
          <a:xfrm>
            <a:off x="7985085" y="2597523"/>
            <a:ext cx="4117601" cy="28754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496697" y="583776"/>
            <a:ext cx="682625" cy="734036"/>
            <a:chOff x="6597319" y="353560"/>
            <a:chExt cx="682625" cy="734036"/>
          </a:xfrm>
        </p:grpSpPr>
        <p:pic>
          <p:nvPicPr>
            <p:cNvPr id="8" name="Picture 2" descr="Image result for youtub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07:46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687866" y="1784492"/>
            <a:ext cx="1503938" cy="52322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Ventral = Anterior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Dorsal = Posterior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1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8180"/>
          </a:xfrm>
        </p:spPr>
        <p:txBody>
          <a:bodyPr>
            <a:normAutofit/>
          </a:bodyPr>
          <a:lstStyle/>
          <a:p>
            <a:r>
              <a:rPr lang="en-GB" sz="3600" dirty="0"/>
              <a:t>Spinal Grey Matter 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200" b="1" dirty="0"/>
              <a:t>Neuronal Architecture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18" y="1852519"/>
            <a:ext cx="5885329" cy="458761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Cells of the same type are clustered into groups, which occur in </a:t>
            </a:r>
            <a:r>
              <a:rPr lang="en-GB" sz="2400" b="1" dirty="0"/>
              <a:t>long columns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In transverse section, these columns appear as </a:t>
            </a:r>
            <a:r>
              <a:rPr lang="en-GB" sz="2400" b="1" dirty="0"/>
              <a:t>layers</a:t>
            </a:r>
            <a:r>
              <a:rPr lang="en-GB" sz="2400" dirty="0"/>
              <a:t>, especially within the dorsal horn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These layers are called the </a:t>
            </a:r>
            <a:r>
              <a:rPr lang="en-GB" sz="2400" b="1" dirty="0"/>
              <a:t>Laminae of </a:t>
            </a:r>
            <a:r>
              <a:rPr lang="en-GB" sz="2400" b="1" dirty="0" err="1"/>
              <a:t>Rexed</a:t>
            </a:r>
            <a:r>
              <a:rPr lang="en-GB" sz="2400" dirty="0"/>
              <a:t>, that are numbered consecutively by </a:t>
            </a:r>
            <a:r>
              <a:rPr lang="en-GB" sz="2400" b="1" dirty="0"/>
              <a:t>Roman numerals</a:t>
            </a:r>
            <a:r>
              <a:rPr lang="en-GB" sz="2400" dirty="0"/>
              <a:t>, starting from the tip of the dorsal horn and moving ventrally into the ventral horn.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</a:t>
            </a:r>
            <a:r>
              <a:rPr lang="en-GB" sz="2400" dirty="0"/>
              <a:t>he </a:t>
            </a:r>
            <a:r>
              <a:rPr lang="en-GB" sz="2400" dirty="0" err="1"/>
              <a:t>rexed</a:t>
            </a:r>
            <a:r>
              <a:rPr lang="en-GB" sz="2400" dirty="0"/>
              <a:t> laminae comprise a system of ten layers of grey matter (I-X), identified in the early 1950s by a Swedish neuroscientist.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77994" y="834642"/>
            <a:ext cx="1564852" cy="73866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Dorsal horn: 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7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Ventral horn: 8, 9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Central horn: 10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20" y="679933"/>
            <a:ext cx="4426080" cy="2632762"/>
          </a:xfrm>
          <a:prstGeom prst="rect">
            <a:avLst/>
          </a:prstGeom>
        </p:spPr>
      </p:pic>
      <p:grpSp>
        <p:nvGrpSpPr>
          <p:cNvPr id="2048" name="Group 2047"/>
          <p:cNvGrpSpPr/>
          <p:nvPr/>
        </p:nvGrpSpPr>
        <p:grpSpPr>
          <a:xfrm>
            <a:off x="6723654" y="3850399"/>
            <a:ext cx="1725005" cy="2724192"/>
            <a:chOff x="6998354" y="4586034"/>
            <a:chExt cx="2271852" cy="2330233"/>
          </a:xfrm>
        </p:grpSpPr>
        <p:pic>
          <p:nvPicPr>
            <p:cNvPr id="2050" name="Picture 2" descr="Image result for roman numeral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6" t="34263" r="13918" b="14224"/>
            <a:stretch/>
          </p:blipFill>
          <p:spPr bwMode="auto">
            <a:xfrm>
              <a:off x="6998354" y="4586034"/>
              <a:ext cx="2271852" cy="2094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772802" y="6626673"/>
              <a:ext cx="935805" cy="2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8534400" y="3706761"/>
            <a:ext cx="3384762" cy="3011468"/>
            <a:chOff x="7388349" y="3529263"/>
            <a:chExt cx="3695071" cy="3188966"/>
          </a:xfrm>
        </p:grpSpPr>
        <p:pic>
          <p:nvPicPr>
            <p:cNvPr id="2049" name="Picture 204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3" t="21521" r="19123" b="15322"/>
            <a:stretch/>
          </p:blipFill>
          <p:spPr>
            <a:xfrm>
              <a:off x="7393736" y="3529263"/>
              <a:ext cx="3689684" cy="318896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88349" y="6222120"/>
              <a:ext cx="637274" cy="27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6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9513"/>
          </a:xfrm>
        </p:spPr>
        <p:txBody>
          <a:bodyPr>
            <a:normAutofit/>
          </a:bodyPr>
          <a:lstStyle/>
          <a:p>
            <a:r>
              <a:rPr lang="en-GB" sz="3600" dirty="0"/>
              <a:t>Dorsal Horn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100" b="1" dirty="0"/>
              <a:t>Nerve Cell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1468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5 main groups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Substantia </a:t>
            </a:r>
            <a:r>
              <a:rPr lang="en-GB" dirty="0" err="1"/>
              <a:t>gelatinosa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Nucleus </a:t>
            </a:r>
            <a:r>
              <a:rPr lang="en-GB" dirty="0" err="1"/>
              <a:t>proprius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Nucleus dorsalis (Clark’s column, nucleus </a:t>
            </a:r>
            <a:r>
              <a:rPr lang="en-GB" dirty="0" err="1"/>
              <a:t>thoracis</a:t>
            </a:r>
            <a:r>
              <a:rPr lang="en-GB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Visceral afferent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Marginal zone (posterior marginals)*</a:t>
            </a:r>
            <a:endParaRPr lang="en-US" altLang="en-US" b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25388" y="2712029"/>
            <a:ext cx="3108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79176" y="3224324"/>
            <a:ext cx="2377440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5388" y="3741551"/>
            <a:ext cx="237744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79176" y="4629057"/>
            <a:ext cx="3474720" cy="0"/>
          </a:xfrm>
          <a:prstGeom prst="line">
            <a:avLst/>
          </a:prstGeom>
          <a:ln w="28575">
            <a:solidFill>
              <a:srgbClr val="EA7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5290" r="3506" b="5539"/>
          <a:stretch>
            <a:fillRect/>
          </a:stretch>
        </p:blipFill>
        <p:spPr bwMode="auto">
          <a:xfrm>
            <a:off x="6461451" y="1825625"/>
            <a:ext cx="5024438" cy="3286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/>
          <p:cNvSpPr txBox="1"/>
          <p:nvPr/>
        </p:nvSpPr>
        <p:spPr>
          <a:xfrm>
            <a:off x="7985451" y="2782888"/>
            <a:ext cx="30480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8214051" y="3044825"/>
            <a:ext cx="3048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BB88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8442651" y="3273425"/>
            <a:ext cx="3048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81D3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8290251" y="3349625"/>
            <a:ext cx="3048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rgbClr val="EA7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366451" y="3425825"/>
            <a:ext cx="152400" cy="152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707A85-B1DC-470A-8F41-B60637604EBD}"/>
              </a:ext>
            </a:extLst>
          </p:cNvPr>
          <p:cNvSpPr txBox="1"/>
          <p:nvPr/>
        </p:nvSpPr>
        <p:spPr>
          <a:xfrm>
            <a:off x="1709057" y="6229377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* Only in boys slides</a:t>
            </a:r>
          </a:p>
        </p:txBody>
      </p:sp>
    </p:spTree>
    <p:extLst>
      <p:ext uri="{BB962C8B-B14F-4D97-AF65-F5344CB8AC3E}">
        <p14:creationId xmlns:p14="http://schemas.microsoft.com/office/powerpoint/2010/main" val="3762316711"/>
      </p:ext>
    </p:extLst>
  </p:cSld>
  <p:clrMapOvr>
    <a:masterClrMapping/>
  </p:clrMapOvr>
</p:sld>
</file>

<file path=ppt/theme/theme1.xml><?xml version="1.0" encoding="utf-8"?>
<a:theme xmlns:a="http://schemas.openxmlformats.org/drawingml/2006/main" name="Anatomy them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theme (1)</Template>
  <TotalTime>7615</TotalTime>
  <Words>3224</Words>
  <Application>Microsoft Office PowerPoint</Application>
  <PresentationFormat>مخصص</PresentationFormat>
  <Paragraphs>457</Paragraphs>
  <Slides>31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2" baseType="lpstr">
      <vt:lpstr>Arial</vt:lpstr>
      <vt:lpstr>Agency FB</vt:lpstr>
      <vt:lpstr>Open Sans</vt:lpstr>
      <vt:lpstr>Calibri Light</vt:lpstr>
      <vt:lpstr>Arabic Typesetting</vt:lpstr>
      <vt:lpstr>Calibri</vt:lpstr>
      <vt:lpstr>Sakkal Majalla</vt:lpstr>
      <vt:lpstr>Courier New</vt:lpstr>
      <vt:lpstr>Times New Roman</vt:lpstr>
      <vt:lpstr>Wingdings</vt:lpstr>
      <vt:lpstr>Anatomy theme</vt:lpstr>
      <vt:lpstr>عرض تقديمي في PowerPoint</vt:lpstr>
      <vt:lpstr>Objectives</vt:lpstr>
      <vt:lpstr>Spinal Cord</vt:lpstr>
      <vt:lpstr>Spinal Cord</vt:lpstr>
      <vt:lpstr>Spinal Cord</vt:lpstr>
      <vt:lpstr>Spinal Cord Cross Section</vt:lpstr>
      <vt:lpstr>Grey Matter</vt:lpstr>
      <vt:lpstr>Spinal Grey Matter  Neuronal Architecture </vt:lpstr>
      <vt:lpstr>Dorsal Horn Nerve Cell Groups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Ventral Horn 1. Motor Neurons</vt:lpstr>
      <vt:lpstr>عرض تقديمي في PowerPoint</vt:lpstr>
      <vt:lpstr>عرض تقديمي في PowerPoint</vt:lpstr>
      <vt:lpstr>White Matter</vt:lpstr>
      <vt:lpstr>عرض تقديمي في PowerPoint</vt:lpstr>
      <vt:lpstr>Central Canal </vt:lpstr>
      <vt:lpstr>عرض تقديمي في PowerPoint</vt:lpstr>
      <vt:lpstr>عرض تقديمي في PowerPoint</vt:lpstr>
      <vt:lpstr>Spinal Meninges</vt:lpstr>
      <vt:lpstr>Spinal Nerves</vt:lpstr>
      <vt:lpstr>Spinal Nerves Branches</vt:lpstr>
      <vt:lpstr>عرض تقديمي في PowerPoint</vt:lpstr>
      <vt:lpstr>Dermatomes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Jawaher AbdulMohsen</dc:creator>
  <cp:lastModifiedBy>HP</cp:lastModifiedBy>
  <cp:revision>127</cp:revision>
  <dcterms:created xsi:type="dcterms:W3CDTF">2017-04-30T17:35:08Z</dcterms:created>
  <dcterms:modified xsi:type="dcterms:W3CDTF">2018-09-05T15:40:01Z</dcterms:modified>
</cp:coreProperties>
</file>