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8" r:id="rId1"/>
    <p:sldMasterId id="2147483784" r:id="rId2"/>
  </p:sldMasterIdLst>
  <p:notesMasterIdLst>
    <p:notesMasterId r:id="rId36"/>
  </p:notesMasterIdLst>
  <p:sldIdLst>
    <p:sldId id="333" r:id="rId3"/>
    <p:sldId id="360" r:id="rId4"/>
    <p:sldId id="297" r:id="rId5"/>
    <p:sldId id="299" r:id="rId6"/>
    <p:sldId id="300" r:id="rId7"/>
    <p:sldId id="302" r:id="rId8"/>
    <p:sldId id="303" r:id="rId9"/>
    <p:sldId id="307" r:id="rId10"/>
    <p:sldId id="308" r:id="rId11"/>
    <p:sldId id="312" r:id="rId12"/>
    <p:sldId id="313" r:id="rId13"/>
    <p:sldId id="318" r:id="rId14"/>
    <p:sldId id="317" r:id="rId15"/>
    <p:sldId id="319" r:id="rId16"/>
    <p:sldId id="323" r:id="rId17"/>
    <p:sldId id="322" r:id="rId18"/>
    <p:sldId id="325" r:id="rId19"/>
    <p:sldId id="326" r:id="rId20"/>
    <p:sldId id="327" r:id="rId21"/>
    <p:sldId id="330" r:id="rId22"/>
    <p:sldId id="365" r:id="rId23"/>
    <p:sldId id="366" r:id="rId24"/>
    <p:sldId id="367" r:id="rId25"/>
    <p:sldId id="368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7" r:id="rId34"/>
    <p:sldId id="334" r:id="rId35"/>
  </p:sldIdLst>
  <p:sldSz cx="12192000" cy="6858000"/>
  <p:notesSz cx="6858000" cy="9144000"/>
  <p:embeddedFontLst>
    <p:embeddedFont>
      <p:font typeface="Aharoni" panose="02010803020104030203" pitchFamily="2" charset="-79"/>
      <p:bold r:id="rId37"/>
    </p:embeddedFont>
    <p:embeddedFont>
      <p:font typeface="Agency FB" panose="020B0503020202020204" pitchFamily="34" charset="0"/>
      <p:regular r:id="rId38"/>
      <p:bold r:id="rId39"/>
    </p:embeddedFont>
    <p:embeddedFont>
      <p:font typeface="Arabic Typesetting" panose="03020402040406030203" pitchFamily="66" charset="-78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Gill Sans MT" panose="020B0502020104020203" pitchFamily="34" charset="0"/>
      <p:regular r:id="rId43"/>
      <p:bold r:id="rId44"/>
      <p:italic r:id="rId45"/>
      <p:boldItalic r:id="rId46"/>
    </p:embeddedFont>
    <p:embeddedFont>
      <p:font typeface="Cairo" panose="020B0604020202020204" charset="0"/>
      <p:regular r:id="rId47"/>
      <p:bold r:id="rId48"/>
    </p:embeddedFont>
    <p:embeddedFont>
      <p:font typeface="Philosopher" panose="020B0604020202020204" charset="0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Open Sans" panose="020B060402020202020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763"/>
    <a:srgbClr val="CC3399"/>
    <a:srgbClr val="FFFF81"/>
    <a:srgbClr val="FFFF99"/>
    <a:srgbClr val="E69ACD"/>
    <a:srgbClr val="FF66CC"/>
    <a:srgbClr val="EFBFDF"/>
    <a:srgbClr val="EA7274"/>
    <a:srgbClr val="ECF9FE"/>
    <a:srgbClr val="F5B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1108BE60-98E1-4CA7-AB5B-2BF94F43183B}">
  <a:tblStyle styleId="{1108BE60-98E1-4CA7-AB5B-2BF94F43183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Style>
        <a:tcBdr/>
        <a:fill>
          <a:solidFill>
            <a:schemeClr val="dk1">
              <a:alpha val="20000"/>
            </a:schemeClr>
          </a:solidFill>
        </a:fill>
      </a:tcStyle>
    </a:band1H>
    <a:band1V>
      <a:tcStyle>
        <a:tcBdr/>
        <a:fill>
          <a:solidFill>
            <a:schemeClr val="dk1">
              <a:alpha val="20000"/>
            </a:schemeClr>
          </a:solidFill>
        </a:fill>
      </a:tcStyle>
    </a:band1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firstRow>
      <a:tcTxStyle b="on" i="off"/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</a:tblStyle>
  <a:tblStyle styleId="{3E5EB3EA-823C-4605-A2E9-52B1581408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Style>
        <a:tcBdr/>
        <a:fill>
          <a:solidFill>
            <a:srgbClr val="CDD4EA"/>
          </a:solidFill>
        </a:fill>
      </a:tcStyle>
    </a:band1H>
    <a:band1V>
      <a:tcStyle>
        <a:tcBdr/>
        <a:fill>
          <a:solidFill>
            <a:srgbClr val="CDD4EA"/>
          </a:solidFill>
        </a:fill>
      </a:tcStyle>
    </a:band1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434" autoAdjust="0"/>
  </p:normalViewPr>
  <p:slideViewPr>
    <p:cSldViewPr snapToGrid="0">
      <p:cViewPr varScale="1">
        <p:scale>
          <a:sx n="72" d="100"/>
          <a:sy n="72" d="100"/>
        </p:scale>
        <p:origin x="68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503920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riedreich's_ataxia" TargetMode="External"/><Relationship Id="rId3" Type="http://schemas.openxmlformats.org/officeDocument/2006/relationships/hyperlink" Target="https://en.wikipedia.org/wiki/Neurological_sign" TargetMode="External"/><Relationship Id="rId7" Type="http://schemas.openxmlformats.org/officeDocument/2006/relationships/hyperlink" Target="https://en.wikipedia.org/wiki/Cerebellum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Nervous_system" TargetMode="External"/><Relationship Id="rId5" Type="http://schemas.openxmlformats.org/officeDocument/2006/relationships/hyperlink" Target="https://en.wikipedia.org/wiki/Gait_abnormality" TargetMode="External"/><Relationship Id="rId4" Type="http://schemas.openxmlformats.org/officeDocument/2006/relationships/hyperlink" Target="https://en.wikipedia.org/wiki/Motor_coordination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7FD3D-7005-46CD-9BFE-F8149103CA10}" type="slidenum">
              <a:rPr lang="en-US" altLang="en-US">
                <a:latin typeface="Calibri" panose="020F0502020204030204" pitchFamily="34" charset="0"/>
              </a:rPr>
              <a:pPr eaLnBrk="1" hangingPunct="1"/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3464513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b="1" dirty="0"/>
              <a:t>Ataxia</a:t>
            </a:r>
            <a:r>
              <a:rPr lang="en-US" altLang="en-US" dirty="0"/>
              <a:t> is a </a:t>
            </a:r>
            <a:r>
              <a:rPr lang="en-US" altLang="en-US" dirty="0">
                <a:hlinkClick r:id="rId3" tooltip="Neurological sign"/>
              </a:rPr>
              <a:t>neurological sign</a:t>
            </a:r>
            <a:r>
              <a:rPr lang="en-US" altLang="en-US" dirty="0"/>
              <a:t> consisting of lack of voluntary </a:t>
            </a:r>
            <a:r>
              <a:rPr lang="en-US" altLang="en-US" dirty="0">
                <a:hlinkClick r:id="rId4" tooltip="Motor coordination"/>
              </a:rPr>
              <a:t>coordination of muscle movements</a:t>
            </a:r>
            <a:r>
              <a:rPr lang="en-US" altLang="en-US" dirty="0"/>
              <a:t> that includes </a:t>
            </a:r>
            <a:r>
              <a:rPr lang="en-US" altLang="en-US" dirty="0">
                <a:hlinkClick r:id="rId5" tooltip="Gait abnormality"/>
              </a:rPr>
              <a:t>gait abnormality</a:t>
            </a:r>
            <a:r>
              <a:rPr lang="en-US" altLang="en-US" dirty="0"/>
              <a:t>. Ataxia is a non-specific clinical manifestation implying dysfunction of the parts of the </a:t>
            </a:r>
            <a:r>
              <a:rPr lang="en-US" altLang="en-US" dirty="0">
                <a:hlinkClick r:id="rId6" tooltip="Nervous system"/>
              </a:rPr>
              <a:t>nervous system</a:t>
            </a:r>
            <a:r>
              <a:rPr lang="en-US" altLang="en-US" dirty="0"/>
              <a:t> that coordinate movement, such as the </a:t>
            </a:r>
            <a:r>
              <a:rPr lang="en-US" altLang="en-US" dirty="0">
                <a:hlinkClick r:id="rId7" tooltip="Cerebellum"/>
              </a:rPr>
              <a:t>cerebellum</a:t>
            </a:r>
            <a:r>
              <a:rPr lang="en-US" altLang="en-US" dirty="0"/>
              <a:t>. Ataxia can be limited to one side of the body, which is referred to as </a:t>
            </a:r>
            <a:r>
              <a:rPr lang="en-US" altLang="en-US" dirty="0" err="1"/>
              <a:t>hemiataxia</a:t>
            </a:r>
            <a:r>
              <a:rPr lang="en-US" altLang="en-US" dirty="0"/>
              <a:t>. Several possible causes exist for these patterns of neurological dysfunction. </a:t>
            </a:r>
            <a:r>
              <a:rPr lang="en-US" altLang="en-US" dirty="0" err="1"/>
              <a:t>Dystaxia</a:t>
            </a:r>
            <a:r>
              <a:rPr lang="en-US" altLang="en-US" dirty="0"/>
              <a:t> is a mild degree of ataxia. </a:t>
            </a:r>
            <a:r>
              <a:rPr lang="en-US" altLang="en-US" dirty="0">
                <a:hlinkClick r:id="rId8" tooltip="Friedreich's ataxia"/>
              </a:rPr>
              <a:t>Friedreich's ataxia</a:t>
            </a:r>
            <a:r>
              <a:rPr lang="en-US" altLang="en-US" dirty="0"/>
              <a:t> has gait abnormality as the most commonly presented symptom.</a:t>
            </a:r>
          </a:p>
        </p:txBody>
      </p:sp>
    </p:spTree>
    <p:extLst>
      <p:ext uri="{BB962C8B-B14F-4D97-AF65-F5344CB8AC3E}">
        <p14:creationId xmlns:p14="http://schemas.microsoft.com/office/powerpoint/2010/main" val="1170721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docs.google.com/presentation/d/1TGd1eqJc5hW4BthMMNGT7D5IhB5PLBPuX4K9gP62_ss/edit?usp=sharin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109">
            <a:extLst>
              <a:ext uri="{FF2B5EF4-FFF2-40B4-BE49-F238E27FC236}">
                <a16:creationId xmlns:a16="http://schemas.microsoft.com/office/drawing/2014/main" id="{92B83288-6382-48A9-9407-F200043D75F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10">
            <a:extLst>
              <a:ext uri="{FF2B5EF4-FFF2-40B4-BE49-F238E27FC236}">
                <a16:creationId xmlns:a16="http://schemas.microsoft.com/office/drawing/2014/main" id="{92A6CBCB-A062-4411-BBCB-950EE0FC53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07">
            <a:extLst>
              <a:ext uri="{FF2B5EF4-FFF2-40B4-BE49-F238E27FC236}">
                <a16:creationId xmlns:a16="http://schemas.microsoft.com/office/drawing/2014/main" id="{00E8EAC2-46D8-4156-B122-3EE148D62A72}"/>
              </a:ext>
            </a:extLst>
          </p:cNvPr>
          <p:cNvSpPr txBox="1"/>
          <p:nvPr/>
        </p:nvSpPr>
        <p:spPr>
          <a:xfrm>
            <a:off x="85059" y="5693292"/>
            <a:ext cx="4328677" cy="607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 dirty="0">
                <a:latin typeface="+mn-lt"/>
                <a:cs typeface="+mn-cs"/>
              </a:rPr>
              <a:t>Please check our </a:t>
            </a:r>
            <a:r>
              <a:rPr lang="en-GB" sz="1600" b="1" u="sng" dirty="0">
                <a:solidFill>
                  <a:schemeClr val="accent1"/>
                </a:solidFill>
                <a:latin typeface="+mn-lt"/>
                <a:cs typeface="+mn-cs"/>
                <a:hlinkClick r:id="rId4"/>
              </a:rPr>
              <a:t>Editing File</a:t>
            </a:r>
            <a:endParaRPr sz="1600" b="1" dirty="0">
              <a:solidFill>
                <a:schemeClr val="accent1"/>
              </a:solidFill>
              <a:latin typeface="+mn-lt"/>
              <a:cs typeface="+mn-cs"/>
            </a:endParaRPr>
          </a:p>
        </p:txBody>
      </p:sp>
      <p:sp>
        <p:nvSpPr>
          <p:cNvPr id="10" name="Shape 55">
            <a:extLst>
              <a:ext uri="{FF2B5EF4-FFF2-40B4-BE49-F238E27FC236}">
                <a16:creationId xmlns:a16="http://schemas.microsoft.com/office/drawing/2014/main" id="{498B3F68-DD49-4A99-922A-5F3DD9CBB9A8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Shape 56">
            <a:extLst>
              <a:ext uri="{FF2B5EF4-FFF2-40B4-BE49-F238E27FC236}">
                <a16:creationId xmlns:a16="http://schemas.microsoft.com/office/drawing/2014/main" id="{CDF81E75-BF9D-4A8C-AFC0-95B62D115A0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3" name="Shape 113">
            <a:extLst>
              <a:ext uri="{FF2B5EF4-FFF2-40B4-BE49-F238E27FC236}">
                <a16:creationId xmlns:a16="http://schemas.microsoft.com/office/drawing/2014/main" id="{E201EE49-8AE4-4466-89D8-4BE602B15B0D}"/>
              </a:ext>
            </a:extLst>
          </p:cNvPr>
          <p:cNvSpPr txBox="1"/>
          <p:nvPr/>
        </p:nvSpPr>
        <p:spPr>
          <a:xfrm>
            <a:off x="9724292" y="6204902"/>
            <a:ext cx="246770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-GB" sz="2500" b="1" dirty="0">
                <a:latin typeface="Arabic Typesetting"/>
                <a:ea typeface="Arabic Typesetting"/>
                <a:cs typeface="Arabic Typesetting"/>
                <a:sym typeface="Arabic Typesetting"/>
              </a:rPr>
              <a:t>{وَمَنْ يَتَوَكَّلْ عَلَى اللَّهِ فَهُوَ حَسْبُهُ}</a:t>
            </a:r>
            <a:endParaRPr sz="2500" b="1" dirty="0">
              <a:latin typeface="Arabic Typesetting"/>
              <a:ea typeface="Arabic Typesetting"/>
              <a:cs typeface="Arabic Typesetting"/>
              <a:sym typeface="Arabic Typesetting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69B414-FE47-4358-96E2-2E9405BB83BB}"/>
              </a:ext>
            </a:extLst>
          </p:cNvPr>
          <p:cNvSpPr txBox="1"/>
          <p:nvPr/>
        </p:nvSpPr>
        <p:spPr>
          <a:xfrm>
            <a:off x="5096079" y="5356671"/>
            <a:ext cx="199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gency FB" panose="020B0503020202020204" pitchFamily="34" charset="0"/>
              </a:rPr>
              <a:t>Lecture 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2C603F-DC25-45AA-8010-10BE80124BFF}"/>
              </a:ext>
            </a:extLst>
          </p:cNvPr>
          <p:cNvSpPr txBox="1"/>
          <p:nvPr/>
        </p:nvSpPr>
        <p:spPr>
          <a:xfrm>
            <a:off x="9525300" y="5275098"/>
            <a:ext cx="2666700" cy="950132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Important</a:t>
            </a:r>
            <a:r>
              <a:rPr lang="en-US" sz="16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92D050"/>
                </a:solidFill>
                <a:latin typeface="+mn-lt"/>
                <a:cs typeface="Arial" panose="020B0604020202020204" pitchFamily="34" charset="0"/>
              </a:rPr>
              <a:t>Doctors Notes</a:t>
            </a:r>
          </a:p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n-lt"/>
                <a:cs typeface="Arial" panose="020B0604020202020204" pitchFamily="34" charset="0"/>
              </a:rPr>
              <a:t>Notes/Extra explanation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62D82B-189E-4C68-BAAC-08BC49E6CC27}"/>
              </a:ext>
            </a:extLst>
          </p:cNvPr>
          <p:cNvSpPr/>
          <p:nvPr/>
        </p:nvSpPr>
        <p:spPr>
          <a:xfrm>
            <a:off x="3658685" y="2733340"/>
            <a:ext cx="487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latin typeface="Agency FB" panose="020B0503020202020204" pitchFamily="34" charset="0"/>
              </a:rPr>
              <a:t>Sensory</a:t>
            </a:r>
            <a:r>
              <a:rPr lang="en-US" sz="6000" baseline="0" dirty="0">
                <a:latin typeface="Agency FB" panose="020B0503020202020204" pitchFamily="34" charset="0"/>
              </a:rPr>
              <a:t> Tract</a:t>
            </a:r>
            <a:endParaRPr lang="en-US" sz="6000" dirty="0">
              <a:latin typeface="Agency FB" panose="020B0503020202020204" pitchFamily="34" charset="0"/>
            </a:endParaRPr>
          </a:p>
        </p:txBody>
      </p:sp>
      <p:sp>
        <p:nvSpPr>
          <p:cNvPr id="17" name="Shape 21">
            <a:extLst>
              <a:ext uri="{FF2B5EF4-FFF2-40B4-BE49-F238E27FC236}">
                <a16:creationId xmlns:a16="http://schemas.microsoft.com/office/drawing/2014/main" id="{E9866EDF-A8B3-4AB6-B960-409D315CBCBF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0BC3FA-6127-4E75-8FD9-5AB056BD079C}"/>
              </a:ext>
            </a:extLst>
          </p:cNvPr>
          <p:cNvSpPr txBox="1"/>
          <p:nvPr/>
        </p:nvSpPr>
        <p:spPr>
          <a:xfrm>
            <a:off x="85061" y="6085388"/>
            <a:ext cx="4328678" cy="698717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</a:pPr>
            <a:r>
              <a:rPr lang="ar-SA" sz="1400" b="1" dirty="0">
                <a:latin typeface="Calibri" panose="020F0502020204030204" pitchFamily="34" charset="0"/>
                <a:cs typeface="Calibri" panose="020F0502020204030204" pitchFamily="34" charset="0"/>
              </a:rPr>
              <a:t>هذا العمل مبني بشكل أساسي على عمل دفعة 436 مع المراجعة والتدقيق وإضافة الملاحظات ولا يغني عن المصدر الأساسي للمذاكرة</a:t>
            </a:r>
          </a:p>
        </p:txBody>
      </p:sp>
    </p:spTree>
    <p:extLst>
      <p:ext uri="{BB962C8B-B14F-4D97-AF65-F5344CB8AC3E}">
        <p14:creationId xmlns:p14="http://schemas.microsoft.com/office/powerpoint/2010/main" val="391402957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DCACC-88AC-4271-AD50-7A42F4F9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D29E6-9DA0-43B2-AF62-29A057291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775B4-6F36-4CF9-BF85-303B65A0D8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F652F-5A55-4D84-AD3F-A42964D89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F2EF9-87B7-4584-A4EB-57051B15C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EE7BA5-E84F-4F6D-814C-560E5A4C0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62157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361D-1266-48D3-B713-8F911990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5B356E-E33B-4870-8B41-1AE9E4FD1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EAC92-6FF9-40D0-B8D5-BA99BC727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5B769-F857-4196-9756-DE0B4AE2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732A03-8426-4A03-9B94-2316E84F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437398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MCQs</a:t>
            </a:r>
          </a:p>
        </p:txBody>
      </p:sp>
    </p:spTree>
    <p:extLst>
      <p:ext uri="{BB962C8B-B14F-4D97-AF65-F5344CB8AC3E}">
        <p14:creationId xmlns:p14="http://schemas.microsoft.com/office/powerpoint/2010/main" val="36227946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A6A25B4-3727-471C-8412-8FD0A33C2CC2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SAQ</a:t>
            </a:r>
          </a:p>
        </p:txBody>
      </p:sp>
    </p:spTree>
    <p:extLst>
      <p:ext uri="{BB962C8B-B14F-4D97-AF65-F5344CB8AC3E}">
        <p14:creationId xmlns:p14="http://schemas.microsoft.com/office/powerpoint/2010/main" val="25168951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CC9A26-57FC-426A-AC96-B2A19B7227D2}"/>
              </a:ext>
            </a:extLst>
          </p:cNvPr>
          <p:cNvSpPr txBox="1"/>
          <p:nvPr/>
        </p:nvSpPr>
        <p:spPr>
          <a:xfrm>
            <a:off x="3658685" y="2802236"/>
            <a:ext cx="4874616" cy="33547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Leaders: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Faisal Fahad Alsaif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Rawan Mohammad </a:t>
            </a:r>
            <a:r>
              <a:rPr lang="en-GB" sz="1800" b="1" dirty="0" err="1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Alharbi</a:t>
            </a:r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endParaRPr lang="en-GB" sz="18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dirty="0">
                <a:solidFill>
                  <a:srgbClr val="CCA677"/>
                </a:solidFill>
                <a:effectLst/>
                <a:latin typeface="+mn-lt"/>
                <a:cs typeface="Arial" panose="020B0604020202020204" pitchFamily="34" charset="0"/>
              </a:rPr>
              <a:t>Team Members:</a:t>
            </a:r>
            <a:endParaRPr lang="en-GB" sz="2000" b="1" dirty="0">
              <a:solidFill>
                <a:schemeClr val="tx1"/>
              </a:solidFill>
              <a:latin typeface="+mn-lt"/>
              <a:ea typeface="Open Sans"/>
              <a:cs typeface="Arial" panose="020B0604020202020204" pitchFamily="34" charset="0"/>
              <a:sym typeface="Open Sans"/>
            </a:endParaRPr>
          </a:p>
          <a:p>
            <a:pPr algn="ctr"/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Abdulaziz Aldukhayel</a:t>
            </a:r>
            <a:b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</a:br>
            <a:r>
              <a:rPr lang="en-GB" sz="1800" b="1" dirty="0">
                <a:solidFill>
                  <a:schemeClr val="tx1"/>
                </a:solidFill>
                <a:latin typeface="+mn-lt"/>
                <a:ea typeface="Open Sans"/>
                <a:cs typeface="Arial" panose="020B0604020202020204" pitchFamily="34" charset="0"/>
                <a:sym typeface="Open Sans"/>
              </a:rPr>
              <a:t>‏Abdulrahman Alduhayyim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Rinad </a:t>
            </a:r>
            <a:r>
              <a:rPr lang="en-GB" sz="1800" b="1" dirty="0">
                <a:latin typeface="+mn-lt"/>
                <a:cs typeface="Arial" panose="020B0604020202020204" pitchFamily="34" charset="0"/>
              </a:rPr>
              <a:t>Alghoraiby</a:t>
            </a:r>
          </a:p>
          <a:p>
            <a:pPr algn="ctr"/>
            <a:r>
              <a:rPr lang="en-US" sz="1800" b="1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Rawan Mishal</a:t>
            </a:r>
          </a:p>
          <a:p>
            <a:pPr algn="ctr"/>
            <a:endParaRPr lang="en-US" sz="1800" b="1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3" name="Shape 109">
            <a:extLst>
              <a:ext uri="{FF2B5EF4-FFF2-40B4-BE49-F238E27FC236}">
                <a16:creationId xmlns:a16="http://schemas.microsoft.com/office/drawing/2014/main" id="{44F89AF6-DEB5-422C-9C27-5DDDA577350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66996" cy="1572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10">
            <a:extLst>
              <a:ext uri="{FF2B5EF4-FFF2-40B4-BE49-F238E27FC236}">
                <a16:creationId xmlns:a16="http://schemas.microsoft.com/office/drawing/2014/main" id="{5FE624D4-A56A-48D8-80AD-9C7B9D47374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0564" y="-1"/>
            <a:ext cx="2236214" cy="20600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55">
            <a:extLst>
              <a:ext uri="{FF2B5EF4-FFF2-40B4-BE49-F238E27FC236}">
                <a16:creationId xmlns:a16="http://schemas.microsoft.com/office/drawing/2014/main" id="{437727BD-BA18-489D-8F25-BC3151EE5802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Shape 56">
            <a:extLst>
              <a:ext uri="{FF2B5EF4-FFF2-40B4-BE49-F238E27FC236}">
                <a16:creationId xmlns:a16="http://schemas.microsoft.com/office/drawing/2014/main" id="{6B278EB7-A02B-4BA5-B9F9-392A9901D434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B62692-BE68-4B70-AC38-9014948FCBBF}"/>
              </a:ext>
            </a:extLst>
          </p:cNvPr>
          <p:cNvSpPr/>
          <p:nvPr/>
        </p:nvSpPr>
        <p:spPr>
          <a:xfrm>
            <a:off x="3585081" y="1095469"/>
            <a:ext cx="487461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Good luck</a:t>
            </a:r>
          </a:p>
          <a:p>
            <a:pPr algn="l"/>
            <a:r>
              <a:rPr lang="en-US" sz="3800" dirty="0">
                <a:latin typeface="Agency FB" panose="020B0503020202020204" pitchFamily="34" charset="0"/>
              </a:rPr>
              <a:t> Special thank for team436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F4CDD-45E6-4AE3-8C18-1C0EA758B99B}"/>
              </a:ext>
            </a:extLst>
          </p:cNvPr>
          <p:cNvSpPr txBox="1"/>
          <p:nvPr/>
        </p:nvSpPr>
        <p:spPr>
          <a:xfrm>
            <a:off x="8807359" y="5552471"/>
            <a:ext cx="3359419" cy="1272143"/>
          </a:xfrm>
          <a:prstGeom prst="rect">
            <a:avLst/>
          </a:prstGeom>
          <a:noFill/>
          <a:ln>
            <a:noFill/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0000" indent="-180000">
              <a:lnSpc>
                <a:spcPts val="2300"/>
              </a:lnSpc>
              <a:buFont typeface="Wingdings" panose="05000000000000000000" pitchFamily="2" charset="2"/>
              <a:buChar char="§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References: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Girls’ &amp; Boys’ Slides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Greys Anatomy for Students </a:t>
            </a:r>
          </a:p>
          <a:p>
            <a:pPr marL="540000" indent="-180000">
              <a:lnSpc>
                <a:spcPts val="2300"/>
              </a:lnSpc>
              <a:buFont typeface="+mj-lt"/>
              <a:buAutoNum type="arabicPeriod"/>
            </a:pPr>
            <a:r>
              <a:rPr lang="en-US" sz="1800" b="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TeachMeAnatomy.com</a:t>
            </a:r>
          </a:p>
        </p:txBody>
      </p:sp>
      <p:sp>
        <p:nvSpPr>
          <p:cNvPr id="14" name="Shape 21">
            <a:extLst>
              <a:ext uri="{FF2B5EF4-FFF2-40B4-BE49-F238E27FC236}">
                <a16:creationId xmlns:a16="http://schemas.microsoft.com/office/drawing/2014/main" id="{CE4F9F2B-F48E-4434-8232-E45142D8C9E8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" name="مجموعة 7">
            <a:extLst>
              <a:ext uri="{FF2B5EF4-FFF2-40B4-BE49-F238E27FC236}">
                <a16:creationId xmlns:a16="http://schemas.microsoft.com/office/drawing/2014/main" id="{4A3A3766-B9E0-4998-AC30-F36A54897C55}"/>
              </a:ext>
            </a:extLst>
          </p:cNvPr>
          <p:cNvGrpSpPr/>
          <p:nvPr/>
        </p:nvGrpSpPr>
        <p:grpSpPr>
          <a:xfrm>
            <a:off x="166664" y="6075936"/>
            <a:ext cx="404082" cy="718195"/>
            <a:chOff x="3955103" y="5434210"/>
            <a:chExt cx="404082" cy="718195"/>
          </a:xfrm>
        </p:grpSpPr>
        <p:pic>
          <p:nvPicPr>
            <p:cNvPr id="10" name="صورة 4">
              <a:extLst>
                <a:ext uri="{FF2B5EF4-FFF2-40B4-BE49-F238E27FC236}">
                  <a16:creationId xmlns:a16="http://schemas.microsoft.com/office/drawing/2014/main" id="{31EE6DB7-45F1-43CF-8114-40278D7E5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103" y="5808367"/>
              <a:ext cx="344038" cy="344038"/>
            </a:xfrm>
            <a:prstGeom prst="rect">
              <a:avLst/>
            </a:prstGeom>
          </p:spPr>
        </p:pic>
        <p:pic>
          <p:nvPicPr>
            <p:cNvPr id="11" name="صورة 6">
              <a:extLst>
                <a:ext uri="{FF2B5EF4-FFF2-40B4-BE49-F238E27FC236}">
                  <a16:creationId xmlns:a16="http://schemas.microsoft.com/office/drawing/2014/main" id="{40797649-1300-41F9-B2AA-9EC8270CB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55103" y="5434210"/>
              <a:ext cx="404082" cy="328654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8E10973-6909-496D-B669-80D56397A4D5}"/>
              </a:ext>
            </a:extLst>
          </p:cNvPr>
          <p:cNvSpPr txBox="1"/>
          <p:nvPr/>
        </p:nvSpPr>
        <p:spPr>
          <a:xfrm>
            <a:off x="500294" y="5913762"/>
            <a:ext cx="4874616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GB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Twitter.com</a:t>
            </a:r>
            <a:r>
              <a:rPr lang="ar-SA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/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Anatomy437</a:t>
            </a:r>
          </a:p>
          <a:p>
            <a:pPr algn="l">
              <a:lnSpc>
                <a:spcPct val="150000"/>
              </a:lnSpc>
            </a:pP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cs typeface="Arial" panose="020B0604020202020204" pitchFamily="34" charset="0"/>
              </a:rPr>
              <a:t>Anatomyteam.437@gmail.com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4FEECD-4265-4F23-A108-19D1808E7596}"/>
              </a:ext>
            </a:extLst>
          </p:cNvPr>
          <p:cNvSpPr/>
          <p:nvPr userDrawn="1"/>
        </p:nvSpPr>
        <p:spPr>
          <a:xfrm>
            <a:off x="4190370" y="2094556"/>
            <a:ext cx="3539752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800" dirty="0">
                <a:latin typeface="Agency FB" panose="020B0503020202020204" pitchFamily="34" charset="0"/>
              </a:rPr>
              <a:t>+ Physiology team437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9A660C-6F7E-440E-97A2-84D5020AAEA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802818" y="1849311"/>
            <a:ext cx="730483" cy="73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835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59984" y="1946275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843184" y="1946275"/>
            <a:ext cx="5080000" cy="4114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9D36DB-66A1-462C-9270-2E758C786B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5886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8;p28">
            <a:extLst>
              <a:ext uri="{FF2B5EF4-FFF2-40B4-BE49-F238E27FC236}">
                <a16:creationId xmlns:a16="http://schemas.microsoft.com/office/drawing/2014/main" id="{5346ECA2-0501-4860-8EF0-927E8CA04662}"/>
              </a:ext>
            </a:extLst>
          </p:cNvPr>
          <p:cNvSpPr txBox="1"/>
          <p:nvPr userDrawn="1"/>
        </p:nvSpPr>
        <p:spPr>
          <a:xfrm>
            <a:off x="-370951" y="224095"/>
            <a:ext cx="5813400" cy="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indent="-317500">
              <a:buClr>
                <a:srgbClr val="073763"/>
              </a:buClr>
              <a:buSzPts val="1400"/>
              <a:buChar char="❖"/>
            </a:pPr>
            <a:r>
              <a:rPr lang="en" sz="1600" dirty="0">
                <a:solidFill>
                  <a:srgbClr val="073763"/>
                </a:solidFill>
                <a:latin typeface="+mj-lt"/>
              </a:rPr>
              <a:t>Identify the major sensory pathways Najeeb Explanation </a:t>
            </a:r>
            <a:endParaRPr sz="1600" dirty="0">
              <a:solidFill>
                <a:srgbClr val="073763"/>
              </a:solidFill>
              <a:latin typeface="+mj-lt"/>
            </a:endParaRPr>
          </a:p>
        </p:txBody>
      </p:sp>
      <p:sp>
        <p:nvSpPr>
          <p:cNvPr id="15" name="Google Shape;146;p28">
            <a:extLst>
              <a:ext uri="{FF2B5EF4-FFF2-40B4-BE49-F238E27FC236}">
                <a16:creationId xmlns:a16="http://schemas.microsoft.com/office/drawing/2014/main" id="{FCCD8BB0-1614-4F93-8E53-4876CBC29318}"/>
              </a:ext>
            </a:extLst>
          </p:cNvPr>
          <p:cNvSpPr txBox="1"/>
          <p:nvPr userDrawn="1"/>
        </p:nvSpPr>
        <p:spPr>
          <a:xfrm rot="5400000" flipH="1">
            <a:off x="9926393" y="4048501"/>
            <a:ext cx="4202725" cy="4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200" b="1" dirty="0">
                <a:solidFill>
                  <a:srgbClr val="2C5072"/>
                </a:solidFill>
                <a:latin typeface="Gill Sans MT" panose="020B0502020104020203" pitchFamily="34" charset="0"/>
                <a:ea typeface="Cairo"/>
                <a:cs typeface="Cairo"/>
                <a:sym typeface="Cairo"/>
              </a:rPr>
              <a:t>Major sensory pathways </a:t>
            </a:r>
            <a:r>
              <a:rPr lang="en" sz="1200" b="1" dirty="0">
                <a:solidFill>
                  <a:srgbClr val="2C5072"/>
                </a:solidFill>
                <a:latin typeface="Gill Sans MT" panose="020B0502020104020203" pitchFamily="34" charset="0"/>
                <a:ea typeface="Cairo"/>
                <a:cs typeface="Cairo"/>
                <a:sym typeface="Cairo"/>
              </a:rPr>
              <a:t>∣ The Physiology Team 437</a:t>
            </a:r>
            <a:endParaRPr sz="1200" b="1" dirty="0">
              <a:solidFill>
                <a:srgbClr val="2C5072"/>
              </a:solidFill>
              <a:latin typeface="Gill Sans MT" panose="020B0502020104020203" pitchFamily="34" charset="0"/>
              <a:ea typeface="Cairo"/>
              <a:cs typeface="Cairo"/>
              <a:sym typeface="Cairo"/>
            </a:endParaRPr>
          </a:p>
        </p:txBody>
      </p:sp>
    </p:spTree>
    <p:extLst>
      <p:ext uri="{BB962C8B-B14F-4D97-AF65-F5344CB8AC3E}">
        <p14:creationId xmlns:p14="http://schemas.microsoft.com/office/powerpoint/2010/main" val="3871479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36;p27">
            <a:extLst>
              <a:ext uri="{FF2B5EF4-FFF2-40B4-BE49-F238E27FC236}">
                <a16:creationId xmlns:a16="http://schemas.microsoft.com/office/drawing/2014/main" id="{A80749AC-F0B9-4714-A4D1-CC358A274383}"/>
              </a:ext>
            </a:extLst>
          </p:cNvPr>
          <p:cNvSpPr/>
          <p:nvPr userDrawn="1"/>
        </p:nvSpPr>
        <p:spPr>
          <a:xfrm rot="10800000" flipH="1">
            <a:off x="562281" y="4761099"/>
            <a:ext cx="2175900" cy="349500"/>
          </a:xfrm>
          <a:prstGeom prst="homePlate">
            <a:avLst>
              <a:gd name="adj" fmla="val 50000"/>
            </a:avLst>
          </a:prstGeom>
          <a:solidFill>
            <a:srgbClr val="0C34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ar-SA" sz="1600" dirty="0">
              <a:solidFill>
                <a:srgbClr val="FFFFFF"/>
              </a:solidFill>
              <a:latin typeface="Calibri" panose="020F0502020204030204" pitchFamily="34" charset="0"/>
              <a:ea typeface="Cairo"/>
              <a:cs typeface="Calibri" panose="020F0502020204030204" pitchFamily="34" charset="0"/>
              <a:sym typeface="Cairo"/>
            </a:endParaRPr>
          </a:p>
        </p:txBody>
      </p:sp>
      <p:pic>
        <p:nvPicPr>
          <p:cNvPr id="7" name="Google Shape;132;p27">
            <a:extLst>
              <a:ext uri="{FF2B5EF4-FFF2-40B4-BE49-F238E27FC236}">
                <a16:creationId xmlns:a16="http://schemas.microsoft.com/office/drawing/2014/main" id="{AF482936-6F78-4DBF-92BC-020157944D9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267216" y="221848"/>
            <a:ext cx="2149931" cy="82594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36;p27">
            <a:extLst>
              <a:ext uri="{FF2B5EF4-FFF2-40B4-BE49-F238E27FC236}">
                <a16:creationId xmlns:a16="http://schemas.microsoft.com/office/drawing/2014/main" id="{8B90F620-0D0E-418F-A952-2AE19BA34B90}"/>
              </a:ext>
            </a:extLst>
          </p:cNvPr>
          <p:cNvSpPr/>
          <p:nvPr userDrawn="1"/>
        </p:nvSpPr>
        <p:spPr>
          <a:xfrm flipH="1">
            <a:off x="9752864" y="6286652"/>
            <a:ext cx="2175900" cy="349500"/>
          </a:xfrm>
          <a:prstGeom prst="homePlate">
            <a:avLst>
              <a:gd name="adj" fmla="val 50000"/>
            </a:avLst>
          </a:prstGeom>
          <a:solidFill>
            <a:srgbClr val="0C343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ar-SA" sz="1600" dirty="0">
                <a:solidFill>
                  <a:srgbClr val="FFFFFF"/>
                </a:solidFill>
                <a:latin typeface="Calibri" panose="020F0502020204030204" pitchFamily="34" charset="0"/>
                <a:ea typeface="Cairo"/>
                <a:cs typeface="Calibri" panose="020F0502020204030204" pitchFamily="34" charset="0"/>
                <a:sym typeface="Cairo"/>
              </a:rPr>
              <a:t>وَأَن لَّيْسَ لِلْإِنسَانِ إِلَّا مَا سَعَىٰ </a:t>
            </a:r>
          </a:p>
        </p:txBody>
      </p:sp>
      <p:sp>
        <p:nvSpPr>
          <p:cNvPr id="10" name="Google Shape;138;p27">
            <a:extLst>
              <a:ext uri="{FF2B5EF4-FFF2-40B4-BE49-F238E27FC236}">
                <a16:creationId xmlns:a16="http://schemas.microsoft.com/office/drawing/2014/main" id="{F0E29CB4-2A99-4CA6-86DB-843E30EBB917}"/>
              </a:ext>
            </a:extLst>
          </p:cNvPr>
          <p:cNvSpPr txBox="1"/>
          <p:nvPr userDrawn="1"/>
        </p:nvSpPr>
        <p:spPr>
          <a:xfrm>
            <a:off x="1492125" y="1767896"/>
            <a:ext cx="5678700" cy="26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" sz="2400" b="1" dirty="0">
                <a:solidFill>
                  <a:srgbClr val="073763"/>
                </a:solidFill>
                <a:latin typeface="Gill Sans MT" panose="020B0502020104020203" pitchFamily="34" charset="0"/>
                <a:ea typeface="Philosopher"/>
                <a:cs typeface="Philosopher"/>
                <a:sym typeface="Philosopher"/>
              </a:rPr>
              <a:t>Major sensory pathway </a:t>
            </a:r>
            <a:endParaRPr sz="2400" b="1" dirty="0">
              <a:solidFill>
                <a:srgbClr val="073763"/>
              </a:solidFill>
              <a:latin typeface="Gill Sans MT" panose="020B0502020104020203" pitchFamily="34" charset="0"/>
              <a:ea typeface="Philosopher"/>
              <a:cs typeface="Philosopher"/>
              <a:sym typeface="Philosopher"/>
            </a:endParaRPr>
          </a:p>
          <a:p>
            <a:pPr algn="ctr"/>
            <a:r>
              <a:rPr lang="en" sz="2400" dirty="0">
                <a:solidFill>
                  <a:srgbClr val="073763"/>
                </a:solidFill>
                <a:latin typeface="Gill Sans MT" panose="020B0502020104020203" pitchFamily="34" charset="0"/>
                <a:ea typeface="Philosopher"/>
                <a:cs typeface="Philosopher"/>
                <a:sym typeface="Philosopher"/>
              </a:rPr>
              <a:t>This is one of the objective that will be discuss in next lectures in physiology but it’s important to study it with anatomy lecture “sensory tract”  </a:t>
            </a:r>
            <a:endParaRPr sz="2400" dirty="0">
              <a:solidFill>
                <a:srgbClr val="073763"/>
              </a:solidFill>
              <a:latin typeface="Gill Sans MT" panose="020B0502020104020203" pitchFamily="34" charset="0"/>
              <a:ea typeface="Philosopher"/>
              <a:cs typeface="Philosopher"/>
              <a:sym typeface="Philosopher"/>
            </a:endParaRPr>
          </a:p>
          <a:p>
            <a:pPr algn="ctr"/>
            <a:r>
              <a:rPr lang="en" sz="2400" dirty="0">
                <a:solidFill>
                  <a:srgbClr val="073763"/>
                </a:solidFill>
                <a:latin typeface="Gill Sans MT" panose="020B0502020104020203" pitchFamily="34" charset="0"/>
                <a:ea typeface="Philosopher"/>
                <a:cs typeface="Philosopher"/>
                <a:sym typeface="Philosopher"/>
              </a:rPr>
              <a:t>Use the skitch and follow Dr.Najeeb</a:t>
            </a:r>
            <a:endParaRPr sz="2400" dirty="0">
              <a:solidFill>
                <a:srgbClr val="073763"/>
              </a:solidFill>
              <a:latin typeface="Gill Sans MT" panose="020B0502020104020203" pitchFamily="34" charset="0"/>
              <a:ea typeface="Philosopher"/>
              <a:cs typeface="Philosopher"/>
              <a:sym typeface="Philosopher"/>
            </a:endParaRPr>
          </a:p>
          <a:p>
            <a:pPr algn="ctr"/>
            <a:r>
              <a:rPr lang="en" sz="2400" dirty="0">
                <a:solidFill>
                  <a:srgbClr val="073763"/>
                </a:solidFill>
                <a:latin typeface="Gill Sans MT" panose="020B0502020104020203" pitchFamily="34" charset="0"/>
                <a:ea typeface="Philosopher"/>
                <a:cs typeface="Philosopher"/>
                <a:sym typeface="Philosopher"/>
              </a:rPr>
              <a:t>Wish you best of luck ...</a:t>
            </a:r>
            <a:endParaRPr sz="2400" dirty="0">
              <a:solidFill>
                <a:srgbClr val="073763"/>
              </a:solidFill>
              <a:latin typeface="Gill Sans MT" panose="020B0502020104020203" pitchFamily="34" charset="0"/>
              <a:ea typeface="Philosopher"/>
              <a:cs typeface="Philosopher"/>
              <a:sym typeface="Philosopher"/>
            </a:endParaRPr>
          </a:p>
        </p:txBody>
      </p:sp>
      <p:sp>
        <p:nvSpPr>
          <p:cNvPr id="11" name="Google Shape;139;p27">
            <a:extLst>
              <a:ext uri="{FF2B5EF4-FFF2-40B4-BE49-F238E27FC236}">
                <a16:creationId xmlns:a16="http://schemas.microsoft.com/office/drawing/2014/main" id="{8FCE2717-E5FF-4326-BCE1-AF0B9BEF88E9}"/>
              </a:ext>
            </a:extLst>
          </p:cNvPr>
          <p:cNvSpPr/>
          <p:nvPr userDrawn="1"/>
        </p:nvSpPr>
        <p:spPr>
          <a:xfrm>
            <a:off x="562281" y="4744299"/>
            <a:ext cx="1854866" cy="366300"/>
          </a:xfrm>
          <a:prstGeom prst="roundRect">
            <a:avLst>
              <a:gd name="adj" fmla="val 50000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" sz="1600" b="1" dirty="0">
                <a:solidFill>
                  <a:srgbClr val="FFFFFF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Done by :</a:t>
            </a:r>
            <a:endParaRPr sz="160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Google Shape;140;p27">
            <a:extLst>
              <a:ext uri="{FF2B5EF4-FFF2-40B4-BE49-F238E27FC236}">
                <a16:creationId xmlns:a16="http://schemas.microsoft.com/office/drawing/2014/main" id="{30D9C6F3-FA98-49A9-B643-94042DA1657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0825" y="1725124"/>
            <a:ext cx="2959350" cy="2872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1;p27">
            <a:extLst>
              <a:ext uri="{FF2B5EF4-FFF2-40B4-BE49-F238E27FC236}">
                <a16:creationId xmlns:a16="http://schemas.microsoft.com/office/drawing/2014/main" id="{4084C7EE-49FF-4496-9495-2D5A9685AFDE}"/>
              </a:ext>
            </a:extLst>
          </p:cNvPr>
          <p:cNvSpPr txBox="1"/>
          <p:nvPr userDrawn="1"/>
        </p:nvSpPr>
        <p:spPr>
          <a:xfrm>
            <a:off x="2172728" y="5110599"/>
            <a:ext cx="9298835" cy="1176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rgbClr val="073763"/>
              </a:buClr>
              <a:buSzPts val="1400"/>
              <a:buChar char="❖"/>
            </a:pPr>
            <a:r>
              <a:rPr lang="en" sz="1800" b="1" dirty="0">
                <a:solidFill>
                  <a:srgbClr val="073763"/>
                </a:solidFill>
                <a:latin typeface="Gill Sans MT" panose="020B0502020104020203" pitchFamily="34" charset="0"/>
              </a:rPr>
              <a:t>Team leaders:</a:t>
            </a:r>
            <a:r>
              <a:rPr lang="en" sz="1800" dirty="0">
                <a:solidFill>
                  <a:srgbClr val="073763"/>
                </a:solidFill>
                <a:latin typeface="Gill Sans MT" panose="020B0502020104020203" pitchFamily="34" charset="0"/>
              </a:rPr>
              <a:t> Abdulelah Aldossari, Ali Alammari, Fatima Balsharaf, Rahaf Alshammari.</a:t>
            </a:r>
            <a:endParaRPr sz="1800" b="1" dirty="0">
              <a:solidFill>
                <a:srgbClr val="073763"/>
              </a:solidFill>
              <a:latin typeface="Gill Sans MT" panose="020B0502020104020203" pitchFamily="34" charset="0"/>
            </a:endParaRPr>
          </a:p>
          <a:p>
            <a:pPr marL="457200" indent="-317500">
              <a:buClr>
                <a:srgbClr val="073763"/>
              </a:buClr>
              <a:buSzPts val="1400"/>
              <a:buChar char="❖"/>
            </a:pPr>
            <a:r>
              <a:rPr lang="en" sz="1800" b="1" dirty="0">
                <a:solidFill>
                  <a:srgbClr val="073763"/>
                </a:solidFill>
                <a:latin typeface="Gill Sans MT" panose="020B0502020104020203" pitchFamily="34" charset="0"/>
              </a:rPr>
              <a:t>Special thanks to: </a:t>
            </a:r>
            <a:r>
              <a:rPr lang="en" sz="1800" dirty="0">
                <a:solidFill>
                  <a:srgbClr val="073763"/>
                </a:solidFill>
                <a:latin typeface="Gill Sans MT" panose="020B0502020104020203" pitchFamily="34" charset="0"/>
              </a:rPr>
              <a:t>Sara Altowirb - Lubna aloufi</a:t>
            </a:r>
            <a:endParaRPr sz="1800" dirty="0">
              <a:solidFill>
                <a:srgbClr val="073763"/>
              </a:solidFill>
              <a:latin typeface="Gill Sans MT" panose="020B0502020104020203" pitchFamily="34" charset="0"/>
            </a:endParaRPr>
          </a:p>
          <a:p>
            <a:pPr marL="457200" indent="-317500">
              <a:buClr>
                <a:srgbClr val="073763"/>
              </a:buClr>
              <a:buSzPts val="1400"/>
              <a:buChar char="❖"/>
            </a:pPr>
            <a:r>
              <a:rPr lang="en" sz="1800" b="1" dirty="0">
                <a:solidFill>
                  <a:srgbClr val="073763"/>
                </a:solidFill>
                <a:latin typeface="Gill Sans MT" panose="020B0502020104020203" pitchFamily="34" charset="0"/>
              </a:rPr>
              <a:t>Team member: </a:t>
            </a:r>
            <a:r>
              <a:rPr lang="en" sz="1800" dirty="0">
                <a:solidFill>
                  <a:srgbClr val="073763"/>
                </a:solidFill>
                <a:latin typeface="Gill Sans MT" panose="020B0502020104020203" pitchFamily="34" charset="0"/>
              </a:rPr>
              <a:t>Renad alsuelmi</a:t>
            </a:r>
            <a:endParaRPr sz="1800" dirty="0">
              <a:solidFill>
                <a:srgbClr val="073763"/>
              </a:solidFill>
              <a:latin typeface="Gill Sans MT" panose="020B0502020104020203" pitchFamily="34" charset="0"/>
            </a:endParaRPr>
          </a:p>
        </p:txBody>
      </p:sp>
      <p:pic>
        <p:nvPicPr>
          <p:cNvPr id="14" name="Shape 109">
            <a:extLst>
              <a:ext uri="{FF2B5EF4-FFF2-40B4-BE49-F238E27FC236}">
                <a16:creationId xmlns:a16="http://schemas.microsoft.com/office/drawing/2014/main" id="{D46D1D05-7B21-46A4-B149-0604BF4EB308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 r="15791"/>
          <a:stretch/>
        </p:blipFill>
        <p:spPr>
          <a:xfrm>
            <a:off x="10723418" y="221848"/>
            <a:ext cx="1205346" cy="13499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601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FC6A9-CDF1-46AF-AC5E-42A972F32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DD4C3-1BC9-43B8-93FD-896B81A79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3313F6-49B7-4DF8-9901-E37F7687A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875A6-CD10-4227-998D-35EF5FABC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D9FE7-F2FB-4BFB-B32F-93A3B35E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07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DCA6-59FA-46A8-B88C-9733FF855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6C193-77E2-4A6B-91D3-4F63CBC4B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DCAAA-88A0-44B0-B20D-6A6047BE23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30552-322B-4C07-A929-FB971384B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EB33-7954-4BD5-AAB9-6B79AB720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19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01F8F-1632-4F29-9DD0-22024A4CE4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915088-A686-41D9-9E3C-2014377428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02DC9-A02D-46E3-8231-8678137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5E5E4A-AD5F-4D0E-9EAC-EC13A71A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26F55-39A8-4D53-9461-79B1D1488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52540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A6D7-D8DE-474C-8066-FDBAF6CF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2DA5C-72B1-4BB5-B70B-3E56106323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B1F1C5-C73C-4BBD-9ABB-2659AC664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127CB-929E-4A4A-9F3F-FB6DA4DCCF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49309-2A8B-4283-B9EF-49D5249D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0D977-9DB2-4A64-8C8B-6F8D57BE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66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EBB73-9D78-4000-8232-1D5DA1F52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0C4B4-4C0A-4ECE-8655-F5E8DEEDC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AC85D-97F2-4CBF-A859-044D4EC68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D19E74-61D1-4B46-A8E6-32C9D18F9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387870-9728-4881-BA54-A21B6D955A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84B62-201F-4DF3-AE27-948A3F3270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A714DC-11D6-4532-919F-4194A701C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BFD7DA-9FE7-4FA7-82DB-112B3289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3531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5D05F-F303-4059-8749-C0E70A975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3BCC2-B6E2-4318-9E86-AED50F3C36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5A11B9-2B74-47C3-882E-0015879EC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9E89D6-390A-4ED8-B1A7-82B482044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5852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851675-6410-45A4-B8EF-D737CEA2C8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2BD0C6-274D-4C63-B427-F7E709ED1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FB52E-33AE-44D7-9E59-D46DFDAC8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24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2612C-BD74-4236-AF19-4E711FA6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4F717-A7B7-4C92-8D4E-5FA33F43F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C6C30-485A-43D3-804A-1ED65FE5C7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0E7FAC-2A1B-4E4E-9A2E-4D09DF4404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8FFD6-7CC6-4AFA-84B3-EBF2DAF3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1CAAB-236C-494F-82C5-27B5B3D64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4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67572-FE66-43DE-AEEC-C93A37F33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F1AC15-8D6C-49E2-BF07-5C322617F1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F34B7-55CA-4631-9BF1-981C70DDC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782CD-88FA-413A-ADAC-4929FE9F09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7743DF-52C7-4145-9411-B3EFA49C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84F62-A458-48C3-92D2-4D2A55C8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684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EBB73-99E0-4A6A-868B-FD9FE09A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89F327-7671-43F6-A7CF-3E3BEF0386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2530D-E65A-43D7-BB9C-9B80DE96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BA73D6-3EB1-4EA0-9CBC-09683A827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5D1EF-84B5-400D-BAD7-0C73FEAB4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82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F390A3-BEFE-453B-9B8A-78263B7C88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DB733-B940-4B2E-87BB-6D7DBC87F1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469F8-9D33-4B65-94DC-2A71CCA52B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7AA984A-45D8-4482-85F0-080C1A8EEF0D}" type="datetimeFigureOut">
              <a:rPr lang="en-US" smtClean="0"/>
              <a:t>9/16/2018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B0C30-D850-4B4D-8971-84A3DD2E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C4911-65BD-476B-ABCA-BA380841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CF1200-C052-4006-9CB5-DBE8FBA68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37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E1DB6-1226-47C2-BAA4-2C24851E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CCA17-5C08-4253-ADCB-BAC3690E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E24BD-19EA-4B0B-8D8F-11B2133D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E0260A-4F2B-45B9-92B0-243CF3B5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AB8F8-BDB9-4883-91D3-188746DE7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524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F5DB0-DF20-4BFE-ABEE-3F19EF6A9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232E2-5ACC-43AD-A4A7-A84492D75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5CA1A8-C9C0-4322-AEA7-CABE84431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79B29D-2DDB-4905-9451-FFA3057F9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6328A4-8FDD-4906-96EF-5D4F991A5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020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7A6C1-D2DD-474C-9413-AD649694C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B6A32-DA5C-424A-B623-FD55AB6CF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4E32B-B6C5-4F5D-8E04-65F479075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8150BA-825C-49E0-8EC1-67142E77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098237-05F2-4024-8185-0B86A1653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A1846-3BCD-493E-988E-1AD1CDA9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2135211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7DF7-4435-45C3-A0FA-570D310FB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75B17-F885-409C-B10E-45BAA29FF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C0C47-C94C-46E4-9EC7-7DFA6EE6B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B4F27-90AB-4699-B41A-8224AE477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137289-A016-4215-A2B0-A678D1B2C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6AD6FC-893C-4A31-8C94-F608EC71CE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A22121-EC0C-4947-A49A-AAE46522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393CF7-F247-4A1B-8054-FC3C34BF8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282087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D813-4149-47A4-A30F-D03801512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D4937C-2D97-4CAC-90E7-B279B192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0EFD8-D8EE-44F1-B5AE-94B228FD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E5891E-96D9-4E3A-9354-6506D7BA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8483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248B-1BF4-4238-BAE7-F0E056229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470510-533E-4335-9FD5-A6BB750A7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12907-D9AB-4EBC-A23D-843A50DF1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07157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21FA9-505E-473C-8441-AFE3803F8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153EC5-0125-4A93-A7F1-ED1AF7FE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0EB7F9-A684-4714-A500-510ED6ED7F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28AABF-73E3-48F0-AB5E-4FEBCE39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8460F-7661-4CB9-9476-5A8B2F9BF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ACA6B-599C-4801-B0AC-520C395B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1351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21">
            <a:extLst>
              <a:ext uri="{FF2B5EF4-FFF2-40B4-BE49-F238E27FC236}">
                <a16:creationId xmlns:a16="http://schemas.microsoft.com/office/drawing/2014/main" id="{13423607-06AB-4953-837A-F9ED8DA39A13}"/>
              </a:ext>
            </a:extLst>
          </p:cNvPr>
          <p:cNvSpPr/>
          <p:nvPr/>
        </p:nvSpPr>
        <p:spPr>
          <a:xfrm flipV="1">
            <a:off x="0" y="6720113"/>
            <a:ext cx="12192000" cy="137885"/>
          </a:xfrm>
          <a:prstGeom prst="rect">
            <a:avLst/>
          </a:prstGeom>
          <a:solidFill>
            <a:srgbClr val="CCA677"/>
          </a:solidFill>
          <a:ln>
            <a:solidFill>
              <a:srgbClr val="CCA677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6"/>
          <p:cNvSpPr/>
          <p:nvPr userDrawn="1"/>
        </p:nvSpPr>
        <p:spPr>
          <a:xfrm>
            <a:off x="391886" y="348343"/>
            <a:ext cx="11408228" cy="61105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78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;p2">
            <a:extLst>
              <a:ext uri="{FF2B5EF4-FFF2-40B4-BE49-F238E27FC236}">
                <a16:creationId xmlns:a16="http://schemas.microsoft.com/office/drawing/2014/main" id="{E7BD5FF0-D1BB-4074-B566-314F1835A464}"/>
              </a:ext>
            </a:extLst>
          </p:cNvPr>
          <p:cNvSpPr/>
          <p:nvPr userDrawn="1"/>
        </p:nvSpPr>
        <p:spPr>
          <a:xfrm flipH="1">
            <a:off x="11038136" y="150181"/>
            <a:ext cx="1004658" cy="196552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2C507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21" name="Google Shape;10;p2">
            <a:extLst>
              <a:ext uri="{FF2B5EF4-FFF2-40B4-BE49-F238E27FC236}">
                <a16:creationId xmlns:a16="http://schemas.microsoft.com/office/drawing/2014/main" id="{F9608510-BDA6-4D72-95DF-95B1DDC272E2}"/>
              </a:ext>
            </a:extLst>
          </p:cNvPr>
          <p:cNvSpPr/>
          <p:nvPr userDrawn="1"/>
        </p:nvSpPr>
        <p:spPr>
          <a:xfrm rot="10800000" flipH="1">
            <a:off x="149206" y="4742293"/>
            <a:ext cx="1004658" cy="196552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2C5072"/>
            </a:solidFill>
            <a:prstDash val="solid"/>
            <a:miter lim="8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222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96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openxmlformats.org/officeDocument/2006/relationships/hyperlink" Target="https://www.youtube.com/watch?v=4H_2JRRzha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hyperlink" Target="https://www.youtube.com/watch?v=yzH8ul5PSZ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-8sE6RWO1w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hyperlink" Target="https://youtu.be/oQimZcENexE" TargetMode="Externa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openxmlformats.org/officeDocument/2006/relationships/hyperlink" Target="https://youtu.be/oQimZcENexE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qsFcUDOTDQ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qsFcUDOTDQ" TargetMode="External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3.png"/><Relationship Id="rId4" Type="http://schemas.openxmlformats.org/officeDocument/2006/relationships/hyperlink" Target="https://youtu.be/mqsFcUDOTDQ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youtu.be/mqsFcUDOTDQ" TargetMode="Externa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14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 txBox="1">
            <a:spLocks/>
          </p:cNvSpPr>
          <p:nvPr/>
        </p:nvSpPr>
        <p:spPr>
          <a:xfrm>
            <a:off x="203775" y="329762"/>
            <a:ext cx="4085407" cy="3099238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"/>
              </a:spcBef>
              <a:buNone/>
            </a:pPr>
            <a:r>
              <a:rPr lang="en-US" sz="2200" b="1" dirty="0">
                <a:latin typeface="+mj-lt"/>
                <a:cs typeface="Aharoni" pitchFamily="2" charset="-79"/>
              </a:rPr>
              <a:t>Tabes Dorsalis</a:t>
            </a:r>
            <a:endParaRPr lang="en-US" altLang="en-US" sz="2200" b="1" dirty="0">
              <a:latin typeface="+mj-lt"/>
            </a:endParaRPr>
          </a:p>
          <a:p>
            <a:pPr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A late manifestation of </a:t>
            </a:r>
            <a:r>
              <a:rPr lang="en-US" altLang="en-US" sz="2200" b="1" dirty="0">
                <a:latin typeface="+mj-lt"/>
              </a:rPr>
              <a:t>syphilitic infection</a:t>
            </a:r>
            <a:r>
              <a:rPr lang="en-US" altLang="en-US" sz="2200" dirty="0">
                <a:latin typeface="+mj-lt"/>
              </a:rPr>
              <a:t> on the CNS.</a:t>
            </a:r>
          </a:p>
          <a:p>
            <a:pPr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Affects the </a:t>
            </a:r>
            <a:r>
              <a:rPr lang="en-US" altLang="en-US" sz="2200" b="1" dirty="0">
                <a:latin typeface="+mj-lt"/>
              </a:rPr>
              <a:t>lumbosacral dorsal spinal roots </a:t>
            </a:r>
            <a:r>
              <a:rPr lang="en-US" altLang="en-US" sz="2200" dirty="0">
                <a:latin typeface="+mj-lt"/>
              </a:rPr>
              <a:t>and </a:t>
            </a:r>
            <a:r>
              <a:rPr lang="en-US" altLang="en-US" sz="2200" b="1" dirty="0">
                <a:latin typeface="+mj-lt"/>
              </a:rPr>
              <a:t>dorsal columns </a:t>
            </a:r>
            <a:r>
              <a:rPr lang="en-US" altLang="en-US" sz="2200" dirty="0">
                <a:latin typeface="+mj-lt"/>
              </a:rPr>
              <a:t>of the </a:t>
            </a:r>
            <a:r>
              <a:rPr lang="en-US" altLang="en-US" sz="2200" b="1" dirty="0">
                <a:latin typeface="+mj-lt"/>
              </a:rPr>
              <a:t>spinal cord. </a:t>
            </a:r>
          </a:p>
          <a:p>
            <a:pPr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Leads to </a:t>
            </a:r>
            <a:r>
              <a:rPr lang="en-US" altLang="en-US" sz="2200" b="1" dirty="0">
                <a:latin typeface="+mj-lt"/>
              </a:rPr>
              <a:t>loss of proprioception </a:t>
            </a:r>
            <a:r>
              <a:rPr lang="en-US" altLang="en-US" sz="2200" dirty="0">
                <a:latin typeface="+mj-lt"/>
              </a:rPr>
              <a:t>which is manifested by a </a:t>
            </a:r>
            <a:r>
              <a:rPr lang="en-US" altLang="en-US" sz="2200" b="1" dirty="0">
                <a:latin typeface="+mj-lt"/>
              </a:rPr>
              <a:t>high Step Page  </a:t>
            </a:r>
            <a:r>
              <a:rPr lang="en-US" altLang="en-US" sz="2200" dirty="0">
                <a:latin typeface="+mj-lt"/>
              </a:rPr>
              <a:t>and </a:t>
            </a:r>
            <a:r>
              <a:rPr lang="en-US" altLang="en-US" sz="2200" b="1" dirty="0">
                <a:latin typeface="+mj-lt"/>
              </a:rPr>
              <a:t>unsteady gait </a:t>
            </a:r>
            <a:r>
              <a:rPr lang="en-US" altLang="en-US" sz="2200" dirty="0">
                <a:latin typeface="+mj-lt"/>
              </a:rPr>
              <a:t>(Sensory Ataxia). </a:t>
            </a:r>
            <a:r>
              <a:rPr lang="ar-SA" alt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عدم اتزان بالمشي</a:t>
            </a:r>
            <a:endParaRPr lang="en-US" altLang="en-US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spcBef>
                <a:spcPts val="50"/>
              </a:spcBef>
            </a:pPr>
            <a:endParaRPr lang="en-US" altLang="en-US" sz="2200" dirty="0">
              <a:latin typeface="+mj-lt"/>
            </a:endParaRPr>
          </a:p>
        </p:txBody>
      </p:sp>
      <p:pic>
        <p:nvPicPr>
          <p:cNvPr id="6" name="Picture 2" descr="C:\Documents and Settings\Dr.Essam\My Documents\blockes\cns block\2014-2015\lectures\fig\8-5l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6409" y="3478075"/>
            <a:ext cx="1514250" cy="1114179"/>
          </a:xfrm>
          <a:noFill/>
        </p:spPr>
      </p:pic>
      <p:grpSp>
        <p:nvGrpSpPr>
          <p:cNvPr id="21" name="Group 20"/>
          <p:cNvGrpSpPr/>
          <p:nvPr/>
        </p:nvGrpSpPr>
        <p:grpSpPr>
          <a:xfrm>
            <a:off x="293339" y="4637349"/>
            <a:ext cx="3806929" cy="1852437"/>
            <a:chOff x="-2028371" y="6939871"/>
            <a:chExt cx="6448425" cy="2976562"/>
          </a:xfrm>
        </p:grpSpPr>
        <p:pic>
          <p:nvPicPr>
            <p:cNvPr id="7" name="Picture 5" descr="C:\Documents and Settings\Dr.Essam\My Documents\blockes\cns block\2014-2015\lectures\fig\4373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028371" y="6939871"/>
              <a:ext cx="6448425" cy="297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2340428" y="7020833"/>
              <a:ext cx="1143000" cy="2743200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Text Placeholder 3"/>
          <p:cNvSpPr txBox="1">
            <a:spLocks/>
          </p:cNvSpPr>
          <p:nvPr/>
        </p:nvSpPr>
        <p:spPr>
          <a:xfrm>
            <a:off x="4441423" y="319199"/>
            <a:ext cx="3892283" cy="403632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"/>
              </a:spcBef>
              <a:buNone/>
            </a:pPr>
            <a:r>
              <a:rPr lang="en-US" sz="2200" b="1" dirty="0">
                <a:latin typeface="+mj-lt"/>
                <a:cs typeface="Aharoni" pitchFamily="2" charset="-79"/>
              </a:rPr>
              <a:t>Subacute Combined Degeneration of the spinal cord</a:t>
            </a:r>
          </a:p>
          <a:p>
            <a:pPr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A systemic disease results from B12 deficiency </a:t>
            </a:r>
          </a:p>
          <a:p>
            <a:pPr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It produces </a:t>
            </a:r>
            <a:r>
              <a:rPr lang="en-US" altLang="en-US" sz="2200" b="1" u="sng" dirty="0">
                <a:latin typeface="+mj-lt"/>
              </a:rPr>
              <a:t>Sensory Ataxia </a:t>
            </a:r>
          </a:p>
          <a:p>
            <a:pPr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altLang="en-US" sz="2200" b="1" dirty="0">
                <a:latin typeface="+mj-lt"/>
              </a:rPr>
              <a:t>Lateral columns </a:t>
            </a:r>
            <a:r>
              <a:rPr lang="en-US" altLang="en-US" sz="2200" dirty="0">
                <a:latin typeface="+mj-lt"/>
              </a:rPr>
              <a:t>are also affected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dirty="0">
                <a:latin typeface="+mj-lt"/>
              </a:rPr>
              <a:t>(combined) causing </a:t>
            </a:r>
            <a:r>
              <a:rPr lang="en-US" altLang="en-US" sz="2200" b="1" dirty="0">
                <a:latin typeface="+mj-lt"/>
              </a:rPr>
              <a:t>weak and spastic limbs </a:t>
            </a:r>
          </a:p>
          <a:p>
            <a:pPr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It is completely recovered by proper treatment with B12 .</a:t>
            </a:r>
          </a:p>
          <a:p>
            <a:pPr>
              <a:spcBef>
                <a:spcPts val="50"/>
              </a:spcBef>
            </a:pPr>
            <a:endParaRPr lang="en-US" altLang="en-US" sz="2200" dirty="0">
              <a:latin typeface="+mj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746401" y="4279147"/>
            <a:ext cx="3308803" cy="2127826"/>
            <a:chOff x="4622800" y="6124349"/>
            <a:chExt cx="5111750" cy="2589213"/>
          </a:xfrm>
        </p:grpSpPr>
        <p:pic>
          <p:nvPicPr>
            <p:cNvPr id="10" name="Picture 2" descr="C:\Documents and Settings\Dr.Essam\My Documents\blockes\cns block\2014-2015\lectures\fig\scd1336399778574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22800" y="6124349"/>
              <a:ext cx="5111750" cy="2589213"/>
            </a:xfrm>
            <a:prstGeom prst="rect">
              <a:avLst/>
            </a:prstGeom>
            <a:noFill/>
          </p:spPr>
        </p:pic>
        <p:sp>
          <p:nvSpPr>
            <p:cNvPr id="11" name="Rectangle 10"/>
            <p:cNvSpPr/>
            <p:nvPr/>
          </p:nvSpPr>
          <p:spPr>
            <a:xfrm>
              <a:off x="4705350" y="7038748"/>
              <a:ext cx="1143000" cy="762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4857750" y="6505348"/>
              <a:ext cx="1371600" cy="533400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Text Placeholder 3"/>
          <p:cNvSpPr txBox="1">
            <a:spLocks/>
          </p:cNvSpPr>
          <p:nvPr/>
        </p:nvSpPr>
        <p:spPr>
          <a:xfrm>
            <a:off x="8430648" y="319199"/>
            <a:ext cx="3557577" cy="242400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50"/>
              </a:spcBef>
              <a:buNone/>
            </a:pPr>
            <a:r>
              <a:rPr lang="en-US" altLang="en-US" sz="2200" b="1" dirty="0">
                <a:latin typeface="+mj-lt"/>
                <a:cs typeface="Aharoni" pitchFamily="2" charset="-79"/>
              </a:rPr>
              <a:t>Multiple Sclerosis</a:t>
            </a:r>
          </a:p>
          <a:p>
            <a:pPr marL="0" indent="0" algn="ctr">
              <a:spcBef>
                <a:spcPts val="50"/>
              </a:spcBef>
              <a:buNone/>
            </a:pPr>
            <a:r>
              <a:rPr lang="ar-SA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التصلب اللويحي</a:t>
            </a:r>
            <a:endParaRPr lang="en-US" altLang="en-US" sz="2400" dirty="0">
              <a:latin typeface="+mj-lt"/>
            </a:endParaRPr>
          </a:p>
          <a:p>
            <a:pPr>
              <a:spcBef>
                <a:spcPts val="5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An immune disease  affects specifically </a:t>
            </a:r>
            <a:r>
              <a:rPr lang="en-US" altLang="en-US" sz="2200" b="1" dirty="0">
                <a:latin typeface="+mj-lt"/>
              </a:rPr>
              <a:t>fasciculus Cuneatus</a:t>
            </a:r>
            <a:r>
              <a:rPr lang="en-US" altLang="en-US" sz="22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altLang="en-US" sz="2200" dirty="0">
                <a:latin typeface="+mj-lt"/>
              </a:rPr>
              <a:t>of the cervical region. Leads to </a:t>
            </a:r>
            <a:r>
              <a:rPr lang="en-US" altLang="en-US" sz="2200" b="1" dirty="0">
                <a:latin typeface="+mj-lt"/>
              </a:rPr>
              <a:t>loss of proprioception in hands and fingers </a:t>
            </a:r>
            <a:r>
              <a:rPr lang="en-US" altLang="en-US" sz="2200" dirty="0">
                <a:latin typeface="+mj-lt"/>
              </a:rPr>
              <a:t>(Asteriognosis) </a:t>
            </a:r>
            <a:r>
              <a:rPr lang="en-US" altLang="en-US" sz="2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lose of fine touch </a:t>
            </a:r>
            <a:endParaRPr lang="en-US" altLang="en-US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708448" y="2988575"/>
            <a:ext cx="3182835" cy="3430300"/>
            <a:chOff x="9969500" y="4884734"/>
            <a:chExt cx="5111750" cy="5138737"/>
          </a:xfrm>
        </p:grpSpPr>
        <p:pic>
          <p:nvPicPr>
            <p:cNvPr id="14" name="Picture 2" descr="C:\Documents and Settings\Dr.Essam\My Documents\blockes\cns block\2014-2015\lectures\fig\image_1438-multiple-sclerosi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969500" y="4884734"/>
              <a:ext cx="5111750" cy="5138737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10433050" y="7585070"/>
              <a:ext cx="1143000" cy="914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1957050" y="7051670"/>
              <a:ext cx="1219200" cy="68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8344808" y="380999"/>
            <a:ext cx="0" cy="61243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2899683" y="3581686"/>
            <a:ext cx="682625" cy="734036"/>
            <a:chOff x="6597319" y="353560"/>
            <a:chExt cx="682625" cy="734036"/>
          </a:xfrm>
        </p:grpSpPr>
        <p:pic>
          <p:nvPicPr>
            <p:cNvPr id="23" name="Picture 2" descr="Image result for youtube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07:07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09185" y="190499"/>
            <a:ext cx="4089034" cy="6505348"/>
          </a:xfrm>
          <a:prstGeom prst="rect">
            <a:avLst/>
          </a:prstGeom>
          <a:noFill/>
          <a:ln w="28575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4432239" y="190499"/>
            <a:ext cx="3912569" cy="6505348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/>
          <p:cNvSpPr/>
          <p:nvPr/>
        </p:nvSpPr>
        <p:spPr>
          <a:xfrm>
            <a:off x="8430648" y="190499"/>
            <a:ext cx="3557577" cy="650534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/>
          <p:cNvGrpSpPr/>
          <p:nvPr/>
        </p:nvGrpSpPr>
        <p:grpSpPr>
          <a:xfrm>
            <a:off x="11223339" y="264791"/>
            <a:ext cx="682625" cy="734036"/>
            <a:chOff x="6597319" y="353560"/>
            <a:chExt cx="682625" cy="734036"/>
          </a:xfrm>
        </p:grpSpPr>
        <p:pic>
          <p:nvPicPr>
            <p:cNvPr id="31" name="Picture 2" descr="Image result for youtube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319" y="353560"/>
              <a:ext cx="682625" cy="48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6649975" y="779819"/>
              <a:ext cx="5982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11:15</a:t>
              </a:r>
              <a:endParaRPr lang="en-GB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033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552" y="1465006"/>
            <a:ext cx="5737412" cy="491673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 spinothalamic tracts contain axons of second-order </a:t>
            </a:r>
            <a:r>
              <a:rPr lang="en-US" sz="2200" dirty="0" err="1">
                <a:latin typeface="+mj-lt"/>
              </a:rPr>
              <a:t>neurones</a:t>
            </a:r>
            <a:r>
              <a:rPr lang="en-US" sz="2200" dirty="0">
                <a:latin typeface="+mj-lt"/>
              </a:rPr>
              <a:t>, the cell bodies of which lie in the </a:t>
            </a:r>
            <a:r>
              <a:rPr lang="en-US" sz="2200" b="1" dirty="0">
                <a:latin typeface="+mj-lt"/>
              </a:rPr>
              <a:t>contralateral* dorsal horn</a:t>
            </a:r>
            <a:r>
              <a:rPr lang="en-US" sz="2200" dirty="0">
                <a:latin typeface="+mj-lt"/>
              </a:rPr>
              <a:t>.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Located lateral and ventral to the ventral horn. 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Carry impulses concerned with; pain and thermal sensations </a:t>
            </a:r>
            <a:r>
              <a:rPr lang="en-US" sz="2200" b="1" dirty="0">
                <a:latin typeface="+mj-lt"/>
              </a:rPr>
              <a:t>(Lateral tract) </a:t>
            </a:r>
            <a:r>
              <a:rPr lang="en-US" sz="2200" dirty="0">
                <a:latin typeface="+mj-lt"/>
              </a:rPr>
              <a:t>and Non- Discriminative touch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(crude) </a:t>
            </a:r>
            <a:r>
              <a:rPr lang="en-US" sz="2200" dirty="0">
                <a:latin typeface="+mj-lt"/>
              </a:rPr>
              <a:t>and pressure </a:t>
            </a:r>
            <a:r>
              <a:rPr lang="en-US" sz="2200" b="1" dirty="0">
                <a:latin typeface="+mj-lt"/>
              </a:rPr>
              <a:t>(Anterior tract),  </a:t>
            </a:r>
            <a:r>
              <a:rPr lang="en-US" sz="2200" dirty="0">
                <a:latin typeface="+mj-lt"/>
              </a:rPr>
              <a:t>from the contralateral side.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In brain stem, the two tracts constitute the </a:t>
            </a:r>
            <a:r>
              <a:rPr lang="en-US" sz="2200" b="1" dirty="0">
                <a:latin typeface="+mj-lt"/>
              </a:rPr>
              <a:t>Spinal Lemniscus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(recall the medial lemniscus).</a:t>
            </a:r>
          </a:p>
          <a:p>
            <a:pPr>
              <a:lnSpc>
                <a:spcPct val="80000"/>
              </a:lnSpc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Information is sent to the primary sensory cortex on the opposite side of the body.</a:t>
            </a:r>
          </a:p>
          <a:p>
            <a:endParaRPr lang="en-GB" sz="2200" dirty="0">
              <a:latin typeface="+mj-l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93925" y="233077"/>
            <a:ext cx="3752217" cy="3891695"/>
            <a:chOff x="9079992" y="365125"/>
            <a:chExt cx="2438400" cy="5181600"/>
          </a:xfrm>
        </p:grpSpPr>
        <p:pic>
          <p:nvPicPr>
            <p:cNvPr id="5" name="Picture 3" descr="F00365-008-f0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9992" y="365125"/>
              <a:ext cx="2438400" cy="51816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10937220" y="2899751"/>
              <a:ext cx="387820" cy="132374"/>
            </a:xfrm>
            <a:prstGeom prst="rect">
              <a:avLst/>
            </a:prstGeom>
            <a:noFill/>
            <a:ln w="28575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4" name="Picture 3" descr="Untitled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t="9135" r="3223" b="11852"/>
          <a:stretch>
            <a:fillRect/>
          </a:stretch>
        </p:blipFill>
        <p:spPr bwMode="auto">
          <a:xfrm>
            <a:off x="7293925" y="4360495"/>
            <a:ext cx="3942411" cy="2322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1307356" y="4562546"/>
            <a:ext cx="1857875" cy="0"/>
          </a:xfrm>
          <a:prstGeom prst="line">
            <a:avLst/>
          </a:prstGeom>
          <a:ln w="28575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82552" y="5277836"/>
            <a:ext cx="61919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</a:t>
            </a:r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ipsilateral: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on the same side of the body.</a:t>
            </a:r>
          </a:p>
          <a:p>
            <a:pPr lvl="0"/>
            <a:r>
              <a:rPr lang="en-GB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contralateral: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on the opposite side of the body.</a:t>
            </a:r>
          </a:p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*There is variation in this point between boys and girls slides, This is the correct  information according to Dr. Jameela and Dr. Essam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148918" y="5957047"/>
            <a:ext cx="403411" cy="37019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974106" y="5067803"/>
            <a:ext cx="403411" cy="2572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14305EBB-93AA-4C53-9635-2D57B9ABA41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2. Spinothalamic (anterolateral) Tracts</a:t>
            </a:r>
          </a:p>
        </p:txBody>
      </p:sp>
    </p:spTree>
    <p:extLst>
      <p:ext uri="{BB962C8B-B14F-4D97-AF65-F5344CB8AC3E}">
        <p14:creationId xmlns:p14="http://schemas.microsoft.com/office/powerpoint/2010/main" val="1746297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935599"/>
              </p:ext>
            </p:extLst>
          </p:nvPr>
        </p:nvGraphicFramePr>
        <p:xfrm>
          <a:off x="2786468" y="1547449"/>
          <a:ext cx="6616698" cy="355151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501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66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Lateral Spinothalamic Tract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i="0" dirty="0">
                        <a:latin typeface="Gill Sans MT" panose="020B0502020104020203" pitchFamily="34" charset="0"/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Anterior Spinothalamic Tract</a:t>
                      </a:r>
                    </a:p>
                  </a:txBody>
                  <a:tcPr>
                    <a:solidFill>
                      <a:srgbClr val="DA202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50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Carries pain &amp; Temperature to thalamus and sensory area of the cerebral cortex.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Function</a:t>
                      </a:r>
                      <a:endParaRPr lang="en-GB" sz="1600" i="0" dirty="0">
                        <a:latin typeface="Gill Sans MT" panose="020B0502020104020203" pitchFamily="34" charset="0"/>
                      </a:endParaRPr>
                    </a:p>
                  </a:txBody>
                  <a:tcPr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Carries crude touch (non discriminative) &amp; pressure to thalamus and sensory cortex.</a:t>
                      </a:r>
                    </a:p>
                  </a:txBody>
                  <a:tcPr>
                    <a:solidFill>
                      <a:srgbClr val="EA72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err="1">
                          <a:latin typeface="Gill Sans MT" panose="020B0502020104020203" pitchFamily="34" charset="0"/>
                        </a:rPr>
                        <a:t>Neurone</a:t>
                      </a:r>
                      <a:r>
                        <a:rPr lang="en-US" sz="1600" b="1" i="0" dirty="0">
                          <a:latin typeface="Gill Sans MT" panose="020B0502020104020203" pitchFamily="34" charset="0"/>
                        </a:rPr>
                        <a:t> I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:  Small cells in the dorsal root ganglia.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600" i="0" dirty="0" err="1">
                          <a:latin typeface="Gill Sans MT" panose="020B0502020104020203" pitchFamily="34" charset="0"/>
                        </a:rPr>
                        <a:t>Neurones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: 3 </a:t>
                      </a:r>
                      <a:r>
                        <a:rPr lang="en-US" sz="1600" i="0" dirty="0" err="1">
                          <a:latin typeface="Gill Sans MT" panose="020B0502020104020203" pitchFamily="34" charset="0"/>
                        </a:rPr>
                        <a:t>Neurones</a:t>
                      </a:r>
                      <a:endParaRPr lang="en-GB" sz="1600" i="0" dirty="0">
                        <a:latin typeface="Gill Sans MT" panose="020B0502020104020203" pitchFamily="34" charset="0"/>
                      </a:endParaRPr>
                    </a:p>
                  </a:txBody>
                  <a:tcPr vert="vert27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b="1" i="0" dirty="0" err="1">
                          <a:latin typeface="Gill Sans MT" panose="020B0502020104020203" pitchFamily="34" charset="0"/>
                        </a:rPr>
                        <a:t>Neurone</a:t>
                      </a:r>
                      <a:r>
                        <a:rPr lang="en-US" sz="1600" b="1" i="0" dirty="0">
                          <a:latin typeface="Gill Sans MT" panose="020B0502020104020203" pitchFamily="34" charset="0"/>
                        </a:rPr>
                        <a:t> I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:</a:t>
                      </a:r>
                      <a:r>
                        <a:rPr lang="en-US" sz="1600" i="0" baseline="0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Medium sized cells in the dorsal  root ganglia.</a:t>
                      </a:r>
                    </a:p>
                  </a:txBody>
                  <a:tcPr>
                    <a:solidFill>
                      <a:srgbClr val="F098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err="1">
                          <a:latin typeface="Gill Sans MT" panose="020B0502020104020203" pitchFamily="34" charset="0"/>
                        </a:rPr>
                        <a:t>Neurone</a:t>
                      </a:r>
                      <a:r>
                        <a:rPr lang="en-US" sz="1600" b="1" i="0" dirty="0">
                          <a:latin typeface="Gill Sans MT" panose="020B0502020104020203" pitchFamily="34" charset="0"/>
                        </a:rPr>
                        <a:t> II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: Cells of substantia </a:t>
                      </a:r>
                      <a:r>
                        <a:rPr lang="en-US" sz="1600" i="0" dirty="0" err="1">
                          <a:latin typeface="Gill Sans MT" panose="020B0502020104020203" pitchFamily="34" charset="0"/>
                        </a:rPr>
                        <a:t>gelatinosa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 of </a:t>
                      </a:r>
                      <a:r>
                        <a:rPr lang="en-US" sz="1600" i="0" dirty="0" err="1">
                          <a:latin typeface="Gill Sans MT" panose="020B0502020104020203" pitchFamily="34" charset="0"/>
                        </a:rPr>
                        <a:t>Rolandi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 in the posterior horn.</a:t>
                      </a:r>
                      <a:endParaRPr lang="en-US" sz="1600" b="1" i="0" dirty="0">
                        <a:latin typeface="Gill Sans MT" panose="020B0502020104020203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b="1" i="0" dirty="0" err="1">
                          <a:latin typeface="Gill Sans MT" panose="020B0502020104020203" pitchFamily="34" charset="0"/>
                        </a:rPr>
                        <a:t>Neurone</a:t>
                      </a:r>
                      <a:r>
                        <a:rPr lang="en-US" sz="1600" b="1" i="0" dirty="0">
                          <a:latin typeface="Gill Sans MT" panose="020B0502020104020203" pitchFamily="34" charset="0"/>
                        </a:rPr>
                        <a:t> II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:</a:t>
                      </a:r>
                    </a:p>
                    <a:p>
                      <a:pPr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Cells of main sensory nucleus or</a:t>
                      </a:r>
                      <a:r>
                        <a:rPr lang="en-US" sz="1600" i="0" baseline="0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(nucleus </a:t>
                      </a:r>
                      <a:r>
                        <a:rPr lang="en-US" sz="1600" i="0" dirty="0" err="1">
                          <a:latin typeface="Gill Sans MT" panose="020B0502020104020203" pitchFamily="34" charset="0"/>
                        </a:rPr>
                        <a:t>proprius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).</a:t>
                      </a:r>
                    </a:p>
                  </a:txBody>
                  <a:tcPr>
                    <a:solidFill>
                      <a:srgbClr val="F5BD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err="1">
                          <a:latin typeface="Gill Sans MT" panose="020B0502020104020203" pitchFamily="34" charset="0"/>
                        </a:rPr>
                        <a:t>Neurone</a:t>
                      </a:r>
                      <a:r>
                        <a:rPr lang="en-US" sz="1600" b="1" i="0" dirty="0">
                          <a:latin typeface="Gill Sans MT" panose="020B0502020104020203" pitchFamily="34" charset="0"/>
                        </a:rPr>
                        <a:t> III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: Cells of (VP*) nucleus of the thalamus.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/>
                      </a:pPr>
                      <a:r>
                        <a:rPr lang="en-US" sz="1600" b="1" i="0" dirty="0" err="1">
                          <a:latin typeface="Gill Sans MT" panose="020B0502020104020203" pitchFamily="34" charset="0"/>
                        </a:rPr>
                        <a:t>Neurone</a:t>
                      </a:r>
                      <a:r>
                        <a:rPr lang="en-US" sz="1600" b="1" i="0" dirty="0">
                          <a:latin typeface="Gill Sans MT" panose="020B0502020104020203" pitchFamily="34" charset="0"/>
                        </a:rPr>
                        <a:t> III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:</a:t>
                      </a:r>
                      <a:r>
                        <a:rPr lang="en-US" sz="1600" i="0" baseline="0" dirty="0"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sz="1600" i="0" dirty="0">
                          <a:latin typeface="Gill Sans MT" panose="020B0502020104020203" pitchFamily="34" charset="0"/>
                        </a:rPr>
                        <a:t>Cells of VP* nucleus of thalamus.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57968" y="1601788"/>
            <a:ext cx="2389701" cy="3984493"/>
            <a:chOff x="6326189" y="1343026"/>
            <a:chExt cx="3843337" cy="5286375"/>
          </a:xfrm>
        </p:grpSpPr>
        <p:pic>
          <p:nvPicPr>
            <p:cNvPr id="6" name="Picture 5" descr="C:\Documents and Settings\Free User\My Documents\My Pictures\qqq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292" b="4752"/>
            <a:stretch>
              <a:fillRect/>
            </a:stretch>
          </p:blipFill>
          <p:spPr>
            <a:xfrm>
              <a:off x="6326189" y="1343026"/>
              <a:ext cx="3843337" cy="528637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>
              <a:off x="7048500" y="5527676"/>
              <a:ext cx="450850" cy="263525"/>
            </a:xfrm>
            <a:custGeom>
              <a:avLst/>
              <a:gdLst>
                <a:gd name="T0" fmla="*/ 0 w 450937"/>
                <a:gd name="T1" fmla="*/ 278307 h 263046"/>
                <a:gd name="T2" fmla="*/ 87155 w 450937"/>
                <a:gd name="T3" fmla="*/ 251801 h 263046"/>
                <a:gd name="T4" fmla="*/ 112052 w 450937"/>
                <a:gd name="T5" fmla="*/ 172286 h 263046"/>
                <a:gd name="T6" fmla="*/ 161877 w 450937"/>
                <a:gd name="T7" fmla="*/ 92769 h 263046"/>
                <a:gd name="T8" fmla="*/ 249033 w 450937"/>
                <a:gd name="T9" fmla="*/ 26506 h 263046"/>
                <a:gd name="T10" fmla="*/ 323727 w 450937"/>
                <a:gd name="T11" fmla="*/ 13253 h 263046"/>
                <a:gd name="T12" fmla="*/ 423343 w 450937"/>
                <a:gd name="T13" fmla="*/ 106021 h 263046"/>
                <a:gd name="T14" fmla="*/ 423343 w 450937"/>
                <a:gd name="T15" fmla="*/ 145782 h 263046"/>
                <a:gd name="T16" fmla="*/ 423343 w 450937"/>
                <a:gd name="T17" fmla="*/ 106021 h 263046"/>
                <a:gd name="T18" fmla="*/ 448241 w 450937"/>
                <a:gd name="T19" fmla="*/ 106021 h 26304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50937"/>
                <a:gd name="T31" fmla="*/ 0 h 263046"/>
                <a:gd name="T32" fmla="*/ 450937 w 450937"/>
                <a:gd name="T33" fmla="*/ 263046 h 26304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50937" h="263046">
                  <a:moveTo>
                    <a:pt x="0" y="263046"/>
                  </a:moveTo>
                  <a:cubicBezTo>
                    <a:pt x="34446" y="258870"/>
                    <a:pt x="68893" y="254695"/>
                    <a:pt x="87682" y="237994"/>
                  </a:cubicBezTo>
                  <a:cubicBezTo>
                    <a:pt x="106471" y="221293"/>
                    <a:pt x="100208" y="187890"/>
                    <a:pt x="112734" y="162838"/>
                  </a:cubicBezTo>
                  <a:cubicBezTo>
                    <a:pt x="125260" y="137786"/>
                    <a:pt x="139874" y="110646"/>
                    <a:pt x="162838" y="87682"/>
                  </a:cubicBezTo>
                  <a:cubicBezTo>
                    <a:pt x="185803" y="64718"/>
                    <a:pt x="223381" y="37578"/>
                    <a:pt x="250521" y="25052"/>
                  </a:cubicBezTo>
                  <a:cubicBezTo>
                    <a:pt x="277661" y="12526"/>
                    <a:pt x="296450" y="0"/>
                    <a:pt x="325677" y="12526"/>
                  </a:cubicBezTo>
                  <a:cubicBezTo>
                    <a:pt x="354904" y="25052"/>
                    <a:pt x="409184" y="79331"/>
                    <a:pt x="425885" y="100208"/>
                  </a:cubicBezTo>
                  <a:cubicBezTo>
                    <a:pt x="442586" y="121085"/>
                    <a:pt x="425885" y="137786"/>
                    <a:pt x="425885" y="137786"/>
                  </a:cubicBezTo>
                  <a:cubicBezTo>
                    <a:pt x="425885" y="137786"/>
                    <a:pt x="421710" y="106471"/>
                    <a:pt x="425885" y="100208"/>
                  </a:cubicBezTo>
                  <a:cubicBezTo>
                    <a:pt x="430060" y="93945"/>
                    <a:pt x="440498" y="97076"/>
                    <a:pt x="450937" y="100208"/>
                  </a:cubicBez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>
              <a:off x="7874001" y="2295526"/>
              <a:ext cx="327025" cy="676275"/>
            </a:xfrm>
            <a:custGeom>
              <a:avLst/>
              <a:gdLst>
                <a:gd name="T0" fmla="*/ 0 w 325677"/>
                <a:gd name="T1" fmla="*/ 672386 h 676405"/>
                <a:gd name="T2" fmla="*/ 370165 w 325677"/>
                <a:gd name="T3" fmla="*/ 0 h 676405"/>
                <a:gd name="T4" fmla="*/ 0 60000 65536"/>
                <a:gd name="T5" fmla="*/ 0 60000 65536"/>
                <a:gd name="T6" fmla="*/ 0 w 325677"/>
                <a:gd name="T7" fmla="*/ 0 h 676405"/>
                <a:gd name="T8" fmla="*/ 325677 w 325677"/>
                <a:gd name="T9" fmla="*/ 676405 h 67640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325677" h="676405">
                  <a:moveTo>
                    <a:pt x="0" y="676405"/>
                  </a:moveTo>
                  <a:lnTo>
                    <a:pt x="325677" y="0"/>
                  </a:lnTo>
                </a:path>
              </a:pathLst>
            </a:custGeom>
            <a:solidFill>
              <a:schemeClr val="accent1"/>
            </a:solidFill>
            <a:ln w="38100" algn="ctr">
              <a:solidFill>
                <a:srgbClr val="FF3399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7524750" y="5715001"/>
              <a:ext cx="357188" cy="125413"/>
            </a:xfrm>
            <a:custGeom>
              <a:avLst/>
              <a:gdLst>
                <a:gd name="connsiteX0" fmla="*/ 0 w 313151"/>
                <a:gd name="connsiteY0" fmla="*/ 0 h 139874"/>
                <a:gd name="connsiteX1" fmla="*/ 37578 w 313151"/>
                <a:gd name="connsiteY1" fmla="*/ 62630 h 139874"/>
                <a:gd name="connsiteX2" fmla="*/ 100208 w 313151"/>
                <a:gd name="connsiteY2" fmla="*/ 112734 h 139874"/>
                <a:gd name="connsiteX3" fmla="*/ 225469 w 313151"/>
                <a:gd name="connsiteY3" fmla="*/ 137786 h 139874"/>
                <a:gd name="connsiteX4" fmla="*/ 300625 w 313151"/>
                <a:gd name="connsiteY4" fmla="*/ 100208 h 139874"/>
                <a:gd name="connsiteX5" fmla="*/ 300625 w 313151"/>
                <a:gd name="connsiteY5" fmla="*/ 25052 h 139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3151" h="139874">
                  <a:moveTo>
                    <a:pt x="0" y="0"/>
                  </a:moveTo>
                  <a:cubicBezTo>
                    <a:pt x="10438" y="21920"/>
                    <a:pt x="20877" y="43841"/>
                    <a:pt x="37578" y="62630"/>
                  </a:cubicBezTo>
                  <a:cubicBezTo>
                    <a:pt x="54279" y="81419"/>
                    <a:pt x="68893" y="100208"/>
                    <a:pt x="100208" y="112734"/>
                  </a:cubicBezTo>
                  <a:cubicBezTo>
                    <a:pt x="131523" y="125260"/>
                    <a:pt x="192066" y="139874"/>
                    <a:pt x="225469" y="137786"/>
                  </a:cubicBezTo>
                  <a:cubicBezTo>
                    <a:pt x="258872" y="135698"/>
                    <a:pt x="288099" y="118997"/>
                    <a:pt x="300625" y="100208"/>
                  </a:cubicBezTo>
                  <a:cubicBezTo>
                    <a:pt x="313151" y="81419"/>
                    <a:pt x="300625" y="29227"/>
                    <a:pt x="300625" y="25052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7874000" y="3009900"/>
              <a:ext cx="12700" cy="2705100"/>
            </a:xfrm>
            <a:custGeom>
              <a:avLst/>
              <a:gdLst>
                <a:gd name="connsiteX0" fmla="*/ 12526 w 12526"/>
                <a:gd name="connsiteY0" fmla="*/ 2705622 h 2705622"/>
                <a:gd name="connsiteX1" fmla="*/ 0 w 12526"/>
                <a:gd name="connsiteY1" fmla="*/ 0 h 2705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526" h="2705622">
                  <a:moveTo>
                    <a:pt x="12526" y="2705622"/>
                  </a:moveTo>
                  <a:cubicBezTo>
                    <a:pt x="8351" y="1803748"/>
                    <a:pt x="4175" y="901874"/>
                    <a:pt x="0" y="0"/>
                  </a:cubicBezTo>
                </a:path>
              </a:pathLst>
            </a:custGeom>
            <a:solidFill>
              <a:schemeClr val="accent1"/>
            </a:solidFill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544331" y="1582736"/>
            <a:ext cx="2503672" cy="3961891"/>
            <a:chOff x="6596064" y="1219201"/>
            <a:chExt cx="3519487" cy="5572125"/>
          </a:xfrm>
        </p:grpSpPr>
        <p:pic>
          <p:nvPicPr>
            <p:cNvPr id="13" name="Picture 5" descr="C:\Documents and Settings\Free User\My Documents\My Pictures\sdew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25"/>
            <a:stretch>
              <a:fillRect/>
            </a:stretch>
          </p:blipFill>
          <p:spPr>
            <a:xfrm>
              <a:off x="6596064" y="1219201"/>
              <a:ext cx="3519487" cy="557212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>
              <a:off x="7473951" y="5703888"/>
              <a:ext cx="550863" cy="315912"/>
            </a:xfrm>
            <a:custGeom>
              <a:avLst/>
              <a:gdLst>
                <a:gd name="T0" fmla="*/ 0 w 551145"/>
                <a:gd name="T1" fmla="*/ 276313 h 317326"/>
                <a:gd name="T2" fmla="*/ 209589 w 551145"/>
                <a:gd name="T3" fmla="*/ 178147 h 317326"/>
                <a:gd name="T4" fmla="*/ 234247 w 551145"/>
                <a:gd name="T5" fmla="*/ 134517 h 317326"/>
                <a:gd name="T6" fmla="*/ 345209 w 551145"/>
                <a:gd name="T7" fmla="*/ 69077 h 317326"/>
                <a:gd name="T8" fmla="*/ 406852 w 551145"/>
                <a:gd name="T9" fmla="*/ 3636 h 317326"/>
                <a:gd name="T10" fmla="*/ 517811 w 551145"/>
                <a:gd name="T11" fmla="*/ 47268 h 317326"/>
                <a:gd name="T12" fmla="*/ 542469 w 551145"/>
                <a:gd name="T13" fmla="*/ 79985 h 31732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51145"/>
                <a:gd name="T22" fmla="*/ 0 h 317326"/>
                <a:gd name="T23" fmla="*/ 551145 w 551145"/>
                <a:gd name="T24" fmla="*/ 317326 h 31732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51145" h="317326">
                  <a:moveTo>
                    <a:pt x="0" y="317326"/>
                  </a:moveTo>
                  <a:cubicBezTo>
                    <a:pt x="86638" y="274528"/>
                    <a:pt x="173276" y="231731"/>
                    <a:pt x="212942" y="204591"/>
                  </a:cubicBezTo>
                  <a:cubicBezTo>
                    <a:pt x="252608" y="177451"/>
                    <a:pt x="215031" y="175364"/>
                    <a:pt x="237995" y="154487"/>
                  </a:cubicBezTo>
                  <a:cubicBezTo>
                    <a:pt x="260959" y="133610"/>
                    <a:pt x="321502" y="104383"/>
                    <a:pt x="350729" y="79331"/>
                  </a:cubicBezTo>
                  <a:cubicBezTo>
                    <a:pt x="379956" y="54279"/>
                    <a:pt x="384132" y="8350"/>
                    <a:pt x="413359" y="4175"/>
                  </a:cubicBezTo>
                  <a:cubicBezTo>
                    <a:pt x="442586" y="0"/>
                    <a:pt x="503129" y="39665"/>
                    <a:pt x="526093" y="54279"/>
                  </a:cubicBezTo>
                  <a:cubicBezTo>
                    <a:pt x="549057" y="68893"/>
                    <a:pt x="550101" y="80375"/>
                    <a:pt x="551145" y="91857"/>
                  </a:cubicBez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8075614" y="5834064"/>
              <a:ext cx="325437" cy="261937"/>
            </a:xfrm>
            <a:custGeom>
              <a:avLst/>
              <a:gdLst>
                <a:gd name="connsiteX0" fmla="*/ 0 w 325677"/>
                <a:gd name="connsiteY0" fmla="*/ 0 h 263047"/>
                <a:gd name="connsiteX1" fmla="*/ 75156 w 325677"/>
                <a:gd name="connsiteY1" fmla="*/ 62630 h 263047"/>
                <a:gd name="connsiteX2" fmla="*/ 175365 w 325677"/>
                <a:gd name="connsiteY2" fmla="*/ 112735 h 263047"/>
                <a:gd name="connsiteX3" fmla="*/ 250521 w 325677"/>
                <a:gd name="connsiteY3" fmla="*/ 175365 h 263047"/>
                <a:gd name="connsiteX4" fmla="*/ 300625 w 325677"/>
                <a:gd name="connsiteY4" fmla="*/ 250521 h 263047"/>
                <a:gd name="connsiteX5" fmla="*/ 325677 w 325677"/>
                <a:gd name="connsiteY5" fmla="*/ 250521 h 26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5677" h="263047">
                  <a:moveTo>
                    <a:pt x="0" y="0"/>
                  </a:moveTo>
                  <a:cubicBezTo>
                    <a:pt x="22964" y="21920"/>
                    <a:pt x="45929" y="43841"/>
                    <a:pt x="75156" y="62630"/>
                  </a:cubicBezTo>
                  <a:cubicBezTo>
                    <a:pt x="104383" y="81419"/>
                    <a:pt x="146138" y="93946"/>
                    <a:pt x="175365" y="112735"/>
                  </a:cubicBezTo>
                  <a:cubicBezTo>
                    <a:pt x="204592" y="131524"/>
                    <a:pt x="229644" y="152401"/>
                    <a:pt x="250521" y="175365"/>
                  </a:cubicBezTo>
                  <a:cubicBezTo>
                    <a:pt x="271398" y="198329"/>
                    <a:pt x="288099" y="237995"/>
                    <a:pt x="300625" y="250521"/>
                  </a:cubicBezTo>
                  <a:cubicBezTo>
                    <a:pt x="313151" y="263047"/>
                    <a:pt x="319414" y="256784"/>
                    <a:pt x="325677" y="250521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8401051" y="2911476"/>
              <a:ext cx="195263" cy="3184525"/>
            </a:xfrm>
            <a:custGeom>
              <a:avLst/>
              <a:gdLst>
                <a:gd name="connsiteX0" fmla="*/ 0 w 167013"/>
                <a:gd name="connsiteY0" fmla="*/ 3106455 h 3106455"/>
                <a:gd name="connsiteX1" fmla="*/ 12526 w 167013"/>
                <a:gd name="connsiteY1" fmla="*/ 2505206 h 3106455"/>
                <a:gd name="connsiteX2" fmla="*/ 12526 w 167013"/>
                <a:gd name="connsiteY2" fmla="*/ 2342367 h 3106455"/>
                <a:gd name="connsiteX3" fmla="*/ 75156 w 167013"/>
                <a:gd name="connsiteY3" fmla="*/ 2066795 h 3106455"/>
                <a:gd name="connsiteX4" fmla="*/ 125260 w 167013"/>
                <a:gd name="connsiteY4" fmla="*/ 1778696 h 3106455"/>
                <a:gd name="connsiteX5" fmla="*/ 162838 w 167013"/>
                <a:gd name="connsiteY5" fmla="*/ 1540701 h 3106455"/>
                <a:gd name="connsiteX6" fmla="*/ 150312 w 167013"/>
                <a:gd name="connsiteY6" fmla="*/ 1390389 h 3106455"/>
                <a:gd name="connsiteX7" fmla="*/ 150312 w 167013"/>
                <a:gd name="connsiteY7" fmla="*/ 939452 h 3106455"/>
                <a:gd name="connsiteX8" fmla="*/ 112734 w 167013"/>
                <a:gd name="connsiteY8" fmla="*/ 0 h 310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7013" h="3106455">
                  <a:moveTo>
                    <a:pt x="0" y="3106455"/>
                  </a:moveTo>
                  <a:cubicBezTo>
                    <a:pt x="5219" y="2869504"/>
                    <a:pt x="10438" y="2632554"/>
                    <a:pt x="12526" y="2505206"/>
                  </a:cubicBezTo>
                  <a:cubicBezTo>
                    <a:pt x="14614" y="2377858"/>
                    <a:pt x="2088" y="2415436"/>
                    <a:pt x="12526" y="2342367"/>
                  </a:cubicBezTo>
                  <a:cubicBezTo>
                    <a:pt x="22964" y="2269299"/>
                    <a:pt x="56367" y="2160740"/>
                    <a:pt x="75156" y="2066795"/>
                  </a:cubicBezTo>
                  <a:cubicBezTo>
                    <a:pt x="93945" y="1972850"/>
                    <a:pt x="110646" y="1866378"/>
                    <a:pt x="125260" y="1778696"/>
                  </a:cubicBezTo>
                  <a:cubicBezTo>
                    <a:pt x="139874" y="1691014"/>
                    <a:pt x="158663" y="1605419"/>
                    <a:pt x="162838" y="1540701"/>
                  </a:cubicBezTo>
                  <a:cubicBezTo>
                    <a:pt x="167013" y="1475983"/>
                    <a:pt x="152400" y="1490597"/>
                    <a:pt x="150312" y="1390389"/>
                  </a:cubicBezTo>
                  <a:cubicBezTo>
                    <a:pt x="148224" y="1290181"/>
                    <a:pt x="156575" y="1171184"/>
                    <a:pt x="150312" y="939452"/>
                  </a:cubicBezTo>
                  <a:cubicBezTo>
                    <a:pt x="144049" y="707721"/>
                    <a:pt x="128391" y="353860"/>
                    <a:pt x="112734" y="0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7" name="Freeform 16"/>
            <p:cNvSpPr>
              <a:spLocks noChangeArrowheads="1"/>
            </p:cNvSpPr>
            <p:nvPr/>
          </p:nvSpPr>
          <p:spPr bwMode="auto">
            <a:xfrm>
              <a:off x="8539163" y="2032000"/>
              <a:ext cx="500062" cy="863600"/>
            </a:xfrm>
            <a:custGeom>
              <a:avLst/>
              <a:gdLst>
                <a:gd name="T0" fmla="*/ 0 w 501041"/>
                <a:gd name="T1" fmla="*/ 842979 h 864296"/>
                <a:gd name="T2" fmla="*/ 188625 w 501041"/>
                <a:gd name="T3" fmla="*/ 635291 h 864296"/>
                <a:gd name="T4" fmla="*/ 247574 w 501041"/>
                <a:gd name="T5" fmla="*/ 488683 h 864296"/>
                <a:gd name="T6" fmla="*/ 306519 w 501041"/>
                <a:gd name="T7" fmla="*/ 329863 h 864296"/>
                <a:gd name="T8" fmla="*/ 365464 w 501041"/>
                <a:gd name="T9" fmla="*/ 219907 h 864296"/>
                <a:gd name="T10" fmla="*/ 436196 w 501041"/>
                <a:gd name="T11" fmla="*/ 48868 h 864296"/>
                <a:gd name="T12" fmla="*/ 471566 w 501041"/>
                <a:gd name="T13" fmla="*/ 0 h 86429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1041"/>
                <a:gd name="T22" fmla="*/ 0 h 864296"/>
                <a:gd name="T23" fmla="*/ 501041 w 501041"/>
                <a:gd name="T24" fmla="*/ 864296 h 86429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1041" h="864296">
                  <a:moveTo>
                    <a:pt x="0" y="864296"/>
                  </a:moveTo>
                  <a:cubicBezTo>
                    <a:pt x="78288" y="788096"/>
                    <a:pt x="156576" y="711896"/>
                    <a:pt x="200417" y="651354"/>
                  </a:cubicBezTo>
                  <a:cubicBezTo>
                    <a:pt x="244258" y="590812"/>
                    <a:pt x="242170" y="553233"/>
                    <a:pt x="263047" y="501041"/>
                  </a:cubicBezTo>
                  <a:cubicBezTo>
                    <a:pt x="283924" y="448849"/>
                    <a:pt x="304800" y="384132"/>
                    <a:pt x="325677" y="338203"/>
                  </a:cubicBezTo>
                  <a:cubicBezTo>
                    <a:pt x="346554" y="292274"/>
                    <a:pt x="365343" y="273485"/>
                    <a:pt x="388307" y="225469"/>
                  </a:cubicBezTo>
                  <a:cubicBezTo>
                    <a:pt x="411271" y="177453"/>
                    <a:pt x="444674" y="87682"/>
                    <a:pt x="463463" y="50104"/>
                  </a:cubicBezTo>
                  <a:cubicBezTo>
                    <a:pt x="482252" y="12526"/>
                    <a:pt x="491646" y="6263"/>
                    <a:pt x="501041" y="0"/>
                  </a:cubicBezTo>
                </a:path>
              </a:pathLst>
            </a:custGeom>
            <a:noFill/>
            <a:ln w="38100" algn="ctr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</p:grpSp>
      <p:sp>
        <p:nvSpPr>
          <p:cNvPr id="2" name="Rectangle 1"/>
          <p:cNvSpPr/>
          <p:nvPr/>
        </p:nvSpPr>
        <p:spPr>
          <a:xfrm>
            <a:off x="2537909" y="5185411"/>
            <a:ext cx="71161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latin typeface="+mj-lt"/>
              </a:rPr>
              <a:t>Fibers  arising from Substantia </a:t>
            </a:r>
            <a:r>
              <a:rPr lang="en-US" sz="1800" dirty="0" err="1">
                <a:latin typeface="+mj-lt"/>
              </a:rPr>
              <a:t>Gelatinosa</a:t>
            </a:r>
            <a:r>
              <a:rPr lang="en-US" sz="1800" dirty="0">
                <a:latin typeface="+mj-lt"/>
              </a:rPr>
              <a:t> &amp; Nucleus </a:t>
            </a:r>
            <a:r>
              <a:rPr lang="en-US" sz="1800" dirty="0" err="1">
                <a:latin typeface="+mj-lt"/>
              </a:rPr>
              <a:t>Proprius</a:t>
            </a:r>
            <a:r>
              <a:rPr lang="en-US" sz="1800" dirty="0">
                <a:latin typeface="+mj-lt"/>
              </a:rPr>
              <a:t> decussate 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in the </a:t>
            </a:r>
            <a:r>
              <a:rPr lang="en-US" sz="1800" b="1" dirty="0">
                <a:latin typeface="+mj-lt"/>
              </a:rPr>
              <a:t>Anterior White Commissar  </a:t>
            </a:r>
            <a:r>
              <a:rPr lang="en-US" sz="1800" dirty="0">
                <a:latin typeface="+mj-lt"/>
              </a:rPr>
              <a:t>and ascend as </a:t>
            </a:r>
            <a:r>
              <a:rPr lang="en-US" sz="1800" b="1" dirty="0">
                <a:latin typeface="+mj-lt"/>
              </a:rPr>
              <a:t>Spinal Lemniscus</a:t>
            </a:r>
          </a:p>
          <a:p>
            <a:pPr>
              <a:defRPr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 The lateral &amp;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ventical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Spinothalamic tract when they ascend together we call the Spinal lemniscus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30944" y="6324945"/>
            <a:ext cx="25110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dirty="0">
                <a:solidFill>
                  <a:srgbClr val="92D050"/>
                </a:solidFill>
                <a:latin typeface="+mn-lt"/>
              </a:rPr>
              <a:t>*Ventral Posterior</a:t>
            </a:r>
            <a:endParaRPr lang="en-US" sz="1800" b="1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4D9127C-5019-4395-B41F-044B8D1516B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2. Spinothalamic (anterolateral) Tracts</a:t>
            </a:r>
          </a:p>
        </p:txBody>
      </p:sp>
    </p:spTree>
    <p:extLst>
      <p:ext uri="{BB962C8B-B14F-4D97-AF65-F5344CB8AC3E}">
        <p14:creationId xmlns:p14="http://schemas.microsoft.com/office/powerpoint/2010/main" val="1048603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2" descr="C:\Documents and Settings\Dr.Essam\My Documents\blockes\cns block\2014-2015\lectures\fig\5.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3462058"/>
            <a:ext cx="3022600" cy="2679700"/>
          </a:xfrm>
          <a:noFill/>
        </p:spPr>
      </p:pic>
      <p:sp>
        <p:nvSpPr>
          <p:cNvPr id="22531" name="Text Placeholder 3"/>
          <p:cNvSpPr>
            <a:spLocks noGrp="1"/>
          </p:cNvSpPr>
          <p:nvPr>
            <p:ph type="body" sz="half" idx="2"/>
          </p:nvPr>
        </p:nvSpPr>
        <p:spPr>
          <a:xfrm>
            <a:off x="976481" y="1449252"/>
            <a:ext cx="6286500" cy="4692505"/>
          </a:xfrm>
          <a:noFill/>
          <a:ln>
            <a:noFill/>
          </a:ln>
        </p:spPr>
        <p:txBody>
          <a:bodyPr>
            <a:no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It is selectively damaged in </a:t>
            </a:r>
            <a:r>
              <a:rPr lang="en-US" altLang="en-US" sz="2200" b="1" dirty="0" err="1">
                <a:latin typeface="+mj-lt"/>
              </a:rPr>
              <a:t>Syringomyelia</a:t>
            </a:r>
            <a:endParaRPr lang="en-US" altLang="en-US" sz="2200" b="1" dirty="0">
              <a:latin typeface="+mj-lt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The central canal becomes enlarged forming a cavity compressing the adjacent nerve </a:t>
            </a:r>
            <a:r>
              <a:rPr lang="en-US" altLang="en-US" sz="2200" dirty="0" err="1">
                <a:latin typeface="+mj-lt"/>
              </a:rPr>
              <a:t>fibres</a:t>
            </a:r>
            <a:r>
              <a:rPr lang="en-US" altLang="en-US" sz="2200" dirty="0">
                <a:latin typeface="+mj-lt"/>
              </a:rPr>
              <a:t>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 err="1">
                <a:latin typeface="+mj-lt"/>
              </a:rPr>
              <a:t>Fibres</a:t>
            </a:r>
            <a:r>
              <a:rPr lang="en-US" altLang="en-US" sz="2200" dirty="0">
                <a:latin typeface="+mj-lt"/>
              </a:rPr>
              <a:t> serving pain and temperature are damaged as they decussate in the ventral white commissure close to the central canal causing selective loss of pain and temperature in the upper limbs (</a:t>
            </a:r>
            <a:r>
              <a:rPr lang="en-US" altLang="en-US" sz="2200" b="1" dirty="0">
                <a:latin typeface="+mj-lt"/>
              </a:rPr>
              <a:t>dissociate sensory loss</a:t>
            </a:r>
            <a:r>
              <a:rPr lang="en-US" altLang="en-US" sz="2200" dirty="0">
                <a:latin typeface="+mj-lt"/>
              </a:rPr>
              <a:t>)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Light touch and proprioceptive sensations are retained.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Joints of the limbs become disorganized without discomfort </a:t>
            </a:r>
            <a:r>
              <a:rPr lang="en-US" altLang="en-US" sz="2200" b="1" dirty="0">
                <a:latin typeface="+mj-lt"/>
              </a:rPr>
              <a:t>(Charcot's joint). </a:t>
            </a:r>
            <a:r>
              <a:rPr lang="en-US" alt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(the joint looks misshapen but does not cause pain)</a:t>
            </a:r>
            <a:endParaRPr lang="en-US" altLang="en-US" sz="2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2533" name="Picture 7" descr="C:\Documents and Settings\Dr.Essam\My Documents\blockes\cns block\2014-2015\lectures\fig\206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462058"/>
            <a:ext cx="1752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white commissur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4" b="30519"/>
          <a:stretch/>
        </p:blipFill>
        <p:spPr bwMode="auto">
          <a:xfrm>
            <a:off x="8606118" y="690285"/>
            <a:ext cx="3189194" cy="2666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6794126" y="4593112"/>
            <a:ext cx="1290917" cy="1035423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051414" y="869621"/>
            <a:ext cx="1627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92D050"/>
                </a:solidFill>
                <a:latin typeface="+mn-lt"/>
              </a:rPr>
              <a:t>The ventral commissure is close to the central canal. So when the central canal enlarges it presses on the fibers passing through it.</a:t>
            </a:r>
            <a:endParaRPr lang="en-GB" sz="16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50F96A7-15DB-42DE-957C-3F0BB1EEE4B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2. Spinothalamic (anterolateral) Tracts</a:t>
            </a:r>
          </a:p>
          <a:p>
            <a:r>
              <a:rPr lang="en-US" sz="3200" b="1" dirty="0"/>
              <a:t>Lesions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74856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967409" y="1465006"/>
            <a:ext cx="6629400" cy="4821937"/>
          </a:xfrm>
          <a:noFill/>
          <a:ln>
            <a:noFill/>
          </a:ln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The Spinocerebellar system consists of  a sequence of </a:t>
            </a:r>
            <a:r>
              <a:rPr lang="en-US" altLang="en-US" sz="2200" b="1" dirty="0">
                <a:latin typeface="+mj-lt"/>
              </a:rPr>
              <a:t>only two neurons;</a:t>
            </a:r>
          </a:p>
          <a:p>
            <a:pPr marL="457200" eaLnBrk="1" hangingPunct="1"/>
            <a:r>
              <a:rPr lang="en-US" altLang="en-US" sz="2200" b="1" dirty="0" err="1">
                <a:latin typeface="+mj-lt"/>
              </a:rPr>
              <a:t>Neurone</a:t>
            </a:r>
            <a:r>
              <a:rPr lang="en-US" altLang="en-US" sz="2200" b="1" dirty="0">
                <a:latin typeface="+mj-lt"/>
              </a:rPr>
              <a:t> I</a:t>
            </a:r>
            <a:r>
              <a:rPr lang="en-US" altLang="en-US" sz="2200" dirty="0">
                <a:latin typeface="+mj-lt"/>
              </a:rPr>
              <a:t>:Large cells of dorsal root ganglia.</a:t>
            </a:r>
          </a:p>
          <a:p>
            <a:pPr marL="457200" eaLnBrk="1" hangingPunct="1"/>
            <a:r>
              <a:rPr lang="en-US" altLang="en-US" sz="2200" b="1" dirty="0" err="1">
                <a:latin typeface="+mj-lt"/>
              </a:rPr>
              <a:t>Neurone</a:t>
            </a:r>
            <a:r>
              <a:rPr lang="en-US" altLang="en-US" sz="2200" b="1" dirty="0">
                <a:latin typeface="+mj-lt"/>
              </a:rPr>
              <a:t> II:</a:t>
            </a:r>
            <a:r>
              <a:rPr lang="en-US" altLang="en-US" sz="2200" dirty="0">
                <a:latin typeface="+mj-lt"/>
              </a:rPr>
              <a:t> cells of the nucleus dorsalis; </a:t>
            </a:r>
            <a:r>
              <a:rPr lang="en-US" altLang="en-US" sz="2200" b="1" dirty="0">
                <a:latin typeface="+mj-lt"/>
              </a:rPr>
              <a:t>Clark's nucleus </a:t>
            </a:r>
            <a:r>
              <a:rPr lang="en-US" altLang="en-US" sz="2200" dirty="0">
                <a:latin typeface="+mj-lt"/>
              </a:rPr>
              <a:t>(column) . </a:t>
            </a:r>
            <a:r>
              <a:rPr lang="en-US" alt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Carry information to lateral side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b="1" dirty="0">
                <a:latin typeface="+mj-lt"/>
              </a:rPr>
              <a:t>Two tracts: Dorsal &amp;Ventral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Located near the dorsolateral and ventrolateral surfaces of the cord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Contain axons of the second order neurons</a:t>
            </a:r>
          </a:p>
          <a:p>
            <a:pPr eaLnBrk="1" hangingPunct="1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Carry information derived from muscle spindles, Golgi tendon and tactile receptors to the cerebellum for the control of posture and coordination of movements.    </a:t>
            </a:r>
            <a:r>
              <a:rPr lang="en-US" altLang="en-US" sz="2200" dirty="0">
                <a:solidFill>
                  <a:srgbClr val="92D050"/>
                </a:solidFill>
                <a:latin typeface="+mj-lt"/>
              </a:rPr>
              <a:t>(it is responsible for subconscious sensations)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848602" y="2086070"/>
            <a:ext cx="3905250" cy="2867025"/>
            <a:chOff x="5768042" y="2009776"/>
            <a:chExt cx="4747558" cy="2867025"/>
          </a:xfrm>
        </p:grpSpPr>
        <p:pic>
          <p:nvPicPr>
            <p:cNvPr id="6" name="Picture 4" descr="F00365-008-f0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98"/>
            <a:stretch>
              <a:fillRect/>
            </a:stretch>
          </p:blipFill>
          <p:spPr bwMode="auto">
            <a:xfrm>
              <a:off x="5791200" y="2009776"/>
              <a:ext cx="4724400" cy="286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5890559" y="3143250"/>
              <a:ext cx="685800" cy="22860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68042" y="3743325"/>
              <a:ext cx="685800" cy="228600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548860" y="3568257"/>
            <a:ext cx="723015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572343" y="3568257"/>
            <a:ext cx="667326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D5738DBD-625C-4C4F-A7D3-36415ED21EF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3. Spinocerebellar Tracts</a:t>
            </a:r>
          </a:p>
        </p:txBody>
      </p:sp>
    </p:spTree>
    <p:extLst>
      <p:ext uri="{BB962C8B-B14F-4D97-AF65-F5344CB8AC3E}">
        <p14:creationId xmlns:p14="http://schemas.microsoft.com/office/powerpoint/2010/main" val="2460998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450062" y="1875509"/>
            <a:ext cx="2700993" cy="3877144"/>
            <a:chOff x="6656388" y="1143001"/>
            <a:chExt cx="3810000" cy="5572125"/>
          </a:xfrm>
        </p:grpSpPr>
        <p:pic>
          <p:nvPicPr>
            <p:cNvPr id="22" name="ClipArt Placeholder 5" descr="C:\Documents and Settings\Free User\My Documents\My Pictures\wer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29" r="13503"/>
            <a:stretch>
              <a:fillRect/>
            </a:stretch>
          </p:blipFill>
          <p:spPr>
            <a:xfrm>
              <a:off x="6656388" y="1143001"/>
              <a:ext cx="3810000" cy="557212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23" name="Freeform 22"/>
            <p:cNvSpPr>
              <a:spLocks noChangeArrowheads="1"/>
            </p:cNvSpPr>
            <p:nvPr/>
          </p:nvSpPr>
          <p:spPr bwMode="auto">
            <a:xfrm>
              <a:off x="8201025" y="5307013"/>
              <a:ext cx="425450" cy="292100"/>
            </a:xfrm>
            <a:custGeom>
              <a:avLst/>
              <a:gdLst>
                <a:gd name="T0" fmla="*/ 412604 w 425885"/>
                <a:gd name="T1" fmla="*/ 286958 h 292273"/>
                <a:gd name="T2" fmla="*/ 339793 w 425885"/>
                <a:gd name="T3" fmla="*/ 262361 h 292273"/>
                <a:gd name="T4" fmla="*/ 291250 w 425885"/>
                <a:gd name="T5" fmla="*/ 200870 h 292273"/>
                <a:gd name="T6" fmla="*/ 254842 w 425885"/>
                <a:gd name="T7" fmla="*/ 163975 h 292273"/>
                <a:gd name="T8" fmla="*/ 230573 w 425885"/>
                <a:gd name="T9" fmla="*/ 114783 h 292273"/>
                <a:gd name="T10" fmla="*/ 97084 w 425885"/>
                <a:gd name="T11" fmla="*/ 16391 h 292273"/>
                <a:gd name="T12" fmla="*/ 60677 w 425885"/>
                <a:gd name="T13" fmla="*/ 16391 h 292273"/>
                <a:gd name="T14" fmla="*/ 12131 w 425885"/>
                <a:gd name="T15" fmla="*/ 90186 h 292273"/>
                <a:gd name="T16" fmla="*/ 0 w 425885"/>
                <a:gd name="T17" fmla="*/ 102483 h 2922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25885"/>
                <a:gd name="T28" fmla="*/ 0 h 292273"/>
                <a:gd name="T29" fmla="*/ 425885 w 425885"/>
                <a:gd name="T30" fmla="*/ 292273 h 29227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25885" h="292273">
                  <a:moveTo>
                    <a:pt x="425885" y="292273"/>
                  </a:moveTo>
                  <a:cubicBezTo>
                    <a:pt x="398745" y="287054"/>
                    <a:pt x="371605" y="281835"/>
                    <a:pt x="350728" y="267221"/>
                  </a:cubicBezTo>
                  <a:cubicBezTo>
                    <a:pt x="329851" y="252607"/>
                    <a:pt x="315238" y="221292"/>
                    <a:pt x="300624" y="204591"/>
                  </a:cubicBezTo>
                  <a:cubicBezTo>
                    <a:pt x="286010" y="187890"/>
                    <a:pt x="273484" y="181627"/>
                    <a:pt x="263046" y="167013"/>
                  </a:cubicBezTo>
                  <a:cubicBezTo>
                    <a:pt x="252608" y="152399"/>
                    <a:pt x="265134" y="141961"/>
                    <a:pt x="237994" y="116909"/>
                  </a:cubicBezTo>
                  <a:cubicBezTo>
                    <a:pt x="210854" y="91857"/>
                    <a:pt x="129435" y="33402"/>
                    <a:pt x="100208" y="16701"/>
                  </a:cubicBezTo>
                  <a:cubicBezTo>
                    <a:pt x="70981" y="0"/>
                    <a:pt x="77244" y="4175"/>
                    <a:pt x="62630" y="16701"/>
                  </a:cubicBezTo>
                  <a:cubicBezTo>
                    <a:pt x="48016" y="29227"/>
                    <a:pt x="22964" y="77243"/>
                    <a:pt x="12526" y="91857"/>
                  </a:cubicBezTo>
                  <a:cubicBezTo>
                    <a:pt x="2088" y="106471"/>
                    <a:pt x="0" y="104383"/>
                    <a:pt x="0" y="104383"/>
                  </a:cubicBez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7686675" y="3141663"/>
              <a:ext cx="476250" cy="2774950"/>
            </a:xfrm>
            <a:custGeom>
              <a:avLst/>
              <a:gdLst>
                <a:gd name="connsiteX0" fmla="*/ 475990 w 475990"/>
                <a:gd name="connsiteY0" fmla="*/ 2319402 h 2774514"/>
                <a:gd name="connsiteX1" fmla="*/ 438411 w 475990"/>
                <a:gd name="connsiteY1" fmla="*/ 2407084 h 2774514"/>
                <a:gd name="connsiteX2" fmla="*/ 363255 w 475990"/>
                <a:gd name="connsiteY2" fmla="*/ 2432136 h 2774514"/>
                <a:gd name="connsiteX3" fmla="*/ 313151 w 475990"/>
                <a:gd name="connsiteY3" fmla="*/ 2432136 h 2774514"/>
                <a:gd name="connsiteX4" fmla="*/ 275573 w 475990"/>
                <a:gd name="connsiteY4" fmla="*/ 2432136 h 2774514"/>
                <a:gd name="connsiteX5" fmla="*/ 225469 w 475990"/>
                <a:gd name="connsiteY5" fmla="*/ 2432136 h 2774514"/>
                <a:gd name="connsiteX6" fmla="*/ 187891 w 475990"/>
                <a:gd name="connsiteY6" fmla="*/ 2494766 h 2774514"/>
                <a:gd name="connsiteX7" fmla="*/ 125261 w 475990"/>
                <a:gd name="connsiteY7" fmla="*/ 2494766 h 2774514"/>
                <a:gd name="connsiteX8" fmla="*/ 87683 w 475990"/>
                <a:gd name="connsiteY8" fmla="*/ 2419610 h 2774514"/>
                <a:gd name="connsiteX9" fmla="*/ 50105 w 475990"/>
                <a:gd name="connsiteY9" fmla="*/ 365342 h 2774514"/>
                <a:gd name="connsiteX10" fmla="*/ 25053 w 475990"/>
                <a:gd name="connsiteY10" fmla="*/ 227555 h 2774514"/>
                <a:gd name="connsiteX11" fmla="*/ 25053 w 475990"/>
                <a:gd name="connsiteY11" fmla="*/ 139873 h 2774514"/>
                <a:gd name="connsiteX12" fmla="*/ 0 w 475990"/>
                <a:gd name="connsiteY12" fmla="*/ 27139 h 277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5990" h="2774514">
                  <a:moveTo>
                    <a:pt x="475990" y="2319402"/>
                  </a:moveTo>
                  <a:cubicBezTo>
                    <a:pt x="466595" y="2353848"/>
                    <a:pt x="457200" y="2388295"/>
                    <a:pt x="438411" y="2407084"/>
                  </a:cubicBezTo>
                  <a:cubicBezTo>
                    <a:pt x="419622" y="2425873"/>
                    <a:pt x="384132" y="2427961"/>
                    <a:pt x="363255" y="2432136"/>
                  </a:cubicBezTo>
                  <a:cubicBezTo>
                    <a:pt x="342378" y="2436311"/>
                    <a:pt x="313151" y="2432136"/>
                    <a:pt x="313151" y="2432136"/>
                  </a:cubicBezTo>
                  <a:lnTo>
                    <a:pt x="275573" y="2432136"/>
                  </a:lnTo>
                  <a:cubicBezTo>
                    <a:pt x="260959" y="2432136"/>
                    <a:pt x="240083" y="2421698"/>
                    <a:pt x="225469" y="2432136"/>
                  </a:cubicBezTo>
                  <a:cubicBezTo>
                    <a:pt x="210855" y="2442574"/>
                    <a:pt x="204592" y="2484328"/>
                    <a:pt x="187891" y="2494766"/>
                  </a:cubicBezTo>
                  <a:cubicBezTo>
                    <a:pt x="171190" y="2505204"/>
                    <a:pt x="141962" y="2507292"/>
                    <a:pt x="125261" y="2494766"/>
                  </a:cubicBezTo>
                  <a:cubicBezTo>
                    <a:pt x="108560" y="2482240"/>
                    <a:pt x="100209" y="2774514"/>
                    <a:pt x="87683" y="2419610"/>
                  </a:cubicBezTo>
                  <a:cubicBezTo>
                    <a:pt x="75157" y="2064706"/>
                    <a:pt x="60543" y="730684"/>
                    <a:pt x="50105" y="365342"/>
                  </a:cubicBezTo>
                  <a:cubicBezTo>
                    <a:pt x="39667" y="0"/>
                    <a:pt x="29228" y="265133"/>
                    <a:pt x="25053" y="227555"/>
                  </a:cubicBezTo>
                  <a:cubicBezTo>
                    <a:pt x="20878" y="189977"/>
                    <a:pt x="29228" y="173276"/>
                    <a:pt x="25053" y="139873"/>
                  </a:cubicBezTo>
                  <a:cubicBezTo>
                    <a:pt x="20878" y="106470"/>
                    <a:pt x="10439" y="66804"/>
                    <a:pt x="0" y="27139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7686675" y="2917826"/>
              <a:ext cx="788988" cy="366713"/>
            </a:xfrm>
            <a:custGeom>
              <a:avLst/>
              <a:gdLst>
                <a:gd name="connsiteX0" fmla="*/ 0 w 789140"/>
                <a:gd name="connsiteY0" fmla="*/ 250521 h 365343"/>
                <a:gd name="connsiteX1" fmla="*/ 100209 w 789140"/>
                <a:gd name="connsiteY1" fmla="*/ 288099 h 365343"/>
                <a:gd name="connsiteX2" fmla="*/ 137787 w 789140"/>
                <a:gd name="connsiteY2" fmla="*/ 313151 h 365343"/>
                <a:gd name="connsiteX3" fmla="*/ 225469 w 789140"/>
                <a:gd name="connsiteY3" fmla="*/ 338203 h 365343"/>
                <a:gd name="connsiteX4" fmla="*/ 388307 w 789140"/>
                <a:gd name="connsiteY4" fmla="*/ 363255 h 365343"/>
                <a:gd name="connsiteX5" fmla="*/ 425885 w 789140"/>
                <a:gd name="connsiteY5" fmla="*/ 350729 h 365343"/>
                <a:gd name="connsiteX6" fmla="*/ 501042 w 789140"/>
                <a:gd name="connsiteY6" fmla="*/ 325677 h 365343"/>
                <a:gd name="connsiteX7" fmla="*/ 551146 w 789140"/>
                <a:gd name="connsiteY7" fmla="*/ 275573 h 365343"/>
                <a:gd name="connsiteX8" fmla="*/ 638828 w 789140"/>
                <a:gd name="connsiteY8" fmla="*/ 212943 h 365343"/>
                <a:gd name="connsiteX9" fmla="*/ 688932 w 789140"/>
                <a:gd name="connsiteY9" fmla="*/ 150313 h 365343"/>
                <a:gd name="connsiteX10" fmla="*/ 726510 w 789140"/>
                <a:gd name="connsiteY10" fmla="*/ 125261 h 365343"/>
                <a:gd name="connsiteX11" fmla="*/ 764088 w 789140"/>
                <a:gd name="connsiteY11" fmla="*/ 100209 h 365343"/>
                <a:gd name="connsiteX12" fmla="*/ 789140 w 789140"/>
                <a:gd name="connsiteY12" fmla="*/ 0 h 365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9140" h="365343">
                  <a:moveTo>
                    <a:pt x="0" y="250521"/>
                  </a:moveTo>
                  <a:cubicBezTo>
                    <a:pt x="38622" y="264091"/>
                    <a:pt x="77245" y="277661"/>
                    <a:pt x="100209" y="288099"/>
                  </a:cubicBezTo>
                  <a:cubicBezTo>
                    <a:pt x="123173" y="298537"/>
                    <a:pt x="116910" y="304800"/>
                    <a:pt x="137787" y="313151"/>
                  </a:cubicBezTo>
                  <a:cubicBezTo>
                    <a:pt x="158664" y="321502"/>
                    <a:pt x="183716" y="329852"/>
                    <a:pt x="225469" y="338203"/>
                  </a:cubicBezTo>
                  <a:cubicBezTo>
                    <a:pt x="267222" y="346554"/>
                    <a:pt x="354904" y="361167"/>
                    <a:pt x="388307" y="363255"/>
                  </a:cubicBezTo>
                  <a:cubicBezTo>
                    <a:pt x="421710" y="365343"/>
                    <a:pt x="425885" y="350729"/>
                    <a:pt x="425885" y="350729"/>
                  </a:cubicBezTo>
                  <a:cubicBezTo>
                    <a:pt x="444674" y="344466"/>
                    <a:pt x="480165" y="338203"/>
                    <a:pt x="501042" y="325677"/>
                  </a:cubicBezTo>
                  <a:cubicBezTo>
                    <a:pt x="521919" y="313151"/>
                    <a:pt x="528182" y="294362"/>
                    <a:pt x="551146" y="275573"/>
                  </a:cubicBezTo>
                  <a:cubicBezTo>
                    <a:pt x="574110" y="256784"/>
                    <a:pt x="615864" y="233820"/>
                    <a:pt x="638828" y="212943"/>
                  </a:cubicBezTo>
                  <a:cubicBezTo>
                    <a:pt x="661792" y="192066"/>
                    <a:pt x="674318" y="164927"/>
                    <a:pt x="688932" y="150313"/>
                  </a:cubicBezTo>
                  <a:cubicBezTo>
                    <a:pt x="703546" y="135699"/>
                    <a:pt x="726510" y="125261"/>
                    <a:pt x="726510" y="125261"/>
                  </a:cubicBezTo>
                  <a:cubicBezTo>
                    <a:pt x="739036" y="116910"/>
                    <a:pt x="753650" y="121086"/>
                    <a:pt x="764088" y="100209"/>
                  </a:cubicBezTo>
                  <a:cubicBezTo>
                    <a:pt x="774526" y="79332"/>
                    <a:pt x="789140" y="12526"/>
                    <a:pt x="789140" y="0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  <p:graphicFrame>
        <p:nvGraphicFramePr>
          <p:cNvPr id="19" name="Content Placeholder 1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856809"/>
              </p:ext>
            </p:extLst>
          </p:nvPr>
        </p:nvGraphicFramePr>
        <p:xfrm>
          <a:off x="2950718" y="1229028"/>
          <a:ext cx="6443008" cy="500326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1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21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465"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Posterior (Dorsal) Spinocerebellar Tract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i="0" dirty="0">
                          <a:solidFill>
                            <a:schemeClr val="bg1"/>
                          </a:solidFill>
                          <a:latin typeface="Gill Sans MT" panose="020B0502020104020203" pitchFamily="34" charset="0"/>
                        </a:rPr>
                        <a:t>Ventral (Anterior) Spinocerebellar Tract</a:t>
                      </a:r>
                    </a:p>
                  </a:txBody>
                  <a:tcPr>
                    <a:solidFill>
                      <a:srgbClr val="CC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4149">
                <a:tc>
                  <a:txBody>
                    <a:bodyPr/>
                    <a:lstStyle/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alt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Present only above level L3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alt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The cell bodies of 2nd order neuron lie in </a:t>
                      </a:r>
                      <a:r>
                        <a:rPr lang="en-US" alt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Clark’s column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alt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Axons of 2nd order neuron terminate </a:t>
                      </a:r>
                      <a:r>
                        <a:rPr lang="en-US" altLang="en-US" sz="1600" b="1" i="0" dirty="0" err="1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ipsilaterally</a:t>
                      </a:r>
                      <a:r>
                        <a:rPr lang="en-US" alt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alt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(</a:t>
                      </a:r>
                      <a:r>
                        <a:rPr lang="en-US" altLang="en-US" sz="1600" b="1" i="0" u="sng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uncrossed</a:t>
                      </a:r>
                      <a:r>
                        <a:rPr lang="en-US" alt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) in the cerebellar cortex by entering through the </a:t>
                      </a:r>
                      <a:r>
                        <a:rPr lang="en-US" alt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inferior cerebellar peduncle</a:t>
                      </a:r>
                      <a:r>
                        <a:rPr lang="en-US" alt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.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Font typeface="Courier New" panose="02070309020205020404" pitchFamily="49" charset="0"/>
                        <a:buChar char="o"/>
                      </a:pPr>
                      <a:r>
                        <a:rPr lang="en-US" alt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Posterior spinocerebellar tract convey sensory information to the same side of the cerebellum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eaLnBrk="1" hangingPunct="1">
                        <a:lnSpc>
                          <a:spcPct val="100000"/>
                        </a:lnSpc>
                        <a:buClr>
                          <a:schemeClr val="tx1"/>
                        </a:buClr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The cell bodies of 2nd order neuron lie in base of the dorsal horn of the 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lumbosacral 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segments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Clr>
                          <a:schemeClr val="tx1"/>
                        </a:buClr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Axons of 2nd order neuron </a:t>
                      </a:r>
                      <a:r>
                        <a:rPr lang="en-US" sz="1600" b="1" i="0" u="sng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cross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to opposite side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, ascend 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as far as the midbrain, and then make a sharp turn caudally (the fibers 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cross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the midline for the 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second time)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and enter the 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superior cerebellar peduncle to 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terminate in the cerebellar cortex</a:t>
                      </a:r>
                    </a:p>
                    <a:p>
                      <a:pPr marL="285750" indent="-285750" eaLnBrk="1" hangingPunct="1">
                        <a:lnSpc>
                          <a:spcPct val="100000"/>
                        </a:lnSpc>
                        <a:buClr>
                          <a:schemeClr val="tx1"/>
                        </a:buClr>
                        <a:buFont typeface="Courier New" panose="02070309020205020404" pitchFamily="49" charset="0"/>
                        <a:buChar char="o"/>
                        <a:defRPr/>
                      </a:pP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So Ventral spinocerebellar tract conveys sensory information to the </a:t>
                      </a:r>
                      <a:r>
                        <a:rPr lang="en-US" sz="1600" b="1" i="0" u="sng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same side</a:t>
                      </a:r>
                      <a:r>
                        <a:rPr lang="en-US" sz="1600" b="1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 </a:t>
                      </a:r>
                      <a:r>
                        <a:rPr lang="en-US" sz="1600" i="0" dirty="0">
                          <a:solidFill>
                            <a:schemeClr val="tx1"/>
                          </a:solidFill>
                          <a:latin typeface="Gill Sans MT" panose="020B0502020104020203" pitchFamily="34" charset="0"/>
                        </a:rPr>
                        <a:t>of the cerebellum</a:t>
                      </a:r>
                    </a:p>
                  </a:txBody>
                  <a:tcPr>
                    <a:solidFill>
                      <a:srgbClr val="EFB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86" y="1669305"/>
            <a:ext cx="2720451" cy="39671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56C078A-3F92-4078-BBFE-FC05AFF67E9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3. Spinocerebellar Tracts</a:t>
            </a:r>
          </a:p>
        </p:txBody>
      </p:sp>
    </p:spTree>
    <p:extLst>
      <p:ext uri="{BB962C8B-B14F-4D97-AF65-F5344CB8AC3E}">
        <p14:creationId xmlns:p14="http://schemas.microsoft.com/office/powerpoint/2010/main" val="3771227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981517" y="1433219"/>
            <a:ext cx="5657557" cy="4525963"/>
          </a:xfrm>
          <a:noFill/>
          <a:ln>
            <a:noFill/>
          </a:ln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en-US" altLang="en-US" sz="2200" b="1" u="sng" dirty="0">
                <a:latin typeface="+mj-lt"/>
              </a:rPr>
              <a:t>Friedrichs ataxia 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= (ataxia = gait)</a:t>
            </a:r>
          </a:p>
          <a:p>
            <a:pPr>
              <a:spcBef>
                <a:spcPts val="0"/>
              </a:spcBef>
              <a:buNone/>
            </a:pPr>
            <a:endParaRPr lang="en-US" altLang="en-US" sz="22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An inherited degenerated disease 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Affecting the spinocerebellar tracts 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Leading to </a:t>
            </a:r>
            <a:r>
              <a:rPr lang="en-US" altLang="en-US" sz="2200" b="1" dirty="0">
                <a:latin typeface="+mj-lt"/>
              </a:rPr>
              <a:t>incoordination of arms, intense tremor, wide base reeling gait ataxia 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It begins in child hood 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Wheelchair is bound by 20 years of age  </a:t>
            </a:r>
          </a:p>
        </p:txBody>
      </p:sp>
      <p:pic>
        <p:nvPicPr>
          <p:cNvPr id="26628" name="Picture 4" descr="C:\Documents and Settings\Dr.Essam\My Documents\blockes\cns block\2014-2015\lectures\fig\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338" y="2198572"/>
            <a:ext cx="3931007" cy="30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DBFB1D7-49BD-4FEC-BF87-EF36C96723E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3. Spinocerebellar Tracts</a:t>
            </a:r>
          </a:p>
          <a:p>
            <a:r>
              <a:rPr lang="en-US" sz="3200" b="1" dirty="0"/>
              <a:t>Lesions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25284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17889" y="5153053"/>
            <a:ext cx="2857500" cy="1484411"/>
            <a:chOff x="4730892" y="5099343"/>
            <a:chExt cx="2857500" cy="1638300"/>
          </a:xfrm>
        </p:grpSpPr>
        <p:pic>
          <p:nvPicPr>
            <p:cNvPr id="1046" name="Picture 22" descr="Image result for tectu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892" y="5099343"/>
              <a:ext cx="2857500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589059" y="6429866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3359" y="1432013"/>
            <a:ext cx="6947095" cy="4323812"/>
          </a:xfrm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Ascends in the </a:t>
            </a:r>
            <a:r>
              <a:rPr lang="en-US" sz="2200" b="1" dirty="0" err="1">
                <a:latin typeface="+mj-lt"/>
              </a:rPr>
              <a:t>anterolateral</a:t>
            </a:r>
            <a:r>
              <a:rPr lang="en-US" sz="2200" dirty="0">
                <a:latin typeface="+mj-lt"/>
              </a:rPr>
              <a:t> part, in close association with </a:t>
            </a:r>
            <a:r>
              <a:rPr lang="en-US" sz="2200" dirty="0" err="1">
                <a:latin typeface="+mj-lt"/>
              </a:rPr>
              <a:t>spinothalamic</a:t>
            </a:r>
            <a:r>
              <a:rPr lang="en-US" sz="2200" dirty="0">
                <a:latin typeface="+mj-lt"/>
              </a:rPr>
              <a:t> system.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Primary afferents reach dorsal horn through </a:t>
            </a:r>
            <a:r>
              <a:rPr lang="en-US" sz="2200" b="1" dirty="0">
                <a:latin typeface="+mj-lt"/>
              </a:rPr>
              <a:t>dorsal roots </a:t>
            </a:r>
            <a:r>
              <a:rPr lang="en-US" sz="2200" dirty="0">
                <a:latin typeface="+mj-lt"/>
              </a:rPr>
              <a:t>and terminate on 2nd order neurons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 cell bodies of 2nd order neuron lie in </a:t>
            </a:r>
            <a:r>
              <a:rPr lang="en-US" sz="2200" b="1" dirty="0">
                <a:latin typeface="+mj-lt"/>
              </a:rPr>
              <a:t>base of the dorsal horn</a:t>
            </a:r>
            <a:r>
              <a:rPr lang="en-US" sz="2200" dirty="0">
                <a:latin typeface="+mj-lt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Axons of 2nd order neuron  cross to opposite side, and project to the </a:t>
            </a:r>
            <a:r>
              <a:rPr lang="en-US" sz="2200" b="1" dirty="0" err="1">
                <a:latin typeface="+mj-lt"/>
              </a:rPr>
              <a:t>periaquiductal</a:t>
            </a:r>
            <a:r>
              <a:rPr lang="en-US" sz="2200" b="1" dirty="0">
                <a:latin typeface="+mj-lt"/>
              </a:rPr>
              <a:t> gray matter </a:t>
            </a:r>
            <a:r>
              <a:rPr lang="en-US" sz="2200" dirty="0">
                <a:latin typeface="+mj-lt"/>
              </a:rPr>
              <a:t>and </a:t>
            </a:r>
            <a:r>
              <a:rPr lang="en-US" sz="2200" b="1" dirty="0">
                <a:latin typeface="+mj-lt"/>
              </a:rPr>
              <a:t>superior colliculus in the midbrain</a:t>
            </a:r>
            <a:r>
              <a:rPr lang="en-US" sz="2200" dirty="0">
                <a:latin typeface="+mj-lt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Involved in reflexive turning of the head and eyes toward a point of </a:t>
            </a:r>
            <a:r>
              <a:rPr lang="en-US" sz="2200" b="1" dirty="0" err="1">
                <a:latin typeface="+mj-lt"/>
              </a:rPr>
              <a:t>cutaneous</a:t>
            </a:r>
            <a:r>
              <a:rPr lang="en-US" sz="2200" b="1" dirty="0">
                <a:latin typeface="+mj-lt"/>
              </a:rPr>
              <a:t> stimulation.</a:t>
            </a: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latin typeface="+mj-lt"/>
            </a:endParaRPr>
          </a:p>
          <a:p>
            <a:pPr eaLnBrk="1" hangingPunct="1">
              <a:lnSpc>
                <a:spcPct val="9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endParaRPr lang="en-US" sz="2200" dirty="0">
              <a:latin typeface="+mj-lt"/>
              <a:cs typeface="Arial" charset="0"/>
            </a:endParaRP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1137870338"/>
              </p:ext>
            </p:extLst>
          </p:nvPr>
        </p:nvGraphicFramePr>
        <p:xfrm>
          <a:off x="8075613" y="974725"/>
          <a:ext cx="3341687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Photo Editor Photo" r:id="rId4" imgW="9314286" imgH="14447619" progId="MSPhotoEd.3">
                  <p:embed/>
                </p:oleObj>
              </mc:Choice>
              <mc:Fallback>
                <p:oleObj name="Photo Editor Photo" r:id="rId4" imgW="9314286" imgH="144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613" y="974725"/>
                        <a:ext cx="3341687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10133154" y="2345788"/>
            <a:ext cx="8382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151954" y="5241388"/>
            <a:ext cx="990600" cy="228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209354" y="4631788"/>
            <a:ext cx="9906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43658" y="5744001"/>
            <a:ext cx="3451984" cy="877163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Spinotectal: the fibers travel from the spine (</a:t>
            </a:r>
            <a:r>
              <a:rPr lang="en-US" sz="17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spino</a:t>
            </a:r>
            <a:r>
              <a:rPr lang="en-US" sz="17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-) to a region in the midbrain called tectum (-</a:t>
            </a:r>
            <a:r>
              <a:rPr lang="en-US" sz="1700" dirty="0" err="1">
                <a:solidFill>
                  <a:schemeClr val="accent3">
                    <a:lumMod val="75000"/>
                  </a:schemeClr>
                </a:solidFill>
                <a:latin typeface="+mn-lt"/>
              </a:rPr>
              <a:t>tectal</a:t>
            </a:r>
            <a:r>
              <a:rPr lang="en-US" sz="17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)</a:t>
            </a:r>
            <a:endParaRPr lang="en-GB" sz="1700" dirty="0">
              <a:solidFill>
                <a:schemeClr val="accent3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0" name="Straight Arrow Connector 9"/>
          <p:cNvCxnSpPr>
            <a:cxnSpLocks/>
            <a:stCxn id="4" idx="1"/>
          </p:cNvCxnSpPr>
          <p:nvPr/>
        </p:nvCxnSpPr>
        <p:spPr>
          <a:xfrm flipH="1" flipV="1">
            <a:off x="4164246" y="5469988"/>
            <a:ext cx="279412" cy="712595"/>
          </a:xfrm>
          <a:prstGeom prst="straightConnector1">
            <a:avLst/>
          </a:prstGeom>
          <a:ln w="28575"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>
            <a:extLst>
              <a:ext uri="{FF2B5EF4-FFF2-40B4-BE49-F238E27FC236}">
                <a16:creationId xmlns:a16="http://schemas.microsoft.com/office/drawing/2014/main" id="{812A1DD6-3EA4-4741-81EE-305AC97E23A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Spinotectal Tract</a:t>
            </a:r>
          </a:p>
        </p:txBody>
      </p:sp>
    </p:spTree>
    <p:extLst>
      <p:ext uri="{BB962C8B-B14F-4D97-AF65-F5344CB8AC3E}">
        <p14:creationId xmlns:p14="http://schemas.microsoft.com/office/powerpoint/2010/main" val="25507889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Placeholder 3"/>
          <p:cNvSpPr>
            <a:spLocks noGrp="1"/>
          </p:cNvSpPr>
          <p:nvPr>
            <p:ph type="body" sz="half" idx="2"/>
          </p:nvPr>
        </p:nvSpPr>
        <p:spPr>
          <a:xfrm>
            <a:off x="995546" y="1433219"/>
            <a:ext cx="5471663" cy="5069540"/>
          </a:xfrm>
          <a:noFill/>
          <a:ln>
            <a:noFill/>
          </a:ln>
        </p:spPr>
        <p:txBody>
          <a:bodyPr>
            <a:normAutofit/>
          </a:bodyPr>
          <a:lstStyle/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b="1" dirty="0">
                <a:latin typeface="+mj-lt"/>
              </a:rPr>
              <a:t>Indirect spinocerebellar pathway </a:t>
            </a:r>
            <a:r>
              <a:rPr lang="en-US" sz="2200" dirty="0">
                <a:latin typeface="+mj-lt"/>
              </a:rPr>
              <a:t>(</a:t>
            </a:r>
            <a:r>
              <a:rPr lang="en-US" sz="2200" dirty="0" err="1">
                <a:latin typeface="+mj-lt"/>
              </a:rPr>
              <a:t>spino</a:t>
            </a:r>
            <a:r>
              <a:rPr lang="en-US" sz="2200" dirty="0">
                <a:latin typeface="+mj-lt"/>
              </a:rPr>
              <a:t>-</a:t>
            </a:r>
            <a:r>
              <a:rPr lang="en-US" sz="2200" dirty="0" err="1">
                <a:latin typeface="+mj-lt"/>
              </a:rPr>
              <a:t>olivo</a:t>
            </a:r>
            <a:r>
              <a:rPr lang="en-US" sz="2200" dirty="0">
                <a:latin typeface="+mj-lt"/>
              </a:rPr>
              <a:t>-cerebellar)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meaning it connects the spinal cord with the cerebellum but indirectly through the </a:t>
            </a:r>
            <a:r>
              <a:rPr lang="en-US" sz="22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olivary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nucleus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Impulses from the spinal cord are relayed to the cerebellum via </a:t>
            </a:r>
            <a:r>
              <a:rPr lang="en-US" sz="2200" b="1" dirty="0">
                <a:latin typeface="+mj-lt"/>
              </a:rPr>
              <a:t>inferior </a:t>
            </a:r>
            <a:r>
              <a:rPr lang="en-US" sz="2200" b="1" dirty="0" err="1">
                <a:latin typeface="+mj-lt"/>
              </a:rPr>
              <a:t>olivary</a:t>
            </a:r>
            <a:r>
              <a:rPr lang="en-US" sz="2200" b="1" dirty="0">
                <a:latin typeface="+mj-lt"/>
              </a:rPr>
              <a:t> nucleus</a:t>
            </a:r>
            <a:r>
              <a:rPr lang="en-US" sz="2200" dirty="0">
                <a:latin typeface="+mj-lt"/>
              </a:rPr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Conveys sensory information to the </a:t>
            </a:r>
            <a:r>
              <a:rPr lang="en-US" sz="2200" b="1" dirty="0">
                <a:latin typeface="+mj-lt"/>
              </a:rPr>
              <a:t>cerebellum</a:t>
            </a:r>
            <a:r>
              <a:rPr lang="en-US" sz="2200" dirty="0">
                <a:latin typeface="+mj-lt"/>
              </a:rPr>
              <a:t>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Fibers arise at </a:t>
            </a:r>
            <a:r>
              <a:rPr lang="en-US" sz="2200" u="sng" dirty="0">
                <a:latin typeface="+mj-lt"/>
              </a:rPr>
              <a:t>all levels</a:t>
            </a:r>
            <a:r>
              <a:rPr lang="en-US" sz="2200" dirty="0">
                <a:latin typeface="+mj-lt"/>
              </a:rPr>
              <a:t> of the spinal cord.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Contribute to movement coordination associated primarily with </a:t>
            </a:r>
            <a:r>
              <a:rPr lang="en-US" sz="2200" b="1" dirty="0">
                <a:latin typeface="+mj-lt"/>
              </a:rPr>
              <a:t>balance.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624554" y="531415"/>
            <a:ext cx="4730834" cy="2648513"/>
            <a:chOff x="6624554" y="531415"/>
            <a:chExt cx="5111750" cy="3571875"/>
          </a:xfrm>
        </p:grpSpPr>
        <p:graphicFrame>
          <p:nvGraphicFramePr>
            <p:cNvPr id="7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3448483"/>
                </p:ext>
              </p:extLst>
            </p:nvPr>
          </p:nvGraphicFramePr>
          <p:xfrm>
            <a:off x="6624554" y="531415"/>
            <a:ext cx="5111750" cy="3571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2" name="Photo Editor Photo" r:id="rId3" imgW="9078592" imgH="6342857" progId="MSPhotoEd.3">
                    <p:embed/>
                  </p:oleObj>
                </mc:Choice>
                <mc:Fallback>
                  <p:oleObj name="Photo Editor Photo" r:id="rId3" imgW="9078592" imgH="6342857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3226" t="2382" r="6451" b="2333"/>
                        <a:stretch>
                          <a:fillRect/>
                        </a:stretch>
                      </p:blipFill>
                      <p:spPr bwMode="auto">
                        <a:xfrm>
                          <a:off x="6624554" y="531415"/>
                          <a:ext cx="5111750" cy="3571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10598650" y="2872365"/>
              <a:ext cx="1137654" cy="187036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291804" y="3425605"/>
            <a:ext cx="3858417" cy="3026428"/>
            <a:chOff x="7237213" y="3261832"/>
            <a:chExt cx="3858417" cy="3026428"/>
          </a:xfrm>
        </p:grpSpPr>
        <p:pic>
          <p:nvPicPr>
            <p:cNvPr id="2060" name="Picture 12" descr="Image result for inferior olivary nucleus.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213" y="3261832"/>
              <a:ext cx="3858417" cy="3026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/>
            <p:cNvSpPr/>
            <p:nvPr/>
          </p:nvSpPr>
          <p:spPr>
            <a:xfrm>
              <a:off x="7257133" y="5203750"/>
              <a:ext cx="986115" cy="296297"/>
            </a:xfrm>
            <a:prstGeom prst="rect">
              <a:avLst/>
            </a:prstGeom>
            <a:noFill/>
            <a:ln w="28575">
              <a:solidFill>
                <a:srgbClr val="FF66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3579797" y="3453711"/>
            <a:ext cx="2516203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900467C7-90C4-4296-A162-813149D4EC5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/>
              <a:t>Spino</a:t>
            </a:r>
            <a:r>
              <a:rPr lang="en-US" sz="3600" b="1" dirty="0"/>
              <a:t>-olivary Tract</a:t>
            </a:r>
          </a:p>
        </p:txBody>
      </p:sp>
    </p:spTree>
    <p:extLst>
      <p:ext uri="{BB962C8B-B14F-4D97-AF65-F5344CB8AC3E}">
        <p14:creationId xmlns:p14="http://schemas.microsoft.com/office/powerpoint/2010/main" val="4190466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67409" y="1452612"/>
            <a:ext cx="6135104" cy="4262388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Originates in the dorsal horn, and ascend in the ventrolateral region of the cord 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Contains uncrossed fibers that end in </a:t>
            </a:r>
            <a:r>
              <a:rPr lang="en-US" altLang="en-US" sz="2200" b="1" dirty="0">
                <a:latin typeface="+mj-lt"/>
              </a:rPr>
              <a:t>medullary reticular formation </a:t>
            </a:r>
            <a:r>
              <a:rPr lang="en-US" altLang="en-US" sz="2200" dirty="0">
                <a:latin typeface="+mj-lt"/>
              </a:rPr>
              <a:t>&amp; both crossed &amp; uncrossed fibers that terminate in </a:t>
            </a:r>
            <a:r>
              <a:rPr lang="en-US" altLang="en-US" sz="2200" b="1" dirty="0">
                <a:latin typeface="+mj-lt"/>
              </a:rPr>
              <a:t>pontine reticular formation,</a:t>
            </a:r>
            <a:r>
              <a:rPr lang="en-US" altLang="en-US" sz="2200" dirty="0">
                <a:latin typeface="+mj-lt"/>
              </a:rPr>
              <a:t> finally to the thalamus; that activate the cerebral cortex  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Forms part of the ascending reticular activating system </a:t>
            </a:r>
            <a:r>
              <a:rPr lang="en-US" altLang="en-US" sz="2200" dirty="0">
                <a:solidFill>
                  <a:srgbClr val="92D050"/>
                </a:solidFill>
                <a:latin typeface="+mj-lt"/>
              </a:rPr>
              <a:t>(waking up)</a:t>
            </a:r>
            <a:r>
              <a:rPr lang="en-US" altLang="en-US" sz="2200" dirty="0">
                <a:latin typeface="+mj-lt"/>
              </a:rPr>
              <a:t>.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altLang="en-US" sz="2200" b="1" dirty="0">
                <a:latin typeface="+mj-lt"/>
              </a:rPr>
              <a:t>Involved in perception of dull aching (slow pain)</a:t>
            </a:r>
          </a:p>
        </p:txBody>
      </p:sp>
      <p:graphicFrame>
        <p:nvGraphicFramePr>
          <p:cNvPr id="3074" name="Object 4"/>
          <p:cNvGraphicFramePr>
            <a:graphicFrameLocks noGrp="1" noChangeAspect="1"/>
          </p:cNvGraphicFramePr>
          <p:nvPr>
            <p:ph type="clipArt" sz="half" idx="2"/>
            <p:extLst>
              <p:ext uri="{D42A27DB-BD31-4B8C-83A1-F6EECF244321}">
                <p14:modId xmlns:p14="http://schemas.microsoft.com/office/powerpoint/2010/main" val="1254769945"/>
              </p:ext>
            </p:extLst>
          </p:nvPr>
        </p:nvGraphicFramePr>
        <p:xfrm>
          <a:off x="7107238" y="819150"/>
          <a:ext cx="3849687" cy="522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3" name="Photo Editor Photo" r:id="rId3" imgW="10469436" imgH="14219048" progId="MSPhotoEd.3">
                  <p:embed/>
                </p:oleObj>
              </mc:Choice>
              <mc:Fallback>
                <p:oleObj name="Photo Editor Photo" r:id="rId3" imgW="10469436" imgH="1421904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056" t="1492" r="4689" b="1492"/>
                      <a:stretch>
                        <a:fillRect/>
                      </a:stretch>
                    </p:blipFill>
                    <p:spPr bwMode="auto">
                      <a:xfrm>
                        <a:off x="7107238" y="819150"/>
                        <a:ext cx="3849687" cy="522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9656800" y="5678908"/>
            <a:ext cx="1295400" cy="1556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188995" y="4539510"/>
            <a:ext cx="1188720" cy="132763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>
          <a:xfrm>
            <a:off x="1304858" y="2793130"/>
            <a:ext cx="2049812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7188995" y="3924413"/>
            <a:ext cx="1188720" cy="132763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3986324" y="3108067"/>
            <a:ext cx="293899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B4D4B963-F40F-4C42-8552-56E5B367DAD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/>
              <a:t>Spinoreticular</a:t>
            </a:r>
            <a:r>
              <a:rPr lang="en-US" sz="3600" b="1" dirty="0"/>
              <a:t> Tract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C1443A-A578-4224-A340-F1E0102D4978}"/>
              </a:ext>
            </a:extLst>
          </p:cNvPr>
          <p:cNvCxnSpPr>
            <a:cxnSpLocks/>
          </p:cNvCxnSpPr>
          <p:nvPr/>
        </p:nvCxnSpPr>
        <p:spPr>
          <a:xfrm>
            <a:off x="5509846" y="2495364"/>
            <a:ext cx="1104127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405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24784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dirty="0"/>
              <a:t>Objectives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512235"/>
            <a:ext cx="10515600" cy="4750453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b="1" dirty="0"/>
              <a:t>At the end of the lecture, students should be able to: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Define the meaning of a tract.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Distinguish between the different types of tracts. 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Locate the position of each tract.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Describe the sensory pathway.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Identify the different sensory spinal tracts and their functions.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Identify the course of each of these tracts.</a:t>
            </a:r>
          </a:p>
          <a:p>
            <a:pPr marL="354013" indent="-354013">
              <a:buFont typeface="Wingdings" panose="05000000000000000000" pitchFamily="2" charset="2"/>
              <a:buChar char="ü"/>
              <a:defRPr/>
            </a:pPr>
            <a:r>
              <a:rPr lang="en-US" dirty="0"/>
              <a:t>Know some associated lesions regarding the main tracts.</a:t>
            </a:r>
          </a:p>
        </p:txBody>
      </p:sp>
    </p:spTree>
    <p:extLst>
      <p:ext uri="{BB962C8B-B14F-4D97-AF65-F5344CB8AC3E}">
        <p14:creationId xmlns:p14="http://schemas.microsoft.com/office/powerpoint/2010/main" val="3112475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05E63F-F314-4E5E-A0FB-4C7DF6EEC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9" b="16639"/>
          <a:stretch/>
        </p:blipFill>
        <p:spPr>
          <a:xfrm>
            <a:off x="1048631" y="0"/>
            <a:ext cx="10332430" cy="669680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50293" y="172872"/>
            <a:ext cx="1036320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Summary</a:t>
            </a:r>
            <a:endParaRPr lang="en-GB" sz="3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315796"/>
            <a:ext cx="3624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Special thanks to Jawaher Alkhayyal!</a:t>
            </a:r>
            <a:endParaRPr lang="en-GB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46120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B98FC2DA-457F-4E15-82A5-85E2305F44F0}"/>
              </a:ext>
            </a:extLst>
          </p:cNvPr>
          <p:cNvSpPr txBox="1">
            <a:spLocks/>
          </p:cNvSpPr>
          <p:nvPr/>
        </p:nvSpPr>
        <p:spPr>
          <a:xfrm>
            <a:off x="245438" y="4505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Which of the following is a short white matter tract? 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fasciculus proprius                                   </a:t>
            </a:r>
            <a:r>
              <a:rPr lang="en-US" sz="1600" dirty="0"/>
              <a:t>B)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fasciculus gracilis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fasciculus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cuneatus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                                  </a:t>
            </a:r>
            <a:r>
              <a:rPr lang="en-US" sz="1600" dirty="0"/>
              <a:t>D) 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fasciculus thalamus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(2)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Pathways that carry information to a conscious level have?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1 order neurons                                             B) 2 order neurons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3 order neurons                                             D) 4 order neurons</a:t>
            </a: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(3) The internal arcuate fibers ascend through the brain stem as?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pt-BR" sz="1600" dirty="0"/>
              <a:t>Lateral lemniscus                                         </a:t>
            </a:r>
            <a:r>
              <a:rPr lang="en-US" sz="1600" dirty="0"/>
              <a:t>B) </a:t>
            </a:r>
            <a:r>
              <a:rPr lang="pt-BR" sz="1600" dirty="0"/>
              <a:t>Medial lemniscus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pt-BR" sz="1600" dirty="0"/>
              <a:t>Spinal lemniscus</a:t>
            </a:r>
            <a:r>
              <a:rPr lang="en-US" sz="1600" dirty="0"/>
              <a:t>                                           D) </a:t>
            </a:r>
            <a:r>
              <a:rPr lang="pt-BR" sz="1600" dirty="0"/>
              <a:t>Dorsal lemniscus</a:t>
            </a: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(4)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Tabes dorsalis is a late manifestation of which infection?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Meningitis                                                             B) Syphilis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Syringomyelia                                                       D) Non of them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(5) </a:t>
            </a:r>
            <a:r>
              <a:rPr lang="en-US" altLang="en-US" sz="1600" b="1" dirty="0" err="1">
                <a:solidFill>
                  <a:schemeClr val="bg2">
                    <a:lumMod val="25000"/>
                  </a:schemeClr>
                </a:solidFill>
              </a:rPr>
              <a:t>Spinoreticular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 Tract Originates in _______ &amp; ascend in _______  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The ventral horn, the ventrolateral region of the cord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B) The dorsal horn, the dorsolateral region of the cord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C) The dorsal horn, the ventrolateral region of the cord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D) The ventral horn, the dorsolateral region of the cord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dirty="0"/>
          </a:p>
        </p:txBody>
      </p:sp>
      <p:sp>
        <p:nvSpPr>
          <p:cNvPr id="4" name="Shape 527">
            <a:extLst>
              <a:ext uri="{FF2B5EF4-FFF2-40B4-BE49-F238E27FC236}">
                <a16:creationId xmlns:a16="http://schemas.microsoft.com/office/drawing/2014/main" id="{0B108AA0-D091-451A-A851-26858A455AAB}"/>
              </a:ext>
            </a:extLst>
          </p:cNvPr>
          <p:cNvSpPr txBox="1">
            <a:spLocks/>
          </p:cNvSpPr>
          <p:nvPr/>
        </p:nvSpPr>
        <p:spPr>
          <a:xfrm>
            <a:off x="6546577" y="450574"/>
            <a:ext cx="5399987" cy="625502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(6) Spinothalamic tracts send information to primary sensory cortex on the _____ of the body?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Same side                                                             B) Opposite side 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None/>
            </a:pPr>
            <a:endParaRPr lang="en-US" sz="16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(7)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The posterior spinocerebellar tract passes through?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Superior cerebellar peduncle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B) Middle cerebellar peduncle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Inferior cerebellar peduncle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D) Lateral cerebellar peduncle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(8) Which of the following is involved in the perception of dull aching pain?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 Spinotectal tract                                         </a:t>
            </a:r>
            <a:r>
              <a:rPr lang="en-US" sz="1600" dirty="0"/>
              <a:t>B) </a:t>
            </a:r>
            <a:r>
              <a:rPr lang="en-US" sz="1600" dirty="0" err="1">
                <a:ea typeface="Open Sans" panose="020B0604020202020204" charset="0"/>
                <a:cs typeface="Open Sans" panose="020B0604020202020204" charset="0"/>
              </a:rPr>
              <a:t>Spino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-olivary tract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en-US" sz="1600" dirty="0" err="1">
                <a:ea typeface="Open Sans" panose="020B0604020202020204" charset="0"/>
                <a:cs typeface="Open Sans" panose="020B0604020202020204" charset="0"/>
              </a:rPr>
              <a:t>Spinoreticular</a:t>
            </a:r>
            <a:r>
              <a:rPr lang="en-US" sz="1600" dirty="0">
                <a:ea typeface="Open Sans" panose="020B0604020202020204" charset="0"/>
                <a:cs typeface="Open Sans" panose="020B0604020202020204" charset="0"/>
              </a:rPr>
              <a:t> tract                                    </a:t>
            </a:r>
            <a:r>
              <a:rPr lang="en-US" sz="1600" dirty="0"/>
              <a:t>D) Spinothalamic</a:t>
            </a:r>
            <a:endParaRPr 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(9) Subacute Combined Degeneration of the spinal cord results from?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B12 deficiency                                                     B) B9 deficiency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B6 deficiency                                                       D) B7 deficiency </a:t>
            </a: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b="1" dirty="0">
                <a:solidFill>
                  <a:schemeClr val="bg2">
                    <a:lumMod val="25000"/>
                  </a:schemeClr>
                </a:solidFill>
              </a:rPr>
              <a:t>(10) </a:t>
            </a:r>
            <a:r>
              <a:rPr lang="en-US" altLang="en-US" sz="1600" b="1" dirty="0">
                <a:solidFill>
                  <a:schemeClr val="bg2">
                    <a:lumMod val="25000"/>
                  </a:schemeClr>
                </a:solidFill>
              </a:rPr>
              <a:t>Multiple sclerosis affects which tract?</a:t>
            </a:r>
            <a:endParaRPr lang="en-US" sz="16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A)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fasciculus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proprius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                                   </a:t>
            </a:r>
            <a:r>
              <a:rPr lang="en-US" sz="1600" dirty="0"/>
              <a:t>B)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fasciculus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 gracilis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600" dirty="0"/>
              <a:t>C)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fasciculus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cuneatus</a:t>
            </a:r>
            <a:r>
              <a:rPr lang="en-US" altLang="en-US" sz="1600" dirty="0">
                <a:ea typeface="Open Sans" panose="020B0604020202020204" charset="0"/>
                <a:cs typeface="Open Sans" panose="020B0604020202020204" charset="0"/>
              </a:rPr>
              <a:t>                                  </a:t>
            </a:r>
            <a:r>
              <a:rPr lang="en-US" sz="1600" dirty="0"/>
              <a:t>D) </a:t>
            </a:r>
            <a:r>
              <a:rPr lang="fr-FR" altLang="en-US" sz="1600" dirty="0" err="1">
                <a:ea typeface="Open Sans" panose="020B0604020202020204" charset="0"/>
                <a:cs typeface="Open Sans" panose="020B0604020202020204" charset="0"/>
              </a:rPr>
              <a:t>fasciculus</a:t>
            </a:r>
            <a:r>
              <a:rPr lang="fr-FR" altLang="en-US" sz="1600" dirty="0">
                <a:ea typeface="Open Sans" panose="020B0604020202020204" charset="0"/>
                <a:cs typeface="Open Sans" panose="020B0604020202020204" charset="0"/>
              </a:rPr>
              <a:t> thalamus</a:t>
            </a:r>
            <a:endParaRPr lang="en-US" altLang="en-US" sz="1600" dirty="0"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2150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55">
            <a:extLst>
              <a:ext uri="{FF2B5EF4-FFF2-40B4-BE49-F238E27FC236}">
                <a16:creationId xmlns:a16="http://schemas.microsoft.com/office/drawing/2014/main" id="{5ECD51B0-E371-4E0F-B5AF-3203D3DBC25D}"/>
              </a:ext>
            </a:extLst>
          </p:cNvPr>
          <p:cNvSpPr/>
          <p:nvPr/>
        </p:nvSpPr>
        <p:spPr>
          <a:xfrm>
            <a:off x="3658685" y="10089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5" name="Shape 56">
            <a:extLst>
              <a:ext uri="{FF2B5EF4-FFF2-40B4-BE49-F238E27FC236}">
                <a16:creationId xmlns:a16="http://schemas.microsoft.com/office/drawing/2014/main" id="{1141A1C1-D7B5-465D-8F19-2F7BD16633A6}"/>
              </a:ext>
            </a:extLst>
          </p:cNvPr>
          <p:cNvSpPr/>
          <p:nvPr/>
        </p:nvSpPr>
        <p:spPr>
          <a:xfrm rot="10800000">
            <a:off x="7091134" y="4355634"/>
            <a:ext cx="1442167" cy="1499933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38100" cap="flat" cmpd="sng">
            <a:solidFill>
              <a:srgbClr val="CCA677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981E4-E3EE-47F3-ADDE-7C2C26FBC37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CA945E"/>
                </a:solidFill>
                <a:latin typeface="Agency FB" panose="020B0503020202020204" pitchFamily="34" charset="0"/>
              </a:rPr>
              <a:t>Answers</a:t>
            </a:r>
          </a:p>
        </p:txBody>
      </p:sp>
      <p:sp>
        <p:nvSpPr>
          <p:cNvPr id="7" name="Shape 541">
            <a:extLst>
              <a:ext uri="{FF2B5EF4-FFF2-40B4-BE49-F238E27FC236}">
                <a16:creationId xmlns:a16="http://schemas.microsoft.com/office/drawing/2014/main" id="{059D6DD9-609F-4762-A3FC-7970E87015BB}"/>
              </a:ext>
            </a:extLst>
          </p:cNvPr>
          <p:cNvSpPr txBox="1">
            <a:spLocks/>
          </p:cNvSpPr>
          <p:nvPr/>
        </p:nvSpPr>
        <p:spPr>
          <a:xfrm>
            <a:off x="3658685" y="1008934"/>
            <a:ext cx="4874616" cy="484663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pt-BR" sz="3600" dirty="0">
                <a:latin typeface="Agency FB" panose="020B0503020202020204" pitchFamily="34" charset="0"/>
              </a:rPr>
              <a:t>(1) A           (6) B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(2) C           (7) C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(3) B           (8) C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(4) B           (9) A</a:t>
            </a:r>
            <a:br>
              <a:rPr lang="pt-BR" sz="3600" dirty="0">
                <a:latin typeface="Agency FB" panose="020B0503020202020204" pitchFamily="34" charset="0"/>
              </a:rPr>
            </a:br>
            <a:r>
              <a:rPr lang="pt-BR" sz="3600" dirty="0">
                <a:latin typeface="Agency FB" panose="020B0503020202020204" pitchFamily="34" charset="0"/>
              </a:rPr>
              <a:t>(5) C          (10) C </a:t>
            </a:r>
          </a:p>
        </p:txBody>
      </p:sp>
      <p:sp>
        <p:nvSpPr>
          <p:cNvPr id="8" name="Shape 21">
            <a:extLst>
              <a:ext uri="{FF2B5EF4-FFF2-40B4-BE49-F238E27FC236}">
                <a16:creationId xmlns:a16="http://schemas.microsoft.com/office/drawing/2014/main" id="{AA804BE9-FDF2-4AEA-924D-54731E4C4671}"/>
              </a:ext>
            </a:extLst>
          </p:cNvPr>
          <p:cNvSpPr/>
          <p:nvPr/>
        </p:nvSpPr>
        <p:spPr>
          <a:xfrm flipV="1">
            <a:off x="0" y="6720112"/>
            <a:ext cx="12192000" cy="137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912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527">
            <a:extLst>
              <a:ext uri="{FF2B5EF4-FFF2-40B4-BE49-F238E27FC236}">
                <a16:creationId xmlns:a16="http://schemas.microsoft.com/office/drawing/2014/main" id="{C54056E8-FA58-424C-8683-16A3AF9B8519}"/>
              </a:ext>
            </a:extLst>
          </p:cNvPr>
          <p:cNvSpPr txBox="1">
            <a:spLocks/>
          </p:cNvSpPr>
          <p:nvPr/>
        </p:nvSpPr>
        <p:spPr>
          <a:xfrm>
            <a:off x="1656522" y="450574"/>
            <a:ext cx="9276521" cy="5393635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05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(1) 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</a:rPr>
              <a:t>Write down the location of the three order neurons between the peripheral receptors and the cerebral cortex</a:t>
            </a: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?</a:t>
            </a: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dirty="0"/>
              <a:t>First-order neuron </a:t>
            </a:r>
            <a:br>
              <a:rPr lang="en-US" sz="1800" dirty="0"/>
            </a:br>
            <a:r>
              <a:rPr lang="en-US" sz="1800" dirty="0"/>
              <a:t>• Delivers sensations to the CNS </a:t>
            </a:r>
            <a:br>
              <a:rPr lang="en-US" sz="1800" dirty="0"/>
            </a:br>
            <a:r>
              <a:rPr lang="en-US" sz="1800" dirty="0"/>
              <a:t>• The cell body is in the dorsal or cranial root ganglion </a:t>
            </a: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dirty="0"/>
              <a:t>Second-order neuron </a:t>
            </a:r>
            <a:br>
              <a:rPr lang="en-US" sz="1800" dirty="0"/>
            </a:br>
            <a:r>
              <a:rPr lang="en-US" sz="1800" dirty="0"/>
              <a:t>• An interneuron with the cell body in the spinal cord (grey matter) </a:t>
            </a:r>
            <a:br>
              <a:rPr lang="en-US" sz="1800" dirty="0"/>
            </a:br>
            <a:r>
              <a:rPr lang="en-US" sz="1800" dirty="0"/>
              <a:t>or brain stem (medulla oblongata)</a:t>
            </a: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dirty="0"/>
              <a:t>Third-order neuron </a:t>
            </a:r>
            <a:br>
              <a:rPr lang="en-US" sz="1800" dirty="0"/>
            </a:br>
            <a:r>
              <a:rPr lang="en-US" sz="1800" dirty="0"/>
              <a:t>• Transmits information from the thalamus to the cerebral cortex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(2) The three major pathways carry sensory information are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? </a:t>
            </a:r>
            <a:endParaRPr lang="en-US" sz="2200" b="1" dirty="0">
              <a:solidFill>
                <a:schemeClr val="bg2">
                  <a:lumMod val="25000"/>
                </a:schemeClr>
              </a:solidFill>
            </a:endParaRP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dirty="0"/>
              <a:t>Dorsal (Posterior) column (divided into Gracile &amp; Cuneate fasciculi)</a:t>
            </a: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dirty="0"/>
              <a:t>Spinocerebellar pathway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”dorsal &amp; ventral”</a:t>
            </a:r>
          </a:p>
          <a:p>
            <a:pPr marL="522900" indent="-342900">
              <a:lnSpc>
                <a:spcPct val="100000"/>
              </a:lnSpc>
              <a:spcBef>
                <a:spcPts val="100"/>
              </a:spcBef>
              <a:buFont typeface="+mj-lt"/>
              <a:buAutoNum type="arabicPeriod"/>
            </a:pPr>
            <a:r>
              <a:rPr lang="en-US" sz="1800" dirty="0"/>
              <a:t>Anterolateral pathway (Spinothalamic)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“ventral &amp; lateral”</a:t>
            </a:r>
            <a:br>
              <a:rPr lang="en-US" sz="1800" dirty="0">
                <a:solidFill>
                  <a:schemeClr val="bg1">
                    <a:lumMod val="50000"/>
                  </a:schemeClr>
                </a:solidFill>
              </a:rPr>
            </a:br>
            <a:endParaRPr lang="en-US" sz="1800" dirty="0"/>
          </a:p>
          <a:p>
            <a:pPr marL="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2200" b="1" dirty="0">
                <a:solidFill>
                  <a:schemeClr val="bg2">
                    <a:lumMod val="25000"/>
                  </a:schemeClr>
                </a:solidFill>
              </a:rPr>
              <a:t>(3) An immune disease  affects specifically fasciculus Cuneatus of the cervical region. Leads to Astereognosis Is </a:t>
            </a:r>
            <a:r>
              <a:rPr lang="en-US" altLang="en-US" sz="2200" b="1" dirty="0">
                <a:solidFill>
                  <a:schemeClr val="bg2">
                    <a:lumMod val="25000"/>
                  </a:schemeClr>
                </a:solidFill>
                <a:ea typeface="Open Sans" panose="020B0604020202020204" charset="0"/>
                <a:cs typeface="Open Sans" panose="020B0604020202020204" charset="0"/>
              </a:rPr>
              <a:t>? </a:t>
            </a:r>
            <a:endParaRPr lang="en-US" sz="1800" dirty="0"/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r>
              <a:rPr lang="en-US" sz="1800" dirty="0"/>
              <a:t>Multiple Sclerosis</a:t>
            </a:r>
          </a:p>
          <a:p>
            <a:pPr marL="180000" indent="0">
              <a:lnSpc>
                <a:spcPct val="100000"/>
              </a:lnSpc>
              <a:spcBef>
                <a:spcPts val="100"/>
              </a:spcBef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2492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87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28">
            <a:extLst>
              <a:ext uri="{FF2B5EF4-FFF2-40B4-BE49-F238E27FC236}">
                <a16:creationId xmlns:a16="http://schemas.microsoft.com/office/drawing/2014/main" id="{CCFC0FBF-CA43-4E18-8459-54B5D95A75F3}"/>
              </a:ext>
            </a:extLst>
          </p:cNvPr>
          <p:cNvSpPr txBox="1"/>
          <p:nvPr/>
        </p:nvSpPr>
        <p:spPr>
          <a:xfrm>
            <a:off x="348232" y="534006"/>
            <a:ext cx="3476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500" b="1" u="sng" dirty="0">
                <a:solidFill>
                  <a:srgbClr val="073763"/>
                </a:solidFill>
              </a:rPr>
              <a:t>1- Dorsal column </a:t>
            </a:r>
            <a:endParaRPr sz="2500" b="1" u="sng" dirty="0">
              <a:solidFill>
                <a:srgbClr val="073763"/>
              </a:solidFill>
            </a:endParaRPr>
          </a:p>
        </p:txBody>
      </p:sp>
      <p:pic>
        <p:nvPicPr>
          <p:cNvPr id="3" name="Google Shape;150;p28">
            <a:extLst>
              <a:ext uri="{FF2B5EF4-FFF2-40B4-BE49-F238E27FC236}">
                <a16:creationId xmlns:a16="http://schemas.microsoft.com/office/drawing/2014/main" id="{708B47C5-8C17-43AD-B02C-A0EB6D9BFC4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8238" y="2679232"/>
            <a:ext cx="1711525" cy="3048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3E39041A-2CCA-4D09-AD14-034C3AEAFCAC}"/>
              </a:ext>
            </a:extLst>
          </p:cNvPr>
          <p:cNvSpPr txBox="1"/>
          <p:nvPr/>
        </p:nvSpPr>
        <p:spPr>
          <a:xfrm>
            <a:off x="3562066" y="1130167"/>
            <a:ext cx="8131577" cy="459766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dirty="0">
                <a:solidFill>
                  <a:srgbClr val="073763"/>
                </a:solidFill>
                <a:latin typeface="+mj-lt"/>
              </a:rPr>
              <a:t>First of all you can start from </a:t>
            </a:r>
            <a:r>
              <a:rPr lang="en" sz="1600" b="1" u="sng" dirty="0">
                <a:solidFill>
                  <a:srgbClr val="073763"/>
                </a:solidFill>
                <a:latin typeface="+mj-lt"/>
              </a:rPr>
              <a:t>45:10 minutes</a:t>
            </a:r>
            <a:r>
              <a:rPr lang="en" sz="1600" b="1" dirty="0">
                <a:solidFill>
                  <a:srgbClr val="073763"/>
                </a:solidFill>
                <a:latin typeface="+mj-lt"/>
              </a:rPr>
              <a:t> </a:t>
            </a:r>
            <a:r>
              <a:rPr lang="en" sz="1600" dirty="0">
                <a:solidFill>
                  <a:srgbClr val="073763"/>
                </a:solidFill>
                <a:latin typeface="+mj-lt"/>
              </a:rPr>
              <a:t>if you already you know these basic concepts : </a:t>
            </a:r>
            <a:br>
              <a:rPr lang="en" sz="1600" dirty="0">
                <a:solidFill>
                  <a:srgbClr val="073763"/>
                </a:solidFill>
                <a:latin typeface="+mj-lt"/>
              </a:rPr>
            </a:br>
            <a:r>
              <a:rPr lang="en" sz="1600" b="1" dirty="0">
                <a:solidFill>
                  <a:srgbClr val="073763"/>
                </a:solidFill>
                <a:latin typeface="+mj-lt"/>
              </a:rPr>
              <a:t>Tract</a:t>
            </a:r>
            <a:r>
              <a:rPr lang="en" sz="1600" dirty="0">
                <a:solidFill>
                  <a:srgbClr val="073763"/>
                </a:solidFill>
                <a:latin typeface="+mj-lt"/>
              </a:rPr>
              <a:t> : Bundle of axons in the CNS with common origin and common termination and serve same function. </a:t>
            </a:r>
            <a:br>
              <a:rPr lang="en" sz="1600" dirty="0">
                <a:solidFill>
                  <a:srgbClr val="073763"/>
                </a:solidFill>
                <a:latin typeface="+mj-lt"/>
              </a:rPr>
            </a:br>
            <a:r>
              <a:rPr lang="en" sz="1600" dirty="0">
                <a:solidFill>
                  <a:srgbClr val="073763"/>
                </a:solidFill>
                <a:latin typeface="+mj-lt"/>
              </a:rPr>
              <a:t>White matter ( have ascending and descending tract ) they organized like : </a:t>
            </a:r>
            <a:br>
              <a:rPr lang="en" sz="1600" dirty="0">
                <a:solidFill>
                  <a:srgbClr val="073763"/>
                </a:solidFill>
                <a:latin typeface="+mj-lt"/>
              </a:rPr>
            </a:br>
            <a:r>
              <a:rPr lang="en" sz="1600" dirty="0">
                <a:solidFill>
                  <a:srgbClr val="073763"/>
                </a:solidFill>
                <a:latin typeface="+mj-lt"/>
              </a:rPr>
              <a:t>1- vertical fibers ( up &amp; down ) like Tracts </a:t>
            </a:r>
            <a:br>
              <a:rPr lang="en" sz="1600" dirty="0">
                <a:solidFill>
                  <a:srgbClr val="073763"/>
                </a:solidFill>
                <a:latin typeface="+mj-lt"/>
              </a:rPr>
            </a:br>
            <a:r>
              <a:rPr lang="en" sz="1600" dirty="0">
                <a:solidFill>
                  <a:srgbClr val="073763"/>
                </a:solidFill>
                <a:latin typeface="+mj-lt"/>
              </a:rPr>
              <a:t>2- commissar fibers ( right- left ) like corpus callosum </a:t>
            </a:r>
            <a:br>
              <a:rPr lang="en" sz="1600" dirty="0">
                <a:solidFill>
                  <a:srgbClr val="073763"/>
                </a:solidFill>
                <a:latin typeface="+mj-lt"/>
              </a:rPr>
            </a:br>
            <a:r>
              <a:rPr lang="en" sz="1600" dirty="0">
                <a:solidFill>
                  <a:srgbClr val="073763"/>
                </a:solidFill>
                <a:latin typeface="+mj-lt"/>
              </a:rPr>
              <a:t>3- association fiber ( ant-pos) </a:t>
            </a:r>
            <a:br>
              <a:rPr lang="en" sz="1600" dirty="0">
                <a:solidFill>
                  <a:srgbClr val="073763"/>
                </a:solidFill>
                <a:latin typeface="+mj-lt"/>
              </a:rPr>
            </a:br>
            <a:r>
              <a:rPr lang="en" sz="1600" b="1" dirty="0">
                <a:solidFill>
                  <a:srgbClr val="073763"/>
                </a:solidFill>
                <a:latin typeface="+mj-lt"/>
              </a:rPr>
              <a:t>- Ascending tract How it works? </a:t>
            </a:r>
            <a:br>
              <a:rPr lang="en" sz="1600" dirty="0">
                <a:solidFill>
                  <a:srgbClr val="073763"/>
                </a:solidFill>
                <a:latin typeface="+mj-lt"/>
              </a:rPr>
            </a:br>
            <a:r>
              <a:rPr lang="en" sz="1600" dirty="0">
                <a:solidFill>
                  <a:schemeClr val="tx1"/>
                </a:solidFill>
                <a:latin typeface="+mj-lt"/>
              </a:rPr>
              <a:t>Stimulus &gt; convert electrochemistry reaction &gt; by receptor &gt; move through sensory nerve &gt; CNS </a:t>
            </a:r>
            <a:endParaRPr sz="1600" dirty="0">
              <a:solidFill>
                <a:schemeClr val="tx1"/>
              </a:solidFill>
              <a:latin typeface="+mj-lt"/>
            </a:endParaRPr>
          </a:p>
          <a:p>
            <a:r>
              <a:rPr lang="en" sz="1600" b="1" dirty="0">
                <a:solidFill>
                  <a:srgbClr val="073763"/>
                </a:solidFill>
                <a:latin typeface="+mj-lt"/>
              </a:rPr>
              <a:t>- Descending How it works? </a:t>
            </a:r>
            <a:br>
              <a:rPr lang="en" sz="1600" b="1" dirty="0">
                <a:solidFill>
                  <a:srgbClr val="073763"/>
                </a:solidFill>
                <a:latin typeface="+mj-lt"/>
              </a:rPr>
            </a:br>
            <a:r>
              <a:rPr lang="en" sz="1600" dirty="0">
                <a:latin typeface="+mj-lt"/>
              </a:rPr>
              <a:t>From high center &gt; descending tract &gt; motor nerve &gt; effector system (muscle/ gland ) </a:t>
            </a:r>
            <a:br>
              <a:rPr lang="en" sz="1600" dirty="0">
                <a:latin typeface="+mj-lt"/>
              </a:rPr>
            </a:br>
            <a:r>
              <a:rPr lang="en" sz="1600" b="1" u="sng" dirty="0">
                <a:latin typeface="+mj-lt"/>
              </a:rPr>
              <a:t>White matter divided into: </a:t>
            </a:r>
            <a:br>
              <a:rPr lang="en" sz="1600" b="1" u="sng" dirty="0">
                <a:latin typeface="+mj-lt"/>
              </a:rPr>
            </a:br>
            <a:r>
              <a:rPr lang="en" sz="1600" dirty="0">
                <a:latin typeface="+mj-lt"/>
              </a:rPr>
              <a:t>Dorsal column &gt; ascending tract </a:t>
            </a:r>
            <a:br>
              <a:rPr lang="en" sz="1600" dirty="0">
                <a:latin typeface="+mj-lt"/>
              </a:rPr>
            </a:br>
            <a:r>
              <a:rPr lang="en" sz="1600" dirty="0">
                <a:latin typeface="+mj-lt"/>
              </a:rPr>
              <a:t>Lateral column &gt; ascending &amp; descending Tract </a:t>
            </a:r>
            <a:br>
              <a:rPr lang="en" sz="1600" dirty="0">
                <a:latin typeface="+mj-lt"/>
              </a:rPr>
            </a:br>
            <a:r>
              <a:rPr lang="en" sz="1600" dirty="0">
                <a:latin typeface="+mj-lt"/>
              </a:rPr>
              <a:t>Ventral column &gt; ascending &amp; descending Tract </a:t>
            </a:r>
            <a:br>
              <a:rPr lang="en" sz="1600" dirty="0">
                <a:latin typeface="+mj-lt"/>
              </a:rPr>
            </a:br>
            <a:r>
              <a:rPr lang="en" sz="1600" u="sng" dirty="0">
                <a:latin typeface="+mj-lt"/>
              </a:rPr>
              <a:t>Dorsal column</a:t>
            </a:r>
            <a:r>
              <a:rPr lang="en" sz="1600" dirty="0">
                <a:latin typeface="+mj-lt"/>
              </a:rPr>
              <a:t> = highly myelinated &gt; fast conduction. Ex: fine touch , proprioception , vibration. </a:t>
            </a:r>
            <a:br>
              <a:rPr lang="en" sz="1600" dirty="0">
                <a:latin typeface="+mj-lt"/>
              </a:rPr>
            </a:br>
            <a:r>
              <a:rPr lang="en" sz="1600" dirty="0">
                <a:latin typeface="+mj-lt"/>
              </a:rPr>
              <a:t>Give better localization of the sensation + gradations. </a:t>
            </a:r>
            <a:br>
              <a:rPr lang="en" sz="1600" dirty="0">
                <a:latin typeface="+mj-lt"/>
              </a:rPr>
            </a:br>
            <a:r>
              <a:rPr lang="en" sz="1600" u="sng" dirty="0">
                <a:latin typeface="+mj-lt"/>
              </a:rPr>
              <a:t>Ventrolateral</a:t>
            </a:r>
            <a:r>
              <a:rPr lang="en" sz="1600" dirty="0">
                <a:latin typeface="+mj-lt"/>
              </a:rPr>
              <a:t> = less myelinated &gt; slow condition &gt; pain , temperature , tickling, itchy, sexual. </a:t>
            </a:r>
            <a:br>
              <a:rPr lang="en" sz="1600" dirty="0">
                <a:latin typeface="+mj-lt"/>
              </a:rPr>
            </a:br>
            <a:r>
              <a:rPr lang="en" sz="1600" dirty="0">
                <a:latin typeface="+mj-lt"/>
              </a:rPr>
              <a:t>Less localization +  lesser gradation</a:t>
            </a:r>
            <a:endParaRPr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6057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28">
            <a:extLst>
              <a:ext uri="{FF2B5EF4-FFF2-40B4-BE49-F238E27FC236}">
                <a16:creationId xmlns:a16="http://schemas.microsoft.com/office/drawing/2014/main" id="{CCFC0FBF-CA43-4E18-8459-54B5D95A75F3}"/>
              </a:ext>
            </a:extLst>
          </p:cNvPr>
          <p:cNvSpPr txBox="1"/>
          <p:nvPr/>
        </p:nvSpPr>
        <p:spPr>
          <a:xfrm>
            <a:off x="348232" y="534006"/>
            <a:ext cx="3476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500" b="1" u="sng" dirty="0">
                <a:solidFill>
                  <a:srgbClr val="073763"/>
                </a:solidFill>
              </a:rPr>
              <a:t>1- Dorsal column </a:t>
            </a:r>
            <a:endParaRPr sz="2500" b="1" u="sng" dirty="0">
              <a:solidFill>
                <a:srgbClr val="073763"/>
              </a:solidFill>
            </a:endParaRPr>
          </a:p>
        </p:txBody>
      </p:sp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3E39041A-2CCA-4D09-AD14-034C3AEAFCAC}"/>
              </a:ext>
            </a:extLst>
          </p:cNvPr>
          <p:cNvSpPr txBox="1"/>
          <p:nvPr/>
        </p:nvSpPr>
        <p:spPr>
          <a:xfrm>
            <a:off x="3562066" y="1130167"/>
            <a:ext cx="8131577" cy="459766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073763"/>
                </a:solidFill>
                <a:latin typeface="+mj-lt"/>
              </a:rPr>
              <a:t>now we will start dealing with individual Tract Dorsal column- 45:10 minutes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First to understand the system we have to start with receptors that will receive the ( fine touch , pressure, vibration, and proprioception ) all these have to take up to the cerebral cortex through: </a:t>
            </a:r>
            <a:br>
              <a:rPr lang="en-US" sz="1600" dirty="0">
                <a:solidFill>
                  <a:schemeClr val="tx1"/>
                </a:solidFill>
                <a:latin typeface="+mj-lt"/>
              </a:rPr>
            </a:br>
            <a:r>
              <a:rPr lang="en-US" sz="1600" b="1" dirty="0">
                <a:solidFill>
                  <a:schemeClr val="tx1"/>
                </a:solidFill>
                <a:latin typeface="+mj-lt"/>
              </a:rPr>
              <a:t>1- </a:t>
            </a:r>
            <a:r>
              <a:rPr lang="en-US" sz="1600" b="1" u="sng" dirty="0">
                <a:solidFill>
                  <a:schemeClr val="tx1"/>
                </a:solidFill>
                <a:latin typeface="+mj-lt"/>
              </a:rPr>
              <a:t>Firsts order neurons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= Dorsal root ganglion </a:t>
            </a:r>
            <a:br>
              <a:rPr lang="en-US" sz="1600" dirty="0">
                <a:solidFill>
                  <a:schemeClr val="tx1"/>
                </a:solidFill>
                <a:latin typeface="+mj-lt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</a:rPr>
              <a:t>Then theses root will divided medially and laterally. Medial one going upward and start ascending as dorsal column</a:t>
            </a:r>
          </a:p>
          <a:p>
            <a:r>
              <a:rPr lang="en-US" sz="1600" dirty="0">
                <a:solidFill>
                  <a:schemeClr val="tx1"/>
                </a:solidFill>
                <a:latin typeface="+mj-lt"/>
              </a:rPr>
              <a:t>Sensations that carried from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Lower limb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they will deposit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medially 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(fasciculus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gracilis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) and from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upper limb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they will be deposited </a:t>
            </a:r>
            <a:r>
              <a:rPr lang="en-US" sz="1600" b="1" dirty="0">
                <a:solidFill>
                  <a:schemeClr val="tx1"/>
                </a:solidFill>
                <a:latin typeface="+mj-lt"/>
              </a:rPr>
              <a:t>laterally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( fasciculus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canuteos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) because sensation are added So , in the dorsal column fibers that are more laterally are coming from upper limb and </a:t>
            </a:r>
            <a:r>
              <a:rPr lang="en-US" sz="1600" dirty="0" err="1">
                <a:solidFill>
                  <a:schemeClr val="tx1"/>
                </a:solidFill>
                <a:latin typeface="+mj-lt"/>
              </a:rPr>
              <a:t>and</a:t>
            </a:r>
            <a:r>
              <a:rPr lang="en-US" sz="1600" dirty="0">
                <a:solidFill>
                  <a:schemeClr val="tx1"/>
                </a:solidFill>
                <a:latin typeface="+mj-lt"/>
              </a:rPr>
              <a:t> the fiber that are more medially are coming from Lower limb. </a:t>
            </a:r>
            <a:br>
              <a:rPr lang="en-US" sz="1600" dirty="0">
                <a:solidFill>
                  <a:schemeClr val="tx1"/>
                </a:solidFill>
                <a:latin typeface="+mj-lt"/>
              </a:rPr>
            </a:br>
            <a:r>
              <a:rPr lang="en-US" sz="1600" b="1" dirty="0">
                <a:solidFill>
                  <a:srgbClr val="073763"/>
                </a:solidFill>
                <a:latin typeface="+mj-lt"/>
              </a:rPr>
              <a:t>- What the importance to know this point? </a:t>
            </a:r>
            <a:br>
              <a:rPr lang="en-US" sz="1600" dirty="0">
                <a:solidFill>
                  <a:schemeClr val="tx1"/>
                </a:solidFill>
                <a:latin typeface="+mj-lt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</a:rPr>
              <a:t>Because if there is tumor compress the lateral fibers then upper part of the body sensation will be lost. </a:t>
            </a:r>
            <a:br>
              <a:rPr lang="en-US" sz="1600" dirty="0">
                <a:solidFill>
                  <a:schemeClr val="tx1"/>
                </a:solidFill>
                <a:latin typeface="+mj-lt"/>
              </a:rPr>
            </a:br>
            <a:r>
              <a:rPr lang="en-US" sz="1600" dirty="0">
                <a:solidFill>
                  <a:schemeClr val="tx1"/>
                </a:solidFill>
                <a:latin typeface="+mj-lt"/>
              </a:rPr>
              <a:t>They are arranged in topographical</a:t>
            </a:r>
          </a:p>
        </p:txBody>
      </p:sp>
      <p:pic>
        <p:nvPicPr>
          <p:cNvPr id="5" name="Google Shape;151;p28">
            <a:extLst>
              <a:ext uri="{FF2B5EF4-FFF2-40B4-BE49-F238E27FC236}">
                <a16:creationId xmlns:a16="http://schemas.microsoft.com/office/drawing/2014/main" id="{77069E4D-E9C3-4466-A304-0921E7807A0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8237" y="2345360"/>
            <a:ext cx="1711525" cy="261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2;p28">
            <a:hlinkClick r:id="rId3"/>
            <a:extLst>
              <a:ext uri="{FF2B5EF4-FFF2-40B4-BE49-F238E27FC236}">
                <a16:creationId xmlns:a16="http://schemas.microsoft.com/office/drawing/2014/main" id="{C66760EE-92DE-4FC1-8EF7-68A7CF3F01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1810" y="5249157"/>
            <a:ext cx="957350" cy="95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2443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28">
            <a:extLst>
              <a:ext uri="{FF2B5EF4-FFF2-40B4-BE49-F238E27FC236}">
                <a16:creationId xmlns:a16="http://schemas.microsoft.com/office/drawing/2014/main" id="{CCFC0FBF-CA43-4E18-8459-54B5D95A75F3}"/>
              </a:ext>
            </a:extLst>
          </p:cNvPr>
          <p:cNvSpPr txBox="1"/>
          <p:nvPr/>
        </p:nvSpPr>
        <p:spPr>
          <a:xfrm>
            <a:off x="348232" y="534006"/>
            <a:ext cx="3476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500" b="1" u="sng" dirty="0">
                <a:solidFill>
                  <a:srgbClr val="073763"/>
                </a:solidFill>
              </a:rPr>
              <a:t>1- Dorsal column </a:t>
            </a:r>
            <a:endParaRPr sz="2500" b="1" u="sng" dirty="0">
              <a:solidFill>
                <a:srgbClr val="073763"/>
              </a:solidFill>
            </a:endParaRPr>
          </a:p>
        </p:txBody>
      </p:sp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3E39041A-2CCA-4D09-AD14-034C3AEAFCAC}"/>
              </a:ext>
            </a:extLst>
          </p:cNvPr>
          <p:cNvSpPr txBox="1"/>
          <p:nvPr/>
        </p:nvSpPr>
        <p:spPr>
          <a:xfrm>
            <a:off x="859810" y="1130167"/>
            <a:ext cx="10833834" cy="459766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latin typeface="+mj-lt"/>
              </a:rPr>
              <a:t>Ascending fibers continue to reach in the </a:t>
            </a:r>
            <a:r>
              <a:rPr lang="en-US" sz="1600" b="1" u="sng" dirty="0">
                <a:solidFill>
                  <a:srgbClr val="980000"/>
                </a:solidFill>
                <a:latin typeface="+mj-lt"/>
              </a:rPr>
              <a:t>medulla oblongata </a:t>
            </a:r>
          </a:p>
          <a:p>
            <a:r>
              <a:rPr lang="en-US" sz="1600" dirty="0">
                <a:latin typeface="+mj-lt"/>
              </a:rPr>
              <a:t>( we have special nucleus called </a:t>
            </a:r>
            <a:r>
              <a:rPr lang="en-US" sz="1600" b="1" dirty="0">
                <a:latin typeface="+mj-lt"/>
              </a:rPr>
              <a:t>fasciculus </a:t>
            </a:r>
            <a:r>
              <a:rPr lang="en-US" sz="1600" b="1" dirty="0" err="1">
                <a:latin typeface="+mj-lt"/>
              </a:rPr>
              <a:t>gracilis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+ </a:t>
            </a:r>
            <a:r>
              <a:rPr lang="en-US" sz="1600" b="1" dirty="0">
                <a:latin typeface="+mj-lt"/>
              </a:rPr>
              <a:t>fasciculus cuneatus </a:t>
            </a:r>
            <a:r>
              <a:rPr lang="en-US" sz="1600" dirty="0">
                <a:latin typeface="+mj-lt"/>
              </a:rPr>
              <a:t>) = 2nd order neurons.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Here we have that right nucleus of </a:t>
            </a:r>
            <a:r>
              <a:rPr lang="en-US" sz="1600" dirty="0" err="1">
                <a:latin typeface="+mj-lt"/>
              </a:rPr>
              <a:t>cunatus</a:t>
            </a:r>
            <a:r>
              <a:rPr lang="en-US" sz="1600" dirty="0">
                <a:latin typeface="+mj-lt"/>
              </a:rPr>
              <a:t> and right nucleus of </a:t>
            </a:r>
            <a:r>
              <a:rPr lang="en-US" sz="1600" dirty="0" err="1">
                <a:latin typeface="+mj-lt"/>
              </a:rPr>
              <a:t>gracilis</a:t>
            </a:r>
            <a:r>
              <a:rPr lang="en-US" sz="1600" dirty="0">
                <a:latin typeface="+mj-lt"/>
              </a:rPr>
              <a:t> their axons emerge out and </a:t>
            </a:r>
            <a:r>
              <a:rPr lang="en-US" sz="1600" b="1" dirty="0">
                <a:latin typeface="+mj-lt"/>
              </a:rPr>
              <a:t>cross the opposite side </a:t>
            </a:r>
            <a:br>
              <a:rPr lang="en-US" sz="1600" b="1" dirty="0">
                <a:latin typeface="+mj-lt"/>
              </a:rPr>
            </a:br>
            <a:r>
              <a:rPr lang="en-US" sz="1600" dirty="0">
                <a:latin typeface="+mj-lt"/>
              </a:rPr>
              <a:t>and after this crossing these fibers is going upward and making a very special system called ( </a:t>
            </a:r>
            <a:r>
              <a:rPr lang="en-US" sz="1600" b="1" dirty="0">
                <a:latin typeface="+mj-lt"/>
              </a:rPr>
              <a:t>internal arcuate fibers </a:t>
            </a:r>
            <a:r>
              <a:rPr lang="en-US" sz="1600" dirty="0">
                <a:latin typeface="+mj-lt"/>
              </a:rPr>
              <a:t>)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* notice here right fibers are taking the information from the left nucleuses 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These information going to 3rd nucleus by </a:t>
            </a:r>
            <a:r>
              <a:rPr lang="en-US" sz="1600" b="1" dirty="0">
                <a:latin typeface="+mj-lt"/>
              </a:rPr>
              <a:t>medial lemniscus </a:t>
            </a:r>
            <a:r>
              <a:rPr lang="en-US" sz="1600" dirty="0">
                <a:latin typeface="+mj-lt"/>
              </a:rPr>
              <a:t>) </a:t>
            </a:r>
          </a:p>
        </p:txBody>
      </p:sp>
      <p:pic>
        <p:nvPicPr>
          <p:cNvPr id="7" name="Google Shape;163;p29">
            <a:extLst>
              <a:ext uri="{FF2B5EF4-FFF2-40B4-BE49-F238E27FC236}">
                <a16:creationId xmlns:a16="http://schemas.microsoft.com/office/drawing/2014/main" id="{6E593942-B3E2-4AA1-AC55-2B42E921F89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4394" t="42600" r="3473" b="9906"/>
          <a:stretch/>
        </p:blipFill>
        <p:spPr>
          <a:xfrm>
            <a:off x="4715736" y="3388681"/>
            <a:ext cx="2181202" cy="1860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64;p29">
            <a:extLst>
              <a:ext uri="{FF2B5EF4-FFF2-40B4-BE49-F238E27FC236}">
                <a16:creationId xmlns:a16="http://schemas.microsoft.com/office/drawing/2014/main" id="{D1CDE44C-9BF2-469D-91B6-B2365D29DB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0642" t="15647" r="14305" b="17368"/>
          <a:stretch/>
        </p:blipFill>
        <p:spPr>
          <a:xfrm>
            <a:off x="8624408" y="3675027"/>
            <a:ext cx="1607402" cy="148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5;p29">
            <a:extLst>
              <a:ext uri="{FF2B5EF4-FFF2-40B4-BE49-F238E27FC236}">
                <a16:creationId xmlns:a16="http://schemas.microsoft.com/office/drawing/2014/main" id="{0008207C-A45C-4EB2-9B1E-B047DC9B545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0933" r="5392" b="11684"/>
          <a:stretch/>
        </p:blipFill>
        <p:spPr>
          <a:xfrm>
            <a:off x="1213676" y="3310135"/>
            <a:ext cx="2042371" cy="2227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52;p28">
            <a:hlinkClick r:id="rId5"/>
            <a:extLst>
              <a:ext uri="{FF2B5EF4-FFF2-40B4-BE49-F238E27FC236}">
                <a16:creationId xmlns:a16="http://schemas.microsoft.com/office/drawing/2014/main" id="{E94C957F-53A6-444C-8EDB-F886434E9A37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31810" y="5249157"/>
            <a:ext cx="957350" cy="9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6;p29">
            <a:extLst>
              <a:ext uri="{FF2B5EF4-FFF2-40B4-BE49-F238E27FC236}">
                <a16:creationId xmlns:a16="http://schemas.microsoft.com/office/drawing/2014/main" id="{338952A2-3547-44C8-A5DF-AF20547031C4}"/>
              </a:ext>
            </a:extLst>
          </p:cNvPr>
          <p:cNvSpPr txBox="1"/>
          <p:nvPr/>
        </p:nvSpPr>
        <p:spPr>
          <a:xfrm>
            <a:off x="9861785" y="5886407"/>
            <a:ext cx="16974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b="1" u="sng" dirty="0">
                <a:solidFill>
                  <a:srgbClr val="073763"/>
                </a:solidFill>
              </a:rPr>
              <a:t>Until 10 minutes</a:t>
            </a:r>
            <a:r>
              <a:rPr lang="en" dirty="0">
                <a:solidFill>
                  <a:srgbClr val="073763"/>
                </a:solidFill>
              </a:rPr>
              <a:t> </a:t>
            </a:r>
            <a:endParaRPr dirty="0">
              <a:solidFill>
                <a:srgbClr val="073763"/>
              </a:solidFill>
            </a:endParaRPr>
          </a:p>
        </p:txBody>
      </p:sp>
      <p:sp>
        <p:nvSpPr>
          <p:cNvPr id="13" name="Google Shape;168;p29">
            <a:extLst>
              <a:ext uri="{FF2B5EF4-FFF2-40B4-BE49-F238E27FC236}">
                <a16:creationId xmlns:a16="http://schemas.microsoft.com/office/drawing/2014/main" id="{9EE10953-11D0-46CC-9312-35E74A332BD2}"/>
              </a:ext>
            </a:extLst>
          </p:cNvPr>
          <p:cNvSpPr txBox="1"/>
          <p:nvPr/>
        </p:nvSpPr>
        <p:spPr>
          <a:xfrm>
            <a:off x="859810" y="3038816"/>
            <a:ext cx="10472380" cy="144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600" b="1" dirty="0">
                <a:solidFill>
                  <a:srgbClr val="073763"/>
                </a:solidFill>
                <a:latin typeface="+mj-lt"/>
              </a:rPr>
              <a:t>     (Inferior cerebral peduncle)                                      (</a:t>
            </a:r>
            <a:r>
              <a:rPr lang="en-US" sz="1600" b="1" dirty="0">
                <a:solidFill>
                  <a:srgbClr val="073763"/>
                </a:solidFill>
                <a:latin typeface="+mj-lt"/>
              </a:rPr>
              <a:t>Medial lemniscus)                                                       (lemniscus)</a:t>
            </a:r>
          </a:p>
        </p:txBody>
      </p:sp>
    </p:spTree>
    <p:extLst>
      <p:ext uri="{BB962C8B-B14F-4D97-AF65-F5344CB8AC3E}">
        <p14:creationId xmlns:p14="http://schemas.microsoft.com/office/powerpoint/2010/main" val="9536784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28">
            <a:extLst>
              <a:ext uri="{FF2B5EF4-FFF2-40B4-BE49-F238E27FC236}">
                <a16:creationId xmlns:a16="http://schemas.microsoft.com/office/drawing/2014/main" id="{CCFC0FBF-CA43-4E18-8459-54B5D95A75F3}"/>
              </a:ext>
            </a:extLst>
          </p:cNvPr>
          <p:cNvSpPr txBox="1"/>
          <p:nvPr/>
        </p:nvSpPr>
        <p:spPr>
          <a:xfrm>
            <a:off x="348232" y="534006"/>
            <a:ext cx="3476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2500" b="1" u="sng" dirty="0">
                <a:solidFill>
                  <a:srgbClr val="073763"/>
                </a:solidFill>
              </a:rPr>
              <a:t>1- Dorsal column </a:t>
            </a:r>
            <a:endParaRPr sz="2500" b="1" u="sng" dirty="0">
              <a:solidFill>
                <a:srgbClr val="073763"/>
              </a:solidFill>
            </a:endParaRPr>
          </a:p>
        </p:txBody>
      </p:sp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3E39041A-2CCA-4D09-AD14-034C3AEAFCAC}"/>
              </a:ext>
            </a:extLst>
          </p:cNvPr>
          <p:cNvSpPr txBox="1"/>
          <p:nvPr/>
        </p:nvSpPr>
        <p:spPr>
          <a:xfrm>
            <a:off x="859810" y="1130168"/>
            <a:ext cx="10833834" cy="307741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r>
              <a:rPr lang="en-US" sz="1600" dirty="0">
                <a:solidFill>
                  <a:srgbClr val="073763"/>
                </a:solidFill>
                <a:latin typeface="+mj-lt"/>
              </a:rPr>
              <a:t>Medial lemniscus going to the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Third order neuron </a:t>
            </a:r>
          </a:p>
          <a:p>
            <a:r>
              <a:rPr lang="en-US" sz="1600" dirty="0">
                <a:solidFill>
                  <a:srgbClr val="073763"/>
                </a:solidFill>
                <a:latin typeface="+mj-lt"/>
              </a:rPr>
              <a:t>thalamus specifically in the </a:t>
            </a:r>
            <a:r>
              <a:rPr lang="en-US" sz="1600" b="1" dirty="0">
                <a:solidFill>
                  <a:srgbClr val="073763"/>
                </a:solidFill>
                <a:latin typeface="+mj-lt"/>
              </a:rPr>
              <a:t>VPL</a:t>
            </a:r>
            <a:r>
              <a:rPr lang="en-US" sz="1600" dirty="0">
                <a:solidFill>
                  <a:srgbClr val="073763"/>
                </a:solidFill>
                <a:latin typeface="+mj-lt"/>
              </a:rPr>
              <a:t> (ventroposterior lateral ) then fibers move laterally in the posterior limb of the </a:t>
            </a:r>
            <a:r>
              <a:rPr lang="en-US" sz="1600" b="1" dirty="0">
                <a:solidFill>
                  <a:srgbClr val="073763"/>
                </a:solidFill>
                <a:latin typeface="+mj-lt"/>
              </a:rPr>
              <a:t>internal capsule</a:t>
            </a:r>
            <a:r>
              <a:rPr lang="en-US" sz="1600" dirty="0">
                <a:solidFill>
                  <a:srgbClr val="073763"/>
                </a:solidFill>
                <a:latin typeface="+mj-lt"/>
              </a:rPr>
              <a:t> then fan out to cerebral cortex as corona radiata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endParaRPr lang="en-US" sz="1600" dirty="0">
              <a:solidFill>
                <a:srgbClr val="073763"/>
              </a:solidFill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latin typeface="+mj-lt"/>
            </a:endParaRPr>
          </a:p>
          <a:p>
            <a:r>
              <a:rPr lang="en-US" sz="1600" dirty="0">
                <a:solidFill>
                  <a:srgbClr val="073763"/>
                </a:solidFill>
                <a:latin typeface="+mj-lt"/>
              </a:rPr>
              <a:t>Thalamus view divided into :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1- Anterior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2- Medial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3- </a:t>
            </a:r>
            <a:r>
              <a:rPr lang="en-US" sz="1600" b="1" u="sng" dirty="0">
                <a:solidFill>
                  <a:srgbClr val="073763"/>
                </a:solidFill>
                <a:latin typeface="+mj-lt"/>
              </a:rPr>
              <a:t>Lateral divided into : </a:t>
            </a:r>
            <a:br>
              <a:rPr lang="en-US" sz="1600" b="1" u="sng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1- </a:t>
            </a:r>
            <a:r>
              <a:rPr lang="en-US" sz="1600" b="1" dirty="0">
                <a:solidFill>
                  <a:srgbClr val="073763"/>
                </a:solidFill>
                <a:latin typeface="+mj-lt"/>
              </a:rPr>
              <a:t>Ventral</a:t>
            </a:r>
            <a:r>
              <a:rPr lang="en-US" sz="1600" dirty="0">
                <a:solidFill>
                  <a:srgbClr val="073763"/>
                </a:solidFill>
                <a:latin typeface="+mj-lt"/>
              </a:rPr>
              <a:t>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A- ventral anterior nucleus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B- Ventral Intermediate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C- Ventral posterior have (1- </a:t>
            </a:r>
            <a:r>
              <a:rPr lang="en-US" sz="1600" b="1" dirty="0">
                <a:solidFill>
                  <a:srgbClr val="FF0000"/>
                </a:solidFill>
                <a:latin typeface="+mj-lt"/>
              </a:rPr>
              <a:t>ventroposterior lateral</a:t>
            </a:r>
            <a:r>
              <a:rPr lang="en-US" sz="1600" dirty="0">
                <a:solidFill>
                  <a:srgbClr val="073763"/>
                </a:solidFill>
                <a:latin typeface="+mj-lt"/>
              </a:rPr>
              <a:t> ) -receive most of the sensation - and medial to it we have ventroposterior medial ) - receive fibers from head &amp; neck fibers </a:t>
            </a:r>
            <a:br>
              <a:rPr lang="en-US" sz="1600" dirty="0">
                <a:solidFill>
                  <a:srgbClr val="073763"/>
                </a:solidFill>
                <a:latin typeface="+mj-lt"/>
              </a:rPr>
            </a:br>
            <a:r>
              <a:rPr lang="en-US" sz="1600" dirty="0">
                <a:solidFill>
                  <a:srgbClr val="073763"/>
                </a:solidFill>
                <a:latin typeface="+mj-lt"/>
              </a:rPr>
              <a:t>2- </a:t>
            </a:r>
            <a:r>
              <a:rPr lang="en-US" sz="1600" b="1" dirty="0">
                <a:solidFill>
                  <a:srgbClr val="073763"/>
                </a:solidFill>
                <a:latin typeface="+mj-lt"/>
              </a:rPr>
              <a:t>Dorsal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0AD4E0C-3CAC-4B16-AA42-6927840C9BE9}"/>
              </a:ext>
            </a:extLst>
          </p:cNvPr>
          <p:cNvGrpSpPr/>
          <p:nvPr/>
        </p:nvGrpSpPr>
        <p:grpSpPr>
          <a:xfrm>
            <a:off x="1734363" y="2128740"/>
            <a:ext cx="3476398" cy="3251468"/>
            <a:chOff x="129877" y="612461"/>
            <a:chExt cx="3476398" cy="325146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328EB0B-5DBA-4514-AC7C-54DFCC3197F4}"/>
                </a:ext>
              </a:extLst>
            </p:cNvPr>
            <p:cNvGrpSpPr/>
            <p:nvPr/>
          </p:nvGrpSpPr>
          <p:grpSpPr>
            <a:xfrm>
              <a:off x="129877" y="612461"/>
              <a:ext cx="3476398" cy="3251468"/>
              <a:chOff x="129877" y="612461"/>
              <a:chExt cx="3476398" cy="3251468"/>
            </a:xfrm>
          </p:grpSpPr>
          <p:pic>
            <p:nvPicPr>
              <p:cNvPr id="16" name="Google Shape;181;p30">
                <a:extLst>
                  <a:ext uri="{FF2B5EF4-FFF2-40B4-BE49-F238E27FC236}">
                    <a16:creationId xmlns:a16="http://schemas.microsoft.com/office/drawing/2014/main" id="{EEB1EEAF-98FB-4654-9B3A-56C036F92F6B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t="7116" r="4634" b="5881"/>
              <a:stretch/>
            </p:blipFill>
            <p:spPr>
              <a:xfrm>
                <a:off x="129877" y="988202"/>
                <a:ext cx="2291999" cy="287572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Google Shape;189;p30">
                <a:extLst>
                  <a:ext uri="{FF2B5EF4-FFF2-40B4-BE49-F238E27FC236}">
                    <a16:creationId xmlns:a16="http://schemas.microsoft.com/office/drawing/2014/main" id="{B9F03A8E-9F81-4C67-8950-6A1848EFC672}"/>
                  </a:ext>
                </a:extLst>
              </p:cNvPr>
              <p:cNvSpPr txBox="1"/>
              <p:nvPr/>
            </p:nvSpPr>
            <p:spPr>
              <a:xfrm>
                <a:off x="1606629" y="2650984"/>
                <a:ext cx="11331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900" b="1" dirty="0">
                    <a:solidFill>
                      <a:schemeClr val="dk1"/>
                    </a:solidFill>
                  </a:rPr>
                  <a:t>Medulla </a:t>
                </a:r>
                <a:endParaRPr dirty="0"/>
              </a:p>
            </p:txBody>
          </p:sp>
          <p:sp>
            <p:nvSpPr>
              <p:cNvPr id="18" name="Google Shape;190;p30">
                <a:extLst>
                  <a:ext uri="{FF2B5EF4-FFF2-40B4-BE49-F238E27FC236}">
                    <a16:creationId xmlns:a16="http://schemas.microsoft.com/office/drawing/2014/main" id="{BD81CB04-6274-4DCA-83B5-2D451FC9098E}"/>
                  </a:ext>
                </a:extLst>
              </p:cNvPr>
              <p:cNvSpPr txBox="1"/>
              <p:nvPr/>
            </p:nvSpPr>
            <p:spPr>
              <a:xfrm>
                <a:off x="709320" y="2275584"/>
                <a:ext cx="11331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900" b="1">
                    <a:solidFill>
                      <a:schemeClr val="dk1"/>
                    </a:solidFill>
                  </a:rPr>
                  <a:t>Pons </a:t>
                </a:r>
                <a:endParaRPr/>
              </a:p>
            </p:txBody>
          </p:sp>
          <p:sp>
            <p:nvSpPr>
              <p:cNvPr id="19" name="Google Shape;191;p30">
                <a:extLst>
                  <a:ext uri="{FF2B5EF4-FFF2-40B4-BE49-F238E27FC236}">
                    <a16:creationId xmlns:a16="http://schemas.microsoft.com/office/drawing/2014/main" id="{C459C284-E83A-4CE9-B60B-BDF8C131220D}"/>
                  </a:ext>
                </a:extLst>
              </p:cNvPr>
              <p:cNvSpPr txBox="1"/>
              <p:nvPr/>
            </p:nvSpPr>
            <p:spPr>
              <a:xfrm>
                <a:off x="1535974" y="2010786"/>
                <a:ext cx="11331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900" b="1">
                    <a:solidFill>
                      <a:schemeClr val="dk1"/>
                    </a:solidFill>
                  </a:rPr>
                  <a:t>Midbrain </a:t>
                </a:r>
                <a:endParaRPr/>
              </a:p>
            </p:txBody>
          </p:sp>
          <p:sp>
            <p:nvSpPr>
              <p:cNvPr id="20" name="Google Shape;205;p30">
                <a:extLst>
                  <a:ext uri="{FF2B5EF4-FFF2-40B4-BE49-F238E27FC236}">
                    <a16:creationId xmlns:a16="http://schemas.microsoft.com/office/drawing/2014/main" id="{D3325194-CFF9-4D6F-BC7B-5A800CF266F2}"/>
                  </a:ext>
                </a:extLst>
              </p:cNvPr>
              <p:cNvSpPr txBox="1"/>
              <p:nvPr/>
            </p:nvSpPr>
            <p:spPr>
              <a:xfrm>
                <a:off x="606275" y="612461"/>
                <a:ext cx="3000000" cy="163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900" dirty="0">
                    <a:solidFill>
                      <a:srgbClr val="FF0000"/>
                    </a:solidFill>
                  </a:rPr>
                  <a:t>corona radiata </a:t>
                </a:r>
                <a:br>
                  <a:rPr lang="en" sz="900" dirty="0">
                    <a:solidFill>
                      <a:srgbClr val="FF0000"/>
                    </a:solidFill>
                  </a:rPr>
                </a:br>
                <a:endParaRPr sz="9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5" name="Google Shape;192;p30">
              <a:extLst>
                <a:ext uri="{FF2B5EF4-FFF2-40B4-BE49-F238E27FC236}">
                  <a16:creationId xmlns:a16="http://schemas.microsoft.com/office/drawing/2014/main" id="{6D4D4F37-3BCD-42BB-BDE7-3F22FFACD5A6}"/>
                </a:ext>
              </a:extLst>
            </p:cNvPr>
            <p:cNvSpPr txBox="1"/>
            <p:nvPr/>
          </p:nvSpPr>
          <p:spPr>
            <a:xfrm>
              <a:off x="1006087" y="1299420"/>
              <a:ext cx="9573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900" b="1" dirty="0">
                  <a:solidFill>
                    <a:schemeClr val="dk1"/>
                  </a:solidFill>
                </a:rPr>
                <a:t>Thalamus </a:t>
              </a:r>
              <a:endParaRPr sz="9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C443A5-67AD-4D3C-ACD4-94ABCFAC803D}"/>
              </a:ext>
            </a:extLst>
          </p:cNvPr>
          <p:cNvGrpSpPr/>
          <p:nvPr/>
        </p:nvGrpSpPr>
        <p:grpSpPr>
          <a:xfrm>
            <a:off x="480953" y="5006976"/>
            <a:ext cx="2627023" cy="1285289"/>
            <a:chOff x="438289" y="3983036"/>
            <a:chExt cx="2627023" cy="128528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6694024-5DFB-463E-A357-26112A37239F}"/>
                </a:ext>
              </a:extLst>
            </p:cNvPr>
            <p:cNvGrpSpPr/>
            <p:nvPr/>
          </p:nvGrpSpPr>
          <p:grpSpPr>
            <a:xfrm>
              <a:off x="438289" y="3983036"/>
              <a:ext cx="2627023" cy="1097589"/>
              <a:chOff x="438289" y="3983036"/>
              <a:chExt cx="2627023" cy="1097589"/>
            </a:xfrm>
          </p:grpSpPr>
          <p:pic>
            <p:nvPicPr>
              <p:cNvPr id="24" name="Google Shape;182;p30">
                <a:extLst>
                  <a:ext uri="{FF2B5EF4-FFF2-40B4-BE49-F238E27FC236}">
                    <a16:creationId xmlns:a16="http://schemas.microsoft.com/office/drawing/2014/main" id="{C366FE4F-2F18-4990-8B56-8EED3F1EFA23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 t="14738" r="6733" b="12006"/>
              <a:stretch/>
            </p:blipFill>
            <p:spPr>
              <a:xfrm>
                <a:off x="438289" y="3983036"/>
                <a:ext cx="1675177" cy="10479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5" name="Google Shape;193;p30">
                <a:extLst>
                  <a:ext uri="{FF2B5EF4-FFF2-40B4-BE49-F238E27FC236}">
                    <a16:creationId xmlns:a16="http://schemas.microsoft.com/office/drawing/2014/main" id="{FA6AD9E4-1D37-4B1D-9EE7-58AAF323AC00}"/>
                  </a:ext>
                </a:extLst>
              </p:cNvPr>
              <p:cNvSpPr txBox="1"/>
              <p:nvPr/>
            </p:nvSpPr>
            <p:spPr>
              <a:xfrm>
                <a:off x="1932212" y="4148384"/>
                <a:ext cx="11331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900" b="1" dirty="0">
                    <a:solidFill>
                      <a:schemeClr val="dk1"/>
                    </a:solidFill>
                  </a:rPr>
                  <a:t>Anterior </a:t>
                </a:r>
                <a:endParaRPr dirty="0"/>
              </a:p>
            </p:txBody>
          </p:sp>
          <p:sp>
            <p:nvSpPr>
              <p:cNvPr id="26" name="Google Shape;195;p30">
                <a:extLst>
                  <a:ext uri="{FF2B5EF4-FFF2-40B4-BE49-F238E27FC236}">
                    <a16:creationId xmlns:a16="http://schemas.microsoft.com/office/drawing/2014/main" id="{06ADC93D-C42E-4C80-8A89-D0C679A93D2B}"/>
                  </a:ext>
                </a:extLst>
              </p:cNvPr>
              <p:cNvSpPr txBox="1"/>
              <p:nvPr/>
            </p:nvSpPr>
            <p:spPr>
              <a:xfrm>
                <a:off x="859812" y="4044571"/>
                <a:ext cx="11331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900" b="1" dirty="0">
                    <a:solidFill>
                      <a:schemeClr val="dk1"/>
                    </a:solidFill>
                  </a:rPr>
                  <a:t>Medial  </a:t>
                </a:r>
                <a:endParaRPr dirty="0"/>
              </a:p>
            </p:txBody>
          </p:sp>
          <p:sp>
            <p:nvSpPr>
              <p:cNvPr id="27" name="Google Shape;196;p30">
                <a:extLst>
                  <a:ext uri="{FF2B5EF4-FFF2-40B4-BE49-F238E27FC236}">
                    <a16:creationId xmlns:a16="http://schemas.microsoft.com/office/drawing/2014/main" id="{DC70B55B-21D7-4244-91ED-AE5719624EA5}"/>
                  </a:ext>
                </a:extLst>
              </p:cNvPr>
              <p:cNvSpPr txBox="1"/>
              <p:nvPr/>
            </p:nvSpPr>
            <p:spPr>
              <a:xfrm>
                <a:off x="1241224" y="4456771"/>
                <a:ext cx="589500" cy="45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900" b="1" dirty="0">
                    <a:solidFill>
                      <a:schemeClr val="dk1"/>
                    </a:solidFill>
                  </a:rPr>
                  <a:t>Ventral </a:t>
                </a:r>
                <a:endParaRPr sz="900" dirty="0"/>
              </a:p>
            </p:txBody>
          </p:sp>
          <p:sp>
            <p:nvSpPr>
              <p:cNvPr id="28" name="Google Shape;197;p30">
                <a:extLst>
                  <a:ext uri="{FF2B5EF4-FFF2-40B4-BE49-F238E27FC236}">
                    <a16:creationId xmlns:a16="http://schemas.microsoft.com/office/drawing/2014/main" id="{225366A2-AE7F-424B-A5AB-BD51A0F1A66F}"/>
                  </a:ext>
                </a:extLst>
              </p:cNvPr>
              <p:cNvSpPr txBox="1"/>
              <p:nvPr/>
            </p:nvSpPr>
            <p:spPr>
              <a:xfrm>
                <a:off x="753076" y="4440425"/>
                <a:ext cx="589500" cy="64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r>
                  <a:rPr lang="en" sz="900" b="1" dirty="0">
                    <a:solidFill>
                      <a:schemeClr val="dk1"/>
                    </a:solidFill>
                  </a:rPr>
                  <a:t>Dorsal </a:t>
                </a:r>
                <a:endParaRPr sz="900" dirty="0"/>
              </a:p>
            </p:txBody>
          </p:sp>
        </p:grpSp>
        <p:sp>
          <p:nvSpPr>
            <p:cNvPr id="23" name="Google Shape;194;p30">
              <a:extLst>
                <a:ext uri="{FF2B5EF4-FFF2-40B4-BE49-F238E27FC236}">
                  <a16:creationId xmlns:a16="http://schemas.microsoft.com/office/drawing/2014/main" id="{3214CAFA-D3A7-415A-BA31-AB1FA94E9F46}"/>
                </a:ext>
              </a:extLst>
            </p:cNvPr>
            <p:cNvSpPr txBox="1"/>
            <p:nvPr/>
          </p:nvSpPr>
          <p:spPr>
            <a:xfrm>
              <a:off x="1606625" y="4628125"/>
              <a:ext cx="11331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900" b="1" dirty="0">
                  <a:solidFill>
                    <a:schemeClr val="dk1"/>
                  </a:solidFill>
                </a:rPr>
                <a:t>Lateral  </a:t>
              </a:r>
              <a:endParaRPr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789D1D3-60C4-48D2-946B-B64F2725A1BD}"/>
              </a:ext>
            </a:extLst>
          </p:cNvPr>
          <p:cNvGrpSpPr/>
          <p:nvPr/>
        </p:nvGrpSpPr>
        <p:grpSpPr>
          <a:xfrm>
            <a:off x="3230711" y="5178232"/>
            <a:ext cx="2719162" cy="1655151"/>
            <a:chOff x="-74045" y="5415256"/>
            <a:chExt cx="2719162" cy="1655151"/>
          </a:xfrm>
        </p:grpSpPr>
        <p:pic>
          <p:nvPicPr>
            <p:cNvPr id="30" name="Google Shape;183;p30">
              <a:extLst>
                <a:ext uri="{FF2B5EF4-FFF2-40B4-BE49-F238E27FC236}">
                  <a16:creationId xmlns:a16="http://schemas.microsoft.com/office/drawing/2014/main" id="{0C596161-B8CE-46E4-BBFB-4A54D1A6605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30877" b="19207"/>
            <a:stretch/>
          </p:blipFill>
          <p:spPr>
            <a:xfrm>
              <a:off x="440174" y="5438174"/>
              <a:ext cx="2204943" cy="16322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Google Shape;198;p30">
              <a:extLst>
                <a:ext uri="{FF2B5EF4-FFF2-40B4-BE49-F238E27FC236}">
                  <a16:creationId xmlns:a16="http://schemas.microsoft.com/office/drawing/2014/main" id="{E5121950-50C6-4F7B-9B72-7186EC93B7FB}"/>
                </a:ext>
              </a:extLst>
            </p:cNvPr>
            <p:cNvSpPr txBox="1"/>
            <p:nvPr/>
          </p:nvSpPr>
          <p:spPr>
            <a:xfrm>
              <a:off x="1607521" y="5415256"/>
              <a:ext cx="935633" cy="4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/>
              <a:r>
                <a:rPr lang="en" sz="900" b="1" dirty="0"/>
                <a:t>White matter </a:t>
              </a:r>
            </a:p>
            <a:p>
              <a:pPr algn="ctr"/>
              <a:r>
                <a:rPr lang="en" sz="900" b="1" dirty="0"/>
                <a:t>bundles</a:t>
              </a:r>
              <a:endParaRPr sz="900" b="1" dirty="0"/>
            </a:p>
          </p:txBody>
        </p:sp>
        <p:sp>
          <p:nvSpPr>
            <p:cNvPr id="32" name="Google Shape;199;p30">
              <a:extLst>
                <a:ext uri="{FF2B5EF4-FFF2-40B4-BE49-F238E27FC236}">
                  <a16:creationId xmlns:a16="http://schemas.microsoft.com/office/drawing/2014/main" id="{D4AEA3B5-E65B-4A30-9ABF-B16D7128337F}"/>
                </a:ext>
              </a:extLst>
            </p:cNvPr>
            <p:cNvSpPr txBox="1"/>
            <p:nvPr/>
          </p:nvSpPr>
          <p:spPr>
            <a:xfrm>
              <a:off x="-74045" y="5649551"/>
              <a:ext cx="1163346" cy="456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Caudate nucleus </a:t>
              </a:r>
              <a:endParaRPr sz="900" b="1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B131C9C-658A-46ED-B99C-95AD907F6F2E}"/>
              </a:ext>
            </a:extLst>
          </p:cNvPr>
          <p:cNvGrpSpPr/>
          <p:nvPr/>
        </p:nvGrpSpPr>
        <p:grpSpPr>
          <a:xfrm>
            <a:off x="6375310" y="5235895"/>
            <a:ext cx="3455793" cy="1401632"/>
            <a:chOff x="11476" y="6577868"/>
            <a:chExt cx="3455793" cy="1401632"/>
          </a:xfrm>
        </p:grpSpPr>
        <p:pic>
          <p:nvPicPr>
            <p:cNvPr id="34" name="Google Shape;184;p30">
              <a:extLst>
                <a:ext uri="{FF2B5EF4-FFF2-40B4-BE49-F238E27FC236}">
                  <a16:creationId xmlns:a16="http://schemas.microsoft.com/office/drawing/2014/main" id="{02CD4C8E-3A21-4F3D-A1D4-DB0B0C66BFD5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5189" r="3549" b="34320"/>
            <a:stretch/>
          </p:blipFill>
          <p:spPr>
            <a:xfrm>
              <a:off x="280352" y="6605275"/>
              <a:ext cx="2291999" cy="11473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" name="Google Shape;200;p30">
              <a:extLst>
                <a:ext uri="{FF2B5EF4-FFF2-40B4-BE49-F238E27FC236}">
                  <a16:creationId xmlns:a16="http://schemas.microsoft.com/office/drawing/2014/main" id="{B6291FBA-26C7-474D-8593-C016EEBFD2BF}"/>
                </a:ext>
              </a:extLst>
            </p:cNvPr>
            <p:cNvSpPr txBox="1"/>
            <p:nvPr/>
          </p:nvSpPr>
          <p:spPr>
            <a:xfrm>
              <a:off x="2136169" y="7213968"/>
              <a:ext cx="1331100" cy="20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Internal capsule </a:t>
              </a:r>
              <a:endParaRPr sz="900" b="1" dirty="0"/>
            </a:p>
          </p:txBody>
        </p:sp>
        <p:sp>
          <p:nvSpPr>
            <p:cNvPr id="36" name="Google Shape;201;p30">
              <a:extLst>
                <a:ext uri="{FF2B5EF4-FFF2-40B4-BE49-F238E27FC236}">
                  <a16:creationId xmlns:a16="http://schemas.microsoft.com/office/drawing/2014/main" id="{D92E9D52-1EBB-4D71-B626-1807713AE180}"/>
                </a:ext>
              </a:extLst>
            </p:cNvPr>
            <p:cNvSpPr txBox="1"/>
            <p:nvPr/>
          </p:nvSpPr>
          <p:spPr>
            <a:xfrm>
              <a:off x="11476" y="6577868"/>
              <a:ext cx="1331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Posterior limb</a:t>
              </a:r>
              <a:endParaRPr sz="900" b="1" dirty="0"/>
            </a:p>
          </p:txBody>
        </p:sp>
        <p:sp>
          <p:nvSpPr>
            <p:cNvPr id="37" name="Google Shape;202;p30">
              <a:extLst>
                <a:ext uri="{FF2B5EF4-FFF2-40B4-BE49-F238E27FC236}">
                  <a16:creationId xmlns:a16="http://schemas.microsoft.com/office/drawing/2014/main" id="{169DEC54-C0C2-4A70-906D-ECAD18D28697}"/>
                </a:ext>
              </a:extLst>
            </p:cNvPr>
            <p:cNvSpPr txBox="1"/>
            <p:nvPr/>
          </p:nvSpPr>
          <p:spPr>
            <a:xfrm>
              <a:off x="179325" y="7656400"/>
              <a:ext cx="1331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Anterior limb</a:t>
              </a:r>
              <a:endParaRPr sz="900" b="1" dirty="0"/>
            </a:p>
          </p:txBody>
        </p:sp>
        <p:sp>
          <p:nvSpPr>
            <p:cNvPr id="38" name="Google Shape;203;p30">
              <a:extLst>
                <a:ext uri="{FF2B5EF4-FFF2-40B4-BE49-F238E27FC236}">
                  <a16:creationId xmlns:a16="http://schemas.microsoft.com/office/drawing/2014/main" id="{301482B1-2420-4C45-8DFB-E48DCDAA9A02}"/>
                </a:ext>
              </a:extLst>
            </p:cNvPr>
            <p:cNvSpPr txBox="1"/>
            <p:nvPr/>
          </p:nvSpPr>
          <p:spPr>
            <a:xfrm>
              <a:off x="260364" y="7107313"/>
              <a:ext cx="13311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/>
                <a:t>Genu</a:t>
              </a:r>
              <a:endParaRPr sz="900" b="1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DB1E09-CFBD-43CF-908C-077285F40140}"/>
              </a:ext>
            </a:extLst>
          </p:cNvPr>
          <p:cNvGrpSpPr/>
          <p:nvPr/>
        </p:nvGrpSpPr>
        <p:grpSpPr>
          <a:xfrm>
            <a:off x="8433152" y="3800090"/>
            <a:ext cx="3677856" cy="1771149"/>
            <a:chOff x="129882" y="7827754"/>
            <a:chExt cx="3677856" cy="1771149"/>
          </a:xfrm>
        </p:grpSpPr>
        <p:pic>
          <p:nvPicPr>
            <p:cNvPr id="40" name="Google Shape;185;p30">
              <a:extLst>
                <a:ext uri="{FF2B5EF4-FFF2-40B4-BE49-F238E27FC236}">
                  <a16:creationId xmlns:a16="http://schemas.microsoft.com/office/drawing/2014/main" id="{FFA200B3-07B1-410F-9487-5B07981FAB4E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 l="12239" t="9474" r="6327" b="8853"/>
            <a:stretch/>
          </p:blipFill>
          <p:spPr>
            <a:xfrm>
              <a:off x="375752" y="7962128"/>
              <a:ext cx="1800227" cy="163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" name="Google Shape;206;p30">
              <a:extLst>
                <a:ext uri="{FF2B5EF4-FFF2-40B4-BE49-F238E27FC236}">
                  <a16:creationId xmlns:a16="http://schemas.microsoft.com/office/drawing/2014/main" id="{FF83207B-0301-4A94-B637-0B22983F2E18}"/>
                </a:ext>
              </a:extLst>
            </p:cNvPr>
            <p:cNvSpPr txBox="1"/>
            <p:nvPr/>
          </p:nvSpPr>
          <p:spPr>
            <a:xfrm>
              <a:off x="129882" y="8119100"/>
              <a:ext cx="13311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>
                  <a:solidFill>
                    <a:schemeClr val="tx1"/>
                  </a:solidFill>
                </a:rPr>
                <a:t>Central </a:t>
              </a:r>
            </a:p>
            <a:p>
              <a:r>
                <a:rPr lang="en" sz="900" b="1" dirty="0">
                  <a:solidFill>
                    <a:schemeClr val="tx1"/>
                  </a:solidFill>
                </a:rPr>
                <a:t>sulcus </a:t>
              </a:r>
              <a:endParaRPr sz="900" b="1" dirty="0">
                <a:solidFill>
                  <a:schemeClr val="tx1"/>
                </a:solidFill>
              </a:endParaRPr>
            </a:p>
          </p:txBody>
        </p:sp>
        <p:sp>
          <p:nvSpPr>
            <p:cNvPr id="42" name="Google Shape;207;p30">
              <a:extLst>
                <a:ext uri="{FF2B5EF4-FFF2-40B4-BE49-F238E27FC236}">
                  <a16:creationId xmlns:a16="http://schemas.microsoft.com/office/drawing/2014/main" id="{D57C2943-F519-4344-AF36-EA97356FA266}"/>
                </a:ext>
              </a:extLst>
            </p:cNvPr>
            <p:cNvSpPr txBox="1"/>
            <p:nvPr/>
          </p:nvSpPr>
          <p:spPr>
            <a:xfrm>
              <a:off x="2007511" y="7827754"/>
              <a:ext cx="1800227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" sz="900" b="1" dirty="0">
                  <a:solidFill>
                    <a:schemeClr val="tx1"/>
                  </a:solidFill>
                </a:rPr>
                <a:t>postcentral </a:t>
              </a:r>
            </a:p>
            <a:p>
              <a:pPr>
                <a:buClr>
                  <a:schemeClr val="dk1"/>
                </a:buClr>
                <a:buSzPts val="1100"/>
              </a:pPr>
              <a:r>
                <a:rPr lang="en" sz="900" b="1" dirty="0">
                  <a:solidFill>
                    <a:schemeClr val="tx1"/>
                  </a:solidFill>
                </a:rPr>
                <a:t>gyrus</a:t>
              </a:r>
              <a:endParaRPr sz="9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2" name="Google Shape;152;p28">
            <a:hlinkClick r:id="rId7"/>
            <a:extLst>
              <a:ext uri="{FF2B5EF4-FFF2-40B4-BE49-F238E27FC236}">
                <a16:creationId xmlns:a16="http://schemas.microsoft.com/office/drawing/2014/main" id="{E94C957F-53A6-444C-8EDB-F886434E9A3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31810" y="5249157"/>
            <a:ext cx="957350" cy="9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6;p29">
            <a:extLst>
              <a:ext uri="{FF2B5EF4-FFF2-40B4-BE49-F238E27FC236}">
                <a16:creationId xmlns:a16="http://schemas.microsoft.com/office/drawing/2014/main" id="{338952A2-3547-44C8-A5DF-AF20547031C4}"/>
              </a:ext>
            </a:extLst>
          </p:cNvPr>
          <p:cNvSpPr txBox="1"/>
          <p:nvPr/>
        </p:nvSpPr>
        <p:spPr>
          <a:xfrm>
            <a:off x="9653838" y="5886407"/>
            <a:ext cx="2042371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u="sng" dirty="0">
                <a:solidFill>
                  <a:srgbClr val="073763"/>
                </a:solidFill>
              </a:rPr>
              <a:t>Until the end of video </a:t>
            </a:r>
          </a:p>
        </p:txBody>
      </p:sp>
    </p:spTree>
    <p:extLst>
      <p:ext uri="{BB962C8B-B14F-4D97-AF65-F5344CB8AC3E}">
        <p14:creationId xmlns:p14="http://schemas.microsoft.com/office/powerpoint/2010/main" val="20657995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215;p31">
            <a:extLst>
              <a:ext uri="{FF2B5EF4-FFF2-40B4-BE49-F238E27FC236}">
                <a16:creationId xmlns:a16="http://schemas.microsoft.com/office/drawing/2014/main" id="{615F3DF3-89D6-48D1-869E-0A04956690B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10877" b="17550"/>
          <a:stretch/>
        </p:blipFill>
        <p:spPr>
          <a:xfrm>
            <a:off x="7629024" y="4474838"/>
            <a:ext cx="2313800" cy="22384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49;p28">
            <a:extLst>
              <a:ext uri="{FF2B5EF4-FFF2-40B4-BE49-F238E27FC236}">
                <a16:creationId xmlns:a16="http://schemas.microsoft.com/office/drawing/2014/main" id="{CCFC0FBF-CA43-4E18-8459-54B5D95A75F3}"/>
              </a:ext>
            </a:extLst>
          </p:cNvPr>
          <p:cNvSpPr txBox="1"/>
          <p:nvPr/>
        </p:nvSpPr>
        <p:spPr>
          <a:xfrm>
            <a:off x="348232" y="534006"/>
            <a:ext cx="3476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500" b="1" u="sng" dirty="0">
                <a:solidFill>
                  <a:srgbClr val="073763"/>
                </a:solidFill>
              </a:rPr>
              <a:t>2-Anterolateral tract </a:t>
            </a:r>
          </a:p>
        </p:txBody>
      </p:sp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3E39041A-2CCA-4D09-AD14-034C3AEAFCAC}"/>
              </a:ext>
            </a:extLst>
          </p:cNvPr>
          <p:cNvSpPr txBox="1"/>
          <p:nvPr/>
        </p:nvSpPr>
        <p:spPr>
          <a:xfrm>
            <a:off x="859810" y="1130168"/>
            <a:ext cx="10833834" cy="307741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r>
              <a:rPr lang="en-US" sz="1600" b="1" u="sng" dirty="0">
                <a:solidFill>
                  <a:srgbClr val="999999"/>
                </a:solidFill>
                <a:latin typeface="+mj-lt"/>
              </a:rPr>
              <a:t>Receptors :</a:t>
            </a:r>
            <a:r>
              <a:rPr lang="en-US" sz="1600" b="1" dirty="0">
                <a:solidFill>
                  <a:srgbClr val="999999"/>
                </a:solidFill>
                <a:latin typeface="+mj-lt"/>
              </a:rPr>
              <a:t>  </a:t>
            </a:r>
            <a:r>
              <a:rPr lang="en-US" sz="1600" dirty="0">
                <a:solidFill>
                  <a:srgbClr val="999999"/>
                </a:solidFill>
                <a:latin typeface="+mj-lt"/>
              </a:rPr>
              <a:t>1- free nerve ending                                      2- temperature receptor </a:t>
            </a:r>
          </a:p>
          <a:p>
            <a:r>
              <a:rPr lang="en-US" sz="1600" b="1" u="sng" dirty="0">
                <a:solidFill>
                  <a:srgbClr val="999999"/>
                </a:solidFill>
                <a:latin typeface="+mj-lt"/>
              </a:rPr>
              <a:t>Pain pathway </a:t>
            </a:r>
            <a:r>
              <a:rPr lang="en-US" sz="1600" dirty="0">
                <a:solidFill>
                  <a:srgbClr val="999999"/>
                </a:solidFill>
                <a:latin typeface="+mj-lt"/>
              </a:rPr>
              <a:t>: 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1- </a:t>
            </a:r>
            <a:r>
              <a:rPr lang="en-US" sz="1600" b="1" dirty="0">
                <a:solidFill>
                  <a:srgbClr val="999999"/>
                </a:solidFill>
                <a:latin typeface="+mj-lt"/>
              </a:rPr>
              <a:t>Fast </a:t>
            </a:r>
            <a:r>
              <a:rPr lang="en-US" sz="1600" dirty="0">
                <a:solidFill>
                  <a:srgbClr val="999999"/>
                </a:solidFill>
                <a:latin typeface="+mj-lt"/>
              </a:rPr>
              <a:t>pin brick  A-Delta pathway 0.1 sec , Mechanical stimulus or thermal 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2- </a:t>
            </a:r>
            <a:r>
              <a:rPr lang="en-US" sz="1600" b="1" dirty="0">
                <a:solidFill>
                  <a:srgbClr val="999999"/>
                </a:solidFill>
                <a:latin typeface="+mj-lt"/>
              </a:rPr>
              <a:t>Slow</a:t>
            </a:r>
            <a:r>
              <a:rPr lang="en-US" sz="1600" dirty="0">
                <a:solidFill>
                  <a:srgbClr val="999999"/>
                </a:solidFill>
                <a:latin typeface="+mj-lt"/>
              </a:rPr>
              <a:t> dull- fibers pathway 1hr or longer  Mechanical , thermal , chemicals stimulus  </a:t>
            </a:r>
          </a:p>
          <a:p>
            <a:r>
              <a:rPr lang="en-US" sz="1600" b="1" u="sng" dirty="0">
                <a:solidFill>
                  <a:srgbClr val="999999"/>
                </a:solidFill>
                <a:latin typeface="+mj-lt"/>
              </a:rPr>
              <a:t>Why Sometimes you notice that one of your hand is painful and the other isn’t?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Because we have chemical mediator responsible for stimulation of pain receptor like : 5ht , histamine , bradykinin, acids , K+</a:t>
            </a:r>
          </a:p>
          <a:p>
            <a:r>
              <a:rPr lang="en-US" sz="1600" b="1" u="sng" dirty="0">
                <a:solidFill>
                  <a:srgbClr val="999999"/>
                </a:solidFill>
                <a:latin typeface="+mj-lt"/>
              </a:rPr>
              <a:t>What are the substance that decrease the threshold of the pain ?</a:t>
            </a:r>
            <a:r>
              <a:rPr lang="en-US" sz="1600" dirty="0">
                <a:solidFill>
                  <a:srgbClr val="999999"/>
                </a:solidFill>
                <a:latin typeface="+mj-lt"/>
              </a:rPr>
              <a:t> PGs-substance p (peptide)</a:t>
            </a:r>
          </a:p>
          <a:p>
            <a:r>
              <a:rPr lang="en-US" sz="1600" dirty="0">
                <a:solidFill>
                  <a:srgbClr val="CC0000"/>
                </a:solidFill>
                <a:latin typeface="+mj-lt"/>
              </a:rPr>
              <a:t>* </a:t>
            </a:r>
            <a:r>
              <a:rPr lang="en-US" sz="1600" u="sng" dirty="0">
                <a:solidFill>
                  <a:srgbClr val="CC0000"/>
                </a:solidFill>
                <a:latin typeface="+mj-lt"/>
              </a:rPr>
              <a:t>Red circle</a:t>
            </a:r>
            <a:r>
              <a:rPr lang="en-US" sz="1600" dirty="0">
                <a:solidFill>
                  <a:srgbClr val="CC0000"/>
                </a:solidFill>
                <a:latin typeface="+mj-lt"/>
              </a:rPr>
              <a:t> : First neuron = Dorsal root ganglion second neuron :substantia </a:t>
            </a:r>
            <a:r>
              <a:rPr lang="en-US" sz="1600" dirty="0" err="1">
                <a:solidFill>
                  <a:srgbClr val="CC0000"/>
                </a:solidFill>
                <a:latin typeface="+mj-lt"/>
              </a:rPr>
              <a:t>gelatinosa</a:t>
            </a:r>
            <a:r>
              <a:rPr lang="en-US" sz="1600" dirty="0">
                <a:solidFill>
                  <a:srgbClr val="CC0000"/>
                </a:solidFill>
                <a:latin typeface="+mj-lt"/>
              </a:rPr>
              <a:t> then it’s crossed to contralateral to the third neuron .  </a:t>
            </a:r>
          </a:p>
          <a:p>
            <a:r>
              <a:rPr lang="en-US" sz="1600" dirty="0">
                <a:latin typeface="+mj-lt"/>
              </a:rPr>
              <a:t>This called Dorsolateral  tract of “</a:t>
            </a:r>
            <a:r>
              <a:rPr lang="en-US" sz="1600" b="1" dirty="0">
                <a:latin typeface="+mj-lt"/>
              </a:rPr>
              <a:t>LISSAURE</a:t>
            </a:r>
            <a:r>
              <a:rPr lang="en-US" sz="1600" dirty="0">
                <a:latin typeface="+mj-lt"/>
              </a:rPr>
              <a:t>”</a:t>
            </a:r>
          </a:p>
          <a:p>
            <a:r>
              <a:rPr lang="en-US" sz="1600" dirty="0">
                <a:latin typeface="+mj-lt"/>
              </a:rPr>
              <a:t>It means this tract made of ascending and descending branches of the </a:t>
            </a:r>
            <a:r>
              <a:rPr lang="en-US" sz="1600" b="1" dirty="0">
                <a:latin typeface="+mj-lt"/>
              </a:rPr>
              <a:t>first neuron </a:t>
            </a:r>
            <a:r>
              <a:rPr lang="en-US" sz="1600" dirty="0">
                <a:latin typeface="+mj-lt"/>
              </a:rPr>
              <a:t>as it enter to the spinal cord then connect with second neuron in the </a:t>
            </a:r>
            <a:r>
              <a:rPr lang="en-US" sz="1600" dirty="0" err="1">
                <a:latin typeface="+mj-lt"/>
              </a:rPr>
              <a:t>subtisa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gelatinosa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in the same level    </a:t>
            </a:r>
          </a:p>
          <a:p>
            <a:r>
              <a:rPr lang="en-US" sz="1600" dirty="0">
                <a:latin typeface="+mj-lt"/>
              </a:rPr>
              <a:t>*notice here the first neuron not like dorsal column that enter </a:t>
            </a:r>
            <a:r>
              <a:rPr lang="en-US" sz="1600" dirty="0" err="1">
                <a:latin typeface="+mj-lt"/>
              </a:rPr>
              <a:t>medialy</a:t>
            </a:r>
            <a:r>
              <a:rPr lang="en-US" sz="1600" dirty="0">
                <a:latin typeface="+mj-lt"/>
              </a:rPr>
              <a:t> then ascend to  nucleus because it is not at the same level  </a:t>
            </a:r>
          </a:p>
        </p:txBody>
      </p:sp>
      <p:pic>
        <p:nvPicPr>
          <p:cNvPr id="12" name="Google Shape;152;p28">
            <a:hlinkClick r:id="rId3"/>
            <a:extLst>
              <a:ext uri="{FF2B5EF4-FFF2-40B4-BE49-F238E27FC236}">
                <a16:creationId xmlns:a16="http://schemas.microsoft.com/office/drawing/2014/main" id="{E94C957F-53A6-444C-8EDB-F886434E9A3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1810" y="5249157"/>
            <a:ext cx="957350" cy="9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6;p29">
            <a:extLst>
              <a:ext uri="{FF2B5EF4-FFF2-40B4-BE49-F238E27FC236}">
                <a16:creationId xmlns:a16="http://schemas.microsoft.com/office/drawing/2014/main" id="{338952A2-3547-44C8-A5DF-AF20547031C4}"/>
              </a:ext>
            </a:extLst>
          </p:cNvPr>
          <p:cNvSpPr txBox="1"/>
          <p:nvPr/>
        </p:nvSpPr>
        <p:spPr>
          <a:xfrm>
            <a:off x="9388218" y="5886407"/>
            <a:ext cx="2803782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dirty="0" err="1">
                <a:solidFill>
                  <a:srgbClr val="073763"/>
                </a:solidFill>
              </a:rPr>
              <a:t>Dr.Najeeb</a:t>
            </a:r>
            <a:r>
              <a:rPr lang="en-US" b="1" dirty="0">
                <a:solidFill>
                  <a:srgbClr val="073763"/>
                </a:solidFill>
              </a:rPr>
              <a:t> lecture 57 min </a:t>
            </a:r>
          </a:p>
          <a:p>
            <a:pPr algn="ctr"/>
            <a:r>
              <a:rPr lang="en-US" b="1" dirty="0">
                <a:solidFill>
                  <a:srgbClr val="073763"/>
                </a:solidFill>
              </a:rPr>
              <a:t>Follow him &amp; use the sketch</a:t>
            </a:r>
          </a:p>
        </p:txBody>
      </p:sp>
      <p:pic>
        <p:nvPicPr>
          <p:cNvPr id="44" name="Google Shape;214;p31">
            <a:extLst>
              <a:ext uri="{FF2B5EF4-FFF2-40B4-BE49-F238E27FC236}">
                <a16:creationId xmlns:a16="http://schemas.microsoft.com/office/drawing/2014/main" id="{CDE185E5-D602-41BD-AB44-1C4432953C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381"/>
          <a:stretch/>
        </p:blipFill>
        <p:spPr>
          <a:xfrm>
            <a:off x="4686996" y="4532841"/>
            <a:ext cx="2112131" cy="21223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2D3F5B3A-9560-43C6-AEBD-8F5BDC97BA04}"/>
              </a:ext>
            </a:extLst>
          </p:cNvPr>
          <p:cNvGrpSpPr/>
          <p:nvPr/>
        </p:nvGrpSpPr>
        <p:grpSpPr>
          <a:xfrm>
            <a:off x="1776284" y="4391947"/>
            <a:ext cx="1828662" cy="2352426"/>
            <a:chOff x="152402" y="599702"/>
            <a:chExt cx="1828662" cy="2352426"/>
          </a:xfrm>
        </p:grpSpPr>
        <p:pic>
          <p:nvPicPr>
            <p:cNvPr id="47" name="Google Shape;213;p31">
              <a:extLst>
                <a:ext uri="{FF2B5EF4-FFF2-40B4-BE49-F238E27FC236}">
                  <a16:creationId xmlns:a16="http://schemas.microsoft.com/office/drawing/2014/main" id="{E3CCBCF9-080B-4C39-814F-F0BE9A519729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2402" y="599702"/>
              <a:ext cx="1696301" cy="23524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" name="Google Shape;222;p31">
              <a:extLst>
                <a:ext uri="{FF2B5EF4-FFF2-40B4-BE49-F238E27FC236}">
                  <a16:creationId xmlns:a16="http://schemas.microsoft.com/office/drawing/2014/main" id="{9AAA7E16-CBD2-4B75-B868-40D440D41144}"/>
                </a:ext>
              </a:extLst>
            </p:cNvPr>
            <p:cNvSpPr txBox="1"/>
            <p:nvPr/>
          </p:nvSpPr>
          <p:spPr>
            <a:xfrm>
              <a:off x="381000" y="2152650"/>
              <a:ext cx="6573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Skin </a:t>
              </a:r>
              <a:endParaRPr sz="900" b="1" dirty="0"/>
            </a:p>
          </p:txBody>
        </p:sp>
        <p:sp>
          <p:nvSpPr>
            <p:cNvPr id="49" name="Google Shape;223;p31">
              <a:extLst>
                <a:ext uri="{FF2B5EF4-FFF2-40B4-BE49-F238E27FC236}">
                  <a16:creationId xmlns:a16="http://schemas.microsoft.com/office/drawing/2014/main" id="{83CA3799-32CE-49EB-AFA6-CA1390A67C1F}"/>
                </a:ext>
              </a:extLst>
            </p:cNvPr>
            <p:cNvSpPr txBox="1"/>
            <p:nvPr/>
          </p:nvSpPr>
          <p:spPr>
            <a:xfrm>
              <a:off x="773194" y="1623080"/>
              <a:ext cx="657300" cy="6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A-Delta </a:t>
              </a:r>
              <a:endParaRPr sz="900" b="1" dirty="0"/>
            </a:p>
            <a:p>
              <a:r>
                <a:rPr lang="en" sz="900" b="1" dirty="0"/>
                <a:t>Free nerve ending </a:t>
              </a:r>
              <a:endParaRPr sz="900" b="1" dirty="0"/>
            </a:p>
          </p:txBody>
        </p:sp>
        <p:sp>
          <p:nvSpPr>
            <p:cNvPr id="50" name="Google Shape;224;p31">
              <a:extLst>
                <a:ext uri="{FF2B5EF4-FFF2-40B4-BE49-F238E27FC236}">
                  <a16:creationId xmlns:a16="http://schemas.microsoft.com/office/drawing/2014/main" id="{D3246727-1B05-47DD-A295-5A62560CB5E5}"/>
                </a:ext>
              </a:extLst>
            </p:cNvPr>
            <p:cNvSpPr txBox="1"/>
            <p:nvPr/>
          </p:nvSpPr>
          <p:spPr>
            <a:xfrm>
              <a:off x="1323764" y="1974525"/>
              <a:ext cx="657300" cy="24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C- fibers </a:t>
              </a:r>
              <a:endParaRPr sz="900" b="1" dirty="0"/>
            </a:p>
          </p:txBody>
        </p:sp>
        <p:sp>
          <p:nvSpPr>
            <p:cNvPr id="51" name="Google Shape;225;p31">
              <a:extLst>
                <a:ext uri="{FF2B5EF4-FFF2-40B4-BE49-F238E27FC236}">
                  <a16:creationId xmlns:a16="http://schemas.microsoft.com/office/drawing/2014/main" id="{C22D35B5-AC92-4133-8280-ACBD026240A8}"/>
                </a:ext>
              </a:extLst>
            </p:cNvPr>
            <p:cNvSpPr txBox="1"/>
            <p:nvPr/>
          </p:nvSpPr>
          <p:spPr>
            <a:xfrm>
              <a:off x="1179900" y="2433675"/>
              <a:ext cx="657300" cy="42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Thermal receptor </a:t>
              </a:r>
              <a:endParaRPr sz="900" b="1" dirty="0"/>
            </a:p>
          </p:txBody>
        </p:sp>
      </p:grpSp>
      <p:sp>
        <p:nvSpPr>
          <p:cNvPr id="54" name="Google Shape;166;p29">
            <a:extLst>
              <a:ext uri="{FF2B5EF4-FFF2-40B4-BE49-F238E27FC236}">
                <a16:creationId xmlns:a16="http://schemas.microsoft.com/office/drawing/2014/main" id="{C9C5B672-7680-45EF-9F0D-00A2C87F83EB}"/>
              </a:ext>
            </a:extLst>
          </p:cNvPr>
          <p:cNvSpPr txBox="1"/>
          <p:nvPr/>
        </p:nvSpPr>
        <p:spPr>
          <a:xfrm>
            <a:off x="2445973" y="6535832"/>
            <a:ext cx="2042371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u="sng" dirty="0">
                <a:solidFill>
                  <a:srgbClr val="073763"/>
                </a:solidFill>
              </a:rPr>
              <a:t>Until 11:05 min</a:t>
            </a:r>
          </a:p>
        </p:txBody>
      </p:sp>
      <p:sp>
        <p:nvSpPr>
          <p:cNvPr id="55" name="Google Shape;166;p29">
            <a:extLst>
              <a:ext uri="{FF2B5EF4-FFF2-40B4-BE49-F238E27FC236}">
                <a16:creationId xmlns:a16="http://schemas.microsoft.com/office/drawing/2014/main" id="{93FB992C-EC3D-4BC6-9AD1-BB5458841E44}"/>
              </a:ext>
            </a:extLst>
          </p:cNvPr>
          <p:cNvSpPr txBox="1"/>
          <p:nvPr/>
        </p:nvSpPr>
        <p:spPr>
          <a:xfrm>
            <a:off x="8003855" y="6537900"/>
            <a:ext cx="2042371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u="sng" dirty="0">
                <a:solidFill>
                  <a:srgbClr val="073763"/>
                </a:solidFill>
              </a:rPr>
              <a:t>Until 17:52 min</a:t>
            </a:r>
          </a:p>
        </p:txBody>
      </p:sp>
    </p:spTree>
    <p:extLst>
      <p:ext uri="{BB962C8B-B14F-4D97-AF65-F5344CB8AC3E}">
        <p14:creationId xmlns:p14="http://schemas.microsoft.com/office/powerpoint/2010/main" val="2051354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917" y="1465006"/>
            <a:ext cx="5334000" cy="4131188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  <a:cs typeface="Calibri" panose="020F0502020204030204" pitchFamily="34" charset="0"/>
              </a:rPr>
              <a:t>The </a:t>
            </a:r>
            <a:r>
              <a:rPr lang="en-GB" sz="2200" b="1" dirty="0">
                <a:latin typeface="+mj-lt"/>
                <a:cs typeface="Calibri" panose="020F0502020204030204" pitchFamily="34" charset="0"/>
              </a:rPr>
              <a:t>grey matter 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of the spinal cord is completely surrounded by the white matter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  <a:cs typeface="Calibri" panose="020F0502020204030204" pitchFamily="34" charset="0"/>
              </a:rPr>
              <a:t>The </a:t>
            </a:r>
            <a:r>
              <a:rPr lang="en-GB" sz="2200" b="1" dirty="0">
                <a:latin typeface="+mj-lt"/>
                <a:cs typeface="Calibri" panose="020F0502020204030204" pitchFamily="34" charset="0"/>
              </a:rPr>
              <a:t>white matter 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of the spinal cord consists of </a:t>
            </a:r>
            <a:r>
              <a:rPr lang="en-GB" sz="2200" b="1" dirty="0">
                <a:latin typeface="+mj-lt"/>
                <a:cs typeface="Calibri" panose="020F0502020204030204" pitchFamily="34" charset="0"/>
              </a:rPr>
              <a:t>Ascending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 and </a:t>
            </a:r>
            <a:r>
              <a:rPr lang="en-GB" sz="2200" b="1" dirty="0">
                <a:latin typeface="+mj-lt"/>
                <a:cs typeface="Calibri" panose="020F0502020204030204" pitchFamily="34" charset="0"/>
              </a:rPr>
              <a:t>Descending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 Nerve Fibers.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  <a:cs typeface="Calibri" panose="020F0502020204030204" pitchFamily="34" charset="0"/>
              </a:rPr>
              <a:t>It is divided into </a:t>
            </a:r>
            <a:r>
              <a:rPr lang="en-GB" sz="2200" b="1" dirty="0">
                <a:latin typeface="+mj-lt"/>
                <a:cs typeface="Calibri" panose="020F0502020204030204" pitchFamily="34" charset="0"/>
              </a:rPr>
              <a:t>Dorsal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GB" sz="2200" b="1" dirty="0">
                <a:latin typeface="+mj-lt"/>
                <a:cs typeface="Calibri" panose="020F0502020204030204" pitchFamily="34" charset="0"/>
              </a:rPr>
              <a:t>Lateral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 &amp; </a:t>
            </a:r>
            <a:r>
              <a:rPr lang="en-GB" sz="2200" b="1" dirty="0">
                <a:latin typeface="+mj-lt"/>
                <a:cs typeface="Calibri" panose="020F0502020204030204" pitchFamily="34" charset="0"/>
              </a:rPr>
              <a:t>Ventral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 Columns or Funiculi.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b="1" dirty="0">
                <a:latin typeface="+mj-lt"/>
                <a:cs typeface="Calibri" panose="020F0502020204030204" pitchFamily="34" charset="0"/>
              </a:rPr>
              <a:t>White matter tracts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: bundles or fasciculi of fibers that occupy more or less definite positions in the white matter.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  <a:cs typeface="Calibri" panose="020F0502020204030204" pitchFamily="34" charset="0"/>
              </a:rPr>
              <a:t>They have the same </a:t>
            </a:r>
            <a:r>
              <a:rPr lang="en-GB" sz="2200" u="sng" dirty="0">
                <a:latin typeface="+mj-lt"/>
                <a:cs typeface="Calibri" panose="020F0502020204030204" pitchFamily="34" charset="0"/>
              </a:rPr>
              <a:t>Origin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, </a:t>
            </a:r>
            <a:r>
              <a:rPr lang="en-GB" sz="2200" u="sng" dirty="0">
                <a:latin typeface="+mj-lt"/>
                <a:cs typeface="Calibri" panose="020F0502020204030204" pitchFamily="34" charset="0"/>
              </a:rPr>
              <a:t>Termination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 and carry the same </a:t>
            </a:r>
            <a:r>
              <a:rPr lang="en-GB" sz="2200" u="sng" dirty="0">
                <a:latin typeface="+mj-lt"/>
                <a:cs typeface="Calibri" panose="020F0502020204030204" pitchFamily="34" charset="0"/>
              </a:rPr>
              <a:t>Function</a:t>
            </a:r>
            <a:r>
              <a:rPr lang="en-GB" sz="2200" dirty="0">
                <a:latin typeface="+mj-lt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46834" y="645460"/>
            <a:ext cx="4580965" cy="2720787"/>
            <a:chOff x="5926137" y="1219201"/>
            <a:chExt cx="6265863" cy="4618037"/>
          </a:xfrm>
        </p:grpSpPr>
        <p:pic>
          <p:nvPicPr>
            <p:cNvPr id="4" name="Picture 3" descr="F00365-008-f0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10"/>
            <a:stretch>
              <a:fillRect/>
            </a:stretch>
          </p:blipFill>
          <p:spPr bwMode="auto">
            <a:xfrm>
              <a:off x="5926137" y="1295400"/>
              <a:ext cx="6265863" cy="45418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6934199" y="1219201"/>
              <a:ext cx="1174377" cy="273423"/>
            </a:xfrm>
            <a:prstGeom prst="rect">
              <a:avLst/>
            </a:prstGeom>
            <a:noFill/>
            <a:ln w="28575">
              <a:solidFill>
                <a:srgbClr val="72BED3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6320118" y="1689848"/>
              <a:ext cx="762746" cy="504825"/>
            </a:xfrm>
            <a:prstGeom prst="rect">
              <a:avLst/>
            </a:prstGeom>
            <a:noFill/>
            <a:ln w="28575">
              <a:solidFill>
                <a:srgbClr val="EA727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>
              <a:off x="6320117" y="4724401"/>
              <a:ext cx="762747" cy="504825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3122994" y="3233947"/>
            <a:ext cx="731520" cy="0"/>
          </a:xfrm>
          <a:prstGeom prst="line">
            <a:avLst/>
          </a:prstGeom>
          <a:ln w="28575">
            <a:solidFill>
              <a:srgbClr val="72BE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83606" y="3233947"/>
            <a:ext cx="731520" cy="0"/>
          </a:xfrm>
          <a:prstGeom prst="line">
            <a:avLst/>
          </a:prstGeom>
          <a:ln w="28575">
            <a:solidFill>
              <a:srgbClr val="EA727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07142" y="3225349"/>
            <a:ext cx="822960" cy="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Content Placeholder 4" descr="Untitled-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3" t="6496" r="1886" b="9074"/>
          <a:stretch>
            <a:fillRect/>
          </a:stretch>
        </p:blipFill>
        <p:spPr>
          <a:xfrm>
            <a:off x="6746834" y="3482445"/>
            <a:ext cx="4483249" cy="2988833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DD6548-12D6-4214-9343-6F8C46F862C8}"/>
              </a:ext>
            </a:extLst>
          </p:cNvPr>
          <p:cNvSpPr/>
          <p:nvPr/>
        </p:nvSpPr>
        <p:spPr>
          <a:xfrm>
            <a:off x="2992774" y="5596194"/>
            <a:ext cx="1981663" cy="52322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nside CNS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 Tract</a:t>
            </a:r>
          </a:p>
          <a:p>
            <a:pPr algn="ctr"/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utside CNS  Nerve</a:t>
            </a:r>
            <a:endParaRPr lang="en-GB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55275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28">
            <a:extLst>
              <a:ext uri="{FF2B5EF4-FFF2-40B4-BE49-F238E27FC236}">
                <a16:creationId xmlns:a16="http://schemas.microsoft.com/office/drawing/2014/main" id="{CCFC0FBF-CA43-4E18-8459-54B5D95A75F3}"/>
              </a:ext>
            </a:extLst>
          </p:cNvPr>
          <p:cNvSpPr txBox="1"/>
          <p:nvPr/>
        </p:nvSpPr>
        <p:spPr>
          <a:xfrm>
            <a:off x="348232" y="534006"/>
            <a:ext cx="3476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500" b="1" u="sng" dirty="0">
                <a:solidFill>
                  <a:srgbClr val="073763"/>
                </a:solidFill>
              </a:rPr>
              <a:t>2-Anterolateral tract </a:t>
            </a:r>
          </a:p>
        </p:txBody>
      </p:sp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3E39041A-2CCA-4D09-AD14-034C3AEAFCAC}"/>
              </a:ext>
            </a:extLst>
          </p:cNvPr>
          <p:cNvSpPr txBox="1"/>
          <p:nvPr/>
        </p:nvSpPr>
        <p:spPr>
          <a:xfrm>
            <a:off x="3562066" y="1130167"/>
            <a:ext cx="8131577" cy="459766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latin typeface="+mj-lt"/>
              </a:rPr>
              <a:t> </a:t>
            </a:r>
            <a:r>
              <a:rPr lang="en-US" sz="1600" b="1" u="sng" dirty="0">
                <a:solidFill>
                  <a:srgbClr val="0B5394"/>
                </a:solidFill>
                <a:latin typeface="+mj-lt"/>
              </a:rPr>
              <a:t>Blue tract:</a:t>
            </a:r>
          </a:p>
          <a:p>
            <a:r>
              <a:rPr lang="en-US" sz="1600" dirty="0">
                <a:latin typeface="+mj-lt"/>
              </a:rPr>
              <a:t> Ventral spinothalamic tract ( crude touch ) </a:t>
            </a:r>
          </a:p>
          <a:p>
            <a:r>
              <a:rPr lang="en-US" sz="1600" b="1" dirty="0">
                <a:solidFill>
                  <a:srgbClr val="980000"/>
                </a:solidFill>
                <a:latin typeface="+mj-lt"/>
              </a:rPr>
              <a:t>Red tract: </a:t>
            </a:r>
          </a:p>
          <a:p>
            <a:r>
              <a:rPr lang="en-US" sz="1600" dirty="0">
                <a:latin typeface="+mj-lt"/>
              </a:rPr>
              <a:t>Lateral spinothalamic tract</a:t>
            </a:r>
          </a:p>
          <a:p>
            <a:r>
              <a:rPr lang="en-US" sz="1600" dirty="0">
                <a:latin typeface="+mj-lt"/>
              </a:rPr>
              <a:t>( pain and temperature ) </a:t>
            </a:r>
          </a:p>
          <a:p>
            <a:r>
              <a:rPr lang="en-US" sz="1600" dirty="0">
                <a:latin typeface="+mj-lt"/>
              </a:rPr>
              <a:t>Between Ventral and lateral spinothalamic tract we find </a:t>
            </a:r>
            <a:r>
              <a:rPr lang="en-US" sz="1600" b="1" dirty="0" err="1">
                <a:latin typeface="+mj-lt"/>
              </a:rPr>
              <a:t>spinotectal</a:t>
            </a:r>
            <a:r>
              <a:rPr lang="en-US" sz="1600" b="1" dirty="0">
                <a:latin typeface="+mj-lt"/>
              </a:rPr>
              <a:t> pathway</a:t>
            </a:r>
            <a:r>
              <a:rPr lang="en-US" sz="1600" dirty="0">
                <a:latin typeface="+mj-lt"/>
              </a:rPr>
              <a:t> and going to the tectum(superior colliculus + inferior colliculus ) which is responsible for </a:t>
            </a:r>
            <a:r>
              <a:rPr lang="en-US" sz="1600" dirty="0" err="1">
                <a:latin typeface="+mj-lt"/>
              </a:rPr>
              <a:t>for</a:t>
            </a:r>
            <a:r>
              <a:rPr lang="en-US" sz="1600" dirty="0">
                <a:latin typeface="+mj-lt"/>
              </a:rPr>
              <a:t> </a:t>
            </a:r>
            <a:r>
              <a:rPr lang="en-US" sz="1600" dirty="0" err="1">
                <a:latin typeface="+mj-lt"/>
              </a:rPr>
              <a:t>spinovisual</a:t>
            </a:r>
            <a:r>
              <a:rPr lang="en-US" sz="1600" dirty="0">
                <a:latin typeface="+mj-lt"/>
              </a:rPr>
              <a:t> response </a:t>
            </a:r>
          </a:p>
          <a:p>
            <a:r>
              <a:rPr lang="en-US" sz="1600" dirty="0">
                <a:latin typeface="+mj-lt"/>
              </a:rPr>
              <a:t>All these tract when reach to the </a:t>
            </a:r>
            <a:r>
              <a:rPr lang="en-US" sz="1600" u="sng" dirty="0">
                <a:latin typeface="+mj-lt"/>
              </a:rPr>
              <a:t>medulla</a:t>
            </a:r>
            <a:r>
              <a:rPr lang="en-US" sz="1600" dirty="0">
                <a:latin typeface="+mj-lt"/>
              </a:rPr>
              <a:t> fuse together and called </a:t>
            </a:r>
            <a:r>
              <a:rPr lang="en-US" sz="1600" b="1" dirty="0">
                <a:latin typeface="+mj-lt"/>
              </a:rPr>
              <a:t>spinal lemniscus</a:t>
            </a:r>
            <a:r>
              <a:rPr lang="en-US" sz="1600" dirty="0">
                <a:latin typeface="+mj-lt"/>
              </a:rPr>
              <a:t>  </a:t>
            </a:r>
          </a:p>
          <a:p>
            <a:r>
              <a:rPr lang="en-US" sz="1600" dirty="0">
                <a:latin typeface="+mj-lt"/>
              </a:rPr>
              <a:t>All of them -3- will pass pons &amp; midbrain but only 2 ( ventral spinothalamic and lateral spinothalamic will get connect to the ventroposterior lateral </a:t>
            </a:r>
            <a:r>
              <a:rPr lang="en-US" sz="1600" b="1" dirty="0" err="1">
                <a:latin typeface="+mj-lt"/>
              </a:rPr>
              <a:t>VPLnucleus</a:t>
            </a:r>
            <a:r>
              <a:rPr lang="en-US" sz="1600" dirty="0">
                <a:latin typeface="+mj-lt"/>
              </a:rPr>
              <a:t> of the </a:t>
            </a:r>
            <a:r>
              <a:rPr lang="en-US" sz="1600" dirty="0" err="1">
                <a:latin typeface="+mj-lt"/>
              </a:rPr>
              <a:t>thalmus</a:t>
            </a:r>
            <a:r>
              <a:rPr lang="en-US" sz="1600" dirty="0">
                <a:latin typeface="+mj-lt"/>
              </a:rPr>
              <a:t>. </a:t>
            </a:r>
          </a:p>
        </p:txBody>
      </p:sp>
      <p:pic>
        <p:nvPicPr>
          <p:cNvPr id="7" name="Google Shape;235;p32">
            <a:extLst>
              <a:ext uri="{FF2B5EF4-FFF2-40B4-BE49-F238E27FC236}">
                <a16:creationId xmlns:a16="http://schemas.microsoft.com/office/drawing/2014/main" id="{461745F8-0C13-4CA5-AE1A-B0724F8C346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3947"/>
          <a:stretch/>
        </p:blipFill>
        <p:spPr>
          <a:xfrm>
            <a:off x="757666" y="2037157"/>
            <a:ext cx="2130936" cy="31012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66;p29">
            <a:extLst>
              <a:ext uri="{FF2B5EF4-FFF2-40B4-BE49-F238E27FC236}">
                <a16:creationId xmlns:a16="http://schemas.microsoft.com/office/drawing/2014/main" id="{210B0D0D-3ADC-430E-810A-2BA83E5F3695}"/>
              </a:ext>
            </a:extLst>
          </p:cNvPr>
          <p:cNvSpPr txBox="1"/>
          <p:nvPr/>
        </p:nvSpPr>
        <p:spPr>
          <a:xfrm>
            <a:off x="1285913" y="5138368"/>
            <a:ext cx="2042371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u="sng" dirty="0">
                <a:solidFill>
                  <a:srgbClr val="073763"/>
                </a:solidFill>
              </a:rPr>
              <a:t>Until 31:00 min</a:t>
            </a:r>
          </a:p>
        </p:txBody>
      </p:sp>
      <p:pic>
        <p:nvPicPr>
          <p:cNvPr id="11" name="Google Shape;152;p28">
            <a:hlinkClick r:id="rId3"/>
            <a:extLst>
              <a:ext uri="{FF2B5EF4-FFF2-40B4-BE49-F238E27FC236}">
                <a16:creationId xmlns:a16="http://schemas.microsoft.com/office/drawing/2014/main" id="{DE4DCF25-09CA-4E09-95EB-46D043EA52A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31810" y="5249157"/>
            <a:ext cx="957350" cy="9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66;p29">
            <a:extLst>
              <a:ext uri="{FF2B5EF4-FFF2-40B4-BE49-F238E27FC236}">
                <a16:creationId xmlns:a16="http://schemas.microsoft.com/office/drawing/2014/main" id="{9C793038-81F1-447B-9E1E-38DE03D53EFD}"/>
              </a:ext>
            </a:extLst>
          </p:cNvPr>
          <p:cNvSpPr txBox="1"/>
          <p:nvPr/>
        </p:nvSpPr>
        <p:spPr>
          <a:xfrm>
            <a:off x="9388218" y="5886407"/>
            <a:ext cx="2803782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dirty="0" err="1">
                <a:solidFill>
                  <a:srgbClr val="073763"/>
                </a:solidFill>
              </a:rPr>
              <a:t>Dr.Najeeb</a:t>
            </a:r>
            <a:r>
              <a:rPr lang="en-US" b="1" dirty="0">
                <a:solidFill>
                  <a:srgbClr val="073763"/>
                </a:solidFill>
              </a:rPr>
              <a:t> lecture 57 min </a:t>
            </a:r>
          </a:p>
          <a:p>
            <a:pPr algn="ctr"/>
            <a:r>
              <a:rPr lang="en-US" b="1" dirty="0">
                <a:solidFill>
                  <a:srgbClr val="073763"/>
                </a:solidFill>
              </a:rPr>
              <a:t>Follow him &amp; use the sketch</a:t>
            </a:r>
          </a:p>
        </p:txBody>
      </p:sp>
    </p:spTree>
    <p:extLst>
      <p:ext uri="{BB962C8B-B14F-4D97-AF65-F5344CB8AC3E}">
        <p14:creationId xmlns:p14="http://schemas.microsoft.com/office/powerpoint/2010/main" val="3370732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68106F9-B83D-4562-BE8B-00230B5554EA}"/>
              </a:ext>
            </a:extLst>
          </p:cNvPr>
          <p:cNvGrpSpPr/>
          <p:nvPr/>
        </p:nvGrpSpPr>
        <p:grpSpPr>
          <a:xfrm>
            <a:off x="888357" y="3927370"/>
            <a:ext cx="1955350" cy="2287926"/>
            <a:chOff x="297344" y="6776168"/>
            <a:chExt cx="1955350" cy="2287926"/>
          </a:xfrm>
        </p:grpSpPr>
        <p:pic>
          <p:nvPicPr>
            <p:cNvPr id="8" name="Google Shape;239;p32">
              <a:extLst>
                <a:ext uri="{FF2B5EF4-FFF2-40B4-BE49-F238E27FC236}">
                  <a16:creationId xmlns:a16="http://schemas.microsoft.com/office/drawing/2014/main" id="{7CCD5FBF-1602-4A0D-B57D-0407FB09830B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97344" y="6776168"/>
              <a:ext cx="1955350" cy="22879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Google Shape;246;p32">
              <a:extLst>
                <a:ext uri="{FF2B5EF4-FFF2-40B4-BE49-F238E27FC236}">
                  <a16:creationId xmlns:a16="http://schemas.microsoft.com/office/drawing/2014/main" id="{AF7D3892-F39A-4BDF-BE7E-F4B5D78E68AA}"/>
                </a:ext>
              </a:extLst>
            </p:cNvPr>
            <p:cNvSpPr txBox="1"/>
            <p:nvPr/>
          </p:nvSpPr>
          <p:spPr>
            <a:xfrm rot="-5400000">
              <a:off x="656628" y="7923511"/>
              <a:ext cx="978451" cy="258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en" sz="900" b="1" dirty="0">
                  <a:solidFill>
                    <a:schemeClr val="dk1"/>
                  </a:solidFill>
                </a:rPr>
                <a:t>Reticular formation</a:t>
              </a:r>
              <a:endParaRPr sz="900" b="1" dirty="0">
                <a:solidFill>
                  <a:schemeClr val="dk1"/>
                </a:solidFill>
              </a:endParaRPr>
            </a:p>
          </p:txBody>
        </p:sp>
      </p:grpSp>
      <p:sp>
        <p:nvSpPr>
          <p:cNvPr id="2" name="Google Shape;149;p28">
            <a:extLst>
              <a:ext uri="{FF2B5EF4-FFF2-40B4-BE49-F238E27FC236}">
                <a16:creationId xmlns:a16="http://schemas.microsoft.com/office/drawing/2014/main" id="{CCFC0FBF-CA43-4E18-8459-54B5D95A75F3}"/>
              </a:ext>
            </a:extLst>
          </p:cNvPr>
          <p:cNvSpPr txBox="1"/>
          <p:nvPr/>
        </p:nvSpPr>
        <p:spPr>
          <a:xfrm>
            <a:off x="348232" y="534006"/>
            <a:ext cx="3476400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500" b="1" u="sng" dirty="0">
                <a:solidFill>
                  <a:srgbClr val="073763"/>
                </a:solidFill>
              </a:rPr>
              <a:t>2-Anterolateral tract </a:t>
            </a:r>
          </a:p>
        </p:txBody>
      </p:sp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3E39041A-2CCA-4D09-AD14-034C3AEAFCAC}"/>
              </a:ext>
            </a:extLst>
          </p:cNvPr>
          <p:cNvSpPr txBox="1"/>
          <p:nvPr/>
        </p:nvSpPr>
        <p:spPr>
          <a:xfrm>
            <a:off x="3562066" y="1130167"/>
            <a:ext cx="8131577" cy="459766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Fast pain information reach VP nucleus 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Slow pain information reach Intralaminar nuclei and stimulate the reticular formation so all the brain is alert  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Reticular formation :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is mixed between gray matter and white matter and its function is switch on\off cerebral cortex activity </a:t>
            </a:r>
          </a:p>
          <a:p>
            <a:endParaRPr lang="en-US" sz="1600" dirty="0">
              <a:solidFill>
                <a:srgbClr val="999999"/>
              </a:solidFill>
              <a:latin typeface="+mj-lt"/>
            </a:endParaRP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Pain pathway pass through VP nucleus then into internal capsule posterior limb and reach to area of cortex (postcentral gyrus)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Connections of the pain tract : </a:t>
            </a:r>
          </a:p>
          <a:p>
            <a:pPr>
              <a:buClr>
                <a:schemeClr val="dk1"/>
              </a:buClr>
              <a:buSzPts val="1100"/>
            </a:pPr>
            <a:r>
              <a:rPr lang="en-US" sz="1600" dirty="0">
                <a:solidFill>
                  <a:srgbClr val="999999"/>
                </a:solidFill>
                <a:latin typeface="+mj-lt"/>
              </a:rPr>
              <a:t>1-(postcentral gyrus): tell you exactly where is the pain if it fast - localized - if it slow poorly localized also the graduation and quality of the pain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2- cingulate gyrus special connection from posterior limb of the internal capsule is considered with emotional 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3- Insula </a:t>
            </a:r>
          </a:p>
          <a:p>
            <a:r>
              <a:rPr lang="en-US" sz="1600" dirty="0">
                <a:solidFill>
                  <a:srgbClr val="999999"/>
                </a:solidFill>
                <a:latin typeface="+mj-lt"/>
              </a:rPr>
              <a:t>Is  considered with Autonomic reaction like tachycardia , sweating </a:t>
            </a:r>
          </a:p>
        </p:txBody>
      </p:sp>
      <p:sp>
        <p:nvSpPr>
          <p:cNvPr id="10" name="Google Shape;166;p29">
            <a:extLst>
              <a:ext uri="{FF2B5EF4-FFF2-40B4-BE49-F238E27FC236}">
                <a16:creationId xmlns:a16="http://schemas.microsoft.com/office/drawing/2014/main" id="{210B0D0D-3ADC-430E-810A-2BA83E5F3695}"/>
              </a:ext>
            </a:extLst>
          </p:cNvPr>
          <p:cNvSpPr txBox="1"/>
          <p:nvPr/>
        </p:nvSpPr>
        <p:spPr>
          <a:xfrm>
            <a:off x="1065246" y="5949727"/>
            <a:ext cx="2042371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u="sng" dirty="0">
                <a:solidFill>
                  <a:srgbClr val="073763"/>
                </a:solidFill>
              </a:rPr>
              <a:t>Until 31:00 min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82870E-0F73-4E0A-B906-E0FAC5A06525}"/>
              </a:ext>
            </a:extLst>
          </p:cNvPr>
          <p:cNvGrpSpPr/>
          <p:nvPr/>
        </p:nvGrpSpPr>
        <p:grpSpPr>
          <a:xfrm>
            <a:off x="755615" y="1406334"/>
            <a:ext cx="2379673" cy="2556219"/>
            <a:chOff x="164602" y="4255132"/>
            <a:chExt cx="2379673" cy="2556219"/>
          </a:xfrm>
        </p:grpSpPr>
        <p:pic>
          <p:nvPicPr>
            <p:cNvPr id="12" name="Google Shape;238;p32">
              <a:extLst>
                <a:ext uri="{FF2B5EF4-FFF2-40B4-BE49-F238E27FC236}">
                  <a16:creationId xmlns:a16="http://schemas.microsoft.com/office/drawing/2014/main" id="{59A04DF8-A562-4D5C-8E7B-8A190243EA4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4602" y="4362452"/>
              <a:ext cx="2137849" cy="24488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Google Shape;241;p32">
              <a:extLst>
                <a:ext uri="{FF2B5EF4-FFF2-40B4-BE49-F238E27FC236}">
                  <a16:creationId xmlns:a16="http://schemas.microsoft.com/office/drawing/2014/main" id="{670BBBA9-014A-47A9-A0BA-79AD0EE2A16E}"/>
                </a:ext>
              </a:extLst>
            </p:cNvPr>
            <p:cNvSpPr txBox="1"/>
            <p:nvPr/>
          </p:nvSpPr>
          <p:spPr>
            <a:xfrm>
              <a:off x="709461" y="4255132"/>
              <a:ext cx="1404435" cy="3618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Intralaminar nuclei </a:t>
              </a:r>
              <a:endParaRPr sz="900" b="1" dirty="0"/>
            </a:p>
          </p:txBody>
        </p:sp>
        <p:cxnSp>
          <p:nvCxnSpPr>
            <p:cNvPr id="14" name="Google Shape;242;p32">
              <a:extLst>
                <a:ext uri="{FF2B5EF4-FFF2-40B4-BE49-F238E27FC236}">
                  <a16:creationId xmlns:a16="http://schemas.microsoft.com/office/drawing/2014/main" id="{23B25FE5-6346-4092-BC6D-A52255FA7B0F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173619" y="4479146"/>
              <a:ext cx="101400" cy="3051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" name="Google Shape;243;p32">
              <a:extLst>
                <a:ext uri="{FF2B5EF4-FFF2-40B4-BE49-F238E27FC236}">
                  <a16:creationId xmlns:a16="http://schemas.microsoft.com/office/drawing/2014/main" id="{5AFA2C80-508C-4662-AE28-7550DD97A55E}"/>
                </a:ext>
              </a:extLst>
            </p:cNvPr>
            <p:cNvSpPr txBox="1"/>
            <p:nvPr/>
          </p:nvSpPr>
          <p:spPr>
            <a:xfrm>
              <a:off x="1953875" y="5800725"/>
              <a:ext cx="5904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/>
                <a:t>Fast pain</a:t>
              </a:r>
              <a:endParaRPr sz="900" b="1"/>
            </a:p>
          </p:txBody>
        </p:sp>
        <p:sp>
          <p:nvSpPr>
            <p:cNvPr id="16" name="Google Shape;244;p32">
              <a:extLst>
                <a:ext uri="{FF2B5EF4-FFF2-40B4-BE49-F238E27FC236}">
                  <a16:creationId xmlns:a16="http://schemas.microsoft.com/office/drawing/2014/main" id="{3F0919AC-7736-4E0C-A692-4A2BCC97B088}"/>
                </a:ext>
              </a:extLst>
            </p:cNvPr>
            <p:cNvSpPr txBox="1"/>
            <p:nvPr/>
          </p:nvSpPr>
          <p:spPr>
            <a:xfrm>
              <a:off x="1080118" y="5521951"/>
              <a:ext cx="916513" cy="361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 dirty="0"/>
                <a:t>Slow pain</a:t>
              </a:r>
              <a:endParaRPr sz="900" b="1" dirty="0"/>
            </a:p>
          </p:txBody>
        </p:sp>
        <p:sp>
          <p:nvSpPr>
            <p:cNvPr id="17" name="Google Shape;245;p32">
              <a:extLst>
                <a:ext uri="{FF2B5EF4-FFF2-40B4-BE49-F238E27FC236}">
                  <a16:creationId xmlns:a16="http://schemas.microsoft.com/office/drawing/2014/main" id="{2F0EB7E3-5CE4-4583-ACE2-767161A9FA59}"/>
                </a:ext>
              </a:extLst>
            </p:cNvPr>
            <p:cNvSpPr txBox="1"/>
            <p:nvPr/>
          </p:nvSpPr>
          <p:spPr>
            <a:xfrm rot="-5523702">
              <a:off x="88209" y="5954995"/>
              <a:ext cx="1242504" cy="2491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" sz="700" b="1" dirty="0">
                  <a:solidFill>
                    <a:schemeClr val="dk1"/>
                  </a:solidFill>
                </a:rPr>
                <a:t>Reticular formation</a:t>
              </a:r>
              <a:endParaRPr sz="700" b="1" dirty="0"/>
            </a:p>
          </p:txBody>
        </p:sp>
        <p:sp>
          <p:nvSpPr>
            <p:cNvPr id="18" name="Google Shape;247;p32">
              <a:extLst>
                <a:ext uri="{FF2B5EF4-FFF2-40B4-BE49-F238E27FC236}">
                  <a16:creationId xmlns:a16="http://schemas.microsoft.com/office/drawing/2014/main" id="{233860FE-D750-426D-B644-5E7A657368FB}"/>
                </a:ext>
              </a:extLst>
            </p:cNvPr>
            <p:cNvSpPr txBox="1"/>
            <p:nvPr/>
          </p:nvSpPr>
          <p:spPr>
            <a:xfrm>
              <a:off x="1571625" y="4886325"/>
              <a:ext cx="476400" cy="249300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r>
                <a:rPr lang="en" sz="900" b="1"/>
                <a:t>VP</a:t>
              </a:r>
              <a:endParaRPr sz="900" b="1"/>
            </a:p>
          </p:txBody>
        </p:sp>
      </p:grpSp>
      <p:pic>
        <p:nvPicPr>
          <p:cNvPr id="19" name="Google Shape;152;p28">
            <a:hlinkClick r:id="rId4"/>
            <a:extLst>
              <a:ext uri="{FF2B5EF4-FFF2-40B4-BE49-F238E27FC236}">
                <a16:creationId xmlns:a16="http://schemas.microsoft.com/office/drawing/2014/main" id="{06D18896-32DC-4CA2-B612-2678D5A3C9B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31810" y="5249157"/>
            <a:ext cx="957350" cy="9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66;p29">
            <a:extLst>
              <a:ext uri="{FF2B5EF4-FFF2-40B4-BE49-F238E27FC236}">
                <a16:creationId xmlns:a16="http://schemas.microsoft.com/office/drawing/2014/main" id="{EB952A09-0C28-4F76-907B-4C804B4E5C31}"/>
              </a:ext>
            </a:extLst>
          </p:cNvPr>
          <p:cNvSpPr txBox="1"/>
          <p:nvPr/>
        </p:nvSpPr>
        <p:spPr>
          <a:xfrm>
            <a:off x="9388218" y="5886407"/>
            <a:ext cx="2803782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b="1" dirty="0" err="1">
                <a:solidFill>
                  <a:srgbClr val="073763"/>
                </a:solidFill>
              </a:rPr>
              <a:t>Dr.Najeeb</a:t>
            </a:r>
            <a:r>
              <a:rPr lang="en-US" b="1" dirty="0">
                <a:solidFill>
                  <a:srgbClr val="073763"/>
                </a:solidFill>
              </a:rPr>
              <a:t> lecture 57 min </a:t>
            </a:r>
          </a:p>
          <a:p>
            <a:pPr algn="ctr"/>
            <a:r>
              <a:rPr lang="en-US" b="1" dirty="0">
                <a:solidFill>
                  <a:srgbClr val="073763"/>
                </a:solidFill>
              </a:rPr>
              <a:t>Follow him &amp; use the sketch</a:t>
            </a:r>
          </a:p>
        </p:txBody>
      </p:sp>
    </p:spTree>
    <p:extLst>
      <p:ext uri="{BB962C8B-B14F-4D97-AF65-F5344CB8AC3E}">
        <p14:creationId xmlns:p14="http://schemas.microsoft.com/office/powerpoint/2010/main" val="38524735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9;p28">
            <a:extLst>
              <a:ext uri="{FF2B5EF4-FFF2-40B4-BE49-F238E27FC236}">
                <a16:creationId xmlns:a16="http://schemas.microsoft.com/office/drawing/2014/main" id="{CCFC0FBF-CA43-4E18-8459-54B5D95A75F3}"/>
              </a:ext>
            </a:extLst>
          </p:cNvPr>
          <p:cNvSpPr txBox="1"/>
          <p:nvPr/>
        </p:nvSpPr>
        <p:spPr>
          <a:xfrm>
            <a:off x="348232" y="534006"/>
            <a:ext cx="4346598" cy="4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500" b="1" u="sng" dirty="0">
                <a:solidFill>
                  <a:srgbClr val="073763"/>
                </a:solidFill>
              </a:rPr>
              <a:t>3-Spinocerebellar Pathway</a:t>
            </a:r>
          </a:p>
        </p:txBody>
      </p:sp>
      <p:sp>
        <p:nvSpPr>
          <p:cNvPr id="4" name="Google Shape;153;p28">
            <a:extLst>
              <a:ext uri="{FF2B5EF4-FFF2-40B4-BE49-F238E27FC236}">
                <a16:creationId xmlns:a16="http://schemas.microsoft.com/office/drawing/2014/main" id="{3E39041A-2CCA-4D09-AD14-034C3AEAFCAC}"/>
              </a:ext>
            </a:extLst>
          </p:cNvPr>
          <p:cNvSpPr txBox="1"/>
          <p:nvPr/>
        </p:nvSpPr>
        <p:spPr>
          <a:xfrm>
            <a:off x="859810" y="1130168"/>
            <a:ext cx="10833834" cy="307741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2" anchor="t" anchorCtr="0">
            <a:noAutofit/>
          </a:bodyPr>
          <a:lstStyle/>
          <a:p>
            <a:r>
              <a:rPr lang="en-US" sz="1600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Dorsal Spinocerebellar Tract</a:t>
            </a:r>
          </a:p>
          <a:p>
            <a:r>
              <a:rPr lang="en-US" sz="1600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Fibers take information from spinal cord to cerebellum. </a:t>
            </a:r>
            <a:r>
              <a:rPr lang="en-US" sz="1600" b="1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First order neuron</a:t>
            </a:r>
            <a:r>
              <a:rPr lang="en-US" sz="1600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 has their cell bodies in dorsal root ganglion and terminates in </a:t>
            </a:r>
            <a:r>
              <a:rPr lang="en-US" sz="1600" b="1" dirty="0">
                <a:solidFill>
                  <a:srgbClr val="073763"/>
                </a:solidFill>
                <a:highlight>
                  <a:srgbClr val="CFE2F3"/>
                </a:highlight>
                <a:latin typeface="+mj-lt"/>
              </a:rPr>
              <a:t>CLARKE</a:t>
            </a:r>
            <a:r>
              <a:rPr lang="en-US" sz="1600" b="1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 nucleus</a:t>
            </a:r>
            <a:r>
              <a:rPr lang="en-US" sz="1600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 in dorsal Grey horn. Second order neuron ascends through </a:t>
            </a:r>
            <a:r>
              <a:rPr lang="en-US" sz="1600" b="1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ipsilateral</a:t>
            </a:r>
            <a:r>
              <a:rPr lang="en-US" sz="1600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 white lateral column and connects with </a:t>
            </a:r>
            <a:r>
              <a:rPr lang="en-US" sz="1600" dirty="0">
                <a:solidFill>
                  <a:srgbClr val="073763"/>
                </a:solidFill>
                <a:highlight>
                  <a:srgbClr val="CFE2F3"/>
                </a:highlight>
                <a:latin typeface="+mj-lt"/>
              </a:rPr>
              <a:t>cerebellar cortex</a:t>
            </a:r>
            <a:r>
              <a:rPr lang="en-US" sz="1600" dirty="0">
                <a:solidFill>
                  <a:srgbClr val="073763"/>
                </a:solidFill>
                <a:highlight>
                  <a:srgbClr val="FFFFFF"/>
                </a:highlight>
                <a:latin typeface="+mj-lt"/>
              </a:rPr>
              <a:t> of same side via inferior </a:t>
            </a:r>
            <a:r>
              <a:rPr lang="en-US" sz="1600" dirty="0">
                <a:solidFill>
                  <a:srgbClr val="073763"/>
                </a:solidFill>
                <a:highlight>
                  <a:srgbClr val="CFE2F3"/>
                </a:highlight>
                <a:latin typeface="+mj-lt"/>
              </a:rPr>
              <a:t>cerebellar peduncle</a:t>
            </a:r>
          </a:p>
          <a:p>
            <a:endParaRPr lang="en-US" sz="1600" dirty="0">
              <a:solidFill>
                <a:srgbClr val="073763"/>
              </a:solidFill>
              <a:highlight>
                <a:srgbClr val="CFE2F3"/>
              </a:highlight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highlight>
                <a:srgbClr val="CFE2F3"/>
              </a:highlight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highlight>
                <a:srgbClr val="CFE2F3"/>
              </a:highlight>
              <a:latin typeface="+mj-lt"/>
            </a:endParaRPr>
          </a:p>
          <a:p>
            <a:endParaRPr lang="en-US" sz="1600" dirty="0">
              <a:solidFill>
                <a:srgbClr val="073763"/>
              </a:solidFill>
              <a:highlight>
                <a:srgbClr val="CFE2F3"/>
              </a:highlight>
              <a:latin typeface="+mj-lt"/>
            </a:endParaRPr>
          </a:p>
          <a:p>
            <a:r>
              <a:rPr lang="en-US" sz="1600" b="1" dirty="0">
                <a:solidFill>
                  <a:srgbClr val="073763"/>
                </a:solidFill>
                <a:latin typeface="+mj-lt"/>
              </a:rPr>
              <a:t>Clarke nucleus </a:t>
            </a:r>
            <a:r>
              <a:rPr lang="en-US" sz="1600" dirty="0">
                <a:solidFill>
                  <a:srgbClr val="073763"/>
                </a:solidFill>
                <a:latin typeface="+mj-lt"/>
              </a:rPr>
              <a:t>;This is a large column of neurons which is located in the dorsal Grey horn of the spinal cord, extending from C8 to L3. It receives information from </a:t>
            </a:r>
            <a:r>
              <a:rPr lang="en-US" sz="1600" b="1" dirty="0">
                <a:solidFill>
                  <a:srgbClr val="073763"/>
                </a:solidFill>
                <a:latin typeface="+mj-lt"/>
              </a:rPr>
              <a:t>lower limbs </a:t>
            </a:r>
            <a:r>
              <a:rPr lang="en-US" sz="1600" dirty="0">
                <a:solidFill>
                  <a:srgbClr val="073763"/>
                </a:solidFill>
                <a:latin typeface="+mj-lt"/>
              </a:rPr>
              <a:t>and </a:t>
            </a:r>
            <a:r>
              <a:rPr lang="en-US" sz="1600" b="1" dirty="0">
                <a:solidFill>
                  <a:srgbClr val="073763"/>
                </a:solidFill>
                <a:latin typeface="+mj-lt"/>
              </a:rPr>
              <a:t>trunk</a:t>
            </a:r>
            <a:r>
              <a:rPr lang="en-US" sz="1600" dirty="0">
                <a:solidFill>
                  <a:srgbClr val="073763"/>
                </a:solidFill>
                <a:latin typeface="+mj-lt"/>
              </a:rPr>
              <a:t>.</a:t>
            </a:r>
          </a:p>
          <a:p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Accessory Cuneate Nucleus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; Spinocerebellar tract fiber, above the C8 level enters into the nucleus then ascends and pass through inferior cerebellar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peduncle.It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receives information from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Upper limbs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-US" sz="1600" dirty="0">
                <a:solidFill>
                  <a:srgbClr val="073763"/>
                </a:solidFill>
                <a:latin typeface="+mj-lt"/>
              </a:rPr>
              <a:t>Cerebellar peduncles ; These are specialized bundles of white matter which connect brainstem with cerebellum.</a:t>
            </a:r>
          </a:p>
          <a:p>
            <a:endParaRPr lang="en-US" sz="1600" dirty="0">
              <a:solidFill>
                <a:srgbClr val="073763"/>
              </a:solidFill>
              <a:latin typeface="+mj-lt"/>
            </a:endParaRPr>
          </a:p>
        </p:txBody>
      </p:sp>
      <p:pic>
        <p:nvPicPr>
          <p:cNvPr id="12" name="Google Shape;152;p28">
            <a:hlinkClick r:id="rId2"/>
            <a:extLst>
              <a:ext uri="{FF2B5EF4-FFF2-40B4-BE49-F238E27FC236}">
                <a16:creationId xmlns:a16="http://schemas.microsoft.com/office/drawing/2014/main" id="{E94C957F-53A6-444C-8EDB-F886434E9A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31810" y="5249157"/>
            <a:ext cx="957350" cy="95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258;p33">
            <a:extLst>
              <a:ext uri="{FF2B5EF4-FFF2-40B4-BE49-F238E27FC236}">
                <a16:creationId xmlns:a16="http://schemas.microsoft.com/office/drawing/2014/main" id="{1D9C89AA-3E94-41AD-8B41-87267A4036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61" t="8382" r="7568" b="5373"/>
          <a:stretch/>
        </p:blipFill>
        <p:spPr>
          <a:xfrm>
            <a:off x="2021229" y="3644187"/>
            <a:ext cx="1998101" cy="256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259;p33">
            <a:extLst>
              <a:ext uri="{FF2B5EF4-FFF2-40B4-BE49-F238E27FC236}">
                <a16:creationId xmlns:a16="http://schemas.microsoft.com/office/drawing/2014/main" id="{500E879F-324A-488F-99F1-2DE8FA3F3B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454" t="20413" r="12108" b="5943"/>
          <a:stretch/>
        </p:blipFill>
        <p:spPr>
          <a:xfrm>
            <a:off x="8036999" y="3825960"/>
            <a:ext cx="1130424" cy="2380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8770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92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710722" y="1138273"/>
            <a:ext cx="5495365" cy="39265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sz="2200" dirty="0">
                <a:latin typeface="+mj-lt"/>
              </a:rPr>
              <a:t>1. Short Tracts; </a:t>
            </a:r>
            <a:r>
              <a:rPr lang="en-US" sz="2000" dirty="0">
                <a:latin typeface="+mj-lt"/>
              </a:rPr>
              <a:t>intersegmental or propriospinal.</a:t>
            </a:r>
          </a:p>
          <a:p>
            <a:pPr marL="282575" indent="-282575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Fibers occupy narrow band immediately peripheral to the grey matter (</a:t>
            </a:r>
            <a:r>
              <a:rPr lang="en-US" sz="2200" b="1" dirty="0">
                <a:latin typeface="+mj-lt"/>
              </a:rPr>
              <a:t>fasciculus </a:t>
            </a:r>
            <a:r>
              <a:rPr lang="en-US" sz="2200" b="1" dirty="0" err="1">
                <a:latin typeface="+mj-lt"/>
              </a:rPr>
              <a:t>proprius</a:t>
            </a:r>
            <a:r>
              <a:rPr lang="en-US" sz="2200" dirty="0">
                <a:latin typeface="+mj-lt"/>
              </a:rPr>
              <a:t>).</a:t>
            </a:r>
          </a:p>
          <a:p>
            <a:pPr marL="282575" indent="-282575"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They interconnect adjacent or distant spinal segments and permit </a:t>
            </a:r>
            <a:r>
              <a:rPr lang="en-US" sz="2200" b="1" dirty="0">
                <a:latin typeface="+mj-lt"/>
              </a:rPr>
              <a:t>intersegmental coordination</a:t>
            </a:r>
            <a:r>
              <a:rPr lang="en-US" sz="2200" dirty="0">
                <a:latin typeface="+mj-lt"/>
              </a:rPr>
              <a:t>.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(they do not reach the brain) 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88475" y="1138273"/>
            <a:ext cx="5212977" cy="23128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latin typeface="+mj-lt"/>
              </a:rPr>
              <a:t>2. Long Tracts;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divided according to function into:</a:t>
            </a:r>
          </a:p>
          <a:p>
            <a:pPr marL="0" indent="0">
              <a:buNone/>
            </a:pPr>
            <a:r>
              <a:rPr lang="en-US" altLang="en-US" sz="2200" dirty="0">
                <a:latin typeface="+mj-lt"/>
              </a:rPr>
              <a:t>(a) </a:t>
            </a:r>
            <a:r>
              <a:rPr lang="en-US" altLang="en-US" sz="2200" b="1" dirty="0">
                <a:latin typeface="+mj-lt"/>
              </a:rPr>
              <a:t>Ascending</a:t>
            </a:r>
            <a:r>
              <a:rPr lang="en-US" altLang="en-US" sz="2200" dirty="0">
                <a:latin typeface="+mj-lt"/>
              </a:rPr>
              <a:t> (sensory or afferent).</a:t>
            </a:r>
            <a:br>
              <a:rPr lang="en-US" altLang="en-US" sz="2200" dirty="0">
                <a:latin typeface="+mj-lt"/>
              </a:rPr>
            </a:br>
            <a:r>
              <a:rPr lang="en-US" altLang="en-US" sz="2200" dirty="0">
                <a:latin typeface="+mj-lt"/>
              </a:rPr>
              <a:t>(b) </a:t>
            </a:r>
            <a:r>
              <a:rPr lang="en-US" altLang="en-US" sz="2200" b="1" dirty="0">
                <a:latin typeface="+mj-lt"/>
              </a:rPr>
              <a:t>Descending</a:t>
            </a:r>
            <a:r>
              <a:rPr lang="en-US" altLang="en-US" sz="2200" dirty="0">
                <a:latin typeface="+mj-lt"/>
              </a:rPr>
              <a:t> (motor or efferent).</a:t>
            </a:r>
            <a:br>
              <a:rPr lang="en-US" altLang="en-US" sz="2200" dirty="0">
                <a:latin typeface="+mj-lt"/>
              </a:rPr>
            </a:br>
            <a:r>
              <a:rPr lang="en-US" altLang="en-US" sz="500" dirty="0">
                <a:latin typeface="+mj-lt"/>
              </a:rPr>
              <a:t> </a:t>
            </a:r>
            <a:endParaRPr lang="en-US" altLang="en-US" sz="2200" dirty="0">
              <a:latin typeface="+mj-lt"/>
            </a:endParaRPr>
          </a:p>
          <a:p>
            <a:pPr marL="0" indent="0">
              <a:buNone/>
            </a:pPr>
            <a:r>
              <a:rPr lang="en-US" altLang="en-US" sz="2200" dirty="0">
                <a:latin typeface="+mj-lt"/>
              </a:rPr>
              <a:t>They serve to join the </a:t>
            </a:r>
            <a:r>
              <a:rPr lang="en-US" altLang="en-US" sz="2200" b="1" dirty="0">
                <a:latin typeface="+mj-lt"/>
              </a:rPr>
              <a:t>brain</a:t>
            </a:r>
            <a:r>
              <a:rPr lang="en-US" altLang="en-US" sz="2200" dirty="0">
                <a:latin typeface="+mj-lt"/>
              </a:rPr>
              <a:t> to the spinal cord.</a:t>
            </a:r>
          </a:p>
          <a:p>
            <a:pPr marL="0" indent="0">
              <a:buNone/>
            </a:pPr>
            <a:endParaRPr lang="en-GB" sz="2400" dirty="0">
              <a:latin typeface="+mj-lt"/>
            </a:endParaRPr>
          </a:p>
        </p:txBody>
      </p:sp>
      <p:pic>
        <p:nvPicPr>
          <p:cNvPr id="7" name="Picture 5" descr="C:\Documents and Settings\Free User\My Documents\My Pictures\a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946" y="3602695"/>
            <a:ext cx="4038600" cy="281232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141028" y="4935070"/>
            <a:ext cx="365760" cy="228600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4498972" y="2178985"/>
            <a:ext cx="1097280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141028" y="2501715"/>
            <a:ext cx="895403" cy="0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936708" y="1866177"/>
            <a:ext cx="352044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50155" y="2162012"/>
            <a:ext cx="347472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6663286" y="3629596"/>
            <a:ext cx="4863353" cy="2624050"/>
            <a:chOff x="4818529" y="3715127"/>
            <a:chExt cx="8229600" cy="3086100"/>
          </a:xfrm>
        </p:grpSpPr>
        <p:pic>
          <p:nvPicPr>
            <p:cNvPr id="13" name="Picture 8" descr="12-33TractsSpinal_L.jpg                                        0028F4B4HAP7_01-19_jpegs               BF9AD7B0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" t="2611" r="615" b="21136"/>
            <a:stretch>
              <a:fillRect/>
            </a:stretch>
          </p:blipFill>
          <p:spPr bwMode="auto">
            <a:xfrm>
              <a:off x="4818529" y="3715127"/>
              <a:ext cx="8229600" cy="308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831976" y="3753227"/>
              <a:ext cx="1371600" cy="152400"/>
            </a:xfrm>
            <a:prstGeom prst="rect">
              <a:avLst/>
            </a:prstGeom>
            <a:noFill/>
            <a:ln w="2857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600329" y="3753227"/>
              <a:ext cx="1447800" cy="152400"/>
            </a:xfrm>
            <a:prstGeom prst="rect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488475" y="2953465"/>
            <a:ext cx="5232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In this lecture we will only discuss the ascending tracts</a:t>
            </a:r>
            <a:endParaRPr lang="en-GB" sz="16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5878E20-0EF6-4A64-A7B1-1EB6BD7739B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White matter tracts are classified into: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(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</a:rPr>
              <a:t>acoding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 to length)</a:t>
            </a:r>
            <a:endParaRPr lang="en-US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56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574" y="948089"/>
            <a:ext cx="10515600" cy="2729753"/>
          </a:xfrm>
        </p:spPr>
        <p:txBody>
          <a:bodyPr>
            <a:normAutofit/>
          </a:bodyPr>
          <a:lstStyle/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Carry impulses from pain, thermal, tactile, muscle and joint receptors to the brain. 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Some of this information eventually reaches a </a:t>
            </a:r>
            <a:r>
              <a:rPr lang="en-GB" sz="2200" b="1" dirty="0">
                <a:latin typeface="+mj-lt"/>
              </a:rPr>
              <a:t>conscious level </a:t>
            </a:r>
            <a:r>
              <a:rPr lang="en-GB" sz="2200" dirty="0">
                <a:latin typeface="+mj-lt"/>
              </a:rPr>
              <a:t>(at the cerebral cortex), </a:t>
            </a:r>
          </a:p>
          <a:p>
            <a:pPr marL="349250" indent="-349250">
              <a:buFont typeface="Courier New" panose="02070309020205020404" pitchFamily="49" charset="0"/>
              <a:buChar char="o"/>
            </a:pPr>
            <a:r>
              <a:rPr lang="en-GB" sz="2200" dirty="0">
                <a:latin typeface="+mj-lt"/>
              </a:rPr>
              <a:t>while some is destined for </a:t>
            </a:r>
            <a:r>
              <a:rPr lang="en-GB" sz="2200" b="1" dirty="0">
                <a:latin typeface="+mj-lt"/>
              </a:rPr>
              <a:t>subconscious </a:t>
            </a:r>
            <a:r>
              <a:rPr lang="en-GB" sz="2200" b="1" dirty="0" err="1">
                <a:latin typeface="+mj-lt"/>
              </a:rPr>
              <a:t>centers</a:t>
            </a:r>
            <a:r>
              <a:rPr lang="en-GB" sz="2200" b="1" dirty="0">
                <a:latin typeface="+mj-lt"/>
              </a:rPr>
              <a:t> </a:t>
            </a:r>
            <a:r>
              <a:rPr lang="en-GB" sz="2200" dirty="0">
                <a:latin typeface="+mj-lt"/>
              </a:rPr>
              <a:t>(</a:t>
            </a:r>
            <a:r>
              <a:rPr lang="en-GB" sz="2200" dirty="0" err="1">
                <a:latin typeface="+mj-lt"/>
              </a:rPr>
              <a:t>e.g</a:t>
            </a:r>
            <a:r>
              <a:rPr lang="en-GB" sz="2200" dirty="0">
                <a:latin typeface="+mj-lt"/>
              </a:rPr>
              <a:t> at the cerebellum). </a:t>
            </a:r>
          </a:p>
          <a:p>
            <a:endParaRPr lang="en-GB" sz="2400" dirty="0"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209582" y="2250516"/>
            <a:ext cx="2855912" cy="4345762"/>
            <a:chOff x="2231559" y="2250516"/>
            <a:chExt cx="2855912" cy="4498975"/>
          </a:xfrm>
        </p:grpSpPr>
        <p:pic>
          <p:nvPicPr>
            <p:cNvPr id="4" name="Picture 3" descr="F00365-008-f0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7"/>
            <a:stretch>
              <a:fillRect/>
            </a:stretch>
          </p:blipFill>
          <p:spPr bwMode="auto">
            <a:xfrm>
              <a:off x="2231559" y="2250516"/>
              <a:ext cx="2855912" cy="449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>
              <a:off x="2734921" y="2466109"/>
              <a:ext cx="351871" cy="160713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722349" y="2097301"/>
            <a:ext cx="3806825" cy="4498976"/>
            <a:chOff x="5328772" y="2250516"/>
            <a:chExt cx="3806825" cy="4498975"/>
          </a:xfrm>
        </p:grpSpPr>
        <p:pic>
          <p:nvPicPr>
            <p:cNvPr id="5" name="Picture 4" descr="Untitled-2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8772" y="2250516"/>
              <a:ext cx="3806825" cy="4498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>
              <a:off x="5847286" y="2837412"/>
              <a:ext cx="392801" cy="121920"/>
            </a:xfrm>
            <a:prstGeom prst="rect">
              <a:avLst/>
            </a:prstGeom>
            <a:noFill/>
            <a:ln w="28575">
              <a:solidFill>
                <a:schemeClr val="accent4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ar-SA" altLang="en-US">
                <a:latin typeface="Calibri" panose="020F0502020204030204" pitchFamily="34" charset="0"/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9151411" y="1700299"/>
            <a:ext cx="173736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96886" y="2114011"/>
            <a:ext cx="128016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256523" y="2959330"/>
            <a:ext cx="327479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92D050"/>
                </a:solidFill>
                <a:latin typeface="+mn-lt"/>
              </a:rPr>
              <a:t>There are 2 types of sensation:</a:t>
            </a:r>
          </a:p>
          <a:p>
            <a:endParaRPr lang="en-US" sz="1200" dirty="0">
              <a:solidFill>
                <a:srgbClr val="92D050"/>
              </a:solidFill>
              <a:latin typeface="+mn-lt"/>
            </a:endParaRP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92D050"/>
                </a:solidFill>
                <a:latin typeface="+mn-lt"/>
              </a:rPr>
              <a:t>At the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conscious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 level (which we feel): these sensations reach the </a:t>
            </a:r>
            <a:r>
              <a:rPr lang="en-US" sz="1800" u="sng" dirty="0">
                <a:solidFill>
                  <a:srgbClr val="92D050"/>
                </a:solidFill>
                <a:latin typeface="+mn-lt"/>
              </a:rPr>
              <a:t>cerebral cortex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.</a:t>
            </a:r>
          </a:p>
          <a:p>
            <a:pPr marL="342900" indent="-342900">
              <a:buAutoNum type="arabicPeriod"/>
            </a:pPr>
            <a:endParaRPr lang="en-US" sz="1200" dirty="0">
              <a:solidFill>
                <a:srgbClr val="92D050"/>
              </a:solidFill>
              <a:latin typeface="+mn-lt"/>
            </a:endParaRPr>
          </a:p>
          <a:p>
            <a:pPr marL="342900" indent="-342900">
              <a:buAutoNum type="arabicPeriod"/>
            </a:pPr>
            <a:r>
              <a:rPr lang="en-US" sz="1800" dirty="0">
                <a:solidFill>
                  <a:srgbClr val="92D050"/>
                </a:solidFill>
                <a:latin typeface="+mn-lt"/>
              </a:rPr>
              <a:t>At the </a:t>
            </a:r>
            <a:r>
              <a:rPr lang="en-US" sz="1800" b="1" dirty="0">
                <a:solidFill>
                  <a:srgbClr val="92D050"/>
                </a:solidFill>
                <a:latin typeface="+mn-lt"/>
              </a:rPr>
              <a:t>subconscious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 level (we can’t identify): the sensations only reach the </a:t>
            </a:r>
            <a:r>
              <a:rPr lang="en-US" sz="1800" u="sng" dirty="0">
                <a:solidFill>
                  <a:srgbClr val="92D050"/>
                </a:solidFill>
                <a:latin typeface="+mn-lt"/>
              </a:rPr>
              <a:t>cerebellum</a:t>
            </a:r>
            <a:r>
              <a:rPr lang="en-US" sz="1800" dirty="0">
                <a:solidFill>
                  <a:srgbClr val="92D050"/>
                </a:solidFill>
                <a:latin typeface="+mn-lt"/>
              </a:rPr>
              <a:t>.</a:t>
            </a:r>
            <a:endParaRPr lang="en-GB" sz="1800" dirty="0">
              <a:solidFill>
                <a:srgbClr val="92D050"/>
              </a:solidFill>
              <a:latin typeface="+mn-lt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0A517D8-3DDE-41A3-A431-38FA62919B1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Ascending Tracts; </a:t>
            </a:r>
          </a:p>
        </p:txBody>
      </p:sp>
    </p:spTree>
    <p:extLst>
      <p:ext uri="{BB962C8B-B14F-4D97-AF65-F5344CB8AC3E}">
        <p14:creationId xmlns:p14="http://schemas.microsoft.com/office/powerpoint/2010/main" val="3696974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039035" y="2023477"/>
            <a:ext cx="5798429" cy="4632910"/>
            <a:chOff x="3039035" y="2023477"/>
            <a:chExt cx="5798429" cy="4632910"/>
          </a:xfrm>
        </p:grpSpPr>
        <p:grpSp>
          <p:nvGrpSpPr>
            <p:cNvPr id="12" name="Group 11"/>
            <p:cNvGrpSpPr/>
            <p:nvPr/>
          </p:nvGrpSpPr>
          <p:grpSpPr>
            <a:xfrm>
              <a:off x="3039035" y="2023477"/>
              <a:ext cx="5798429" cy="4632910"/>
              <a:chOff x="3039035" y="2023477"/>
              <a:chExt cx="5798429" cy="4632910"/>
            </a:xfrm>
          </p:grpSpPr>
          <p:pic>
            <p:nvPicPr>
              <p:cNvPr id="428035" name="Picture 3" descr="Untitled-3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2381" y="2023477"/>
                <a:ext cx="5565083" cy="46329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>
                <a:off x="3039035" y="2164976"/>
                <a:ext cx="2380130" cy="15598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3" name="Picture 3" descr="Untitled-38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7" t="11036" r="61294" b="56014"/>
            <a:stretch/>
          </p:blipFill>
          <p:spPr bwMode="auto">
            <a:xfrm>
              <a:off x="6794862" y="5215849"/>
              <a:ext cx="1645719" cy="1366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28034" name="Rectangle 2"/>
          <p:cNvSpPr>
            <a:spLocks noGrp="1" noChangeArrowheads="1"/>
          </p:cNvSpPr>
          <p:nvPr>
            <p:ph idx="1"/>
          </p:nvPr>
        </p:nvSpPr>
        <p:spPr>
          <a:xfrm>
            <a:off x="324512" y="724438"/>
            <a:ext cx="11493861" cy="1492535"/>
          </a:xfrm>
          <a:noFill/>
          <a:ln>
            <a:noFill/>
            <a:miter lim="800000"/>
            <a:headEnd/>
            <a:tailEnd/>
          </a:ln>
        </p:spPr>
        <p:txBody>
          <a:bodyPr>
            <a:normAutofit/>
          </a:bodyPr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en-US" sz="2200" dirty="0">
                <a:latin typeface="+mj-lt"/>
              </a:rPr>
              <a:t>Pathways that carry information to a </a:t>
            </a:r>
            <a:r>
              <a:rPr lang="en-US" altLang="en-US" sz="2200" b="1" dirty="0">
                <a:latin typeface="+mj-lt"/>
              </a:rPr>
              <a:t>conscious level </a:t>
            </a:r>
            <a:r>
              <a:rPr lang="en-US" altLang="en-US" sz="2200" u="sng" dirty="0">
                <a:latin typeface="+mj-lt"/>
              </a:rPr>
              <a:t>share certain common characteristics</a:t>
            </a:r>
            <a:r>
              <a:rPr lang="en-US" altLang="en-US" sz="2200" dirty="0">
                <a:latin typeface="+mj-lt"/>
              </a:rPr>
              <a:t>:</a:t>
            </a:r>
          </a:p>
          <a:p>
            <a:pPr eaLnBrk="1" hangingPunct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altLang="en-US" sz="2200" dirty="0">
                <a:latin typeface="+mj-lt"/>
              </a:rPr>
              <a:t>There is a sequence of </a:t>
            </a:r>
            <a:r>
              <a:rPr lang="en-US" altLang="en-US" sz="2200" b="1" dirty="0">
                <a:latin typeface="+mj-lt"/>
              </a:rPr>
              <a:t>Three </a:t>
            </a:r>
            <a:r>
              <a:rPr lang="en-US" altLang="en-US" sz="2200" b="1" dirty="0" err="1">
                <a:latin typeface="+mj-lt"/>
              </a:rPr>
              <a:t>Neurones</a:t>
            </a:r>
            <a:r>
              <a:rPr lang="en-US" altLang="en-US" sz="2200" b="1" dirty="0">
                <a:latin typeface="+mj-lt"/>
              </a:rPr>
              <a:t> </a:t>
            </a:r>
            <a:r>
              <a:rPr lang="en-US" altLang="en-US" sz="2200" dirty="0">
                <a:latin typeface="+mj-lt"/>
              </a:rPr>
              <a:t>between the peripheral receptors and the cerebral cortex.</a:t>
            </a:r>
            <a:r>
              <a:rPr lang="en-US" alt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(for the information/signal to reach the brain it has to relay/synapse in 3 neurons)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499736" y="4340216"/>
            <a:ext cx="3744913" cy="1323439"/>
          </a:xfrm>
          <a:prstGeom prst="wedgeRectCallout">
            <a:avLst>
              <a:gd name="adj1" fmla="val 41726"/>
              <a:gd name="adj2" fmla="val 75131"/>
            </a:avLst>
          </a:prstGeom>
          <a:ln w="38100"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+mj-lt"/>
              </a:rPr>
              <a:t>The axons of the </a:t>
            </a:r>
            <a:r>
              <a:rPr lang="en-US" altLang="en-US" sz="1600" b="1" dirty="0">
                <a:latin typeface="+mj-lt"/>
              </a:rPr>
              <a:t>first-order </a:t>
            </a:r>
            <a:r>
              <a:rPr lang="en-US" altLang="en-US" sz="1600" b="1" dirty="0" err="1">
                <a:latin typeface="+mj-lt"/>
              </a:rPr>
              <a:t>neurone</a:t>
            </a:r>
            <a:r>
              <a:rPr lang="en-US" altLang="en-US" sz="1600" b="1" dirty="0">
                <a:latin typeface="+mj-lt"/>
              </a:rPr>
              <a:t> </a:t>
            </a:r>
            <a:r>
              <a:rPr lang="en-US" altLang="en-US" sz="1600" dirty="0">
                <a:latin typeface="+mj-lt"/>
              </a:rPr>
              <a:t>or primary afferent </a:t>
            </a:r>
            <a:r>
              <a:rPr lang="en-US" altLang="en-US" sz="1600" dirty="0" err="1">
                <a:latin typeface="+mj-lt"/>
              </a:rPr>
              <a:t>neurone</a:t>
            </a:r>
            <a:r>
              <a:rPr lang="en-US" altLang="en-US" sz="1600" dirty="0">
                <a:latin typeface="+mj-lt"/>
              </a:rPr>
              <a:t>) enters the spinal cord through the dorsal root of a spinal nerve and its cell body lies in the </a:t>
            </a:r>
            <a:r>
              <a:rPr lang="en-US" altLang="en-US" sz="1600" b="1" dirty="0">
                <a:latin typeface="+mj-lt"/>
              </a:rPr>
              <a:t>dorsal root ganglion.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499736" y="2222724"/>
            <a:ext cx="4267200" cy="1323439"/>
          </a:xfrm>
          <a:prstGeom prst="wedgeRectCallout">
            <a:avLst>
              <a:gd name="adj1" fmla="val 66959"/>
              <a:gd name="adj2" fmla="val 142439"/>
            </a:avLst>
          </a:prstGeom>
          <a:ln w="38100">
            <a:solidFill>
              <a:schemeClr val="accent3">
                <a:lumMod val="75000"/>
              </a:schemeClr>
            </a:solidFill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tx1"/>
                </a:solidFill>
                <a:latin typeface="+mj-lt"/>
                <a:cs typeface="+mn-cs"/>
              </a:rPr>
              <a:t>The main fiber remains on the ipsilateral side of the cord and terminates in synaptic contact with the 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+mn-cs"/>
              </a:rPr>
              <a:t>second </a:t>
            </a:r>
            <a:r>
              <a:rPr lang="en-US" sz="1600" b="1" dirty="0" err="1">
                <a:solidFill>
                  <a:schemeClr val="tx1"/>
                </a:solidFill>
                <a:latin typeface="+mj-lt"/>
                <a:cs typeface="+mn-cs"/>
              </a:rPr>
              <a:t>neurone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+mn-cs"/>
              </a:rPr>
              <a:t>  which lies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+mn-cs"/>
              </a:rPr>
              <a:t>either in the 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+mn-cs"/>
              </a:rPr>
              <a:t>spinal grey matter 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+mn-cs"/>
              </a:rPr>
              <a:t>or in the </a:t>
            </a:r>
            <a:r>
              <a:rPr lang="en-US" sz="1600" b="1" dirty="0">
                <a:solidFill>
                  <a:schemeClr val="tx1"/>
                </a:solidFill>
                <a:latin typeface="+mj-lt"/>
                <a:cs typeface="+mn-cs"/>
              </a:rPr>
              <a:t>medulla oblongata of the brain stem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+mn-cs"/>
              </a:rPr>
              <a:t>. 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9022902" y="5096435"/>
            <a:ext cx="2994318" cy="1559952"/>
          </a:xfrm>
          <a:prstGeom prst="wedgeRectCallout">
            <a:avLst>
              <a:gd name="adj1" fmla="val -102656"/>
              <a:gd name="adj2" fmla="val -146970"/>
            </a:avLst>
          </a:prstGeom>
          <a:ln w="38100">
            <a:solidFill>
              <a:srgbClr val="E69AC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b="1" dirty="0">
                <a:latin typeface="+mj-lt"/>
              </a:rPr>
              <a:t>The third-order </a:t>
            </a:r>
            <a:r>
              <a:rPr lang="en-US" sz="1600" b="1" dirty="0" err="1">
                <a:latin typeface="+mj-lt"/>
              </a:rPr>
              <a:t>neurone</a:t>
            </a:r>
            <a:r>
              <a:rPr lang="en-US" sz="1600" b="1" dirty="0">
                <a:latin typeface="+mj-lt"/>
              </a:rPr>
              <a:t> </a:t>
            </a:r>
            <a:r>
              <a:rPr lang="en-US" sz="1600" dirty="0">
                <a:latin typeface="+mj-lt"/>
              </a:rPr>
              <a:t>has its cell body in the </a:t>
            </a:r>
            <a:r>
              <a:rPr lang="en-US" sz="1600" b="1" dirty="0">
                <a:latin typeface="+mj-lt"/>
              </a:rPr>
              <a:t>thalamus</a:t>
            </a:r>
            <a:r>
              <a:rPr lang="en-US" sz="1600" dirty="0">
                <a:latin typeface="+mj-lt"/>
              </a:rPr>
              <a:t>. 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dirty="0">
                <a:latin typeface="+mj-lt"/>
              </a:rPr>
              <a:t>Its axon passes to the </a:t>
            </a:r>
            <a:r>
              <a:rPr lang="en-US" sz="1600" u="sng" dirty="0">
                <a:latin typeface="+mj-lt"/>
              </a:rPr>
              <a:t>somatosensory cortex</a:t>
            </a:r>
            <a:r>
              <a:rPr lang="en-US" sz="1600" dirty="0">
                <a:latin typeface="+mj-lt"/>
              </a:rPr>
              <a:t> of the parietal lobe of the cerebral hemisphere.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153" y="4610056"/>
            <a:ext cx="37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1</a:t>
            </a:r>
            <a:endParaRPr lang="en-GB" sz="44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53" y="2502542"/>
            <a:ext cx="37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n-lt"/>
              </a:rPr>
              <a:t>2</a:t>
            </a:r>
            <a:endParaRPr lang="en-GB" sz="44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00667" y="5520719"/>
            <a:ext cx="3719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n>
                  <a:solidFill>
                    <a:srgbClr val="E69ACD"/>
                  </a:solidFill>
                </a:ln>
                <a:solidFill>
                  <a:schemeClr val="bg1"/>
                </a:solidFill>
                <a:latin typeface="+mn-lt"/>
              </a:rPr>
              <a:t>3</a:t>
            </a:r>
            <a:endParaRPr lang="en-GB" sz="4400" b="1" dirty="0">
              <a:ln>
                <a:solidFill>
                  <a:srgbClr val="E69ACD"/>
                </a:solidFill>
              </a:ln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2902" y="2388831"/>
            <a:ext cx="2994318" cy="1371600"/>
          </a:xfrm>
          <a:prstGeom prst="rect">
            <a:avLst/>
          </a:prstGeom>
          <a:ln w="38100">
            <a:solidFill>
              <a:srgbClr val="FFFF81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The axon  of the</a:t>
            </a:r>
            <a:r>
              <a:rPr lang="en-US" sz="16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second order </a:t>
            </a:r>
            <a:r>
              <a:rPr lang="en-US" sz="1600" b="1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neurone</a:t>
            </a:r>
            <a:r>
              <a:rPr lang="en-US" sz="16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16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crosses over </a:t>
            </a:r>
            <a:r>
              <a:rPr lang="en-US" sz="16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(</a:t>
            </a:r>
            <a:r>
              <a:rPr lang="en-US" sz="1600" b="1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decussates</a:t>
            </a:r>
            <a:r>
              <a:rPr lang="en-US" sz="16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) to the </a:t>
            </a:r>
            <a:r>
              <a:rPr lang="en-US" sz="1600" u="sng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opposite side </a:t>
            </a:r>
            <a:r>
              <a:rPr lang="en-US" sz="16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of the CNS and ascends to the </a:t>
            </a:r>
            <a:r>
              <a:rPr lang="en-US" sz="1600" u="sng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thalamus</a:t>
            </a:r>
            <a:r>
              <a:rPr lang="en-US" sz="16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, where it terminates. </a:t>
            </a:r>
          </a:p>
        </p:txBody>
      </p:sp>
      <p:sp>
        <p:nvSpPr>
          <p:cNvPr id="15" name="Oval 14"/>
          <p:cNvSpPr/>
          <p:nvPr/>
        </p:nvSpPr>
        <p:spPr>
          <a:xfrm>
            <a:off x="5457437" y="4773706"/>
            <a:ext cx="755104" cy="442143"/>
          </a:xfrm>
          <a:prstGeom prst="ellipse">
            <a:avLst/>
          </a:prstGeom>
          <a:noFill/>
          <a:ln w="38100">
            <a:solidFill>
              <a:srgbClr val="FFFF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1611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750" y="991573"/>
            <a:ext cx="10515600" cy="1955961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sz="2200" b="1" dirty="0">
                <a:latin typeface="+mj-lt"/>
              </a:rPr>
              <a:t>Three major* pathways </a:t>
            </a:r>
            <a:r>
              <a:rPr lang="en-US" sz="2200" dirty="0">
                <a:latin typeface="+mj-lt"/>
              </a:rPr>
              <a:t>carry sensory information:</a:t>
            </a:r>
          </a:p>
          <a:p>
            <a:pPr marL="566738" lvl="1" indent="-334963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200" dirty="0">
                <a:latin typeface="+mj-lt"/>
              </a:rPr>
              <a:t>Dorsal (Posterior) column (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divided into </a:t>
            </a:r>
            <a:r>
              <a:rPr lang="en-US" sz="2200" dirty="0">
                <a:latin typeface="+mj-lt"/>
              </a:rPr>
              <a:t>Gracile &amp; Cuneate fasciculi)</a:t>
            </a:r>
          </a:p>
          <a:p>
            <a:pPr marL="566738" lvl="1" indent="-334963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200" dirty="0">
                <a:latin typeface="+mj-lt"/>
              </a:rPr>
              <a:t>Anterolateral pathway (Spinothalamic)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ventral &amp; lateral</a:t>
            </a:r>
            <a:r>
              <a:rPr lang="en-US" sz="2200" dirty="0">
                <a:latin typeface="+mj-lt"/>
              </a:rPr>
              <a:t> </a:t>
            </a:r>
          </a:p>
          <a:p>
            <a:pPr marL="566738" lvl="1" indent="-334963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sz="2200" dirty="0">
                <a:latin typeface="+mj-lt"/>
              </a:rPr>
              <a:t>Spinocerebellar pathway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dorsal &amp;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 ventral </a:t>
            </a:r>
            <a:r>
              <a:rPr lang="en-US" sz="2200" dirty="0">
                <a:latin typeface="+mj-lt"/>
              </a:rPr>
              <a:t>|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Carries </a:t>
            </a: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subconscious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sensation.</a:t>
            </a:r>
            <a:endParaRPr lang="en-GB" sz="22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566738" lvl="1" indent="-334963">
              <a:buClr>
                <a:schemeClr val="tx1"/>
              </a:buClr>
              <a:buFont typeface="+mj-lt"/>
              <a:buAutoNum type="arabicPeriod"/>
              <a:defRPr/>
            </a:pPr>
            <a:endParaRPr lang="en-US" sz="2200" dirty="0">
              <a:latin typeface="+mj-lt"/>
            </a:endParaRPr>
          </a:p>
          <a:p>
            <a:pPr marL="566738" indent="-334963">
              <a:buFont typeface="+mj-lt"/>
              <a:buAutoNum type="arabicPeriod"/>
            </a:pPr>
            <a:endParaRPr lang="en-GB" sz="2200" dirty="0">
              <a:latin typeface="+mj-lt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461020" y="2429781"/>
            <a:ext cx="7248525" cy="3632200"/>
            <a:chOff x="2421393" y="2667000"/>
            <a:chExt cx="7248525" cy="3632200"/>
          </a:xfrm>
        </p:grpSpPr>
        <p:pic>
          <p:nvPicPr>
            <p:cNvPr id="4" name="Picture 6" descr="15-06_1.jpg                                                    00000941Sarah                          B9D5FA8B: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393" y="2667000"/>
              <a:ext cx="7248525" cy="3632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5718630" y="2853814"/>
              <a:ext cx="1544952" cy="213852"/>
            </a:xfrm>
            <a:prstGeom prst="rect">
              <a:avLst/>
            </a:prstGeom>
            <a:noFill/>
            <a:ln w="28575" algn="ctr">
              <a:solidFill>
                <a:srgbClr val="FF66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Oval 3"/>
            <p:cNvSpPr>
              <a:spLocks noChangeArrowheads="1"/>
            </p:cNvSpPr>
            <p:nvPr/>
          </p:nvSpPr>
          <p:spPr bwMode="auto">
            <a:xfrm>
              <a:off x="8660933" y="4616247"/>
              <a:ext cx="955016" cy="346586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8506075" y="5869860"/>
              <a:ext cx="910770" cy="346586"/>
            </a:xfrm>
            <a:prstGeom prst="rect">
              <a:avLst/>
            </a:prstGeom>
            <a:noFill/>
            <a:ln w="28575" algn="ctr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10" name="Straight Connector 9"/>
          <p:cNvCxnSpPr>
            <a:cxnSpLocks/>
          </p:cNvCxnSpPr>
          <p:nvPr/>
        </p:nvCxnSpPr>
        <p:spPr>
          <a:xfrm>
            <a:off x="1345835" y="1658054"/>
            <a:ext cx="2815578" cy="0"/>
          </a:xfrm>
          <a:prstGeom prst="line">
            <a:avLst/>
          </a:prstGeom>
          <a:ln w="28575">
            <a:solidFill>
              <a:srgbClr val="FF66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1326773" y="2041272"/>
            <a:ext cx="2473837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345835" y="2395112"/>
            <a:ext cx="274079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09645" y="6190790"/>
            <a:ext cx="69317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*We will also discuss 3 minor ways: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spinotectal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spino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-olivary, and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spinoreticular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82496" y="1349713"/>
            <a:ext cx="3156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Carry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conscious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sensation therefore they will follow the same pathway we discussed in the previous slide </a:t>
            </a:r>
            <a:endParaRPr lang="en-GB" sz="16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B8089F0-725C-4817-8549-CCEA8CC20ABA}"/>
              </a:ext>
            </a:extLst>
          </p:cNvPr>
          <p:cNvCxnSpPr>
            <a:cxnSpLocks/>
          </p:cNvCxnSpPr>
          <p:nvPr/>
        </p:nvCxnSpPr>
        <p:spPr>
          <a:xfrm>
            <a:off x="7503886" y="1931639"/>
            <a:ext cx="1589841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EE4FBE1-6232-42EC-9F58-C41740FAEEE2}"/>
              </a:ext>
            </a:extLst>
          </p:cNvPr>
          <p:cNvCxnSpPr>
            <a:cxnSpLocks/>
          </p:cNvCxnSpPr>
          <p:nvPr/>
        </p:nvCxnSpPr>
        <p:spPr>
          <a:xfrm>
            <a:off x="8754359" y="1570278"/>
            <a:ext cx="339368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2452FFD0-8D1F-4EC9-A377-43D10BCB995B}"/>
              </a:ext>
            </a:extLst>
          </p:cNvPr>
          <p:cNvSpPr/>
          <p:nvPr/>
        </p:nvSpPr>
        <p:spPr>
          <a:xfrm>
            <a:off x="9142620" y="1349713"/>
            <a:ext cx="2996673" cy="83099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07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3226" y="1052527"/>
            <a:ext cx="6132871" cy="48924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Contains two tracts;                       </a:t>
            </a:r>
          </a:p>
          <a:p>
            <a:pPr marL="5667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200" b="1" dirty="0">
                <a:latin typeface="+mj-lt"/>
              </a:rPr>
              <a:t>Fasciculus </a:t>
            </a:r>
            <a:r>
              <a:rPr lang="en-US" sz="2200" b="1" dirty="0" err="1">
                <a:latin typeface="+mj-lt"/>
              </a:rPr>
              <a:t>Gracilis</a:t>
            </a:r>
            <a:r>
              <a:rPr lang="en-US" sz="2200" b="1" dirty="0">
                <a:latin typeface="+mj-lt"/>
              </a:rPr>
              <a:t> (FG) &amp;                </a:t>
            </a:r>
          </a:p>
          <a:p>
            <a:pPr marL="566738">
              <a:spcBef>
                <a:spcPts val="0"/>
              </a:spcBef>
              <a:buFont typeface="Arial" charset="0"/>
              <a:buChar char="•"/>
              <a:defRPr/>
            </a:pPr>
            <a:r>
              <a:rPr lang="en-US" sz="2200" b="1" dirty="0">
                <a:latin typeface="+mj-lt"/>
              </a:rPr>
              <a:t>Fasciculus </a:t>
            </a:r>
            <a:r>
              <a:rPr lang="en-US" sz="2200" b="1" dirty="0" err="1">
                <a:latin typeface="+mj-lt"/>
              </a:rPr>
              <a:t>Cuneatus</a:t>
            </a:r>
            <a:r>
              <a:rPr lang="en-US" sz="2200" b="1" dirty="0">
                <a:latin typeface="+mj-lt"/>
              </a:rPr>
              <a:t> (FC)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Carry impulses concerned with proprioception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(movement and joint position) </a:t>
            </a:r>
            <a:r>
              <a:rPr lang="en-US" sz="2200" b="1" dirty="0">
                <a:latin typeface="+mj-lt"/>
              </a:rPr>
              <a:t>, </a:t>
            </a:r>
            <a:r>
              <a:rPr lang="en-US" sz="2200" dirty="0">
                <a:latin typeface="+mj-lt"/>
              </a:rPr>
              <a:t>discriminative touch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(fine touch) </a:t>
            </a:r>
            <a:r>
              <a:rPr lang="en-US" sz="2200" dirty="0">
                <a:latin typeface="+mj-lt"/>
              </a:rPr>
              <a:t>from </a:t>
            </a:r>
            <a:r>
              <a:rPr lang="en-US" sz="2200" b="1" dirty="0">
                <a:latin typeface="+mj-lt"/>
              </a:rPr>
              <a:t>ipsilateral* side </a:t>
            </a:r>
            <a:r>
              <a:rPr lang="en-US" sz="2200" dirty="0">
                <a:latin typeface="+mj-lt"/>
              </a:rPr>
              <a:t>of the body.</a:t>
            </a:r>
            <a:r>
              <a:rPr lang="en-US" sz="2200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*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Contain the axons of </a:t>
            </a:r>
            <a:r>
              <a:rPr lang="en-US" sz="2200" u="sng" dirty="0">
                <a:latin typeface="+mj-lt"/>
              </a:rPr>
              <a:t>primary afferent neurons </a:t>
            </a:r>
            <a:r>
              <a:rPr lang="en-US" sz="2200" dirty="0">
                <a:latin typeface="+mj-lt"/>
              </a:rPr>
              <a:t>that have entered cord through </a:t>
            </a:r>
            <a:r>
              <a:rPr lang="en-US" sz="2200" u="sng" dirty="0">
                <a:latin typeface="+mj-lt"/>
              </a:rPr>
              <a:t>dorsal roots </a:t>
            </a:r>
            <a:r>
              <a:rPr lang="en-US" sz="2200" dirty="0">
                <a:latin typeface="+mj-lt"/>
              </a:rPr>
              <a:t>of spinal nerves. </a:t>
            </a:r>
          </a:p>
          <a:p>
            <a:pPr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 err="1">
                <a:solidFill>
                  <a:srgbClr val="92D050"/>
                </a:solidFill>
                <a:latin typeface="+mj-lt"/>
              </a:rPr>
              <a:t>Gracilis</a:t>
            </a:r>
            <a:r>
              <a:rPr lang="en-US" sz="2200" dirty="0">
                <a:solidFill>
                  <a:srgbClr val="92D050"/>
                </a:solidFill>
                <a:latin typeface="+mj-lt"/>
              </a:rPr>
              <a:t> and cuneate have the same function, and travel in the same pathway but receive fibers from different segments of the spinal cord:</a:t>
            </a:r>
          </a:p>
          <a:p>
            <a:pPr>
              <a:spcBef>
                <a:spcPts val="0"/>
              </a:spcBef>
              <a:defRPr/>
            </a:pPr>
            <a:r>
              <a:rPr lang="en-US" sz="2200" b="1" dirty="0">
                <a:latin typeface="+mj-lt"/>
              </a:rPr>
              <a:t>Fasciculus </a:t>
            </a:r>
            <a:r>
              <a:rPr lang="en-US" sz="2200" b="1" dirty="0" err="1">
                <a:latin typeface="+mj-lt"/>
              </a:rPr>
              <a:t>Gracilis</a:t>
            </a:r>
            <a:r>
              <a:rPr lang="en-US" sz="2200" dirty="0">
                <a:latin typeface="+mj-lt"/>
              </a:rPr>
              <a:t> contains fibers that are received at </a:t>
            </a:r>
            <a:r>
              <a:rPr lang="en-US" sz="2200" u="sng" dirty="0">
                <a:latin typeface="+mj-lt"/>
              </a:rPr>
              <a:t>sacral</a:t>
            </a:r>
            <a:r>
              <a:rPr lang="en-US" sz="2200" dirty="0">
                <a:latin typeface="+mj-lt"/>
              </a:rPr>
              <a:t>, </a:t>
            </a:r>
            <a:r>
              <a:rPr lang="en-US" sz="2200" u="sng" dirty="0">
                <a:latin typeface="+mj-lt"/>
              </a:rPr>
              <a:t>lumbar</a:t>
            </a:r>
            <a:r>
              <a:rPr lang="en-US" sz="2200" dirty="0">
                <a:latin typeface="+mj-lt"/>
              </a:rPr>
              <a:t> and </a:t>
            </a:r>
            <a:r>
              <a:rPr lang="en-US" sz="2200" u="sng" dirty="0">
                <a:latin typeface="+mj-lt"/>
              </a:rPr>
              <a:t>lower thoracic</a:t>
            </a:r>
            <a:r>
              <a:rPr lang="en-US" sz="2200" dirty="0">
                <a:latin typeface="+mj-lt"/>
              </a:rPr>
              <a:t> levels, </a:t>
            </a:r>
          </a:p>
          <a:p>
            <a:pPr>
              <a:spcBef>
                <a:spcPts val="0"/>
              </a:spcBef>
              <a:defRPr/>
            </a:pPr>
            <a:r>
              <a:rPr lang="en-US" sz="2200" b="1" dirty="0">
                <a:latin typeface="+mj-lt"/>
              </a:rPr>
              <a:t>Fasciculus </a:t>
            </a:r>
            <a:r>
              <a:rPr lang="en-US" sz="2200" b="1" dirty="0" err="1">
                <a:latin typeface="+mj-lt"/>
              </a:rPr>
              <a:t>Cuneatus</a:t>
            </a:r>
            <a:r>
              <a:rPr lang="en-US" sz="2200" dirty="0">
                <a:latin typeface="+mj-lt"/>
              </a:rPr>
              <a:t> contains fibers that are received at </a:t>
            </a:r>
            <a:r>
              <a:rPr lang="en-US" sz="2200" u="sng" dirty="0">
                <a:latin typeface="+mj-lt"/>
              </a:rPr>
              <a:t>upper thoracic</a:t>
            </a:r>
            <a:r>
              <a:rPr lang="en-US" sz="2200" dirty="0">
                <a:latin typeface="+mj-lt"/>
              </a:rPr>
              <a:t> and </a:t>
            </a:r>
            <a:r>
              <a:rPr lang="en-US" sz="2200" u="sng" dirty="0">
                <a:latin typeface="+mj-lt"/>
              </a:rPr>
              <a:t>cervical</a:t>
            </a:r>
            <a:r>
              <a:rPr lang="en-US" sz="2200" dirty="0">
                <a:latin typeface="+mj-lt"/>
              </a:rPr>
              <a:t> levels.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7151914" y="113958"/>
            <a:ext cx="4452898" cy="4066347"/>
            <a:chOff x="7074128" y="129135"/>
            <a:chExt cx="3659187" cy="6400800"/>
          </a:xfrm>
        </p:grpSpPr>
        <p:pic>
          <p:nvPicPr>
            <p:cNvPr id="4" name="Picture 5" descr="C:\Documents and Settings\Free User\My Documents\My Pictures\sas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78"/>
            <a:stretch>
              <a:fillRect/>
            </a:stretch>
          </p:blipFill>
          <p:spPr bwMode="auto">
            <a:xfrm>
              <a:off x="7074128" y="129135"/>
              <a:ext cx="3659187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7151914" y="4270829"/>
              <a:ext cx="762000" cy="8382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151914" y="3432629"/>
              <a:ext cx="762000" cy="685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380514" y="1603829"/>
              <a:ext cx="990600" cy="609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5498421" y="313707"/>
            <a:ext cx="3231807" cy="523220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b="1" u="sng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racilis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G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round (lower limb)</a:t>
            </a:r>
          </a:p>
          <a:p>
            <a:r>
              <a:rPr lang="en-US" b="1" u="sng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uneatus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 </a:t>
            </a:r>
            <a:r>
              <a:rPr lang="en-US" b="1" u="sng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ervical (next to upper limb)</a:t>
            </a:r>
            <a:endParaRPr lang="en-GB" dirty="0">
              <a:solidFill>
                <a:prstClr val="white">
                  <a:lumMod val="50000"/>
                </a:prstClr>
              </a:solidFill>
              <a:latin typeface="Calibri" panose="020F0502020204030204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7071400" y="4119282"/>
            <a:ext cx="3457815" cy="2501297"/>
            <a:chOff x="7151914" y="4195482"/>
            <a:chExt cx="4196790" cy="2605280"/>
          </a:xfrm>
        </p:grpSpPr>
        <p:pic>
          <p:nvPicPr>
            <p:cNvPr id="4098" name="Picture 2" descr="Image result for ascending trac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1914" y="4195482"/>
              <a:ext cx="4196790" cy="2605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9964270" y="6281281"/>
              <a:ext cx="5613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Extra</a:t>
              </a:r>
              <a:endParaRPr lang="en-GB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0529215" y="4522292"/>
            <a:ext cx="1612626" cy="2031325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  <a:prstDash val="solid"/>
          </a:ln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Which is medial/lateral?</a:t>
            </a:r>
          </a:p>
          <a:p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Cuneatus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supplies the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upper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limbs which are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lateral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to the lower limbs therefore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cuneatus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is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lateral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and </a:t>
            </a:r>
            <a:r>
              <a:rPr lang="en-US" b="1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gracilis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is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medial</a:t>
            </a:r>
            <a:endParaRPr lang="en-GB" b="1" dirty="0">
              <a:solidFill>
                <a:prstClr val="white">
                  <a:lumMod val="50000"/>
                </a:prstClr>
              </a:solidFill>
              <a:latin typeface="+mj-lt"/>
            </a:endParaRPr>
          </a:p>
        </p:txBody>
      </p:sp>
      <p:sp>
        <p:nvSpPr>
          <p:cNvPr id="14" name="مربع نص 13"/>
          <p:cNvSpPr txBox="1"/>
          <p:nvPr/>
        </p:nvSpPr>
        <p:spPr>
          <a:xfrm>
            <a:off x="1098168" y="6160559"/>
            <a:ext cx="5868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*There is variation in this point between boys and girls slides, This is the correct information according to Dr. Jameela and Dr. Essam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F4683CF-5EFB-46FC-8644-680A19D7991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1. Dorsal Column</a:t>
            </a:r>
          </a:p>
        </p:txBody>
      </p:sp>
    </p:spTree>
    <p:extLst>
      <p:ext uri="{BB962C8B-B14F-4D97-AF65-F5344CB8AC3E}">
        <p14:creationId xmlns:p14="http://schemas.microsoft.com/office/powerpoint/2010/main" val="1614600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4886" y="1265889"/>
            <a:ext cx="6454776" cy="524001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solidFill>
                  <a:srgbClr val="92D050"/>
                </a:solidFill>
                <a:latin typeface="+mj-lt"/>
              </a:rPr>
              <a:t>The primary afferent neurons relayed to the 1</a:t>
            </a:r>
            <a:r>
              <a:rPr lang="en-US" sz="2200" baseline="30000" dirty="0">
                <a:solidFill>
                  <a:srgbClr val="92D050"/>
                </a:solidFill>
                <a:latin typeface="+mj-lt"/>
              </a:rPr>
              <a:t>st</a:t>
            </a:r>
            <a:r>
              <a:rPr lang="en-US" sz="2200" dirty="0">
                <a:solidFill>
                  <a:srgbClr val="92D050"/>
                </a:solidFill>
                <a:latin typeface="+mj-lt"/>
              </a:rPr>
              <a:t> order neurons in the dorsal root ganglion. </a:t>
            </a:r>
            <a:endParaRPr lang="en-US" sz="2200" dirty="0"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Fibers </a:t>
            </a: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of the first order neurons </a:t>
            </a:r>
            <a:r>
              <a:rPr lang="en-US" sz="2200" dirty="0">
                <a:latin typeface="+mj-lt"/>
              </a:rPr>
              <a:t>ascend without interruption where they terminate upon 2nd order neurons in </a:t>
            </a:r>
            <a:r>
              <a:rPr lang="en-US" sz="2200" b="1" dirty="0">
                <a:latin typeface="+mj-lt"/>
              </a:rPr>
              <a:t>nucleus </a:t>
            </a:r>
            <a:r>
              <a:rPr lang="en-US" sz="2200" b="1" dirty="0" err="1">
                <a:latin typeface="+mj-lt"/>
              </a:rPr>
              <a:t>gracilis</a:t>
            </a:r>
            <a:r>
              <a:rPr lang="en-US" sz="2200" b="1" dirty="0">
                <a:latin typeface="+mj-lt"/>
              </a:rPr>
              <a:t> </a:t>
            </a:r>
            <a:r>
              <a:rPr lang="en-US" sz="2200" dirty="0">
                <a:latin typeface="+mj-lt"/>
              </a:rPr>
              <a:t>and </a:t>
            </a:r>
            <a:r>
              <a:rPr lang="en-US" sz="2200" b="1" dirty="0">
                <a:latin typeface="+mj-lt"/>
              </a:rPr>
              <a:t>nucleus cuneatus </a:t>
            </a:r>
            <a:br>
              <a:rPr lang="en-US" sz="2200" b="1" dirty="0">
                <a:latin typeface="+mj-lt"/>
              </a:rPr>
            </a:br>
            <a:r>
              <a:rPr lang="en-US" sz="22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(in the medulla).</a:t>
            </a:r>
            <a:endParaRPr lang="en-US" sz="2200" b="1" dirty="0">
              <a:latin typeface="+mj-lt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 axons of the 2nd order neurons decussate in the medulla as   </a:t>
            </a:r>
            <a:r>
              <a:rPr lang="en-US" sz="2200" b="1" dirty="0">
                <a:latin typeface="+mj-lt"/>
              </a:rPr>
              <a:t>internal arcuate fibers.                                              </a:t>
            </a:r>
            <a:r>
              <a:rPr lang="en-US" sz="2200" dirty="0">
                <a:latin typeface="+mj-lt"/>
              </a:rPr>
              <a:t>and ascend through the brain stem as </a:t>
            </a:r>
            <a:r>
              <a:rPr lang="en-US" sz="2200" b="1" dirty="0">
                <a:latin typeface="+mj-lt"/>
              </a:rPr>
              <a:t>Medial Lemniscus</a:t>
            </a:r>
            <a:r>
              <a:rPr lang="en-US" sz="2200" dirty="0">
                <a:latin typeface="+mj-lt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 typeface="Courier New" panose="02070309020205020404" pitchFamily="49" charset="0"/>
              <a:buChar char="o"/>
              <a:defRPr/>
            </a:pPr>
            <a:r>
              <a:rPr lang="en-US" sz="2200" dirty="0">
                <a:latin typeface="+mj-lt"/>
              </a:rPr>
              <a:t>The medial lemniscus terminates in the </a:t>
            </a:r>
            <a:r>
              <a:rPr lang="en-US" sz="2200" b="1" dirty="0">
                <a:latin typeface="+mj-lt"/>
              </a:rPr>
              <a:t>ventral posterior nucleus of the thalamus (</a:t>
            </a:r>
            <a:r>
              <a:rPr lang="en-US" sz="2200" dirty="0">
                <a:latin typeface="+mj-lt"/>
              </a:rPr>
              <a:t>3rd order neurons) which project to the somatosensory cortex </a:t>
            </a:r>
            <a:r>
              <a:rPr lang="en-US" sz="2200" b="1" dirty="0">
                <a:latin typeface="+mj-lt"/>
              </a:rPr>
              <a:t>(thalamocortical fibers) 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591004" y="2945571"/>
            <a:ext cx="1600200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4810190" y="2945571"/>
            <a:ext cx="1895410" cy="0"/>
          </a:xfrm>
          <a:prstGeom prst="line">
            <a:avLst/>
          </a:prstGeom>
          <a:ln w="28575">
            <a:solidFill>
              <a:srgbClr val="CC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2728115" y="3958202"/>
            <a:ext cx="248251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28640" y="4284715"/>
            <a:ext cx="73152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334591" y="4624964"/>
            <a:ext cx="1160681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7496175" y="214313"/>
            <a:ext cx="3857625" cy="6405562"/>
            <a:chOff x="6596064" y="214313"/>
            <a:chExt cx="3857625" cy="6405562"/>
          </a:xfrm>
        </p:grpSpPr>
        <p:pic>
          <p:nvPicPr>
            <p:cNvPr id="5" name="Picture 7" descr="sc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6064" y="214313"/>
              <a:ext cx="3857625" cy="6405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9"/>
            <p:cNvSpPr>
              <a:spLocks noChangeArrowheads="1"/>
            </p:cNvSpPr>
            <p:nvPr/>
          </p:nvSpPr>
          <p:spPr bwMode="auto">
            <a:xfrm>
              <a:off x="8882064" y="1000126"/>
              <a:ext cx="801687" cy="881063"/>
            </a:xfrm>
            <a:custGeom>
              <a:avLst/>
              <a:gdLst>
                <a:gd name="T0" fmla="*/ 0 w 801329"/>
                <a:gd name="T1" fmla="*/ 911885 h 879986"/>
                <a:gd name="T2" fmla="*/ 119897 w 801329"/>
                <a:gd name="T3" fmla="*/ 865649 h 879986"/>
                <a:gd name="T4" fmla="*/ 404660 w 801329"/>
                <a:gd name="T5" fmla="*/ 588231 h 879986"/>
                <a:gd name="T6" fmla="*/ 524560 w 801329"/>
                <a:gd name="T7" fmla="*/ 387873 h 879986"/>
                <a:gd name="T8" fmla="*/ 614487 w 801329"/>
                <a:gd name="T9" fmla="*/ 264574 h 879986"/>
                <a:gd name="T10" fmla="*/ 719398 w 801329"/>
                <a:gd name="T11" fmla="*/ 125866 h 879986"/>
                <a:gd name="T12" fmla="*/ 809322 w 801329"/>
                <a:gd name="T13" fmla="*/ 17980 h 879986"/>
                <a:gd name="T14" fmla="*/ 749372 w 801329"/>
                <a:gd name="T15" fmla="*/ 17980 h 87998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01329"/>
                <a:gd name="T25" fmla="*/ 0 h 879986"/>
                <a:gd name="T26" fmla="*/ 801329 w 801329"/>
                <a:gd name="T27" fmla="*/ 879986 h 87998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01329" h="879986">
                  <a:moveTo>
                    <a:pt x="0" y="872613"/>
                  </a:moveTo>
                  <a:cubicBezTo>
                    <a:pt x="25809" y="876299"/>
                    <a:pt x="51619" y="879986"/>
                    <a:pt x="117987" y="828367"/>
                  </a:cubicBezTo>
                  <a:cubicBezTo>
                    <a:pt x="184355" y="776748"/>
                    <a:pt x="331838" y="639096"/>
                    <a:pt x="398206" y="562896"/>
                  </a:cubicBezTo>
                  <a:cubicBezTo>
                    <a:pt x="464574" y="486696"/>
                    <a:pt x="481780" y="422786"/>
                    <a:pt x="516193" y="371167"/>
                  </a:cubicBezTo>
                  <a:cubicBezTo>
                    <a:pt x="550606" y="319548"/>
                    <a:pt x="572729" y="294967"/>
                    <a:pt x="604684" y="253180"/>
                  </a:cubicBezTo>
                  <a:cubicBezTo>
                    <a:pt x="636639" y="211393"/>
                    <a:pt x="675967" y="159774"/>
                    <a:pt x="707922" y="120445"/>
                  </a:cubicBezTo>
                  <a:cubicBezTo>
                    <a:pt x="739877" y="81116"/>
                    <a:pt x="791497" y="34412"/>
                    <a:pt x="796413" y="17206"/>
                  </a:cubicBezTo>
                  <a:cubicBezTo>
                    <a:pt x="801329" y="0"/>
                    <a:pt x="769374" y="8603"/>
                    <a:pt x="737419" y="17206"/>
                  </a:cubicBezTo>
                </a:path>
              </a:pathLst>
            </a:custGeom>
            <a:noFill/>
            <a:ln w="38100" algn="ctr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8667751" y="1785938"/>
              <a:ext cx="498475" cy="3067050"/>
            </a:xfrm>
            <a:custGeom>
              <a:avLst/>
              <a:gdLst>
                <a:gd name="connsiteX0" fmla="*/ 0 w 498987"/>
                <a:gd name="connsiteY0" fmla="*/ 2861186 h 3126657"/>
                <a:gd name="connsiteX1" fmla="*/ 14749 w 498987"/>
                <a:gd name="connsiteY1" fmla="*/ 2964425 h 3126657"/>
                <a:gd name="connsiteX2" fmla="*/ 29497 w 498987"/>
                <a:gd name="connsiteY2" fmla="*/ 3038167 h 3126657"/>
                <a:gd name="connsiteX3" fmla="*/ 73742 w 498987"/>
                <a:gd name="connsiteY3" fmla="*/ 3067664 h 3126657"/>
                <a:gd name="connsiteX4" fmla="*/ 132736 w 498987"/>
                <a:gd name="connsiteY4" fmla="*/ 3067664 h 3126657"/>
                <a:gd name="connsiteX5" fmla="*/ 162233 w 498987"/>
                <a:gd name="connsiteY5" fmla="*/ 3082412 h 3126657"/>
                <a:gd name="connsiteX6" fmla="*/ 132736 w 498987"/>
                <a:gd name="connsiteY6" fmla="*/ 3082412 h 3126657"/>
                <a:gd name="connsiteX7" fmla="*/ 250723 w 498987"/>
                <a:gd name="connsiteY7" fmla="*/ 3008670 h 3126657"/>
                <a:gd name="connsiteX8" fmla="*/ 221226 w 498987"/>
                <a:gd name="connsiteY8" fmla="*/ 2374490 h 3126657"/>
                <a:gd name="connsiteX9" fmla="*/ 250723 w 498987"/>
                <a:gd name="connsiteY9" fmla="*/ 2168012 h 3126657"/>
                <a:gd name="connsiteX10" fmla="*/ 339213 w 498987"/>
                <a:gd name="connsiteY10" fmla="*/ 1917290 h 3126657"/>
                <a:gd name="connsiteX11" fmla="*/ 486697 w 498987"/>
                <a:gd name="connsiteY11" fmla="*/ 1120877 h 3126657"/>
                <a:gd name="connsiteX12" fmla="*/ 265471 w 498987"/>
                <a:gd name="connsiteY12" fmla="*/ 162232 h 3126657"/>
                <a:gd name="connsiteX13" fmla="*/ 280220 w 498987"/>
                <a:gd name="connsiteY13" fmla="*/ 147483 h 3126657"/>
                <a:gd name="connsiteX14" fmla="*/ 280220 w 498987"/>
                <a:gd name="connsiteY14" fmla="*/ 221225 h 3126657"/>
                <a:gd name="connsiteX15" fmla="*/ 324465 w 498987"/>
                <a:gd name="connsiteY15" fmla="*/ 221225 h 312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98987" h="3126657">
                  <a:moveTo>
                    <a:pt x="0" y="2861186"/>
                  </a:moveTo>
                  <a:cubicBezTo>
                    <a:pt x="4916" y="2898057"/>
                    <a:pt x="9833" y="2934928"/>
                    <a:pt x="14749" y="2964425"/>
                  </a:cubicBezTo>
                  <a:cubicBezTo>
                    <a:pt x="19665" y="2993922"/>
                    <a:pt x="19665" y="3020961"/>
                    <a:pt x="29497" y="3038167"/>
                  </a:cubicBezTo>
                  <a:cubicBezTo>
                    <a:pt x="39329" y="3055373"/>
                    <a:pt x="56536" y="3062748"/>
                    <a:pt x="73742" y="3067664"/>
                  </a:cubicBezTo>
                  <a:cubicBezTo>
                    <a:pt x="90948" y="3072580"/>
                    <a:pt x="117988" y="3065206"/>
                    <a:pt x="132736" y="3067664"/>
                  </a:cubicBezTo>
                  <a:cubicBezTo>
                    <a:pt x="147484" y="3070122"/>
                    <a:pt x="162233" y="3079954"/>
                    <a:pt x="162233" y="3082412"/>
                  </a:cubicBezTo>
                  <a:cubicBezTo>
                    <a:pt x="162233" y="3084870"/>
                    <a:pt x="117988" y="3094702"/>
                    <a:pt x="132736" y="3082412"/>
                  </a:cubicBezTo>
                  <a:cubicBezTo>
                    <a:pt x="147484" y="3070122"/>
                    <a:pt x="235975" y="3126657"/>
                    <a:pt x="250723" y="3008670"/>
                  </a:cubicBezTo>
                  <a:cubicBezTo>
                    <a:pt x="265471" y="2890683"/>
                    <a:pt x="221226" y="2514600"/>
                    <a:pt x="221226" y="2374490"/>
                  </a:cubicBezTo>
                  <a:cubicBezTo>
                    <a:pt x="221226" y="2234380"/>
                    <a:pt x="231059" y="2244212"/>
                    <a:pt x="250723" y="2168012"/>
                  </a:cubicBezTo>
                  <a:cubicBezTo>
                    <a:pt x="270387" y="2091812"/>
                    <a:pt x="299884" y="2091813"/>
                    <a:pt x="339213" y="1917290"/>
                  </a:cubicBezTo>
                  <a:cubicBezTo>
                    <a:pt x="378542" y="1742768"/>
                    <a:pt x="498987" y="1413387"/>
                    <a:pt x="486697" y="1120877"/>
                  </a:cubicBezTo>
                  <a:cubicBezTo>
                    <a:pt x="474407" y="828367"/>
                    <a:pt x="299884" y="324464"/>
                    <a:pt x="265471" y="162232"/>
                  </a:cubicBezTo>
                  <a:cubicBezTo>
                    <a:pt x="231058" y="0"/>
                    <a:pt x="277762" y="137651"/>
                    <a:pt x="280220" y="147483"/>
                  </a:cubicBezTo>
                  <a:cubicBezTo>
                    <a:pt x="282678" y="157315"/>
                    <a:pt x="272846" y="208935"/>
                    <a:pt x="280220" y="221225"/>
                  </a:cubicBezTo>
                  <a:cubicBezTo>
                    <a:pt x="287594" y="233515"/>
                    <a:pt x="324465" y="221225"/>
                    <a:pt x="324465" y="221225"/>
                  </a:cubicBezTo>
                </a:path>
              </a:pathLst>
            </a:custGeom>
            <a:noFill/>
            <a:ln w="381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8" name="Freeform 11"/>
            <p:cNvSpPr>
              <a:spLocks noChangeArrowheads="1"/>
            </p:cNvSpPr>
            <p:nvPr/>
          </p:nvSpPr>
          <p:spPr bwMode="auto">
            <a:xfrm>
              <a:off x="8167688" y="4572000"/>
              <a:ext cx="463550" cy="1500188"/>
            </a:xfrm>
            <a:custGeom>
              <a:avLst/>
              <a:gdLst>
                <a:gd name="T0" fmla="*/ 0 w 619432"/>
                <a:gd name="T1" fmla="*/ 151970 h 1614948"/>
                <a:gd name="T2" fmla="*/ 22 w 619432"/>
                <a:gd name="T3" fmla="*/ 150577 h 1614948"/>
                <a:gd name="T4" fmla="*/ 43 w 619432"/>
                <a:gd name="T5" fmla="*/ 151970 h 1614948"/>
                <a:gd name="T6" fmla="*/ 52 w 619432"/>
                <a:gd name="T7" fmla="*/ 151970 h 1614948"/>
                <a:gd name="T8" fmla="*/ 55 w 619432"/>
                <a:gd name="T9" fmla="*/ 147788 h 1614948"/>
                <a:gd name="T10" fmla="*/ 55 w 619432"/>
                <a:gd name="T11" fmla="*/ 135240 h 1614948"/>
                <a:gd name="T12" fmla="*/ 55 w 619432"/>
                <a:gd name="T13" fmla="*/ 118510 h 1614948"/>
                <a:gd name="T14" fmla="*/ 55 w 619432"/>
                <a:gd name="T15" fmla="*/ 87836 h 1614948"/>
                <a:gd name="T16" fmla="*/ 55 w 619432"/>
                <a:gd name="T17" fmla="*/ 44615 h 1614948"/>
                <a:gd name="T18" fmla="*/ 55 w 619432"/>
                <a:gd name="T19" fmla="*/ 36250 h 1614948"/>
                <a:gd name="T20" fmla="*/ 52 w 619432"/>
                <a:gd name="T21" fmla="*/ 27884 h 1614948"/>
                <a:gd name="T22" fmla="*/ 52 w 619432"/>
                <a:gd name="T23" fmla="*/ 12548 h 1614948"/>
                <a:gd name="T24" fmla="*/ 55 w 619432"/>
                <a:gd name="T25" fmla="*/ 2789 h 1614948"/>
                <a:gd name="T26" fmla="*/ 55 w 619432"/>
                <a:gd name="T27" fmla="*/ 0 h 1614948"/>
                <a:gd name="T28" fmla="*/ 55 w 619432"/>
                <a:gd name="T29" fmla="*/ 5577 h 1614948"/>
                <a:gd name="T30" fmla="*/ 58 w 619432"/>
                <a:gd name="T31" fmla="*/ 5577 h 1614948"/>
                <a:gd name="T32" fmla="*/ 55 w 619432"/>
                <a:gd name="T33" fmla="*/ 5577 h 16149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9432"/>
                <a:gd name="T52" fmla="*/ 0 h 1614948"/>
                <a:gd name="T53" fmla="*/ 619432 w 619432"/>
                <a:gd name="T54" fmla="*/ 1614948 h 16149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9432" h="1614948">
                  <a:moveTo>
                    <a:pt x="0" y="1607574"/>
                  </a:moveTo>
                  <a:cubicBezTo>
                    <a:pt x="79887" y="1600200"/>
                    <a:pt x="159774" y="1592826"/>
                    <a:pt x="235974" y="1592826"/>
                  </a:cubicBezTo>
                  <a:cubicBezTo>
                    <a:pt x="312174" y="1592826"/>
                    <a:pt x="403123" y="1605116"/>
                    <a:pt x="457200" y="1607574"/>
                  </a:cubicBezTo>
                  <a:cubicBezTo>
                    <a:pt x="511277" y="1610032"/>
                    <a:pt x="538316" y="1614948"/>
                    <a:pt x="560439" y="1607574"/>
                  </a:cubicBezTo>
                  <a:cubicBezTo>
                    <a:pt x="582562" y="1600200"/>
                    <a:pt x="587478" y="1592826"/>
                    <a:pt x="589936" y="1563329"/>
                  </a:cubicBezTo>
                  <a:cubicBezTo>
                    <a:pt x="592394" y="1533832"/>
                    <a:pt x="575187" y="1482212"/>
                    <a:pt x="575187" y="1430593"/>
                  </a:cubicBezTo>
                  <a:cubicBezTo>
                    <a:pt x="575187" y="1378974"/>
                    <a:pt x="587478" y="1337187"/>
                    <a:pt x="589936" y="1253613"/>
                  </a:cubicBezTo>
                  <a:cubicBezTo>
                    <a:pt x="592394" y="1170039"/>
                    <a:pt x="589936" y="929148"/>
                    <a:pt x="589936" y="929148"/>
                  </a:cubicBezTo>
                  <a:lnTo>
                    <a:pt x="589936" y="471948"/>
                  </a:lnTo>
                  <a:cubicBezTo>
                    <a:pt x="589936" y="381000"/>
                    <a:pt x="594852" y="412955"/>
                    <a:pt x="589936" y="383458"/>
                  </a:cubicBezTo>
                  <a:cubicBezTo>
                    <a:pt x="585020" y="353961"/>
                    <a:pt x="565355" y="336755"/>
                    <a:pt x="560439" y="294968"/>
                  </a:cubicBezTo>
                  <a:cubicBezTo>
                    <a:pt x="555523" y="253181"/>
                    <a:pt x="555523" y="176980"/>
                    <a:pt x="560439" y="132735"/>
                  </a:cubicBezTo>
                  <a:cubicBezTo>
                    <a:pt x="565355" y="88490"/>
                    <a:pt x="585020" y="51619"/>
                    <a:pt x="589936" y="29497"/>
                  </a:cubicBezTo>
                  <a:cubicBezTo>
                    <a:pt x="594852" y="7375"/>
                    <a:pt x="589936" y="0"/>
                    <a:pt x="589936" y="0"/>
                  </a:cubicBezTo>
                  <a:cubicBezTo>
                    <a:pt x="589936" y="4916"/>
                    <a:pt x="585020" y="49161"/>
                    <a:pt x="589936" y="58993"/>
                  </a:cubicBezTo>
                  <a:cubicBezTo>
                    <a:pt x="594852" y="68825"/>
                    <a:pt x="619432" y="58993"/>
                    <a:pt x="619432" y="58993"/>
                  </a:cubicBezTo>
                  <a:lnTo>
                    <a:pt x="575187" y="58993"/>
                  </a:lnTo>
                </a:path>
              </a:pathLst>
            </a:cu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9" name="Oval 3"/>
            <p:cNvSpPr>
              <a:spLocks noChangeArrowheads="1"/>
            </p:cNvSpPr>
            <p:nvPr/>
          </p:nvSpPr>
          <p:spPr bwMode="auto">
            <a:xfrm>
              <a:off x="7162220" y="4439882"/>
              <a:ext cx="644547" cy="100828"/>
            </a:xfrm>
            <a:prstGeom prst="rect">
              <a:avLst/>
            </a:prstGeom>
            <a:noFill/>
            <a:ln w="28575" algn="ctr">
              <a:solidFill>
                <a:srgbClr val="CC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3"/>
            <p:cNvSpPr>
              <a:spLocks noChangeArrowheads="1"/>
            </p:cNvSpPr>
            <p:nvPr/>
          </p:nvSpPr>
          <p:spPr bwMode="auto">
            <a:xfrm>
              <a:off x="7210896" y="4225415"/>
              <a:ext cx="595872" cy="124070"/>
            </a:xfrm>
            <a:prstGeom prst="rect">
              <a:avLst/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Oval 3"/>
            <p:cNvSpPr>
              <a:spLocks noChangeArrowheads="1"/>
            </p:cNvSpPr>
            <p:nvPr/>
          </p:nvSpPr>
          <p:spPr bwMode="auto">
            <a:xfrm>
              <a:off x="7210896" y="4599815"/>
              <a:ext cx="595872" cy="221881"/>
            </a:xfrm>
            <a:prstGeom prst="rect">
              <a:avLst/>
            </a:prstGeom>
            <a:noFill/>
            <a:ln w="28575" algn="ctr">
              <a:solidFill>
                <a:schemeClr val="bg2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3"/>
            <p:cNvSpPr>
              <a:spLocks noChangeArrowheads="1"/>
            </p:cNvSpPr>
            <p:nvPr/>
          </p:nvSpPr>
          <p:spPr bwMode="auto">
            <a:xfrm>
              <a:off x="7119909" y="4880801"/>
              <a:ext cx="686857" cy="133159"/>
            </a:xfrm>
            <a:prstGeom prst="rect">
              <a:avLst/>
            </a:prstGeom>
            <a:noFill/>
            <a:ln w="28575" algn="ctr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1BE38C48-E087-4DE9-9CFC-FA1CF231786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09988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1. Dorsal Column</a:t>
            </a:r>
          </a:p>
        </p:txBody>
      </p:sp>
    </p:spTree>
    <p:extLst>
      <p:ext uri="{BB962C8B-B14F-4D97-AF65-F5344CB8AC3E}">
        <p14:creationId xmlns:p14="http://schemas.microsoft.com/office/powerpoint/2010/main" val="2705677452"/>
      </p:ext>
    </p:extLst>
  </p:cSld>
  <p:clrMapOvr>
    <a:masterClrMapping/>
  </p:clrMapOvr>
</p:sld>
</file>

<file path=ppt/theme/theme1.xml><?xml version="1.0" encoding="utf-8"?>
<a:theme xmlns:a="http://schemas.openxmlformats.org/drawingml/2006/main" name="Anatomy theme">
  <a:themeElements>
    <a:clrScheme name="دفق الهواء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tomy theme" id="{7FC4F3DF-2817-4164-896C-C694E5EB36E6}" vid="{5C80C7F9-9027-4D3F-949C-98E70E22F05E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Anatomy theme (1)</Template>
  <TotalTime>3487</TotalTime>
  <Words>3028</Words>
  <Application>Microsoft Office PowerPoint</Application>
  <PresentationFormat>شاشة عريضة</PresentationFormat>
  <Paragraphs>330</Paragraphs>
  <Slides>33</Slides>
  <Notes>2</Notes>
  <HiddenSlides>0</HiddenSlides>
  <MMClips>0</MMClips>
  <ScaleCrop>false</ScaleCrop>
  <HeadingPairs>
    <vt:vector size="8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2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33</vt:i4>
      </vt:variant>
    </vt:vector>
  </HeadingPairs>
  <TitlesOfParts>
    <vt:vector size="50" baseType="lpstr">
      <vt:lpstr>Aharoni</vt:lpstr>
      <vt:lpstr>Times New Roman</vt:lpstr>
      <vt:lpstr>Agency FB</vt:lpstr>
      <vt:lpstr>Arabic Typesetting</vt:lpstr>
      <vt:lpstr>Comfortaa</vt:lpstr>
      <vt:lpstr>Wingdings</vt:lpstr>
      <vt:lpstr>Courier New</vt:lpstr>
      <vt:lpstr>Calibri Light</vt:lpstr>
      <vt:lpstr>Gill Sans MT</vt:lpstr>
      <vt:lpstr>Cairo</vt:lpstr>
      <vt:lpstr>Philosopher</vt:lpstr>
      <vt:lpstr>Calibri</vt:lpstr>
      <vt:lpstr>Arial</vt:lpstr>
      <vt:lpstr>Open Sans</vt:lpstr>
      <vt:lpstr>Anatomy theme</vt:lpstr>
      <vt:lpstr>Custom Design</vt:lpstr>
      <vt:lpstr>Photo Editor Photo</vt:lpstr>
      <vt:lpstr>عرض تقديمي في PowerPoint</vt:lpstr>
      <vt:lpstr>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Summary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</dc:title>
  <dc:creator>Jawaher AbdulMohsen</dc:creator>
  <cp:lastModifiedBy>ftomy naje</cp:lastModifiedBy>
  <cp:revision>133</cp:revision>
  <dcterms:created xsi:type="dcterms:W3CDTF">2017-04-30T17:35:08Z</dcterms:created>
  <dcterms:modified xsi:type="dcterms:W3CDTF">2018-09-15T21:30:24Z</dcterms:modified>
</cp:coreProperties>
</file>