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8" r:id="rId1"/>
  </p:sldMasterIdLst>
  <p:notesMasterIdLst>
    <p:notesMasterId r:id="rId25"/>
  </p:notesMasterIdLst>
  <p:sldIdLst>
    <p:sldId id="342" r:id="rId2"/>
    <p:sldId id="297" r:id="rId3"/>
    <p:sldId id="298" r:id="rId4"/>
    <p:sldId id="304" r:id="rId5"/>
    <p:sldId id="301" r:id="rId6"/>
    <p:sldId id="305" r:id="rId7"/>
    <p:sldId id="306" r:id="rId8"/>
    <p:sldId id="311" r:id="rId9"/>
    <p:sldId id="312" r:id="rId10"/>
    <p:sldId id="313" r:id="rId11"/>
    <p:sldId id="314" r:id="rId12"/>
    <p:sldId id="325" r:id="rId13"/>
    <p:sldId id="326" r:id="rId14"/>
    <p:sldId id="318" r:id="rId15"/>
    <p:sldId id="319" r:id="rId16"/>
    <p:sldId id="327" r:id="rId17"/>
    <p:sldId id="328" r:id="rId18"/>
    <p:sldId id="329" r:id="rId19"/>
    <p:sldId id="340" r:id="rId20"/>
    <p:sldId id="341" r:id="rId21"/>
    <p:sldId id="333" r:id="rId22"/>
    <p:sldId id="334" r:id="rId23"/>
    <p:sldId id="343" r:id="rId24"/>
  </p:sldIdLst>
  <p:sldSz cx="12192000" cy="6858000"/>
  <p:notesSz cx="6858000" cy="9144000"/>
  <p:embeddedFontLst>
    <p:embeddedFont>
      <p:font typeface="Agency FB" pitchFamily="34" charset="0"/>
      <p:regular r:id="rId26"/>
      <p:bold r:id="rId27"/>
    </p:embeddedFont>
    <p:embeddedFont>
      <p:font typeface="Verdana" pitchFamily="34" charset="0"/>
      <p:regular r:id="rId28"/>
      <p:bold r:id="rId29"/>
      <p:italic r:id="rId30"/>
      <p:boldItalic r:id="rId31"/>
    </p:embeddedFont>
    <p:embeddedFont>
      <p:font typeface="Arabic Typesetting" pitchFamily="66" charset="-78"/>
      <p:regular r:id="rId32"/>
    </p:embeddedFont>
    <p:embeddedFont>
      <p:font typeface="Calibri Light" pitchFamily="34" charset="0"/>
      <p:regular r:id="rId33"/>
      <p:italic r:id="rId34"/>
    </p:embeddedFont>
    <p:embeddedFont>
      <p:font typeface="Calibri"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A8DC"/>
    <a:srgbClr val="BAC2E8"/>
    <a:srgbClr val="95A4DE"/>
    <a:srgbClr val="FFFFCC"/>
    <a:srgbClr val="FF3399"/>
    <a:srgbClr val="120CCE"/>
    <a:srgbClr val="FAA4BB"/>
    <a:srgbClr val="DE8DEB"/>
    <a:srgbClr val="FDFDFD"/>
    <a:srgbClr val="CC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108BE60-98E1-4CA7-AB5B-2BF94F43183B}">
  <a:tblStyle styleId="{1108BE60-98E1-4CA7-AB5B-2BF94F43183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E5EB3EA-823C-4605-A2E9-52B1581408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666"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5039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Arial" panose="020B0604020202020204" pitchFamily="34" charset="0"/>
            </a:endParaRPr>
          </a:p>
        </p:txBody>
      </p:sp>
      <p:sp>
        <p:nvSpPr>
          <p:cNvPr id="31748"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D8B476E-2508-4634-9B59-58FB3DA6C32C}" type="slidenum">
              <a:rPr lang="en-US" altLang="en-US"/>
              <a:pPr eaLnBrk="1" hangingPunct="1"/>
              <a:t>7</a:t>
            </a:fld>
            <a:endParaRPr lang="en-US" altLang="en-US"/>
          </a:p>
        </p:txBody>
      </p:sp>
    </p:spTree>
    <p:extLst>
      <p:ext uri="{BB962C8B-B14F-4D97-AF65-F5344CB8AC3E}">
        <p14:creationId xmlns:p14="http://schemas.microsoft.com/office/powerpoint/2010/main" val="3998972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docs.google.com/presentation/d/1TGd1eqJc5hW4BthMMNGT7D5IhB5PLBPuX4K9gP62_ss/edit?usp=sharin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Shape 109">
            <a:extLst>
              <a:ext uri="{FF2B5EF4-FFF2-40B4-BE49-F238E27FC236}">
                <a16:creationId xmlns:a16="http://schemas.microsoft.com/office/drawing/2014/main" xmlns="" id="{92B83288-6382-48A9-9407-F200043D75FA}"/>
              </a:ext>
            </a:extLst>
          </p:cNvPr>
          <p:cNvPicPr preferRelativeResize="0"/>
          <p:nvPr/>
        </p:nvPicPr>
        <p:blipFill>
          <a:blip r:embed="rId2">
            <a:alphaModFix/>
          </a:blip>
          <a:stretch>
            <a:fillRect/>
          </a:stretch>
        </p:blipFill>
        <p:spPr>
          <a:xfrm>
            <a:off x="0" y="0"/>
            <a:ext cx="1666996" cy="1572126"/>
          </a:xfrm>
          <a:prstGeom prst="rect">
            <a:avLst/>
          </a:prstGeom>
          <a:noFill/>
          <a:ln>
            <a:noFill/>
          </a:ln>
        </p:spPr>
      </p:pic>
      <p:pic>
        <p:nvPicPr>
          <p:cNvPr id="8" name="Shape 110">
            <a:extLst>
              <a:ext uri="{FF2B5EF4-FFF2-40B4-BE49-F238E27FC236}">
                <a16:creationId xmlns:a16="http://schemas.microsoft.com/office/drawing/2014/main" xmlns="" id="{92A6CBCB-A062-4411-BBCB-950EE0FC5333}"/>
              </a:ext>
            </a:extLst>
          </p:cNvPr>
          <p:cNvPicPr preferRelativeResize="0"/>
          <p:nvPr/>
        </p:nvPicPr>
        <p:blipFill>
          <a:blip r:embed="rId3">
            <a:alphaModFix/>
          </a:blip>
          <a:stretch>
            <a:fillRect/>
          </a:stretch>
        </p:blipFill>
        <p:spPr>
          <a:xfrm>
            <a:off x="9930564" y="-1"/>
            <a:ext cx="2236214" cy="2060027"/>
          </a:xfrm>
          <a:prstGeom prst="rect">
            <a:avLst/>
          </a:prstGeom>
          <a:noFill/>
          <a:ln>
            <a:noFill/>
          </a:ln>
        </p:spPr>
      </p:pic>
      <p:sp>
        <p:nvSpPr>
          <p:cNvPr id="9" name="Shape 107">
            <a:extLst>
              <a:ext uri="{FF2B5EF4-FFF2-40B4-BE49-F238E27FC236}">
                <a16:creationId xmlns:a16="http://schemas.microsoft.com/office/drawing/2014/main" xmlns="" id="{00E8EAC2-46D8-4156-B122-3EE148D62A72}"/>
              </a:ext>
            </a:extLst>
          </p:cNvPr>
          <p:cNvSpPr txBox="1"/>
          <p:nvPr/>
        </p:nvSpPr>
        <p:spPr>
          <a:xfrm>
            <a:off x="85059" y="5693292"/>
            <a:ext cx="4328677" cy="607405"/>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sz="1600" b="1" dirty="0">
                <a:latin typeface="+mn-lt"/>
                <a:cs typeface="+mn-cs"/>
              </a:rPr>
              <a:t>Please check our </a:t>
            </a:r>
            <a:r>
              <a:rPr lang="en-GB" sz="1600" b="1" u="sng" dirty="0">
                <a:solidFill>
                  <a:schemeClr val="accent1"/>
                </a:solidFill>
                <a:latin typeface="+mn-lt"/>
                <a:cs typeface="+mn-cs"/>
                <a:hlinkClick r:id="rId4"/>
              </a:rPr>
              <a:t>Editing File</a:t>
            </a:r>
            <a:endParaRPr sz="1600" b="1" dirty="0">
              <a:solidFill>
                <a:schemeClr val="accent1"/>
              </a:solidFill>
              <a:latin typeface="+mn-lt"/>
              <a:cs typeface="+mn-cs"/>
            </a:endParaRPr>
          </a:p>
        </p:txBody>
      </p:sp>
      <p:sp>
        <p:nvSpPr>
          <p:cNvPr id="10" name="Shape 55">
            <a:extLst>
              <a:ext uri="{FF2B5EF4-FFF2-40B4-BE49-F238E27FC236}">
                <a16:creationId xmlns:a16="http://schemas.microsoft.com/office/drawing/2014/main" xmlns="" id="{498B3F68-DD49-4A99-922A-5F3DD9CBB9A8}"/>
              </a:ext>
            </a:extLst>
          </p:cNvPr>
          <p:cNvSpPr/>
          <p:nvPr/>
        </p:nvSpPr>
        <p:spPr>
          <a:xfrm>
            <a:off x="3658685" y="10089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11" name="Shape 56">
            <a:extLst>
              <a:ext uri="{FF2B5EF4-FFF2-40B4-BE49-F238E27FC236}">
                <a16:creationId xmlns:a16="http://schemas.microsoft.com/office/drawing/2014/main" xmlns="" id="{CDF81E75-BF9D-4A8C-AFC0-95B62D115A04}"/>
              </a:ext>
            </a:extLst>
          </p:cNvPr>
          <p:cNvSpPr/>
          <p:nvPr/>
        </p:nvSpPr>
        <p:spPr>
          <a:xfrm rot="10800000">
            <a:off x="7091134" y="43556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13" name="Shape 113">
            <a:extLst>
              <a:ext uri="{FF2B5EF4-FFF2-40B4-BE49-F238E27FC236}">
                <a16:creationId xmlns:a16="http://schemas.microsoft.com/office/drawing/2014/main" xmlns="" id="{E201EE49-8AE4-4466-89D8-4BE602B15B0D}"/>
              </a:ext>
            </a:extLst>
          </p:cNvPr>
          <p:cNvSpPr txBox="1"/>
          <p:nvPr/>
        </p:nvSpPr>
        <p:spPr>
          <a:xfrm>
            <a:off x="9724292" y="6204902"/>
            <a:ext cx="2467708" cy="57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GB" sz="2500" b="1" dirty="0">
                <a:latin typeface="Arabic Typesetting"/>
                <a:ea typeface="Arabic Typesetting"/>
                <a:cs typeface="Arabic Typesetting"/>
                <a:sym typeface="Arabic Typesetting"/>
              </a:rPr>
              <a:t>{وَمَنْ يَتَوَكَّلْ عَلَى اللَّهِ فَهُوَ حَسْبُهُ}</a:t>
            </a:r>
            <a:endParaRPr sz="2500" b="1" dirty="0">
              <a:latin typeface="Arabic Typesetting"/>
              <a:ea typeface="Arabic Typesetting"/>
              <a:cs typeface="Arabic Typesetting"/>
              <a:sym typeface="Arabic Typesetting"/>
            </a:endParaRPr>
          </a:p>
        </p:txBody>
      </p:sp>
      <p:sp>
        <p:nvSpPr>
          <p:cNvPr id="14" name="TextBox 13">
            <a:extLst>
              <a:ext uri="{FF2B5EF4-FFF2-40B4-BE49-F238E27FC236}">
                <a16:creationId xmlns:a16="http://schemas.microsoft.com/office/drawing/2014/main" xmlns="" id="{BF69B414-FE47-4358-96E2-2E9405BB83BB}"/>
              </a:ext>
            </a:extLst>
          </p:cNvPr>
          <p:cNvSpPr txBox="1"/>
          <p:nvPr/>
        </p:nvSpPr>
        <p:spPr>
          <a:xfrm>
            <a:off x="5096079" y="5356671"/>
            <a:ext cx="1995055" cy="461665"/>
          </a:xfrm>
          <a:prstGeom prst="rect">
            <a:avLst/>
          </a:prstGeom>
          <a:noFill/>
        </p:spPr>
        <p:txBody>
          <a:bodyPr wrap="square" rtlCol="0">
            <a:spAutoFit/>
          </a:bodyPr>
          <a:lstStyle/>
          <a:p>
            <a:pPr algn="ctr"/>
            <a:r>
              <a:rPr lang="en-US" sz="2400" dirty="0">
                <a:latin typeface="Agency FB" panose="020B0503020202020204" pitchFamily="34" charset="0"/>
              </a:rPr>
              <a:t>Lecture (4)</a:t>
            </a:r>
          </a:p>
        </p:txBody>
      </p:sp>
      <p:sp>
        <p:nvSpPr>
          <p:cNvPr id="15" name="TextBox 14">
            <a:extLst>
              <a:ext uri="{FF2B5EF4-FFF2-40B4-BE49-F238E27FC236}">
                <a16:creationId xmlns:a16="http://schemas.microsoft.com/office/drawing/2014/main" xmlns="" id="{5A2C603F-DC25-45AA-8010-10BE80124BFF}"/>
              </a:ext>
            </a:extLst>
          </p:cNvPr>
          <p:cNvSpPr txBox="1"/>
          <p:nvPr/>
        </p:nvSpPr>
        <p:spPr>
          <a:xfrm>
            <a:off x="9525300" y="5275098"/>
            <a:ext cx="2666700" cy="950132"/>
          </a:xfrm>
          <a:prstGeom prst="rect">
            <a:avLst/>
          </a:prstGeom>
          <a:noFill/>
          <a:ln>
            <a:noFill/>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marL="360000" indent="-180000">
              <a:lnSpc>
                <a:spcPts val="2300"/>
              </a:lnSpc>
              <a:buFont typeface="Wingdings" panose="05000000000000000000" pitchFamily="2" charset="2"/>
              <a:buChar char="§"/>
            </a:pPr>
            <a:r>
              <a:rPr lang="en-US" sz="1600" b="1" dirty="0">
                <a:solidFill>
                  <a:srgbClr val="C00000"/>
                </a:solidFill>
                <a:latin typeface="+mn-lt"/>
                <a:cs typeface="Arial" panose="020B0604020202020204" pitchFamily="34" charset="0"/>
              </a:rPr>
              <a:t>Important</a:t>
            </a:r>
            <a:r>
              <a:rPr lang="en-US" sz="1600" b="1" dirty="0">
                <a:solidFill>
                  <a:srgbClr val="FF0000"/>
                </a:solidFill>
                <a:latin typeface="+mn-lt"/>
                <a:cs typeface="Arial" panose="020B0604020202020204" pitchFamily="34" charset="0"/>
              </a:rPr>
              <a:t> </a:t>
            </a:r>
          </a:p>
          <a:p>
            <a:pPr marL="360000" indent="-180000">
              <a:lnSpc>
                <a:spcPts val="2300"/>
              </a:lnSpc>
              <a:buFont typeface="Wingdings" panose="05000000000000000000" pitchFamily="2" charset="2"/>
              <a:buChar char="§"/>
            </a:pPr>
            <a:r>
              <a:rPr lang="en-US" sz="1600" b="1" dirty="0">
                <a:solidFill>
                  <a:srgbClr val="92D050"/>
                </a:solidFill>
                <a:latin typeface="+mn-lt"/>
                <a:cs typeface="Arial" panose="020B0604020202020204" pitchFamily="34" charset="0"/>
              </a:rPr>
              <a:t>Doctors Notes</a:t>
            </a:r>
          </a:p>
          <a:p>
            <a:pPr marL="360000" indent="-180000">
              <a:lnSpc>
                <a:spcPts val="2300"/>
              </a:lnSpc>
              <a:buFont typeface="Wingdings" panose="05000000000000000000" pitchFamily="2" charset="2"/>
              <a:buChar char="§"/>
            </a:pPr>
            <a:r>
              <a:rPr lang="en-US" sz="1600" b="1" dirty="0">
                <a:solidFill>
                  <a:schemeClr val="bg1">
                    <a:lumMod val="50000"/>
                  </a:schemeClr>
                </a:solidFill>
                <a:latin typeface="+mn-lt"/>
                <a:cs typeface="Arial" panose="020B0604020202020204" pitchFamily="34" charset="0"/>
              </a:rPr>
              <a:t>Notes/Extra explanation</a:t>
            </a:r>
          </a:p>
        </p:txBody>
      </p:sp>
      <p:sp>
        <p:nvSpPr>
          <p:cNvPr id="16" name="Rectangle 15">
            <a:extLst>
              <a:ext uri="{FF2B5EF4-FFF2-40B4-BE49-F238E27FC236}">
                <a16:creationId xmlns:a16="http://schemas.microsoft.com/office/drawing/2014/main" xmlns="" id="{2962D82B-189E-4C68-BAAC-08BC49E6CC27}"/>
              </a:ext>
            </a:extLst>
          </p:cNvPr>
          <p:cNvSpPr/>
          <p:nvPr/>
        </p:nvSpPr>
        <p:spPr>
          <a:xfrm>
            <a:off x="3658685" y="1964831"/>
            <a:ext cx="4874616" cy="2862322"/>
          </a:xfrm>
          <a:prstGeom prst="rect">
            <a:avLst/>
          </a:prstGeom>
        </p:spPr>
        <p:txBody>
          <a:bodyPr wrap="square">
            <a:spAutoFit/>
          </a:bodyPr>
          <a:lstStyle/>
          <a:p>
            <a:pPr algn="ctr"/>
            <a:r>
              <a:rPr lang="en-US" sz="6000" dirty="0">
                <a:latin typeface="Agency FB" panose="020B0503020202020204" pitchFamily="34" charset="0"/>
              </a:rPr>
              <a:t>Brachial</a:t>
            </a:r>
            <a:r>
              <a:rPr lang="en-US" sz="6000" baseline="0" dirty="0">
                <a:latin typeface="Agency FB" panose="020B0503020202020204" pitchFamily="34" charset="0"/>
              </a:rPr>
              <a:t> Plexus and Lumbosacral Plexus</a:t>
            </a:r>
            <a:endParaRPr lang="en-US" sz="6000" dirty="0">
              <a:latin typeface="Agency FB" panose="020B0503020202020204" pitchFamily="34" charset="0"/>
            </a:endParaRPr>
          </a:p>
        </p:txBody>
      </p:sp>
      <p:sp>
        <p:nvSpPr>
          <p:cNvPr id="17" name="Shape 21">
            <a:extLst>
              <a:ext uri="{FF2B5EF4-FFF2-40B4-BE49-F238E27FC236}">
                <a16:creationId xmlns:a16="http://schemas.microsoft.com/office/drawing/2014/main" xmlns="" id="{E9866EDF-A8B3-4AB6-B960-409D315CBCBF}"/>
              </a:ext>
            </a:extLst>
          </p:cNvPr>
          <p:cNvSpPr/>
          <p:nvPr/>
        </p:nvSpPr>
        <p:spPr>
          <a:xfrm flipV="1">
            <a:off x="0" y="6720113"/>
            <a:ext cx="12192000" cy="137885"/>
          </a:xfrm>
          <a:prstGeom prst="rect">
            <a:avLst/>
          </a:prstGeom>
          <a:solidFill>
            <a:schemeClr val="bg1"/>
          </a:solidFill>
          <a:ln>
            <a:solidFill>
              <a:schemeClr val="bg1"/>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TextBox 11">
            <a:extLst>
              <a:ext uri="{FF2B5EF4-FFF2-40B4-BE49-F238E27FC236}">
                <a16:creationId xmlns:a16="http://schemas.microsoft.com/office/drawing/2014/main" xmlns="" id="{ED0BC3FA-6127-4E75-8FD9-5AB056BD079C}"/>
              </a:ext>
            </a:extLst>
          </p:cNvPr>
          <p:cNvSpPr txBox="1"/>
          <p:nvPr/>
        </p:nvSpPr>
        <p:spPr>
          <a:xfrm>
            <a:off x="85061" y="6085388"/>
            <a:ext cx="4328678" cy="698717"/>
          </a:xfrm>
          <a:prstGeom prst="rect">
            <a:avLst/>
          </a:prstGeom>
          <a:ln w="28575">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spcBef>
                <a:spcPts val="200"/>
              </a:spcBef>
              <a:spcAft>
                <a:spcPts val="200"/>
              </a:spcAft>
            </a:pPr>
            <a:r>
              <a:rPr lang="ar-SA" sz="1400" b="1" dirty="0">
                <a:latin typeface="Calibri" panose="020F0502020204030204" pitchFamily="34" charset="0"/>
                <a:cs typeface="Calibri" panose="020F0502020204030204" pitchFamily="34" charset="0"/>
              </a:rPr>
              <a:t>هذا العمل مبني بشكل أساسي على عمل دفعة 436 مع المراجعة والتدقيق وإضافة الملاحظات ولا يغني عن المصدر الأساسي للمذاكرة</a:t>
            </a:r>
          </a:p>
        </p:txBody>
      </p:sp>
    </p:spTree>
    <p:extLst>
      <p:ext uri="{BB962C8B-B14F-4D97-AF65-F5344CB8AC3E}">
        <p14:creationId xmlns:p14="http://schemas.microsoft.com/office/powerpoint/2010/main" val="391402957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BDCACC-88AC-4271-AD50-7A42F4F9995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ar-SA"/>
              <a:t>انقر لتحرير نمط العنوان الرئيسي</a:t>
            </a:r>
            <a:endParaRPr lang="en-US"/>
          </a:p>
        </p:txBody>
      </p:sp>
      <p:sp>
        <p:nvSpPr>
          <p:cNvPr id="3" name="Picture Placeholder 2">
            <a:extLst>
              <a:ext uri="{FF2B5EF4-FFF2-40B4-BE49-F238E27FC236}">
                <a16:creationId xmlns:a16="http://schemas.microsoft.com/office/drawing/2014/main" xmlns="" id="{F2CD29E6-9DA0-43B2-AF62-29A05729144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a:extLst>
              <a:ext uri="{FF2B5EF4-FFF2-40B4-BE49-F238E27FC236}">
                <a16:creationId xmlns:a16="http://schemas.microsoft.com/office/drawing/2014/main" xmlns="" id="{CFE775B4-6F36-4CF9-BF85-303B65A0D8A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a:extLst>
              <a:ext uri="{FF2B5EF4-FFF2-40B4-BE49-F238E27FC236}">
                <a16:creationId xmlns:a16="http://schemas.microsoft.com/office/drawing/2014/main" xmlns="" id="{E39F652F-5A55-4D84-AD3F-A42964D89F88}"/>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xmlns="" id="{44DF2EF9-87B7-4584-A4EB-57051B15CB9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xmlns="" id="{0BEE7BA5-E84F-4F6D-814C-560E5A4C07C6}"/>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526215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95361D-1266-48D3-B713-8F911990EF6D}"/>
              </a:ext>
            </a:extLst>
          </p:cNvPr>
          <p:cNvSpPr>
            <a:spLocks noGrp="1"/>
          </p:cNvSpPr>
          <p:nvPr>
            <p:ph type="title"/>
          </p:nvPr>
        </p:nvSpPr>
        <p:spPr>
          <a:xfrm>
            <a:off x="838200" y="365125"/>
            <a:ext cx="10515600" cy="1325563"/>
          </a:xfrm>
          <a:prstGeom prst="rect">
            <a:avLst/>
          </a:prstGeom>
        </p:spPr>
        <p:txBody>
          <a:bodyPr/>
          <a:lstStyle/>
          <a:p>
            <a:r>
              <a:rPr lang="ar-SA"/>
              <a:t>انقر لتحرير نمط العنوان الرئيسي</a:t>
            </a:r>
            <a:endParaRPr lang="en-US"/>
          </a:p>
        </p:txBody>
      </p:sp>
      <p:sp>
        <p:nvSpPr>
          <p:cNvPr id="3" name="Vertical Text Placeholder 2">
            <a:extLst>
              <a:ext uri="{FF2B5EF4-FFF2-40B4-BE49-F238E27FC236}">
                <a16:creationId xmlns:a16="http://schemas.microsoft.com/office/drawing/2014/main" xmlns="" id="{465B356E-E33B-4870-8B41-1AE9E4FD1D66}"/>
              </a:ext>
            </a:extLst>
          </p:cNvPr>
          <p:cNvSpPr>
            <a:spLocks noGrp="1"/>
          </p:cNvSpPr>
          <p:nvPr>
            <p:ph type="body" orient="vert" idx="1"/>
          </p:nvPr>
        </p:nvSpPr>
        <p:spPr>
          <a:xfrm>
            <a:off x="838200" y="1825625"/>
            <a:ext cx="10515600" cy="4351338"/>
          </a:xfrm>
          <a:prstGeom prst="rect">
            <a:avLst/>
          </a:prstGeo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a:extLst>
              <a:ext uri="{FF2B5EF4-FFF2-40B4-BE49-F238E27FC236}">
                <a16:creationId xmlns:a16="http://schemas.microsoft.com/office/drawing/2014/main" xmlns="" id="{B3FEAC92-6FF9-40D0-B8D5-BA99BC727F7C}"/>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xmlns="" id="{BE15B769-F857-4196-9756-DE0B4AE29D7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xmlns="" id="{70732A03-8426-4A03-9B94-2316E84F342B}"/>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0437398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A6A25B4-3727-471C-8412-8FD0A33C2CC2}"/>
              </a:ext>
            </a:extLst>
          </p:cNvPr>
          <p:cNvSpPr txBox="1"/>
          <p:nvPr/>
        </p:nvSpPr>
        <p:spPr>
          <a:xfrm>
            <a:off x="0" y="0"/>
            <a:ext cx="12192000" cy="646331"/>
          </a:xfrm>
          <a:prstGeom prst="rect">
            <a:avLst/>
          </a:prstGeom>
          <a:noFill/>
        </p:spPr>
        <p:txBody>
          <a:bodyPr wrap="square" rtlCol="0">
            <a:spAutoFit/>
          </a:bodyPr>
          <a:lstStyle/>
          <a:p>
            <a:pPr algn="ctr"/>
            <a:r>
              <a:rPr lang="en-US" sz="3600" dirty="0">
                <a:solidFill>
                  <a:srgbClr val="CA945E"/>
                </a:solidFill>
                <a:latin typeface="Agency FB" panose="020B0503020202020204" pitchFamily="34" charset="0"/>
              </a:rPr>
              <a:t>MCQs</a:t>
            </a:r>
          </a:p>
        </p:txBody>
      </p:sp>
    </p:spTree>
    <p:extLst>
      <p:ext uri="{BB962C8B-B14F-4D97-AF65-F5344CB8AC3E}">
        <p14:creationId xmlns:p14="http://schemas.microsoft.com/office/powerpoint/2010/main" val="36227946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A6A25B4-3727-471C-8412-8FD0A33C2CC2}"/>
              </a:ext>
            </a:extLst>
          </p:cNvPr>
          <p:cNvSpPr txBox="1"/>
          <p:nvPr/>
        </p:nvSpPr>
        <p:spPr>
          <a:xfrm>
            <a:off x="0" y="0"/>
            <a:ext cx="12192000" cy="646331"/>
          </a:xfrm>
          <a:prstGeom prst="rect">
            <a:avLst/>
          </a:prstGeom>
          <a:noFill/>
        </p:spPr>
        <p:txBody>
          <a:bodyPr wrap="square" rtlCol="0">
            <a:spAutoFit/>
          </a:bodyPr>
          <a:lstStyle/>
          <a:p>
            <a:pPr algn="ctr"/>
            <a:r>
              <a:rPr lang="en-US" sz="3600" dirty="0">
                <a:solidFill>
                  <a:srgbClr val="CA945E"/>
                </a:solidFill>
                <a:latin typeface="Agency FB" panose="020B0503020202020204" pitchFamily="34" charset="0"/>
              </a:rPr>
              <a:t>SAQ</a:t>
            </a:r>
          </a:p>
        </p:txBody>
      </p:sp>
    </p:spTree>
    <p:extLst>
      <p:ext uri="{BB962C8B-B14F-4D97-AF65-F5344CB8AC3E}">
        <p14:creationId xmlns:p14="http://schemas.microsoft.com/office/powerpoint/2010/main" val="251689518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0CC9A26-57FC-426A-AC96-B2A19B7227D2}"/>
              </a:ext>
            </a:extLst>
          </p:cNvPr>
          <p:cNvSpPr txBox="1"/>
          <p:nvPr/>
        </p:nvSpPr>
        <p:spPr>
          <a:xfrm>
            <a:off x="3658685" y="2637981"/>
            <a:ext cx="4874616" cy="3323987"/>
          </a:xfrm>
          <a:prstGeom prst="rect">
            <a:avLst/>
          </a:prstGeom>
          <a:noFill/>
        </p:spPr>
        <p:txBody>
          <a:bodyPr wrap="square" numCol="1" rtlCol="0">
            <a:spAutoFit/>
          </a:bodyPr>
          <a:lstStyle/>
          <a:p>
            <a:pPr algn="ctr">
              <a:lnSpc>
                <a:spcPct val="150000"/>
              </a:lnSpc>
            </a:pPr>
            <a:r>
              <a:rPr lang="en-US" sz="2000" b="1" i="0" dirty="0">
                <a:solidFill>
                  <a:srgbClr val="CCA677"/>
                </a:solidFill>
                <a:effectLst/>
                <a:latin typeface="+mn-lt"/>
                <a:cs typeface="Arial" panose="020B0604020202020204" pitchFamily="34" charset="0"/>
              </a:rPr>
              <a:t>Team Leaders:</a:t>
            </a:r>
            <a:endParaRPr lang="en-GB" sz="2000" b="1" dirty="0">
              <a:solidFill>
                <a:schemeClr val="tx1"/>
              </a:solidFill>
              <a:latin typeface="+mn-lt"/>
              <a:ea typeface="Open Sans"/>
              <a:cs typeface="Arial" panose="020B0604020202020204" pitchFamily="34" charset="0"/>
              <a:sym typeface="Open Sans"/>
            </a:endParaRPr>
          </a:p>
          <a:p>
            <a:pPr algn="ctr"/>
            <a:r>
              <a:rPr lang="en-GB" sz="1800" b="1" dirty="0">
                <a:solidFill>
                  <a:schemeClr val="tx1"/>
                </a:solidFill>
                <a:latin typeface="+mn-lt"/>
                <a:ea typeface="Open Sans"/>
                <a:cs typeface="Arial" panose="020B0604020202020204" pitchFamily="34" charset="0"/>
                <a:sym typeface="Open Sans"/>
              </a:rPr>
              <a:t>Faisal Fahad Alsaif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mn-lt"/>
                <a:ea typeface="Open Sans"/>
                <a:cs typeface="Arial" panose="020B0604020202020204" pitchFamily="34" charset="0"/>
                <a:sym typeface="Open Sans"/>
              </a:rPr>
              <a:t>Rawan Mohammad Alharbi</a:t>
            </a:r>
          </a:p>
          <a:p>
            <a:pPr algn="ctr"/>
            <a:endParaRPr lang="en-GB" sz="1800" b="1" dirty="0">
              <a:solidFill>
                <a:schemeClr val="tx1"/>
              </a:solidFill>
              <a:latin typeface="+mn-lt"/>
              <a:ea typeface="Open Sans"/>
              <a:cs typeface="Arial" panose="020B0604020202020204" pitchFamily="34" charset="0"/>
              <a:sym typeface="Open Sans"/>
            </a:endParaRPr>
          </a:p>
          <a:p>
            <a:pPr algn="ctr"/>
            <a:endParaRPr lang="en-GB" sz="1800" b="1" dirty="0">
              <a:solidFill>
                <a:schemeClr val="tx1"/>
              </a:solidFill>
              <a:latin typeface="+mn-lt"/>
              <a:ea typeface="Open Sans"/>
              <a:cs typeface="Arial" panose="020B0604020202020204" pitchFamily="34" charset="0"/>
              <a:sym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CCA677"/>
                </a:solidFill>
                <a:effectLst/>
                <a:latin typeface="+mn-lt"/>
                <a:cs typeface="Arial" panose="020B0604020202020204" pitchFamily="34" charset="0"/>
              </a:rPr>
              <a:t>Team Members:</a:t>
            </a:r>
            <a:endParaRPr lang="en-GB" sz="2000" b="1" dirty="0">
              <a:solidFill>
                <a:schemeClr val="tx1"/>
              </a:solidFill>
              <a:latin typeface="+mn-lt"/>
              <a:ea typeface="Open Sans"/>
              <a:cs typeface="Arial" panose="020B0604020202020204" pitchFamily="34" charset="0"/>
              <a:sym typeface="Open Sans"/>
            </a:endParaRPr>
          </a:p>
          <a:p>
            <a:pPr algn="ctr"/>
            <a:r>
              <a:rPr lang="en-GB" sz="1800" b="1" dirty="0">
                <a:solidFill>
                  <a:schemeClr val="tx1"/>
                </a:solidFill>
                <a:latin typeface="+mn-lt"/>
                <a:ea typeface="Open Sans"/>
                <a:cs typeface="Arial" panose="020B0604020202020204" pitchFamily="34" charset="0"/>
                <a:sym typeface="Open Sans"/>
              </a:rPr>
              <a:t>Abdulaziz Aldukhayel</a:t>
            </a:r>
            <a:br>
              <a:rPr lang="en-GB" sz="1800" b="1" dirty="0">
                <a:solidFill>
                  <a:schemeClr val="tx1"/>
                </a:solidFill>
                <a:latin typeface="+mn-lt"/>
                <a:ea typeface="Open Sans"/>
                <a:cs typeface="Arial" panose="020B0604020202020204" pitchFamily="34" charset="0"/>
                <a:sym typeface="Open Sans"/>
              </a:rPr>
            </a:br>
            <a:r>
              <a:rPr lang="en-GB" sz="1800" b="1" dirty="0">
                <a:solidFill>
                  <a:schemeClr val="tx1"/>
                </a:solidFill>
                <a:latin typeface="+mn-lt"/>
                <a:ea typeface="Open Sans"/>
                <a:cs typeface="Arial" panose="020B0604020202020204" pitchFamily="34" charset="0"/>
                <a:sym typeface="Open Sans"/>
              </a:rPr>
              <a:t>‏Abdulrahman Alduhayyim</a:t>
            </a:r>
          </a:p>
          <a:p>
            <a:pPr algn="ctr"/>
            <a:r>
              <a:rPr lang="en-US" sz="1800" b="1" dirty="0">
                <a:solidFill>
                  <a:schemeClr val="tx1"/>
                </a:solidFill>
                <a:latin typeface="+mn-lt"/>
                <a:cs typeface="Arial" panose="020B0604020202020204" pitchFamily="34" charset="0"/>
              </a:rPr>
              <a:t>Rinad </a:t>
            </a:r>
            <a:r>
              <a:rPr lang="en-GB" sz="1800" b="1" dirty="0">
                <a:latin typeface="+mn-lt"/>
                <a:cs typeface="Arial" panose="020B0604020202020204" pitchFamily="34" charset="0"/>
              </a:rPr>
              <a:t>Alghoraiby</a:t>
            </a:r>
          </a:p>
          <a:p>
            <a:pPr algn="ctr"/>
            <a:r>
              <a:rPr lang="en-US" sz="1800" b="1" dirty="0">
                <a:solidFill>
                  <a:schemeClr val="tx1"/>
                </a:solidFill>
                <a:latin typeface="+mn-lt"/>
                <a:cs typeface="Arial" panose="020B0604020202020204" pitchFamily="34" charset="0"/>
              </a:rPr>
              <a:t>Rawan Mishal</a:t>
            </a:r>
          </a:p>
          <a:p>
            <a:pPr algn="ctr"/>
            <a:endParaRPr lang="en-US" sz="1800" b="1" dirty="0">
              <a:solidFill>
                <a:schemeClr val="tx1"/>
              </a:solidFill>
              <a:latin typeface="+mn-lt"/>
              <a:cs typeface="Arial" panose="020B0604020202020204" pitchFamily="34" charset="0"/>
            </a:endParaRPr>
          </a:p>
        </p:txBody>
      </p:sp>
      <p:pic>
        <p:nvPicPr>
          <p:cNvPr id="3" name="Shape 109">
            <a:extLst>
              <a:ext uri="{FF2B5EF4-FFF2-40B4-BE49-F238E27FC236}">
                <a16:creationId xmlns:a16="http://schemas.microsoft.com/office/drawing/2014/main" xmlns="" id="{44F89AF6-DEB5-422C-9C27-5DDDA5773509}"/>
              </a:ext>
            </a:extLst>
          </p:cNvPr>
          <p:cNvPicPr preferRelativeResize="0"/>
          <p:nvPr/>
        </p:nvPicPr>
        <p:blipFill>
          <a:blip r:embed="rId2">
            <a:alphaModFix/>
          </a:blip>
          <a:stretch>
            <a:fillRect/>
          </a:stretch>
        </p:blipFill>
        <p:spPr>
          <a:xfrm>
            <a:off x="0" y="0"/>
            <a:ext cx="1666996" cy="1572126"/>
          </a:xfrm>
          <a:prstGeom prst="rect">
            <a:avLst/>
          </a:prstGeom>
          <a:noFill/>
          <a:ln>
            <a:noFill/>
          </a:ln>
        </p:spPr>
      </p:pic>
      <p:pic>
        <p:nvPicPr>
          <p:cNvPr id="4" name="Shape 110">
            <a:extLst>
              <a:ext uri="{FF2B5EF4-FFF2-40B4-BE49-F238E27FC236}">
                <a16:creationId xmlns:a16="http://schemas.microsoft.com/office/drawing/2014/main" xmlns="" id="{5FE624D4-A56A-48D8-80AD-9C7B9D47374B}"/>
              </a:ext>
            </a:extLst>
          </p:cNvPr>
          <p:cNvPicPr preferRelativeResize="0"/>
          <p:nvPr/>
        </p:nvPicPr>
        <p:blipFill>
          <a:blip r:embed="rId3">
            <a:alphaModFix/>
          </a:blip>
          <a:stretch>
            <a:fillRect/>
          </a:stretch>
        </p:blipFill>
        <p:spPr>
          <a:xfrm>
            <a:off x="9930564" y="-1"/>
            <a:ext cx="2236214" cy="2060027"/>
          </a:xfrm>
          <a:prstGeom prst="rect">
            <a:avLst/>
          </a:prstGeom>
          <a:noFill/>
          <a:ln>
            <a:noFill/>
          </a:ln>
        </p:spPr>
      </p:pic>
      <p:sp>
        <p:nvSpPr>
          <p:cNvPr id="5" name="Shape 55">
            <a:extLst>
              <a:ext uri="{FF2B5EF4-FFF2-40B4-BE49-F238E27FC236}">
                <a16:creationId xmlns:a16="http://schemas.microsoft.com/office/drawing/2014/main" xmlns="" id="{437727BD-BA18-489D-8F25-BC3151EE5802}"/>
              </a:ext>
            </a:extLst>
          </p:cNvPr>
          <p:cNvSpPr/>
          <p:nvPr/>
        </p:nvSpPr>
        <p:spPr>
          <a:xfrm>
            <a:off x="3658685" y="10089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6" name="Shape 56">
            <a:extLst>
              <a:ext uri="{FF2B5EF4-FFF2-40B4-BE49-F238E27FC236}">
                <a16:creationId xmlns:a16="http://schemas.microsoft.com/office/drawing/2014/main" xmlns="" id="{6B278EB7-A02B-4BA5-B9F9-392A9901D434}"/>
              </a:ext>
            </a:extLst>
          </p:cNvPr>
          <p:cNvSpPr/>
          <p:nvPr/>
        </p:nvSpPr>
        <p:spPr>
          <a:xfrm rot="10800000">
            <a:off x="7091134" y="43556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7" name="Rectangle 6">
            <a:extLst>
              <a:ext uri="{FF2B5EF4-FFF2-40B4-BE49-F238E27FC236}">
                <a16:creationId xmlns:a16="http://schemas.microsoft.com/office/drawing/2014/main" xmlns="" id="{E9B62692-BE68-4B70-AC38-9014948FCBBF}"/>
              </a:ext>
            </a:extLst>
          </p:cNvPr>
          <p:cNvSpPr/>
          <p:nvPr/>
        </p:nvSpPr>
        <p:spPr>
          <a:xfrm>
            <a:off x="3658685" y="1095469"/>
            <a:ext cx="4874616" cy="1261884"/>
          </a:xfrm>
          <a:prstGeom prst="rect">
            <a:avLst/>
          </a:prstGeom>
        </p:spPr>
        <p:txBody>
          <a:bodyPr wrap="square">
            <a:spAutoFit/>
          </a:bodyPr>
          <a:lstStyle/>
          <a:p>
            <a:pPr algn="ctr"/>
            <a:r>
              <a:rPr lang="en-US" sz="3800" dirty="0">
                <a:latin typeface="Agency FB" panose="020B0503020202020204" pitchFamily="34" charset="0"/>
              </a:rPr>
              <a:t>Good luck</a:t>
            </a:r>
          </a:p>
          <a:p>
            <a:pPr algn="l"/>
            <a:r>
              <a:rPr lang="en-US" sz="3800" dirty="0">
                <a:latin typeface="Agency FB" panose="020B0503020202020204" pitchFamily="34" charset="0"/>
              </a:rPr>
              <a:t> Special thank for team436  </a:t>
            </a:r>
          </a:p>
        </p:txBody>
      </p:sp>
      <p:pic>
        <p:nvPicPr>
          <p:cNvPr id="8" name="Picture 7">
            <a:extLst>
              <a:ext uri="{FF2B5EF4-FFF2-40B4-BE49-F238E27FC236}">
                <a16:creationId xmlns:a16="http://schemas.microsoft.com/office/drawing/2014/main" xmlns="" id="{35B4F9E3-3979-4AC6-8BAC-054F31D8C96B}"/>
              </a:ext>
            </a:extLst>
          </p:cNvPr>
          <p:cNvPicPr>
            <a:picLocks noChangeAspect="1"/>
          </p:cNvPicPr>
          <p:nvPr/>
        </p:nvPicPr>
        <p:blipFill>
          <a:blip r:embed="rId4"/>
          <a:stretch>
            <a:fillRect/>
          </a:stretch>
        </p:blipFill>
        <p:spPr>
          <a:xfrm>
            <a:off x="7928027" y="1810389"/>
            <a:ext cx="448520" cy="448520"/>
          </a:xfrm>
          <a:prstGeom prst="rect">
            <a:avLst/>
          </a:prstGeom>
        </p:spPr>
      </p:pic>
      <p:sp>
        <p:nvSpPr>
          <p:cNvPr id="13" name="TextBox 12">
            <a:extLst>
              <a:ext uri="{FF2B5EF4-FFF2-40B4-BE49-F238E27FC236}">
                <a16:creationId xmlns:a16="http://schemas.microsoft.com/office/drawing/2014/main" xmlns="" id="{C4BF4CDD-45E6-4AE3-8C18-1C0EA758B99B}"/>
              </a:ext>
            </a:extLst>
          </p:cNvPr>
          <p:cNvSpPr txBox="1"/>
          <p:nvPr/>
        </p:nvSpPr>
        <p:spPr>
          <a:xfrm>
            <a:off x="8807359" y="5552471"/>
            <a:ext cx="3359419" cy="1272143"/>
          </a:xfrm>
          <a:prstGeom prst="rect">
            <a:avLst/>
          </a:prstGeom>
          <a:noFill/>
          <a:ln>
            <a:noFill/>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marL="360000" indent="-180000">
              <a:lnSpc>
                <a:spcPts val="2300"/>
              </a:lnSpc>
              <a:buFont typeface="Wingdings" panose="05000000000000000000" pitchFamily="2" charset="2"/>
              <a:buChar char="§"/>
            </a:pPr>
            <a:r>
              <a:rPr lang="en-US" sz="1800" b="0" dirty="0">
                <a:solidFill>
                  <a:schemeClr val="tx1"/>
                </a:solidFill>
                <a:latin typeface="+mn-lt"/>
                <a:cs typeface="Arial" panose="020B0604020202020204" pitchFamily="34" charset="0"/>
              </a:rPr>
              <a:t>References:</a:t>
            </a:r>
          </a:p>
          <a:p>
            <a:pPr marL="540000" indent="-180000">
              <a:lnSpc>
                <a:spcPts val="2300"/>
              </a:lnSpc>
              <a:buFont typeface="+mj-lt"/>
              <a:buAutoNum type="arabicPeriod"/>
            </a:pPr>
            <a:r>
              <a:rPr lang="en-US" sz="1800" b="0" dirty="0">
                <a:solidFill>
                  <a:schemeClr val="tx1"/>
                </a:solidFill>
                <a:latin typeface="+mn-lt"/>
                <a:cs typeface="Arial" panose="020B0604020202020204" pitchFamily="34" charset="0"/>
              </a:rPr>
              <a:t>Girls’ &amp; Boys’ Slides</a:t>
            </a:r>
          </a:p>
          <a:p>
            <a:pPr marL="540000" indent="-180000">
              <a:lnSpc>
                <a:spcPts val="2300"/>
              </a:lnSpc>
              <a:buFont typeface="+mj-lt"/>
              <a:buAutoNum type="arabicPeriod"/>
            </a:pPr>
            <a:r>
              <a:rPr lang="en-US" sz="1800" b="0" dirty="0">
                <a:solidFill>
                  <a:schemeClr val="tx1"/>
                </a:solidFill>
                <a:latin typeface="+mn-lt"/>
                <a:cs typeface="Arial" panose="020B0604020202020204" pitchFamily="34" charset="0"/>
              </a:rPr>
              <a:t>Greys Anatomy for Students </a:t>
            </a:r>
          </a:p>
          <a:p>
            <a:pPr marL="540000" indent="-180000">
              <a:lnSpc>
                <a:spcPts val="2300"/>
              </a:lnSpc>
              <a:buFont typeface="+mj-lt"/>
              <a:buAutoNum type="arabicPeriod"/>
            </a:pPr>
            <a:r>
              <a:rPr lang="en-US" sz="1800" b="0" dirty="0">
                <a:solidFill>
                  <a:schemeClr val="tx1"/>
                </a:solidFill>
                <a:latin typeface="+mn-lt"/>
                <a:cs typeface="Arial" panose="020B0604020202020204" pitchFamily="34" charset="0"/>
              </a:rPr>
              <a:t>TeachMeAnatomy.com</a:t>
            </a:r>
          </a:p>
        </p:txBody>
      </p:sp>
      <p:sp>
        <p:nvSpPr>
          <p:cNvPr id="14" name="Shape 21">
            <a:extLst>
              <a:ext uri="{FF2B5EF4-FFF2-40B4-BE49-F238E27FC236}">
                <a16:creationId xmlns:a16="http://schemas.microsoft.com/office/drawing/2014/main" xmlns="" id="{CE4F9F2B-F48E-4434-8232-E45142D8C9E8}"/>
              </a:ext>
            </a:extLst>
          </p:cNvPr>
          <p:cNvSpPr/>
          <p:nvPr/>
        </p:nvSpPr>
        <p:spPr>
          <a:xfrm flipV="1">
            <a:off x="0" y="6720113"/>
            <a:ext cx="12192000" cy="137885"/>
          </a:xfrm>
          <a:prstGeom prst="rect">
            <a:avLst/>
          </a:prstGeom>
          <a:solidFill>
            <a:schemeClr val="bg1"/>
          </a:solidFill>
          <a:ln>
            <a:solidFill>
              <a:schemeClr val="bg1"/>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 name="مجموعة 7">
            <a:extLst>
              <a:ext uri="{FF2B5EF4-FFF2-40B4-BE49-F238E27FC236}">
                <a16:creationId xmlns:a16="http://schemas.microsoft.com/office/drawing/2014/main" xmlns="" id="{4A3A3766-B9E0-4998-AC30-F36A54897C55}"/>
              </a:ext>
            </a:extLst>
          </p:cNvPr>
          <p:cNvGrpSpPr/>
          <p:nvPr/>
        </p:nvGrpSpPr>
        <p:grpSpPr>
          <a:xfrm>
            <a:off x="166664" y="6075936"/>
            <a:ext cx="404082" cy="718195"/>
            <a:chOff x="3955103" y="5434210"/>
            <a:chExt cx="404082" cy="718195"/>
          </a:xfrm>
        </p:grpSpPr>
        <p:pic>
          <p:nvPicPr>
            <p:cNvPr id="10" name="صورة 4">
              <a:extLst>
                <a:ext uri="{FF2B5EF4-FFF2-40B4-BE49-F238E27FC236}">
                  <a16:creationId xmlns:a16="http://schemas.microsoft.com/office/drawing/2014/main" xmlns="" id="{31EE6DB7-45F1-43CF-8114-40278D7E5587}"/>
                </a:ext>
              </a:extLst>
            </p:cNvPr>
            <p:cNvPicPr>
              <a:picLocks noChangeAspect="1"/>
            </p:cNvPicPr>
            <p:nvPr/>
          </p:nvPicPr>
          <p:blipFill>
            <a:blip r:embed="rId5"/>
            <a:stretch>
              <a:fillRect/>
            </a:stretch>
          </p:blipFill>
          <p:spPr>
            <a:xfrm>
              <a:off x="3955103" y="5808367"/>
              <a:ext cx="344038" cy="344038"/>
            </a:xfrm>
            <a:prstGeom prst="rect">
              <a:avLst/>
            </a:prstGeom>
          </p:spPr>
        </p:pic>
        <p:pic>
          <p:nvPicPr>
            <p:cNvPr id="11" name="صورة 6">
              <a:extLst>
                <a:ext uri="{FF2B5EF4-FFF2-40B4-BE49-F238E27FC236}">
                  <a16:creationId xmlns:a16="http://schemas.microsoft.com/office/drawing/2014/main" xmlns="" id="{40797649-1300-41F9-B2AA-9EC8270CB34A}"/>
                </a:ext>
              </a:extLst>
            </p:cNvPr>
            <p:cNvPicPr>
              <a:picLocks noChangeAspect="1"/>
            </p:cNvPicPr>
            <p:nvPr/>
          </p:nvPicPr>
          <p:blipFill>
            <a:blip r:embed="rId6"/>
            <a:stretch>
              <a:fillRect/>
            </a:stretch>
          </p:blipFill>
          <p:spPr>
            <a:xfrm>
              <a:off x="3955103" y="5434210"/>
              <a:ext cx="404082" cy="328654"/>
            </a:xfrm>
            <a:prstGeom prst="rect">
              <a:avLst/>
            </a:prstGeom>
          </p:spPr>
        </p:pic>
      </p:grpSp>
      <p:sp>
        <p:nvSpPr>
          <p:cNvPr id="12" name="TextBox 11">
            <a:extLst>
              <a:ext uri="{FF2B5EF4-FFF2-40B4-BE49-F238E27FC236}">
                <a16:creationId xmlns:a16="http://schemas.microsoft.com/office/drawing/2014/main" xmlns="" id="{78E10973-6909-496D-B669-80D56397A4D5}"/>
              </a:ext>
            </a:extLst>
          </p:cNvPr>
          <p:cNvSpPr txBox="1"/>
          <p:nvPr/>
        </p:nvSpPr>
        <p:spPr>
          <a:xfrm>
            <a:off x="500294" y="5913762"/>
            <a:ext cx="4874616" cy="880369"/>
          </a:xfrm>
          <a:prstGeom prst="rect">
            <a:avLst/>
          </a:prstGeom>
          <a:noFill/>
        </p:spPr>
        <p:txBody>
          <a:bodyPr wrap="square" rtlCol="0">
            <a:spAutoFit/>
          </a:bodyPr>
          <a:lstStyle/>
          <a:p>
            <a:pPr algn="l">
              <a:lnSpc>
                <a:spcPct val="150000"/>
              </a:lnSpc>
            </a:pPr>
            <a:r>
              <a:rPr lang="en-GB" sz="1800" b="0" i="0" dirty="0">
                <a:solidFill>
                  <a:schemeClr val="bg1">
                    <a:lumMod val="50000"/>
                  </a:schemeClr>
                </a:solidFill>
                <a:effectLst/>
                <a:latin typeface="+mn-lt"/>
                <a:cs typeface="Arial" panose="020B0604020202020204" pitchFamily="34" charset="0"/>
              </a:rPr>
              <a:t>Twitter.com</a:t>
            </a:r>
            <a:r>
              <a:rPr lang="ar-SA" sz="1800" b="0" i="0" dirty="0">
                <a:solidFill>
                  <a:schemeClr val="bg1">
                    <a:lumMod val="50000"/>
                  </a:schemeClr>
                </a:solidFill>
                <a:effectLst/>
                <a:latin typeface="+mn-lt"/>
                <a:cs typeface="Arial" panose="020B0604020202020204" pitchFamily="34" charset="0"/>
              </a:rPr>
              <a:t>/</a:t>
            </a:r>
            <a:r>
              <a:rPr lang="en-US" sz="1800" b="0" i="0" dirty="0">
                <a:solidFill>
                  <a:schemeClr val="bg1">
                    <a:lumMod val="50000"/>
                  </a:schemeClr>
                </a:solidFill>
                <a:effectLst/>
                <a:latin typeface="+mn-lt"/>
                <a:cs typeface="Arial" panose="020B0604020202020204" pitchFamily="34" charset="0"/>
              </a:rPr>
              <a:t>Anatomy437</a:t>
            </a:r>
          </a:p>
          <a:p>
            <a:pPr algn="l">
              <a:lnSpc>
                <a:spcPct val="150000"/>
              </a:lnSpc>
            </a:pPr>
            <a:r>
              <a:rPr lang="en-US" sz="1800" b="0" i="0" dirty="0">
                <a:solidFill>
                  <a:schemeClr val="bg1">
                    <a:lumMod val="50000"/>
                  </a:schemeClr>
                </a:solidFill>
                <a:effectLst/>
                <a:latin typeface="+mn-lt"/>
                <a:cs typeface="Arial" panose="020B0604020202020204" pitchFamily="34" charset="0"/>
              </a:rPr>
              <a:t>Anatomyteam.437@gmail.com</a:t>
            </a:r>
          </a:p>
        </p:txBody>
      </p:sp>
    </p:spTree>
    <p:extLst>
      <p:ext uri="{BB962C8B-B14F-4D97-AF65-F5344CB8AC3E}">
        <p14:creationId xmlns:p14="http://schemas.microsoft.com/office/powerpoint/2010/main" val="24244835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a:prstGeom prst="rect">
            <a:avLst/>
          </a:prstGeom>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197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40"/>
          <p:cNvSpPr>
            <a:spLocks noGrp="1" noChangeArrowheads="1"/>
          </p:cNvSpPr>
          <p:nvPr>
            <p:ph type="dt" sz="half" idx="10"/>
          </p:nvPr>
        </p:nvSpPr>
        <p:spPr>
          <a:xfrm>
            <a:off x="838200" y="6356350"/>
            <a:ext cx="2743200" cy="365125"/>
          </a:xfrm>
          <a:prstGeom prst="rect">
            <a:avLst/>
          </a:prstGeom>
          <a:ln/>
        </p:spPr>
        <p:txBody>
          <a:bodyPr/>
          <a:lstStyle>
            <a:lvl1pPr>
              <a:defRPr/>
            </a:lvl1pPr>
          </a:lstStyle>
          <a:p>
            <a:pPr>
              <a:defRPr/>
            </a:pPr>
            <a:endParaRPr lang="en-US"/>
          </a:p>
        </p:txBody>
      </p:sp>
      <p:sp>
        <p:nvSpPr>
          <p:cNvPr id="6" name="Rectangle 41"/>
          <p:cNvSpPr>
            <a:spLocks noGrp="1" noChangeArrowheads="1"/>
          </p:cNvSpPr>
          <p:nvPr>
            <p:ph type="ftr" sz="quarter" idx="11"/>
          </p:nvPr>
        </p:nvSpPr>
        <p:spPr>
          <a:xfrm>
            <a:off x="4038600" y="6356350"/>
            <a:ext cx="4114800" cy="365125"/>
          </a:xfrm>
          <a:prstGeom prst="rect">
            <a:avLst/>
          </a:prstGeom>
          <a:ln/>
        </p:spPr>
        <p:txBody>
          <a:bodyPr/>
          <a:lstStyle>
            <a:lvl1pPr>
              <a:defRPr/>
            </a:lvl1pPr>
          </a:lstStyle>
          <a:p>
            <a:pPr>
              <a:defRPr/>
            </a:pPr>
            <a:r>
              <a:rPr lang="en-US"/>
              <a:t>Dr Vohra</a:t>
            </a:r>
          </a:p>
        </p:txBody>
      </p:sp>
      <p:sp>
        <p:nvSpPr>
          <p:cNvPr id="7" name="Rectangle 42"/>
          <p:cNvSpPr>
            <a:spLocks noGrp="1" noChangeArrowheads="1"/>
          </p:cNvSpPr>
          <p:nvPr>
            <p:ph type="sldNum" sz="quarter" idx="12"/>
          </p:nvPr>
        </p:nvSpPr>
        <p:spPr>
          <a:xfrm>
            <a:off x="8610600" y="6356350"/>
            <a:ext cx="2743200" cy="365125"/>
          </a:xfrm>
          <a:prstGeom prst="rect">
            <a:avLst/>
          </a:prstGeom>
          <a:ln/>
        </p:spPr>
        <p:txBody>
          <a:bodyPr/>
          <a:lstStyle>
            <a:lvl1pPr>
              <a:defRPr/>
            </a:lvl1pPr>
          </a:lstStyle>
          <a:p>
            <a:fld id="{37091A06-B1D2-4057-BC62-D7D39CB199CB}" type="slidenum">
              <a:rPr lang="ar-SA" altLang="en-US"/>
              <a:pPr/>
              <a:t>‹#›</a:t>
            </a:fld>
            <a:endParaRPr lang="en-US" altLang="en-US"/>
          </a:p>
        </p:txBody>
      </p:sp>
    </p:spTree>
    <p:extLst>
      <p:ext uri="{BB962C8B-B14F-4D97-AF65-F5344CB8AC3E}">
        <p14:creationId xmlns:p14="http://schemas.microsoft.com/office/powerpoint/2010/main" val="90356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101F8F-1632-4F29-9DD0-22024A4CE4F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ar-SA"/>
              <a:t>انقر لتحرير نمط العنوان الرئيسي</a:t>
            </a:r>
            <a:endParaRPr lang="en-US"/>
          </a:p>
        </p:txBody>
      </p:sp>
      <p:sp>
        <p:nvSpPr>
          <p:cNvPr id="3" name="Subtitle 2">
            <a:extLst>
              <a:ext uri="{FF2B5EF4-FFF2-40B4-BE49-F238E27FC236}">
                <a16:creationId xmlns:a16="http://schemas.microsoft.com/office/drawing/2014/main" xmlns="" id="{3D915088-A686-41D9-9E3C-2014377428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a:p>
        </p:txBody>
      </p:sp>
      <p:sp>
        <p:nvSpPr>
          <p:cNvPr id="4" name="Date Placeholder 3">
            <a:extLst>
              <a:ext uri="{FF2B5EF4-FFF2-40B4-BE49-F238E27FC236}">
                <a16:creationId xmlns:a16="http://schemas.microsoft.com/office/drawing/2014/main" xmlns="" id="{1A402DC9-A02D-46E3-8231-867813750E6D}"/>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xmlns="" id="{245E5E4A-AD5F-4D0E-9EAC-EC13A71AA29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xmlns="" id="{63C26F55-39A8-4D53-9461-79B1D1488749}"/>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4752540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6E1DB6-1226-47C2-BAA4-2C24851EA8AE}"/>
              </a:ext>
            </a:extLst>
          </p:cNvPr>
          <p:cNvSpPr>
            <a:spLocks noGrp="1"/>
          </p:cNvSpPr>
          <p:nvPr>
            <p:ph type="title"/>
          </p:nvPr>
        </p:nvSpPr>
        <p:spPr>
          <a:xfrm>
            <a:off x="838200" y="365125"/>
            <a:ext cx="10515600" cy="1325563"/>
          </a:xfrm>
          <a:prstGeom prst="rect">
            <a:avLst/>
          </a:prstGeom>
        </p:spPr>
        <p:txBody>
          <a:bodyPr/>
          <a:lstStyle/>
          <a:p>
            <a:r>
              <a:rPr lang="ar-SA"/>
              <a:t>انقر لتحرير نمط العنوان الرئيسي</a:t>
            </a:r>
            <a:endParaRPr lang="en-US"/>
          </a:p>
        </p:txBody>
      </p:sp>
      <p:sp>
        <p:nvSpPr>
          <p:cNvPr id="3" name="Content Placeholder 2">
            <a:extLst>
              <a:ext uri="{FF2B5EF4-FFF2-40B4-BE49-F238E27FC236}">
                <a16:creationId xmlns:a16="http://schemas.microsoft.com/office/drawing/2014/main" xmlns="" id="{EA9CCA17-5C08-4253-ADCB-BAC3690E8394}"/>
              </a:ext>
            </a:extLst>
          </p:cNvPr>
          <p:cNvSpPr>
            <a:spLocks noGrp="1"/>
          </p:cNvSpPr>
          <p:nvPr>
            <p:ph idx="1"/>
          </p:nvPr>
        </p:nvSpPr>
        <p:spPr>
          <a:xfrm>
            <a:off x="838200" y="1825625"/>
            <a:ext cx="10515600" cy="4351338"/>
          </a:xfrm>
          <a:prstGeom prst="rect">
            <a:avLst/>
          </a:prstGeo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a:extLst>
              <a:ext uri="{FF2B5EF4-FFF2-40B4-BE49-F238E27FC236}">
                <a16:creationId xmlns:a16="http://schemas.microsoft.com/office/drawing/2014/main" xmlns="" id="{08BE24BD-19EA-4B0B-8D8F-11B2133DEFAD}"/>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xmlns="" id="{23E0260A-4F2B-45B9-92B0-243CF3B5E26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xmlns="" id="{83DAB8F8-BDB9-4883-91D3-188746DE75A1}"/>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6156524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EF5DB0-DF20-4BFE-ABEE-3F19EF6A91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ar-SA"/>
              <a:t>انقر لتحرير نمط العنوان الرئيسي</a:t>
            </a:r>
            <a:endParaRPr lang="en-US"/>
          </a:p>
        </p:txBody>
      </p:sp>
      <p:sp>
        <p:nvSpPr>
          <p:cNvPr id="3" name="Text Placeholder 2">
            <a:extLst>
              <a:ext uri="{FF2B5EF4-FFF2-40B4-BE49-F238E27FC236}">
                <a16:creationId xmlns:a16="http://schemas.microsoft.com/office/drawing/2014/main" xmlns="" id="{7D3232E2-5ACC-43AD-A4A7-A84492D759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Date Placeholder 3">
            <a:extLst>
              <a:ext uri="{FF2B5EF4-FFF2-40B4-BE49-F238E27FC236}">
                <a16:creationId xmlns:a16="http://schemas.microsoft.com/office/drawing/2014/main" xmlns="" id="{B95CA1A8-C9C0-4322-AEA7-CABE84431CA9}"/>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xmlns="" id="{9079B29D-2DDB-4905-9451-FFA3057F9AA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xmlns="" id="{996328A4-8FDD-4906-96EF-5D4F991A5E2C}"/>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25020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A7A6C1-D2DD-474C-9413-AD649694C85C}"/>
              </a:ext>
            </a:extLst>
          </p:cNvPr>
          <p:cNvSpPr>
            <a:spLocks noGrp="1"/>
          </p:cNvSpPr>
          <p:nvPr>
            <p:ph type="title"/>
          </p:nvPr>
        </p:nvSpPr>
        <p:spPr>
          <a:xfrm>
            <a:off x="838200" y="365125"/>
            <a:ext cx="10515600" cy="1325563"/>
          </a:xfrm>
          <a:prstGeom prst="rect">
            <a:avLst/>
          </a:prstGeom>
        </p:spPr>
        <p:txBody>
          <a:bodyPr/>
          <a:lstStyle/>
          <a:p>
            <a:r>
              <a:rPr lang="ar-SA"/>
              <a:t>انقر لتحرير نمط العنوان الرئيسي</a:t>
            </a:r>
            <a:endParaRPr lang="en-US"/>
          </a:p>
        </p:txBody>
      </p:sp>
      <p:sp>
        <p:nvSpPr>
          <p:cNvPr id="3" name="Content Placeholder 2">
            <a:extLst>
              <a:ext uri="{FF2B5EF4-FFF2-40B4-BE49-F238E27FC236}">
                <a16:creationId xmlns:a16="http://schemas.microsoft.com/office/drawing/2014/main" xmlns="" id="{079B6A32-DA5C-424A-B623-FD55AB6CFDD2}"/>
              </a:ext>
            </a:extLst>
          </p:cNvPr>
          <p:cNvSpPr>
            <a:spLocks noGrp="1"/>
          </p:cNvSpPr>
          <p:nvPr>
            <p:ph sz="half" idx="1"/>
          </p:nvPr>
        </p:nvSpPr>
        <p:spPr>
          <a:xfrm>
            <a:off x="838200" y="1825625"/>
            <a:ext cx="5181600" cy="4351338"/>
          </a:xfrm>
          <a:prstGeom prst="rect">
            <a:avLst/>
          </a:prstGeo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Content Placeholder 3">
            <a:extLst>
              <a:ext uri="{FF2B5EF4-FFF2-40B4-BE49-F238E27FC236}">
                <a16:creationId xmlns:a16="http://schemas.microsoft.com/office/drawing/2014/main" xmlns="" id="{35C4E32B-B6C5-4F5D-8E04-65F4790758EA}"/>
              </a:ext>
            </a:extLst>
          </p:cNvPr>
          <p:cNvSpPr>
            <a:spLocks noGrp="1"/>
          </p:cNvSpPr>
          <p:nvPr>
            <p:ph sz="half" idx="2"/>
          </p:nvPr>
        </p:nvSpPr>
        <p:spPr>
          <a:xfrm>
            <a:off x="6172200" y="1825625"/>
            <a:ext cx="5181600" cy="4351338"/>
          </a:xfrm>
          <a:prstGeom prst="rect">
            <a:avLst/>
          </a:prstGeo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Date Placeholder 4">
            <a:extLst>
              <a:ext uri="{FF2B5EF4-FFF2-40B4-BE49-F238E27FC236}">
                <a16:creationId xmlns:a16="http://schemas.microsoft.com/office/drawing/2014/main" xmlns="" id="{B68150BA-825C-49E0-8EC1-67142E77A317}"/>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xmlns="" id="{93098237-05F2-4024-8185-0B86A165375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xmlns="" id="{F1FA1846-3BCD-493E-988E-1AD1CDA99233}"/>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213521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927DF7-4435-45C3-A0FA-570D310FB260}"/>
              </a:ext>
            </a:extLst>
          </p:cNvPr>
          <p:cNvSpPr>
            <a:spLocks noGrp="1"/>
          </p:cNvSpPr>
          <p:nvPr>
            <p:ph type="title"/>
          </p:nvPr>
        </p:nvSpPr>
        <p:spPr>
          <a:xfrm>
            <a:off x="839788" y="365125"/>
            <a:ext cx="10515600" cy="1325563"/>
          </a:xfrm>
          <a:prstGeom prst="rect">
            <a:avLst/>
          </a:prstGeom>
        </p:spPr>
        <p:txBody>
          <a:bodyPr/>
          <a:lstStyle/>
          <a:p>
            <a:r>
              <a:rPr lang="ar-SA"/>
              <a:t>انقر لتحرير نمط العنوان الرئيسي</a:t>
            </a:r>
            <a:endParaRPr lang="en-US"/>
          </a:p>
        </p:txBody>
      </p:sp>
      <p:sp>
        <p:nvSpPr>
          <p:cNvPr id="3" name="Text Placeholder 2">
            <a:extLst>
              <a:ext uri="{FF2B5EF4-FFF2-40B4-BE49-F238E27FC236}">
                <a16:creationId xmlns:a16="http://schemas.microsoft.com/office/drawing/2014/main" xmlns="" id="{EA975B17-F885-409C-B10E-45BAA29FFA6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a:extLst>
              <a:ext uri="{FF2B5EF4-FFF2-40B4-BE49-F238E27FC236}">
                <a16:creationId xmlns:a16="http://schemas.microsoft.com/office/drawing/2014/main" xmlns="" id="{5C5C0C47-C94C-46E4-9EC7-7DFA6EE6BE73}"/>
              </a:ext>
            </a:extLst>
          </p:cNvPr>
          <p:cNvSpPr>
            <a:spLocks noGrp="1"/>
          </p:cNvSpPr>
          <p:nvPr>
            <p:ph sz="half" idx="2"/>
          </p:nvPr>
        </p:nvSpPr>
        <p:spPr>
          <a:xfrm>
            <a:off x="839788" y="2505075"/>
            <a:ext cx="5157787" cy="3684588"/>
          </a:xfrm>
          <a:prstGeom prst="rect">
            <a:avLst/>
          </a:prstGeo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Text Placeholder 4">
            <a:extLst>
              <a:ext uri="{FF2B5EF4-FFF2-40B4-BE49-F238E27FC236}">
                <a16:creationId xmlns:a16="http://schemas.microsoft.com/office/drawing/2014/main" xmlns="" id="{236B4F27-90AB-4699-B41A-8224AE477B5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a:extLst>
              <a:ext uri="{FF2B5EF4-FFF2-40B4-BE49-F238E27FC236}">
                <a16:creationId xmlns:a16="http://schemas.microsoft.com/office/drawing/2014/main" xmlns="" id="{64137289-A016-4215-A2B0-A678D1B2CF41}"/>
              </a:ext>
            </a:extLst>
          </p:cNvPr>
          <p:cNvSpPr>
            <a:spLocks noGrp="1"/>
          </p:cNvSpPr>
          <p:nvPr>
            <p:ph sz="quarter" idx="4"/>
          </p:nvPr>
        </p:nvSpPr>
        <p:spPr>
          <a:xfrm>
            <a:off x="6172200" y="2505075"/>
            <a:ext cx="5183188" cy="3684588"/>
          </a:xfrm>
          <a:prstGeom prst="rect">
            <a:avLst/>
          </a:prstGeo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Date Placeholder 6">
            <a:extLst>
              <a:ext uri="{FF2B5EF4-FFF2-40B4-BE49-F238E27FC236}">
                <a16:creationId xmlns:a16="http://schemas.microsoft.com/office/drawing/2014/main" xmlns="" id="{476AD6FC-893C-4A31-8C94-F608EC71CE50}"/>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8" name="Footer Placeholder 7">
            <a:extLst>
              <a:ext uri="{FF2B5EF4-FFF2-40B4-BE49-F238E27FC236}">
                <a16:creationId xmlns:a16="http://schemas.microsoft.com/office/drawing/2014/main" xmlns="" id="{2AA22121-EC0C-4947-A49A-AAE46522A21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xmlns="" id="{9A393CF7-F247-4A1B-8054-FC3C34BF8E81}"/>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9282087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F9D813-4149-47A4-A30F-D03801512889}"/>
              </a:ext>
            </a:extLst>
          </p:cNvPr>
          <p:cNvSpPr>
            <a:spLocks noGrp="1"/>
          </p:cNvSpPr>
          <p:nvPr>
            <p:ph type="title"/>
          </p:nvPr>
        </p:nvSpPr>
        <p:spPr>
          <a:xfrm>
            <a:off x="838200" y="365125"/>
            <a:ext cx="10515600" cy="1325563"/>
          </a:xfrm>
          <a:prstGeom prst="rect">
            <a:avLst/>
          </a:prstGeom>
        </p:spPr>
        <p:txBody>
          <a:bodyPr/>
          <a:lstStyle/>
          <a:p>
            <a:r>
              <a:rPr lang="ar-SA"/>
              <a:t>انقر لتحرير نمط العنوان الرئيسي</a:t>
            </a:r>
            <a:endParaRPr lang="en-US"/>
          </a:p>
        </p:txBody>
      </p:sp>
      <p:sp>
        <p:nvSpPr>
          <p:cNvPr id="3" name="Date Placeholder 2">
            <a:extLst>
              <a:ext uri="{FF2B5EF4-FFF2-40B4-BE49-F238E27FC236}">
                <a16:creationId xmlns:a16="http://schemas.microsoft.com/office/drawing/2014/main" xmlns="" id="{97D4937C-2D97-4CAC-90E7-B279B1927563}"/>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4" name="Footer Placeholder 3">
            <a:extLst>
              <a:ext uri="{FF2B5EF4-FFF2-40B4-BE49-F238E27FC236}">
                <a16:creationId xmlns:a16="http://schemas.microsoft.com/office/drawing/2014/main" xmlns="" id="{10B0EFD8-D8EE-44F1-B5AE-94B228FDF4B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xmlns="" id="{60E5891E-96D9-4E3A-9354-6506D7BA42ED}"/>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02848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4AF248B-1BF4-4238-BAE7-F0E056229FFF}"/>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3" name="Footer Placeholder 2">
            <a:extLst>
              <a:ext uri="{FF2B5EF4-FFF2-40B4-BE49-F238E27FC236}">
                <a16:creationId xmlns:a16="http://schemas.microsoft.com/office/drawing/2014/main" xmlns="" id="{12470510-533E-4335-9FD5-A6BB750A7F4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xmlns="" id="{B1A12907-D9AB-4EBC-A23D-843A50DF14F0}"/>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6207157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021FA9-505E-473C-8441-AFE3803F84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ar-SA"/>
              <a:t>انقر لتحرير نمط العنوان الرئيسي</a:t>
            </a:r>
            <a:endParaRPr lang="en-US"/>
          </a:p>
        </p:txBody>
      </p:sp>
      <p:sp>
        <p:nvSpPr>
          <p:cNvPr id="3" name="Content Placeholder 2">
            <a:extLst>
              <a:ext uri="{FF2B5EF4-FFF2-40B4-BE49-F238E27FC236}">
                <a16:creationId xmlns:a16="http://schemas.microsoft.com/office/drawing/2014/main" xmlns="" id="{62153EC5-0125-4A93-A7F1-ED1AF7FE47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Text Placeholder 3">
            <a:extLst>
              <a:ext uri="{FF2B5EF4-FFF2-40B4-BE49-F238E27FC236}">
                <a16:creationId xmlns:a16="http://schemas.microsoft.com/office/drawing/2014/main" xmlns="" id="{DC0EB7F9-A684-4714-A500-510ED6ED7F7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a:extLst>
              <a:ext uri="{FF2B5EF4-FFF2-40B4-BE49-F238E27FC236}">
                <a16:creationId xmlns:a16="http://schemas.microsoft.com/office/drawing/2014/main" xmlns="" id="{C828AABF-73E3-48F0-AB5E-4FEBCE39E29C}"/>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xmlns="" id="{5B48460F-7661-4CB9-9476-5A8B2F9BF25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xmlns="" id="{580ACA6B-599C-4801-B0AC-520C395B1BCE}"/>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291351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21">
            <a:extLst>
              <a:ext uri="{FF2B5EF4-FFF2-40B4-BE49-F238E27FC236}">
                <a16:creationId xmlns:a16="http://schemas.microsoft.com/office/drawing/2014/main" xmlns="" id="{13423607-06AB-4953-837A-F9ED8DA39A13}"/>
              </a:ext>
            </a:extLst>
          </p:cNvPr>
          <p:cNvSpPr/>
          <p:nvPr/>
        </p:nvSpPr>
        <p:spPr>
          <a:xfrm flipV="1">
            <a:off x="0" y="6720113"/>
            <a:ext cx="12192000" cy="137885"/>
          </a:xfrm>
          <a:prstGeom prst="rect">
            <a:avLst/>
          </a:prstGeom>
          <a:solidFill>
            <a:srgbClr val="CCA677"/>
          </a:solidFill>
          <a:ln>
            <a:solidFill>
              <a:srgbClr val="CCA677"/>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 name="Rectangle 6"/>
          <p:cNvSpPr/>
          <p:nvPr userDrawn="1"/>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178087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hyperlink" Target="http://www.google.com.sa/url?sa=i&amp;rct=j&amp;q=lower+trunk+brachial+plexus+injury&amp;source=images&amp;cd=&amp;cad=rja&amp;docid=Mzptz83rL-698M&amp;tbnid=cQvrVI19px6xPM:&amp;ved=0CAUQjRw&amp;url=http://medicalstudentsdiaries.blogspot.com/2012/09/nerve-injuries-of-upper-limb.html&amp;ei=17okUvbEM9LB0gW1goGgBw&amp;psig=AFQjCNFLFB7qe9EXh2hh_OlPOi8lCEMEhQ&amp;ust=1378225128205619" TargetMode="Externa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www.google.com.sa/url?sa=i&amp;rct=j&amp;q=lower+trunk+brachial+plexus+injury&amp;source=images&amp;cd=&amp;cad=rja&amp;docid=Mzptz83rL-698M&amp;tbnid=cQvrVI19px6xPM:&amp;ved=0CAUQjRw&amp;url=http://www.studyblue.com/notes/note/n/clinical-correlations/deck/3613020&amp;ei=srskUqmUGqTT0QXmmIHIDw&amp;psig=AFQjCNHIB1oTww2H41czgahtHYskVND28Q&amp;ust=137822545240126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dgrc659yVq8" TargetMode="External"/><Relationship Id="rId2" Type="http://schemas.openxmlformats.org/officeDocument/2006/relationships/image" Target="../media/image32.jpeg"/><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1.pptx" TargetMode="External"/><Relationship Id="rId1" Type="http://schemas.openxmlformats.org/officeDocument/2006/relationships/slideLayout" Target="../slideLayouts/slideLayout5.xml"/><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playlist?list=PLmpVCvMmKu0rHYukaLW4-IoCI49ewDHI5"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98" y="1799774"/>
            <a:ext cx="1480366" cy="1487713"/>
          </a:xfrm>
          <a:prstGeom prst="rect">
            <a:avLst/>
          </a:prstGeom>
        </p:spPr>
      </p:pic>
    </p:spTree>
    <p:extLst>
      <p:ext uri="{BB962C8B-B14F-4D97-AF65-F5344CB8AC3E}">
        <p14:creationId xmlns:p14="http://schemas.microsoft.com/office/powerpoint/2010/main" val="1179324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74421" y="508811"/>
            <a:ext cx="10395603" cy="10808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Brachial Plexus</a:t>
            </a:r>
          </a:p>
          <a:p>
            <a:r>
              <a:rPr lang="en-US" sz="3200" b="1" dirty="0"/>
              <a:t>Injuries</a:t>
            </a:r>
            <a:endParaRPr lang="en-GB" sz="3200" b="1" dirty="0"/>
          </a:p>
        </p:txBody>
      </p:sp>
      <p:sp>
        <p:nvSpPr>
          <p:cNvPr id="3" name="TextBox 2"/>
          <p:cNvSpPr txBox="1"/>
          <p:nvPr/>
        </p:nvSpPr>
        <p:spPr>
          <a:xfrm>
            <a:off x="774421" y="1765134"/>
            <a:ext cx="6973916" cy="5016758"/>
          </a:xfrm>
          <a:prstGeom prst="rect">
            <a:avLst/>
          </a:prstGeom>
          <a:noFill/>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000" b="1" dirty="0">
                <a:solidFill>
                  <a:srgbClr val="C00000"/>
                </a:solidFill>
                <a:latin typeface="+mn-lt"/>
              </a:rPr>
              <a:t>Upper Lesions </a:t>
            </a:r>
            <a:r>
              <a:rPr lang="en-US" sz="2000" dirty="0">
                <a:solidFill>
                  <a:srgbClr val="C00000"/>
                </a:solidFill>
                <a:latin typeface="+mn-lt"/>
              </a:rPr>
              <a:t>of the Brachial Plexus </a:t>
            </a:r>
            <a:r>
              <a:rPr lang="en-US" sz="2000" b="1" dirty="0">
                <a:solidFill>
                  <a:srgbClr val="C00000"/>
                </a:solidFill>
                <a:latin typeface="+mn-lt"/>
              </a:rPr>
              <a:t>Upper Trunk C5,6</a:t>
            </a:r>
            <a:r>
              <a:rPr lang="en-US" sz="2000" dirty="0">
                <a:solidFill>
                  <a:srgbClr val="C00000"/>
                </a:solidFill>
                <a:latin typeface="+mn-lt"/>
              </a:rPr>
              <a:t> </a:t>
            </a:r>
          </a:p>
          <a:p>
            <a:pPr>
              <a:defRPr/>
            </a:pPr>
            <a:r>
              <a:rPr lang="en-US" sz="2000" dirty="0">
                <a:solidFill>
                  <a:srgbClr val="C00000"/>
                </a:solidFill>
                <a:latin typeface="+mn-lt"/>
              </a:rPr>
              <a:t>(</a:t>
            </a:r>
            <a:r>
              <a:rPr lang="en-US" sz="2000" u="sng" dirty="0" err="1">
                <a:solidFill>
                  <a:srgbClr val="C00000"/>
                </a:solidFill>
                <a:latin typeface="+mn-lt"/>
              </a:rPr>
              <a:t>Erb</a:t>
            </a:r>
            <a:r>
              <a:rPr lang="en-US" sz="2000" u="sng" dirty="0">
                <a:solidFill>
                  <a:srgbClr val="C00000"/>
                </a:solidFill>
                <a:latin typeface="+mn-lt"/>
              </a:rPr>
              <a:t>-Duchenne Palsy)</a:t>
            </a:r>
            <a:r>
              <a:rPr lang="en-US" sz="2000" dirty="0">
                <a:solidFill>
                  <a:srgbClr val="C00000"/>
                </a:solidFill>
                <a:latin typeface="+mn-lt"/>
              </a:rPr>
              <a:t>”</a:t>
            </a:r>
            <a:r>
              <a:rPr lang="en-US" sz="2000" i="1" dirty="0">
                <a:solidFill>
                  <a:srgbClr val="C00000"/>
                </a:solidFill>
                <a:latin typeface="+mn-lt"/>
              </a:rPr>
              <a:t>waiter's tip position</a:t>
            </a:r>
            <a:r>
              <a:rPr lang="en-US" sz="2000" dirty="0">
                <a:solidFill>
                  <a:srgbClr val="C00000"/>
                </a:solidFill>
                <a:latin typeface="+mn-lt"/>
              </a:rPr>
              <a:t>”.</a:t>
            </a:r>
          </a:p>
          <a:p>
            <a:pPr>
              <a:defRPr/>
            </a:pPr>
            <a:endParaRPr lang="en-US" sz="2000" dirty="0">
              <a:latin typeface="+mn-lt"/>
            </a:endParaRPr>
          </a:p>
          <a:p>
            <a:pPr marL="342900" indent="-342900">
              <a:buFont typeface="Courier New" panose="02070309020205020404" pitchFamily="49" charset="0"/>
              <a:buChar char="o"/>
              <a:defRPr/>
            </a:pPr>
            <a:r>
              <a:rPr lang="en-US" sz="2000" dirty="0">
                <a:latin typeface="+mn-lt"/>
              </a:rPr>
              <a:t> Resulting from traumatic injury to the upper part of the brachial plexus resulting from excessive displacement of the head to the opposite side and depression of the shoulder on the same side (a blow or fall on shoulder</a:t>
            </a:r>
            <a:r>
              <a:rPr lang="en-US" sz="1800" dirty="0">
                <a:solidFill>
                  <a:schemeClr val="bg1">
                    <a:lumMod val="50000"/>
                  </a:schemeClr>
                </a:solidFill>
                <a:latin typeface="+mn-lt"/>
              </a:rPr>
              <a:t>*</a:t>
            </a:r>
            <a:r>
              <a:rPr lang="en-US" sz="2000" dirty="0">
                <a:latin typeface="+mn-lt"/>
              </a:rPr>
              <a:t>).  </a:t>
            </a:r>
          </a:p>
          <a:p>
            <a:pPr marL="342900" indent="-342900">
              <a:buFont typeface="Courier New" panose="02070309020205020404" pitchFamily="49" charset="0"/>
              <a:buChar char="o"/>
              <a:defRPr/>
            </a:pPr>
            <a:endParaRPr lang="en-US" sz="2000" dirty="0">
              <a:latin typeface="+mn-lt"/>
            </a:endParaRPr>
          </a:p>
          <a:p>
            <a:pPr marL="342900" indent="-342900">
              <a:buFont typeface="Courier New" panose="02070309020205020404" pitchFamily="49" charset="0"/>
              <a:buChar char="o"/>
              <a:defRPr/>
            </a:pPr>
            <a:r>
              <a:rPr lang="en-US" sz="2000" dirty="0">
                <a:latin typeface="+mn-lt"/>
              </a:rPr>
              <a:t> The position of the upper limb in this condition  has been likened to that of a porter or waiter hinting for a tip</a:t>
            </a:r>
            <a:r>
              <a:rPr lang="en-US" sz="2000" dirty="0">
                <a:solidFill>
                  <a:schemeClr val="bg1">
                    <a:lumMod val="50000"/>
                  </a:schemeClr>
                </a:solidFill>
              </a:rPr>
              <a:t>**</a:t>
            </a:r>
            <a:r>
              <a:rPr lang="en-US" sz="2000" dirty="0">
                <a:latin typeface="+mn-lt"/>
              </a:rPr>
              <a:t> or policeman’s tip hand.</a:t>
            </a:r>
          </a:p>
          <a:p>
            <a:pPr marL="342900" indent="-342900">
              <a:buFont typeface="Courier New" panose="02070309020205020404" pitchFamily="49" charset="0"/>
              <a:buChar char="o"/>
              <a:defRPr/>
            </a:pPr>
            <a:endParaRPr lang="en-US" sz="2000" dirty="0">
              <a:latin typeface="+mn-lt"/>
            </a:endParaRPr>
          </a:p>
          <a:p>
            <a:pPr marL="342900" indent="-342900">
              <a:buFont typeface="Courier New" panose="02070309020205020404" pitchFamily="49" charset="0"/>
              <a:buChar char="o"/>
              <a:defRPr/>
            </a:pPr>
            <a:r>
              <a:rPr lang="en-US" sz="2000" dirty="0">
                <a:latin typeface="+mn-lt"/>
              </a:rPr>
              <a:t>The arm hangs by the side and is </a:t>
            </a:r>
            <a:r>
              <a:rPr lang="en-US" sz="2000" b="1" dirty="0">
                <a:latin typeface="+mn-lt"/>
              </a:rPr>
              <a:t>rotated medially</a:t>
            </a:r>
            <a:r>
              <a:rPr lang="en-US" sz="2000" dirty="0">
                <a:latin typeface="+mn-lt"/>
              </a:rPr>
              <a:t>. The forearm is </a:t>
            </a:r>
            <a:r>
              <a:rPr lang="en-US" sz="2000" b="1" dirty="0">
                <a:latin typeface="+mn-lt"/>
              </a:rPr>
              <a:t>extended</a:t>
            </a:r>
            <a:r>
              <a:rPr lang="en-US" sz="2000" dirty="0">
                <a:latin typeface="+mn-lt"/>
              </a:rPr>
              <a:t> and </a:t>
            </a:r>
            <a:r>
              <a:rPr lang="en-US" sz="2000" b="1" dirty="0">
                <a:latin typeface="+mn-lt"/>
              </a:rPr>
              <a:t>pronated</a:t>
            </a:r>
            <a:r>
              <a:rPr lang="en-US" sz="2000" dirty="0">
                <a:latin typeface="+mn-lt"/>
              </a:rPr>
              <a:t>.</a:t>
            </a:r>
          </a:p>
          <a:p>
            <a:pPr>
              <a:defRPr/>
            </a:pPr>
            <a:r>
              <a:rPr lang="en-US" sz="2000" dirty="0">
                <a:latin typeface="+mn-lt"/>
              </a:rPr>
              <a:t> </a:t>
            </a:r>
          </a:p>
          <a:p>
            <a:pPr>
              <a:defRPr/>
            </a:pPr>
            <a:endParaRPr lang="en-US" sz="2000" dirty="0">
              <a:latin typeface="+mn-lt"/>
            </a:endParaRPr>
          </a:p>
        </p:txBody>
      </p:sp>
      <p:pic>
        <p:nvPicPr>
          <p:cNvPr id="4" name="Picture 3" descr="C9FF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9468" y="3254187"/>
            <a:ext cx="1582780" cy="34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8071304" y="147161"/>
            <a:ext cx="2743200" cy="2884974"/>
            <a:chOff x="8999324" y="3434893"/>
            <a:chExt cx="2743200" cy="2884974"/>
          </a:xfrm>
        </p:grpSpPr>
        <p:pic>
          <p:nvPicPr>
            <p:cNvPr id="5122" name="Picture 2" descr="Image result for Erb-Duchenne Pals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9324" y="3462367"/>
              <a:ext cx="27432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022106" y="3434893"/>
              <a:ext cx="612668" cy="338554"/>
            </a:xfrm>
            <a:prstGeom prst="rect">
              <a:avLst/>
            </a:prstGeom>
            <a:noFill/>
          </p:spPr>
          <p:txBody>
            <a:bodyPr wrap="none" rtlCol="0">
              <a:spAutoFit/>
            </a:bodyPr>
            <a:lstStyle/>
            <a:p>
              <a:r>
                <a:rPr lang="en-US" sz="1600" dirty="0">
                  <a:solidFill>
                    <a:schemeClr val="bg1">
                      <a:lumMod val="50000"/>
                    </a:schemeClr>
                  </a:solidFill>
                  <a:latin typeface="+mn-lt"/>
                </a:rPr>
                <a:t>Extra</a:t>
              </a:r>
              <a:endParaRPr lang="en-GB" sz="1600" dirty="0">
                <a:solidFill>
                  <a:schemeClr val="bg1">
                    <a:lumMod val="50000"/>
                  </a:schemeClr>
                </a:solidFill>
                <a:latin typeface="+mn-lt"/>
              </a:endParaRPr>
            </a:p>
          </p:txBody>
        </p:sp>
        <p:sp>
          <p:nvSpPr>
            <p:cNvPr id="8" name="TextBox 7"/>
            <p:cNvSpPr txBox="1"/>
            <p:nvPr/>
          </p:nvSpPr>
          <p:spPr>
            <a:xfrm>
              <a:off x="9187488" y="5258030"/>
              <a:ext cx="287258" cy="338554"/>
            </a:xfrm>
            <a:prstGeom prst="rect">
              <a:avLst/>
            </a:prstGeom>
            <a:noFill/>
          </p:spPr>
          <p:txBody>
            <a:bodyPr wrap="none" rtlCol="0">
              <a:spAutoFit/>
            </a:bodyPr>
            <a:lstStyle/>
            <a:p>
              <a:r>
                <a:rPr lang="en-US" sz="1600" dirty="0">
                  <a:solidFill>
                    <a:schemeClr val="bg1">
                      <a:lumMod val="50000"/>
                    </a:schemeClr>
                  </a:solidFill>
                  <a:latin typeface="+mn-lt"/>
                </a:rPr>
                <a:t>*</a:t>
              </a:r>
              <a:endParaRPr lang="en-GB" sz="1600" dirty="0">
                <a:solidFill>
                  <a:schemeClr val="bg1">
                    <a:lumMod val="50000"/>
                  </a:schemeClr>
                </a:solidFill>
                <a:latin typeface="+mn-lt"/>
              </a:endParaRPr>
            </a:p>
          </p:txBody>
        </p:sp>
      </p:grpSp>
      <p:grpSp>
        <p:nvGrpSpPr>
          <p:cNvPr id="7" name="Group 6"/>
          <p:cNvGrpSpPr/>
          <p:nvPr/>
        </p:nvGrpSpPr>
        <p:grpSpPr>
          <a:xfrm>
            <a:off x="10353379" y="3448608"/>
            <a:ext cx="1486521" cy="3057526"/>
            <a:chOff x="10209750" y="3366311"/>
            <a:chExt cx="1486521" cy="3057526"/>
          </a:xfrm>
        </p:grpSpPr>
        <p:pic>
          <p:nvPicPr>
            <p:cNvPr id="5124" name="Picture 4" descr="Image result for waiter's tip position"/>
            <p:cNvPicPr>
              <a:picLocks noChangeAspect="1" noChangeArrowheads="1"/>
            </p:cNvPicPr>
            <p:nvPr/>
          </p:nvPicPr>
          <p:blipFill rotWithShape="1">
            <a:blip r:embed="rId4">
              <a:extLst>
                <a:ext uri="{28A0092B-C50C-407E-A947-70E740481C1C}">
                  <a14:useLocalDpi xmlns:a14="http://schemas.microsoft.com/office/drawing/2010/main" val="0"/>
                </a:ext>
              </a:extLst>
            </a:blip>
            <a:srcRect r="66924"/>
            <a:stretch/>
          </p:blipFill>
          <p:spPr bwMode="auto">
            <a:xfrm>
              <a:off x="10278540" y="3366311"/>
              <a:ext cx="1417731" cy="30575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083603" y="5509847"/>
              <a:ext cx="612668" cy="338554"/>
            </a:xfrm>
            <a:prstGeom prst="rect">
              <a:avLst/>
            </a:prstGeom>
            <a:noFill/>
          </p:spPr>
          <p:txBody>
            <a:bodyPr wrap="none" rtlCol="0">
              <a:spAutoFit/>
            </a:bodyPr>
            <a:lstStyle/>
            <a:p>
              <a:r>
                <a:rPr lang="en-US" sz="1600" dirty="0">
                  <a:solidFill>
                    <a:schemeClr val="bg1">
                      <a:lumMod val="50000"/>
                    </a:schemeClr>
                  </a:solidFill>
                  <a:latin typeface="+mn-lt"/>
                </a:rPr>
                <a:t>Extra</a:t>
              </a:r>
              <a:endParaRPr lang="en-GB" sz="1600" dirty="0">
                <a:solidFill>
                  <a:schemeClr val="bg1">
                    <a:lumMod val="50000"/>
                  </a:schemeClr>
                </a:solidFill>
                <a:latin typeface="+mn-lt"/>
              </a:endParaRPr>
            </a:p>
          </p:txBody>
        </p:sp>
        <p:sp>
          <p:nvSpPr>
            <p:cNvPr id="11" name="TextBox 10"/>
            <p:cNvSpPr txBox="1"/>
            <p:nvPr/>
          </p:nvSpPr>
          <p:spPr>
            <a:xfrm>
              <a:off x="10209750" y="3794580"/>
              <a:ext cx="389850" cy="338554"/>
            </a:xfrm>
            <a:prstGeom prst="rect">
              <a:avLst/>
            </a:prstGeom>
            <a:noFill/>
          </p:spPr>
          <p:txBody>
            <a:bodyPr wrap="none" rtlCol="0">
              <a:spAutoFit/>
            </a:bodyPr>
            <a:lstStyle/>
            <a:p>
              <a:r>
                <a:rPr lang="en-US" sz="1600" dirty="0">
                  <a:solidFill>
                    <a:schemeClr val="bg1">
                      <a:lumMod val="50000"/>
                    </a:schemeClr>
                  </a:solidFill>
                  <a:latin typeface="+mn-lt"/>
                </a:rPr>
                <a:t>**</a:t>
              </a:r>
              <a:endParaRPr lang="en-GB" sz="1600" dirty="0">
                <a:solidFill>
                  <a:schemeClr val="bg1">
                    <a:lumMod val="50000"/>
                  </a:schemeClr>
                </a:solidFill>
                <a:latin typeface="+mn-lt"/>
              </a:endParaRPr>
            </a:p>
          </p:txBody>
        </p:sp>
      </p:grpSp>
      <p:sp>
        <p:nvSpPr>
          <p:cNvPr id="13" name="Rectangle 12"/>
          <p:cNvSpPr/>
          <p:nvPr/>
        </p:nvSpPr>
        <p:spPr>
          <a:xfrm>
            <a:off x="774420" y="6147152"/>
            <a:ext cx="6680034" cy="338554"/>
          </a:xfrm>
          <a:prstGeom prst="rect">
            <a:avLst/>
          </a:prstGeom>
        </p:spPr>
        <p:txBody>
          <a:bodyPr wrap="none">
            <a:spAutoFit/>
          </a:bodyPr>
          <a:lstStyle/>
          <a:p>
            <a:r>
              <a:rPr lang="en-US" sz="1600" dirty="0">
                <a:solidFill>
                  <a:schemeClr val="bg1">
                    <a:lumMod val="50000"/>
                  </a:schemeClr>
                </a:solidFill>
                <a:latin typeface="+mn-lt"/>
              </a:rPr>
              <a:t>Extra: This type of injury may also result during child birth if the baby is tugged</a:t>
            </a:r>
            <a:endParaRPr lang="en-GB" sz="1600" dirty="0">
              <a:solidFill>
                <a:schemeClr val="bg1">
                  <a:lumMod val="50000"/>
                </a:schemeClr>
              </a:solidFill>
              <a:latin typeface="+mn-lt"/>
            </a:endParaRPr>
          </a:p>
        </p:txBody>
      </p:sp>
      <p:sp>
        <p:nvSpPr>
          <p:cNvPr id="15" name="TextBox 14"/>
          <p:cNvSpPr txBox="1"/>
          <p:nvPr/>
        </p:nvSpPr>
        <p:spPr>
          <a:xfrm>
            <a:off x="4128247" y="572175"/>
            <a:ext cx="3395170" cy="954107"/>
          </a:xfrm>
          <a:prstGeom prst="rect">
            <a:avLst/>
          </a:prstGeom>
          <a:noFill/>
          <a:ln w="19050">
            <a:solidFill>
              <a:schemeClr val="bg1">
                <a:lumMod val="65000"/>
              </a:schemeClr>
            </a:solidFill>
            <a:prstDash val="dash"/>
          </a:ln>
        </p:spPr>
        <p:txBody>
          <a:bodyPr wrap="square" rtlCol="0">
            <a:spAutoFit/>
          </a:bodyPr>
          <a:lstStyle/>
          <a:p>
            <a:r>
              <a:rPr lang="en-US" i="1" dirty="0">
                <a:solidFill>
                  <a:schemeClr val="bg1">
                    <a:lumMod val="50000"/>
                  </a:schemeClr>
                </a:solidFill>
                <a:latin typeface="+mn-lt"/>
              </a:rPr>
              <a:t>How to remember the lesion and the trunk?</a:t>
            </a:r>
          </a:p>
          <a:p>
            <a:pPr algn="ctr"/>
            <a:r>
              <a:rPr lang="en-US" dirty="0" err="1">
                <a:solidFill>
                  <a:schemeClr val="bg1">
                    <a:lumMod val="50000"/>
                  </a:schemeClr>
                </a:solidFill>
                <a:latin typeface="+mn-lt"/>
              </a:rPr>
              <a:t>Erb</a:t>
            </a:r>
            <a:r>
              <a:rPr lang="en-US" dirty="0">
                <a:solidFill>
                  <a:schemeClr val="bg1">
                    <a:lumMod val="50000"/>
                  </a:schemeClr>
                </a:solidFill>
                <a:latin typeface="+mn-lt"/>
              </a:rPr>
              <a:t> – </a:t>
            </a:r>
            <a:r>
              <a:rPr lang="en-US" b="1" dirty="0">
                <a:solidFill>
                  <a:schemeClr val="bg1">
                    <a:lumMod val="50000"/>
                  </a:schemeClr>
                </a:solidFill>
                <a:latin typeface="+mn-lt"/>
              </a:rPr>
              <a:t>Duch</a:t>
            </a:r>
            <a:r>
              <a:rPr lang="en-US" dirty="0">
                <a:solidFill>
                  <a:schemeClr val="bg1">
                    <a:lumMod val="50000"/>
                  </a:schemeClr>
                </a:solidFill>
                <a:latin typeface="+mn-lt"/>
              </a:rPr>
              <a:t>enne </a:t>
            </a:r>
          </a:p>
          <a:p>
            <a:pPr algn="r" rtl="1"/>
            <a:r>
              <a:rPr lang="ar-SA" dirty="0">
                <a:solidFill>
                  <a:schemeClr val="bg1">
                    <a:lumMod val="50000"/>
                  </a:schemeClr>
                </a:solidFill>
                <a:latin typeface="+mn-lt"/>
              </a:rPr>
              <a:t>زي</a:t>
            </a:r>
            <a:r>
              <a:rPr lang="ar-SA" b="1" dirty="0">
                <a:solidFill>
                  <a:schemeClr val="bg1">
                    <a:lumMod val="50000"/>
                  </a:schemeClr>
                </a:solidFill>
                <a:latin typeface="+mn-lt"/>
              </a:rPr>
              <a:t> الدش</a:t>
            </a:r>
            <a:r>
              <a:rPr lang="ar-SA" dirty="0">
                <a:solidFill>
                  <a:schemeClr val="bg1">
                    <a:lumMod val="50000"/>
                  </a:schemeClr>
                </a:solidFill>
                <a:latin typeface="+mn-lt"/>
              </a:rPr>
              <a:t> او الصحن  فلما نمسك الصحن باطن اليد راح يكون متجه على </a:t>
            </a:r>
            <a:r>
              <a:rPr lang="ar-SA" b="1" dirty="0">
                <a:solidFill>
                  <a:schemeClr val="bg1">
                    <a:lumMod val="50000"/>
                  </a:schemeClr>
                </a:solidFill>
                <a:latin typeface="+mn-lt"/>
              </a:rPr>
              <a:t>فوق</a:t>
            </a:r>
            <a:r>
              <a:rPr lang="ar-SA" dirty="0">
                <a:solidFill>
                  <a:schemeClr val="bg1">
                    <a:lumMod val="50000"/>
                  </a:schemeClr>
                </a:solidFill>
                <a:latin typeface="+mn-lt"/>
              </a:rPr>
              <a:t>.</a:t>
            </a:r>
            <a:r>
              <a:rPr lang="en-US" b="1" dirty="0">
                <a:solidFill>
                  <a:schemeClr val="bg1">
                    <a:lumMod val="50000"/>
                  </a:schemeClr>
                </a:solidFill>
                <a:latin typeface="+mn-lt"/>
              </a:rPr>
              <a:t>Upper</a:t>
            </a:r>
            <a:r>
              <a:rPr lang="en-US" dirty="0">
                <a:solidFill>
                  <a:schemeClr val="bg1">
                    <a:lumMod val="50000"/>
                  </a:schemeClr>
                </a:solidFill>
                <a:latin typeface="+mn-lt"/>
              </a:rPr>
              <a:t> Trunk   </a:t>
            </a:r>
          </a:p>
        </p:txBody>
      </p:sp>
    </p:spTree>
    <p:extLst>
      <p:ext uri="{BB962C8B-B14F-4D97-AF65-F5344CB8AC3E}">
        <p14:creationId xmlns:p14="http://schemas.microsoft.com/office/powerpoint/2010/main" val="2608416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74421" y="508811"/>
            <a:ext cx="10395603" cy="10808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Brachial Plexus</a:t>
            </a:r>
          </a:p>
          <a:p>
            <a:r>
              <a:rPr lang="en-US" sz="3200" b="1" dirty="0"/>
              <a:t>Injuries</a:t>
            </a:r>
            <a:endParaRPr lang="en-GB" sz="3200" b="1" dirty="0"/>
          </a:p>
        </p:txBody>
      </p:sp>
      <p:sp>
        <p:nvSpPr>
          <p:cNvPr id="13" name="TextBox 12"/>
          <p:cNvSpPr txBox="1"/>
          <p:nvPr/>
        </p:nvSpPr>
        <p:spPr>
          <a:xfrm>
            <a:off x="801259" y="1746144"/>
            <a:ext cx="6489035" cy="4616648"/>
          </a:xfrm>
          <a:prstGeom prst="rect">
            <a:avLst/>
          </a:prstGeom>
          <a:noFill/>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000" b="1" dirty="0">
                <a:solidFill>
                  <a:srgbClr val="C00000"/>
                </a:solidFill>
                <a:latin typeface="+mn-lt"/>
              </a:rPr>
              <a:t>Lower Lesions </a:t>
            </a:r>
            <a:r>
              <a:rPr lang="en-US" sz="2000" dirty="0">
                <a:solidFill>
                  <a:srgbClr val="C00000"/>
                </a:solidFill>
                <a:latin typeface="+mn-lt"/>
              </a:rPr>
              <a:t>of the Brachial Plexus (</a:t>
            </a:r>
            <a:r>
              <a:rPr lang="en-US" sz="2000" u="sng" dirty="0" err="1">
                <a:solidFill>
                  <a:srgbClr val="C00000"/>
                </a:solidFill>
                <a:latin typeface="+mn-lt"/>
              </a:rPr>
              <a:t>Klumpke</a:t>
            </a:r>
            <a:r>
              <a:rPr lang="en-US" sz="2000" u="sng" dirty="0">
                <a:solidFill>
                  <a:srgbClr val="C00000"/>
                </a:solidFill>
                <a:latin typeface="+mn-lt"/>
              </a:rPr>
              <a:t> Palsy</a:t>
            </a:r>
            <a:r>
              <a:rPr lang="en-US" sz="2000" dirty="0">
                <a:solidFill>
                  <a:srgbClr val="C00000"/>
                </a:solidFill>
                <a:latin typeface="+mn-lt"/>
              </a:rPr>
              <a:t>) / </a:t>
            </a:r>
            <a:r>
              <a:rPr lang="en-US" sz="2000" b="1" dirty="0">
                <a:solidFill>
                  <a:srgbClr val="C00000"/>
                </a:solidFill>
                <a:latin typeface="+mn-lt"/>
              </a:rPr>
              <a:t>Lower Trunk </a:t>
            </a:r>
            <a:r>
              <a:rPr lang="en-US" sz="2000" dirty="0">
                <a:solidFill>
                  <a:srgbClr val="C00000"/>
                </a:solidFill>
                <a:latin typeface="+mn-lt"/>
              </a:rPr>
              <a:t>(</a:t>
            </a:r>
            <a:r>
              <a:rPr lang="en-US" sz="2000" b="1" dirty="0">
                <a:solidFill>
                  <a:srgbClr val="C00000"/>
                </a:solidFill>
                <a:latin typeface="+mn-lt"/>
              </a:rPr>
              <a:t>C8,T1</a:t>
            </a:r>
            <a:r>
              <a:rPr lang="en-US" sz="2000" dirty="0">
                <a:solidFill>
                  <a:srgbClr val="C00000"/>
                </a:solidFill>
                <a:latin typeface="+mn-lt"/>
              </a:rPr>
              <a:t>) Lesion </a:t>
            </a:r>
          </a:p>
          <a:p>
            <a:pPr>
              <a:defRPr/>
            </a:pPr>
            <a:endParaRPr lang="en-US" sz="1000" dirty="0">
              <a:latin typeface="+mn-lt"/>
            </a:endParaRPr>
          </a:p>
          <a:p>
            <a:pPr marL="342900" indent="-342900">
              <a:buFont typeface="Courier New" panose="02070309020205020404" pitchFamily="49" charset="0"/>
              <a:buChar char="o"/>
              <a:defRPr/>
            </a:pPr>
            <a:r>
              <a:rPr lang="en-US" sz="2000" dirty="0">
                <a:latin typeface="+mn-lt"/>
              </a:rPr>
              <a:t> Lower lesions of the brachial plexus are usually traction* injuries caused by a person falling from a height clutching at an object to save himself</a:t>
            </a:r>
            <a:r>
              <a:rPr lang="en-US" sz="1800" dirty="0">
                <a:solidFill>
                  <a:schemeClr val="bg1">
                    <a:lumMod val="50000"/>
                  </a:schemeClr>
                </a:solidFill>
                <a:latin typeface="+mn-lt"/>
              </a:rPr>
              <a:t>**</a:t>
            </a:r>
            <a:r>
              <a:rPr lang="en-US" sz="2000" dirty="0">
                <a:latin typeface="+mn-lt"/>
              </a:rPr>
              <a:t>. The </a:t>
            </a:r>
            <a:r>
              <a:rPr lang="en-US" sz="2000" b="1" dirty="0">
                <a:latin typeface="+mn-lt"/>
              </a:rPr>
              <a:t>first thoracic nerve </a:t>
            </a:r>
            <a:r>
              <a:rPr lang="en-US" sz="2000" dirty="0">
                <a:latin typeface="+mn-lt"/>
              </a:rPr>
              <a:t>is usually torn.</a:t>
            </a:r>
          </a:p>
          <a:p>
            <a:pPr marL="342900" indent="-342900">
              <a:buFont typeface="Courier New" panose="02070309020205020404" pitchFamily="49" charset="0"/>
              <a:buChar char="o"/>
              <a:defRPr/>
            </a:pPr>
            <a:endParaRPr lang="en-US" sz="1000" dirty="0">
              <a:latin typeface="+mn-lt"/>
            </a:endParaRPr>
          </a:p>
          <a:p>
            <a:pPr marL="342900" indent="-342900">
              <a:buFont typeface="Courier New" panose="02070309020205020404" pitchFamily="49" charset="0"/>
              <a:buChar char="o"/>
              <a:defRPr/>
            </a:pPr>
            <a:r>
              <a:rPr lang="en-US" sz="2000" dirty="0">
                <a:latin typeface="+mn-lt"/>
              </a:rPr>
              <a:t> The nerve fibers from this segment run in the </a:t>
            </a:r>
            <a:r>
              <a:rPr lang="en-US" sz="2000" dirty="0" err="1">
                <a:latin typeface="+mn-lt"/>
              </a:rPr>
              <a:t>ulnar</a:t>
            </a:r>
            <a:r>
              <a:rPr lang="en-US" sz="2000" dirty="0">
                <a:latin typeface="+mn-lt"/>
              </a:rPr>
              <a:t> and median nerves to supply all the small muscles of the hand. The hand has </a:t>
            </a:r>
            <a:r>
              <a:rPr lang="en-US" sz="2000" b="1" dirty="0">
                <a:latin typeface="+mn-lt"/>
              </a:rPr>
              <a:t>a clawed appearance </a:t>
            </a:r>
            <a:r>
              <a:rPr lang="en-US" sz="2000" dirty="0">
                <a:latin typeface="+mn-lt"/>
              </a:rPr>
              <a:t>due to </a:t>
            </a:r>
            <a:r>
              <a:rPr lang="en-US" sz="2000" b="1" dirty="0">
                <a:latin typeface="+mn-lt"/>
              </a:rPr>
              <a:t>ulnar nerve injury</a:t>
            </a:r>
            <a:r>
              <a:rPr lang="en-US" sz="2000" dirty="0">
                <a:latin typeface="+mn-lt"/>
              </a:rPr>
              <a:t>. </a:t>
            </a:r>
          </a:p>
          <a:p>
            <a:pPr marL="342900" indent="-342900">
              <a:buFont typeface="Courier New" panose="02070309020205020404" pitchFamily="49" charset="0"/>
              <a:buChar char="o"/>
              <a:defRPr/>
            </a:pPr>
            <a:endParaRPr lang="en-US" sz="1000" dirty="0">
              <a:latin typeface="+mn-lt"/>
            </a:endParaRPr>
          </a:p>
          <a:p>
            <a:pPr marL="342900" indent="-342900">
              <a:buFont typeface="Courier New" panose="02070309020205020404" pitchFamily="49" charset="0"/>
              <a:buChar char="o"/>
              <a:defRPr/>
            </a:pPr>
            <a:r>
              <a:rPr lang="en-US" sz="2000" dirty="0">
                <a:solidFill>
                  <a:schemeClr val="tx1"/>
                </a:solidFill>
                <a:latin typeface="+mn-lt"/>
              </a:rPr>
              <a:t> </a:t>
            </a:r>
            <a:r>
              <a:rPr lang="en-US" sz="2000" dirty="0">
                <a:solidFill>
                  <a:srgbClr val="FF0000"/>
                </a:solidFill>
                <a:latin typeface="+mn-lt"/>
              </a:rPr>
              <a:t>Hand of Benediction  or Pope’s Blessings (</a:t>
            </a:r>
            <a:r>
              <a:rPr lang="en-US" sz="2000" b="1" dirty="0">
                <a:solidFill>
                  <a:srgbClr val="FF0000"/>
                </a:solidFill>
                <a:latin typeface="+mn-lt"/>
              </a:rPr>
              <a:t>APE HAND</a:t>
            </a:r>
            <a:r>
              <a:rPr lang="en-US" sz="2000" dirty="0">
                <a:solidFill>
                  <a:srgbClr val="FF0000"/>
                </a:solidFill>
                <a:latin typeface="+mn-lt"/>
              </a:rPr>
              <a:t>)</a:t>
            </a:r>
            <a:r>
              <a:rPr lang="en-US" sz="2000" dirty="0">
                <a:latin typeface="+mn-lt"/>
              </a:rPr>
              <a:t> will result from </a:t>
            </a:r>
            <a:r>
              <a:rPr lang="en-US" sz="2000" b="1" dirty="0">
                <a:latin typeface="+mn-lt"/>
              </a:rPr>
              <a:t>median nerve injury</a:t>
            </a:r>
            <a:r>
              <a:rPr lang="en-US" sz="2000" dirty="0">
                <a:latin typeface="+mn-lt"/>
              </a:rPr>
              <a:t>. </a:t>
            </a:r>
          </a:p>
          <a:p>
            <a:pPr>
              <a:buFont typeface="Arial" pitchFamily="34" charset="0"/>
              <a:buChar char="•"/>
              <a:defRPr/>
            </a:pPr>
            <a:endParaRPr lang="en-US" sz="2000" dirty="0">
              <a:latin typeface="+mn-lt"/>
            </a:endParaRPr>
          </a:p>
        </p:txBody>
      </p:sp>
      <p:sp>
        <p:nvSpPr>
          <p:cNvPr id="9" name="Rectangle 8"/>
          <p:cNvSpPr/>
          <p:nvPr/>
        </p:nvSpPr>
        <p:spPr>
          <a:xfrm>
            <a:off x="774420" y="6147152"/>
            <a:ext cx="6237605" cy="338554"/>
          </a:xfrm>
          <a:prstGeom prst="rect">
            <a:avLst/>
          </a:prstGeom>
        </p:spPr>
        <p:txBody>
          <a:bodyPr wrap="none">
            <a:spAutoFit/>
          </a:bodyPr>
          <a:lstStyle/>
          <a:p>
            <a:r>
              <a:rPr lang="en-GB" sz="1600" dirty="0">
                <a:solidFill>
                  <a:schemeClr val="bg1">
                    <a:lumMod val="50000"/>
                  </a:schemeClr>
                </a:solidFill>
                <a:latin typeface="+mn-lt"/>
              </a:rPr>
              <a:t>* traction: (</a:t>
            </a:r>
            <a:r>
              <a:rPr lang="ar-SA" sz="1600" dirty="0">
                <a:solidFill>
                  <a:schemeClr val="bg1">
                    <a:lumMod val="50000"/>
                  </a:schemeClr>
                </a:solidFill>
                <a:latin typeface="+mn-lt"/>
              </a:rPr>
              <a:t>جر</a:t>
            </a:r>
            <a:r>
              <a:rPr lang="en-GB" sz="1600" dirty="0">
                <a:solidFill>
                  <a:schemeClr val="bg1">
                    <a:lumMod val="50000"/>
                  </a:schemeClr>
                </a:solidFill>
                <a:latin typeface="+mn-lt"/>
              </a:rPr>
              <a:t>) the action of drawing or pulling something over a surface</a:t>
            </a:r>
          </a:p>
        </p:txBody>
      </p:sp>
      <p:sp>
        <p:nvSpPr>
          <p:cNvPr id="29" name="Rectangle 28"/>
          <p:cNvSpPr/>
          <p:nvPr/>
        </p:nvSpPr>
        <p:spPr>
          <a:xfrm>
            <a:off x="7545028" y="5446059"/>
            <a:ext cx="4785925" cy="1323439"/>
          </a:xfrm>
          <a:prstGeom prst="rect">
            <a:avLst/>
          </a:prstGeom>
        </p:spPr>
        <p:txBody>
          <a:bodyPr wrap="square">
            <a:spAutoFit/>
          </a:bodyPr>
          <a:lstStyle/>
          <a:p>
            <a:r>
              <a:rPr lang="en-US" sz="1600" b="1" i="1" dirty="0">
                <a:solidFill>
                  <a:schemeClr val="bg1">
                    <a:lumMod val="50000"/>
                  </a:schemeClr>
                </a:solidFill>
                <a:latin typeface="+mn-lt"/>
              </a:rPr>
              <a:t>DR. CUMAB</a:t>
            </a:r>
          </a:p>
          <a:p>
            <a:r>
              <a:rPr lang="en-US" sz="1600" dirty="0">
                <a:solidFill>
                  <a:schemeClr val="bg1">
                    <a:lumMod val="50000"/>
                  </a:schemeClr>
                </a:solidFill>
                <a:latin typeface="+mn-lt"/>
              </a:rPr>
              <a:t>DR: </a:t>
            </a:r>
            <a:r>
              <a:rPr lang="en-US" sz="1600" u="sng" dirty="0">
                <a:solidFill>
                  <a:schemeClr val="bg1">
                    <a:lumMod val="50000"/>
                  </a:schemeClr>
                </a:solidFill>
                <a:latin typeface="+mn-lt"/>
              </a:rPr>
              <a:t>D</a:t>
            </a:r>
            <a:r>
              <a:rPr lang="en-US" sz="1600" dirty="0">
                <a:solidFill>
                  <a:schemeClr val="bg1">
                    <a:lumMod val="50000"/>
                  </a:schemeClr>
                </a:solidFill>
                <a:latin typeface="+mn-lt"/>
              </a:rPr>
              <a:t>rop wrist – </a:t>
            </a:r>
            <a:r>
              <a:rPr lang="en-US" sz="1600" u="sng" dirty="0">
                <a:solidFill>
                  <a:schemeClr val="bg1">
                    <a:lumMod val="50000"/>
                  </a:schemeClr>
                </a:solidFill>
                <a:latin typeface="+mn-lt"/>
              </a:rPr>
              <a:t>R</a:t>
            </a:r>
            <a:r>
              <a:rPr lang="en-US" sz="1600" dirty="0">
                <a:solidFill>
                  <a:schemeClr val="bg1">
                    <a:lumMod val="50000"/>
                  </a:schemeClr>
                </a:solidFill>
                <a:latin typeface="+mn-lt"/>
              </a:rPr>
              <a:t>adial nerve</a:t>
            </a:r>
          </a:p>
          <a:p>
            <a:r>
              <a:rPr lang="en-US" sz="1600" dirty="0">
                <a:solidFill>
                  <a:schemeClr val="bg1">
                    <a:lumMod val="50000"/>
                  </a:schemeClr>
                </a:solidFill>
                <a:latin typeface="+mn-lt"/>
              </a:rPr>
              <a:t>CU: </a:t>
            </a:r>
            <a:r>
              <a:rPr lang="en-US" sz="1600" u="sng" dirty="0">
                <a:solidFill>
                  <a:schemeClr val="bg1">
                    <a:lumMod val="50000"/>
                  </a:schemeClr>
                </a:solidFill>
                <a:latin typeface="+mn-lt"/>
              </a:rPr>
              <a:t>C</a:t>
            </a:r>
            <a:r>
              <a:rPr lang="en-US" sz="1600" dirty="0">
                <a:solidFill>
                  <a:schemeClr val="bg1">
                    <a:lumMod val="50000"/>
                  </a:schemeClr>
                </a:solidFill>
                <a:latin typeface="+mn-lt"/>
              </a:rPr>
              <a:t>law hand – </a:t>
            </a:r>
            <a:r>
              <a:rPr lang="en-US" sz="1600" u="sng" dirty="0">
                <a:solidFill>
                  <a:schemeClr val="bg1">
                    <a:lumMod val="50000"/>
                  </a:schemeClr>
                </a:solidFill>
                <a:latin typeface="+mn-lt"/>
              </a:rPr>
              <a:t>U</a:t>
            </a:r>
            <a:r>
              <a:rPr lang="en-US" sz="1600" dirty="0">
                <a:solidFill>
                  <a:schemeClr val="bg1">
                    <a:lumMod val="50000"/>
                  </a:schemeClr>
                </a:solidFill>
                <a:latin typeface="+mn-lt"/>
              </a:rPr>
              <a:t>lnar nerve     </a:t>
            </a:r>
            <a:r>
              <a:rPr lang="ar-SA" sz="1600" dirty="0">
                <a:solidFill>
                  <a:schemeClr val="bg1">
                    <a:lumMod val="50000"/>
                  </a:schemeClr>
                </a:solidFill>
                <a:latin typeface="+mn-lt"/>
              </a:rPr>
              <a:t>كلو إنا </a:t>
            </a:r>
            <a:endParaRPr lang="en-US" sz="1600" dirty="0">
              <a:solidFill>
                <a:schemeClr val="bg1">
                  <a:lumMod val="50000"/>
                </a:schemeClr>
              </a:solidFill>
              <a:latin typeface="+mn-lt"/>
            </a:endParaRPr>
          </a:p>
          <a:p>
            <a:r>
              <a:rPr lang="en-US" sz="1600" dirty="0">
                <a:solidFill>
                  <a:schemeClr val="bg1">
                    <a:lumMod val="50000"/>
                  </a:schemeClr>
                </a:solidFill>
                <a:latin typeface="+mn-lt"/>
              </a:rPr>
              <a:t>MAB: </a:t>
            </a:r>
            <a:r>
              <a:rPr lang="en-US" sz="1600" u="sng" dirty="0">
                <a:solidFill>
                  <a:schemeClr val="bg1">
                    <a:lumMod val="50000"/>
                  </a:schemeClr>
                </a:solidFill>
                <a:latin typeface="+mn-lt"/>
              </a:rPr>
              <a:t>M</a:t>
            </a:r>
            <a:r>
              <a:rPr lang="en-US" sz="1600" dirty="0">
                <a:solidFill>
                  <a:schemeClr val="bg1">
                    <a:lumMod val="50000"/>
                  </a:schemeClr>
                </a:solidFill>
                <a:latin typeface="+mn-lt"/>
              </a:rPr>
              <a:t>edian nerve – </a:t>
            </a:r>
            <a:r>
              <a:rPr lang="en-US" sz="1600" u="sng" dirty="0">
                <a:solidFill>
                  <a:schemeClr val="bg1">
                    <a:lumMod val="50000"/>
                  </a:schemeClr>
                </a:solidFill>
                <a:latin typeface="+mn-lt"/>
              </a:rPr>
              <a:t>A</a:t>
            </a:r>
            <a:r>
              <a:rPr lang="en-US" sz="1600" dirty="0">
                <a:solidFill>
                  <a:schemeClr val="bg1">
                    <a:lumMod val="50000"/>
                  </a:schemeClr>
                </a:solidFill>
                <a:latin typeface="+mn-lt"/>
              </a:rPr>
              <a:t>pe hand / hand of </a:t>
            </a:r>
            <a:r>
              <a:rPr lang="en-US" sz="1600" u="sng" dirty="0">
                <a:solidFill>
                  <a:schemeClr val="bg1">
                    <a:lumMod val="50000"/>
                  </a:schemeClr>
                </a:solidFill>
                <a:latin typeface="+mn-lt"/>
              </a:rPr>
              <a:t>B</a:t>
            </a:r>
            <a:r>
              <a:rPr lang="en-US" sz="1600" dirty="0">
                <a:solidFill>
                  <a:schemeClr val="bg1">
                    <a:lumMod val="50000"/>
                  </a:schemeClr>
                </a:solidFill>
                <a:latin typeface="+mn-lt"/>
              </a:rPr>
              <a:t>enediction</a:t>
            </a:r>
          </a:p>
          <a:p>
            <a:pPr algn="ctr" rtl="1"/>
            <a:r>
              <a:rPr lang="ar-SA" sz="1600" dirty="0">
                <a:solidFill>
                  <a:schemeClr val="bg1">
                    <a:lumMod val="50000"/>
                  </a:schemeClr>
                </a:solidFill>
                <a:latin typeface="+mn-lt"/>
              </a:rPr>
              <a:t>عيب</a:t>
            </a:r>
            <a:r>
              <a:rPr lang="en-US" sz="1600" dirty="0">
                <a:solidFill>
                  <a:schemeClr val="bg1">
                    <a:lumMod val="50000"/>
                  </a:schemeClr>
                </a:solidFill>
                <a:latin typeface="+mn-lt"/>
              </a:rPr>
              <a:t> (ape) </a:t>
            </a:r>
            <a:r>
              <a:rPr lang="ar-SA" sz="1600" dirty="0">
                <a:solidFill>
                  <a:schemeClr val="bg1">
                    <a:lumMod val="50000"/>
                  </a:schemeClr>
                </a:solidFill>
                <a:latin typeface="+mn-lt"/>
              </a:rPr>
              <a:t>عليك تسوي هذا في نص</a:t>
            </a:r>
            <a:r>
              <a:rPr lang="en-US" sz="1600" dirty="0">
                <a:solidFill>
                  <a:schemeClr val="bg1">
                    <a:lumMod val="50000"/>
                  </a:schemeClr>
                </a:solidFill>
                <a:latin typeface="+mn-lt"/>
              </a:rPr>
              <a:t> (median)  </a:t>
            </a:r>
            <a:r>
              <a:rPr lang="ar-SA" sz="1600" dirty="0">
                <a:solidFill>
                  <a:schemeClr val="bg1">
                    <a:lumMod val="50000"/>
                  </a:schemeClr>
                </a:solidFill>
                <a:latin typeface="+mn-lt"/>
              </a:rPr>
              <a:t> الشارع.</a:t>
            </a:r>
            <a:endParaRPr lang="en-GB" sz="1600" dirty="0">
              <a:solidFill>
                <a:schemeClr val="bg1">
                  <a:lumMod val="50000"/>
                </a:schemeClr>
              </a:solidFill>
              <a:latin typeface="+mn-lt"/>
            </a:endParaRPr>
          </a:p>
        </p:txBody>
      </p:sp>
      <p:grpSp>
        <p:nvGrpSpPr>
          <p:cNvPr id="4" name="Group 3"/>
          <p:cNvGrpSpPr/>
          <p:nvPr/>
        </p:nvGrpSpPr>
        <p:grpSpPr>
          <a:xfrm>
            <a:off x="7545028" y="508811"/>
            <a:ext cx="4355317" cy="4937248"/>
            <a:chOff x="7545028" y="508811"/>
            <a:chExt cx="4355317" cy="5110632"/>
          </a:xfrm>
        </p:grpSpPr>
        <p:grpSp>
          <p:nvGrpSpPr>
            <p:cNvPr id="12" name="Group 11"/>
            <p:cNvGrpSpPr/>
            <p:nvPr/>
          </p:nvGrpSpPr>
          <p:grpSpPr>
            <a:xfrm>
              <a:off x="9650306" y="508811"/>
              <a:ext cx="2202649" cy="2188803"/>
              <a:chOff x="7881938" y="214314"/>
              <a:chExt cx="2786062" cy="2428875"/>
            </a:xfrm>
          </p:grpSpPr>
          <p:pic>
            <p:nvPicPr>
              <p:cNvPr id="18" name="Picture 10" descr="http://t2.gstatic.com/images?q=tbn:ANd9GcRAfIMNzAqb-nV3pG1kh4RdDhjzqXahidyzBEmrxiK3Wu043dD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938" y="214314"/>
                <a:ext cx="278606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0"/>
              <p:cNvSpPr txBox="1">
                <a:spLocks noChangeArrowheads="1"/>
              </p:cNvSpPr>
              <p:nvPr/>
            </p:nvSpPr>
            <p:spPr bwMode="auto">
              <a:xfrm>
                <a:off x="8553223" y="214314"/>
                <a:ext cx="17446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b="1" i="1" dirty="0">
                    <a:solidFill>
                      <a:schemeClr val="bg1"/>
                    </a:solidFill>
                  </a:rPr>
                  <a:t>Claw Hand</a:t>
                </a:r>
              </a:p>
            </p:txBody>
          </p:sp>
        </p:grpSp>
        <p:grpSp>
          <p:nvGrpSpPr>
            <p:cNvPr id="21" name="Group 20"/>
            <p:cNvGrpSpPr/>
            <p:nvPr/>
          </p:nvGrpSpPr>
          <p:grpSpPr>
            <a:xfrm>
              <a:off x="7545028" y="508811"/>
              <a:ext cx="1888938" cy="2188803"/>
              <a:chOff x="8028177" y="948017"/>
              <a:chExt cx="1888938" cy="2615453"/>
            </a:xfrm>
          </p:grpSpPr>
          <p:pic>
            <p:nvPicPr>
              <p:cNvPr id="19" name="Picture 12" descr="http://classconnection.s3.amazonaws.com/574/flashcards/598574/png/picture41311464890819.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4967" r="51987" b="6818"/>
              <a:stretch>
                <a:fillRect/>
              </a:stretch>
            </p:blipFill>
            <p:spPr bwMode="auto">
              <a:xfrm>
                <a:off x="8028177" y="948017"/>
                <a:ext cx="1888938" cy="26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8028177" y="948017"/>
                <a:ext cx="415498" cy="369332"/>
              </a:xfrm>
              <a:prstGeom prst="rect">
                <a:avLst/>
              </a:prstGeom>
              <a:noFill/>
            </p:spPr>
            <p:txBody>
              <a:bodyPr wrap="none" rtlCol="0">
                <a:spAutoFit/>
              </a:bodyPr>
              <a:lstStyle/>
              <a:p>
                <a:r>
                  <a:rPr lang="en-US" sz="1800" b="1" dirty="0">
                    <a:solidFill>
                      <a:schemeClr val="bg1">
                        <a:lumMod val="50000"/>
                      </a:schemeClr>
                    </a:solidFill>
                    <a:latin typeface="+mn-lt"/>
                  </a:rPr>
                  <a:t>**</a:t>
                </a:r>
                <a:endParaRPr lang="en-GB" sz="1800" b="1" dirty="0">
                  <a:solidFill>
                    <a:schemeClr val="bg1">
                      <a:lumMod val="50000"/>
                    </a:schemeClr>
                  </a:solidFill>
                  <a:latin typeface="+mn-lt"/>
                </a:endParaRPr>
              </a:p>
            </p:txBody>
          </p:sp>
        </p:grpSp>
        <p:grpSp>
          <p:nvGrpSpPr>
            <p:cNvPr id="22" name="Group 21"/>
            <p:cNvGrpSpPr/>
            <p:nvPr/>
          </p:nvGrpSpPr>
          <p:grpSpPr>
            <a:xfrm>
              <a:off x="7545028" y="2836058"/>
              <a:ext cx="1888938" cy="2783385"/>
              <a:chOff x="7517571" y="3697280"/>
              <a:chExt cx="1915772" cy="2817807"/>
            </a:xfrm>
          </p:grpSpPr>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7571" y="3697280"/>
                <a:ext cx="1915772" cy="251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0"/>
              <p:cNvSpPr txBox="1">
                <a:spLocks noChangeArrowheads="1"/>
              </p:cNvSpPr>
              <p:nvPr/>
            </p:nvSpPr>
            <p:spPr bwMode="auto">
              <a:xfrm>
                <a:off x="7785795" y="6207310"/>
                <a:ext cx="13793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b="1" i="1" dirty="0"/>
                  <a:t>Ape Hand</a:t>
                </a:r>
              </a:p>
            </p:txBody>
          </p:sp>
        </p:grpSp>
        <p:grpSp>
          <p:nvGrpSpPr>
            <p:cNvPr id="3" name="Group 2"/>
            <p:cNvGrpSpPr/>
            <p:nvPr/>
          </p:nvGrpSpPr>
          <p:grpSpPr>
            <a:xfrm>
              <a:off x="9638457" y="2750973"/>
              <a:ext cx="2261888" cy="2686841"/>
              <a:chOff x="9638457" y="2750973"/>
              <a:chExt cx="2261888" cy="2686841"/>
            </a:xfrm>
          </p:grpSpPr>
          <p:grpSp>
            <p:nvGrpSpPr>
              <p:cNvPr id="23" name="Group 22"/>
              <p:cNvGrpSpPr/>
              <p:nvPr/>
            </p:nvGrpSpPr>
            <p:grpSpPr>
              <a:xfrm>
                <a:off x="9638457" y="2750973"/>
                <a:ext cx="2261888" cy="1383542"/>
                <a:chOff x="9692246" y="2890548"/>
                <a:chExt cx="2261888" cy="1359009"/>
              </a:xfrm>
            </p:grpSpPr>
            <p:pic>
              <p:nvPicPr>
                <p:cNvPr id="20" name="Picture 7"/>
                <p:cNvPicPr>
                  <a:picLocks noChangeAspect="1" noChangeArrowheads="1"/>
                </p:cNvPicPr>
                <p:nvPr/>
              </p:nvPicPr>
              <p:blipFill>
                <a:blip r:embed="rId7">
                  <a:extLst>
                    <a:ext uri="{28A0092B-C50C-407E-A947-70E740481C1C}">
                      <a14:useLocalDpi xmlns:a14="http://schemas.microsoft.com/office/drawing/2010/main" val="0"/>
                    </a:ext>
                  </a:extLst>
                </a:blip>
                <a:srcRect t="26556"/>
                <a:stretch>
                  <a:fillRect/>
                </a:stretch>
              </p:blipFill>
              <p:spPr bwMode="auto">
                <a:xfrm>
                  <a:off x="9692246" y="2974502"/>
                  <a:ext cx="2202649" cy="127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10"/>
                <p:cNvSpPr txBox="1">
                  <a:spLocks noChangeArrowheads="1"/>
                </p:cNvSpPr>
                <p:nvPr/>
              </p:nvSpPr>
              <p:spPr bwMode="auto">
                <a:xfrm>
                  <a:off x="11274132" y="2890548"/>
                  <a:ext cx="6800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b="1" i="1" dirty="0"/>
                    <a:t>Pope</a:t>
                  </a:r>
                </a:p>
              </p:txBody>
            </p:sp>
          </p:grpSp>
          <p:pic>
            <p:nvPicPr>
              <p:cNvPr id="24" name="Picture 23" descr="http://stepjourney.files.wordpress.com/2010/04/popesign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38457" y="4142414"/>
                <a:ext cx="220264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5" name="TextBox 24"/>
          <p:cNvSpPr txBox="1"/>
          <p:nvPr/>
        </p:nvSpPr>
        <p:spPr>
          <a:xfrm>
            <a:off x="3952604" y="635541"/>
            <a:ext cx="3376084" cy="954107"/>
          </a:xfrm>
          <a:prstGeom prst="rect">
            <a:avLst/>
          </a:prstGeom>
          <a:noFill/>
          <a:ln w="19050">
            <a:solidFill>
              <a:schemeClr val="bg1">
                <a:lumMod val="65000"/>
              </a:schemeClr>
            </a:solidFill>
            <a:prstDash val="dash"/>
          </a:ln>
        </p:spPr>
        <p:txBody>
          <a:bodyPr wrap="square" rtlCol="0">
            <a:spAutoFit/>
          </a:bodyPr>
          <a:lstStyle/>
          <a:p>
            <a:r>
              <a:rPr lang="en-US" i="1" dirty="0">
                <a:solidFill>
                  <a:schemeClr val="bg1">
                    <a:lumMod val="50000"/>
                  </a:schemeClr>
                </a:solidFill>
                <a:latin typeface="+mn-lt"/>
              </a:rPr>
              <a:t>How to remember the lesion and the trunk?</a:t>
            </a:r>
          </a:p>
          <a:p>
            <a:pPr algn="ctr"/>
            <a:r>
              <a:rPr lang="en-US" dirty="0" err="1">
                <a:solidFill>
                  <a:schemeClr val="bg1">
                    <a:lumMod val="50000"/>
                  </a:schemeClr>
                </a:solidFill>
                <a:latin typeface="+mn-lt"/>
              </a:rPr>
              <a:t>Klumpke</a:t>
            </a:r>
            <a:endParaRPr lang="en-US" dirty="0">
              <a:solidFill>
                <a:schemeClr val="bg1">
                  <a:lumMod val="50000"/>
                </a:schemeClr>
              </a:solidFill>
              <a:latin typeface="+mn-lt"/>
            </a:endParaRPr>
          </a:p>
          <a:p>
            <a:pPr algn="r" rtl="1"/>
            <a:r>
              <a:rPr lang="ar-SA" dirty="0">
                <a:solidFill>
                  <a:schemeClr val="bg1">
                    <a:lumMod val="50000"/>
                  </a:schemeClr>
                </a:solidFill>
                <a:latin typeface="+mn-lt"/>
              </a:rPr>
              <a:t>الكلمة تشبه ’كلب’ ولما نلمس الكلب اتجاه باطن اليد راح يكون على </a:t>
            </a:r>
            <a:r>
              <a:rPr lang="ar-SA" b="1" dirty="0">
                <a:solidFill>
                  <a:schemeClr val="bg1">
                    <a:lumMod val="50000"/>
                  </a:schemeClr>
                </a:solidFill>
                <a:latin typeface="+mn-lt"/>
              </a:rPr>
              <a:t>تحت</a:t>
            </a:r>
            <a:r>
              <a:rPr lang="en-US" b="1" dirty="0">
                <a:solidFill>
                  <a:schemeClr val="bg1">
                    <a:lumMod val="50000"/>
                  </a:schemeClr>
                </a:solidFill>
                <a:latin typeface="+mn-lt"/>
              </a:rPr>
              <a:t>  </a:t>
            </a:r>
            <a:r>
              <a:rPr lang="ar-SA" dirty="0">
                <a:solidFill>
                  <a:schemeClr val="bg1">
                    <a:lumMod val="50000"/>
                  </a:schemeClr>
                </a:solidFill>
                <a:latin typeface="+mn-lt"/>
              </a:rPr>
              <a:t>.</a:t>
            </a:r>
            <a:r>
              <a:rPr lang="en-US" dirty="0">
                <a:solidFill>
                  <a:schemeClr val="bg1">
                    <a:lumMod val="50000"/>
                  </a:schemeClr>
                </a:solidFill>
                <a:latin typeface="+mn-lt"/>
              </a:rPr>
              <a:t> </a:t>
            </a:r>
            <a:r>
              <a:rPr lang="en-US" b="1" dirty="0">
                <a:solidFill>
                  <a:schemeClr val="bg1">
                    <a:lumMod val="50000"/>
                  </a:schemeClr>
                </a:solidFill>
                <a:latin typeface="+mn-lt"/>
              </a:rPr>
              <a:t>Lower</a:t>
            </a:r>
            <a:r>
              <a:rPr lang="en-US" dirty="0">
                <a:solidFill>
                  <a:schemeClr val="bg1">
                    <a:lumMod val="50000"/>
                  </a:schemeClr>
                </a:solidFill>
                <a:latin typeface="+mn-lt"/>
              </a:rPr>
              <a:t> Trunk</a:t>
            </a:r>
            <a:r>
              <a:rPr lang="ar-SA" dirty="0">
                <a:solidFill>
                  <a:schemeClr val="bg1">
                    <a:lumMod val="50000"/>
                  </a:schemeClr>
                </a:solidFill>
                <a:latin typeface="+mn-lt"/>
              </a:rPr>
              <a:t> </a:t>
            </a:r>
            <a:endParaRPr lang="en-GB" dirty="0">
              <a:solidFill>
                <a:schemeClr val="bg1">
                  <a:lumMod val="50000"/>
                </a:schemeClr>
              </a:solidFill>
              <a:latin typeface="+mn-lt"/>
            </a:endParaRPr>
          </a:p>
        </p:txBody>
      </p:sp>
    </p:spTree>
    <p:extLst>
      <p:ext uri="{BB962C8B-B14F-4D97-AF65-F5344CB8AC3E}">
        <p14:creationId xmlns:p14="http://schemas.microsoft.com/office/powerpoint/2010/main" val="3735905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7427" y="72845"/>
            <a:ext cx="10395603" cy="10808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Lumbar Plexus</a:t>
            </a:r>
          </a:p>
        </p:txBody>
      </p:sp>
      <p:grpSp>
        <p:nvGrpSpPr>
          <p:cNvPr id="30" name="Group 29"/>
          <p:cNvGrpSpPr/>
          <p:nvPr/>
        </p:nvGrpSpPr>
        <p:grpSpPr>
          <a:xfrm>
            <a:off x="6787994" y="3601616"/>
            <a:ext cx="4849495" cy="2914650"/>
            <a:chOff x="6570047" y="3322664"/>
            <a:chExt cx="4849495" cy="2914650"/>
          </a:xfrm>
        </p:grpSpPr>
        <p:pic>
          <p:nvPicPr>
            <p:cNvPr id="4" name="Picture 2" descr="C:\Documents and Settings\user1\Desktop\lumbosacral\F66122-004-f141.jpg"/>
            <p:cNvPicPr>
              <a:picLocks noChangeAspect="1" noChangeArrowheads="1"/>
            </p:cNvPicPr>
            <p:nvPr/>
          </p:nvPicPr>
          <p:blipFill>
            <a:blip r:embed="rId2">
              <a:extLst>
                <a:ext uri="{28A0092B-C50C-407E-A947-70E740481C1C}">
                  <a14:useLocalDpi xmlns:a14="http://schemas.microsoft.com/office/drawing/2010/main" val="0"/>
                </a:ext>
              </a:extLst>
            </a:blip>
            <a:srcRect b="4375"/>
            <a:stretch>
              <a:fillRect/>
            </a:stretch>
          </p:blipFill>
          <p:spPr>
            <a:xfrm>
              <a:off x="6570047" y="3322664"/>
              <a:ext cx="4849495" cy="2914650"/>
            </a:xfrm>
            <a:prstGeom prst="rect">
              <a:avLst/>
            </a:prstGeom>
          </p:spPr>
        </p:pic>
        <p:sp>
          <p:nvSpPr>
            <p:cNvPr id="15" name="Rectangle 14"/>
            <p:cNvSpPr/>
            <p:nvPr/>
          </p:nvSpPr>
          <p:spPr>
            <a:xfrm>
              <a:off x="7485292" y="3585527"/>
              <a:ext cx="822960" cy="223248"/>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331131" y="4016308"/>
              <a:ext cx="1016682" cy="140074"/>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373920" y="5598111"/>
              <a:ext cx="514049" cy="237744"/>
            </a:xfrm>
            <a:prstGeom prst="rect">
              <a:avLst/>
            </a:prstGeom>
            <a:noFill/>
            <a:ln w="28575">
              <a:solidFill>
                <a:srgbClr val="DE8D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8113042" y="5815416"/>
              <a:ext cx="853226" cy="118872"/>
            </a:xfrm>
            <a:prstGeom prst="rect">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p:cNvGrpSpPr/>
          <p:nvPr/>
        </p:nvGrpSpPr>
        <p:grpSpPr>
          <a:xfrm>
            <a:off x="747427" y="1207997"/>
            <a:ext cx="5916707" cy="4220788"/>
            <a:chOff x="847163" y="1601788"/>
            <a:chExt cx="5916707" cy="4220788"/>
          </a:xfrm>
        </p:grpSpPr>
        <p:sp>
          <p:nvSpPr>
            <p:cNvPr id="3" name="Content Placeholder 2"/>
            <p:cNvSpPr txBox="1">
              <a:spLocks/>
            </p:cNvSpPr>
            <p:nvPr/>
          </p:nvSpPr>
          <p:spPr>
            <a:xfrm>
              <a:off x="847163" y="1601788"/>
              <a:ext cx="5916707" cy="42207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defRPr/>
              </a:pPr>
              <a:r>
                <a:rPr lang="en-US" sz="2000" i="1" dirty="0"/>
                <a:t>Formation</a:t>
              </a:r>
              <a:r>
                <a:rPr lang="en-US" sz="2000" dirty="0"/>
                <a:t>: </a:t>
              </a:r>
            </a:p>
            <a:p>
              <a:pPr indent="0">
                <a:buFont typeface="Arial" panose="020B0604020202020204" pitchFamily="34" charset="0"/>
                <a:buNone/>
                <a:defRPr/>
              </a:pPr>
              <a:r>
                <a:rPr lang="en-US" sz="2000" dirty="0"/>
                <a:t>By ventral rami of </a:t>
              </a:r>
              <a:r>
                <a:rPr lang="en-US" sz="2000" b="1" dirty="0">
                  <a:solidFill>
                    <a:srgbClr val="C00000"/>
                  </a:solidFill>
                </a:rPr>
                <a:t>L1</a:t>
              </a:r>
              <a:r>
                <a:rPr lang="en-US" sz="2000" dirty="0"/>
                <a:t>,</a:t>
              </a:r>
              <a:r>
                <a:rPr lang="en-US" sz="2000" b="1" dirty="0">
                  <a:solidFill>
                    <a:srgbClr val="C00000"/>
                  </a:solidFill>
                </a:rPr>
                <a:t>2</a:t>
              </a:r>
              <a:r>
                <a:rPr lang="en-US" sz="2000" dirty="0"/>
                <a:t>,</a:t>
              </a:r>
              <a:r>
                <a:rPr lang="en-US" sz="2000" b="1" dirty="0">
                  <a:solidFill>
                    <a:srgbClr val="C00000"/>
                  </a:solidFill>
                </a:rPr>
                <a:t>3</a:t>
              </a:r>
              <a:r>
                <a:rPr lang="en-US" sz="2000" dirty="0"/>
                <a:t> and </a:t>
              </a:r>
              <a:r>
                <a:rPr lang="en-US" sz="2000" dirty="0">
                  <a:solidFill>
                    <a:srgbClr val="C00000"/>
                  </a:solidFill>
                </a:rPr>
                <a:t>most of </a:t>
              </a:r>
              <a:r>
                <a:rPr lang="en-US" sz="2000" b="1" dirty="0">
                  <a:solidFill>
                    <a:srgbClr val="C00000"/>
                  </a:solidFill>
                </a:rPr>
                <a:t>L4</a:t>
              </a:r>
              <a:r>
                <a:rPr lang="en-US" sz="2000" b="1" dirty="0"/>
                <a:t>.</a:t>
              </a:r>
              <a:endParaRPr lang="en-US" sz="1000" b="1" dirty="0"/>
            </a:p>
            <a:p>
              <a:pPr>
                <a:buFont typeface="Courier New" panose="02070309020205020404" pitchFamily="49" charset="0"/>
                <a:buChar char="o"/>
                <a:defRPr/>
              </a:pPr>
              <a:r>
                <a:rPr lang="en-US" sz="2000" i="1" dirty="0"/>
                <a:t>Site</a:t>
              </a:r>
              <a:r>
                <a:rPr lang="en-US" sz="2000" dirty="0"/>
                <a:t>: </a:t>
              </a:r>
            </a:p>
            <a:p>
              <a:pPr indent="0">
                <a:buFont typeface="Arial" panose="020B0604020202020204" pitchFamily="34" charset="0"/>
                <a:buNone/>
                <a:defRPr/>
              </a:pPr>
              <a:r>
                <a:rPr lang="en-US" sz="2000" dirty="0"/>
                <a:t>In the substance of </a:t>
              </a:r>
              <a:r>
                <a:rPr lang="en-US" sz="2000" b="1" dirty="0">
                  <a:solidFill>
                    <a:srgbClr val="C00000"/>
                  </a:solidFill>
                </a:rPr>
                <a:t>psoas major </a:t>
              </a:r>
              <a:r>
                <a:rPr lang="en-US" sz="2000" dirty="0">
                  <a:solidFill>
                    <a:srgbClr val="C00000"/>
                  </a:solidFill>
                </a:rPr>
                <a:t>muscle</a:t>
              </a:r>
              <a:r>
                <a:rPr lang="en-US" sz="2000" dirty="0"/>
                <a:t>.</a:t>
              </a:r>
            </a:p>
            <a:p>
              <a:pPr indent="0">
                <a:buFont typeface="Arial" panose="020B0604020202020204" pitchFamily="34" charset="0"/>
                <a:buNone/>
                <a:defRPr/>
              </a:pPr>
              <a:endParaRPr lang="en-US" sz="1000" dirty="0"/>
            </a:p>
            <a:p>
              <a:pPr>
                <a:buFont typeface="Courier New" panose="02070309020205020404" pitchFamily="49" charset="0"/>
                <a:buChar char="o"/>
                <a:defRPr/>
              </a:pPr>
              <a:r>
                <a:rPr lang="en-US" sz="2000" i="1" dirty="0"/>
                <a:t>Main branches:</a:t>
              </a:r>
            </a:p>
            <a:p>
              <a:pPr marL="457200">
                <a:defRPr/>
              </a:pPr>
              <a:r>
                <a:rPr lang="en-US" sz="2000" b="1" dirty="0" err="1"/>
                <a:t>Iliohypogastric</a:t>
              </a:r>
              <a:r>
                <a:rPr lang="en-US" sz="2000" dirty="0"/>
                <a:t> &amp; </a:t>
              </a:r>
              <a:r>
                <a:rPr lang="en-US" sz="2000" b="1" dirty="0" err="1"/>
                <a:t>ilioinguinal</a:t>
              </a:r>
              <a:r>
                <a:rPr lang="en-US" sz="2000" b="1" dirty="0"/>
                <a:t> (L1)</a:t>
              </a:r>
              <a:r>
                <a:rPr lang="en-US" sz="2000" dirty="0"/>
                <a:t>: to anterior abdominal wall.</a:t>
              </a:r>
            </a:p>
            <a:p>
              <a:pPr marL="457200">
                <a:defRPr/>
              </a:pPr>
              <a:r>
                <a:rPr lang="en-US" sz="2000" b="1" dirty="0"/>
                <a:t>Obturator (L2 – L4)</a:t>
              </a:r>
              <a:r>
                <a:rPr lang="en-US" sz="2000" dirty="0"/>
                <a:t>: to medial compartment of thigh.</a:t>
              </a:r>
            </a:p>
            <a:p>
              <a:pPr marL="457200">
                <a:defRPr/>
              </a:pPr>
              <a:r>
                <a:rPr lang="en-US" sz="2000" b="1" dirty="0"/>
                <a:t>Femoral (L2 – L4)</a:t>
              </a:r>
              <a:r>
                <a:rPr lang="en-US" sz="2000" dirty="0"/>
                <a:t>: to anterior compartment of thigh.</a:t>
              </a:r>
            </a:p>
          </p:txBody>
        </p:sp>
        <p:cxnSp>
          <p:nvCxnSpPr>
            <p:cNvPr id="12" name="Straight Connector 11"/>
            <p:cNvCxnSpPr/>
            <p:nvPr/>
          </p:nvCxnSpPr>
          <p:spPr>
            <a:xfrm>
              <a:off x="3151311" y="3142613"/>
              <a:ext cx="128016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319113" y="4155991"/>
              <a:ext cx="155448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42751" y="4155991"/>
              <a:ext cx="118872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87057" y="4837136"/>
              <a:ext cx="1005840" cy="0"/>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87057" y="5522419"/>
              <a:ext cx="914400" cy="0"/>
            </a:xfrm>
            <a:prstGeom prst="line">
              <a:avLst/>
            </a:prstGeom>
            <a:ln w="28575">
              <a:solidFill>
                <a:srgbClr val="DE8DEB"/>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7077807" y="518554"/>
            <a:ext cx="4282849" cy="2895411"/>
            <a:chOff x="7034880" y="374368"/>
            <a:chExt cx="3931744" cy="2815132"/>
          </a:xfrm>
        </p:grpSpPr>
        <p:grpSp>
          <p:nvGrpSpPr>
            <p:cNvPr id="20" name="Group 19"/>
            <p:cNvGrpSpPr/>
            <p:nvPr/>
          </p:nvGrpSpPr>
          <p:grpSpPr>
            <a:xfrm>
              <a:off x="7034880" y="374368"/>
              <a:ext cx="3919830" cy="2815132"/>
              <a:chOff x="6172200" y="3352800"/>
              <a:chExt cx="4267200" cy="3392020"/>
            </a:xfrm>
          </p:grpSpPr>
          <p:pic>
            <p:nvPicPr>
              <p:cNvPr id="5" name="Picture 3" descr="C:\Documents and Settings\user1\Desktop\lumbosacral\F66122-004-f142.jpg"/>
              <p:cNvPicPr>
                <a:picLocks noChangeAspect="1" noChangeArrowheads="1"/>
              </p:cNvPicPr>
              <p:nvPr/>
            </p:nvPicPr>
            <p:blipFill rotWithShape="1">
              <a:blip r:embed="rId3">
                <a:extLst>
                  <a:ext uri="{28A0092B-C50C-407E-A947-70E740481C1C}">
                    <a14:useLocalDpi xmlns:a14="http://schemas.microsoft.com/office/drawing/2010/main" val="0"/>
                  </a:ext>
                </a:extLst>
              </a:blip>
              <a:srcRect b="3229"/>
              <a:stretch/>
            </p:blipFill>
            <p:spPr bwMode="auto">
              <a:xfrm>
                <a:off x="6172200" y="3352800"/>
                <a:ext cx="4267200" cy="339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9503560" y="4160493"/>
                <a:ext cx="731520" cy="914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22"/>
            <p:cNvSpPr/>
            <p:nvPr/>
          </p:nvSpPr>
          <p:spPr>
            <a:xfrm>
              <a:off x="10113398" y="1156928"/>
              <a:ext cx="822960" cy="71164"/>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10113398" y="1269579"/>
              <a:ext cx="707002" cy="91677"/>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0113398" y="1997233"/>
              <a:ext cx="764152" cy="101657"/>
            </a:xfrm>
            <a:prstGeom prst="rect">
              <a:avLst/>
            </a:prstGeom>
            <a:noFill/>
            <a:ln w="28575">
              <a:solidFill>
                <a:srgbClr val="DE8D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10113398" y="2385060"/>
              <a:ext cx="853226" cy="79490"/>
            </a:xfrm>
            <a:prstGeom prst="rect">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xmlns="" id="{493FDB0A-992A-4F07-B7EB-1413FAA1BB08}"/>
              </a:ext>
            </a:extLst>
          </p:cNvPr>
          <p:cNvSpPr txBox="1"/>
          <p:nvPr/>
        </p:nvSpPr>
        <p:spPr>
          <a:xfrm>
            <a:off x="580292" y="5600700"/>
            <a:ext cx="6083842" cy="769441"/>
          </a:xfrm>
          <a:prstGeom prst="rect">
            <a:avLst/>
          </a:prstGeom>
          <a:noFill/>
        </p:spPr>
        <p:txBody>
          <a:bodyPr wrap="square" rtlCol="1">
            <a:spAutoFit/>
          </a:bodyPr>
          <a:lstStyle/>
          <a:p>
            <a:pPr marL="285750" indent="-285750">
              <a:buFontTx/>
              <a:buChar char="-"/>
            </a:pPr>
            <a:r>
              <a:rPr lang="en-US" sz="1100" dirty="0">
                <a:solidFill>
                  <a:srgbClr val="92D050"/>
                </a:solidFill>
              </a:rPr>
              <a:t>( </a:t>
            </a:r>
            <a:r>
              <a:rPr lang="en-US" sz="1100" dirty="0" err="1">
                <a:solidFill>
                  <a:srgbClr val="92D050"/>
                </a:solidFill>
              </a:rPr>
              <a:t>Iliohypogastic</a:t>
            </a:r>
            <a:r>
              <a:rPr lang="en-US" sz="1100" dirty="0">
                <a:solidFill>
                  <a:srgbClr val="92D050"/>
                </a:solidFill>
              </a:rPr>
              <a:t> &amp; ilioinguinal &amp; lateral cutaneous nerve of the thigh &amp; femoral nerve ) </a:t>
            </a:r>
            <a:r>
              <a:rPr lang="en-US" sz="1100" dirty="0">
                <a:solidFill>
                  <a:srgbClr val="92D050"/>
                </a:solidFill>
                <a:sym typeface="Wingdings" panose="05000000000000000000" pitchFamily="2" charset="2"/>
              </a:rPr>
              <a:t> they appear from the lateral side of psoas major</a:t>
            </a:r>
          </a:p>
          <a:p>
            <a:pPr marL="285750" indent="-285750">
              <a:buFontTx/>
              <a:buChar char="-"/>
            </a:pPr>
            <a:r>
              <a:rPr lang="en-US" sz="1100" dirty="0">
                <a:solidFill>
                  <a:srgbClr val="92D050"/>
                </a:solidFill>
                <a:sym typeface="Wingdings" panose="05000000000000000000" pitchFamily="2" charset="2"/>
              </a:rPr>
              <a:t>Genitofemoral nerve  it appears from the anterior side </a:t>
            </a:r>
          </a:p>
          <a:p>
            <a:pPr marL="285750" indent="-285750">
              <a:buFontTx/>
              <a:buChar char="-"/>
            </a:pPr>
            <a:r>
              <a:rPr lang="en-US" sz="1100" dirty="0">
                <a:solidFill>
                  <a:srgbClr val="92D050"/>
                </a:solidFill>
                <a:sym typeface="Wingdings" panose="05000000000000000000" pitchFamily="2" charset="2"/>
              </a:rPr>
              <a:t>Obturator nerve  it appears from the medial side of psoas major    </a:t>
            </a:r>
            <a:endParaRPr lang="ar-SA" sz="1100" dirty="0">
              <a:solidFill>
                <a:srgbClr val="92D050"/>
              </a:solidFill>
            </a:endParaRPr>
          </a:p>
        </p:txBody>
      </p:sp>
    </p:spTree>
    <p:extLst>
      <p:ext uri="{BB962C8B-B14F-4D97-AF65-F5344CB8AC3E}">
        <p14:creationId xmlns:p14="http://schemas.microsoft.com/office/powerpoint/2010/main" val="1630902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7527" y="387787"/>
            <a:ext cx="10395603" cy="10808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Sacral Plexus</a:t>
            </a:r>
          </a:p>
        </p:txBody>
      </p:sp>
      <p:grpSp>
        <p:nvGrpSpPr>
          <p:cNvPr id="31" name="Group 30"/>
          <p:cNvGrpSpPr/>
          <p:nvPr/>
        </p:nvGrpSpPr>
        <p:grpSpPr>
          <a:xfrm>
            <a:off x="747527" y="1656423"/>
            <a:ext cx="5916707" cy="4751697"/>
            <a:chOff x="847163" y="1601787"/>
            <a:chExt cx="5916707" cy="4751697"/>
          </a:xfrm>
        </p:grpSpPr>
        <p:sp>
          <p:nvSpPr>
            <p:cNvPr id="3" name="Content Placeholder 2"/>
            <p:cNvSpPr txBox="1">
              <a:spLocks/>
            </p:cNvSpPr>
            <p:nvPr/>
          </p:nvSpPr>
          <p:spPr>
            <a:xfrm>
              <a:off x="847163" y="1601787"/>
              <a:ext cx="5916707" cy="47516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defRPr/>
              </a:pPr>
              <a:r>
                <a:rPr lang="en-US" sz="2000" i="1" dirty="0"/>
                <a:t>Formation</a:t>
              </a:r>
              <a:r>
                <a:rPr lang="en-US" sz="2000" dirty="0"/>
                <a:t>: </a:t>
              </a:r>
            </a:p>
            <a:p>
              <a:pPr indent="0">
                <a:buNone/>
                <a:defRPr/>
              </a:pPr>
              <a:r>
                <a:rPr lang="en-GB" sz="2000" dirty="0"/>
                <a:t>By ventral rami of a part of </a:t>
              </a:r>
              <a:r>
                <a:rPr lang="en-GB" sz="2000" b="1" dirty="0">
                  <a:solidFill>
                    <a:srgbClr val="C00000"/>
                  </a:solidFill>
                </a:rPr>
                <a:t>L4</a:t>
              </a:r>
              <a:r>
                <a:rPr lang="en-GB" sz="2000" dirty="0">
                  <a:solidFill>
                    <a:srgbClr val="C00000"/>
                  </a:solidFill>
                </a:rPr>
                <a:t> </a:t>
              </a:r>
              <a:r>
                <a:rPr lang="en-GB" sz="2000" dirty="0"/>
                <a:t>&amp; whole </a:t>
              </a:r>
              <a:r>
                <a:rPr lang="en-GB" sz="2000" b="1" dirty="0">
                  <a:solidFill>
                    <a:srgbClr val="C00000"/>
                  </a:solidFill>
                </a:rPr>
                <a:t>L5</a:t>
              </a:r>
              <a:r>
                <a:rPr lang="en-GB" sz="2000" b="1" dirty="0"/>
                <a:t> </a:t>
              </a:r>
              <a:r>
                <a:rPr lang="en-GB" sz="2000" dirty="0"/>
                <a:t>(lumbosacral trunk) + </a:t>
              </a:r>
              <a:r>
                <a:rPr lang="en-GB" sz="2000" b="1" dirty="0">
                  <a:solidFill>
                    <a:srgbClr val="C00000"/>
                  </a:solidFill>
                </a:rPr>
                <a:t>S1</a:t>
              </a:r>
              <a:r>
                <a:rPr lang="en-GB" sz="2000" dirty="0"/>
                <a:t>, </a:t>
              </a:r>
              <a:r>
                <a:rPr lang="en-GB" sz="2000" b="1" dirty="0">
                  <a:solidFill>
                    <a:srgbClr val="C00000"/>
                  </a:solidFill>
                </a:rPr>
                <a:t>2</a:t>
              </a:r>
              <a:r>
                <a:rPr lang="en-GB" sz="2000" dirty="0"/>
                <a:t>, </a:t>
              </a:r>
              <a:r>
                <a:rPr lang="en-GB" sz="2000" b="1" dirty="0">
                  <a:solidFill>
                    <a:srgbClr val="C00000"/>
                  </a:solidFill>
                </a:rPr>
                <a:t>3</a:t>
              </a:r>
              <a:r>
                <a:rPr lang="en-GB" sz="2000" dirty="0"/>
                <a:t> and </a:t>
              </a:r>
              <a:r>
                <a:rPr lang="en-GB" sz="2000" dirty="0">
                  <a:solidFill>
                    <a:srgbClr val="C00000"/>
                  </a:solidFill>
                </a:rPr>
                <a:t>most of the </a:t>
              </a:r>
              <a:r>
                <a:rPr lang="en-GB" sz="2000" b="1" dirty="0">
                  <a:solidFill>
                    <a:srgbClr val="C00000"/>
                  </a:solidFill>
                </a:rPr>
                <a:t>S4</a:t>
              </a:r>
              <a:r>
                <a:rPr lang="en-GB" sz="2000" b="1" dirty="0"/>
                <a:t>.</a:t>
              </a:r>
            </a:p>
            <a:p>
              <a:pPr indent="0">
                <a:buNone/>
                <a:defRPr/>
              </a:pPr>
              <a:endParaRPr lang="en-US" sz="500" b="1" dirty="0"/>
            </a:p>
            <a:p>
              <a:pPr>
                <a:buFont typeface="Courier New" panose="02070309020205020404" pitchFamily="49" charset="0"/>
                <a:buChar char="o"/>
                <a:defRPr/>
              </a:pPr>
              <a:r>
                <a:rPr lang="en-US" sz="2000" i="1" dirty="0"/>
                <a:t>Site</a:t>
              </a:r>
              <a:r>
                <a:rPr lang="en-US" sz="2000" dirty="0"/>
                <a:t>: </a:t>
              </a:r>
            </a:p>
            <a:p>
              <a:pPr indent="0">
                <a:buNone/>
                <a:defRPr/>
              </a:pPr>
              <a:r>
                <a:rPr lang="en-GB" sz="2000" dirty="0"/>
                <a:t>In front of </a:t>
              </a:r>
              <a:r>
                <a:rPr lang="en-GB" sz="2000" b="1" dirty="0">
                  <a:solidFill>
                    <a:srgbClr val="C00000"/>
                  </a:solidFill>
                </a:rPr>
                <a:t>piriformis</a:t>
              </a:r>
              <a:r>
                <a:rPr lang="en-GB" sz="2000" dirty="0">
                  <a:solidFill>
                    <a:srgbClr val="C00000"/>
                  </a:solidFill>
                </a:rPr>
                <a:t> </a:t>
              </a:r>
              <a:r>
                <a:rPr lang="en-GB" sz="2000" dirty="0" err="1">
                  <a:solidFill>
                    <a:srgbClr val="C00000"/>
                  </a:solidFill>
                </a:rPr>
                <a:t>msucle</a:t>
              </a:r>
              <a:endParaRPr lang="en-GB" sz="2000" dirty="0">
                <a:solidFill>
                  <a:srgbClr val="C00000"/>
                </a:solidFill>
              </a:endParaRPr>
            </a:p>
            <a:p>
              <a:pPr indent="0">
                <a:buFont typeface="Arial" panose="020B0604020202020204" pitchFamily="34" charset="0"/>
                <a:buNone/>
                <a:defRPr/>
              </a:pPr>
              <a:endParaRPr lang="en-US" sz="500" dirty="0"/>
            </a:p>
            <a:p>
              <a:pPr>
                <a:buFont typeface="Courier New" panose="02070309020205020404" pitchFamily="49" charset="0"/>
                <a:buChar char="o"/>
                <a:defRPr/>
              </a:pPr>
              <a:r>
                <a:rPr lang="en-US" sz="2000" i="1" dirty="0"/>
                <a:t>Main branches:</a:t>
              </a:r>
            </a:p>
            <a:p>
              <a:pPr marL="457200">
                <a:defRPr/>
              </a:pPr>
              <a:r>
                <a:rPr lang="en-US" sz="2000" b="1" dirty="0"/>
                <a:t>Pelvic splanchnic </a:t>
              </a:r>
              <a:r>
                <a:rPr lang="en-US" sz="2000" dirty="0"/>
                <a:t>nerve </a:t>
              </a:r>
              <a:r>
                <a:rPr lang="en-US" sz="2000" i="1" dirty="0"/>
                <a:t>(from sacral plexus)</a:t>
              </a:r>
              <a:r>
                <a:rPr lang="en-US" sz="2000" dirty="0"/>
                <a:t>: preganglionic parasympathetic to pelvic viscera &amp; hindgut</a:t>
              </a:r>
            </a:p>
            <a:p>
              <a:pPr marL="457200">
                <a:defRPr/>
              </a:pPr>
              <a:r>
                <a:rPr lang="en-US" sz="2000" b="1" dirty="0"/>
                <a:t>Pudendal</a:t>
              </a:r>
              <a:r>
                <a:rPr lang="en-US" sz="2000" dirty="0"/>
                <a:t> nerve </a:t>
              </a:r>
              <a:r>
                <a:rPr lang="en-US" sz="2000" i="1" dirty="0"/>
                <a:t>(from sacral plexus)</a:t>
              </a:r>
              <a:r>
                <a:rPr lang="en-US" sz="2000" dirty="0"/>
                <a:t>: to perineum</a:t>
              </a:r>
            </a:p>
            <a:p>
              <a:pPr marL="457200">
                <a:defRPr/>
              </a:pPr>
              <a:r>
                <a:rPr lang="en-US" sz="2000" b="1" dirty="0"/>
                <a:t>Sciatic</a:t>
              </a:r>
              <a:r>
                <a:rPr lang="en-US" sz="2000" dirty="0"/>
                <a:t> nerve </a:t>
              </a:r>
              <a:r>
                <a:rPr lang="en-US" sz="2000" i="1" dirty="0"/>
                <a:t>(from lumbosacral plexus </a:t>
              </a:r>
              <a:r>
                <a:rPr lang="en-US" sz="1200" i="1" dirty="0"/>
                <a:t>L4,L5 + S1, S2,S3</a:t>
              </a:r>
              <a:r>
                <a:rPr lang="en-US" sz="2000" i="1" dirty="0"/>
                <a:t>)</a:t>
              </a:r>
              <a:r>
                <a:rPr lang="en-US" sz="2000" dirty="0"/>
                <a:t>: to lower limb</a:t>
              </a:r>
            </a:p>
          </p:txBody>
        </p:sp>
        <p:cxnSp>
          <p:nvCxnSpPr>
            <p:cNvPr id="12" name="Straight Connector 11"/>
            <p:cNvCxnSpPr/>
            <p:nvPr/>
          </p:nvCxnSpPr>
          <p:spPr>
            <a:xfrm>
              <a:off x="2260714" y="3568772"/>
              <a:ext cx="1005840" cy="0"/>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44166" y="4572700"/>
              <a:ext cx="173736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65334" y="5925502"/>
              <a:ext cx="73152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413951" y="5512640"/>
              <a:ext cx="1005840"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241621" y="2566307"/>
              <a:ext cx="192024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25" name="Content Placeholder 4" descr="F66122-005-f061.jpg"/>
          <p:cNvPicPr>
            <a:picLocks noChangeAspect="1"/>
          </p:cNvPicPr>
          <p:nvPr/>
        </p:nvPicPr>
        <p:blipFill rotWithShape="1">
          <a:blip r:embed="rId2"/>
          <a:srcRect b="3940"/>
          <a:stretch/>
        </p:blipFill>
        <p:spPr>
          <a:xfrm>
            <a:off x="6356914" y="502422"/>
            <a:ext cx="2886026" cy="2872622"/>
          </a:xfrm>
          <a:prstGeom prst="rect">
            <a:avLst/>
          </a:prstGeom>
          <a:ln w="38100" cap="sq">
            <a:noFill/>
          </a:ln>
          <a:effectLst/>
        </p:spPr>
      </p:pic>
      <p:grpSp>
        <p:nvGrpSpPr>
          <p:cNvPr id="6" name="Group 5"/>
          <p:cNvGrpSpPr/>
          <p:nvPr/>
        </p:nvGrpSpPr>
        <p:grpSpPr>
          <a:xfrm>
            <a:off x="9449567" y="967085"/>
            <a:ext cx="2531417" cy="2494160"/>
            <a:chOff x="6639354" y="-503049"/>
            <a:chExt cx="3560694" cy="2494160"/>
          </a:xfrm>
        </p:grpSpPr>
        <p:pic>
          <p:nvPicPr>
            <p:cNvPr id="9220" name="Picture 4" descr="Image result for piriformis muscle anterior"/>
            <p:cNvPicPr>
              <a:picLocks noChangeAspect="1" noChangeArrowheads="1"/>
            </p:cNvPicPr>
            <p:nvPr/>
          </p:nvPicPr>
          <p:blipFill rotWithShape="1">
            <a:blip r:embed="rId3">
              <a:extLst>
                <a:ext uri="{28A0092B-C50C-407E-A947-70E740481C1C}">
                  <a14:useLocalDpi xmlns:a14="http://schemas.microsoft.com/office/drawing/2010/main" val="0"/>
                </a:ext>
              </a:extLst>
            </a:blip>
            <a:srcRect t="20660"/>
            <a:stretch/>
          </p:blipFill>
          <p:spPr bwMode="auto">
            <a:xfrm>
              <a:off x="6664234" y="-503049"/>
              <a:ext cx="3535814" cy="249416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6639354" y="712931"/>
              <a:ext cx="365760" cy="140074"/>
            </a:xfrm>
            <a:prstGeom prst="rect">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8724706" y="1631262"/>
              <a:ext cx="612668" cy="338554"/>
            </a:xfrm>
            <a:prstGeom prst="rect">
              <a:avLst/>
            </a:prstGeom>
            <a:noFill/>
          </p:spPr>
          <p:txBody>
            <a:bodyPr wrap="none" rtlCol="0">
              <a:spAutoFit/>
            </a:bodyPr>
            <a:lstStyle/>
            <a:p>
              <a:r>
                <a:rPr lang="en-US" sz="1600" dirty="0">
                  <a:solidFill>
                    <a:schemeClr val="bg1">
                      <a:lumMod val="50000"/>
                    </a:schemeClr>
                  </a:solidFill>
                  <a:latin typeface="+mn-lt"/>
                </a:rPr>
                <a:t>Extra</a:t>
              </a:r>
              <a:endParaRPr lang="en-GB" sz="1600" dirty="0">
                <a:solidFill>
                  <a:schemeClr val="bg1">
                    <a:lumMod val="50000"/>
                  </a:schemeClr>
                </a:solidFill>
                <a:latin typeface="+mn-lt"/>
              </a:endParaRPr>
            </a:p>
          </p:txBody>
        </p:sp>
      </p:grpSp>
      <p:grpSp>
        <p:nvGrpSpPr>
          <p:cNvPr id="8" name="Group 7"/>
          <p:cNvGrpSpPr/>
          <p:nvPr/>
        </p:nvGrpSpPr>
        <p:grpSpPr>
          <a:xfrm>
            <a:off x="6580492" y="3690643"/>
            <a:ext cx="5324896" cy="3066757"/>
            <a:chOff x="5781887" y="3333856"/>
            <a:chExt cx="4343400" cy="4614759"/>
          </a:xfrm>
        </p:grpSpPr>
        <p:pic>
          <p:nvPicPr>
            <p:cNvPr id="33" name="Content Placeholder 4" descr="F66122-005-f060.jpg"/>
            <p:cNvPicPr>
              <a:picLocks noChangeAspect="1"/>
            </p:cNvPicPr>
            <p:nvPr/>
          </p:nvPicPr>
          <p:blipFill rotWithShape="1">
            <a:blip r:embed="rId4"/>
            <a:srcRect b="2321"/>
            <a:stretch/>
          </p:blipFill>
          <p:spPr>
            <a:xfrm>
              <a:off x="5781887" y="3333856"/>
              <a:ext cx="4343400" cy="4614759"/>
            </a:xfrm>
            <a:prstGeom prst="rect">
              <a:avLst/>
            </a:prstGeom>
            <a:ln w="38100" cap="sq">
              <a:noFill/>
            </a:ln>
            <a:effectLst/>
          </p:spPr>
        </p:pic>
        <p:sp>
          <p:nvSpPr>
            <p:cNvPr id="37" name="Rectangle 36"/>
            <p:cNvSpPr/>
            <p:nvPr/>
          </p:nvSpPr>
          <p:spPr>
            <a:xfrm>
              <a:off x="8872224" y="5490009"/>
              <a:ext cx="660194" cy="214875"/>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7792645" y="7423031"/>
              <a:ext cx="566428" cy="126838"/>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5945327" y="6202576"/>
              <a:ext cx="502920" cy="140074"/>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6636789" y="4141316"/>
              <a:ext cx="731520" cy="140074"/>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2343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8137" y="477725"/>
            <a:ext cx="9144000" cy="715963"/>
          </a:xfrm>
          <a:noFill/>
          <a:ln>
            <a:noFill/>
          </a:ln>
        </p:spPr>
        <p:txBody>
          <a:bodyPr>
            <a:normAutofit/>
          </a:bodyPr>
          <a:lstStyle/>
          <a:p>
            <a:pPr>
              <a:defRPr/>
            </a:pPr>
            <a:r>
              <a:rPr lang="en-US" sz="3600" dirty="0"/>
              <a:t>Lumbosacral Plexus</a:t>
            </a:r>
          </a:p>
        </p:txBody>
      </p:sp>
      <p:sp>
        <p:nvSpPr>
          <p:cNvPr id="4" name="TextBox 3"/>
          <p:cNvSpPr txBox="1"/>
          <p:nvPr/>
        </p:nvSpPr>
        <p:spPr>
          <a:xfrm>
            <a:off x="862573" y="1222982"/>
            <a:ext cx="10406061" cy="1323439"/>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a:solidFill>
                  <a:schemeClr val="bg1">
                    <a:lumMod val="50000"/>
                  </a:schemeClr>
                </a:solidFill>
                <a:latin typeface="+mn-lt"/>
              </a:rPr>
              <a:t>The lumbosacral trunk connects the lumbar and sacral plexus.</a:t>
            </a:r>
          </a:p>
          <a:p>
            <a:pPr marL="342900" indent="-342900">
              <a:buFont typeface="Courier New" panose="02070309020205020404" pitchFamily="49" charset="0"/>
              <a:buChar char="o"/>
            </a:pPr>
            <a:r>
              <a:rPr lang="en-US" sz="2000" dirty="0">
                <a:solidFill>
                  <a:schemeClr val="bg1">
                    <a:lumMod val="50000"/>
                  </a:schemeClr>
                </a:solidFill>
                <a:latin typeface="+mn-lt"/>
              </a:rPr>
              <a:t>The 2 main branches of the lumbar/sacral plexus which we will discuss are:</a:t>
            </a:r>
          </a:p>
          <a:p>
            <a:pPr marL="457200" indent="-349250">
              <a:buFont typeface="+mj-lt"/>
              <a:buAutoNum type="arabicPeriod"/>
            </a:pPr>
            <a:r>
              <a:rPr lang="en-US" sz="2000" dirty="0">
                <a:solidFill>
                  <a:schemeClr val="bg1">
                    <a:lumMod val="50000"/>
                  </a:schemeClr>
                </a:solidFill>
                <a:latin typeface="+mn-lt"/>
              </a:rPr>
              <a:t>Femoral nerve (from lumbar)</a:t>
            </a:r>
          </a:p>
          <a:p>
            <a:pPr marL="457200" indent="-349250">
              <a:buFont typeface="+mj-lt"/>
              <a:buAutoNum type="arabicPeriod"/>
            </a:pPr>
            <a:r>
              <a:rPr lang="en-US" sz="2000" dirty="0">
                <a:solidFill>
                  <a:schemeClr val="bg1">
                    <a:lumMod val="50000"/>
                  </a:schemeClr>
                </a:solidFill>
                <a:latin typeface="+mn-lt"/>
              </a:rPr>
              <a:t>Sciatic nerve (from sacral) divides into: </a:t>
            </a:r>
            <a:r>
              <a:rPr lang="en-US" sz="2000" dirty="0" err="1">
                <a:solidFill>
                  <a:schemeClr val="bg1">
                    <a:lumMod val="50000"/>
                  </a:schemeClr>
                </a:solidFill>
                <a:latin typeface="+mn-lt"/>
              </a:rPr>
              <a:t>Tibial</a:t>
            </a:r>
            <a:r>
              <a:rPr lang="en-US" sz="2000" dirty="0">
                <a:solidFill>
                  <a:schemeClr val="bg1">
                    <a:lumMod val="50000"/>
                  </a:schemeClr>
                </a:solidFill>
                <a:latin typeface="+mn-lt"/>
              </a:rPr>
              <a:t> nerve and Common peroneal nerve</a:t>
            </a:r>
            <a:endParaRPr lang="en-GB" sz="2000" dirty="0">
              <a:solidFill>
                <a:schemeClr val="bg1">
                  <a:lumMod val="50000"/>
                </a:schemeClr>
              </a:solidFill>
              <a:latin typeface="+mn-lt"/>
            </a:endParaRPr>
          </a:p>
        </p:txBody>
      </p:sp>
      <p:cxnSp>
        <p:nvCxnSpPr>
          <p:cNvPr id="27" name="Straight Connector 26"/>
          <p:cNvCxnSpPr/>
          <p:nvPr/>
        </p:nvCxnSpPr>
        <p:spPr>
          <a:xfrm>
            <a:off x="1738313" y="1535267"/>
            <a:ext cx="192024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414058" y="2150223"/>
            <a:ext cx="1508760" cy="0"/>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427505" y="2448766"/>
            <a:ext cx="128016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068816" y="2653997"/>
            <a:ext cx="5179474" cy="4136170"/>
            <a:chOff x="5282338" y="564357"/>
            <a:chExt cx="6186407" cy="5774450"/>
          </a:xfrm>
        </p:grpSpPr>
        <p:pic>
          <p:nvPicPr>
            <p:cNvPr id="16" name="Content Placeholder 8" descr="lumbosacral.jpg"/>
            <p:cNvPicPr>
              <a:picLocks noChangeAspect="1"/>
            </p:cNvPicPr>
            <p:nvPr/>
          </p:nvPicPr>
          <p:blipFill>
            <a:blip r:embed="rId2"/>
            <a:stretch>
              <a:fillRect/>
            </a:stretch>
          </p:blipFill>
          <p:spPr>
            <a:xfrm>
              <a:off x="5282338" y="564357"/>
              <a:ext cx="6186407" cy="5774450"/>
            </a:xfrm>
            <a:prstGeom prst="rect">
              <a:avLst/>
            </a:prstGeom>
            <a:ln w="38100" cap="sq">
              <a:noFill/>
            </a:ln>
            <a:effectLst/>
          </p:spPr>
        </p:pic>
        <p:sp>
          <p:nvSpPr>
            <p:cNvPr id="17" name="Down Arrow 16"/>
            <p:cNvSpPr/>
            <p:nvPr/>
          </p:nvSpPr>
          <p:spPr>
            <a:xfrm>
              <a:off x="5595574" y="4386880"/>
              <a:ext cx="313236" cy="325321"/>
            </a:xfrm>
            <a:prstGeom prst="down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18" name="Left Arrow 17"/>
            <p:cNvSpPr/>
            <p:nvPr/>
          </p:nvSpPr>
          <p:spPr>
            <a:xfrm>
              <a:off x="10920582" y="5688165"/>
              <a:ext cx="391545" cy="243991"/>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22" name="4-Point Star 21"/>
            <p:cNvSpPr/>
            <p:nvPr/>
          </p:nvSpPr>
          <p:spPr>
            <a:xfrm>
              <a:off x="8864972" y="2999184"/>
              <a:ext cx="73415" cy="76247"/>
            </a:xfrm>
            <a:prstGeom prst="star4">
              <a:avLst/>
            </a:prstGeom>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4-Point Star 22"/>
            <p:cNvSpPr/>
            <p:nvPr/>
          </p:nvSpPr>
          <p:spPr>
            <a:xfrm>
              <a:off x="8351071" y="3227924"/>
              <a:ext cx="73414" cy="76248"/>
            </a:xfrm>
            <a:prstGeom prst="star4">
              <a:avLst/>
            </a:prstGeom>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4-Point Star 23"/>
            <p:cNvSpPr/>
            <p:nvPr/>
          </p:nvSpPr>
          <p:spPr>
            <a:xfrm>
              <a:off x="9011802" y="3685407"/>
              <a:ext cx="73415" cy="76248"/>
            </a:xfrm>
            <a:prstGeom prst="star4">
              <a:avLst/>
            </a:prstGeom>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10305310" y="2691376"/>
              <a:ext cx="744981" cy="27681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6324811" y="3174770"/>
              <a:ext cx="646879" cy="129402"/>
            </a:xfrm>
            <a:prstGeom prst="rect">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6350807" y="3644562"/>
              <a:ext cx="646879" cy="12940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8189181" y="3162767"/>
            <a:ext cx="2845651" cy="461665"/>
          </a:xfrm>
          <a:prstGeom prst="rect">
            <a:avLst/>
          </a:prstGeom>
          <a:noFill/>
        </p:spPr>
        <p:txBody>
          <a:bodyPr wrap="none" rtlCol="0">
            <a:spAutoFit/>
          </a:bodyPr>
          <a:lstStyle/>
          <a:p>
            <a:r>
              <a:rPr lang="en-US" sz="2400" i="1" dirty="0">
                <a:solidFill>
                  <a:schemeClr val="bg1">
                    <a:lumMod val="50000"/>
                  </a:schemeClr>
                </a:solidFill>
                <a:latin typeface="+mn-lt"/>
              </a:rPr>
              <a:t>Compare: </a:t>
            </a:r>
            <a:r>
              <a:rPr lang="en-US" sz="2400" i="1" dirty="0">
                <a:solidFill>
                  <a:srgbClr val="C00000"/>
                </a:solidFill>
                <a:latin typeface="+mn-lt"/>
              </a:rPr>
              <a:t>Important!</a:t>
            </a:r>
            <a:endParaRPr lang="en-GB" sz="2400" i="1" dirty="0">
              <a:solidFill>
                <a:srgbClr val="C00000"/>
              </a:solidFill>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228627462"/>
              </p:ext>
            </p:extLst>
          </p:nvPr>
        </p:nvGraphicFramePr>
        <p:xfrm>
          <a:off x="7534435" y="3682436"/>
          <a:ext cx="4155141" cy="2468880"/>
        </p:xfrm>
        <a:graphic>
          <a:graphicData uri="http://schemas.openxmlformats.org/drawingml/2006/table">
            <a:tbl>
              <a:tblPr firstRow="1" bandRow="1">
                <a:tableStyleId>{5940675A-B579-460E-94D1-54222C63F5DA}</a:tableStyleId>
              </a:tblPr>
              <a:tblGrid>
                <a:gridCol w="1438835">
                  <a:extLst>
                    <a:ext uri="{9D8B030D-6E8A-4147-A177-3AD203B41FA5}">
                      <a16:colId xmlns:a16="http://schemas.microsoft.com/office/drawing/2014/main" xmlns="" val="20000"/>
                    </a:ext>
                  </a:extLst>
                </a:gridCol>
                <a:gridCol w="1343000">
                  <a:extLst>
                    <a:ext uri="{9D8B030D-6E8A-4147-A177-3AD203B41FA5}">
                      <a16:colId xmlns:a16="http://schemas.microsoft.com/office/drawing/2014/main" xmlns="" val="20001"/>
                    </a:ext>
                  </a:extLst>
                </a:gridCol>
                <a:gridCol w="1373306">
                  <a:extLst>
                    <a:ext uri="{9D8B030D-6E8A-4147-A177-3AD203B41FA5}">
                      <a16:colId xmlns:a16="http://schemas.microsoft.com/office/drawing/2014/main" xmlns="" val="20002"/>
                    </a:ext>
                  </a:extLst>
                </a:gridCol>
              </a:tblGrid>
              <a:tr h="541998">
                <a:tc>
                  <a:txBody>
                    <a:bodyPr/>
                    <a:lstStyle/>
                    <a:p>
                      <a:pPr algn="ctr"/>
                      <a:r>
                        <a:rPr lang="en-US" i="1" dirty="0"/>
                        <a:t>Brachial Plexus</a:t>
                      </a:r>
                      <a:endParaRPr lang="en-GB" i="1"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i="1" dirty="0"/>
                        <a:t>Lumbar</a:t>
                      </a:r>
                      <a:r>
                        <a:rPr lang="en-US" i="1" baseline="0" dirty="0"/>
                        <a:t> Plexus</a:t>
                      </a:r>
                      <a:endParaRPr lang="en-GB" i="1"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i="1" dirty="0"/>
                        <a:t>Sacral</a:t>
                      </a:r>
                      <a:r>
                        <a:rPr lang="en-US" i="1" baseline="0" dirty="0"/>
                        <a:t> </a:t>
                      </a:r>
                    </a:p>
                    <a:p>
                      <a:pPr algn="ctr"/>
                      <a:r>
                        <a:rPr lang="en-US" i="1" baseline="0" dirty="0"/>
                        <a:t>Plexus</a:t>
                      </a:r>
                      <a:endParaRPr lang="en-GB" i="1"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xmlns="" val="10000"/>
                  </a:ext>
                </a:extLst>
              </a:tr>
              <a:tr h="541998">
                <a:tc>
                  <a:txBody>
                    <a:bodyPr/>
                    <a:lstStyle/>
                    <a:p>
                      <a:r>
                        <a:rPr lang="en-US" dirty="0"/>
                        <a:t>C5, C6,</a:t>
                      </a:r>
                      <a:r>
                        <a:rPr lang="en-US" baseline="0" dirty="0"/>
                        <a:t> C7, C8, T1</a:t>
                      </a:r>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r>
                        <a:rPr lang="en-US" dirty="0"/>
                        <a:t>L1,</a:t>
                      </a:r>
                      <a:r>
                        <a:rPr lang="en-US" baseline="0" dirty="0"/>
                        <a:t> L2, L3, L4</a:t>
                      </a:r>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r>
                        <a:rPr lang="en-US" dirty="0"/>
                        <a:t>L4*, L5*, S1, S2, S3, S4</a:t>
                      </a:r>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xmlns="" val="10001"/>
                  </a:ext>
                </a:extLst>
              </a:tr>
              <a:tr h="541998">
                <a:tc>
                  <a:txBody>
                    <a:bodyPr/>
                    <a:lstStyle/>
                    <a:p>
                      <a:r>
                        <a:rPr lang="en-US" dirty="0"/>
                        <a:t>Formed</a:t>
                      </a:r>
                      <a:r>
                        <a:rPr lang="en-US" baseline="0" dirty="0"/>
                        <a:t> </a:t>
                      </a:r>
                      <a:r>
                        <a:rPr lang="en-US" b="1" u="sng" baseline="0" dirty="0"/>
                        <a:t>in</a:t>
                      </a:r>
                      <a:r>
                        <a:rPr lang="en-US" b="1" baseline="0" dirty="0"/>
                        <a:t> posterior triangle of neck</a:t>
                      </a:r>
                      <a:endParaRPr lang="en-GB" b="1"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r>
                        <a:rPr lang="en-US" dirty="0"/>
                        <a:t>Formed </a:t>
                      </a:r>
                      <a:r>
                        <a:rPr lang="en-US" b="1" u="sng" dirty="0"/>
                        <a:t>in</a:t>
                      </a:r>
                      <a:r>
                        <a:rPr lang="en-US" b="1" dirty="0"/>
                        <a:t> psoas major muscle</a:t>
                      </a:r>
                      <a:endParaRPr lang="en-GB" b="1"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r>
                        <a:rPr lang="en-US" dirty="0"/>
                        <a:t>Formed </a:t>
                      </a:r>
                      <a:r>
                        <a:rPr lang="en-US" b="1" u="sng" dirty="0"/>
                        <a:t>in front</a:t>
                      </a:r>
                      <a:r>
                        <a:rPr lang="en-US" b="1" u="sng" baseline="0" dirty="0"/>
                        <a:t> of </a:t>
                      </a:r>
                      <a:r>
                        <a:rPr lang="en-US" b="1" baseline="0" dirty="0"/>
                        <a:t>piriformis muscle</a:t>
                      </a:r>
                      <a:endParaRPr lang="en-GB" b="1"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xmlns="" val="10002"/>
                  </a:ext>
                </a:extLst>
              </a:tr>
            </a:tbl>
          </a:graphicData>
        </a:graphic>
      </p:graphicFrame>
      <p:sp>
        <p:nvSpPr>
          <p:cNvPr id="25" name="TextBox 24"/>
          <p:cNvSpPr txBox="1"/>
          <p:nvPr/>
        </p:nvSpPr>
        <p:spPr>
          <a:xfrm>
            <a:off x="8073406" y="6176933"/>
            <a:ext cx="3130985" cy="307777"/>
          </a:xfrm>
          <a:prstGeom prst="rect">
            <a:avLst/>
          </a:prstGeom>
          <a:noFill/>
        </p:spPr>
        <p:txBody>
          <a:bodyPr wrap="none" rtlCol="0">
            <a:spAutoFit/>
          </a:bodyPr>
          <a:lstStyle/>
          <a:p>
            <a:r>
              <a:rPr lang="en-US" dirty="0">
                <a:solidFill>
                  <a:schemeClr val="bg1">
                    <a:lumMod val="50000"/>
                  </a:schemeClr>
                </a:solidFill>
                <a:latin typeface="+mn-lt"/>
              </a:rPr>
              <a:t>*L4 &amp; L5 make up the lumbosacral trunk</a:t>
            </a:r>
            <a:endParaRPr lang="en-GB" dirty="0">
              <a:solidFill>
                <a:srgbClr val="C00000"/>
              </a:solidFill>
              <a:latin typeface="+mn-lt"/>
            </a:endParaRPr>
          </a:p>
        </p:txBody>
      </p:sp>
      <p:sp>
        <p:nvSpPr>
          <p:cNvPr id="20" name="TextBox 19"/>
          <p:cNvSpPr txBox="1"/>
          <p:nvPr/>
        </p:nvSpPr>
        <p:spPr>
          <a:xfrm>
            <a:off x="4678438" y="543318"/>
            <a:ext cx="5906806" cy="584775"/>
          </a:xfrm>
          <a:prstGeom prst="rect">
            <a:avLst/>
          </a:prstGeom>
          <a:noFill/>
        </p:spPr>
        <p:txBody>
          <a:bodyPr wrap="square" rtlCol="0">
            <a:spAutoFit/>
          </a:bodyPr>
          <a:lstStyle/>
          <a:p>
            <a:r>
              <a:rPr lang="en-US" sz="1600" dirty="0">
                <a:solidFill>
                  <a:schemeClr val="bg1">
                    <a:lumMod val="50000"/>
                  </a:schemeClr>
                </a:solidFill>
                <a:latin typeface="+mn-lt"/>
              </a:rPr>
              <a:t>Note: the sacral plexus is also called the lumbosacral plexus, but the lumbar plexus is only called lumbar because it is purely lumbar.</a:t>
            </a:r>
            <a:endParaRPr lang="en-GB" sz="1600" dirty="0">
              <a:solidFill>
                <a:schemeClr val="bg1">
                  <a:lumMod val="50000"/>
                </a:schemeClr>
              </a:solidFill>
              <a:latin typeface="+mn-lt"/>
            </a:endParaRPr>
          </a:p>
        </p:txBody>
      </p:sp>
    </p:spTree>
    <p:extLst>
      <p:ext uri="{BB962C8B-B14F-4D97-AF65-F5344CB8AC3E}">
        <p14:creationId xmlns:p14="http://schemas.microsoft.com/office/powerpoint/2010/main" val="1805972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747527" y="1593955"/>
            <a:ext cx="6594234" cy="4517351"/>
          </a:xfrm>
        </p:spPr>
        <p:txBody>
          <a:bodyPr>
            <a:normAutofit/>
          </a:bodyPr>
          <a:lstStyle/>
          <a:p>
            <a:pPr algn="l" rtl="0">
              <a:buFont typeface="Courier New" panose="02070309020205020404" pitchFamily="49" charset="0"/>
              <a:buChar char="o"/>
              <a:defRPr/>
            </a:pPr>
            <a:r>
              <a:rPr lang="en-US" sz="2400" i="1" dirty="0"/>
              <a:t>Origin</a:t>
            </a:r>
            <a:r>
              <a:rPr lang="en-US" sz="2400" dirty="0"/>
              <a:t>: </a:t>
            </a:r>
          </a:p>
          <a:p>
            <a:pPr marL="393700" lvl="1" indent="0" algn="l" rtl="0">
              <a:buNone/>
              <a:defRPr/>
            </a:pPr>
            <a:r>
              <a:rPr lang="en-US" dirty="0"/>
              <a:t>A branch from lumbar plexus (</a:t>
            </a:r>
            <a:r>
              <a:rPr lang="en-US" b="1" dirty="0"/>
              <a:t>L2,3,4</a:t>
            </a:r>
            <a:r>
              <a:rPr lang="en-US" dirty="0"/>
              <a:t>)</a:t>
            </a:r>
          </a:p>
          <a:p>
            <a:pPr algn="l" rtl="0">
              <a:buFont typeface="Courier New" panose="02070309020205020404" pitchFamily="49" charset="0"/>
              <a:buChar char="o"/>
              <a:defRPr/>
            </a:pPr>
            <a:r>
              <a:rPr lang="en-US" sz="2400" i="1" dirty="0"/>
              <a:t>Course</a:t>
            </a:r>
            <a:r>
              <a:rPr lang="en-US" sz="2400" dirty="0"/>
              <a:t>:</a:t>
            </a:r>
          </a:p>
          <a:p>
            <a:pPr marL="576263" lvl="1" algn="l" rtl="0">
              <a:tabLst>
                <a:tab pos="576263" algn="l"/>
              </a:tabLst>
              <a:defRPr/>
            </a:pPr>
            <a:r>
              <a:rPr lang="en-US" dirty="0"/>
              <a:t>Descends </a:t>
            </a:r>
            <a:r>
              <a:rPr lang="en-US" i="1" dirty="0"/>
              <a:t>lateral</a:t>
            </a:r>
            <a:r>
              <a:rPr lang="en-US" dirty="0"/>
              <a:t> to </a:t>
            </a:r>
            <a:r>
              <a:rPr lang="en-US" b="1" dirty="0"/>
              <a:t>psoas major </a:t>
            </a:r>
            <a:r>
              <a:rPr lang="en-US" dirty="0"/>
              <a:t>&amp; enters the thigh </a:t>
            </a:r>
            <a:r>
              <a:rPr lang="en-US" i="1" dirty="0"/>
              <a:t>behind</a:t>
            </a:r>
            <a:r>
              <a:rPr lang="en-US" dirty="0"/>
              <a:t> the </a:t>
            </a:r>
            <a:r>
              <a:rPr lang="en-US" b="1" dirty="0"/>
              <a:t>inguinal ligament</a:t>
            </a:r>
          </a:p>
          <a:p>
            <a:pPr marL="576263" lvl="1" algn="l" rtl="0">
              <a:tabLst>
                <a:tab pos="576263" algn="l"/>
              </a:tabLst>
              <a:defRPr/>
            </a:pPr>
            <a:r>
              <a:rPr lang="en-US" dirty="0"/>
              <a:t>Passes </a:t>
            </a:r>
            <a:r>
              <a:rPr lang="en-US" i="1" dirty="0"/>
              <a:t>lateral</a:t>
            </a:r>
            <a:r>
              <a:rPr lang="en-US" dirty="0"/>
              <a:t> to </a:t>
            </a:r>
            <a:r>
              <a:rPr lang="en-US" b="1" dirty="0"/>
              <a:t>femoral artery </a:t>
            </a:r>
            <a:r>
              <a:rPr lang="en-US" dirty="0"/>
              <a:t>&amp; divides into terminal branches (anterior and posterior divisions).</a:t>
            </a:r>
          </a:p>
        </p:txBody>
      </p:sp>
      <p:sp>
        <p:nvSpPr>
          <p:cNvPr id="5" name="Title 1"/>
          <p:cNvSpPr txBox="1">
            <a:spLocks/>
          </p:cNvSpPr>
          <p:nvPr/>
        </p:nvSpPr>
        <p:spPr>
          <a:xfrm>
            <a:off x="747527" y="390025"/>
            <a:ext cx="10395603" cy="1149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Lumbosacral Plexus</a:t>
            </a:r>
            <a:endParaRPr lang="en-US" sz="3600" b="1" dirty="0"/>
          </a:p>
          <a:p>
            <a:r>
              <a:rPr lang="en-US" sz="3200" b="1" dirty="0"/>
              <a:t>Femoral Nerve</a:t>
            </a:r>
          </a:p>
        </p:txBody>
      </p:sp>
      <p:cxnSp>
        <p:nvCxnSpPr>
          <p:cNvPr id="9" name="Straight Connector 8"/>
          <p:cNvCxnSpPr/>
          <p:nvPr/>
        </p:nvCxnSpPr>
        <p:spPr>
          <a:xfrm>
            <a:off x="3503923" y="3492286"/>
            <a:ext cx="2194560" cy="0"/>
          </a:xfrm>
          <a:prstGeom prst="line">
            <a:avLst/>
          </a:prstGeom>
          <a:ln w="28575">
            <a:solidFill>
              <a:srgbClr val="DE8DE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82961" y="3180822"/>
            <a:ext cx="155448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8204977" y="1276312"/>
            <a:ext cx="3722191" cy="5303405"/>
            <a:chOff x="6640535" y="876689"/>
            <a:chExt cx="3781866" cy="5218189"/>
          </a:xfrm>
        </p:grpSpPr>
        <p:pic>
          <p:nvPicPr>
            <p:cNvPr id="18" name="Picture 2" descr="G:\Student Gray\6. Lower limb\F66122-006-f065.jpg"/>
            <p:cNvPicPr>
              <a:picLocks noChangeAspect="1" noChangeArrowheads="1"/>
            </p:cNvPicPr>
            <p:nvPr/>
          </p:nvPicPr>
          <p:blipFill>
            <a:blip r:embed="rId2"/>
            <a:srcRect l="13333" r="11111" b="2453"/>
            <a:stretch>
              <a:fillRect/>
            </a:stretch>
          </p:blipFill>
          <p:spPr>
            <a:xfrm>
              <a:off x="6640535" y="1066603"/>
              <a:ext cx="3781866" cy="5028275"/>
            </a:xfrm>
            <a:prstGeom prst="rect">
              <a:avLst/>
            </a:prstGeom>
            <a:ln w="38100" cap="sq">
              <a:noFill/>
            </a:ln>
            <a:effectLst/>
          </p:spPr>
        </p:pic>
        <p:sp>
          <p:nvSpPr>
            <p:cNvPr id="19" name="Rectangle 18"/>
            <p:cNvSpPr/>
            <p:nvPr/>
          </p:nvSpPr>
          <p:spPr>
            <a:xfrm>
              <a:off x="7731954" y="1043480"/>
              <a:ext cx="822960" cy="15349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p:cNvCxnSpPr/>
            <p:nvPr/>
          </p:nvCxnSpPr>
          <p:spPr>
            <a:xfrm>
              <a:off x="8860888" y="876689"/>
              <a:ext cx="436099" cy="53338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9429750" y="2140406"/>
              <a:ext cx="376604" cy="588988"/>
            </a:xfrm>
            <a:prstGeom prst="straightConnector1">
              <a:avLst/>
            </a:prstGeom>
            <a:ln w="76200">
              <a:solidFill>
                <a:srgbClr val="DE8DE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7653415" y="673342"/>
            <a:ext cx="682625" cy="734036"/>
            <a:chOff x="6597319" y="353560"/>
            <a:chExt cx="682625" cy="734036"/>
          </a:xfrm>
        </p:grpSpPr>
        <p:pic>
          <p:nvPicPr>
            <p:cNvPr id="31" name="Picture 2" descr="Image result for youtub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319" y="353560"/>
              <a:ext cx="682625" cy="48063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649975" y="779819"/>
              <a:ext cx="598241" cy="307777"/>
            </a:xfrm>
            <a:prstGeom prst="rect">
              <a:avLst/>
            </a:prstGeom>
            <a:noFill/>
          </p:spPr>
          <p:txBody>
            <a:bodyPr wrap="none" rtlCol="0">
              <a:spAutoFit/>
            </a:bodyPr>
            <a:lstStyle/>
            <a:p>
              <a:r>
                <a:rPr lang="en-US" dirty="0">
                  <a:solidFill>
                    <a:schemeClr val="accent6">
                      <a:lumMod val="75000"/>
                    </a:schemeClr>
                  </a:solidFill>
                  <a:latin typeface="+mn-lt"/>
                </a:rPr>
                <a:t>03:14</a:t>
              </a:r>
              <a:endParaRPr lang="en-GB" dirty="0">
                <a:solidFill>
                  <a:schemeClr val="accent6">
                    <a:lumMod val="75000"/>
                  </a:schemeClr>
                </a:solidFill>
                <a:latin typeface="+mn-lt"/>
              </a:endParaRPr>
            </a:p>
          </p:txBody>
        </p:sp>
      </p:grpSp>
      <p:sp>
        <p:nvSpPr>
          <p:cNvPr id="28" name="TextBox 27"/>
          <p:cNvSpPr txBox="1"/>
          <p:nvPr/>
        </p:nvSpPr>
        <p:spPr>
          <a:xfrm>
            <a:off x="1264899" y="4787867"/>
            <a:ext cx="3143454" cy="1323439"/>
          </a:xfrm>
          <a:prstGeom prst="rect">
            <a:avLst/>
          </a:prstGeom>
          <a:noFill/>
          <a:ln>
            <a:solidFill>
              <a:schemeClr val="bg1">
                <a:lumMod val="65000"/>
              </a:schemeClr>
            </a:solidFill>
            <a:prstDash val="dash"/>
          </a:ln>
        </p:spPr>
        <p:txBody>
          <a:bodyPr wrap="square" rtlCol="0">
            <a:spAutoFit/>
          </a:bodyPr>
          <a:lstStyle/>
          <a:p>
            <a:r>
              <a:rPr lang="en-US" sz="2000" dirty="0">
                <a:solidFill>
                  <a:schemeClr val="bg1">
                    <a:lumMod val="50000"/>
                  </a:schemeClr>
                </a:solidFill>
                <a:latin typeface="+mn-lt"/>
              </a:rPr>
              <a:t>Extra: </a:t>
            </a:r>
          </a:p>
          <a:p>
            <a:r>
              <a:rPr lang="en-US" sz="2000" dirty="0">
                <a:solidFill>
                  <a:schemeClr val="bg1">
                    <a:lumMod val="50000"/>
                  </a:schemeClr>
                </a:solidFill>
                <a:latin typeface="+mn-lt"/>
              </a:rPr>
              <a:t>The terminal branches are </a:t>
            </a:r>
            <a:r>
              <a:rPr lang="en-US" sz="2000" b="1" dirty="0">
                <a:solidFill>
                  <a:schemeClr val="bg1">
                    <a:lumMod val="50000"/>
                  </a:schemeClr>
                </a:solidFill>
                <a:latin typeface="+mn-lt"/>
              </a:rPr>
              <a:t>anterior cutaneous</a:t>
            </a:r>
            <a:r>
              <a:rPr lang="en-US" sz="2000" dirty="0">
                <a:solidFill>
                  <a:schemeClr val="bg1">
                    <a:lumMod val="50000"/>
                  </a:schemeClr>
                </a:solidFill>
                <a:latin typeface="+mn-lt"/>
              </a:rPr>
              <a:t> nerve and </a:t>
            </a:r>
            <a:r>
              <a:rPr lang="en-US" sz="2000" b="1" dirty="0">
                <a:solidFill>
                  <a:schemeClr val="bg1">
                    <a:lumMod val="50000"/>
                  </a:schemeClr>
                </a:solidFill>
                <a:latin typeface="+mn-lt"/>
              </a:rPr>
              <a:t>saphenous</a:t>
            </a:r>
            <a:r>
              <a:rPr lang="en-US" sz="2000" dirty="0">
                <a:solidFill>
                  <a:schemeClr val="bg1">
                    <a:lumMod val="50000"/>
                  </a:schemeClr>
                </a:solidFill>
                <a:latin typeface="+mn-lt"/>
              </a:rPr>
              <a:t> nerve </a:t>
            </a:r>
            <a:endParaRPr lang="en-GB" sz="2000" dirty="0">
              <a:solidFill>
                <a:schemeClr val="bg1">
                  <a:lumMod val="50000"/>
                </a:schemeClr>
              </a:solidFill>
              <a:latin typeface="+mn-lt"/>
            </a:endParaRPr>
          </a:p>
        </p:txBody>
      </p:sp>
      <p:cxnSp>
        <p:nvCxnSpPr>
          <p:cNvPr id="36" name="Straight Connector 35"/>
          <p:cNvCxnSpPr/>
          <p:nvPr/>
        </p:nvCxnSpPr>
        <p:spPr>
          <a:xfrm>
            <a:off x="3471839" y="3886674"/>
            <a:ext cx="1828800" cy="0"/>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5284096" y="4281062"/>
            <a:ext cx="3436776" cy="2419568"/>
            <a:chOff x="4925725" y="4042980"/>
            <a:chExt cx="3436776" cy="2620025"/>
          </a:xfrm>
        </p:grpSpPr>
        <p:pic>
          <p:nvPicPr>
            <p:cNvPr id="12294" name="Picture 6" descr="Fig 1 - Anatomical course of the femoral nerve and its two cutaneous branches - anterior cutaneous fibres and saphenous nerve."/>
            <p:cNvPicPr>
              <a:picLocks noChangeAspect="1" noChangeArrowheads="1"/>
            </p:cNvPicPr>
            <p:nvPr/>
          </p:nvPicPr>
          <p:blipFill rotWithShape="1">
            <a:blip r:embed="rId5">
              <a:extLst>
                <a:ext uri="{28A0092B-C50C-407E-A947-70E740481C1C}">
                  <a14:useLocalDpi xmlns:a14="http://schemas.microsoft.com/office/drawing/2010/main" val="0"/>
                </a:ext>
              </a:extLst>
            </a:blip>
            <a:srcRect b="26275"/>
            <a:stretch/>
          </p:blipFill>
          <p:spPr bwMode="auto">
            <a:xfrm>
              <a:off x="4925725" y="4042980"/>
              <a:ext cx="3436776" cy="262002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5437441" y="6262895"/>
              <a:ext cx="892734" cy="400110"/>
            </a:xfrm>
            <a:prstGeom prst="rect">
              <a:avLst/>
            </a:prstGeom>
            <a:noFill/>
            <a:ln>
              <a:noFill/>
              <a:prstDash val="dash"/>
            </a:ln>
          </p:spPr>
          <p:txBody>
            <a:bodyPr wrap="square" rtlCol="0">
              <a:spAutoFit/>
            </a:bodyPr>
            <a:lstStyle/>
            <a:p>
              <a:r>
                <a:rPr lang="en-US" sz="2000" dirty="0">
                  <a:solidFill>
                    <a:schemeClr val="bg1">
                      <a:lumMod val="50000"/>
                    </a:schemeClr>
                  </a:solidFill>
                  <a:latin typeface="+mn-lt"/>
                </a:rPr>
                <a:t>Extra </a:t>
              </a:r>
            </a:p>
          </p:txBody>
        </p:sp>
        <p:sp>
          <p:nvSpPr>
            <p:cNvPr id="37" name="Rectangle 36"/>
            <p:cNvSpPr/>
            <p:nvPr/>
          </p:nvSpPr>
          <p:spPr>
            <a:xfrm>
              <a:off x="5478821" y="4169385"/>
              <a:ext cx="504884" cy="24219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6924771" y="4315326"/>
              <a:ext cx="504884" cy="233392"/>
            </a:xfrm>
            <a:prstGeom prst="rect">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25660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7527" y="1577111"/>
            <a:ext cx="5974115" cy="3600986"/>
          </a:xfrm>
          <a:prstGeom prst="rect">
            <a:avLst/>
          </a:prstGeom>
        </p:spPr>
        <p:txBody>
          <a:bodyPr wrap="square">
            <a:spAutoFit/>
          </a:bodyPr>
          <a:lstStyle/>
          <a:p>
            <a:pPr marL="228600" lvl="0" indent="-228600">
              <a:lnSpc>
                <a:spcPct val="90000"/>
              </a:lnSpc>
              <a:spcBef>
                <a:spcPts val="600"/>
              </a:spcBef>
              <a:buFont typeface="Courier New" panose="02070309020205020404" pitchFamily="49" charset="0"/>
              <a:buChar char="o"/>
              <a:defRPr/>
            </a:pPr>
            <a:r>
              <a:rPr lang="en-US" sz="2000" i="1" kern="1200" dirty="0">
                <a:solidFill>
                  <a:prstClr val="black"/>
                </a:solidFill>
                <a:latin typeface="Calibri" panose="020F0502020204030204"/>
                <a:ea typeface="+mn-ea"/>
                <a:cs typeface="+mn-cs"/>
              </a:rPr>
              <a:t>Injury</a:t>
            </a:r>
            <a:r>
              <a:rPr lang="en-US" sz="2000" kern="1200" dirty="0">
                <a:solidFill>
                  <a:prstClr val="black"/>
                </a:solidFill>
                <a:latin typeface="Calibri" panose="020F0502020204030204"/>
                <a:ea typeface="+mn-ea"/>
                <a:cs typeface="+mn-cs"/>
              </a:rPr>
              <a:t>: </a:t>
            </a:r>
          </a:p>
          <a:p>
            <a:pPr marL="342900" lvl="0">
              <a:lnSpc>
                <a:spcPct val="90000"/>
              </a:lnSpc>
              <a:spcBef>
                <a:spcPts val="600"/>
              </a:spcBef>
              <a:defRPr/>
            </a:pPr>
            <a:r>
              <a:rPr lang="en-GB" sz="2000" u="sng" kern="1200" dirty="0">
                <a:solidFill>
                  <a:prstClr val="black"/>
                </a:solidFill>
                <a:latin typeface="Calibri" panose="020F0502020204030204"/>
                <a:ea typeface="+mn-ea"/>
                <a:cs typeface="+mn-cs"/>
              </a:rPr>
              <a:t>Motor effect:</a:t>
            </a:r>
          </a:p>
          <a:p>
            <a:pPr marL="522288" lvl="0" indent="-228600">
              <a:lnSpc>
                <a:spcPct val="90000"/>
              </a:lnSpc>
              <a:spcBef>
                <a:spcPts val="600"/>
              </a:spcBef>
              <a:buFont typeface="Arial" panose="020B0604020202020204" pitchFamily="34" charset="0"/>
              <a:buChar char="•"/>
              <a:defRPr/>
            </a:pPr>
            <a:r>
              <a:rPr lang="en-GB" sz="2000" kern="1200" dirty="0">
                <a:solidFill>
                  <a:prstClr val="black"/>
                </a:solidFill>
                <a:latin typeface="Calibri" panose="020F0502020204030204"/>
                <a:ea typeface="+mn-ea"/>
                <a:cs typeface="+mn-cs"/>
              </a:rPr>
              <a:t>Wasting of </a:t>
            </a:r>
            <a:r>
              <a:rPr lang="en-GB" sz="2000" b="1" kern="1200" dirty="0">
                <a:solidFill>
                  <a:prstClr val="black"/>
                </a:solidFill>
                <a:latin typeface="Calibri" panose="020F0502020204030204"/>
                <a:ea typeface="+mn-ea"/>
                <a:cs typeface="+mn-cs"/>
              </a:rPr>
              <a:t>quadriceps </a:t>
            </a:r>
            <a:r>
              <a:rPr lang="en-GB" sz="2000" b="1" kern="1200" dirty="0" err="1">
                <a:solidFill>
                  <a:prstClr val="black"/>
                </a:solidFill>
                <a:latin typeface="Calibri" panose="020F0502020204030204"/>
                <a:ea typeface="+mn-ea"/>
                <a:cs typeface="+mn-cs"/>
              </a:rPr>
              <a:t>femoris</a:t>
            </a:r>
            <a:r>
              <a:rPr lang="en-GB" sz="2000" b="1" kern="1200" dirty="0">
                <a:solidFill>
                  <a:prstClr val="black"/>
                </a:solidFill>
                <a:latin typeface="Calibri" panose="020F0502020204030204"/>
                <a:ea typeface="+mn-ea"/>
                <a:cs typeface="+mn-cs"/>
              </a:rPr>
              <a:t>*</a:t>
            </a:r>
          </a:p>
          <a:p>
            <a:pPr marL="522288" lvl="0" indent="-228600">
              <a:lnSpc>
                <a:spcPct val="90000"/>
              </a:lnSpc>
              <a:spcBef>
                <a:spcPts val="600"/>
              </a:spcBef>
              <a:buFont typeface="Arial" panose="020B0604020202020204" pitchFamily="34" charset="0"/>
              <a:buChar char="•"/>
              <a:defRPr/>
            </a:pPr>
            <a:r>
              <a:rPr lang="en-GB" sz="2000" b="1" kern="1200" dirty="0">
                <a:solidFill>
                  <a:prstClr val="black"/>
                </a:solidFill>
                <a:latin typeface="Calibri" panose="020F0502020204030204"/>
                <a:ea typeface="+mn-ea"/>
                <a:cs typeface="+mn-cs"/>
              </a:rPr>
              <a:t>Loss</a:t>
            </a:r>
            <a:r>
              <a:rPr lang="en-GB" sz="2000" kern="1200" dirty="0">
                <a:solidFill>
                  <a:prstClr val="black"/>
                </a:solidFill>
                <a:latin typeface="Calibri" panose="020F0502020204030204"/>
                <a:ea typeface="+mn-ea"/>
                <a:cs typeface="+mn-cs"/>
              </a:rPr>
              <a:t> of </a:t>
            </a:r>
            <a:r>
              <a:rPr lang="en-GB" sz="2000" b="1" kern="1200" dirty="0">
                <a:solidFill>
                  <a:prstClr val="black"/>
                </a:solidFill>
                <a:latin typeface="Calibri" panose="020F0502020204030204"/>
                <a:ea typeface="+mn-ea"/>
                <a:cs typeface="+mn-cs"/>
              </a:rPr>
              <a:t>extension</a:t>
            </a:r>
            <a:r>
              <a:rPr lang="en-GB" sz="2000" kern="1200" dirty="0">
                <a:solidFill>
                  <a:prstClr val="black"/>
                </a:solidFill>
                <a:latin typeface="Calibri" panose="020F0502020204030204"/>
                <a:ea typeface="+mn-ea"/>
                <a:cs typeface="+mn-cs"/>
              </a:rPr>
              <a:t> of knee</a:t>
            </a:r>
          </a:p>
          <a:p>
            <a:pPr marL="522288" lvl="0" indent="-228600">
              <a:lnSpc>
                <a:spcPct val="90000"/>
              </a:lnSpc>
              <a:spcBef>
                <a:spcPts val="600"/>
              </a:spcBef>
              <a:buFont typeface="Arial" panose="020B0604020202020204" pitchFamily="34" charset="0"/>
              <a:buChar char="•"/>
              <a:defRPr/>
            </a:pPr>
            <a:r>
              <a:rPr lang="en-GB" sz="2000" b="1" kern="1200" dirty="0">
                <a:solidFill>
                  <a:prstClr val="black"/>
                </a:solidFill>
                <a:latin typeface="Calibri" panose="020F0502020204030204"/>
                <a:ea typeface="+mn-ea"/>
                <a:cs typeface="+mn-cs"/>
              </a:rPr>
              <a:t>Weak</a:t>
            </a:r>
            <a:r>
              <a:rPr lang="en-GB" sz="2000" kern="1200" dirty="0">
                <a:solidFill>
                  <a:prstClr val="black"/>
                </a:solidFill>
                <a:latin typeface="Calibri" panose="020F0502020204030204"/>
                <a:ea typeface="+mn-ea"/>
                <a:cs typeface="+mn-cs"/>
              </a:rPr>
              <a:t> </a:t>
            </a:r>
            <a:r>
              <a:rPr lang="en-GB" sz="2000" b="1" kern="1200" dirty="0">
                <a:solidFill>
                  <a:prstClr val="black"/>
                </a:solidFill>
                <a:latin typeface="Calibri" panose="020F0502020204030204"/>
                <a:ea typeface="+mn-ea"/>
                <a:cs typeface="+mn-cs"/>
              </a:rPr>
              <a:t>flexion</a:t>
            </a:r>
            <a:r>
              <a:rPr lang="en-GB" sz="2000" kern="1200" dirty="0">
                <a:solidFill>
                  <a:prstClr val="black"/>
                </a:solidFill>
                <a:latin typeface="Calibri" panose="020F0502020204030204"/>
                <a:ea typeface="+mn-ea"/>
                <a:cs typeface="+mn-cs"/>
              </a:rPr>
              <a:t> of hip (psoas major is intact because it takes supply from other </a:t>
            </a:r>
            <a:r>
              <a:rPr lang="en-GB" sz="2000" kern="1200" dirty="0" err="1">
                <a:solidFill>
                  <a:prstClr val="black"/>
                </a:solidFill>
                <a:latin typeface="Calibri" panose="020F0502020204030204"/>
                <a:ea typeface="+mn-ea"/>
                <a:cs typeface="+mn-cs"/>
              </a:rPr>
              <a:t>fibers</a:t>
            </a:r>
            <a:r>
              <a:rPr lang="en-GB" sz="2000" kern="1200" dirty="0">
                <a:solidFill>
                  <a:prstClr val="black"/>
                </a:solidFill>
                <a:latin typeface="Calibri" panose="020F0502020204030204"/>
                <a:ea typeface="+mn-ea"/>
                <a:cs typeface="+mn-cs"/>
              </a:rPr>
              <a:t> of the lumbar plexus)</a:t>
            </a:r>
          </a:p>
          <a:p>
            <a:pPr marL="293688" lvl="0">
              <a:lnSpc>
                <a:spcPct val="90000"/>
              </a:lnSpc>
              <a:spcBef>
                <a:spcPts val="600"/>
              </a:spcBef>
              <a:defRPr/>
            </a:pPr>
            <a:r>
              <a:rPr lang="en-GB" sz="2000" u="sng" kern="1200" dirty="0">
                <a:solidFill>
                  <a:prstClr val="black"/>
                </a:solidFill>
                <a:latin typeface="Calibri" panose="020F0502020204030204"/>
                <a:ea typeface="+mn-ea"/>
                <a:cs typeface="+mn-cs"/>
              </a:rPr>
              <a:t>Sensory effect</a:t>
            </a:r>
            <a:r>
              <a:rPr lang="en-GB" sz="2000" kern="1200" dirty="0">
                <a:solidFill>
                  <a:prstClr val="black"/>
                </a:solidFill>
                <a:latin typeface="Calibri" panose="020F0502020204030204"/>
                <a:ea typeface="+mn-ea"/>
                <a:cs typeface="+mn-cs"/>
              </a:rPr>
              <a:t>:</a:t>
            </a:r>
          </a:p>
          <a:p>
            <a:pPr marL="522288" lvl="0" indent="-228600">
              <a:lnSpc>
                <a:spcPct val="90000"/>
              </a:lnSpc>
              <a:spcBef>
                <a:spcPts val="600"/>
              </a:spcBef>
              <a:buFont typeface="Arial" panose="020B0604020202020204" pitchFamily="34" charset="0"/>
              <a:buChar char="•"/>
              <a:defRPr/>
            </a:pPr>
            <a:r>
              <a:rPr lang="en-GB" sz="2000" kern="1200" dirty="0">
                <a:solidFill>
                  <a:prstClr val="black"/>
                </a:solidFill>
                <a:latin typeface="Calibri" panose="020F0502020204030204"/>
                <a:ea typeface="+mn-ea"/>
                <a:cs typeface="+mn-cs"/>
              </a:rPr>
              <a:t>loss of sensation over areas supplied </a:t>
            </a:r>
            <a:r>
              <a:rPr lang="en-GB" sz="2000" b="1" kern="1200" dirty="0" err="1">
                <a:solidFill>
                  <a:prstClr val="black"/>
                </a:solidFill>
                <a:latin typeface="Calibri" panose="020F0502020204030204"/>
                <a:ea typeface="+mn-ea"/>
                <a:cs typeface="+mn-cs"/>
              </a:rPr>
              <a:t>antero</a:t>
            </a:r>
            <a:r>
              <a:rPr lang="en-GB" sz="2000" b="1" kern="1200" dirty="0">
                <a:solidFill>
                  <a:prstClr val="black"/>
                </a:solidFill>
                <a:latin typeface="Calibri" panose="020F0502020204030204"/>
                <a:ea typeface="+mn-ea"/>
                <a:cs typeface="+mn-cs"/>
              </a:rPr>
              <a:t>-medial aspect of thigh</a:t>
            </a:r>
            <a:r>
              <a:rPr lang="en-GB" sz="2000" kern="1200" dirty="0">
                <a:solidFill>
                  <a:prstClr val="black"/>
                </a:solidFill>
                <a:latin typeface="Calibri" panose="020F0502020204030204"/>
                <a:ea typeface="+mn-ea"/>
                <a:cs typeface="+mn-cs"/>
              </a:rPr>
              <a:t> &amp; </a:t>
            </a:r>
            <a:r>
              <a:rPr lang="en-GB" sz="2000" b="1" kern="1200" dirty="0">
                <a:solidFill>
                  <a:prstClr val="black"/>
                </a:solidFill>
                <a:latin typeface="Calibri" panose="020F0502020204030204"/>
                <a:ea typeface="+mn-ea"/>
                <a:cs typeface="+mn-cs"/>
              </a:rPr>
              <a:t>medial side of leg </a:t>
            </a:r>
            <a:r>
              <a:rPr lang="en-GB" sz="2000" kern="1200" dirty="0">
                <a:solidFill>
                  <a:prstClr val="black"/>
                </a:solidFill>
                <a:latin typeface="Calibri" panose="020F0502020204030204"/>
                <a:ea typeface="+mn-ea"/>
                <a:cs typeface="+mn-cs"/>
              </a:rPr>
              <a:t>&amp; </a:t>
            </a:r>
            <a:r>
              <a:rPr lang="en-GB" sz="2000" b="1" kern="1200" dirty="0">
                <a:solidFill>
                  <a:prstClr val="black"/>
                </a:solidFill>
                <a:latin typeface="Calibri" panose="020F0502020204030204"/>
                <a:ea typeface="+mn-ea"/>
                <a:cs typeface="+mn-cs"/>
              </a:rPr>
              <a:t>foot. </a:t>
            </a:r>
            <a:r>
              <a:rPr lang="en-GB" sz="2000" kern="1200" dirty="0">
                <a:solidFill>
                  <a:prstClr val="black"/>
                </a:solidFill>
                <a:latin typeface="Calibri" panose="020F0502020204030204"/>
                <a:ea typeface="+mn-ea"/>
                <a:cs typeface="+mn-cs"/>
              </a:rPr>
              <a:t>(injury of </a:t>
            </a:r>
            <a:r>
              <a:rPr lang="en-GB" sz="2000" b="1" kern="1200" dirty="0">
                <a:solidFill>
                  <a:prstClr val="black"/>
                </a:solidFill>
                <a:latin typeface="Calibri" panose="020F0502020204030204"/>
                <a:ea typeface="+mn-ea"/>
                <a:cs typeface="+mn-cs"/>
              </a:rPr>
              <a:t>saphenous</a:t>
            </a:r>
            <a:r>
              <a:rPr lang="en-GB" sz="2000" kern="1200" dirty="0">
                <a:solidFill>
                  <a:prstClr val="black"/>
                </a:solidFill>
                <a:latin typeface="Calibri" panose="020F0502020204030204"/>
                <a:ea typeface="+mn-ea"/>
                <a:cs typeface="+mn-cs"/>
              </a:rPr>
              <a:t> branch of femoral)</a:t>
            </a:r>
            <a:endParaRPr lang="en-GB" sz="2000" b="1" kern="1200" dirty="0">
              <a:solidFill>
                <a:prstClr val="black"/>
              </a:solidFill>
              <a:latin typeface="Calibri" panose="020F0502020204030204"/>
              <a:ea typeface="+mn-ea"/>
              <a:cs typeface="+mn-cs"/>
            </a:endParaRPr>
          </a:p>
        </p:txBody>
      </p:sp>
      <p:pic>
        <p:nvPicPr>
          <p:cNvPr id="8" name="Picture 4" descr="4AA6C589"/>
          <p:cNvPicPr>
            <a:picLocks noChangeAspect="1" noChangeArrowheads="1"/>
          </p:cNvPicPr>
          <p:nvPr/>
        </p:nvPicPr>
        <p:blipFill>
          <a:blip r:embed="rId2" cstate="print"/>
          <a:srcRect l="45337" t="6801" r="19768" b="55362"/>
          <a:stretch>
            <a:fillRect/>
          </a:stretch>
        </p:blipFill>
        <p:spPr>
          <a:xfrm>
            <a:off x="8517267" y="522537"/>
            <a:ext cx="3125181" cy="2844006"/>
          </a:xfrm>
          <a:prstGeom prst="rect">
            <a:avLst/>
          </a:prstGeom>
          <a:solidFill>
            <a:srgbClr val="FFFFFF">
              <a:shade val="85000"/>
            </a:srgbClr>
          </a:solidFill>
          <a:ln w="88900" cap="sq">
            <a:solidFill>
              <a:srgbClr val="FFFFFF"/>
            </a:solidFill>
          </a:ln>
          <a:effectLst/>
          <a:scene3d>
            <a:camera prst="orthographicFront"/>
            <a:lightRig rig="twoPt" dir="t">
              <a:rot lat="0" lon="0" rev="7200000"/>
            </a:lightRig>
          </a:scene3d>
          <a:sp3d>
            <a:bevelT w="25400" h="19050"/>
            <a:contourClr>
              <a:srgbClr val="FFFFFF"/>
            </a:contourClr>
          </a:sp3d>
        </p:spPr>
      </p:pic>
      <p:grpSp>
        <p:nvGrpSpPr>
          <p:cNvPr id="15" name="Group 14"/>
          <p:cNvGrpSpPr/>
          <p:nvPr/>
        </p:nvGrpSpPr>
        <p:grpSpPr>
          <a:xfrm>
            <a:off x="8590148" y="3763987"/>
            <a:ext cx="3428961" cy="2783213"/>
            <a:chOff x="8590148" y="3763987"/>
            <a:chExt cx="3428961" cy="2783213"/>
          </a:xfrm>
        </p:grpSpPr>
        <p:pic>
          <p:nvPicPr>
            <p:cNvPr id="9" name="Picture 4" descr="Fig 2 - The cutaneous innervation of the branches of the femoral ne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0148" y="3763987"/>
              <a:ext cx="3428961" cy="27832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966120" y="6145391"/>
              <a:ext cx="892734" cy="369332"/>
            </a:xfrm>
            <a:prstGeom prst="rect">
              <a:avLst/>
            </a:prstGeom>
            <a:noFill/>
            <a:ln>
              <a:noFill/>
              <a:prstDash val="dash"/>
            </a:ln>
          </p:spPr>
          <p:txBody>
            <a:bodyPr wrap="square" rtlCol="0">
              <a:spAutoFit/>
            </a:bodyPr>
            <a:lstStyle/>
            <a:p>
              <a:r>
                <a:rPr lang="en-US" sz="1800" dirty="0">
                  <a:solidFill>
                    <a:schemeClr val="bg1">
                      <a:lumMod val="50000"/>
                    </a:schemeClr>
                  </a:solidFill>
                  <a:latin typeface="+mn-lt"/>
                </a:rPr>
                <a:t>Extra </a:t>
              </a:r>
            </a:p>
          </p:txBody>
        </p:sp>
      </p:grpSp>
      <p:grpSp>
        <p:nvGrpSpPr>
          <p:cNvPr id="18" name="Group 17"/>
          <p:cNvGrpSpPr/>
          <p:nvPr/>
        </p:nvGrpSpPr>
        <p:grpSpPr>
          <a:xfrm>
            <a:off x="5705951" y="2610724"/>
            <a:ext cx="2507607" cy="4158652"/>
            <a:chOff x="5705951" y="2610724"/>
            <a:chExt cx="2507607" cy="4158652"/>
          </a:xfrm>
        </p:grpSpPr>
        <p:pic>
          <p:nvPicPr>
            <p:cNvPr id="14338" name="Picture 2" descr="Image result for quadriceps femor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318" y="2610724"/>
              <a:ext cx="1563240" cy="41586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539204" y="6362534"/>
              <a:ext cx="892734" cy="369332"/>
            </a:xfrm>
            <a:prstGeom prst="rect">
              <a:avLst/>
            </a:prstGeom>
            <a:noFill/>
            <a:ln>
              <a:noFill/>
              <a:prstDash val="dash"/>
            </a:ln>
          </p:spPr>
          <p:txBody>
            <a:bodyPr wrap="square" rtlCol="0">
              <a:spAutoFit/>
            </a:bodyPr>
            <a:lstStyle/>
            <a:p>
              <a:r>
                <a:rPr lang="en-US" sz="1800" dirty="0">
                  <a:solidFill>
                    <a:schemeClr val="bg1">
                      <a:lumMod val="50000"/>
                    </a:schemeClr>
                  </a:solidFill>
                  <a:latin typeface="+mn-lt"/>
                </a:rPr>
                <a:t>Extra </a:t>
              </a:r>
            </a:p>
          </p:txBody>
        </p:sp>
        <p:cxnSp>
          <p:nvCxnSpPr>
            <p:cNvPr id="13" name="Straight Arrow Connector 12"/>
            <p:cNvCxnSpPr/>
            <p:nvPr/>
          </p:nvCxnSpPr>
          <p:spPr>
            <a:xfrm flipV="1">
              <a:off x="6406699" y="5011889"/>
              <a:ext cx="487238" cy="254894"/>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05951" y="5218769"/>
              <a:ext cx="1294336" cy="584775"/>
            </a:xfrm>
            <a:prstGeom prst="rect">
              <a:avLst/>
            </a:prstGeom>
            <a:noFill/>
            <a:ln>
              <a:noFill/>
              <a:prstDash val="dash"/>
            </a:ln>
          </p:spPr>
          <p:txBody>
            <a:bodyPr wrap="square" rtlCol="0">
              <a:spAutoFit/>
            </a:bodyPr>
            <a:lstStyle/>
            <a:p>
              <a:r>
                <a:rPr lang="en-US" sz="1600" dirty="0">
                  <a:solidFill>
                    <a:schemeClr val="tx1">
                      <a:lumMod val="65000"/>
                      <a:lumOff val="35000"/>
                    </a:schemeClr>
                  </a:solidFill>
                  <a:latin typeface="+mn-lt"/>
                </a:rPr>
                <a:t>Quadriceps </a:t>
              </a:r>
              <a:r>
                <a:rPr lang="en-US" sz="1600" dirty="0" err="1">
                  <a:solidFill>
                    <a:schemeClr val="tx1">
                      <a:lumMod val="65000"/>
                      <a:lumOff val="35000"/>
                    </a:schemeClr>
                  </a:solidFill>
                  <a:latin typeface="+mn-lt"/>
                </a:rPr>
                <a:t>femoris</a:t>
              </a:r>
              <a:endParaRPr lang="en-US" sz="1600" dirty="0">
                <a:solidFill>
                  <a:schemeClr val="tx1">
                    <a:lumMod val="65000"/>
                    <a:lumOff val="35000"/>
                  </a:schemeClr>
                </a:solidFill>
                <a:latin typeface="+mn-lt"/>
              </a:endParaRPr>
            </a:p>
          </p:txBody>
        </p:sp>
      </p:grpSp>
      <p:cxnSp>
        <p:nvCxnSpPr>
          <p:cNvPr id="17" name="Straight Connector 16"/>
          <p:cNvCxnSpPr/>
          <p:nvPr/>
        </p:nvCxnSpPr>
        <p:spPr>
          <a:xfrm>
            <a:off x="2545864" y="2571469"/>
            <a:ext cx="20116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747527" y="390025"/>
            <a:ext cx="10395603" cy="1149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Lumbosacral Plexus</a:t>
            </a:r>
            <a:endParaRPr lang="en-US" sz="3600" b="1" dirty="0"/>
          </a:p>
          <a:p>
            <a:r>
              <a:rPr lang="en-US" sz="3200" b="1" dirty="0"/>
              <a:t>Femoral Nerve</a:t>
            </a:r>
          </a:p>
        </p:txBody>
      </p:sp>
      <p:sp>
        <p:nvSpPr>
          <p:cNvPr id="19" name="TextBox 18"/>
          <p:cNvSpPr txBox="1"/>
          <p:nvPr/>
        </p:nvSpPr>
        <p:spPr>
          <a:xfrm>
            <a:off x="1164797" y="5266783"/>
            <a:ext cx="4079967" cy="1384995"/>
          </a:xfrm>
          <a:prstGeom prst="rect">
            <a:avLst/>
          </a:prstGeom>
          <a:noFill/>
          <a:ln>
            <a:solidFill>
              <a:schemeClr val="bg1">
                <a:lumMod val="65000"/>
              </a:schemeClr>
            </a:solidFill>
            <a:prstDash val="dash"/>
          </a:ln>
        </p:spPr>
        <p:txBody>
          <a:bodyPr wrap="square" rtlCol="0">
            <a:spAutoFit/>
          </a:bodyPr>
          <a:lstStyle/>
          <a:p>
            <a:r>
              <a:rPr lang="en-US" dirty="0">
                <a:solidFill>
                  <a:schemeClr val="bg1">
                    <a:lumMod val="50000"/>
                  </a:schemeClr>
                </a:solidFill>
                <a:latin typeface="+mn-lt"/>
              </a:rPr>
              <a:t>*</a:t>
            </a:r>
            <a:r>
              <a:rPr lang="en-US" i="1" dirty="0">
                <a:solidFill>
                  <a:schemeClr val="bg1">
                    <a:lumMod val="50000"/>
                  </a:schemeClr>
                </a:solidFill>
                <a:latin typeface="+mn-lt"/>
              </a:rPr>
              <a:t>Recall</a:t>
            </a:r>
            <a:r>
              <a:rPr lang="en-US" dirty="0">
                <a:solidFill>
                  <a:schemeClr val="bg1">
                    <a:lumMod val="50000"/>
                  </a:schemeClr>
                </a:solidFill>
                <a:latin typeface="+mn-lt"/>
              </a:rPr>
              <a:t>: action of quadriceps </a:t>
            </a:r>
            <a:r>
              <a:rPr lang="en-US" dirty="0" err="1">
                <a:solidFill>
                  <a:schemeClr val="bg1">
                    <a:lumMod val="50000"/>
                  </a:schemeClr>
                </a:solidFill>
                <a:latin typeface="+mn-lt"/>
              </a:rPr>
              <a:t>femoris</a:t>
            </a:r>
            <a:r>
              <a:rPr lang="en-US" dirty="0">
                <a:solidFill>
                  <a:schemeClr val="bg1">
                    <a:lumMod val="50000"/>
                  </a:schemeClr>
                </a:solidFill>
                <a:latin typeface="+mn-lt"/>
              </a:rPr>
              <a:t>:</a:t>
            </a:r>
          </a:p>
          <a:p>
            <a:pPr marL="285750" indent="-285750">
              <a:buFont typeface="Arial" panose="020B0604020202020204" pitchFamily="34" charset="0"/>
              <a:buChar char="•"/>
            </a:pPr>
            <a:r>
              <a:rPr lang="en-US" dirty="0">
                <a:solidFill>
                  <a:schemeClr val="bg1">
                    <a:lumMod val="50000"/>
                  </a:schemeClr>
                </a:solidFill>
                <a:latin typeface="+mn-lt"/>
              </a:rPr>
              <a:t>Extension of the knee (only muscle that does this)</a:t>
            </a:r>
          </a:p>
          <a:p>
            <a:pPr marL="285750" indent="-285750">
              <a:buFont typeface="Arial" panose="020B0604020202020204" pitchFamily="34" charset="0"/>
              <a:buChar char="•"/>
            </a:pPr>
            <a:r>
              <a:rPr lang="en-US" dirty="0">
                <a:solidFill>
                  <a:schemeClr val="bg1">
                    <a:lumMod val="50000"/>
                  </a:schemeClr>
                </a:solidFill>
                <a:latin typeface="+mn-lt"/>
              </a:rPr>
              <a:t>Flexion of hip (with other muscles) </a:t>
            </a:r>
          </a:p>
          <a:p>
            <a:r>
              <a:rPr lang="en-US" dirty="0">
                <a:solidFill>
                  <a:schemeClr val="bg1">
                    <a:lumMod val="50000"/>
                  </a:schemeClr>
                </a:solidFill>
                <a:latin typeface="+mn-lt"/>
              </a:rPr>
              <a:t>So if the quadriceps aren’t working we will completely lose the ability to extend the knee but weak flexion of the hip is still possible.</a:t>
            </a:r>
            <a:endParaRPr lang="en-GB" dirty="0">
              <a:solidFill>
                <a:schemeClr val="bg1">
                  <a:lumMod val="50000"/>
                </a:schemeClr>
              </a:solidFill>
              <a:latin typeface="+mn-lt"/>
            </a:endParaRPr>
          </a:p>
        </p:txBody>
      </p:sp>
    </p:spTree>
    <p:extLst>
      <p:ext uri="{BB962C8B-B14F-4D97-AF65-F5344CB8AC3E}">
        <p14:creationId xmlns:p14="http://schemas.microsoft.com/office/powerpoint/2010/main" val="2421437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747526" y="1712774"/>
            <a:ext cx="7105811" cy="4954933"/>
          </a:xfrm>
        </p:spPr>
        <p:txBody>
          <a:bodyPr>
            <a:normAutofit/>
          </a:bodyPr>
          <a:lstStyle/>
          <a:p>
            <a:pPr algn="l" rtl="0">
              <a:buFont typeface="Courier New" panose="02070309020205020404" pitchFamily="49" charset="0"/>
              <a:buChar char="o"/>
              <a:defRPr/>
            </a:pPr>
            <a:r>
              <a:rPr lang="en-US" sz="2200" i="1" dirty="0"/>
              <a:t>Origin</a:t>
            </a:r>
            <a:r>
              <a:rPr lang="en-US" sz="2200" dirty="0"/>
              <a:t>: </a:t>
            </a:r>
          </a:p>
          <a:p>
            <a:pPr marL="736600" lvl="1" indent="-342900">
              <a:defRPr/>
            </a:pPr>
            <a:r>
              <a:rPr lang="en-GB" sz="2200" dirty="0"/>
              <a:t>from sacral plexus (</a:t>
            </a:r>
            <a:r>
              <a:rPr lang="en-GB" sz="2200" b="1" dirty="0"/>
              <a:t>L4</a:t>
            </a:r>
            <a:r>
              <a:rPr lang="en-GB" sz="2200" dirty="0"/>
              <a:t>, </a:t>
            </a:r>
            <a:r>
              <a:rPr lang="en-GB" sz="2200" b="1" dirty="0"/>
              <a:t>L5</a:t>
            </a:r>
            <a:r>
              <a:rPr lang="en-GB" sz="2200" dirty="0"/>
              <a:t>, </a:t>
            </a:r>
            <a:r>
              <a:rPr lang="en-GB" sz="2200" b="1" dirty="0"/>
              <a:t>S1</a:t>
            </a:r>
            <a:r>
              <a:rPr lang="en-GB" sz="2200" dirty="0"/>
              <a:t>, </a:t>
            </a:r>
            <a:r>
              <a:rPr lang="en-GB" sz="2200" b="1" dirty="0"/>
              <a:t>S2</a:t>
            </a:r>
            <a:r>
              <a:rPr lang="en-GB" sz="2200" dirty="0"/>
              <a:t>, &amp; </a:t>
            </a:r>
            <a:r>
              <a:rPr lang="en-GB" sz="2200" b="1" dirty="0"/>
              <a:t>S3</a:t>
            </a:r>
            <a:r>
              <a:rPr lang="en-GB" sz="2200" dirty="0"/>
              <a:t>)</a:t>
            </a:r>
          </a:p>
          <a:p>
            <a:pPr marL="736600" lvl="1" indent="-342900">
              <a:defRPr/>
            </a:pPr>
            <a:r>
              <a:rPr lang="en-GB" sz="2200" dirty="0"/>
              <a:t>It is one of the terminal branch of sacral plexus.</a:t>
            </a:r>
          </a:p>
          <a:p>
            <a:pPr algn="l" rtl="0">
              <a:buFont typeface="Courier New" panose="02070309020205020404" pitchFamily="49" charset="0"/>
              <a:buChar char="o"/>
              <a:defRPr/>
            </a:pPr>
            <a:r>
              <a:rPr lang="en-US" sz="2200" i="1" dirty="0"/>
              <a:t>Course</a:t>
            </a:r>
            <a:r>
              <a:rPr lang="en-US" sz="2200" dirty="0"/>
              <a:t>:</a:t>
            </a:r>
          </a:p>
          <a:p>
            <a:pPr marL="576263" lvl="1">
              <a:tabLst>
                <a:tab pos="576263" algn="l"/>
              </a:tabLst>
              <a:defRPr/>
            </a:pPr>
            <a:r>
              <a:rPr lang="en-GB" sz="2200" dirty="0"/>
              <a:t>Leaves the pelvis through </a:t>
            </a:r>
            <a:r>
              <a:rPr lang="en-GB" sz="2200" b="1" dirty="0"/>
              <a:t>greater sciatic foramen</a:t>
            </a:r>
            <a:r>
              <a:rPr lang="en-GB" sz="2200" dirty="0"/>
              <a:t>, below </a:t>
            </a:r>
            <a:r>
              <a:rPr lang="en-GB" sz="2200" b="1" dirty="0"/>
              <a:t>piriformis </a:t>
            </a:r>
            <a:r>
              <a:rPr lang="en-GB" sz="2200" dirty="0"/>
              <a:t>&amp; passes in the gluteal region (mid way between </a:t>
            </a:r>
            <a:r>
              <a:rPr lang="en-GB" sz="2200" b="1" dirty="0"/>
              <a:t>ischial</a:t>
            </a:r>
            <a:r>
              <a:rPr lang="en-GB" sz="2200" dirty="0"/>
              <a:t> </a:t>
            </a:r>
            <a:r>
              <a:rPr lang="en-GB" sz="2200" b="1" dirty="0"/>
              <a:t>tuberosity</a:t>
            </a:r>
            <a:r>
              <a:rPr lang="en-GB" sz="2200" dirty="0"/>
              <a:t> &amp; </a:t>
            </a:r>
            <a:r>
              <a:rPr lang="en-GB" sz="2200" b="1" dirty="0"/>
              <a:t>greater</a:t>
            </a:r>
            <a:r>
              <a:rPr lang="en-GB" sz="2200" dirty="0"/>
              <a:t> </a:t>
            </a:r>
            <a:r>
              <a:rPr lang="en-GB" sz="2200" b="1" dirty="0"/>
              <a:t>trochanter</a:t>
            </a:r>
            <a:r>
              <a:rPr lang="en-GB" sz="2200" dirty="0"/>
              <a:t>) then to posterior compartment of thigh</a:t>
            </a:r>
          </a:p>
          <a:p>
            <a:pPr marL="576263" lvl="1">
              <a:tabLst>
                <a:tab pos="576263" algn="l"/>
              </a:tabLst>
              <a:defRPr/>
            </a:pPr>
            <a:r>
              <a:rPr lang="en-GB" sz="2200" dirty="0"/>
              <a:t>Divides into </a:t>
            </a:r>
            <a:r>
              <a:rPr lang="en-GB" sz="2200" b="1" dirty="0" err="1"/>
              <a:t>tibial</a:t>
            </a:r>
            <a:r>
              <a:rPr lang="en-GB" sz="2200" dirty="0"/>
              <a:t> &amp; </a:t>
            </a:r>
            <a:r>
              <a:rPr lang="en-GB" sz="2200" b="1" dirty="0"/>
              <a:t>common</a:t>
            </a:r>
            <a:r>
              <a:rPr lang="en-GB" sz="2200" dirty="0"/>
              <a:t> </a:t>
            </a:r>
            <a:r>
              <a:rPr lang="en-GB" sz="2200" b="1" dirty="0"/>
              <a:t>peroneal</a:t>
            </a:r>
            <a:r>
              <a:rPr lang="en-GB" sz="2200" dirty="0"/>
              <a:t> (fibular) nerves</a:t>
            </a:r>
          </a:p>
          <a:p>
            <a:pPr marL="282575" lvl="1" indent="-282575">
              <a:buFont typeface="Courier New" panose="02070309020205020404" pitchFamily="49" charset="0"/>
              <a:buChar char="o"/>
              <a:tabLst>
                <a:tab pos="576263" algn="l"/>
              </a:tabLst>
              <a:defRPr/>
            </a:pPr>
            <a:r>
              <a:rPr lang="en-US" sz="2200" i="1" dirty="0"/>
              <a:t>Injury:</a:t>
            </a:r>
          </a:p>
          <a:p>
            <a:pPr marL="631825" lvl="1">
              <a:tabLst>
                <a:tab pos="511175" algn="l"/>
              </a:tabLst>
              <a:defRPr/>
            </a:pPr>
            <a:r>
              <a:rPr lang="en-US" sz="2200" dirty="0"/>
              <a:t>Injury will affect the </a:t>
            </a:r>
            <a:r>
              <a:rPr lang="en-US" sz="2200" i="1" dirty="0"/>
              <a:t>flexion of knee</a:t>
            </a:r>
            <a:r>
              <a:rPr lang="en-US" sz="2200" dirty="0"/>
              <a:t>, </a:t>
            </a:r>
            <a:r>
              <a:rPr lang="en-US" sz="2200" i="1" dirty="0"/>
              <a:t>extension o f hip</a:t>
            </a:r>
            <a:r>
              <a:rPr lang="en-US" sz="2200" dirty="0"/>
              <a:t>, </a:t>
            </a:r>
            <a:r>
              <a:rPr lang="en-US" sz="2200" i="1" dirty="0"/>
              <a:t>all movements of leg &amp; foot</a:t>
            </a:r>
            <a:r>
              <a:rPr lang="en-US" sz="2200" dirty="0"/>
              <a:t>, as well as </a:t>
            </a:r>
            <a:r>
              <a:rPr lang="en-US" sz="2200" i="1" dirty="0"/>
              <a:t>loss of sensation </a:t>
            </a:r>
            <a:r>
              <a:rPr lang="en-US" sz="2200" dirty="0"/>
              <a:t>of skin of </a:t>
            </a:r>
            <a:r>
              <a:rPr lang="en-US" sz="2200" i="1" dirty="0"/>
              <a:t>leg and foot </a:t>
            </a:r>
            <a:r>
              <a:rPr lang="en-US" sz="2200" dirty="0"/>
              <a:t>(except areas supplied by saphenous branch of femoral nerve.</a:t>
            </a:r>
            <a:endParaRPr lang="en-GB" sz="2200" dirty="0"/>
          </a:p>
        </p:txBody>
      </p:sp>
      <p:cxnSp>
        <p:nvCxnSpPr>
          <p:cNvPr id="10" name="Straight Connector 9"/>
          <p:cNvCxnSpPr/>
          <p:nvPr/>
        </p:nvCxnSpPr>
        <p:spPr>
          <a:xfrm>
            <a:off x="2154898" y="3837959"/>
            <a:ext cx="1188720" cy="0"/>
          </a:xfrm>
          <a:prstGeom prst="line">
            <a:avLst/>
          </a:prstGeom>
          <a:ln w="28575">
            <a:solidFill>
              <a:srgbClr val="DE8DEB"/>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7143129" y="542327"/>
            <a:ext cx="682625" cy="734036"/>
            <a:chOff x="6597319" y="353560"/>
            <a:chExt cx="682625" cy="734036"/>
          </a:xfrm>
        </p:grpSpPr>
        <p:pic>
          <p:nvPicPr>
            <p:cNvPr id="31" name="Picture 2" descr="Image result for youtube">
              <a:hlinkClick r:id="rId2" action="ppaction://hlinkpres?slideindex=1&amp;slidetit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319" y="353560"/>
              <a:ext cx="682625" cy="48063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649975" y="779819"/>
              <a:ext cx="598241" cy="307777"/>
            </a:xfrm>
            <a:prstGeom prst="rect">
              <a:avLst/>
            </a:prstGeom>
            <a:noFill/>
          </p:spPr>
          <p:txBody>
            <a:bodyPr wrap="none" rtlCol="0">
              <a:spAutoFit/>
            </a:bodyPr>
            <a:lstStyle/>
            <a:p>
              <a:r>
                <a:rPr lang="en-US" dirty="0">
                  <a:solidFill>
                    <a:schemeClr val="accent6">
                      <a:lumMod val="75000"/>
                    </a:schemeClr>
                  </a:solidFill>
                  <a:latin typeface="+mn-lt"/>
                </a:rPr>
                <a:t>06:55</a:t>
              </a:r>
              <a:endParaRPr lang="en-GB" dirty="0">
                <a:solidFill>
                  <a:schemeClr val="accent6">
                    <a:lumMod val="75000"/>
                  </a:schemeClr>
                </a:solidFill>
                <a:latin typeface="+mn-lt"/>
              </a:endParaRPr>
            </a:p>
          </p:txBody>
        </p:sp>
      </p:grpSp>
      <p:cxnSp>
        <p:nvCxnSpPr>
          <p:cNvPr id="42" name="Straight Connector 41"/>
          <p:cNvCxnSpPr/>
          <p:nvPr/>
        </p:nvCxnSpPr>
        <p:spPr>
          <a:xfrm>
            <a:off x="2980914" y="4169167"/>
            <a:ext cx="201168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9780" y="4804866"/>
            <a:ext cx="2103120" cy="0"/>
          </a:xfrm>
          <a:prstGeom prst="line">
            <a:avLst/>
          </a:prstGeom>
          <a:ln w="28575">
            <a:solidFill>
              <a:srgbClr val="FAA4B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797386" y="4817151"/>
            <a:ext cx="59436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327073" y="4164211"/>
            <a:ext cx="210312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7664947" y="542327"/>
            <a:ext cx="4476499" cy="4274824"/>
            <a:chOff x="12843757" y="1033080"/>
            <a:chExt cx="4476499" cy="6019800"/>
          </a:xfrm>
        </p:grpSpPr>
        <p:pic>
          <p:nvPicPr>
            <p:cNvPr id="50" name="Content Placeholder 6" descr="lumbosacral 006.jpg"/>
            <p:cNvPicPr>
              <a:picLocks noChangeAspect="1"/>
            </p:cNvPicPr>
            <p:nvPr/>
          </p:nvPicPr>
          <p:blipFill>
            <a:blip r:embed="rId4"/>
            <a:stretch>
              <a:fillRect/>
            </a:stretch>
          </p:blipFill>
          <p:spPr>
            <a:xfrm>
              <a:off x="13205456" y="1033080"/>
              <a:ext cx="4114800" cy="6019800"/>
            </a:xfrm>
            <a:prstGeom prst="rect">
              <a:avLst/>
            </a:prstGeom>
            <a:ln w="38100" cap="sq">
              <a:noFill/>
            </a:ln>
            <a:effectLst/>
          </p:spPr>
        </p:pic>
        <p:sp>
          <p:nvSpPr>
            <p:cNvPr id="51" name="Rectangle 50"/>
            <p:cNvSpPr/>
            <p:nvPr/>
          </p:nvSpPr>
          <p:spPr>
            <a:xfrm>
              <a:off x="16011304" y="1977168"/>
              <a:ext cx="504884" cy="154796"/>
            </a:xfrm>
            <a:prstGeom prst="rect">
              <a:avLst/>
            </a:prstGeom>
            <a:noFill/>
            <a:ln w="28575">
              <a:solidFill>
                <a:srgbClr val="DE8D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12"/>
            <p:cNvSpPr txBox="1">
              <a:spLocks noChangeArrowheads="1"/>
            </p:cNvSpPr>
            <p:nvPr/>
          </p:nvSpPr>
          <p:spPr bwMode="auto">
            <a:xfrm>
              <a:off x="12843757" y="2221715"/>
              <a:ext cx="1300162" cy="246063"/>
            </a:xfrm>
            <a:prstGeom prst="rect">
              <a:avLst/>
            </a:prstGeom>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rtl="1" eaLnBrk="1" hangingPunct="1"/>
              <a:r>
                <a:rPr lang="en-US" altLang="en-US" sz="1000" dirty="0">
                  <a:solidFill>
                    <a:schemeClr val="tx1">
                      <a:lumMod val="65000"/>
                      <a:lumOff val="35000"/>
                    </a:schemeClr>
                  </a:solidFill>
                </a:rPr>
                <a:t>Ischial tuberosity</a:t>
              </a:r>
            </a:p>
          </p:txBody>
        </p:sp>
        <p:cxnSp>
          <p:nvCxnSpPr>
            <p:cNvPr id="53" name="Straight Arrow Connector 52"/>
            <p:cNvCxnSpPr>
              <a:stCxn id="52" idx="3"/>
            </p:cNvCxnSpPr>
            <p:nvPr/>
          </p:nvCxnSpPr>
          <p:spPr>
            <a:xfrm>
              <a:off x="14143919" y="2344747"/>
              <a:ext cx="662644" cy="4826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6085456" y="2514386"/>
              <a:ext cx="822960" cy="154796"/>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15852266" y="4112842"/>
              <a:ext cx="615362" cy="15479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15901744" y="5263066"/>
              <a:ext cx="1006672" cy="121341"/>
            </a:xfrm>
            <a:prstGeom prst="rect">
              <a:avLst/>
            </a:prstGeom>
            <a:noFill/>
            <a:ln w="28575">
              <a:solidFill>
                <a:srgbClr val="FAA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4093549" y="6619919"/>
              <a:ext cx="498926" cy="137828"/>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392" name="Picture 8" descr="Image result for greater sciatic foram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2481" y="5088719"/>
            <a:ext cx="2575645" cy="1774053"/>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Straight Connector 59"/>
          <p:cNvCxnSpPr/>
          <p:nvPr/>
        </p:nvCxnSpPr>
        <p:spPr>
          <a:xfrm>
            <a:off x="4375762" y="3536729"/>
            <a:ext cx="2651760" cy="0"/>
          </a:xfrm>
          <a:prstGeom prst="line">
            <a:avLst/>
          </a:prstGeom>
          <a:ln w="28575">
            <a:solidFill>
              <a:srgbClr val="120CCE"/>
            </a:solidFill>
          </a:ln>
        </p:spPr>
        <p:style>
          <a:lnRef idx="1">
            <a:schemeClr val="accent1"/>
          </a:lnRef>
          <a:fillRef idx="0">
            <a:schemeClr val="accent1"/>
          </a:fillRef>
          <a:effectRef idx="0">
            <a:schemeClr val="accent1"/>
          </a:effectRef>
          <a:fontRef idx="minor">
            <a:schemeClr val="tx1"/>
          </a:fontRef>
        </p:style>
      </p:cxnSp>
      <p:sp>
        <p:nvSpPr>
          <p:cNvPr id="25" name="Title 1"/>
          <p:cNvSpPr txBox="1">
            <a:spLocks/>
          </p:cNvSpPr>
          <p:nvPr/>
        </p:nvSpPr>
        <p:spPr>
          <a:xfrm>
            <a:off x="747527" y="390025"/>
            <a:ext cx="10395603" cy="1149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Lumbosacral Plexus</a:t>
            </a:r>
            <a:endParaRPr lang="en-US" sz="3600" b="1" dirty="0"/>
          </a:p>
          <a:p>
            <a:pPr lvl="0">
              <a:lnSpc>
                <a:spcPct val="100000"/>
              </a:lnSpc>
              <a:spcBef>
                <a:spcPts val="0"/>
              </a:spcBef>
            </a:pPr>
            <a:r>
              <a:rPr lang="en-US" sz="3200" b="1" dirty="0"/>
              <a:t>Sciatic Nerve </a:t>
            </a:r>
            <a:r>
              <a:rPr lang="en-US" sz="1800" dirty="0">
                <a:latin typeface="+mn-lt"/>
              </a:rPr>
              <a:t>(</a:t>
            </a:r>
            <a:r>
              <a:rPr lang="en-GB" sz="1800" kern="0" dirty="0">
                <a:solidFill>
                  <a:srgbClr val="000000"/>
                </a:solidFill>
                <a:latin typeface="+mn-lt"/>
                <a:cs typeface="Arial"/>
              </a:rPr>
              <a:t>The largest nerve of the body</a:t>
            </a:r>
            <a:r>
              <a:rPr lang="en-US" sz="1800" dirty="0">
                <a:latin typeface="+mn-lt"/>
              </a:rPr>
              <a:t>)</a:t>
            </a:r>
            <a:endParaRPr lang="en-US" sz="1800" kern="0" dirty="0">
              <a:solidFill>
                <a:srgbClr val="000000"/>
              </a:solidFill>
              <a:latin typeface="+mn-lt"/>
              <a:cs typeface="Arial"/>
            </a:endParaRPr>
          </a:p>
        </p:txBody>
      </p:sp>
    </p:spTree>
    <p:extLst>
      <p:ext uri="{BB962C8B-B14F-4D97-AF65-F5344CB8AC3E}">
        <p14:creationId xmlns:p14="http://schemas.microsoft.com/office/powerpoint/2010/main" val="1831822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063390" y="1810289"/>
            <a:ext cx="3072962" cy="4788349"/>
            <a:chOff x="7753971" y="4908518"/>
            <a:chExt cx="3559175" cy="5095696"/>
          </a:xfrm>
        </p:grpSpPr>
        <p:pic>
          <p:nvPicPr>
            <p:cNvPr id="23" name="Content Placeholder 4" descr="F66122-006-f087.jpg"/>
            <p:cNvPicPr>
              <a:picLocks noChangeAspect="1"/>
            </p:cNvPicPr>
            <p:nvPr/>
          </p:nvPicPr>
          <p:blipFill rotWithShape="1">
            <a:blip r:embed="rId2"/>
            <a:srcRect b="1658"/>
            <a:stretch/>
          </p:blipFill>
          <p:spPr>
            <a:xfrm>
              <a:off x="7753971" y="4908518"/>
              <a:ext cx="3559175" cy="5095696"/>
            </a:xfrm>
            <a:prstGeom prst="rect">
              <a:avLst/>
            </a:prstGeom>
            <a:ln w="38100" cap="sq">
              <a:noFill/>
            </a:ln>
            <a:effectLst/>
          </p:spPr>
        </p:pic>
        <p:sp>
          <p:nvSpPr>
            <p:cNvPr id="27" name="Right Arrow 26"/>
            <p:cNvSpPr/>
            <p:nvPr/>
          </p:nvSpPr>
          <p:spPr>
            <a:xfrm>
              <a:off x="8351194" y="7215881"/>
              <a:ext cx="314405" cy="128501"/>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28" name="Rectangle 27"/>
            <p:cNvSpPr/>
            <p:nvPr/>
          </p:nvSpPr>
          <p:spPr>
            <a:xfrm>
              <a:off x="8630389" y="5564220"/>
              <a:ext cx="878398" cy="11650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9218780" y="7638684"/>
              <a:ext cx="513332" cy="187218"/>
            </a:xfrm>
            <a:prstGeom prst="rect">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9141534" y="7942634"/>
              <a:ext cx="537487" cy="186322"/>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Content Placeholder 2"/>
          <p:cNvSpPr txBox="1">
            <a:spLocks/>
          </p:cNvSpPr>
          <p:nvPr/>
        </p:nvSpPr>
        <p:spPr>
          <a:xfrm>
            <a:off x="6334873" y="2084007"/>
            <a:ext cx="3076170" cy="46775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defRPr/>
            </a:pPr>
            <a:r>
              <a:rPr lang="en-US" sz="2000" dirty="0"/>
              <a:t>Course:</a:t>
            </a:r>
          </a:p>
          <a:p>
            <a:pPr marL="465138" lvl="1">
              <a:defRPr/>
            </a:pPr>
            <a:r>
              <a:rPr lang="en-US" sz="2000" i="1" dirty="0"/>
              <a:t>Leaves </a:t>
            </a:r>
            <a:r>
              <a:rPr lang="en-US" sz="2000" b="1" dirty="0"/>
              <a:t>popliteal</a:t>
            </a:r>
            <a:r>
              <a:rPr lang="en-US" sz="2000" dirty="0"/>
              <a:t> </a:t>
            </a:r>
            <a:r>
              <a:rPr lang="en-US" sz="2000" b="1" dirty="0"/>
              <a:t>fossa</a:t>
            </a:r>
            <a:r>
              <a:rPr lang="en-US" sz="2000" dirty="0"/>
              <a:t> &amp; turns around the lateral aspect of neck of fibula. Then divides into:</a:t>
            </a:r>
          </a:p>
          <a:p>
            <a:pPr marL="744538" lvl="2" indent="-282575">
              <a:buFont typeface="+mj-lt"/>
              <a:buAutoNum type="arabicPeriod"/>
              <a:defRPr/>
            </a:pPr>
            <a:r>
              <a:rPr lang="en-US" b="1" dirty="0"/>
              <a:t>Superficial peroneal</a:t>
            </a:r>
            <a:r>
              <a:rPr lang="en-US" dirty="0"/>
              <a:t>: descends into </a:t>
            </a:r>
            <a:r>
              <a:rPr lang="en-US" i="1" dirty="0"/>
              <a:t>lateral</a:t>
            </a:r>
            <a:r>
              <a:rPr lang="en-US" dirty="0"/>
              <a:t> compartment of leg.</a:t>
            </a:r>
          </a:p>
          <a:p>
            <a:pPr marL="744538" lvl="2" indent="-282575">
              <a:buFont typeface="+mj-lt"/>
              <a:buAutoNum type="arabicPeriod"/>
              <a:defRPr/>
            </a:pPr>
            <a:r>
              <a:rPr lang="en-US" b="1" dirty="0"/>
              <a:t>Deep peroneal</a:t>
            </a:r>
            <a:r>
              <a:rPr lang="en-US" dirty="0"/>
              <a:t>: descends into </a:t>
            </a:r>
            <a:r>
              <a:rPr lang="en-US" i="1" dirty="0"/>
              <a:t>anterior</a:t>
            </a:r>
            <a:r>
              <a:rPr lang="en-US" dirty="0"/>
              <a:t> compartment of leg.</a:t>
            </a:r>
          </a:p>
          <a:p>
            <a:pPr>
              <a:defRPr/>
            </a:pPr>
            <a:endParaRPr lang="en-US" sz="2000" dirty="0"/>
          </a:p>
        </p:txBody>
      </p:sp>
      <p:sp>
        <p:nvSpPr>
          <p:cNvPr id="7" name="Title 1"/>
          <p:cNvSpPr txBox="1">
            <a:spLocks/>
          </p:cNvSpPr>
          <p:nvPr/>
        </p:nvSpPr>
        <p:spPr>
          <a:xfrm>
            <a:off x="653414" y="1085850"/>
            <a:ext cx="5219320" cy="796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t>Tibial</a:t>
            </a:r>
            <a:r>
              <a:rPr lang="en-US" sz="3200" b="1" dirty="0"/>
              <a:t> Nerve</a:t>
            </a:r>
          </a:p>
        </p:txBody>
      </p:sp>
      <p:cxnSp>
        <p:nvCxnSpPr>
          <p:cNvPr id="17" name="Straight Connector 16"/>
          <p:cNvCxnSpPr/>
          <p:nvPr/>
        </p:nvCxnSpPr>
        <p:spPr>
          <a:xfrm>
            <a:off x="7189106" y="4132801"/>
            <a:ext cx="109728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975381" y="1192248"/>
            <a:ext cx="0" cy="512064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6407881" y="1016682"/>
            <a:ext cx="5219320" cy="796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Common Peroneal Nerve</a:t>
            </a:r>
          </a:p>
        </p:txBody>
      </p:sp>
      <p:sp>
        <p:nvSpPr>
          <p:cNvPr id="20" name="Content Placeholder 2"/>
          <p:cNvSpPr txBox="1">
            <a:spLocks/>
          </p:cNvSpPr>
          <p:nvPr/>
        </p:nvSpPr>
        <p:spPr>
          <a:xfrm>
            <a:off x="480447" y="2100267"/>
            <a:ext cx="2812267" cy="45795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defRPr/>
            </a:pPr>
            <a:r>
              <a:rPr lang="en-US" sz="2000" dirty="0"/>
              <a:t>Course:</a:t>
            </a:r>
          </a:p>
          <a:p>
            <a:pPr marL="465138" lvl="1">
              <a:defRPr/>
            </a:pPr>
            <a:r>
              <a:rPr lang="en-US" sz="2000" dirty="0"/>
              <a:t>Descends </a:t>
            </a:r>
            <a:r>
              <a:rPr lang="en-US" sz="2000" i="1" dirty="0"/>
              <a:t>through</a:t>
            </a:r>
            <a:r>
              <a:rPr lang="en-US" sz="2000" dirty="0"/>
              <a:t> </a:t>
            </a:r>
            <a:r>
              <a:rPr lang="en-US" sz="2000" b="1" dirty="0"/>
              <a:t>popliteal fossa</a:t>
            </a:r>
            <a:r>
              <a:rPr lang="en-US" sz="2000" dirty="0"/>
              <a:t> to posterior compartment of leg, accompanied with posterior </a:t>
            </a:r>
            <a:r>
              <a:rPr lang="en-US" sz="2000" dirty="0" err="1"/>
              <a:t>tibial</a:t>
            </a:r>
            <a:r>
              <a:rPr lang="en-US" sz="2000" dirty="0"/>
              <a:t> vessels.</a:t>
            </a:r>
          </a:p>
          <a:p>
            <a:pPr marL="465138" lvl="1">
              <a:defRPr/>
            </a:pPr>
            <a:r>
              <a:rPr lang="en-US" sz="2000" dirty="0"/>
              <a:t>Passes deep to </a:t>
            </a:r>
            <a:r>
              <a:rPr lang="en-US" sz="2000" b="1" dirty="0"/>
              <a:t>flexor retinaculum </a:t>
            </a:r>
            <a:r>
              <a:rPr lang="en-US" sz="2000" dirty="0"/>
              <a:t>to reach the sole of foot where it divides into</a:t>
            </a:r>
            <a:r>
              <a:rPr lang="en-US" sz="2000" b="1" dirty="0"/>
              <a:t> 2 terminal branches</a:t>
            </a:r>
            <a:r>
              <a:rPr lang="en-US" sz="2000" dirty="0"/>
              <a:t>.</a:t>
            </a:r>
          </a:p>
        </p:txBody>
      </p:sp>
      <p:pic>
        <p:nvPicPr>
          <p:cNvPr id="21" name="Content Placeholder 4" descr="F66122-006-f085.jpg"/>
          <p:cNvPicPr>
            <a:picLocks noChangeAspect="1"/>
          </p:cNvPicPr>
          <p:nvPr/>
        </p:nvPicPr>
        <p:blipFill rotWithShape="1">
          <a:blip r:embed="rId3"/>
          <a:srcRect b="2022"/>
          <a:stretch/>
        </p:blipFill>
        <p:spPr>
          <a:xfrm>
            <a:off x="3168793" y="1459391"/>
            <a:ext cx="2622134" cy="4735844"/>
          </a:xfrm>
          <a:prstGeom prst="rect">
            <a:avLst/>
          </a:prstGeom>
          <a:ln w="38100" cap="sq">
            <a:noFill/>
          </a:ln>
          <a:effectLst/>
        </p:spPr>
      </p:pic>
      <p:cxnSp>
        <p:nvCxnSpPr>
          <p:cNvPr id="31" name="Straight Connector 30"/>
          <p:cNvCxnSpPr/>
          <p:nvPr/>
        </p:nvCxnSpPr>
        <p:spPr>
          <a:xfrm>
            <a:off x="7151608" y="5300960"/>
            <a:ext cx="1554480" cy="0"/>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47166" y="2702684"/>
            <a:ext cx="15544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89106" y="4405516"/>
            <a:ext cx="96012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593125" y="265209"/>
            <a:ext cx="10395603" cy="1149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Lumbosacral Plexus</a:t>
            </a:r>
            <a:endParaRPr lang="en-US" sz="3600" b="1" dirty="0"/>
          </a:p>
        </p:txBody>
      </p:sp>
    </p:spTree>
    <p:extLst>
      <p:ext uri="{BB962C8B-B14F-4D97-AF65-F5344CB8AC3E}">
        <p14:creationId xmlns:p14="http://schemas.microsoft.com/office/powerpoint/2010/main" val="4164588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968" y="302359"/>
            <a:ext cx="5615432" cy="6478697"/>
          </a:xfrm>
          <a:prstGeom prst="rect">
            <a:avLst/>
          </a:prstGeom>
          <a:noFill/>
        </p:spPr>
        <p:txBody>
          <a:bodyPr wrap="square" rtlCol="0">
            <a:spAutoFit/>
          </a:bodyPr>
          <a:lstStyle/>
          <a:p>
            <a:r>
              <a:rPr lang="en-US" sz="1500" dirty="0">
                <a:latin typeface="+mn-lt"/>
              </a:rPr>
              <a:t>1.The Brachial plexuses is formed in :</a:t>
            </a:r>
          </a:p>
          <a:p>
            <a:pPr marL="800100" lvl="1" indent="-342900">
              <a:buFont typeface="+mj-lt"/>
              <a:buAutoNum type="alphaUcPeriod"/>
            </a:pPr>
            <a:r>
              <a:rPr lang="en-US" sz="1500" dirty="0">
                <a:latin typeface="+mn-lt"/>
              </a:rPr>
              <a:t>Behind sternum </a:t>
            </a:r>
          </a:p>
          <a:p>
            <a:pPr marL="800100" lvl="1" indent="-342900">
              <a:buFont typeface="+mj-lt"/>
              <a:buAutoNum type="alphaUcPeriod"/>
            </a:pPr>
            <a:r>
              <a:rPr lang="en-US" sz="1500" dirty="0">
                <a:latin typeface="+mn-lt"/>
              </a:rPr>
              <a:t>Posterior triangle of the neck</a:t>
            </a:r>
          </a:p>
          <a:p>
            <a:pPr marL="800100" lvl="1" indent="-342900">
              <a:buFont typeface="+mj-lt"/>
              <a:buAutoNum type="alphaUcPeriod"/>
            </a:pPr>
            <a:r>
              <a:rPr lang="en-US" sz="1500" dirty="0">
                <a:latin typeface="+mn-lt"/>
              </a:rPr>
              <a:t>Anteriorly to clavicle </a:t>
            </a:r>
          </a:p>
          <a:p>
            <a:r>
              <a:rPr lang="en-US" sz="1500" dirty="0">
                <a:latin typeface="+mn-lt"/>
              </a:rPr>
              <a:t>Answer is: B</a:t>
            </a:r>
          </a:p>
          <a:p>
            <a:endParaRPr lang="en-US" sz="1000" dirty="0">
              <a:latin typeface="+mn-lt"/>
            </a:endParaRPr>
          </a:p>
          <a:p>
            <a:r>
              <a:rPr lang="en-US" sz="1500" dirty="0">
                <a:latin typeface="+mn-lt"/>
              </a:rPr>
              <a:t>2.All nerve fibers forming the plexuses are union of:</a:t>
            </a:r>
          </a:p>
          <a:p>
            <a:pPr marL="800100" lvl="1" indent="-342900">
              <a:buFont typeface="+mj-lt"/>
              <a:buAutoNum type="alphaUcPeriod"/>
            </a:pPr>
            <a:r>
              <a:rPr lang="en-US" sz="1500" dirty="0">
                <a:latin typeface="+mn-lt"/>
              </a:rPr>
              <a:t>Anterior rami </a:t>
            </a:r>
          </a:p>
          <a:p>
            <a:pPr marL="800100" lvl="1" indent="-342900">
              <a:buFont typeface="+mj-lt"/>
              <a:buAutoNum type="alphaUcPeriod"/>
            </a:pPr>
            <a:r>
              <a:rPr lang="en-US" sz="1500" dirty="0">
                <a:latin typeface="+mn-lt"/>
              </a:rPr>
              <a:t>Dorsal rami </a:t>
            </a:r>
          </a:p>
          <a:p>
            <a:pPr marL="800100" lvl="1" indent="-342900">
              <a:buFont typeface="+mj-lt"/>
              <a:buAutoNum type="alphaUcPeriod"/>
            </a:pPr>
            <a:r>
              <a:rPr lang="en-US" sz="1500" dirty="0">
                <a:latin typeface="+mn-lt"/>
              </a:rPr>
              <a:t>Ganglion </a:t>
            </a:r>
          </a:p>
          <a:p>
            <a:r>
              <a:rPr lang="en-US" sz="1500" dirty="0">
                <a:latin typeface="+mn-lt"/>
              </a:rPr>
              <a:t>Answer is: A</a:t>
            </a:r>
          </a:p>
          <a:p>
            <a:endParaRPr lang="en-US" sz="1000" dirty="0">
              <a:latin typeface="+mn-lt"/>
            </a:endParaRPr>
          </a:p>
          <a:p>
            <a:r>
              <a:rPr lang="en-US" sz="1500" dirty="0">
                <a:latin typeface="+mn-lt"/>
              </a:rPr>
              <a:t>3.The lower trunk is a union of:</a:t>
            </a:r>
          </a:p>
          <a:p>
            <a:pPr marL="800100" lvl="1" indent="-342900">
              <a:buFont typeface="+mj-lt"/>
              <a:buAutoNum type="alphaUcPeriod"/>
            </a:pPr>
            <a:r>
              <a:rPr lang="en-US" sz="1500" dirty="0">
                <a:latin typeface="+mn-lt"/>
              </a:rPr>
              <a:t>Cord of C8 &amp; T1</a:t>
            </a:r>
          </a:p>
          <a:p>
            <a:pPr marL="800100" lvl="1" indent="-342900">
              <a:buFont typeface="+mj-lt"/>
              <a:buAutoNum type="alphaUcPeriod"/>
            </a:pPr>
            <a:r>
              <a:rPr lang="en-US" sz="1500" dirty="0">
                <a:latin typeface="+mn-lt"/>
              </a:rPr>
              <a:t>Roots of C8 &amp; T2</a:t>
            </a:r>
          </a:p>
          <a:p>
            <a:pPr marL="800100" lvl="1" indent="-342900">
              <a:buFont typeface="+mj-lt"/>
              <a:buAutoNum type="alphaUcPeriod"/>
            </a:pPr>
            <a:r>
              <a:rPr lang="en-US" sz="1500" dirty="0">
                <a:latin typeface="+mn-lt"/>
              </a:rPr>
              <a:t>Roots of C8 &amp; T1</a:t>
            </a:r>
          </a:p>
          <a:p>
            <a:r>
              <a:rPr lang="en-US" sz="1500" dirty="0">
                <a:latin typeface="+mn-lt"/>
              </a:rPr>
              <a:t>Answer is: C</a:t>
            </a:r>
          </a:p>
          <a:p>
            <a:endParaRPr lang="en-US" sz="1000" dirty="0">
              <a:latin typeface="+mn-lt"/>
            </a:endParaRPr>
          </a:p>
          <a:p>
            <a:r>
              <a:rPr lang="en-US" sz="1500" dirty="0">
                <a:latin typeface="+mn-lt"/>
              </a:rPr>
              <a:t>4.The lateral cord is union of:</a:t>
            </a:r>
          </a:p>
          <a:p>
            <a:pPr marL="800100" lvl="1" indent="-342900">
              <a:buFont typeface="+mj-lt"/>
              <a:buAutoNum type="alphaUcPeriod"/>
            </a:pPr>
            <a:r>
              <a:rPr lang="en-US" sz="1500" dirty="0">
                <a:latin typeface="+mn-lt"/>
              </a:rPr>
              <a:t>Posterior division of upper and middle trunk.</a:t>
            </a:r>
          </a:p>
          <a:p>
            <a:pPr marL="800100" lvl="1" indent="-342900">
              <a:buFont typeface="+mj-lt"/>
              <a:buAutoNum type="alphaUcPeriod"/>
            </a:pPr>
            <a:r>
              <a:rPr lang="en-US" sz="1500" dirty="0">
                <a:latin typeface="+mn-lt"/>
              </a:rPr>
              <a:t>Anterior division of upper and middle trunk.</a:t>
            </a:r>
          </a:p>
          <a:p>
            <a:pPr marL="800100" lvl="1" indent="-342900">
              <a:buFont typeface="+mj-lt"/>
              <a:buAutoNum type="alphaUcPeriod"/>
            </a:pPr>
            <a:r>
              <a:rPr lang="en-US" sz="1500" dirty="0">
                <a:latin typeface="+mn-lt"/>
              </a:rPr>
              <a:t>Continuation of anterior division of  upper trunk.</a:t>
            </a:r>
          </a:p>
          <a:p>
            <a:r>
              <a:rPr lang="en-US" sz="1500" dirty="0">
                <a:latin typeface="+mn-lt"/>
              </a:rPr>
              <a:t>Answer is: B</a:t>
            </a:r>
          </a:p>
          <a:p>
            <a:endParaRPr lang="en-US" sz="1000" dirty="0">
              <a:latin typeface="+mn-lt"/>
            </a:endParaRPr>
          </a:p>
          <a:p>
            <a:r>
              <a:rPr lang="en-US" sz="1500" dirty="0">
                <a:latin typeface="+mn-lt"/>
              </a:rPr>
              <a:t>5.All cords give branches in the:</a:t>
            </a:r>
          </a:p>
          <a:p>
            <a:pPr marL="800100" lvl="1" indent="-342900">
              <a:buFont typeface="+mj-lt"/>
              <a:buAutoNum type="alphaUcPeriod"/>
            </a:pPr>
            <a:r>
              <a:rPr lang="en-US" sz="1500" dirty="0">
                <a:latin typeface="+mn-lt"/>
              </a:rPr>
              <a:t>Clavicle </a:t>
            </a:r>
          </a:p>
          <a:p>
            <a:pPr marL="800100" lvl="1" indent="-342900">
              <a:buFont typeface="+mj-lt"/>
              <a:buAutoNum type="alphaUcPeriod"/>
            </a:pPr>
            <a:r>
              <a:rPr lang="en-US" sz="1500" dirty="0">
                <a:latin typeface="+mn-lt"/>
              </a:rPr>
              <a:t>Posterior triangle </a:t>
            </a:r>
          </a:p>
          <a:p>
            <a:pPr marL="800100" lvl="1" indent="-342900">
              <a:buFont typeface="+mj-lt"/>
              <a:buAutoNum type="alphaUcPeriod"/>
            </a:pPr>
            <a:r>
              <a:rPr lang="en-US" sz="1500" dirty="0">
                <a:latin typeface="+mn-lt"/>
              </a:rPr>
              <a:t>Axilla </a:t>
            </a:r>
          </a:p>
          <a:p>
            <a:r>
              <a:rPr lang="en-US" sz="1500" dirty="0">
                <a:latin typeface="+mn-lt"/>
              </a:rPr>
              <a:t>Answer is: C</a:t>
            </a:r>
          </a:p>
        </p:txBody>
      </p:sp>
      <p:sp>
        <p:nvSpPr>
          <p:cNvPr id="5" name="TextBox 4"/>
          <p:cNvSpPr txBox="1"/>
          <p:nvPr/>
        </p:nvSpPr>
        <p:spPr>
          <a:xfrm>
            <a:off x="6224337" y="-185002"/>
            <a:ext cx="5967663" cy="7325082"/>
          </a:xfrm>
          <a:prstGeom prst="rect">
            <a:avLst/>
          </a:prstGeom>
          <a:noFill/>
        </p:spPr>
        <p:txBody>
          <a:bodyPr wrap="square" rtlCol="0">
            <a:spAutoFit/>
          </a:bodyPr>
          <a:lstStyle/>
          <a:p>
            <a:endParaRPr lang="en-US" sz="1500" dirty="0">
              <a:latin typeface="+mn-lt"/>
            </a:endParaRPr>
          </a:p>
          <a:p>
            <a:r>
              <a:rPr lang="en-US" sz="1500" dirty="0">
                <a:latin typeface="+mn-lt"/>
              </a:rPr>
              <a:t>6.The divisions of brachial plexuses is anatomically found in:</a:t>
            </a:r>
          </a:p>
          <a:p>
            <a:pPr marL="800100" lvl="1" indent="-342900">
              <a:buFont typeface="+mj-lt"/>
              <a:buAutoNum type="alphaUcPeriod"/>
            </a:pPr>
            <a:r>
              <a:rPr lang="en-US" sz="1500" dirty="0">
                <a:latin typeface="+mn-lt"/>
              </a:rPr>
              <a:t>Axilla </a:t>
            </a:r>
          </a:p>
          <a:p>
            <a:pPr marL="800100" lvl="1" indent="-342900">
              <a:buFont typeface="+mj-lt"/>
              <a:buAutoNum type="alphaUcPeriod"/>
            </a:pPr>
            <a:r>
              <a:rPr lang="en-US" sz="1500" dirty="0">
                <a:latin typeface="+mn-lt"/>
              </a:rPr>
              <a:t>Posterior triangle </a:t>
            </a:r>
          </a:p>
          <a:p>
            <a:pPr marL="800100" lvl="1" indent="-342900">
              <a:buFont typeface="+mj-lt"/>
              <a:buAutoNum type="alphaUcPeriod"/>
            </a:pPr>
            <a:r>
              <a:rPr lang="en-US" sz="1500" dirty="0">
                <a:latin typeface="+mn-lt"/>
              </a:rPr>
              <a:t>Behind clavicle </a:t>
            </a:r>
          </a:p>
          <a:p>
            <a:r>
              <a:rPr lang="en-US" sz="1500" dirty="0">
                <a:latin typeface="+mn-lt"/>
              </a:rPr>
              <a:t>Answer is: C</a:t>
            </a:r>
          </a:p>
          <a:p>
            <a:endParaRPr lang="en-US" sz="800" dirty="0">
              <a:latin typeface="+mn-lt"/>
            </a:endParaRPr>
          </a:p>
          <a:p>
            <a:r>
              <a:rPr lang="en-US" sz="1500" dirty="0">
                <a:latin typeface="+mn-lt"/>
              </a:rPr>
              <a:t>7.The long thoracic nerve is formed from the union of:</a:t>
            </a:r>
          </a:p>
          <a:p>
            <a:pPr marL="800100" lvl="1" indent="-342900">
              <a:buFont typeface="+mj-lt"/>
              <a:buAutoNum type="alphaUcPeriod"/>
            </a:pPr>
            <a:r>
              <a:rPr lang="en-US" sz="1500" dirty="0">
                <a:latin typeface="+mn-lt"/>
              </a:rPr>
              <a:t>Trunks of C5,C6,C7</a:t>
            </a:r>
          </a:p>
          <a:p>
            <a:pPr marL="800100" lvl="1" indent="-342900">
              <a:buFont typeface="+mj-lt"/>
              <a:buAutoNum type="alphaUcPeriod"/>
            </a:pPr>
            <a:r>
              <a:rPr lang="en-US" sz="1500" dirty="0">
                <a:latin typeface="+mn-lt"/>
              </a:rPr>
              <a:t>Roots of C5,C6,C7</a:t>
            </a:r>
          </a:p>
          <a:p>
            <a:pPr marL="800100" lvl="1" indent="-342900">
              <a:buFont typeface="+mj-lt"/>
              <a:buAutoNum type="alphaUcPeriod"/>
            </a:pPr>
            <a:r>
              <a:rPr lang="en-US" sz="1500" dirty="0">
                <a:latin typeface="+mn-lt"/>
              </a:rPr>
              <a:t>Roots of C4,C5,C6</a:t>
            </a:r>
          </a:p>
          <a:p>
            <a:r>
              <a:rPr lang="en-US" sz="1500" dirty="0">
                <a:latin typeface="+mn-lt"/>
              </a:rPr>
              <a:t>Answer is: B</a:t>
            </a:r>
          </a:p>
          <a:p>
            <a:endParaRPr lang="en-US" sz="800" dirty="0">
              <a:latin typeface="+mn-lt"/>
            </a:endParaRPr>
          </a:p>
          <a:p>
            <a:r>
              <a:rPr lang="en-US" sz="1500" dirty="0">
                <a:latin typeface="+mn-lt"/>
              </a:rPr>
              <a:t>8.The musculocutaneous nerve is a branch of:</a:t>
            </a:r>
          </a:p>
          <a:p>
            <a:pPr marL="800100" lvl="1" indent="-342900">
              <a:buFont typeface="+mj-lt"/>
              <a:buAutoNum type="alphaUcPeriod"/>
            </a:pPr>
            <a:r>
              <a:rPr lang="en-US" sz="1500" dirty="0">
                <a:latin typeface="+mn-lt"/>
              </a:rPr>
              <a:t>Lateral cord</a:t>
            </a:r>
          </a:p>
          <a:p>
            <a:pPr marL="800100" lvl="1" indent="-342900">
              <a:buFont typeface="+mj-lt"/>
              <a:buAutoNum type="alphaUcPeriod"/>
            </a:pPr>
            <a:r>
              <a:rPr lang="en-US" sz="1500" dirty="0">
                <a:latin typeface="+mn-lt"/>
              </a:rPr>
              <a:t>Medial cord</a:t>
            </a:r>
          </a:p>
          <a:p>
            <a:pPr marL="800100" lvl="1" indent="-342900">
              <a:buFont typeface="+mj-lt"/>
              <a:buAutoNum type="alphaUcPeriod"/>
            </a:pPr>
            <a:r>
              <a:rPr lang="en-US" sz="1500" dirty="0">
                <a:latin typeface="+mn-lt"/>
              </a:rPr>
              <a:t>Posterior cord</a:t>
            </a:r>
          </a:p>
          <a:p>
            <a:r>
              <a:rPr lang="en-US" sz="1500" dirty="0">
                <a:latin typeface="+mn-lt"/>
              </a:rPr>
              <a:t>Answer is: A</a:t>
            </a:r>
          </a:p>
          <a:p>
            <a:endParaRPr lang="en-US" sz="800" dirty="0">
              <a:latin typeface="+mn-lt"/>
            </a:endParaRPr>
          </a:p>
          <a:p>
            <a:r>
              <a:rPr lang="en-US" sz="1500" dirty="0">
                <a:latin typeface="+mn-lt"/>
              </a:rPr>
              <a:t>9.A  patient came in with his arm hanging by his side, rotated medially and his forearm is extended and pronated. This lesion is called___ due to__:</a:t>
            </a:r>
          </a:p>
          <a:p>
            <a:pPr marL="800100" lvl="1" indent="-342900">
              <a:buFont typeface="+mj-lt"/>
              <a:buAutoNum type="alphaUcPeriod"/>
            </a:pPr>
            <a:r>
              <a:rPr lang="en-US" sz="1500" dirty="0" err="1">
                <a:latin typeface="+mn-lt"/>
              </a:rPr>
              <a:t>Klumpke</a:t>
            </a:r>
            <a:r>
              <a:rPr lang="en-US" sz="1500" dirty="0">
                <a:latin typeface="+mn-lt"/>
              </a:rPr>
              <a:t> palsy, lower trunk lesion</a:t>
            </a:r>
          </a:p>
          <a:p>
            <a:pPr marL="800100" lvl="1" indent="-342900">
              <a:buFont typeface="+mj-lt"/>
              <a:buAutoNum type="alphaUcPeriod"/>
            </a:pPr>
            <a:r>
              <a:rPr lang="en-US" sz="1500" dirty="0">
                <a:latin typeface="+mn-lt"/>
              </a:rPr>
              <a:t>Waiter’s tip position, upper trunk lesion</a:t>
            </a:r>
          </a:p>
          <a:p>
            <a:pPr marL="800100" lvl="1" indent="-342900">
              <a:buFont typeface="+mj-lt"/>
              <a:buAutoNum type="alphaUcPeriod"/>
            </a:pPr>
            <a:r>
              <a:rPr lang="en-US" sz="1500" dirty="0" err="1">
                <a:latin typeface="+mn-lt"/>
              </a:rPr>
              <a:t>Erb</a:t>
            </a:r>
            <a:r>
              <a:rPr lang="en-US" sz="1500" dirty="0">
                <a:latin typeface="+mn-lt"/>
              </a:rPr>
              <a:t>-Duchenne </a:t>
            </a:r>
            <a:r>
              <a:rPr lang="en-US" sz="1500" dirty="0" err="1">
                <a:latin typeface="+mn-lt"/>
              </a:rPr>
              <a:t>plasy</a:t>
            </a:r>
            <a:r>
              <a:rPr lang="en-US" sz="1500" dirty="0">
                <a:latin typeface="+mn-lt"/>
              </a:rPr>
              <a:t>, middle trunk lesion</a:t>
            </a:r>
          </a:p>
          <a:p>
            <a:r>
              <a:rPr lang="en-US" sz="1500" dirty="0">
                <a:latin typeface="+mn-lt"/>
              </a:rPr>
              <a:t>Answer is: B</a:t>
            </a:r>
          </a:p>
          <a:p>
            <a:endParaRPr lang="en-US" sz="800" dirty="0">
              <a:latin typeface="+mn-lt"/>
            </a:endParaRPr>
          </a:p>
          <a:p>
            <a:r>
              <a:rPr lang="en-US" sz="1500" dirty="0">
                <a:latin typeface="+mn-lt"/>
              </a:rPr>
              <a:t>10.A young boy fell from a high distanced and clutched on something. What nerve is usually torn?</a:t>
            </a:r>
          </a:p>
          <a:p>
            <a:pPr marL="800100" lvl="1" indent="-342900">
              <a:buFont typeface="+mj-lt"/>
              <a:buAutoNum type="alphaUcPeriod"/>
            </a:pPr>
            <a:r>
              <a:rPr lang="en-US" sz="1500" dirty="0">
                <a:latin typeface="+mn-lt"/>
              </a:rPr>
              <a:t>First thoracic </a:t>
            </a:r>
          </a:p>
          <a:p>
            <a:pPr marL="800100" lvl="1" indent="-342900">
              <a:buFont typeface="+mj-lt"/>
              <a:buAutoNum type="alphaUcPeriod"/>
            </a:pPr>
            <a:r>
              <a:rPr lang="en-US" sz="1500" dirty="0">
                <a:latin typeface="+mn-lt"/>
              </a:rPr>
              <a:t>Ulnar nerve </a:t>
            </a:r>
          </a:p>
          <a:p>
            <a:pPr marL="800100" lvl="1" indent="-342900">
              <a:buFont typeface="+mj-lt"/>
              <a:buAutoNum type="alphaUcPeriod"/>
            </a:pPr>
            <a:r>
              <a:rPr lang="en-US" sz="1500" dirty="0">
                <a:latin typeface="+mn-lt"/>
              </a:rPr>
              <a:t>Median nerve</a:t>
            </a:r>
          </a:p>
          <a:p>
            <a:r>
              <a:rPr lang="en-US" sz="1500" dirty="0">
                <a:latin typeface="+mn-lt"/>
              </a:rPr>
              <a:t>Answer is: A</a:t>
            </a:r>
          </a:p>
          <a:p>
            <a:endParaRPr lang="en-US" sz="1500" dirty="0">
              <a:latin typeface="+mn-lt"/>
            </a:endParaRPr>
          </a:p>
        </p:txBody>
      </p:sp>
    </p:spTree>
    <p:extLst>
      <p:ext uri="{BB962C8B-B14F-4D97-AF65-F5344CB8AC3E}">
        <p14:creationId xmlns:p14="http://schemas.microsoft.com/office/powerpoint/2010/main" val="3264891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4784"/>
            <a:ext cx="10515600" cy="1325563"/>
          </a:xfrm>
        </p:spPr>
        <p:txBody>
          <a:bodyPr/>
          <a:lstStyle/>
          <a:p>
            <a:r>
              <a:rPr lang="en-US" i="1" dirty="0"/>
              <a:t>Objectives</a:t>
            </a:r>
            <a:endParaRPr lang="en-GB" i="1" dirty="0"/>
          </a:p>
        </p:txBody>
      </p:sp>
      <p:sp>
        <p:nvSpPr>
          <p:cNvPr id="8" name="Content Placeholder 7"/>
          <p:cNvSpPr>
            <a:spLocks noGrp="1"/>
          </p:cNvSpPr>
          <p:nvPr>
            <p:ph idx="1"/>
          </p:nvPr>
        </p:nvSpPr>
        <p:spPr>
          <a:xfrm>
            <a:off x="838200" y="1566023"/>
            <a:ext cx="10515600" cy="4750453"/>
          </a:xfrm>
        </p:spPr>
        <p:txBody>
          <a:bodyPr>
            <a:noAutofit/>
          </a:bodyPr>
          <a:lstStyle/>
          <a:p>
            <a:pPr marL="0" indent="0">
              <a:buNone/>
            </a:pPr>
            <a:r>
              <a:rPr lang="en-GB" sz="2400" b="1" dirty="0"/>
              <a:t>At the end of this lecture, the students should be able to :</a:t>
            </a:r>
          </a:p>
          <a:p>
            <a:pPr marL="285750" indent="-285750">
              <a:buFont typeface="Wingdings" panose="05000000000000000000" pitchFamily="2" charset="2"/>
              <a:buChar char="ü"/>
            </a:pPr>
            <a:r>
              <a:rPr lang="en-GB" sz="2400" dirty="0"/>
              <a:t>Describe the formation of brachial plexus (site, roots)</a:t>
            </a:r>
          </a:p>
          <a:p>
            <a:pPr marL="285750" indent="-285750">
              <a:buFont typeface="Wingdings" panose="05000000000000000000" pitchFamily="2" charset="2"/>
              <a:buChar char="ü"/>
            </a:pPr>
            <a:r>
              <a:rPr lang="en-GB" sz="2400" dirty="0"/>
              <a:t>List the main branches of brachial plexus</a:t>
            </a:r>
          </a:p>
          <a:p>
            <a:pPr marL="285750" indent="-285750">
              <a:buFont typeface="Wingdings" panose="05000000000000000000" pitchFamily="2" charset="2"/>
              <a:buChar char="ü"/>
            </a:pPr>
            <a:r>
              <a:rPr lang="en-GB" sz="2400" dirty="0"/>
              <a:t>Describe the formation of lumbosacral plexus (site, roots)</a:t>
            </a:r>
          </a:p>
          <a:p>
            <a:pPr marL="285750" indent="-285750">
              <a:buFont typeface="Wingdings" panose="05000000000000000000" pitchFamily="2" charset="2"/>
              <a:buChar char="ü"/>
            </a:pPr>
            <a:r>
              <a:rPr lang="en-GB" sz="2400" dirty="0"/>
              <a:t>List the main branches of lumbosacral plexus</a:t>
            </a:r>
          </a:p>
          <a:p>
            <a:pPr marL="285750" indent="-285750">
              <a:buFont typeface="Wingdings" panose="05000000000000000000" pitchFamily="2" charset="2"/>
              <a:buChar char="ü"/>
            </a:pPr>
            <a:r>
              <a:rPr lang="en-GB" sz="2400" dirty="0"/>
              <a:t>Describe the important Applied Anatomy related to the brachial &amp; lumbosacral plexuses.</a:t>
            </a:r>
          </a:p>
        </p:txBody>
      </p:sp>
    </p:spTree>
    <p:extLst>
      <p:ext uri="{BB962C8B-B14F-4D97-AF65-F5344CB8AC3E}">
        <p14:creationId xmlns:p14="http://schemas.microsoft.com/office/powerpoint/2010/main" val="2896251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2047" y="149070"/>
            <a:ext cx="6680081" cy="7017306"/>
          </a:xfrm>
          <a:prstGeom prst="rect">
            <a:avLst/>
          </a:prstGeom>
          <a:noFill/>
        </p:spPr>
        <p:txBody>
          <a:bodyPr wrap="square" rtlCol="0">
            <a:spAutoFit/>
          </a:bodyPr>
          <a:lstStyle/>
          <a:p>
            <a:r>
              <a:rPr lang="en-US" sz="1500" dirty="0">
                <a:latin typeface="+mn-lt"/>
              </a:rPr>
              <a:t>11.Femoral nerve is a main branch of:</a:t>
            </a:r>
          </a:p>
          <a:p>
            <a:pPr marL="800100" lvl="1" indent="-342900">
              <a:buFont typeface="+mj-lt"/>
              <a:buAutoNum type="alphaUcPeriod"/>
            </a:pPr>
            <a:r>
              <a:rPr lang="en-US" sz="1500" dirty="0">
                <a:latin typeface="+mn-lt"/>
              </a:rPr>
              <a:t>Brachial plexuses </a:t>
            </a:r>
          </a:p>
          <a:p>
            <a:pPr marL="800100" lvl="1" indent="-342900">
              <a:buFont typeface="+mj-lt"/>
              <a:buAutoNum type="alphaUcPeriod"/>
            </a:pPr>
            <a:r>
              <a:rPr lang="en-US" sz="1500" dirty="0">
                <a:latin typeface="+mn-lt"/>
              </a:rPr>
              <a:t>Lumbar plexuses</a:t>
            </a:r>
          </a:p>
          <a:p>
            <a:pPr marL="800100" lvl="1" indent="-342900">
              <a:buFont typeface="+mj-lt"/>
              <a:buAutoNum type="alphaUcPeriod"/>
            </a:pPr>
            <a:r>
              <a:rPr lang="en-US" sz="1500" dirty="0">
                <a:latin typeface="+mn-lt"/>
              </a:rPr>
              <a:t>Sacral plexuses</a:t>
            </a:r>
          </a:p>
          <a:p>
            <a:r>
              <a:rPr lang="en-US" sz="1500" dirty="0">
                <a:latin typeface="+mn-lt"/>
              </a:rPr>
              <a:t>Answer is: B</a:t>
            </a:r>
          </a:p>
          <a:p>
            <a:endParaRPr lang="en-US" sz="1500" dirty="0">
              <a:latin typeface="+mn-lt"/>
            </a:endParaRPr>
          </a:p>
          <a:p>
            <a:r>
              <a:rPr lang="en-US" sz="1500" dirty="0">
                <a:latin typeface="+mn-lt"/>
              </a:rPr>
              <a:t>12.Site of sacral plexuses:</a:t>
            </a:r>
          </a:p>
          <a:p>
            <a:pPr marL="801688" indent="-336550">
              <a:buFont typeface="+mj-lt"/>
              <a:buAutoNum type="alphaUcPeriod"/>
            </a:pPr>
            <a:r>
              <a:rPr lang="en-US" sz="1500" dirty="0">
                <a:latin typeface="+mn-lt"/>
              </a:rPr>
              <a:t>Anteriorly to piriformis muscle</a:t>
            </a:r>
          </a:p>
          <a:p>
            <a:pPr marL="801688" indent="-336550">
              <a:buFont typeface="+mj-lt"/>
              <a:buAutoNum type="alphaUcPeriod"/>
            </a:pPr>
            <a:r>
              <a:rPr lang="en-US" sz="1500" dirty="0">
                <a:latin typeface="+mn-lt"/>
              </a:rPr>
              <a:t>Substance of psoas major</a:t>
            </a:r>
          </a:p>
          <a:p>
            <a:pPr marL="801688" indent="-336550">
              <a:buFont typeface="+mj-lt"/>
              <a:buAutoNum type="alphaUcPeriod"/>
            </a:pPr>
            <a:r>
              <a:rPr lang="en-US" sz="1500" dirty="0">
                <a:latin typeface="+mn-lt"/>
              </a:rPr>
              <a:t>Behind inguinal ring</a:t>
            </a:r>
          </a:p>
          <a:p>
            <a:r>
              <a:rPr lang="en-US" sz="1500" dirty="0">
                <a:latin typeface="+mn-lt"/>
              </a:rPr>
              <a:t>Answer is: A</a:t>
            </a:r>
          </a:p>
          <a:p>
            <a:endParaRPr lang="en-US" sz="1500" dirty="0">
              <a:latin typeface="+mn-lt"/>
            </a:endParaRPr>
          </a:p>
          <a:p>
            <a:r>
              <a:rPr lang="en-US" sz="1500" dirty="0">
                <a:latin typeface="+mn-lt"/>
              </a:rPr>
              <a:t>13.Femoral nerve injury will cause :</a:t>
            </a:r>
          </a:p>
          <a:p>
            <a:pPr marL="800100" lvl="1" indent="-342900">
              <a:buFont typeface="+mj-lt"/>
              <a:buAutoNum type="alphaUcPeriod"/>
            </a:pPr>
            <a:r>
              <a:rPr lang="en-US" sz="1500" dirty="0">
                <a:latin typeface="+mn-lt"/>
              </a:rPr>
              <a:t>Flexion of knee loss and weak hip extension.</a:t>
            </a:r>
          </a:p>
          <a:p>
            <a:pPr marL="800100" lvl="1" indent="-342900">
              <a:buFont typeface="+mj-lt"/>
              <a:buAutoNum type="alphaUcPeriod"/>
            </a:pPr>
            <a:r>
              <a:rPr lang="en-US" sz="1500" dirty="0">
                <a:latin typeface="+mn-lt"/>
              </a:rPr>
              <a:t>weak  knee extension and loss hip flexion</a:t>
            </a:r>
          </a:p>
          <a:p>
            <a:pPr marL="800100" lvl="1" indent="-342900">
              <a:buFont typeface="+mj-lt"/>
              <a:buAutoNum type="alphaUcPeriod"/>
            </a:pPr>
            <a:r>
              <a:rPr lang="en-US" sz="1500" dirty="0">
                <a:latin typeface="+mn-lt"/>
              </a:rPr>
              <a:t>loss of knee extension and weakening of hip flexion</a:t>
            </a:r>
          </a:p>
          <a:p>
            <a:r>
              <a:rPr lang="en-US" sz="1500" dirty="0">
                <a:latin typeface="+mn-lt"/>
              </a:rPr>
              <a:t>Answer is: C</a:t>
            </a:r>
          </a:p>
          <a:p>
            <a:endParaRPr lang="en-US" sz="1000" dirty="0">
              <a:latin typeface="+mn-lt"/>
            </a:endParaRPr>
          </a:p>
          <a:p>
            <a:r>
              <a:rPr lang="en-US" sz="1500" dirty="0">
                <a:latin typeface="+mn-lt"/>
              </a:rPr>
              <a:t>1.A patient came to the ER with a upper lesion of brachial plexuses.</a:t>
            </a:r>
          </a:p>
          <a:p>
            <a:pPr marL="342900" indent="-342900">
              <a:buFont typeface="+mj-lt"/>
              <a:buAutoNum type="alphaLcParenR"/>
            </a:pPr>
            <a:r>
              <a:rPr lang="en-US" sz="1500" dirty="0">
                <a:latin typeface="+mn-lt"/>
              </a:rPr>
              <a:t> name the two nerve roots affected?</a:t>
            </a:r>
          </a:p>
          <a:p>
            <a:pPr marL="342900" indent="-342900">
              <a:buFont typeface="+mj-lt"/>
              <a:buAutoNum type="alphaLcParenR"/>
            </a:pPr>
            <a:r>
              <a:rPr lang="en-US" sz="1500" dirty="0">
                <a:latin typeface="+mn-lt"/>
              </a:rPr>
              <a:t>This injury results from?</a:t>
            </a:r>
          </a:p>
          <a:p>
            <a:pPr marL="342900" indent="-342900">
              <a:buFont typeface="+mj-lt"/>
              <a:buAutoNum type="alphaLcParenR"/>
            </a:pPr>
            <a:r>
              <a:rPr lang="en-US" sz="1500" dirty="0">
                <a:latin typeface="+mn-lt"/>
              </a:rPr>
              <a:t>Describe the position of arm and forearm.</a:t>
            </a:r>
          </a:p>
          <a:p>
            <a:pPr marL="342900" indent="-342900">
              <a:buFont typeface="+mj-lt"/>
              <a:buAutoNum type="alphaLcParenR"/>
            </a:pPr>
            <a:r>
              <a:rPr lang="en-US" sz="1500" dirty="0">
                <a:latin typeface="+mn-lt"/>
              </a:rPr>
              <a:t>Give three names to this lesion.</a:t>
            </a:r>
          </a:p>
          <a:p>
            <a:r>
              <a:rPr lang="en-US" sz="1500" dirty="0">
                <a:latin typeface="+mn-lt"/>
              </a:rPr>
              <a:t>Answers:</a:t>
            </a:r>
          </a:p>
          <a:p>
            <a:pPr marL="342900" indent="-342900">
              <a:buFont typeface="+mj-lt"/>
              <a:buAutoNum type="alphaLcPeriod"/>
            </a:pPr>
            <a:r>
              <a:rPr lang="en-US" sz="1500" dirty="0">
                <a:latin typeface="+mn-lt"/>
              </a:rPr>
              <a:t>C5,C6</a:t>
            </a:r>
          </a:p>
          <a:p>
            <a:pPr marL="342900" indent="-342900">
              <a:buFont typeface="+mj-lt"/>
              <a:buAutoNum type="alphaLcPeriod"/>
            </a:pPr>
            <a:r>
              <a:rPr lang="en-US" sz="1500" dirty="0">
                <a:latin typeface="+mn-lt"/>
              </a:rPr>
              <a:t>Excessive displacement of the head to the opposite side and depression of shoulder on the same side.</a:t>
            </a:r>
          </a:p>
          <a:p>
            <a:pPr marL="342900" indent="-342900">
              <a:buFont typeface="+mj-lt"/>
              <a:buAutoNum type="alphaLcPeriod"/>
            </a:pPr>
            <a:r>
              <a:rPr lang="en-US" sz="1500" dirty="0">
                <a:latin typeface="+mn-lt"/>
              </a:rPr>
              <a:t>Arm hangs by side and is rotated medially, forearm is extended and pronated.</a:t>
            </a:r>
          </a:p>
          <a:p>
            <a:pPr marL="342900" indent="-342900">
              <a:buFont typeface="+mj-lt"/>
              <a:buAutoNum type="alphaLcPeriod"/>
            </a:pPr>
            <a:r>
              <a:rPr lang="en-US" sz="1500" dirty="0">
                <a:latin typeface="+mn-lt"/>
              </a:rPr>
              <a:t>Policeman’s tip </a:t>
            </a:r>
            <a:r>
              <a:rPr lang="en-US" sz="1500" dirty="0" err="1">
                <a:latin typeface="+mn-lt"/>
              </a:rPr>
              <a:t>hand,Erb-Duchenne,Waiter’s</a:t>
            </a:r>
            <a:r>
              <a:rPr lang="en-US" sz="1500" dirty="0">
                <a:latin typeface="+mn-lt"/>
              </a:rPr>
              <a:t> tip position.</a:t>
            </a:r>
          </a:p>
          <a:p>
            <a:endParaRPr lang="en-US" sz="1500" dirty="0">
              <a:latin typeface="+mn-lt"/>
            </a:endParaRPr>
          </a:p>
        </p:txBody>
      </p:sp>
      <p:sp>
        <p:nvSpPr>
          <p:cNvPr id="5" name="TextBox 4"/>
          <p:cNvSpPr txBox="1"/>
          <p:nvPr/>
        </p:nvSpPr>
        <p:spPr>
          <a:xfrm>
            <a:off x="6680200" y="533400"/>
            <a:ext cx="5207000" cy="307777"/>
          </a:xfrm>
          <a:prstGeom prst="rect">
            <a:avLst/>
          </a:prstGeom>
          <a:noFill/>
        </p:spPr>
        <p:txBody>
          <a:bodyPr wrap="square" rtlCol="0">
            <a:spAutoFit/>
          </a:bodyPr>
          <a:lstStyle/>
          <a:p>
            <a:endParaRPr lang="en-US" dirty="0"/>
          </a:p>
        </p:txBody>
      </p:sp>
      <p:sp>
        <p:nvSpPr>
          <p:cNvPr id="6" name="TextBox 5"/>
          <p:cNvSpPr txBox="1"/>
          <p:nvPr/>
        </p:nvSpPr>
        <p:spPr>
          <a:xfrm>
            <a:off x="6704106" y="270093"/>
            <a:ext cx="5511800" cy="6324808"/>
          </a:xfrm>
          <a:prstGeom prst="rect">
            <a:avLst/>
          </a:prstGeom>
          <a:noFill/>
        </p:spPr>
        <p:txBody>
          <a:bodyPr wrap="square" rtlCol="0">
            <a:spAutoFit/>
          </a:bodyPr>
          <a:lstStyle/>
          <a:p>
            <a:endParaRPr lang="en-US" sz="1500" dirty="0">
              <a:latin typeface="+mn-lt"/>
            </a:endParaRPr>
          </a:p>
          <a:p>
            <a:r>
              <a:rPr lang="en-US" sz="1500" dirty="0">
                <a:latin typeface="+mn-lt"/>
              </a:rPr>
              <a:t>2.A patient came in with a klupke palsy injury.</a:t>
            </a:r>
          </a:p>
          <a:p>
            <a:pPr marL="342900" indent="-342900">
              <a:buFont typeface="+mj-lt"/>
              <a:buAutoNum type="alphaLcParenR"/>
            </a:pPr>
            <a:r>
              <a:rPr lang="en-US" sz="1500" dirty="0">
                <a:latin typeface="+mn-lt"/>
              </a:rPr>
              <a:t>What is the usual scenario to this injury?</a:t>
            </a:r>
          </a:p>
          <a:p>
            <a:pPr marL="342900" indent="-342900">
              <a:buFont typeface="+mj-lt"/>
              <a:buAutoNum type="alphaLcParenR"/>
            </a:pPr>
            <a:r>
              <a:rPr lang="en-US" sz="1500" dirty="0">
                <a:latin typeface="+mn-lt"/>
              </a:rPr>
              <a:t>What nerve is usually torn in this lesion?</a:t>
            </a:r>
          </a:p>
          <a:p>
            <a:pPr marL="342900" indent="-342900">
              <a:buFont typeface="+mj-lt"/>
              <a:buAutoNum type="alphaLcParenR"/>
            </a:pPr>
            <a:r>
              <a:rPr lang="en-US" sz="1500" dirty="0">
                <a:latin typeface="+mn-lt"/>
              </a:rPr>
              <a:t>This lesion will cause injury to two nerve name them and the result of their injury.</a:t>
            </a:r>
          </a:p>
          <a:p>
            <a:pPr marL="342900" indent="-342900">
              <a:buFont typeface="+mj-lt"/>
              <a:buAutoNum type="alphaLcParenR"/>
            </a:pPr>
            <a:endParaRPr lang="en-US" sz="1500" dirty="0">
              <a:latin typeface="+mn-lt"/>
            </a:endParaRPr>
          </a:p>
          <a:p>
            <a:r>
              <a:rPr lang="en-US" sz="1500" dirty="0">
                <a:latin typeface="+mn-lt"/>
              </a:rPr>
              <a:t>Answers:</a:t>
            </a:r>
          </a:p>
          <a:p>
            <a:pPr marL="342900" indent="-342900">
              <a:buFont typeface="+mj-lt"/>
              <a:buAutoNum type="alphaLcPeriod"/>
            </a:pPr>
            <a:r>
              <a:rPr lang="en-US" sz="1500" dirty="0">
                <a:latin typeface="+mn-lt"/>
              </a:rPr>
              <a:t>Falling from a height and clutching at an object.</a:t>
            </a:r>
          </a:p>
          <a:p>
            <a:pPr marL="342900" indent="-342900">
              <a:buFont typeface="+mj-lt"/>
              <a:buAutoNum type="alphaLcPeriod"/>
            </a:pPr>
            <a:r>
              <a:rPr lang="en-US" sz="1500" dirty="0">
                <a:latin typeface="+mn-lt"/>
              </a:rPr>
              <a:t>First thoracic.</a:t>
            </a:r>
          </a:p>
          <a:p>
            <a:pPr marL="342900" indent="-342900">
              <a:buFont typeface="+mj-lt"/>
              <a:buAutoNum type="alphaLcPeriod"/>
            </a:pPr>
            <a:r>
              <a:rPr lang="en-US" sz="1500" dirty="0">
                <a:latin typeface="+mn-lt"/>
              </a:rPr>
              <a:t>Ulnar nerve:</a:t>
            </a:r>
          </a:p>
          <a:p>
            <a:pPr marL="800100" lvl="1" indent="-342900">
              <a:buFont typeface="+mj-lt"/>
              <a:buAutoNum type="alphaLcPeriod"/>
            </a:pPr>
            <a:r>
              <a:rPr lang="en-US" sz="1500" dirty="0">
                <a:latin typeface="+mn-lt"/>
              </a:rPr>
              <a:t>Clawed hand appearance.</a:t>
            </a:r>
          </a:p>
          <a:p>
            <a:pPr marL="342900" indent="-342900">
              <a:buFont typeface="+mj-lt"/>
              <a:buAutoNum type="alphaLcPeriod"/>
            </a:pPr>
            <a:r>
              <a:rPr lang="en-US" sz="1500" dirty="0">
                <a:latin typeface="+mn-lt"/>
              </a:rPr>
              <a:t>Median nerve:</a:t>
            </a:r>
          </a:p>
          <a:p>
            <a:pPr marL="800100" lvl="1" indent="-342900">
              <a:buFont typeface="+mj-lt"/>
              <a:buAutoNum type="alphaLcPeriod"/>
            </a:pPr>
            <a:r>
              <a:rPr lang="en-US" sz="1500" dirty="0">
                <a:latin typeface="+mn-lt"/>
              </a:rPr>
              <a:t>Ape hand.</a:t>
            </a:r>
          </a:p>
          <a:p>
            <a:endParaRPr lang="en-US" sz="1500" dirty="0">
              <a:latin typeface="+mn-lt"/>
            </a:endParaRPr>
          </a:p>
          <a:p>
            <a:r>
              <a:rPr lang="en-US" sz="1500" dirty="0">
                <a:latin typeface="+mn-lt"/>
              </a:rPr>
              <a:t>3.Femoral nerve injury will have two effects motor and sensory.</a:t>
            </a:r>
          </a:p>
          <a:p>
            <a:pPr marL="228600" indent="-228600">
              <a:buFont typeface="+mj-lt"/>
              <a:buAutoNum type="alphaLcParenR"/>
            </a:pPr>
            <a:r>
              <a:rPr lang="en-US" sz="1500" dirty="0">
                <a:latin typeface="+mn-lt"/>
              </a:rPr>
              <a:t>Name the effects of this injury.</a:t>
            </a:r>
          </a:p>
          <a:p>
            <a:endParaRPr lang="en-US" sz="1500" dirty="0">
              <a:latin typeface="+mn-lt"/>
            </a:endParaRPr>
          </a:p>
          <a:p>
            <a:r>
              <a:rPr lang="en-US" sz="1500" dirty="0">
                <a:latin typeface="+mn-lt"/>
              </a:rPr>
              <a:t>Answer: </a:t>
            </a:r>
          </a:p>
          <a:p>
            <a:pPr marL="228600" indent="-228600">
              <a:buFont typeface="+mj-lt"/>
              <a:buAutoNum type="alphaLcPeriod"/>
            </a:pPr>
            <a:r>
              <a:rPr lang="en-US" sz="1500" dirty="0">
                <a:latin typeface="+mn-lt"/>
              </a:rPr>
              <a:t>Motor:</a:t>
            </a:r>
          </a:p>
          <a:p>
            <a:pPr marL="685800" lvl="1" indent="-228600">
              <a:buFont typeface="+mj-lt"/>
              <a:buAutoNum type="alphaLcPeriod"/>
            </a:pPr>
            <a:r>
              <a:rPr lang="en-US" sz="1500" dirty="0">
                <a:latin typeface="+mn-lt"/>
              </a:rPr>
              <a:t>Wasting of quadriceps femoris</a:t>
            </a:r>
          </a:p>
          <a:p>
            <a:pPr marL="685800" lvl="1" indent="-228600">
              <a:buFont typeface="+mj-lt"/>
              <a:buAutoNum type="alphaLcPeriod"/>
            </a:pPr>
            <a:r>
              <a:rPr lang="en-US" sz="1500" dirty="0">
                <a:latin typeface="+mn-lt"/>
              </a:rPr>
              <a:t>Loss of knee extension </a:t>
            </a:r>
          </a:p>
          <a:p>
            <a:pPr marL="685800" lvl="1" indent="-228600">
              <a:buFont typeface="+mj-lt"/>
              <a:buAutoNum type="alphaLcPeriod"/>
            </a:pPr>
            <a:r>
              <a:rPr lang="en-US" sz="1500" dirty="0">
                <a:latin typeface="+mn-lt"/>
              </a:rPr>
              <a:t>Weak flexion of hip</a:t>
            </a:r>
          </a:p>
          <a:p>
            <a:pPr marL="228600" indent="-228600">
              <a:buFont typeface="+mj-lt"/>
              <a:buAutoNum type="alphaLcPeriod"/>
            </a:pPr>
            <a:r>
              <a:rPr lang="en-US" sz="1500" dirty="0">
                <a:latin typeface="+mn-lt"/>
              </a:rPr>
              <a:t>Sensory:</a:t>
            </a:r>
          </a:p>
          <a:p>
            <a:pPr marL="685800" lvl="1" indent="-228600">
              <a:buFont typeface="+mj-lt"/>
              <a:buAutoNum type="alphaLcPeriod"/>
            </a:pPr>
            <a:r>
              <a:rPr lang="en-US" sz="1500" dirty="0">
                <a:latin typeface="+mn-lt"/>
              </a:rPr>
              <a:t>Loss of sensation over anterio-medial aspect of thigh </a:t>
            </a:r>
          </a:p>
          <a:p>
            <a:pPr marL="685800" lvl="1" indent="-228600">
              <a:buFont typeface="+mj-lt"/>
              <a:buAutoNum type="alphaLcPeriod"/>
            </a:pPr>
            <a:r>
              <a:rPr lang="en-US" sz="1500" dirty="0">
                <a:latin typeface="+mn-lt"/>
              </a:rPr>
              <a:t>Loss of sensation over medial side of leg </a:t>
            </a:r>
            <a:r>
              <a:rPr lang="en-US" sz="1500">
                <a:latin typeface="+mn-lt"/>
              </a:rPr>
              <a:t>and foot.</a:t>
            </a:r>
            <a:endParaRPr lang="en-US" sz="1500" dirty="0">
              <a:latin typeface="+mn-lt"/>
            </a:endParaRPr>
          </a:p>
        </p:txBody>
      </p:sp>
    </p:spTree>
    <p:extLst>
      <p:ext uri="{BB962C8B-B14F-4D97-AF65-F5344CB8AC3E}">
        <p14:creationId xmlns:p14="http://schemas.microsoft.com/office/powerpoint/2010/main" val="183695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45405864"/>
              </p:ext>
            </p:extLst>
          </p:nvPr>
        </p:nvGraphicFramePr>
        <p:xfrm>
          <a:off x="475709" y="620058"/>
          <a:ext cx="10765594" cy="2701597"/>
        </p:xfrm>
        <a:graphic>
          <a:graphicData uri="http://schemas.openxmlformats.org/drawingml/2006/table">
            <a:tbl>
              <a:tblPr rtl="1" firstRow="1" bandRow="1">
                <a:tableStyleId>{5C22544A-7EE6-4342-B048-85BDC9FD1C3A}</a:tableStyleId>
              </a:tblPr>
              <a:tblGrid>
                <a:gridCol w="2034815">
                  <a:extLst>
                    <a:ext uri="{9D8B030D-6E8A-4147-A177-3AD203B41FA5}">
                      <a16:colId xmlns:a16="http://schemas.microsoft.com/office/drawing/2014/main" xmlns="" val="3328498007"/>
                    </a:ext>
                  </a:extLst>
                </a:gridCol>
                <a:gridCol w="2036722">
                  <a:extLst>
                    <a:ext uri="{9D8B030D-6E8A-4147-A177-3AD203B41FA5}">
                      <a16:colId xmlns:a16="http://schemas.microsoft.com/office/drawing/2014/main" xmlns="" val="1713368137"/>
                    </a:ext>
                  </a:extLst>
                </a:gridCol>
                <a:gridCol w="3316416">
                  <a:extLst>
                    <a:ext uri="{9D8B030D-6E8A-4147-A177-3AD203B41FA5}">
                      <a16:colId xmlns:a16="http://schemas.microsoft.com/office/drawing/2014/main" xmlns="" val="3625047261"/>
                    </a:ext>
                  </a:extLst>
                </a:gridCol>
                <a:gridCol w="1983964">
                  <a:extLst>
                    <a:ext uri="{9D8B030D-6E8A-4147-A177-3AD203B41FA5}">
                      <a16:colId xmlns:a16="http://schemas.microsoft.com/office/drawing/2014/main" xmlns="" val="4196434106"/>
                    </a:ext>
                  </a:extLst>
                </a:gridCol>
                <a:gridCol w="1393677">
                  <a:extLst>
                    <a:ext uri="{9D8B030D-6E8A-4147-A177-3AD203B41FA5}">
                      <a16:colId xmlns:a16="http://schemas.microsoft.com/office/drawing/2014/main" xmlns="" val="2211935946"/>
                    </a:ext>
                  </a:extLst>
                </a:gridCol>
              </a:tblGrid>
              <a:tr h="613225">
                <a:tc>
                  <a:txBody>
                    <a:bodyPr/>
                    <a:lstStyle/>
                    <a:p>
                      <a:pPr algn="ctr" rtl="1"/>
                      <a:r>
                        <a:rPr lang="en-US" dirty="0">
                          <a:latin typeface="+mn-lt"/>
                        </a:rPr>
                        <a:t>cords</a:t>
                      </a:r>
                      <a:endParaRPr lang="ar-SA" dirty="0">
                        <a:latin typeface="+mn-lt"/>
                      </a:endParaRPr>
                    </a:p>
                  </a:txBody>
                  <a:tcPr>
                    <a:solidFill>
                      <a:schemeClr val="accent1">
                        <a:lumMod val="60000"/>
                        <a:lumOff val="40000"/>
                      </a:schemeClr>
                    </a:solidFill>
                  </a:tcPr>
                </a:tc>
                <a:tc>
                  <a:txBody>
                    <a:bodyPr/>
                    <a:lstStyle/>
                    <a:p>
                      <a:pPr algn="ctr" rtl="1"/>
                      <a:r>
                        <a:rPr lang="en-US" dirty="0">
                          <a:latin typeface="+mn-lt"/>
                        </a:rPr>
                        <a:t>Divisions</a:t>
                      </a:r>
                      <a:endParaRPr lang="ar-SA" dirty="0">
                        <a:latin typeface="+mn-lt"/>
                      </a:endParaRPr>
                    </a:p>
                  </a:txBody>
                  <a:tcPr>
                    <a:solidFill>
                      <a:schemeClr val="accent1">
                        <a:lumMod val="60000"/>
                        <a:lumOff val="40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800" b="1" dirty="0">
                          <a:ln w="50800"/>
                          <a:solidFill>
                            <a:schemeClr val="bg1"/>
                          </a:solidFill>
                          <a:latin typeface="+mn-lt"/>
                          <a:cs typeface="+mn-cs"/>
                        </a:rPr>
                        <a:t>Brachial Plexus Injuries</a:t>
                      </a:r>
                    </a:p>
                    <a:p>
                      <a:pPr algn="ctr" rtl="1"/>
                      <a:endParaRPr lang="ar-SA" b="0" dirty="0">
                        <a:latin typeface="+mn-lt"/>
                      </a:endParaRPr>
                    </a:p>
                  </a:txBody>
                  <a:tcPr>
                    <a:solidFill>
                      <a:schemeClr val="accent1">
                        <a:lumMod val="60000"/>
                        <a:lumOff val="40000"/>
                      </a:schemeClr>
                    </a:solidFill>
                  </a:tcPr>
                </a:tc>
                <a:tc>
                  <a:txBody>
                    <a:bodyPr/>
                    <a:lstStyle/>
                    <a:p>
                      <a:pPr algn="ctr" rtl="1"/>
                      <a:r>
                        <a:rPr lang="en-US" dirty="0">
                          <a:latin typeface="+mn-lt"/>
                        </a:rPr>
                        <a:t>Trunks</a:t>
                      </a:r>
                      <a:endParaRPr lang="ar-SA" dirty="0">
                        <a:latin typeface="+mn-lt"/>
                      </a:endParaRPr>
                    </a:p>
                  </a:txBody>
                  <a:tcPr>
                    <a:solidFill>
                      <a:schemeClr val="accent1">
                        <a:lumMod val="60000"/>
                        <a:lumOff val="40000"/>
                      </a:schemeClr>
                    </a:solidFill>
                  </a:tcPr>
                </a:tc>
                <a:tc>
                  <a:txBody>
                    <a:bodyPr/>
                    <a:lstStyle/>
                    <a:p>
                      <a:pPr algn="ctr" rtl="1"/>
                      <a:r>
                        <a:rPr lang="en-US" dirty="0">
                          <a:latin typeface="+mn-lt"/>
                        </a:rPr>
                        <a:t>Roots</a:t>
                      </a:r>
                    </a:p>
                    <a:p>
                      <a:pPr algn="ctr" rtl="1"/>
                      <a:r>
                        <a:rPr lang="en-US" dirty="0">
                          <a:latin typeface="+mn-lt"/>
                        </a:rPr>
                        <a:t>Ventral rami</a:t>
                      </a:r>
                      <a:endParaRPr lang="ar-SA" dirty="0">
                        <a:latin typeface="+mn-lt"/>
                      </a:endParaRPr>
                    </a:p>
                  </a:txBody>
                  <a:tcPr>
                    <a:solidFill>
                      <a:schemeClr val="accent1">
                        <a:lumMod val="60000"/>
                        <a:lumOff val="40000"/>
                      </a:schemeClr>
                    </a:solidFill>
                  </a:tcPr>
                </a:tc>
                <a:extLst>
                  <a:ext uri="{0D108BD9-81ED-4DB2-BD59-A6C34878D82A}">
                    <a16:rowId xmlns:a16="http://schemas.microsoft.com/office/drawing/2014/main" xmlns="" val="3098415085"/>
                  </a:ext>
                </a:extLst>
              </a:tr>
              <a:tr h="321213">
                <a:tc>
                  <a:txBody>
                    <a:bodyPr/>
                    <a:lstStyle/>
                    <a:p>
                      <a:pPr rtl="1"/>
                      <a:r>
                        <a:rPr lang="en-US" sz="1600" b="1" dirty="0">
                          <a:solidFill>
                            <a:schemeClr val="accent2"/>
                          </a:solidFill>
                          <a:latin typeface="+mn-lt"/>
                        </a:rPr>
                        <a:t>Lateral cord</a:t>
                      </a:r>
                      <a:endParaRPr lang="ar-SA" sz="1600" dirty="0">
                        <a:solidFill>
                          <a:schemeClr val="accent2"/>
                        </a:solidFill>
                        <a:latin typeface="+mn-lt"/>
                      </a:endParaRPr>
                    </a:p>
                  </a:txBody>
                  <a:tcPr>
                    <a:solidFill>
                      <a:schemeClr val="accent1">
                        <a:lumMod val="20000"/>
                        <a:lumOff val="80000"/>
                      </a:schemeClr>
                    </a:solidFill>
                  </a:tcPr>
                </a:tc>
                <a:tc>
                  <a:txBody>
                    <a:bodyPr/>
                    <a:lstStyle/>
                    <a:p>
                      <a:pPr algn="ctr" rtl="1"/>
                      <a:r>
                        <a:rPr lang="en-US" sz="1600" b="1" dirty="0">
                          <a:solidFill>
                            <a:schemeClr val="accent2"/>
                          </a:solidFill>
                          <a:latin typeface="+mn-lt"/>
                        </a:rPr>
                        <a:t>anterior</a:t>
                      </a:r>
                      <a:r>
                        <a:rPr lang="en-US" sz="1600" b="1" dirty="0">
                          <a:solidFill>
                            <a:schemeClr val="tx1"/>
                          </a:solidFill>
                          <a:latin typeface="+mn-lt"/>
                        </a:rPr>
                        <a:t> </a:t>
                      </a:r>
                      <a:endParaRPr lang="ar-SA" sz="1600" dirty="0">
                        <a:solidFill>
                          <a:schemeClr val="tx1"/>
                        </a:solidFill>
                        <a:latin typeface="+mn-lt"/>
                      </a:endParaRPr>
                    </a:p>
                  </a:txBody>
                  <a:tcPr>
                    <a:solidFill>
                      <a:schemeClr val="accent1">
                        <a:lumMod val="20000"/>
                        <a:lumOff val="80000"/>
                      </a:schemeClr>
                    </a:solidFill>
                  </a:tcPr>
                </a:tc>
                <a:tc rowSpan="2">
                  <a:txBody>
                    <a:bodyPr/>
                    <a:lstStyle/>
                    <a:p>
                      <a:pPr rtl="1"/>
                      <a:r>
                        <a:rPr lang="en-US" sz="1400" b="1" i="1" dirty="0" err="1">
                          <a:ln w="50800"/>
                          <a:solidFill>
                            <a:srgbClr val="FFFF00"/>
                          </a:solidFill>
                          <a:highlight>
                            <a:srgbClr val="0000FF"/>
                          </a:highlight>
                          <a:latin typeface="+mn-lt"/>
                          <a:cs typeface="+mn-cs"/>
                        </a:rPr>
                        <a:t>Erb</a:t>
                      </a:r>
                      <a:r>
                        <a:rPr lang="en-US" sz="1400" b="1" i="1" dirty="0">
                          <a:ln w="50800"/>
                          <a:solidFill>
                            <a:srgbClr val="FFFF00"/>
                          </a:solidFill>
                          <a:highlight>
                            <a:srgbClr val="0000FF"/>
                          </a:highlight>
                          <a:latin typeface="+mn-lt"/>
                          <a:cs typeface="+mn-cs"/>
                        </a:rPr>
                        <a:t>-Duchenne Palsy </a:t>
                      </a:r>
                      <a:r>
                        <a:rPr lang="en-US" sz="1400" b="1" dirty="0">
                          <a:solidFill>
                            <a:srgbClr val="FF0000"/>
                          </a:solidFill>
                          <a:latin typeface="+mn-lt"/>
                          <a:cs typeface="+mn-cs"/>
                        </a:rPr>
                        <a:t>”waiter's tip position”</a:t>
                      </a:r>
                      <a:endParaRPr lang="ar-SA" sz="1400" dirty="0">
                        <a:latin typeface="+mn-lt"/>
                      </a:endParaRPr>
                    </a:p>
                  </a:txBody>
                  <a:tcPr>
                    <a:solidFill>
                      <a:schemeClr val="accent1">
                        <a:lumMod val="20000"/>
                        <a:lumOff val="80000"/>
                      </a:schemeClr>
                    </a:solidFill>
                  </a:tcPr>
                </a:tc>
                <a:tc rowSpan="2">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rPr>
                        <a:t>Upper trunk</a:t>
                      </a:r>
                    </a:p>
                    <a:p>
                      <a:pPr rtl="1"/>
                      <a:endParaRPr lang="ar-SA" sz="1600" dirty="0">
                        <a:latin typeface="+mn-lt"/>
                      </a:endParaRPr>
                    </a:p>
                  </a:txBody>
                  <a:tcPr>
                    <a:solidFill>
                      <a:schemeClr val="accent1">
                        <a:lumMod val="20000"/>
                        <a:lumOff val="80000"/>
                      </a:schemeClr>
                    </a:solidFill>
                  </a:tcPr>
                </a:tc>
                <a:tc>
                  <a:txBody>
                    <a:bodyPr/>
                    <a:lstStyle/>
                    <a:p>
                      <a:pPr rtl="1"/>
                      <a:r>
                        <a:rPr lang="en-US" sz="1600" b="1" dirty="0">
                          <a:latin typeface="+mn-lt"/>
                        </a:rPr>
                        <a:t>C5</a:t>
                      </a:r>
                      <a:endParaRPr lang="ar-SA" sz="1600" b="1" dirty="0">
                        <a:latin typeface="+mn-lt"/>
                      </a:endParaRPr>
                    </a:p>
                  </a:txBody>
                  <a:tcPr>
                    <a:solidFill>
                      <a:schemeClr val="accent1">
                        <a:lumMod val="20000"/>
                        <a:lumOff val="80000"/>
                      </a:schemeClr>
                    </a:solidFill>
                  </a:tcPr>
                </a:tc>
                <a:extLst>
                  <a:ext uri="{0D108BD9-81ED-4DB2-BD59-A6C34878D82A}">
                    <a16:rowId xmlns:a16="http://schemas.microsoft.com/office/drawing/2014/main" xmlns="" val="2905749551"/>
                  </a:ext>
                </a:extLst>
              </a:tr>
              <a:tr h="321213">
                <a:tc>
                  <a:txBody>
                    <a:bodyPr/>
                    <a:lstStyle/>
                    <a:p>
                      <a:pPr rtl="1"/>
                      <a:r>
                        <a:rPr lang="en-US" sz="1600" b="1" dirty="0">
                          <a:solidFill>
                            <a:srgbClr val="C00000"/>
                          </a:solidFill>
                          <a:latin typeface="+mn-lt"/>
                        </a:rPr>
                        <a:t>Posterior cord</a:t>
                      </a:r>
                      <a:endParaRPr lang="ar-SA" sz="1600" dirty="0">
                        <a:solidFill>
                          <a:srgbClr val="C00000"/>
                        </a:solidFill>
                        <a:latin typeface="+mn-lt"/>
                      </a:endParaRPr>
                    </a:p>
                  </a:txBody>
                  <a:tcPr/>
                </a:tc>
                <a:tc>
                  <a:txBody>
                    <a:bodyPr/>
                    <a:lstStyle/>
                    <a:p>
                      <a:pPr algn="ctr" rtl="1"/>
                      <a:r>
                        <a:rPr lang="en-US" sz="1600" b="1" dirty="0">
                          <a:solidFill>
                            <a:srgbClr val="C00000"/>
                          </a:solidFill>
                          <a:latin typeface="+mn-lt"/>
                        </a:rPr>
                        <a:t>posterior</a:t>
                      </a:r>
                      <a:endParaRPr lang="ar-SA" sz="1600" dirty="0">
                        <a:solidFill>
                          <a:srgbClr val="C00000"/>
                        </a:solidFill>
                        <a:latin typeface="+mn-lt"/>
                      </a:endParaRPr>
                    </a:p>
                  </a:txBody>
                  <a:tcPr/>
                </a:tc>
                <a:tc vMerge="1">
                  <a:txBody>
                    <a:bodyPr/>
                    <a:lstStyle/>
                    <a:p>
                      <a:pPr rtl="1"/>
                      <a:endParaRPr lang="ar-SA"/>
                    </a:p>
                  </a:txBody>
                  <a:tcPr/>
                </a:tc>
                <a:tc vMerge="1">
                  <a:txBody>
                    <a:bodyPr/>
                    <a:lstStyle/>
                    <a:p>
                      <a:pPr rtl="1"/>
                      <a:endParaRPr lang="ar-SA"/>
                    </a:p>
                  </a:txBody>
                  <a:tcPr/>
                </a:tc>
                <a:tc>
                  <a:txBody>
                    <a:bodyPr/>
                    <a:lstStyle/>
                    <a:p>
                      <a:pPr rtl="1"/>
                      <a:r>
                        <a:rPr lang="en-US" sz="1600" b="1" dirty="0">
                          <a:latin typeface="+mn-lt"/>
                        </a:rPr>
                        <a:t>C6</a:t>
                      </a:r>
                      <a:endParaRPr lang="ar-SA" sz="1600" b="1" dirty="0">
                        <a:latin typeface="+mn-lt"/>
                      </a:endParaRPr>
                    </a:p>
                  </a:txBody>
                  <a:tcPr/>
                </a:tc>
                <a:extLst>
                  <a:ext uri="{0D108BD9-81ED-4DB2-BD59-A6C34878D82A}">
                    <a16:rowId xmlns:a16="http://schemas.microsoft.com/office/drawing/2014/main" xmlns="" val="1052259983"/>
                  </a:ext>
                </a:extLst>
              </a:tr>
              <a:tr h="321213">
                <a:tc>
                  <a:txBody>
                    <a:bodyPr/>
                    <a:lstStyle/>
                    <a:p>
                      <a:pPr rtl="1"/>
                      <a:r>
                        <a:rPr lang="en-US" sz="1600" b="1" dirty="0">
                          <a:solidFill>
                            <a:schemeClr val="accent2"/>
                          </a:solidFill>
                          <a:latin typeface="+mn-lt"/>
                        </a:rPr>
                        <a:t>Lateral cord</a:t>
                      </a:r>
                      <a:endParaRPr lang="ar-SA" sz="1600" dirty="0">
                        <a:solidFill>
                          <a:schemeClr val="accent2"/>
                        </a:solidFill>
                        <a:latin typeface="+mn-lt"/>
                      </a:endParaRPr>
                    </a:p>
                  </a:txBody>
                  <a:tcPr>
                    <a:lnB w="12700" cmpd="sng">
                      <a:noFill/>
                    </a:lnB>
                    <a:solidFill>
                      <a:schemeClr val="accent1">
                        <a:lumMod val="20000"/>
                        <a:lumOff val="80000"/>
                      </a:schemeClr>
                    </a:solidFill>
                  </a:tcPr>
                </a:tc>
                <a:tc>
                  <a:txBody>
                    <a:bodyPr/>
                    <a:lstStyle/>
                    <a:p>
                      <a:pPr algn="ctr" rtl="1"/>
                      <a:r>
                        <a:rPr lang="en-US" sz="1600" b="1" dirty="0">
                          <a:solidFill>
                            <a:schemeClr val="accent2"/>
                          </a:solidFill>
                          <a:latin typeface="+mn-lt"/>
                        </a:rPr>
                        <a:t>anterior</a:t>
                      </a:r>
                      <a:endParaRPr lang="ar-SA" sz="1600" dirty="0">
                        <a:solidFill>
                          <a:schemeClr val="accent2"/>
                        </a:solidFill>
                        <a:latin typeface="+mn-lt"/>
                      </a:endParaRPr>
                    </a:p>
                  </a:txBody>
                  <a:tcPr>
                    <a:lnB w="12700" cmpd="sng">
                      <a:noFill/>
                    </a:lnB>
                    <a:solidFill>
                      <a:schemeClr val="accent1">
                        <a:lumMod val="20000"/>
                        <a:lumOff val="80000"/>
                      </a:schemeClr>
                    </a:solidFill>
                  </a:tcPr>
                </a:tc>
                <a:tc rowSpan="2">
                  <a:txBody>
                    <a:bodyPr/>
                    <a:lstStyle/>
                    <a:p>
                      <a:pPr rtl="1"/>
                      <a:r>
                        <a:rPr lang="en-US" sz="1600" dirty="0">
                          <a:latin typeface="+mn-lt"/>
                        </a:rPr>
                        <a:t>-</a:t>
                      </a:r>
                      <a:endParaRPr lang="ar-SA" sz="1600" dirty="0">
                        <a:latin typeface="+mn-lt"/>
                      </a:endParaRPr>
                    </a:p>
                  </a:txBody>
                  <a:tcPr>
                    <a:solidFill>
                      <a:schemeClr val="accent1">
                        <a:lumMod val="20000"/>
                        <a:lumOff val="80000"/>
                      </a:schemeClr>
                    </a:solidFill>
                  </a:tcPr>
                </a:tc>
                <a:tc rowSpan="2">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rPr>
                        <a:t>Middle trunk</a:t>
                      </a:r>
                    </a:p>
                    <a:p>
                      <a:pPr rtl="1"/>
                      <a:endParaRPr lang="ar-SA" sz="1600" dirty="0">
                        <a:latin typeface="+mn-lt"/>
                      </a:endParaRPr>
                    </a:p>
                  </a:txBody>
                  <a:tcPr>
                    <a:solidFill>
                      <a:schemeClr val="accent1">
                        <a:lumMod val="20000"/>
                        <a:lumOff val="80000"/>
                      </a:schemeClr>
                    </a:solidFill>
                  </a:tcPr>
                </a:tc>
                <a:tc rowSpan="2">
                  <a:txBody>
                    <a:bodyPr/>
                    <a:lstStyle/>
                    <a:p>
                      <a:pPr rtl="1"/>
                      <a:r>
                        <a:rPr lang="en-US" sz="1600" b="1" dirty="0">
                          <a:latin typeface="+mn-lt"/>
                        </a:rPr>
                        <a:t>C7</a:t>
                      </a:r>
                      <a:endParaRPr lang="ar-SA" sz="1600" b="1" dirty="0">
                        <a:latin typeface="+mn-lt"/>
                      </a:endParaRPr>
                    </a:p>
                  </a:txBody>
                  <a:tcPr>
                    <a:solidFill>
                      <a:schemeClr val="accent1">
                        <a:lumMod val="20000"/>
                        <a:lumOff val="80000"/>
                      </a:schemeClr>
                    </a:solidFill>
                  </a:tcPr>
                </a:tc>
                <a:extLst>
                  <a:ext uri="{0D108BD9-81ED-4DB2-BD59-A6C34878D82A}">
                    <a16:rowId xmlns:a16="http://schemas.microsoft.com/office/drawing/2014/main" xmlns="" val="2021594506"/>
                  </a:ext>
                </a:extLst>
              </a:tr>
              <a:tr h="321213">
                <a:tc>
                  <a:txBody>
                    <a:bodyPr/>
                    <a:lstStyle/>
                    <a:p>
                      <a:pPr rtl="1"/>
                      <a:r>
                        <a:rPr lang="en-US" sz="1600" b="1" dirty="0">
                          <a:solidFill>
                            <a:srgbClr val="C00000"/>
                          </a:solidFill>
                          <a:latin typeface="+mn-lt"/>
                        </a:rPr>
                        <a:t>Posterior cord</a:t>
                      </a:r>
                      <a:endParaRPr lang="ar-SA" sz="1600" dirty="0">
                        <a:solidFill>
                          <a:srgbClr val="C00000"/>
                        </a:solidFill>
                        <a:latin typeface="+mn-lt"/>
                      </a:endParaRPr>
                    </a:p>
                  </a:txBody>
                  <a:tcPr>
                    <a:lnT w="12700" cmpd="sng">
                      <a:noFill/>
                    </a:lnT>
                  </a:tcPr>
                </a:tc>
                <a:tc>
                  <a:txBody>
                    <a:bodyPr/>
                    <a:lstStyle/>
                    <a:p>
                      <a:pPr algn="ctr" rtl="1"/>
                      <a:r>
                        <a:rPr lang="en-US" sz="1600" b="1" dirty="0">
                          <a:solidFill>
                            <a:srgbClr val="C00000"/>
                          </a:solidFill>
                          <a:latin typeface="+mn-lt"/>
                        </a:rPr>
                        <a:t>posterior</a:t>
                      </a:r>
                      <a:endParaRPr lang="ar-SA" sz="1600" dirty="0">
                        <a:solidFill>
                          <a:srgbClr val="C00000"/>
                        </a:solidFill>
                        <a:latin typeface="+mn-lt"/>
                      </a:endParaRPr>
                    </a:p>
                  </a:txBody>
                  <a:tcPr>
                    <a:lnT w="12700" cmpd="sng">
                      <a:noFill/>
                    </a:lnT>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extLst>
                  <a:ext uri="{0D108BD9-81ED-4DB2-BD59-A6C34878D82A}">
                    <a16:rowId xmlns:a16="http://schemas.microsoft.com/office/drawing/2014/main" xmlns="" val="201259279"/>
                  </a:ext>
                </a:extLst>
              </a:tr>
              <a:tr h="321213">
                <a:tc>
                  <a:txBody>
                    <a:bodyPr/>
                    <a:lstStyle/>
                    <a:p>
                      <a:pPr rtl="1"/>
                      <a:r>
                        <a:rPr lang="en-US" sz="1600" b="1" dirty="0">
                          <a:solidFill>
                            <a:srgbClr val="FFC000"/>
                          </a:solidFill>
                          <a:latin typeface="+mn-lt"/>
                        </a:rPr>
                        <a:t>Medial cord </a:t>
                      </a:r>
                      <a:endParaRPr lang="ar-SA" sz="1600" dirty="0">
                        <a:solidFill>
                          <a:srgbClr val="FFC000"/>
                        </a:solidFill>
                        <a:latin typeface="+mn-lt"/>
                      </a:endParaRPr>
                    </a:p>
                  </a:txBody>
                  <a:tcPr>
                    <a:solidFill>
                      <a:schemeClr val="accent1">
                        <a:lumMod val="20000"/>
                        <a:lumOff val="80000"/>
                      </a:schemeClr>
                    </a:solidFill>
                  </a:tcPr>
                </a:tc>
                <a:tc>
                  <a:txBody>
                    <a:bodyPr/>
                    <a:lstStyle/>
                    <a:p>
                      <a:pPr algn="ctr" rtl="1"/>
                      <a:r>
                        <a:rPr lang="en-US" sz="1600" b="1" dirty="0">
                          <a:solidFill>
                            <a:srgbClr val="FFC000"/>
                          </a:solidFill>
                          <a:latin typeface="+mn-lt"/>
                        </a:rPr>
                        <a:t>anterior</a:t>
                      </a:r>
                      <a:endParaRPr lang="ar-SA" sz="1600" dirty="0">
                        <a:solidFill>
                          <a:srgbClr val="FFC000"/>
                        </a:solidFill>
                        <a:latin typeface="+mn-lt"/>
                      </a:endParaRPr>
                    </a:p>
                  </a:txBody>
                  <a:tcPr>
                    <a:solidFill>
                      <a:schemeClr val="accent1">
                        <a:lumMod val="20000"/>
                        <a:lumOff val="80000"/>
                      </a:schemeClr>
                    </a:solidFill>
                  </a:tcPr>
                </a:tc>
                <a:tc rowSpan="2">
                  <a:txBody>
                    <a:bodyPr/>
                    <a:lstStyle/>
                    <a:p>
                      <a:pPr rtl="1"/>
                      <a:r>
                        <a:rPr lang="en-US" sz="1600" b="1" i="1" dirty="0" err="1">
                          <a:ln w="50800"/>
                          <a:solidFill>
                            <a:srgbClr val="FFFF00"/>
                          </a:solidFill>
                          <a:highlight>
                            <a:srgbClr val="0000FF"/>
                          </a:highlight>
                          <a:latin typeface="+mn-lt"/>
                          <a:cs typeface="+mn-cs"/>
                        </a:rPr>
                        <a:t>Klumpke</a:t>
                      </a:r>
                      <a:r>
                        <a:rPr lang="en-US" sz="1600" b="1" i="1" dirty="0">
                          <a:ln w="50800"/>
                          <a:solidFill>
                            <a:srgbClr val="FFFF00"/>
                          </a:solidFill>
                          <a:highlight>
                            <a:srgbClr val="0000FF"/>
                          </a:highlight>
                          <a:latin typeface="+mn-lt"/>
                          <a:cs typeface="+mn-cs"/>
                        </a:rPr>
                        <a:t> Palsy</a:t>
                      </a:r>
                    </a:p>
                    <a:p>
                      <a:pPr rtl="1"/>
                      <a:r>
                        <a:rPr lang="en-US" sz="1100" b="0" i="1" u="none" dirty="0">
                          <a:ln w="50800"/>
                          <a:solidFill>
                            <a:schemeClr val="tx1"/>
                          </a:solidFill>
                          <a:latin typeface="+mn-lt"/>
                          <a:cs typeface="+mn-cs"/>
                        </a:rPr>
                        <a:t>*</a:t>
                      </a:r>
                      <a:r>
                        <a:rPr lang="en-US" sz="1100" b="0" u="none" dirty="0">
                          <a:ln w="50800"/>
                          <a:solidFill>
                            <a:schemeClr val="tx1"/>
                          </a:solidFill>
                          <a:latin typeface="+mn-lt"/>
                          <a:cs typeface="+mn-cs"/>
                        </a:rPr>
                        <a:t>claw hand due to ulnar nerve injury.</a:t>
                      </a:r>
                    </a:p>
                    <a:p>
                      <a:pPr rtl="1"/>
                      <a:r>
                        <a:rPr lang="en-US" sz="1100" b="0" u="none" dirty="0">
                          <a:ln w="50800"/>
                          <a:solidFill>
                            <a:schemeClr val="tx1"/>
                          </a:solidFill>
                          <a:latin typeface="+mn-lt"/>
                          <a:cs typeface="+mn-cs"/>
                        </a:rPr>
                        <a:t>*APE hand due to median nerve injury.  </a:t>
                      </a:r>
                      <a:endParaRPr lang="ar-SA" sz="1100" b="0" u="none" dirty="0">
                        <a:solidFill>
                          <a:schemeClr val="tx1"/>
                        </a:solidFill>
                        <a:latin typeface="+mn-lt"/>
                      </a:endParaRPr>
                    </a:p>
                  </a:txBody>
                  <a:tcPr>
                    <a:solidFill>
                      <a:schemeClr val="accent1">
                        <a:lumMod val="20000"/>
                        <a:lumOff val="80000"/>
                      </a:schemeClr>
                    </a:solidFill>
                  </a:tcPr>
                </a:tc>
                <a:tc rowSpan="2">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rPr>
                        <a:t>Lower trunk</a:t>
                      </a:r>
                    </a:p>
                    <a:p>
                      <a:pPr rtl="1"/>
                      <a:endParaRPr lang="ar-SA" sz="1600" dirty="0">
                        <a:latin typeface="+mn-lt"/>
                      </a:endParaRPr>
                    </a:p>
                  </a:txBody>
                  <a:tcPr>
                    <a:solidFill>
                      <a:schemeClr val="accent1">
                        <a:lumMod val="20000"/>
                        <a:lumOff val="80000"/>
                      </a:schemeClr>
                    </a:solidFill>
                  </a:tcPr>
                </a:tc>
                <a:tc>
                  <a:txBody>
                    <a:bodyPr/>
                    <a:lstStyle/>
                    <a:p>
                      <a:pPr rtl="1"/>
                      <a:r>
                        <a:rPr lang="en-US" sz="1600" b="1" dirty="0">
                          <a:latin typeface="+mn-lt"/>
                        </a:rPr>
                        <a:t>C8</a:t>
                      </a:r>
                      <a:endParaRPr lang="ar-SA" sz="1600" b="1" dirty="0">
                        <a:latin typeface="+mn-lt"/>
                      </a:endParaRPr>
                    </a:p>
                  </a:txBody>
                  <a:tcPr>
                    <a:solidFill>
                      <a:schemeClr val="accent1">
                        <a:lumMod val="20000"/>
                        <a:lumOff val="80000"/>
                      </a:schemeClr>
                    </a:solidFill>
                  </a:tcPr>
                </a:tc>
                <a:extLst>
                  <a:ext uri="{0D108BD9-81ED-4DB2-BD59-A6C34878D82A}">
                    <a16:rowId xmlns:a16="http://schemas.microsoft.com/office/drawing/2014/main" xmlns="" val="3286754684"/>
                  </a:ext>
                </a:extLst>
              </a:tr>
              <a:tr h="385117">
                <a:tc>
                  <a:txBody>
                    <a:bodyPr/>
                    <a:lstStyle/>
                    <a:p>
                      <a:pPr rtl="1"/>
                      <a:r>
                        <a:rPr lang="en-US" sz="1600" b="1" dirty="0">
                          <a:solidFill>
                            <a:srgbClr val="C00000"/>
                          </a:solidFill>
                          <a:latin typeface="+mn-lt"/>
                        </a:rPr>
                        <a:t>Posterior cord</a:t>
                      </a:r>
                      <a:endParaRPr lang="ar-SA" sz="1600" dirty="0">
                        <a:solidFill>
                          <a:srgbClr val="C00000"/>
                        </a:solidFill>
                        <a:latin typeface="+mn-lt"/>
                      </a:endParaRPr>
                    </a:p>
                  </a:txBody>
                  <a:tcPr/>
                </a:tc>
                <a:tc>
                  <a:txBody>
                    <a:bodyPr/>
                    <a:lstStyle/>
                    <a:p>
                      <a:pPr algn="ctr" rtl="1"/>
                      <a:r>
                        <a:rPr lang="en-US" sz="1600" b="1" dirty="0">
                          <a:solidFill>
                            <a:srgbClr val="C00000"/>
                          </a:solidFill>
                          <a:latin typeface="+mn-lt"/>
                        </a:rPr>
                        <a:t>posterior</a:t>
                      </a:r>
                      <a:endParaRPr lang="ar-SA" sz="1600" dirty="0">
                        <a:solidFill>
                          <a:srgbClr val="C00000"/>
                        </a:solidFill>
                        <a:latin typeface="+mn-lt"/>
                      </a:endParaRPr>
                    </a:p>
                  </a:txBody>
                  <a:tcPr/>
                </a:tc>
                <a:tc vMerge="1">
                  <a:txBody>
                    <a:bodyPr/>
                    <a:lstStyle/>
                    <a:p>
                      <a:pPr rtl="1"/>
                      <a:endParaRPr lang="ar-SA"/>
                    </a:p>
                  </a:txBody>
                  <a:tcPr/>
                </a:tc>
                <a:tc vMerge="1">
                  <a:txBody>
                    <a:bodyPr/>
                    <a:lstStyle/>
                    <a:p>
                      <a:pPr rtl="1"/>
                      <a:endParaRPr lang="ar-SA"/>
                    </a:p>
                  </a:txBody>
                  <a:tcPr/>
                </a:tc>
                <a:tc>
                  <a:txBody>
                    <a:bodyPr/>
                    <a:lstStyle/>
                    <a:p>
                      <a:pPr rtl="1"/>
                      <a:r>
                        <a:rPr lang="en-US" sz="1600" b="1" dirty="0">
                          <a:latin typeface="+mn-lt"/>
                        </a:rPr>
                        <a:t>T1</a:t>
                      </a:r>
                      <a:endParaRPr lang="ar-SA" sz="1600" b="1" dirty="0">
                        <a:latin typeface="+mn-lt"/>
                      </a:endParaRPr>
                    </a:p>
                  </a:txBody>
                  <a:tcPr/>
                </a:tc>
                <a:extLst>
                  <a:ext uri="{0D108BD9-81ED-4DB2-BD59-A6C34878D82A}">
                    <a16:rowId xmlns:a16="http://schemas.microsoft.com/office/drawing/2014/main" xmlns="" val="1325124465"/>
                  </a:ext>
                </a:extLst>
              </a:tr>
            </a:tbl>
          </a:graphicData>
        </a:graphic>
      </p:graphicFrame>
      <p:sp>
        <p:nvSpPr>
          <p:cNvPr id="5" name="Rectangle 4"/>
          <p:cNvSpPr/>
          <p:nvPr/>
        </p:nvSpPr>
        <p:spPr>
          <a:xfrm>
            <a:off x="4059131" y="158393"/>
            <a:ext cx="3598750" cy="461665"/>
          </a:xfrm>
          <a:prstGeom prst="rect">
            <a:avLst/>
          </a:prstGeom>
        </p:spPr>
        <p:txBody>
          <a:bodyPr wrap="square">
            <a:spAutoFit/>
          </a:bodyPr>
          <a:lstStyle/>
          <a:p>
            <a:r>
              <a:rPr lang="en-US" sz="2400" b="1" dirty="0">
                <a:solidFill>
                  <a:schemeClr val="accent1"/>
                </a:solidFill>
              </a:rPr>
              <a:t>BRACHIAL PLEXUS</a:t>
            </a:r>
            <a:endParaRPr lang="ar-SA" sz="2400" dirty="0">
              <a:solidFill>
                <a:schemeClr val="accent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72128050"/>
              </p:ext>
            </p:extLst>
          </p:nvPr>
        </p:nvGraphicFramePr>
        <p:xfrm>
          <a:off x="475709" y="3361996"/>
          <a:ext cx="10765595" cy="3227063"/>
        </p:xfrm>
        <a:graphic>
          <a:graphicData uri="http://schemas.openxmlformats.org/drawingml/2006/table">
            <a:tbl>
              <a:tblPr rtl="1" firstRow="1" bandRow="1">
                <a:tableStyleId>{5C22544A-7EE6-4342-B048-85BDC9FD1C3A}</a:tableStyleId>
              </a:tblPr>
              <a:tblGrid>
                <a:gridCol w="2121487">
                  <a:extLst>
                    <a:ext uri="{9D8B030D-6E8A-4147-A177-3AD203B41FA5}">
                      <a16:colId xmlns:a16="http://schemas.microsoft.com/office/drawing/2014/main" xmlns="" val="2846736324"/>
                    </a:ext>
                  </a:extLst>
                </a:gridCol>
                <a:gridCol w="2161027">
                  <a:extLst>
                    <a:ext uri="{9D8B030D-6E8A-4147-A177-3AD203B41FA5}">
                      <a16:colId xmlns:a16="http://schemas.microsoft.com/office/drawing/2014/main" xmlns="" val="207956298"/>
                    </a:ext>
                  </a:extLst>
                </a:gridCol>
                <a:gridCol w="2161027">
                  <a:extLst>
                    <a:ext uri="{9D8B030D-6E8A-4147-A177-3AD203B41FA5}">
                      <a16:colId xmlns:a16="http://schemas.microsoft.com/office/drawing/2014/main" xmlns="" val="2517075574"/>
                    </a:ext>
                  </a:extLst>
                </a:gridCol>
                <a:gridCol w="2161027">
                  <a:extLst>
                    <a:ext uri="{9D8B030D-6E8A-4147-A177-3AD203B41FA5}">
                      <a16:colId xmlns:a16="http://schemas.microsoft.com/office/drawing/2014/main" xmlns="" val="2640933208"/>
                    </a:ext>
                  </a:extLst>
                </a:gridCol>
                <a:gridCol w="2161027">
                  <a:extLst>
                    <a:ext uri="{9D8B030D-6E8A-4147-A177-3AD203B41FA5}">
                      <a16:colId xmlns:a16="http://schemas.microsoft.com/office/drawing/2014/main" xmlns="" val="2658576231"/>
                    </a:ext>
                  </a:extLst>
                </a:gridCol>
              </a:tblGrid>
              <a:tr h="382880">
                <a:tc gridSpan="5">
                  <a:txBody>
                    <a:bodyPr/>
                    <a:lstStyle/>
                    <a:p>
                      <a:pPr algn="ctr" rtl="1"/>
                      <a:r>
                        <a:rPr lang="en-US" altLang="ar-SA" sz="2400" b="1" dirty="0">
                          <a:solidFill>
                            <a:schemeClr val="bg1"/>
                          </a:solidFill>
                        </a:rPr>
                        <a:t>BRANCHES</a:t>
                      </a:r>
                      <a:endParaRPr lang="ar-SA" dirty="0">
                        <a:solidFill>
                          <a:schemeClr val="bg1"/>
                        </a:solidFill>
                      </a:endParaRPr>
                    </a:p>
                  </a:txBody>
                  <a:tcPr>
                    <a:solidFill>
                      <a:schemeClr val="accent1">
                        <a:lumMod val="60000"/>
                        <a:lumOff val="40000"/>
                      </a:schemeClr>
                    </a:solidFill>
                  </a:tcPr>
                </a:tc>
                <a:tc hMerge="1">
                  <a:txBody>
                    <a:bodyPr/>
                    <a:lstStyle/>
                    <a:p>
                      <a:pPr rtl="1"/>
                      <a:endParaRPr lang="ar-SA" dirty="0"/>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xmlns="" val="28096607"/>
                  </a:ext>
                </a:extLst>
              </a:tr>
              <a:tr h="334764">
                <a:tc gridSpan="3">
                  <a:txBody>
                    <a:bodyPr/>
                    <a:lstStyle/>
                    <a:p>
                      <a:pPr algn="ctr" rtl="1"/>
                      <a:r>
                        <a:rPr lang="en-US" sz="1400" b="1" dirty="0"/>
                        <a:t>From Cords</a:t>
                      </a:r>
                      <a:endParaRPr lang="ar-SA" sz="1400" b="1" dirty="0"/>
                    </a:p>
                  </a:txBody>
                  <a:tcPr>
                    <a:solidFill>
                      <a:schemeClr val="accent1">
                        <a:lumMod val="20000"/>
                        <a:lumOff val="80000"/>
                      </a:schemeClr>
                    </a:solidFill>
                  </a:tcPr>
                </a:tc>
                <a:tc hMerge="1">
                  <a:txBody>
                    <a:bodyPr/>
                    <a:lstStyle/>
                    <a:p>
                      <a:pPr rtl="1"/>
                      <a:endParaRPr lang="ar-SA"/>
                    </a:p>
                  </a:txBody>
                  <a:tcPr/>
                </a:tc>
                <a:tc hMerge="1">
                  <a:txBody>
                    <a:bodyPr/>
                    <a:lstStyle/>
                    <a:p>
                      <a:pPr rtl="1"/>
                      <a:endParaRPr lang="ar-SA"/>
                    </a:p>
                  </a:txBody>
                  <a:tcPr/>
                </a:tc>
                <a:tc>
                  <a:txBody>
                    <a:bodyPr/>
                    <a:lstStyle/>
                    <a:p>
                      <a:pPr algn="ctr" rtl="1"/>
                      <a:r>
                        <a:rPr lang="en-US" sz="1400" b="1" dirty="0"/>
                        <a:t>From Trunks</a:t>
                      </a:r>
                      <a:endParaRPr lang="ar-SA" sz="1400" b="1" dirty="0"/>
                    </a:p>
                  </a:txBody>
                  <a:tcPr>
                    <a:solidFill>
                      <a:schemeClr val="accent1">
                        <a:lumMod val="20000"/>
                        <a:lumOff val="80000"/>
                      </a:schemeClr>
                    </a:solidFill>
                  </a:tcPr>
                </a:tc>
                <a:tc>
                  <a:txBody>
                    <a:bodyPr/>
                    <a:lstStyle/>
                    <a:p>
                      <a:pPr algn="ctr" rtl="1"/>
                      <a:r>
                        <a:rPr lang="en-US" sz="1400" b="1" dirty="0"/>
                        <a:t>From</a:t>
                      </a:r>
                      <a:r>
                        <a:rPr lang="en-US" sz="1400" b="1" baseline="0" dirty="0"/>
                        <a:t> Roots</a:t>
                      </a:r>
                      <a:endParaRPr lang="ar-SA" sz="1400" b="1" dirty="0"/>
                    </a:p>
                  </a:txBody>
                  <a:tcPr>
                    <a:solidFill>
                      <a:schemeClr val="accent1">
                        <a:lumMod val="20000"/>
                        <a:lumOff val="80000"/>
                      </a:schemeClr>
                    </a:solidFill>
                  </a:tcPr>
                </a:tc>
                <a:extLst>
                  <a:ext uri="{0D108BD9-81ED-4DB2-BD59-A6C34878D82A}">
                    <a16:rowId xmlns:a16="http://schemas.microsoft.com/office/drawing/2014/main" xmlns="" val="1942013762"/>
                  </a:ext>
                </a:extLst>
              </a:tr>
              <a:tr h="79303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800" b="1" dirty="0">
                          <a:solidFill>
                            <a:srgbClr val="FFC000"/>
                          </a:solidFill>
                        </a:rPr>
                        <a:t>Medial cord </a:t>
                      </a:r>
                      <a:endParaRPr lang="ar-SA" dirty="0">
                        <a:solidFill>
                          <a:srgbClr val="FFC000"/>
                        </a:solidFill>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400" b="1" dirty="0">
                          <a:solidFill>
                            <a:schemeClr val="tx1"/>
                          </a:solidFill>
                          <a:cs typeface="Arial" charset="0"/>
                        </a:rPr>
                        <a:t>*4MU</a:t>
                      </a:r>
                      <a:endParaRPr lang="ar-SA" sz="1400" dirty="0">
                        <a:solidFill>
                          <a:schemeClr val="tx1"/>
                        </a:solidFill>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800" b="1" dirty="0">
                          <a:solidFill>
                            <a:srgbClr val="C00000"/>
                          </a:solidFill>
                        </a:rPr>
                        <a:t>Posterior cord</a:t>
                      </a:r>
                      <a:endParaRPr lang="ar-SA" dirty="0">
                        <a:solidFill>
                          <a:srgbClr val="C00000"/>
                        </a:solidFill>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en-US" altLang="ar-SA" sz="1400" b="1" dirty="0">
                          <a:solidFill>
                            <a:schemeClr val="tx1"/>
                          </a:solidFill>
                        </a:rPr>
                        <a:t>*ULTRA</a:t>
                      </a:r>
                      <a:endParaRPr lang="en-US" altLang="ar-SA" sz="1800" b="1" dirty="0">
                        <a:solidFill>
                          <a:schemeClr val="tx1"/>
                        </a:solidFill>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800" b="1" dirty="0">
                          <a:solidFill>
                            <a:schemeClr val="accent2"/>
                          </a:solidFill>
                        </a:rPr>
                        <a:t>Lateral cord</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200" b="1" dirty="0">
                          <a:solidFill>
                            <a:schemeClr val="tx1"/>
                          </a:solidFill>
                        </a:rPr>
                        <a:t>*2LM</a:t>
                      </a:r>
                      <a:endParaRPr lang="ar-SA" sz="1200" dirty="0">
                        <a:solidFill>
                          <a:schemeClr val="tx1"/>
                        </a:solidFill>
                      </a:endParaRPr>
                    </a:p>
                  </a:txBody>
                  <a:tcPr/>
                </a:tc>
                <a:tc rowSpan="2">
                  <a:txBody>
                    <a:bodyPr/>
                    <a:lstStyle/>
                    <a:p>
                      <a:pPr marL="0" indent="0">
                        <a:lnSpc>
                          <a:spcPct val="90000"/>
                        </a:lnSpc>
                        <a:spcBef>
                          <a:spcPct val="20000"/>
                        </a:spcBef>
                        <a:buClr>
                          <a:schemeClr val="hlink"/>
                        </a:buClr>
                        <a:buSzPct val="60000"/>
                        <a:buFont typeface="Wingdings" pitchFamily="2" charset="2"/>
                        <a:buNone/>
                        <a:defRPr/>
                      </a:pPr>
                      <a:r>
                        <a:rPr lang="en-US" sz="1400" b="0" i="0" kern="0" dirty="0">
                          <a:solidFill>
                            <a:schemeClr val="tx1"/>
                          </a:solidFill>
                          <a:effectLst/>
                          <a:latin typeface="+mn-lt"/>
                          <a:cs typeface="+mn-cs"/>
                        </a:rPr>
                        <a:t>(upper trunk):                              -Nerve to subclavius</a:t>
                      </a:r>
                    </a:p>
                    <a:p>
                      <a:pPr marL="0" indent="0">
                        <a:lnSpc>
                          <a:spcPct val="90000"/>
                        </a:lnSpc>
                        <a:spcBef>
                          <a:spcPct val="20000"/>
                        </a:spcBef>
                        <a:buClr>
                          <a:schemeClr val="hlink"/>
                        </a:buClr>
                        <a:buSzPct val="60000"/>
                        <a:buFont typeface="Wingdings" pitchFamily="2" charset="2"/>
                        <a:buNone/>
                        <a:defRPr/>
                      </a:pPr>
                      <a:r>
                        <a:rPr lang="en-US" sz="1400" b="0" i="0" kern="0" dirty="0">
                          <a:solidFill>
                            <a:schemeClr val="tx1"/>
                          </a:solidFill>
                          <a:effectLst/>
                          <a:latin typeface="+mn-lt"/>
                          <a:cs typeface="+mn-cs"/>
                        </a:rPr>
                        <a:t>-Suprascapular nerve (supplies supraspinatus &amp; infraspinatus)</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400" b="0" dirty="0"/>
                        <a:t>C5:</a:t>
                      </a:r>
                      <a:r>
                        <a:rPr lang="en-US" sz="1400" b="0" dirty="0">
                          <a:solidFill>
                            <a:schemeClr val="tx1"/>
                          </a:solidFill>
                        </a:rPr>
                        <a:t>Nerve to rhomboids (dorsal scapular nerve).</a:t>
                      </a:r>
                    </a:p>
                  </a:txBody>
                  <a:tcPr/>
                </a:tc>
                <a:extLst>
                  <a:ext uri="{0D108BD9-81ED-4DB2-BD59-A6C34878D82A}">
                    <a16:rowId xmlns:a16="http://schemas.microsoft.com/office/drawing/2014/main" xmlns="" val="2989708569"/>
                  </a:ext>
                </a:extLst>
              </a:tr>
              <a:tr h="1642064">
                <a:tc>
                  <a:txBody>
                    <a:bodyPr/>
                    <a:lstStyle/>
                    <a:p>
                      <a:pPr marL="0" indent="0" algn="l" defTabSz="914400" rtl="0" eaLnBrk="1" latinLnBrk="0" hangingPunct="1">
                        <a:lnSpc>
                          <a:spcPct val="90000"/>
                        </a:lnSpc>
                        <a:spcBef>
                          <a:spcPct val="20000"/>
                        </a:spcBef>
                        <a:buClr>
                          <a:schemeClr val="hlink"/>
                        </a:buClr>
                        <a:buSzPct val="60000"/>
                        <a:buFont typeface="Wingdings" pitchFamily="2" charset="2"/>
                        <a:buNone/>
                        <a:defRPr/>
                      </a:pPr>
                      <a:r>
                        <a:rPr lang="en-US" sz="1400" b="0" i="0" kern="0" dirty="0">
                          <a:solidFill>
                            <a:schemeClr val="tx1"/>
                          </a:solidFill>
                          <a:effectLst/>
                          <a:latin typeface="+mn-lt"/>
                          <a:ea typeface="+mn-ea"/>
                          <a:cs typeface="+mn-cs"/>
                        </a:rPr>
                        <a:t>-Medial pectoral n.</a:t>
                      </a:r>
                    </a:p>
                    <a:p>
                      <a:pPr marL="0" indent="0" algn="l" defTabSz="914400" rtl="0" eaLnBrk="1" latinLnBrk="0" hangingPunct="1">
                        <a:lnSpc>
                          <a:spcPct val="90000"/>
                        </a:lnSpc>
                        <a:spcBef>
                          <a:spcPct val="20000"/>
                        </a:spcBef>
                        <a:buClr>
                          <a:schemeClr val="hlink"/>
                        </a:buClr>
                        <a:buSzPct val="60000"/>
                        <a:buFont typeface="Wingdings" pitchFamily="2" charset="2"/>
                        <a:buNone/>
                        <a:defRPr/>
                      </a:pPr>
                      <a:r>
                        <a:rPr lang="en-US" sz="1400" b="0" i="0" kern="0" dirty="0">
                          <a:solidFill>
                            <a:schemeClr val="tx1"/>
                          </a:solidFill>
                          <a:effectLst/>
                          <a:latin typeface="+mn-lt"/>
                          <a:ea typeface="+mn-ea"/>
                          <a:cs typeface="+mn-cs"/>
                        </a:rPr>
                        <a:t>-</a:t>
                      </a:r>
                      <a:r>
                        <a:rPr lang="en-US" sz="1400" b="1" i="0" kern="0" dirty="0">
                          <a:solidFill>
                            <a:schemeClr val="tx1"/>
                          </a:solidFill>
                          <a:effectLst/>
                          <a:latin typeface="+mn-lt"/>
                          <a:ea typeface="+mn-ea"/>
                          <a:cs typeface="+mn-cs"/>
                        </a:rPr>
                        <a:t>Medial root  of median </a:t>
                      </a:r>
                      <a:r>
                        <a:rPr lang="en-US" sz="1400" b="0" i="0" kern="0" dirty="0">
                          <a:solidFill>
                            <a:schemeClr val="tx1"/>
                          </a:solidFill>
                          <a:effectLst/>
                          <a:latin typeface="+mn-lt"/>
                          <a:ea typeface="+mn-ea"/>
                          <a:cs typeface="+mn-cs"/>
                        </a:rPr>
                        <a:t>n.</a:t>
                      </a:r>
                    </a:p>
                    <a:p>
                      <a:pPr marL="0" indent="0" algn="l" defTabSz="914400" rtl="0" eaLnBrk="1" latinLnBrk="0" hangingPunct="1">
                        <a:lnSpc>
                          <a:spcPct val="90000"/>
                        </a:lnSpc>
                        <a:spcBef>
                          <a:spcPct val="20000"/>
                        </a:spcBef>
                        <a:buClr>
                          <a:schemeClr val="hlink"/>
                        </a:buClr>
                        <a:buSzPct val="60000"/>
                        <a:buFont typeface="Wingdings" pitchFamily="2" charset="2"/>
                        <a:buNone/>
                        <a:defRPr/>
                      </a:pPr>
                      <a:r>
                        <a:rPr lang="en-US" sz="1400" b="0" i="0" kern="0" dirty="0">
                          <a:solidFill>
                            <a:schemeClr val="tx1"/>
                          </a:solidFill>
                          <a:effectLst/>
                          <a:latin typeface="+mn-lt"/>
                          <a:ea typeface="+mn-ea"/>
                          <a:cs typeface="+mn-cs"/>
                        </a:rPr>
                        <a:t>-Medial cutaneous n of arm.</a:t>
                      </a:r>
                    </a:p>
                    <a:p>
                      <a:pPr marL="0" indent="0" algn="l" defTabSz="914400" rtl="0" eaLnBrk="1" latinLnBrk="0" hangingPunct="1">
                        <a:lnSpc>
                          <a:spcPct val="90000"/>
                        </a:lnSpc>
                        <a:spcBef>
                          <a:spcPct val="20000"/>
                        </a:spcBef>
                        <a:buClr>
                          <a:schemeClr val="hlink"/>
                        </a:buClr>
                        <a:buSzPct val="60000"/>
                        <a:buFont typeface="Wingdings" pitchFamily="2" charset="2"/>
                        <a:buNone/>
                        <a:defRPr/>
                      </a:pPr>
                      <a:r>
                        <a:rPr lang="en-US" sz="1400" b="0" i="0" kern="0" dirty="0">
                          <a:solidFill>
                            <a:schemeClr val="tx1"/>
                          </a:solidFill>
                          <a:effectLst/>
                          <a:latin typeface="+mn-lt"/>
                          <a:ea typeface="+mn-ea"/>
                          <a:cs typeface="+mn-cs"/>
                        </a:rPr>
                        <a:t>-Medial cutaneous n of forearm.</a:t>
                      </a:r>
                    </a:p>
                    <a:p>
                      <a:pPr marL="0" indent="0" algn="l" defTabSz="914400" rtl="0" eaLnBrk="1" latinLnBrk="0" hangingPunct="1">
                        <a:lnSpc>
                          <a:spcPct val="90000"/>
                        </a:lnSpc>
                        <a:spcBef>
                          <a:spcPct val="20000"/>
                        </a:spcBef>
                        <a:buClr>
                          <a:schemeClr val="hlink"/>
                        </a:buClr>
                        <a:buSzPct val="60000"/>
                        <a:buFont typeface="Wingdings" pitchFamily="2" charset="2"/>
                        <a:buNone/>
                        <a:defRPr/>
                      </a:pPr>
                      <a:r>
                        <a:rPr lang="en-US" sz="1400" b="0" i="0" kern="0" dirty="0">
                          <a:solidFill>
                            <a:schemeClr val="tx1"/>
                          </a:solidFill>
                          <a:effectLst/>
                          <a:latin typeface="+mn-lt"/>
                          <a:ea typeface="+mn-ea"/>
                          <a:cs typeface="+mn-cs"/>
                        </a:rPr>
                        <a:t>-</a:t>
                      </a:r>
                      <a:r>
                        <a:rPr lang="en-US" sz="1400" b="1" i="0" kern="0" dirty="0">
                          <a:solidFill>
                            <a:schemeClr val="tx1"/>
                          </a:solidFill>
                          <a:effectLst/>
                          <a:latin typeface="+mn-lt"/>
                          <a:ea typeface="+mn-ea"/>
                          <a:cs typeface="+mn-cs"/>
                        </a:rPr>
                        <a:t>Ulnar</a:t>
                      </a:r>
                      <a:r>
                        <a:rPr lang="en-US" sz="1400" b="0" i="0" kern="0" dirty="0">
                          <a:solidFill>
                            <a:schemeClr val="tx1"/>
                          </a:solidFill>
                          <a:effectLst/>
                          <a:latin typeface="+mn-lt"/>
                          <a:ea typeface="+mn-ea"/>
                          <a:cs typeface="+mn-cs"/>
                        </a:rPr>
                        <a:t> n.</a:t>
                      </a:r>
                    </a:p>
                  </a:txBody>
                  <a:tcPr/>
                </a:tc>
                <a:tc>
                  <a:txBody>
                    <a:bodyPr/>
                    <a:lstStyle/>
                    <a:p>
                      <a:pPr marL="0" indent="0" algn="l" defTabSz="914400" rtl="0" eaLnBrk="1" latinLnBrk="0" hangingPunct="1">
                        <a:lnSpc>
                          <a:spcPct val="90000"/>
                        </a:lnSpc>
                        <a:spcBef>
                          <a:spcPct val="20000"/>
                        </a:spcBef>
                        <a:buClr>
                          <a:schemeClr val="hlink"/>
                        </a:buClr>
                        <a:buSzPct val="60000"/>
                        <a:buFont typeface="Wingdings" pitchFamily="2" charset="2"/>
                        <a:buNone/>
                        <a:defRPr/>
                      </a:pPr>
                      <a:r>
                        <a:rPr lang="en-US" altLang="ar-SA" sz="1400" b="0" i="0" kern="0" dirty="0">
                          <a:solidFill>
                            <a:schemeClr val="tx1"/>
                          </a:solidFill>
                          <a:effectLst/>
                          <a:latin typeface="+mn-lt"/>
                          <a:ea typeface="+mn-ea"/>
                          <a:cs typeface="+mn-cs"/>
                        </a:rPr>
                        <a:t>.Upper subscapular n</a:t>
                      </a:r>
                    </a:p>
                    <a:p>
                      <a:pPr marL="0" indent="0" algn="l" defTabSz="914400" rtl="0" eaLnBrk="1" latinLnBrk="0" hangingPunct="1">
                        <a:lnSpc>
                          <a:spcPct val="90000"/>
                        </a:lnSpc>
                        <a:spcBef>
                          <a:spcPct val="20000"/>
                        </a:spcBef>
                        <a:buClr>
                          <a:schemeClr val="hlink"/>
                        </a:buClr>
                        <a:buSzPct val="60000"/>
                        <a:buFont typeface="Wingdings" pitchFamily="2" charset="2"/>
                        <a:buNone/>
                        <a:defRPr/>
                      </a:pPr>
                      <a:r>
                        <a:rPr lang="en-US" altLang="ar-SA" sz="1400" b="0" i="0" kern="0" dirty="0">
                          <a:solidFill>
                            <a:schemeClr val="tx1"/>
                          </a:solidFill>
                          <a:effectLst/>
                          <a:latin typeface="+mn-lt"/>
                          <a:ea typeface="+mn-ea"/>
                          <a:cs typeface="+mn-cs"/>
                        </a:rPr>
                        <a:t>.Lower subscapular n</a:t>
                      </a:r>
                    </a:p>
                    <a:p>
                      <a:pPr marL="0" indent="0" algn="l" defTabSz="914400" rtl="0" eaLnBrk="1" latinLnBrk="0" hangingPunct="1">
                        <a:lnSpc>
                          <a:spcPct val="90000"/>
                        </a:lnSpc>
                        <a:spcBef>
                          <a:spcPct val="20000"/>
                        </a:spcBef>
                        <a:buClr>
                          <a:schemeClr val="hlink"/>
                        </a:buClr>
                        <a:buSzPct val="60000"/>
                        <a:buFont typeface="Wingdings" pitchFamily="2" charset="2"/>
                        <a:buNone/>
                        <a:defRPr/>
                      </a:pPr>
                      <a:r>
                        <a:rPr lang="en-US" altLang="ar-SA" sz="1400" b="0" i="0" kern="0" dirty="0">
                          <a:solidFill>
                            <a:schemeClr val="tx1"/>
                          </a:solidFill>
                          <a:effectLst/>
                          <a:latin typeface="+mn-lt"/>
                          <a:ea typeface="+mn-ea"/>
                          <a:cs typeface="+mn-cs"/>
                        </a:rPr>
                        <a:t>.Thoracodorsal n</a:t>
                      </a:r>
                    </a:p>
                    <a:p>
                      <a:pPr marL="0" indent="0" algn="l" defTabSz="914400" rtl="0" eaLnBrk="1" latinLnBrk="0" hangingPunct="1">
                        <a:lnSpc>
                          <a:spcPct val="90000"/>
                        </a:lnSpc>
                        <a:spcBef>
                          <a:spcPct val="20000"/>
                        </a:spcBef>
                        <a:buClr>
                          <a:schemeClr val="hlink"/>
                        </a:buClr>
                        <a:buSzPct val="60000"/>
                        <a:buFont typeface="Wingdings" pitchFamily="2" charset="2"/>
                        <a:buNone/>
                        <a:defRPr/>
                      </a:pPr>
                      <a:r>
                        <a:rPr lang="en-US" altLang="ar-SA" sz="1400" b="0" i="0" kern="0" dirty="0">
                          <a:solidFill>
                            <a:schemeClr val="tx1"/>
                          </a:solidFill>
                          <a:effectLst/>
                          <a:latin typeface="+mn-lt"/>
                          <a:ea typeface="+mn-ea"/>
                          <a:cs typeface="+mn-cs"/>
                        </a:rPr>
                        <a:t>.</a:t>
                      </a:r>
                      <a:r>
                        <a:rPr lang="en-US" altLang="ar-SA" sz="1400" b="1" i="0" kern="0" dirty="0">
                          <a:solidFill>
                            <a:schemeClr val="tx1"/>
                          </a:solidFill>
                          <a:effectLst/>
                          <a:latin typeface="+mn-lt"/>
                          <a:ea typeface="+mn-ea"/>
                          <a:cs typeface="+mn-cs"/>
                        </a:rPr>
                        <a:t>Radial</a:t>
                      </a:r>
                      <a:r>
                        <a:rPr lang="en-US" altLang="ar-SA" sz="1400" b="0" i="0" kern="0" dirty="0">
                          <a:solidFill>
                            <a:schemeClr val="tx1"/>
                          </a:solidFill>
                          <a:effectLst/>
                          <a:latin typeface="+mn-lt"/>
                          <a:ea typeface="+mn-ea"/>
                          <a:cs typeface="+mn-cs"/>
                        </a:rPr>
                        <a:t> n </a:t>
                      </a:r>
                    </a:p>
                    <a:p>
                      <a:pPr marL="0" indent="0" algn="l" defTabSz="914400" rtl="0" eaLnBrk="1" latinLnBrk="0" hangingPunct="1">
                        <a:lnSpc>
                          <a:spcPct val="90000"/>
                        </a:lnSpc>
                        <a:spcBef>
                          <a:spcPct val="20000"/>
                        </a:spcBef>
                        <a:buClr>
                          <a:schemeClr val="hlink"/>
                        </a:buClr>
                        <a:buSzPct val="60000"/>
                        <a:buFont typeface="Wingdings" pitchFamily="2" charset="2"/>
                        <a:buNone/>
                        <a:defRPr/>
                      </a:pPr>
                      <a:r>
                        <a:rPr lang="en-US" altLang="ar-SA" sz="1400" b="0" i="0" kern="0" dirty="0">
                          <a:solidFill>
                            <a:schemeClr val="tx1"/>
                          </a:solidFill>
                          <a:effectLst/>
                          <a:latin typeface="+mn-lt"/>
                          <a:ea typeface="+mn-ea"/>
                          <a:cs typeface="+mn-cs"/>
                        </a:rPr>
                        <a:t>.</a:t>
                      </a:r>
                      <a:r>
                        <a:rPr lang="en-US" altLang="ar-SA" sz="1400" b="1" i="0" kern="0" dirty="0">
                          <a:solidFill>
                            <a:schemeClr val="tx1"/>
                          </a:solidFill>
                          <a:effectLst/>
                          <a:latin typeface="+mn-lt"/>
                          <a:ea typeface="+mn-ea"/>
                          <a:cs typeface="+mn-cs"/>
                        </a:rPr>
                        <a:t>Axillary</a:t>
                      </a:r>
                      <a:r>
                        <a:rPr lang="en-US" altLang="ar-SA" sz="1400" b="0" i="0" kern="0" dirty="0">
                          <a:solidFill>
                            <a:schemeClr val="tx1"/>
                          </a:solidFill>
                          <a:effectLst/>
                          <a:latin typeface="+mn-lt"/>
                          <a:ea typeface="+mn-ea"/>
                          <a:cs typeface="+mn-cs"/>
                        </a:rPr>
                        <a:t> n</a:t>
                      </a:r>
                    </a:p>
                  </a:txBody>
                  <a:tcPr/>
                </a:tc>
                <a:tc>
                  <a:txBody>
                    <a:bodyPr/>
                    <a:lstStyle/>
                    <a:p>
                      <a:pPr marL="0" indent="0" algn="l" defTabSz="914400" rtl="0" eaLnBrk="1" latinLnBrk="0" hangingPunct="1">
                        <a:lnSpc>
                          <a:spcPct val="90000"/>
                        </a:lnSpc>
                        <a:spcBef>
                          <a:spcPct val="20000"/>
                        </a:spcBef>
                        <a:buClr>
                          <a:schemeClr val="hlink"/>
                        </a:buClr>
                        <a:buSzPct val="60000"/>
                        <a:buFont typeface="Wingdings" pitchFamily="2" charset="2"/>
                        <a:buNone/>
                        <a:defRPr/>
                      </a:pPr>
                      <a:r>
                        <a:rPr lang="en-US" altLang="ar-SA" sz="1400" b="0" i="0" kern="0" dirty="0">
                          <a:solidFill>
                            <a:schemeClr val="tx1"/>
                          </a:solidFill>
                          <a:effectLst/>
                          <a:latin typeface="+mn-lt"/>
                          <a:ea typeface="+mn-ea"/>
                          <a:cs typeface="+mn-cs"/>
                        </a:rPr>
                        <a:t>-Lateral pectoral n</a:t>
                      </a:r>
                    </a:p>
                    <a:p>
                      <a:pPr marL="0" indent="0" algn="l" defTabSz="914400" rtl="0" eaLnBrk="1" latinLnBrk="0" hangingPunct="1">
                        <a:lnSpc>
                          <a:spcPct val="90000"/>
                        </a:lnSpc>
                        <a:spcBef>
                          <a:spcPct val="20000"/>
                        </a:spcBef>
                        <a:buClr>
                          <a:schemeClr val="hlink"/>
                        </a:buClr>
                        <a:buSzPct val="60000"/>
                        <a:buFont typeface="Wingdings" pitchFamily="2" charset="2"/>
                        <a:buNone/>
                        <a:defRPr/>
                      </a:pPr>
                      <a:r>
                        <a:rPr lang="en-US" altLang="ar-SA" sz="1400" b="0" i="0" kern="0" dirty="0">
                          <a:solidFill>
                            <a:schemeClr val="tx1"/>
                          </a:solidFill>
                          <a:effectLst/>
                          <a:latin typeface="+mn-lt"/>
                          <a:ea typeface="+mn-ea"/>
                          <a:cs typeface="+mn-cs"/>
                        </a:rPr>
                        <a:t>-</a:t>
                      </a:r>
                      <a:r>
                        <a:rPr lang="en-US" altLang="ar-SA" sz="1400" b="1" i="0" kern="0" dirty="0">
                          <a:solidFill>
                            <a:schemeClr val="tx1"/>
                          </a:solidFill>
                          <a:effectLst/>
                          <a:latin typeface="+mn-lt"/>
                          <a:ea typeface="+mn-ea"/>
                          <a:cs typeface="+mn-cs"/>
                        </a:rPr>
                        <a:t>Lateral root of median</a:t>
                      </a:r>
                      <a:r>
                        <a:rPr lang="en-US" altLang="ar-SA" sz="1400" b="0" i="0" kern="0" dirty="0">
                          <a:solidFill>
                            <a:schemeClr val="tx1"/>
                          </a:solidFill>
                          <a:effectLst/>
                          <a:latin typeface="+mn-lt"/>
                          <a:ea typeface="+mn-ea"/>
                          <a:cs typeface="+mn-cs"/>
                        </a:rPr>
                        <a:t> n</a:t>
                      </a:r>
                    </a:p>
                    <a:p>
                      <a:pPr marL="0" indent="0" algn="l" defTabSz="914400" rtl="0" eaLnBrk="1" latinLnBrk="0" hangingPunct="1">
                        <a:lnSpc>
                          <a:spcPct val="90000"/>
                        </a:lnSpc>
                        <a:spcBef>
                          <a:spcPct val="20000"/>
                        </a:spcBef>
                        <a:buClr>
                          <a:schemeClr val="hlink"/>
                        </a:buClr>
                        <a:buSzPct val="60000"/>
                        <a:buFont typeface="Wingdings" pitchFamily="2" charset="2"/>
                        <a:buNone/>
                        <a:defRPr/>
                      </a:pPr>
                      <a:r>
                        <a:rPr lang="en-US" altLang="ar-SA" sz="1400" b="0" i="0" kern="0" dirty="0">
                          <a:solidFill>
                            <a:schemeClr val="tx1"/>
                          </a:solidFill>
                          <a:effectLst/>
                          <a:latin typeface="+mn-lt"/>
                          <a:ea typeface="+mn-ea"/>
                          <a:cs typeface="+mn-cs"/>
                        </a:rPr>
                        <a:t>-</a:t>
                      </a:r>
                      <a:r>
                        <a:rPr lang="en-US" altLang="ar-SA" sz="1400" b="1" i="0" kern="0" dirty="0">
                          <a:solidFill>
                            <a:schemeClr val="tx1"/>
                          </a:solidFill>
                          <a:effectLst/>
                          <a:latin typeface="+mn-lt"/>
                          <a:ea typeface="+mn-ea"/>
                          <a:cs typeface="+mn-cs"/>
                        </a:rPr>
                        <a:t>Musculocutaneous</a:t>
                      </a:r>
                      <a:r>
                        <a:rPr lang="en-US" altLang="ar-SA" sz="1400" b="0" i="0" kern="0" dirty="0">
                          <a:solidFill>
                            <a:schemeClr val="tx1"/>
                          </a:solidFill>
                          <a:effectLst/>
                          <a:latin typeface="+mn-lt"/>
                          <a:ea typeface="+mn-ea"/>
                          <a:cs typeface="+mn-cs"/>
                        </a:rPr>
                        <a:t> n</a:t>
                      </a:r>
                    </a:p>
                    <a:p>
                      <a:pPr marL="0" indent="0" algn="l" defTabSz="914400" rtl="0" eaLnBrk="1" latinLnBrk="0" hangingPunct="1">
                        <a:lnSpc>
                          <a:spcPct val="90000"/>
                        </a:lnSpc>
                        <a:spcBef>
                          <a:spcPct val="20000"/>
                        </a:spcBef>
                        <a:buClr>
                          <a:schemeClr val="hlink"/>
                        </a:buClr>
                        <a:buSzPct val="60000"/>
                        <a:buFont typeface="Wingdings" pitchFamily="2" charset="2"/>
                        <a:buNone/>
                        <a:defRPr/>
                      </a:pPr>
                      <a:endParaRPr lang="ar-SA" sz="1400" b="0" i="0" kern="0" dirty="0">
                        <a:solidFill>
                          <a:schemeClr val="tx1"/>
                        </a:solidFill>
                        <a:effectLst/>
                        <a:latin typeface="+mn-lt"/>
                        <a:ea typeface="+mn-ea"/>
                        <a:cs typeface="+mn-cs"/>
                      </a:endParaRPr>
                    </a:p>
                  </a:txBody>
                  <a:tcPr/>
                </a:tc>
                <a:tc vMerge="1">
                  <a:txBody>
                    <a:bodyPr/>
                    <a:lstStyle/>
                    <a:p>
                      <a:pPr rtl="1"/>
                      <a:endParaRPr lang="ar-SA"/>
                    </a:p>
                  </a:txBody>
                  <a:tcPr/>
                </a:tc>
                <a:tc>
                  <a:txBody>
                    <a:bodyPr/>
                    <a:lstStyle/>
                    <a:p>
                      <a:pPr rtl="1"/>
                      <a:r>
                        <a:rPr lang="en-US" sz="1400" b="0" dirty="0">
                          <a:solidFill>
                            <a:schemeClr val="tx1"/>
                          </a:solidFill>
                        </a:rPr>
                        <a:t>C5,6 &amp;7: Long thoracic nerve (supplies serratus anterior).</a:t>
                      </a:r>
                      <a:endParaRPr lang="ar-SA" sz="1400" b="0" dirty="0">
                        <a:solidFill>
                          <a:schemeClr val="tx1"/>
                        </a:solidFill>
                      </a:endParaRPr>
                    </a:p>
                  </a:txBody>
                  <a:tcPr/>
                </a:tc>
                <a:extLst>
                  <a:ext uri="{0D108BD9-81ED-4DB2-BD59-A6C34878D82A}">
                    <a16:rowId xmlns:a16="http://schemas.microsoft.com/office/drawing/2014/main" xmlns="" val="1126210314"/>
                  </a:ext>
                </a:extLst>
              </a:tr>
            </a:tbl>
          </a:graphicData>
        </a:graphic>
      </p:graphicFrame>
    </p:spTree>
    <p:extLst>
      <p:ext uri="{BB962C8B-B14F-4D97-AF65-F5344CB8AC3E}">
        <p14:creationId xmlns:p14="http://schemas.microsoft.com/office/powerpoint/2010/main" val="3893385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41381901"/>
              </p:ext>
            </p:extLst>
          </p:nvPr>
        </p:nvGraphicFramePr>
        <p:xfrm>
          <a:off x="1492544" y="472526"/>
          <a:ext cx="8921547" cy="3383280"/>
        </p:xfrm>
        <a:graphic>
          <a:graphicData uri="http://schemas.openxmlformats.org/drawingml/2006/table">
            <a:tbl>
              <a:tblPr rtl="1" firstRow="1" bandRow="1">
                <a:tableStyleId>{3C2FFA5D-87B4-456A-9821-1D502468CF0F}</a:tableStyleId>
              </a:tblPr>
              <a:tblGrid>
                <a:gridCol w="2973849">
                  <a:extLst>
                    <a:ext uri="{9D8B030D-6E8A-4147-A177-3AD203B41FA5}">
                      <a16:colId xmlns:a16="http://schemas.microsoft.com/office/drawing/2014/main" xmlns="" val="1823988061"/>
                    </a:ext>
                  </a:extLst>
                </a:gridCol>
                <a:gridCol w="2973849">
                  <a:extLst>
                    <a:ext uri="{9D8B030D-6E8A-4147-A177-3AD203B41FA5}">
                      <a16:colId xmlns:a16="http://schemas.microsoft.com/office/drawing/2014/main" xmlns="" val="703394744"/>
                    </a:ext>
                  </a:extLst>
                </a:gridCol>
                <a:gridCol w="2973849">
                  <a:extLst>
                    <a:ext uri="{9D8B030D-6E8A-4147-A177-3AD203B41FA5}">
                      <a16:colId xmlns:a16="http://schemas.microsoft.com/office/drawing/2014/main" xmlns="" val="792154872"/>
                    </a:ext>
                  </a:extLst>
                </a:gridCol>
              </a:tblGrid>
              <a:tr h="601350">
                <a:tc>
                  <a:txBody>
                    <a:bodyPr/>
                    <a:lstStyle/>
                    <a:p>
                      <a:pPr rtl="1"/>
                      <a:r>
                        <a:rPr lang="en-US" dirty="0"/>
                        <a:t>SACRAL PLEXUS</a:t>
                      </a:r>
                    </a:p>
                    <a:p>
                      <a:pPr rtl="1"/>
                      <a:r>
                        <a:rPr lang="en-US" dirty="0"/>
                        <a:t>(LUMBOSACRAL</a:t>
                      </a:r>
                      <a:r>
                        <a:rPr lang="en-US" baseline="0" dirty="0"/>
                        <a:t> TRUNK)</a:t>
                      </a:r>
                      <a:endParaRPr lang="ar-SA" dirty="0"/>
                    </a:p>
                  </a:txBody>
                  <a:tcPr>
                    <a:solidFill>
                      <a:schemeClr val="accent1">
                        <a:lumMod val="60000"/>
                        <a:lumOff val="40000"/>
                      </a:schemeClr>
                    </a:solidFill>
                  </a:tcPr>
                </a:tc>
                <a:tc>
                  <a:txBody>
                    <a:bodyPr/>
                    <a:lstStyle/>
                    <a:p>
                      <a:pPr rtl="1"/>
                      <a:r>
                        <a:rPr lang="en-US" dirty="0"/>
                        <a:t>LUMBAR PLEXUS</a:t>
                      </a:r>
                      <a:endParaRPr lang="ar-SA" dirty="0"/>
                    </a:p>
                  </a:txBody>
                  <a:tcPr>
                    <a:solidFill>
                      <a:schemeClr val="accent1">
                        <a:lumMod val="60000"/>
                        <a:lumOff val="40000"/>
                      </a:schemeClr>
                    </a:solidFill>
                  </a:tcPr>
                </a:tc>
                <a:tc>
                  <a:txBody>
                    <a:bodyPr/>
                    <a:lstStyle/>
                    <a:p>
                      <a:pPr rtl="1"/>
                      <a:endParaRPr lang="ar-SA" dirty="0"/>
                    </a:p>
                  </a:txBody>
                  <a:tcPr>
                    <a:solidFill>
                      <a:schemeClr val="accent1">
                        <a:lumMod val="60000"/>
                        <a:lumOff val="40000"/>
                      </a:schemeClr>
                    </a:solidFill>
                  </a:tcPr>
                </a:tc>
                <a:extLst>
                  <a:ext uri="{0D108BD9-81ED-4DB2-BD59-A6C34878D82A}">
                    <a16:rowId xmlns:a16="http://schemas.microsoft.com/office/drawing/2014/main" xmlns="" val="746647576"/>
                  </a:ext>
                </a:extLst>
              </a:tr>
              <a:tr h="687257">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400" b="0" i="0" u="none" dirty="0">
                          <a:solidFill>
                            <a:schemeClr val="tx1"/>
                          </a:solidFill>
                        </a:rPr>
                        <a:t>By ventral rami of a part of L4 &amp; whole L5 (lumbosacral trunk) + S1, 2, 3 and most of the S4</a:t>
                      </a:r>
                    </a:p>
                  </a:txBody>
                  <a:tcPr>
                    <a:solidFill>
                      <a:schemeClr val="accent1">
                        <a:lumMod val="20000"/>
                        <a:lumOff val="80000"/>
                        <a:alpha val="40000"/>
                      </a:schemeClr>
                    </a:solidFill>
                  </a:tcPr>
                </a:tc>
                <a:tc>
                  <a:txBody>
                    <a:bodyPr/>
                    <a:lstStyle/>
                    <a:p>
                      <a:pPr rtl="1"/>
                      <a:r>
                        <a:rPr lang="en-US" sz="1400" dirty="0"/>
                        <a:t>Ventral</a:t>
                      </a:r>
                      <a:r>
                        <a:rPr lang="en-US" sz="1400" baseline="0" dirty="0"/>
                        <a:t> rami of L1,2,3 AND most of L4</a:t>
                      </a:r>
                      <a:endParaRPr lang="ar-SA" sz="1400" dirty="0"/>
                    </a:p>
                  </a:txBody>
                  <a:tcPr>
                    <a:solidFill>
                      <a:schemeClr val="accent1">
                        <a:lumMod val="20000"/>
                        <a:lumOff val="80000"/>
                        <a:alpha val="40000"/>
                      </a:schemeClr>
                    </a:solidFill>
                  </a:tcPr>
                </a:tc>
                <a:tc>
                  <a:txBody>
                    <a:bodyPr/>
                    <a:lstStyle/>
                    <a:p>
                      <a:pPr marL="0" algn="l" defTabSz="914400" rtl="1" eaLnBrk="1" latinLnBrk="0" hangingPunct="1"/>
                      <a:r>
                        <a:rPr lang="en-US" sz="1800" b="1" kern="1200" dirty="0">
                          <a:solidFill>
                            <a:schemeClr val="lt1"/>
                          </a:solidFill>
                          <a:latin typeface="+mn-lt"/>
                          <a:ea typeface="+mn-ea"/>
                          <a:cs typeface="+mn-cs"/>
                        </a:rPr>
                        <a:t>Formation</a:t>
                      </a:r>
                    </a:p>
                  </a:txBody>
                  <a:tcPr>
                    <a:solidFill>
                      <a:schemeClr val="accent1">
                        <a:lumMod val="20000"/>
                        <a:lumOff val="80000"/>
                        <a:alpha val="40000"/>
                      </a:schemeClr>
                    </a:solidFill>
                  </a:tcPr>
                </a:tc>
                <a:extLst>
                  <a:ext uri="{0D108BD9-81ED-4DB2-BD59-A6C34878D82A}">
                    <a16:rowId xmlns:a16="http://schemas.microsoft.com/office/drawing/2014/main" xmlns="" val="3779432095"/>
                  </a:ext>
                </a:extLst>
              </a:tr>
              <a:tr h="544078">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600" b="0" u="none" dirty="0"/>
                        <a:t>In front of piriformis muscle</a:t>
                      </a:r>
                    </a:p>
                    <a:p>
                      <a:pPr rtl="1"/>
                      <a:endParaRPr lang="ar-SA" sz="1600" b="0" dirty="0"/>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600" b="0" kern="1200" baseline="0" dirty="0">
                          <a:solidFill>
                            <a:schemeClr val="dk1"/>
                          </a:solidFill>
                          <a:latin typeface="+mn-lt"/>
                          <a:ea typeface="+mn-ea"/>
                          <a:cs typeface="+mn-cs"/>
                        </a:rPr>
                        <a:t>In the substance of  psoas major muscle.</a:t>
                      </a:r>
                    </a:p>
                  </a:txBody>
                  <a:tcPr/>
                </a:tc>
                <a:tc>
                  <a:txBody>
                    <a:bodyPr/>
                    <a:lstStyle/>
                    <a:p>
                      <a:pPr marL="0" algn="l" defTabSz="914400" rtl="1" eaLnBrk="1" latinLnBrk="0" hangingPunct="1"/>
                      <a:r>
                        <a:rPr lang="en-US" sz="1800" b="1" kern="1200" dirty="0">
                          <a:solidFill>
                            <a:schemeClr val="lt1"/>
                          </a:solidFill>
                          <a:latin typeface="+mn-lt"/>
                          <a:ea typeface="+mn-ea"/>
                          <a:cs typeface="+mn-cs"/>
                        </a:rPr>
                        <a:t>Site</a:t>
                      </a:r>
                    </a:p>
                  </a:txBody>
                  <a:tcPr/>
                </a:tc>
                <a:extLst>
                  <a:ext uri="{0D108BD9-81ED-4DB2-BD59-A6C34878D82A}">
                    <a16:rowId xmlns:a16="http://schemas.microsoft.com/office/drawing/2014/main" xmlns="" val="505112536"/>
                  </a:ext>
                </a:extLst>
              </a:tr>
              <a:tr h="1345878">
                <a:tc>
                  <a:txBody>
                    <a:bodyPr/>
                    <a:lstStyle/>
                    <a:p>
                      <a:pPr marL="0" lvl="1" indent="0" algn="l" defTabSz="914400" rtl="0" eaLnBrk="1" latinLnBrk="0" hangingPunct="1">
                        <a:buFont typeface="Wingdings" panose="05000000000000000000" pitchFamily="2" charset="2"/>
                        <a:buNone/>
                        <a:defRPr/>
                      </a:pPr>
                      <a:r>
                        <a:rPr lang="en-US" sz="1400" b="0" i="0" kern="1200" dirty="0">
                          <a:solidFill>
                            <a:srgbClr val="C00000"/>
                          </a:solidFill>
                          <a:latin typeface="+mn-lt"/>
                          <a:ea typeface="+mn-ea"/>
                          <a:cs typeface="+mn-cs"/>
                        </a:rPr>
                        <a:t>1-Pelvic splanchnic nerve (from sacral).</a:t>
                      </a:r>
                    </a:p>
                    <a:p>
                      <a:pPr marL="0" lvl="1" indent="0" algn="l" defTabSz="914400" rtl="0" eaLnBrk="1" latinLnBrk="0" hangingPunct="1">
                        <a:buFont typeface="Wingdings" panose="05000000000000000000" pitchFamily="2" charset="2"/>
                        <a:buNone/>
                        <a:defRPr/>
                      </a:pPr>
                      <a:r>
                        <a:rPr lang="en-US" sz="1400" b="0" i="0" kern="1200" dirty="0">
                          <a:solidFill>
                            <a:srgbClr val="C00000"/>
                          </a:solidFill>
                          <a:latin typeface="+mn-lt"/>
                          <a:ea typeface="+mn-ea"/>
                          <a:cs typeface="+mn-cs"/>
                        </a:rPr>
                        <a:t>2-Pudendal nerve (from sacral plexus).</a:t>
                      </a:r>
                    </a:p>
                    <a:p>
                      <a:pPr marL="0" lvl="1" indent="0" algn="l" defTabSz="914400" rtl="0" eaLnBrk="1" latinLnBrk="0" hangingPunct="1">
                        <a:buFont typeface="Wingdings" panose="05000000000000000000" pitchFamily="2" charset="2"/>
                        <a:buNone/>
                        <a:defRPr/>
                      </a:pPr>
                      <a:r>
                        <a:rPr lang="en-US" sz="1400" b="0" i="0" kern="1200" dirty="0">
                          <a:solidFill>
                            <a:srgbClr val="C00000"/>
                          </a:solidFill>
                          <a:latin typeface="+mn-lt"/>
                          <a:ea typeface="+mn-ea"/>
                          <a:cs typeface="+mn-cs"/>
                        </a:rPr>
                        <a:t>3-Sciatic nerve (from Lumbosacral plexus: L4&amp;5+S1,2,3).</a:t>
                      </a:r>
                    </a:p>
                    <a:p>
                      <a:pPr rtl="1"/>
                      <a:endParaRPr lang="ar-SA" dirty="0"/>
                    </a:p>
                  </a:txBody>
                  <a:tcPr>
                    <a:solidFill>
                      <a:schemeClr val="accent1">
                        <a:lumMod val="20000"/>
                        <a:lumOff val="80000"/>
                        <a:alpha val="40000"/>
                      </a:schemeClr>
                    </a:solidFill>
                  </a:tcPr>
                </a:tc>
                <a:tc>
                  <a:txBody>
                    <a:bodyPr/>
                    <a:lstStyle/>
                    <a:p>
                      <a:pPr marL="0" indent="0" algn="l" rtl="0">
                        <a:buFont typeface="Wingdings" panose="05000000000000000000" pitchFamily="2" charset="2"/>
                        <a:buNone/>
                        <a:defRPr/>
                      </a:pPr>
                      <a:r>
                        <a:rPr lang="en-US" sz="1400" b="0" i="0" dirty="0">
                          <a:solidFill>
                            <a:srgbClr val="C00000"/>
                          </a:solidFill>
                        </a:rPr>
                        <a:t>1-Iliohypogastric &amp; ilioinguinal.</a:t>
                      </a:r>
                    </a:p>
                    <a:p>
                      <a:pPr marL="0" indent="0" algn="l" rtl="0">
                        <a:buFont typeface="Wingdings" panose="05000000000000000000" pitchFamily="2" charset="2"/>
                        <a:buNone/>
                        <a:defRPr/>
                      </a:pPr>
                      <a:r>
                        <a:rPr lang="en-US" sz="1400" b="0" i="0" dirty="0">
                          <a:solidFill>
                            <a:srgbClr val="C00000"/>
                          </a:solidFill>
                        </a:rPr>
                        <a:t>2-Obturator.</a:t>
                      </a:r>
                    </a:p>
                    <a:p>
                      <a:pPr marL="0" indent="0" algn="l" rtl="0">
                        <a:buFont typeface="Wingdings" panose="05000000000000000000" pitchFamily="2" charset="2"/>
                        <a:buNone/>
                        <a:defRPr/>
                      </a:pPr>
                      <a:r>
                        <a:rPr lang="en-US" sz="1400" b="0" i="0" dirty="0">
                          <a:solidFill>
                            <a:srgbClr val="C00000"/>
                          </a:solidFill>
                        </a:rPr>
                        <a:t>3-Femoral. </a:t>
                      </a:r>
                    </a:p>
                  </a:txBody>
                  <a:tcPr>
                    <a:solidFill>
                      <a:schemeClr val="accent1">
                        <a:lumMod val="20000"/>
                        <a:lumOff val="80000"/>
                        <a:alpha val="40000"/>
                      </a:schemeClr>
                    </a:solidFill>
                  </a:tcPr>
                </a:tc>
                <a:tc>
                  <a:txBody>
                    <a:bodyPr/>
                    <a:lstStyle/>
                    <a:p>
                      <a:pPr marL="0" algn="l" defTabSz="914400" rtl="1" eaLnBrk="1" latinLnBrk="0" hangingPunct="1"/>
                      <a:r>
                        <a:rPr lang="en-US" sz="1800" b="1" kern="1200" dirty="0">
                          <a:solidFill>
                            <a:schemeClr val="lt1"/>
                          </a:solidFill>
                          <a:latin typeface="+mn-lt"/>
                          <a:ea typeface="+mn-ea"/>
                          <a:cs typeface="+mn-cs"/>
                        </a:rPr>
                        <a:t>Main Branches</a:t>
                      </a:r>
                      <a:endParaRPr lang="ar-SA" sz="1800" b="1" kern="1200" dirty="0">
                        <a:solidFill>
                          <a:schemeClr val="lt1"/>
                        </a:solidFill>
                        <a:latin typeface="+mn-lt"/>
                        <a:ea typeface="+mn-ea"/>
                        <a:cs typeface="+mn-cs"/>
                      </a:endParaRPr>
                    </a:p>
                  </a:txBody>
                  <a:tcPr>
                    <a:solidFill>
                      <a:schemeClr val="accent1">
                        <a:lumMod val="20000"/>
                        <a:lumOff val="80000"/>
                        <a:alpha val="40000"/>
                      </a:schemeClr>
                    </a:solidFill>
                  </a:tcPr>
                </a:tc>
                <a:extLst>
                  <a:ext uri="{0D108BD9-81ED-4DB2-BD59-A6C34878D82A}">
                    <a16:rowId xmlns:a16="http://schemas.microsoft.com/office/drawing/2014/main" xmlns="" val="398658072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90908788"/>
              </p:ext>
            </p:extLst>
          </p:nvPr>
        </p:nvGraphicFramePr>
        <p:xfrm>
          <a:off x="1465729" y="4089416"/>
          <a:ext cx="8948362" cy="2534920"/>
        </p:xfrm>
        <a:graphic>
          <a:graphicData uri="http://schemas.openxmlformats.org/drawingml/2006/table">
            <a:tbl>
              <a:tblPr rtl="1" firstRow="1" bandRow="1">
                <a:tableStyleId>{D113A9D2-9D6B-4929-AA2D-F23B5EE8CBE7}</a:tableStyleId>
              </a:tblPr>
              <a:tblGrid>
                <a:gridCol w="3583462">
                  <a:extLst>
                    <a:ext uri="{9D8B030D-6E8A-4147-A177-3AD203B41FA5}">
                      <a16:colId xmlns:a16="http://schemas.microsoft.com/office/drawing/2014/main" xmlns="" val="1953420385"/>
                    </a:ext>
                  </a:extLst>
                </a:gridCol>
                <a:gridCol w="3556707">
                  <a:extLst>
                    <a:ext uri="{9D8B030D-6E8A-4147-A177-3AD203B41FA5}">
                      <a16:colId xmlns:a16="http://schemas.microsoft.com/office/drawing/2014/main" xmlns="" val="1520092734"/>
                    </a:ext>
                  </a:extLst>
                </a:gridCol>
                <a:gridCol w="1808193">
                  <a:extLst>
                    <a:ext uri="{9D8B030D-6E8A-4147-A177-3AD203B41FA5}">
                      <a16:colId xmlns:a16="http://schemas.microsoft.com/office/drawing/2014/main" xmlns="" val="2270359975"/>
                    </a:ext>
                  </a:extLst>
                </a:gridCol>
              </a:tblGrid>
              <a:tr h="370840">
                <a:tc>
                  <a:txBody>
                    <a:bodyPr/>
                    <a:lstStyle/>
                    <a:p>
                      <a:pPr rtl="1"/>
                      <a:r>
                        <a:rPr lang="en-US" dirty="0"/>
                        <a:t>SCIATIC NERVE </a:t>
                      </a:r>
                      <a:endParaRPr lang="ar-SA" dirty="0"/>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5A4DE"/>
                    </a:solidFill>
                  </a:tcPr>
                </a:tc>
                <a:tc>
                  <a:txBody>
                    <a:bodyPr/>
                    <a:lstStyle/>
                    <a:p>
                      <a:pPr rtl="1"/>
                      <a:r>
                        <a:rPr lang="en-US" dirty="0"/>
                        <a:t>FEMORAL NERVE</a:t>
                      </a:r>
                      <a:endParaRPr lang="ar-SA" dirty="0"/>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5A4DE"/>
                    </a:solidFill>
                  </a:tcPr>
                </a:tc>
                <a:tc>
                  <a:txBody>
                    <a:bodyPr/>
                    <a:lstStyle/>
                    <a:p>
                      <a:pPr rtl="1"/>
                      <a:endParaRPr lang="ar-SA" dirty="0"/>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5A4DE"/>
                    </a:solidFill>
                  </a:tcPr>
                </a:tc>
                <a:extLst>
                  <a:ext uri="{0D108BD9-81ED-4DB2-BD59-A6C34878D82A}">
                    <a16:rowId xmlns:a16="http://schemas.microsoft.com/office/drawing/2014/main" xmlns="" val="2702207143"/>
                  </a:ext>
                </a:extLst>
              </a:tr>
              <a:tr h="37084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600" b="1" u="sng" dirty="0">
                          <a:solidFill>
                            <a:schemeClr val="bg1"/>
                          </a:solidFill>
                        </a:rPr>
                        <a:t>sacral plexus </a:t>
                      </a:r>
                      <a:r>
                        <a:rPr lang="en-US" sz="1600" b="1" u="sng" dirty="0">
                          <a:solidFill>
                            <a:schemeClr val="accent3">
                              <a:lumMod val="50000"/>
                            </a:schemeClr>
                          </a:solidFill>
                        </a:rPr>
                        <a:t>(L4, 5, S1, 2, &amp; 3)</a:t>
                      </a:r>
                    </a:p>
                    <a:p>
                      <a:pPr rtl="1"/>
                      <a:endParaRPr lang="ar-SA" sz="1600" b="1" u="sng" dirty="0"/>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BAC2E8"/>
                    </a:solid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600" b="1" u="sng" dirty="0"/>
                        <a:t>lumbar plexus </a:t>
                      </a:r>
                      <a:r>
                        <a:rPr lang="en-US" sz="1600" b="1" u="sng" dirty="0">
                          <a:solidFill>
                            <a:schemeClr val="accent3">
                              <a:lumMod val="50000"/>
                            </a:schemeClr>
                          </a:solidFill>
                        </a:rPr>
                        <a:t>(L2,3,4)</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BAC2E8"/>
                    </a:solidFill>
                  </a:tcPr>
                </a:tc>
                <a:tc>
                  <a:txBody>
                    <a:bodyPr/>
                    <a:lstStyle/>
                    <a:p>
                      <a:pPr rtl="1"/>
                      <a:r>
                        <a:rPr lang="en-US" dirty="0"/>
                        <a:t>Origin </a:t>
                      </a:r>
                      <a:endParaRPr lang="ar-SA" dirty="0"/>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BAC2E8"/>
                    </a:solidFill>
                  </a:tcPr>
                </a:tc>
                <a:extLst>
                  <a:ext uri="{0D108BD9-81ED-4DB2-BD59-A6C34878D82A}">
                    <a16:rowId xmlns:a16="http://schemas.microsoft.com/office/drawing/2014/main" xmlns="" val="804973393"/>
                  </a:ext>
                </a:extLst>
              </a:tr>
              <a:tr h="370840">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600" b="0" u="none" kern="1200" dirty="0">
                          <a:solidFill>
                            <a:schemeClr val="tx1"/>
                          </a:solidFill>
                          <a:latin typeface="+mn-lt"/>
                          <a:ea typeface="+mn-ea"/>
                          <a:cs typeface="+mn-cs"/>
                        </a:rPr>
                        <a:t>Its injury will affect the flexion of knee, extension of hip, all movements of leg &amp; foot, as well as loss of sensation of skin of leg &amp; foot (except areas supplied by saphenous branch of femoral nerve)</a:t>
                      </a:r>
                    </a:p>
                    <a:p>
                      <a:pPr rtl="1"/>
                      <a:endParaRPr lang="ar-SA" dirty="0"/>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EA8DC"/>
                    </a:solid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600" b="0" u="none" dirty="0">
                          <a:solidFill>
                            <a:schemeClr val="tx1"/>
                          </a:solidFill>
                          <a:effectLst/>
                        </a:rPr>
                        <a:t>Its injury will affect the flexion of hip &amp; extension of knee as well as loss of sensation of skin of anteromedial aspects of the thigh, medial side of knee, leg and foot (Saphenous </a:t>
                      </a:r>
                      <a:r>
                        <a:rPr lang="en-US" sz="1600" b="0" u="none" dirty="0" err="1">
                          <a:solidFill>
                            <a:schemeClr val="tx1"/>
                          </a:solidFill>
                          <a:effectLst/>
                        </a:rPr>
                        <a:t>br.of</a:t>
                      </a:r>
                      <a:r>
                        <a:rPr lang="en-US" sz="1600" b="0" u="none" dirty="0">
                          <a:solidFill>
                            <a:schemeClr val="tx1"/>
                          </a:solidFill>
                          <a:effectLst/>
                        </a:rPr>
                        <a:t> femoral).</a:t>
                      </a:r>
                    </a:p>
                    <a:p>
                      <a:pPr rtl="1"/>
                      <a:endParaRPr lang="ar-SA" dirty="0"/>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EA8DC"/>
                    </a:solidFill>
                  </a:tcPr>
                </a:tc>
                <a:tc>
                  <a:txBody>
                    <a:bodyPr/>
                    <a:lstStyle/>
                    <a:p>
                      <a:pPr rtl="1"/>
                      <a:r>
                        <a:rPr lang="en-US" dirty="0"/>
                        <a:t>injury</a:t>
                      </a:r>
                      <a:endParaRPr lang="ar-SA" dirty="0"/>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EA8DC"/>
                    </a:solidFill>
                  </a:tcPr>
                </a:tc>
                <a:extLst>
                  <a:ext uri="{0D108BD9-81ED-4DB2-BD59-A6C34878D82A}">
                    <a16:rowId xmlns:a16="http://schemas.microsoft.com/office/drawing/2014/main" xmlns="" val="2079834921"/>
                  </a:ext>
                </a:extLst>
              </a:tr>
            </a:tbl>
          </a:graphicData>
        </a:graphic>
      </p:graphicFrame>
    </p:spTree>
    <p:extLst>
      <p:ext uri="{BB962C8B-B14F-4D97-AF65-F5344CB8AC3E}">
        <p14:creationId xmlns:p14="http://schemas.microsoft.com/office/powerpoint/2010/main" val="2924387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082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B772A13A"/>
          <p:cNvPicPr>
            <a:picLocks noChangeAspect="1" noChangeArrowheads="1"/>
          </p:cNvPicPr>
          <p:nvPr/>
        </p:nvPicPr>
        <p:blipFill rotWithShape="1">
          <a:blip r:embed="rId2">
            <a:extLst>
              <a:ext uri="{28A0092B-C50C-407E-A947-70E740481C1C}">
                <a14:useLocalDpi xmlns:a14="http://schemas.microsoft.com/office/drawing/2010/main" val="0"/>
              </a:ext>
            </a:extLst>
          </a:blip>
          <a:srcRect l="429" t="8760" r="66566" b="54796"/>
          <a:stretch/>
        </p:blipFill>
        <p:spPr bwMode="auto">
          <a:xfrm>
            <a:off x="4729691" y="3843846"/>
            <a:ext cx="3024554" cy="285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sz="3600" b="1" dirty="0"/>
              <a:t>Brachial Plexus</a:t>
            </a:r>
            <a:r>
              <a:rPr lang="en-US" sz="3600" dirty="0"/>
              <a:t/>
            </a:r>
            <a:br>
              <a:rPr lang="en-US" sz="3600" dirty="0"/>
            </a:br>
            <a:r>
              <a:rPr lang="en-US" sz="3200" dirty="0"/>
              <a:t>Formation</a:t>
            </a:r>
            <a:endParaRPr lang="en-GB" sz="3600" dirty="0"/>
          </a:p>
        </p:txBody>
      </p:sp>
      <p:sp>
        <p:nvSpPr>
          <p:cNvPr id="3" name="Content Placeholder 2"/>
          <p:cNvSpPr>
            <a:spLocks noGrp="1"/>
          </p:cNvSpPr>
          <p:nvPr>
            <p:ph idx="1"/>
          </p:nvPr>
        </p:nvSpPr>
        <p:spPr>
          <a:xfrm>
            <a:off x="838200" y="1825624"/>
            <a:ext cx="5759548" cy="4870597"/>
          </a:xfrm>
        </p:spPr>
        <p:txBody>
          <a:bodyPr>
            <a:normAutofit/>
          </a:bodyPr>
          <a:lstStyle/>
          <a:p>
            <a:pPr>
              <a:buFont typeface="Courier New" panose="02070309020205020404" pitchFamily="49" charset="0"/>
              <a:buChar char="o"/>
              <a:defRPr/>
            </a:pPr>
            <a:r>
              <a:rPr lang="en-US" sz="2200" dirty="0"/>
              <a:t>It is formed in the </a:t>
            </a:r>
            <a:r>
              <a:rPr lang="en-US" sz="2200" b="1" dirty="0"/>
              <a:t>posterior triangle </a:t>
            </a:r>
            <a:r>
              <a:rPr lang="en-US" sz="2200" dirty="0"/>
              <a:t>of the neck. </a:t>
            </a:r>
          </a:p>
          <a:p>
            <a:pPr>
              <a:buFont typeface="Courier New" panose="02070309020205020404" pitchFamily="49" charset="0"/>
              <a:buChar char="o"/>
              <a:defRPr/>
            </a:pPr>
            <a:r>
              <a:rPr lang="en-US" sz="2200" dirty="0"/>
              <a:t>It is the union of the </a:t>
            </a:r>
            <a:r>
              <a:rPr lang="en-US" sz="2200" b="1" dirty="0"/>
              <a:t>anterior rami </a:t>
            </a:r>
            <a:r>
              <a:rPr lang="en-US" sz="2200" dirty="0">
                <a:solidFill>
                  <a:schemeClr val="bg1">
                    <a:lumMod val="50000"/>
                  </a:schemeClr>
                </a:solidFill>
              </a:rPr>
              <a:t>(or ventral) </a:t>
            </a:r>
            <a:r>
              <a:rPr lang="en-US" sz="2200" dirty="0"/>
              <a:t>of the </a:t>
            </a:r>
            <a:r>
              <a:rPr lang="en-US" sz="2200" b="1" dirty="0"/>
              <a:t>5</a:t>
            </a:r>
            <a:r>
              <a:rPr lang="en-US" sz="2200" b="1" baseline="30000" dirty="0"/>
              <a:t>th</a:t>
            </a:r>
            <a:r>
              <a:rPr lang="en-US" sz="2200" dirty="0"/>
              <a:t> ,</a:t>
            </a:r>
            <a:r>
              <a:rPr lang="en-US" sz="2200" b="1" dirty="0"/>
              <a:t>6</a:t>
            </a:r>
            <a:r>
              <a:rPr lang="en-US" sz="2200" b="1" baseline="30000" dirty="0"/>
              <a:t>th</a:t>
            </a:r>
            <a:r>
              <a:rPr lang="en-US" sz="2200" dirty="0"/>
              <a:t> ,</a:t>
            </a:r>
            <a:r>
              <a:rPr lang="en-US" sz="2200" b="1" dirty="0"/>
              <a:t>7</a:t>
            </a:r>
            <a:r>
              <a:rPr lang="en-US" sz="2200" b="1" baseline="30000" dirty="0"/>
              <a:t>th</a:t>
            </a:r>
            <a:r>
              <a:rPr lang="en-US" sz="2200" dirty="0"/>
              <a:t> ,</a:t>
            </a:r>
            <a:r>
              <a:rPr lang="en-US" sz="2200" b="1" dirty="0"/>
              <a:t>8</a:t>
            </a:r>
            <a:r>
              <a:rPr lang="en-US" sz="2200" b="1" baseline="30000" dirty="0"/>
              <a:t>th</a:t>
            </a:r>
            <a:r>
              <a:rPr lang="en-US" sz="2200" dirty="0"/>
              <a:t> </a:t>
            </a:r>
            <a:r>
              <a:rPr lang="en-US" sz="2200" b="1" dirty="0"/>
              <a:t>cervical</a:t>
            </a:r>
            <a:r>
              <a:rPr lang="en-US" sz="2200" dirty="0"/>
              <a:t> and the </a:t>
            </a:r>
            <a:r>
              <a:rPr lang="en-US" sz="2200" b="1" dirty="0"/>
              <a:t>1</a:t>
            </a:r>
            <a:r>
              <a:rPr lang="en-US" sz="2200" b="1" baseline="30000" dirty="0"/>
              <a:t>st</a:t>
            </a:r>
            <a:r>
              <a:rPr lang="en-US" sz="2200" b="1" dirty="0"/>
              <a:t> thoracic </a:t>
            </a:r>
            <a:r>
              <a:rPr lang="en-US" sz="2200" dirty="0"/>
              <a:t>spinal nerves. </a:t>
            </a:r>
            <a:endParaRPr lang="en-GB" sz="2200" dirty="0"/>
          </a:p>
          <a:p>
            <a:pPr>
              <a:buFont typeface="Courier New" panose="02070309020205020404" pitchFamily="49" charset="0"/>
              <a:buChar char="o"/>
              <a:defRPr/>
            </a:pPr>
            <a:r>
              <a:rPr lang="en-US" sz="2200" dirty="0"/>
              <a:t>The plexus is divided into 5 stages:</a:t>
            </a:r>
          </a:p>
          <a:p>
            <a:pPr lvl="1">
              <a:defRPr/>
            </a:pPr>
            <a:r>
              <a:rPr lang="en-US" sz="2200" dirty="0"/>
              <a:t>Roots</a:t>
            </a:r>
          </a:p>
          <a:p>
            <a:pPr lvl="1">
              <a:defRPr/>
            </a:pPr>
            <a:r>
              <a:rPr lang="en-US" sz="2200" dirty="0"/>
              <a:t>Trunks</a:t>
            </a:r>
          </a:p>
          <a:p>
            <a:pPr lvl="1">
              <a:defRPr/>
            </a:pPr>
            <a:r>
              <a:rPr lang="en-US" sz="2200" dirty="0"/>
              <a:t>Divisions</a:t>
            </a:r>
          </a:p>
          <a:p>
            <a:pPr lvl="1">
              <a:defRPr/>
            </a:pPr>
            <a:r>
              <a:rPr lang="en-US" sz="2200" dirty="0"/>
              <a:t>Cords</a:t>
            </a:r>
          </a:p>
          <a:p>
            <a:pPr lvl="1">
              <a:defRPr/>
            </a:pPr>
            <a:r>
              <a:rPr lang="en-US" sz="2200" dirty="0"/>
              <a:t>Terminal branches</a:t>
            </a:r>
          </a:p>
          <a:p>
            <a:pPr marL="0" indent="0">
              <a:buNone/>
              <a:defRPr/>
            </a:pPr>
            <a:r>
              <a:rPr lang="en-US" sz="2200" i="1" u="sng" dirty="0">
                <a:solidFill>
                  <a:schemeClr val="bg1">
                    <a:lumMod val="50000"/>
                  </a:schemeClr>
                </a:solidFill>
              </a:rPr>
              <a:t>R</a:t>
            </a:r>
            <a:r>
              <a:rPr lang="en-US" sz="2200" i="1" dirty="0">
                <a:solidFill>
                  <a:schemeClr val="bg1">
                    <a:lumMod val="50000"/>
                  </a:schemeClr>
                </a:solidFill>
              </a:rPr>
              <a:t>eally </a:t>
            </a:r>
            <a:r>
              <a:rPr lang="en-US" sz="2200" i="1" u="sng" dirty="0">
                <a:solidFill>
                  <a:schemeClr val="bg1">
                    <a:lumMod val="50000"/>
                  </a:schemeClr>
                </a:solidFill>
              </a:rPr>
              <a:t>T</a:t>
            </a:r>
            <a:r>
              <a:rPr lang="en-US" sz="2200" i="1" dirty="0">
                <a:solidFill>
                  <a:schemeClr val="bg1">
                    <a:lumMod val="50000"/>
                  </a:schemeClr>
                </a:solidFill>
              </a:rPr>
              <a:t>ired? </a:t>
            </a:r>
            <a:r>
              <a:rPr lang="en-US" sz="2200" i="1" u="sng" dirty="0">
                <a:solidFill>
                  <a:schemeClr val="bg1">
                    <a:lumMod val="50000"/>
                  </a:schemeClr>
                </a:solidFill>
              </a:rPr>
              <a:t>D</a:t>
            </a:r>
            <a:r>
              <a:rPr lang="en-US" sz="2200" i="1" dirty="0">
                <a:solidFill>
                  <a:schemeClr val="bg1">
                    <a:lumMod val="50000"/>
                  </a:schemeClr>
                </a:solidFill>
              </a:rPr>
              <a:t>rink </a:t>
            </a:r>
            <a:r>
              <a:rPr lang="en-US" sz="2200" i="1" u="sng" dirty="0">
                <a:solidFill>
                  <a:schemeClr val="bg1">
                    <a:lumMod val="50000"/>
                  </a:schemeClr>
                </a:solidFill>
              </a:rPr>
              <a:t>C</a:t>
            </a:r>
            <a:r>
              <a:rPr lang="en-US" sz="2200" i="1" dirty="0">
                <a:solidFill>
                  <a:schemeClr val="bg1">
                    <a:lumMod val="50000"/>
                  </a:schemeClr>
                </a:solidFill>
              </a:rPr>
              <a:t>offee!</a:t>
            </a:r>
          </a:p>
        </p:txBody>
      </p:sp>
      <p:grpSp>
        <p:nvGrpSpPr>
          <p:cNvPr id="4" name="Group 3"/>
          <p:cNvGrpSpPr/>
          <p:nvPr/>
        </p:nvGrpSpPr>
        <p:grpSpPr>
          <a:xfrm>
            <a:off x="5795895" y="660888"/>
            <a:ext cx="702436" cy="734036"/>
            <a:chOff x="6593703" y="353560"/>
            <a:chExt cx="702436" cy="734036"/>
          </a:xfrm>
        </p:grpSpPr>
        <p:pic>
          <p:nvPicPr>
            <p:cNvPr id="5" name="Picture 2" descr="Image result for youtub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319" y="353560"/>
              <a:ext cx="682625" cy="4806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93703" y="779819"/>
              <a:ext cx="702436" cy="307777"/>
            </a:xfrm>
            <a:prstGeom prst="rect">
              <a:avLst/>
            </a:prstGeom>
            <a:noFill/>
          </p:spPr>
          <p:txBody>
            <a:bodyPr wrap="none" rtlCol="0">
              <a:spAutoFit/>
            </a:bodyPr>
            <a:lstStyle/>
            <a:p>
              <a:r>
                <a:rPr lang="en-US" i="1" dirty="0">
                  <a:solidFill>
                    <a:schemeClr val="accent6">
                      <a:lumMod val="75000"/>
                    </a:schemeClr>
                  </a:solidFill>
                  <a:latin typeface="+mn-lt"/>
                </a:rPr>
                <a:t>Playlist</a:t>
              </a:r>
              <a:endParaRPr lang="en-GB" i="1" dirty="0">
                <a:solidFill>
                  <a:schemeClr val="accent6">
                    <a:lumMod val="75000"/>
                  </a:schemeClr>
                </a:solidFill>
                <a:latin typeface="+mn-lt"/>
              </a:endParaRPr>
            </a:p>
          </p:txBody>
        </p:sp>
      </p:grpSp>
      <p:grpSp>
        <p:nvGrpSpPr>
          <p:cNvPr id="11" name="Group 10"/>
          <p:cNvGrpSpPr/>
          <p:nvPr/>
        </p:nvGrpSpPr>
        <p:grpSpPr>
          <a:xfrm>
            <a:off x="8097885" y="3733337"/>
            <a:ext cx="3753492" cy="2804356"/>
            <a:chOff x="8997255" y="3415445"/>
            <a:chExt cx="3927475" cy="3600450"/>
          </a:xfrm>
        </p:grpSpPr>
        <p:pic>
          <p:nvPicPr>
            <p:cNvPr id="8" name="Picture 4" descr="Bracial Plexus 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7255" y="3415445"/>
              <a:ext cx="39274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flipH="1">
              <a:off x="9716392" y="5504596"/>
              <a:ext cx="144462" cy="142875"/>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9644955" y="6152296"/>
              <a:ext cx="142875" cy="142875"/>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12" name="Rectangle 3"/>
          <p:cNvSpPr txBox="1">
            <a:spLocks noChangeArrowheads="1"/>
          </p:cNvSpPr>
          <p:nvPr/>
        </p:nvSpPr>
        <p:spPr>
          <a:xfrm>
            <a:off x="2134965" y="4274546"/>
            <a:ext cx="4316412" cy="3328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2000" b="1" dirty="0">
              <a:solidFill>
                <a:schemeClr val="accent2"/>
              </a:solidFill>
            </a:endParaRPr>
          </a:p>
        </p:txBody>
      </p:sp>
      <p:cxnSp>
        <p:nvCxnSpPr>
          <p:cNvPr id="15" name="Straight Connector 14"/>
          <p:cNvCxnSpPr/>
          <p:nvPr/>
        </p:nvCxnSpPr>
        <p:spPr>
          <a:xfrm>
            <a:off x="1617783" y="4250002"/>
            <a:ext cx="640080" cy="0"/>
          </a:xfrm>
          <a:prstGeom prst="line">
            <a:avLst/>
          </a:prstGeom>
          <a:ln w="28575">
            <a:solidFill>
              <a:srgbClr val="DE8DE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17783" y="4615762"/>
            <a:ext cx="731520" cy="0"/>
          </a:xfrm>
          <a:prstGeom prst="line">
            <a:avLst/>
          </a:prstGeom>
          <a:ln w="28575">
            <a:solidFill>
              <a:srgbClr val="AFDFB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17783" y="4984794"/>
            <a:ext cx="1005840" cy="0"/>
          </a:xfrm>
          <a:prstGeom prst="line">
            <a:avLst/>
          </a:prstGeom>
          <a:ln w="28575">
            <a:solidFill>
              <a:srgbClr val="FCF79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17783" y="5350554"/>
            <a:ext cx="640080" cy="0"/>
          </a:xfrm>
          <a:prstGeom prst="line">
            <a:avLst/>
          </a:prstGeom>
          <a:ln w="28575">
            <a:solidFill>
              <a:srgbClr val="FAA4B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45919" y="5716314"/>
            <a:ext cx="2011680"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Related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8302" r="6198"/>
          <a:stretch/>
        </p:blipFill>
        <p:spPr bwMode="auto">
          <a:xfrm>
            <a:off x="6835247" y="439982"/>
            <a:ext cx="4867021" cy="32019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38217BF9-EBD5-4C03-963C-2E51585B10F7}"/>
              </a:ext>
            </a:extLst>
          </p:cNvPr>
          <p:cNvSpPr txBox="1"/>
          <p:nvPr/>
        </p:nvSpPr>
        <p:spPr>
          <a:xfrm>
            <a:off x="3657599" y="3213344"/>
            <a:ext cx="3560885" cy="307777"/>
          </a:xfrm>
          <a:prstGeom prst="rect">
            <a:avLst/>
          </a:prstGeom>
          <a:noFill/>
        </p:spPr>
        <p:txBody>
          <a:bodyPr wrap="square" rtlCol="1">
            <a:spAutoFit/>
          </a:bodyPr>
          <a:lstStyle/>
          <a:p>
            <a:pPr>
              <a:defRPr/>
            </a:pPr>
            <a:r>
              <a:rPr lang="en-GB" dirty="0">
                <a:solidFill>
                  <a:srgbClr val="00B050"/>
                </a:solidFill>
              </a:rPr>
              <a:t>(all the plexuses are made by ventral rami)</a:t>
            </a:r>
          </a:p>
        </p:txBody>
      </p:sp>
    </p:spTree>
    <p:extLst>
      <p:ext uri="{BB962C8B-B14F-4D97-AF65-F5344CB8AC3E}">
        <p14:creationId xmlns:p14="http://schemas.microsoft.com/office/powerpoint/2010/main" val="858462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rachial plex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83" y="997156"/>
            <a:ext cx="6332200" cy="525572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61683" y="260630"/>
            <a:ext cx="10708341" cy="7365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Brachial Plexus</a:t>
            </a:r>
            <a:endParaRPr lang="en-GB" sz="3600" dirty="0"/>
          </a:p>
        </p:txBody>
      </p:sp>
      <p:grpSp>
        <p:nvGrpSpPr>
          <p:cNvPr id="3" name="Group 2"/>
          <p:cNvGrpSpPr/>
          <p:nvPr/>
        </p:nvGrpSpPr>
        <p:grpSpPr>
          <a:xfrm>
            <a:off x="7085049" y="997156"/>
            <a:ext cx="4609762" cy="4964360"/>
            <a:chOff x="7085049" y="997156"/>
            <a:chExt cx="4609762" cy="496436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5049" y="997156"/>
              <a:ext cx="4609762" cy="4964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029699" y="2312894"/>
              <a:ext cx="293670" cy="307777"/>
            </a:xfrm>
            <a:prstGeom prst="rect">
              <a:avLst/>
            </a:prstGeom>
            <a:noFill/>
          </p:spPr>
          <p:txBody>
            <a:bodyPr wrap="none" rtlCol="0">
              <a:spAutoFit/>
            </a:bodyPr>
            <a:lstStyle/>
            <a:p>
              <a:r>
                <a:rPr lang="en-US" b="1" dirty="0">
                  <a:latin typeface="+mn-lt"/>
                </a:rPr>
                <a:t>A</a:t>
              </a:r>
              <a:endParaRPr lang="en-GB" b="1" dirty="0">
                <a:latin typeface="+mn-lt"/>
              </a:endParaRPr>
            </a:p>
          </p:txBody>
        </p:sp>
        <p:sp>
          <p:nvSpPr>
            <p:cNvPr id="6" name="TextBox 5"/>
            <p:cNvSpPr txBox="1"/>
            <p:nvPr/>
          </p:nvSpPr>
          <p:spPr>
            <a:xfrm>
              <a:off x="9243095" y="2620671"/>
              <a:ext cx="293670" cy="307777"/>
            </a:xfrm>
            <a:prstGeom prst="rect">
              <a:avLst/>
            </a:prstGeom>
            <a:noFill/>
          </p:spPr>
          <p:txBody>
            <a:bodyPr wrap="none" rtlCol="0">
              <a:spAutoFit/>
            </a:bodyPr>
            <a:lstStyle/>
            <a:p>
              <a:r>
                <a:rPr lang="en-US" b="1" dirty="0">
                  <a:latin typeface="+mn-lt"/>
                </a:rPr>
                <a:t>A</a:t>
              </a:r>
              <a:endParaRPr lang="en-GB" b="1" dirty="0">
                <a:latin typeface="+mn-lt"/>
              </a:endParaRPr>
            </a:p>
          </p:txBody>
        </p:sp>
        <p:sp>
          <p:nvSpPr>
            <p:cNvPr id="7" name="TextBox 6"/>
            <p:cNvSpPr txBox="1"/>
            <p:nvPr/>
          </p:nvSpPr>
          <p:spPr>
            <a:xfrm>
              <a:off x="9220084" y="3468119"/>
              <a:ext cx="293670" cy="307777"/>
            </a:xfrm>
            <a:prstGeom prst="rect">
              <a:avLst/>
            </a:prstGeom>
            <a:noFill/>
          </p:spPr>
          <p:txBody>
            <a:bodyPr wrap="none" rtlCol="0">
              <a:spAutoFit/>
            </a:bodyPr>
            <a:lstStyle/>
            <a:p>
              <a:r>
                <a:rPr lang="en-US" b="1" dirty="0">
                  <a:latin typeface="+mn-lt"/>
                </a:rPr>
                <a:t>A</a:t>
              </a:r>
              <a:endParaRPr lang="en-GB" b="1" dirty="0">
                <a:latin typeface="+mn-lt"/>
              </a:endParaRPr>
            </a:p>
          </p:txBody>
        </p:sp>
        <p:sp>
          <p:nvSpPr>
            <p:cNvPr id="9" name="TextBox 8"/>
            <p:cNvSpPr txBox="1"/>
            <p:nvPr/>
          </p:nvSpPr>
          <p:spPr>
            <a:xfrm>
              <a:off x="9389930" y="3157614"/>
              <a:ext cx="280846" cy="307777"/>
            </a:xfrm>
            <a:prstGeom prst="rect">
              <a:avLst/>
            </a:prstGeom>
            <a:noFill/>
          </p:spPr>
          <p:txBody>
            <a:bodyPr wrap="none" rtlCol="0">
              <a:spAutoFit/>
            </a:bodyPr>
            <a:lstStyle/>
            <a:p>
              <a:r>
                <a:rPr lang="en-US" b="1" dirty="0">
                  <a:latin typeface="+mn-lt"/>
                </a:rPr>
                <a:t>P</a:t>
              </a:r>
              <a:endParaRPr lang="en-GB" b="1" dirty="0">
                <a:latin typeface="+mn-lt"/>
              </a:endParaRPr>
            </a:p>
          </p:txBody>
        </p:sp>
        <p:sp>
          <p:nvSpPr>
            <p:cNvPr id="10" name="TextBox 9"/>
            <p:cNvSpPr txBox="1"/>
            <p:nvPr/>
          </p:nvSpPr>
          <p:spPr>
            <a:xfrm>
              <a:off x="9366919" y="2889143"/>
              <a:ext cx="280846" cy="307777"/>
            </a:xfrm>
            <a:prstGeom prst="rect">
              <a:avLst/>
            </a:prstGeom>
            <a:noFill/>
          </p:spPr>
          <p:txBody>
            <a:bodyPr wrap="none" rtlCol="0">
              <a:spAutoFit/>
            </a:bodyPr>
            <a:lstStyle/>
            <a:p>
              <a:r>
                <a:rPr lang="en-US" b="1" dirty="0">
                  <a:latin typeface="+mn-lt"/>
                </a:rPr>
                <a:t>P</a:t>
              </a:r>
              <a:endParaRPr lang="en-GB" b="1" dirty="0">
                <a:latin typeface="+mn-lt"/>
              </a:endParaRPr>
            </a:p>
          </p:txBody>
        </p:sp>
        <p:sp>
          <p:nvSpPr>
            <p:cNvPr id="11" name="TextBox 10"/>
            <p:cNvSpPr txBox="1"/>
            <p:nvPr/>
          </p:nvSpPr>
          <p:spPr>
            <a:xfrm>
              <a:off x="9274757" y="2399219"/>
              <a:ext cx="280846" cy="307777"/>
            </a:xfrm>
            <a:prstGeom prst="rect">
              <a:avLst/>
            </a:prstGeom>
            <a:noFill/>
          </p:spPr>
          <p:txBody>
            <a:bodyPr wrap="none" rtlCol="0">
              <a:spAutoFit/>
            </a:bodyPr>
            <a:lstStyle/>
            <a:p>
              <a:r>
                <a:rPr lang="en-US" b="1" dirty="0">
                  <a:latin typeface="+mn-lt"/>
                </a:rPr>
                <a:t>P</a:t>
              </a:r>
              <a:endParaRPr lang="en-GB" b="1" dirty="0">
                <a:latin typeface="+mn-lt"/>
              </a:endParaRPr>
            </a:p>
          </p:txBody>
        </p:sp>
      </p:grpSp>
    </p:spTree>
    <p:extLst>
      <p:ext uri="{BB962C8B-B14F-4D97-AF65-F5344CB8AC3E}">
        <p14:creationId xmlns:p14="http://schemas.microsoft.com/office/powerpoint/2010/main" val="115936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Grp="1" noChangeArrowheads="1"/>
          </p:cNvSpPr>
          <p:nvPr>
            <p:ph type="body" sz="half" idx="2"/>
          </p:nvPr>
        </p:nvSpPr>
        <p:spPr>
          <a:xfrm>
            <a:off x="537883" y="1758949"/>
            <a:ext cx="3088530" cy="4252167"/>
          </a:xfrm>
        </p:spPr>
        <p:txBody>
          <a:bodyPr>
            <a:normAutofit/>
          </a:bodyPr>
          <a:lstStyle/>
          <a:p>
            <a:pPr algn="l" rtl="0" eaLnBrk="1" hangingPunct="1">
              <a:buFont typeface="Courier New" panose="02070309020205020404" pitchFamily="49" charset="0"/>
              <a:buChar char="o"/>
              <a:defRPr/>
            </a:pPr>
            <a:r>
              <a:rPr lang="en-US" sz="2200" i="1" dirty="0"/>
              <a:t>Upper </a:t>
            </a:r>
            <a:r>
              <a:rPr lang="en-US" sz="1800" dirty="0">
                <a:solidFill>
                  <a:srgbClr val="92D050"/>
                </a:solidFill>
              </a:rPr>
              <a:t>(superior)</a:t>
            </a:r>
            <a:r>
              <a:rPr lang="en-US" sz="2200" i="1" dirty="0"/>
              <a:t> trunk</a:t>
            </a:r>
          </a:p>
          <a:p>
            <a:pPr marL="228600" lvl="1" indent="0" algn="l" rtl="0" eaLnBrk="1" hangingPunct="1">
              <a:buNone/>
              <a:defRPr/>
            </a:pPr>
            <a:r>
              <a:rPr lang="en-US" sz="2200" dirty="0"/>
              <a:t>Union of the roots of </a:t>
            </a:r>
            <a:r>
              <a:rPr lang="en-US" sz="2200" b="1" dirty="0"/>
              <a:t>C5 </a:t>
            </a:r>
            <a:r>
              <a:rPr lang="en-US" sz="2200" dirty="0"/>
              <a:t>&amp;</a:t>
            </a:r>
            <a:r>
              <a:rPr lang="en-US" sz="2200" b="1" dirty="0"/>
              <a:t> C6</a:t>
            </a:r>
          </a:p>
          <a:p>
            <a:pPr lvl="1" algn="l" rtl="0" eaLnBrk="1" hangingPunct="1">
              <a:defRPr/>
            </a:pPr>
            <a:endParaRPr lang="en-US" sz="2200" dirty="0"/>
          </a:p>
          <a:p>
            <a:pPr algn="l" rtl="0" eaLnBrk="1" hangingPunct="1">
              <a:buFont typeface="Courier New" panose="02070309020205020404" pitchFamily="49" charset="0"/>
              <a:buChar char="o"/>
              <a:defRPr/>
            </a:pPr>
            <a:r>
              <a:rPr lang="en-US" sz="2200" i="1" dirty="0"/>
              <a:t>Middle trunk</a:t>
            </a:r>
          </a:p>
          <a:p>
            <a:pPr marL="228600" lvl="1" indent="0" algn="l" rtl="0" eaLnBrk="1" hangingPunct="1">
              <a:buNone/>
              <a:defRPr/>
            </a:pPr>
            <a:r>
              <a:rPr lang="en-US" sz="2200" dirty="0"/>
              <a:t>Continuation of the root of </a:t>
            </a:r>
            <a:r>
              <a:rPr lang="en-US" sz="2200" b="1" dirty="0"/>
              <a:t>C7</a:t>
            </a:r>
          </a:p>
          <a:p>
            <a:pPr lvl="1" algn="l" rtl="0" eaLnBrk="1" hangingPunct="1">
              <a:defRPr/>
            </a:pPr>
            <a:endParaRPr lang="en-US" sz="2200" dirty="0"/>
          </a:p>
          <a:p>
            <a:pPr>
              <a:buFont typeface="Courier New" panose="02070309020205020404" pitchFamily="49" charset="0"/>
              <a:buChar char="o"/>
              <a:defRPr/>
            </a:pPr>
            <a:r>
              <a:rPr lang="en-US" sz="2200" i="1" dirty="0"/>
              <a:t>Lower </a:t>
            </a:r>
            <a:r>
              <a:rPr lang="en-US" sz="1800" dirty="0">
                <a:solidFill>
                  <a:srgbClr val="92D050"/>
                </a:solidFill>
              </a:rPr>
              <a:t>(inferior)</a:t>
            </a:r>
            <a:r>
              <a:rPr lang="en-US" sz="2200" i="1" dirty="0"/>
              <a:t> trunk</a:t>
            </a:r>
          </a:p>
          <a:p>
            <a:pPr marL="228600" lvl="1" indent="0" algn="l" rtl="0" eaLnBrk="1" hangingPunct="1">
              <a:buNone/>
              <a:defRPr/>
            </a:pPr>
            <a:r>
              <a:rPr lang="en-US" sz="2200" dirty="0"/>
              <a:t>Union of the roots of </a:t>
            </a:r>
            <a:r>
              <a:rPr lang="en-US" sz="2200" b="1" dirty="0"/>
              <a:t>C8 </a:t>
            </a:r>
            <a:r>
              <a:rPr lang="en-US" sz="2200" dirty="0"/>
              <a:t>&amp; </a:t>
            </a:r>
            <a:r>
              <a:rPr lang="en-US" sz="2200" b="1" dirty="0"/>
              <a:t>T1</a:t>
            </a:r>
          </a:p>
        </p:txBody>
      </p:sp>
      <p:sp>
        <p:nvSpPr>
          <p:cNvPr id="6" name="Rectangle 7"/>
          <p:cNvSpPr txBox="1">
            <a:spLocks noChangeArrowheads="1"/>
          </p:cNvSpPr>
          <p:nvPr/>
        </p:nvSpPr>
        <p:spPr>
          <a:xfrm>
            <a:off x="4195484" y="1985200"/>
            <a:ext cx="3684494" cy="10969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9250" indent="-349250">
              <a:buFont typeface="Courier New" panose="02070309020205020404" pitchFamily="49" charset="0"/>
              <a:buChar char="o"/>
              <a:defRPr/>
            </a:pPr>
            <a:r>
              <a:rPr lang="en-US" sz="2200" dirty="0"/>
              <a:t>Each trunk divides into </a:t>
            </a:r>
            <a:r>
              <a:rPr lang="en-US" sz="2200" b="1" dirty="0"/>
              <a:t>anterior</a:t>
            </a:r>
            <a:r>
              <a:rPr lang="en-US" sz="2200" dirty="0"/>
              <a:t> and </a:t>
            </a:r>
            <a:r>
              <a:rPr lang="en-US" sz="2200" b="1" dirty="0"/>
              <a:t>posterior</a:t>
            </a:r>
            <a:r>
              <a:rPr lang="en-US" sz="2200" dirty="0"/>
              <a:t> division</a:t>
            </a:r>
          </a:p>
        </p:txBody>
      </p:sp>
      <p:sp>
        <p:nvSpPr>
          <p:cNvPr id="7" name="Rectangle 4"/>
          <p:cNvSpPr txBox="1">
            <a:spLocks noChangeArrowheads="1"/>
          </p:cNvSpPr>
          <p:nvPr/>
        </p:nvSpPr>
        <p:spPr>
          <a:xfrm>
            <a:off x="8461467" y="1985201"/>
            <a:ext cx="3197133" cy="402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defRPr/>
            </a:pPr>
            <a:r>
              <a:rPr lang="en-US" sz="2200" i="1" dirty="0"/>
              <a:t>Posterior cord:</a:t>
            </a:r>
          </a:p>
          <a:p>
            <a:pPr marL="228600" lvl="1" indent="0">
              <a:buNone/>
              <a:defRPr/>
            </a:pPr>
            <a:r>
              <a:rPr lang="en-US" sz="2200" dirty="0"/>
              <a:t>From the </a:t>
            </a:r>
            <a:r>
              <a:rPr lang="en-US" sz="2200" b="1" dirty="0"/>
              <a:t>3 posterior </a:t>
            </a:r>
            <a:r>
              <a:rPr lang="en-US" sz="2200" dirty="0"/>
              <a:t>divisions of the 3 trunks</a:t>
            </a:r>
          </a:p>
          <a:p>
            <a:pPr>
              <a:buFont typeface="Courier New" panose="02070309020205020404" pitchFamily="49" charset="0"/>
              <a:buChar char="o"/>
              <a:defRPr/>
            </a:pPr>
            <a:r>
              <a:rPr lang="en-US" sz="2200" i="1" dirty="0"/>
              <a:t>Lateral</a:t>
            </a:r>
            <a:r>
              <a:rPr lang="en-US" sz="2200" dirty="0"/>
              <a:t> </a:t>
            </a:r>
            <a:r>
              <a:rPr lang="en-US" sz="2200" i="1" dirty="0"/>
              <a:t>cord:</a:t>
            </a:r>
          </a:p>
          <a:p>
            <a:pPr marL="228600" lvl="1" indent="0">
              <a:buNone/>
              <a:defRPr/>
            </a:pPr>
            <a:r>
              <a:rPr lang="en-US" sz="2200" dirty="0"/>
              <a:t>From the </a:t>
            </a:r>
            <a:r>
              <a:rPr lang="en-US" sz="2200" b="1" dirty="0"/>
              <a:t>anterior</a:t>
            </a:r>
            <a:r>
              <a:rPr lang="en-US" sz="2200" dirty="0"/>
              <a:t> divisions of the </a:t>
            </a:r>
            <a:r>
              <a:rPr lang="en-US" sz="2200" b="1" dirty="0"/>
              <a:t>upper</a:t>
            </a:r>
            <a:r>
              <a:rPr lang="en-US" sz="2200" dirty="0"/>
              <a:t> and </a:t>
            </a:r>
            <a:r>
              <a:rPr lang="en-US" sz="2200" b="1" dirty="0"/>
              <a:t>middle</a:t>
            </a:r>
            <a:r>
              <a:rPr lang="en-US" sz="2200" dirty="0"/>
              <a:t> trunks  </a:t>
            </a:r>
          </a:p>
          <a:p>
            <a:pPr>
              <a:buFont typeface="Courier New" panose="02070309020205020404" pitchFamily="49" charset="0"/>
              <a:buChar char="o"/>
              <a:defRPr/>
            </a:pPr>
            <a:r>
              <a:rPr lang="en-US" sz="2200" i="1" dirty="0"/>
              <a:t>Medial cord: </a:t>
            </a:r>
          </a:p>
          <a:p>
            <a:pPr marL="228600" lvl="1" indent="0">
              <a:buNone/>
              <a:defRPr/>
            </a:pPr>
            <a:r>
              <a:rPr lang="en-US" sz="2200" dirty="0"/>
              <a:t>It is the continuation of the </a:t>
            </a:r>
            <a:r>
              <a:rPr lang="en-US" sz="2200" b="1" dirty="0"/>
              <a:t>anterior</a:t>
            </a:r>
            <a:r>
              <a:rPr lang="en-US" sz="2200" dirty="0"/>
              <a:t> division of the </a:t>
            </a:r>
            <a:r>
              <a:rPr lang="en-US" sz="2200" b="1" dirty="0"/>
              <a:t>lower</a:t>
            </a:r>
            <a:r>
              <a:rPr lang="en-US" sz="2200" dirty="0"/>
              <a:t> trunk</a:t>
            </a:r>
          </a:p>
          <a:p>
            <a:pPr lvl="1">
              <a:defRPr/>
            </a:pPr>
            <a:endParaRPr lang="en-US" sz="2200" dirty="0"/>
          </a:p>
        </p:txBody>
      </p:sp>
      <p:sp>
        <p:nvSpPr>
          <p:cNvPr id="8" name="Rectangle 4"/>
          <p:cNvSpPr txBox="1">
            <a:spLocks noChangeArrowheads="1"/>
          </p:cNvSpPr>
          <p:nvPr/>
        </p:nvSpPr>
        <p:spPr bwMode="auto">
          <a:xfrm>
            <a:off x="4195484" y="4515121"/>
            <a:ext cx="3684493" cy="1490835"/>
          </a:xfrm>
          <a:prstGeom prst="rect">
            <a:avLst/>
          </a:prstGeom>
          <a:noFill/>
          <a:ln w="9525">
            <a:noFill/>
            <a:miter lim="800000"/>
            <a:headEnd/>
            <a:tailEnd/>
          </a:ln>
          <a:effectLst/>
        </p:spPr>
        <p:txBody>
          <a:bodyPr/>
          <a:lstStyle/>
          <a:p>
            <a:pPr marL="282575" lvl="1" indent="-228600">
              <a:spcBef>
                <a:spcPct val="20000"/>
              </a:spcBef>
              <a:buClr>
                <a:schemeClr val="tx1"/>
              </a:buClr>
              <a:buSzPct val="100000"/>
              <a:buFont typeface="Courier New" panose="02070309020205020404" pitchFamily="49" charset="0"/>
              <a:buChar char="o"/>
              <a:defRPr/>
            </a:pPr>
            <a:r>
              <a:rPr lang="en-US" sz="2200" dirty="0">
                <a:solidFill>
                  <a:schemeClr val="tx1"/>
                </a:solidFill>
                <a:latin typeface="+mn-lt"/>
                <a:cs typeface="Arial" charset="0"/>
              </a:rPr>
              <a:t>All three cords will give </a:t>
            </a:r>
            <a:r>
              <a:rPr lang="en-US" sz="2200" b="1" dirty="0">
                <a:solidFill>
                  <a:schemeClr val="tx1"/>
                </a:solidFill>
                <a:latin typeface="+mn-lt"/>
                <a:cs typeface="Arial" charset="0"/>
              </a:rPr>
              <a:t>branches in the axilla</a:t>
            </a:r>
            <a:r>
              <a:rPr lang="en-US" sz="2200" dirty="0">
                <a:solidFill>
                  <a:schemeClr val="tx1"/>
                </a:solidFill>
                <a:latin typeface="+mn-lt"/>
                <a:cs typeface="Arial" charset="0"/>
              </a:rPr>
              <a:t>, those will supply their respective regions.</a:t>
            </a:r>
          </a:p>
          <a:p>
            <a:pPr marL="742950" lvl="1" indent="-285750">
              <a:spcBef>
                <a:spcPct val="20000"/>
              </a:spcBef>
              <a:buClr>
                <a:schemeClr val="tx1"/>
              </a:buClr>
              <a:buFontTx/>
              <a:buChar char="•"/>
              <a:defRPr/>
            </a:pPr>
            <a:endParaRPr lang="en-US" sz="2200" dirty="0">
              <a:solidFill>
                <a:schemeClr val="tx1"/>
              </a:solidFill>
              <a:effectLst>
                <a:outerShdw blurRad="38100" dist="38100" dir="2700000" algn="tl">
                  <a:srgbClr val="000000"/>
                </a:outerShdw>
              </a:effectLst>
              <a:latin typeface="+mn-lt"/>
              <a:cs typeface="+mn-cs"/>
            </a:endParaRPr>
          </a:p>
        </p:txBody>
      </p:sp>
      <p:sp>
        <p:nvSpPr>
          <p:cNvPr id="9" name="TextBox 8"/>
          <p:cNvSpPr txBox="1"/>
          <p:nvPr/>
        </p:nvSpPr>
        <p:spPr>
          <a:xfrm>
            <a:off x="537882" y="1261408"/>
            <a:ext cx="3088529" cy="523220"/>
          </a:xfrm>
          <a:prstGeom prst="rect">
            <a:avLst/>
          </a:prstGeom>
          <a:noFill/>
        </p:spPr>
        <p:txBody>
          <a:bodyPr wrap="square" rtlCol="0">
            <a:spAutoFit/>
          </a:bodyPr>
          <a:lstStyle/>
          <a:p>
            <a:pPr algn="ctr"/>
            <a:r>
              <a:rPr lang="en-US" sz="2800" dirty="0">
                <a:latin typeface="+mj-lt"/>
              </a:rPr>
              <a:t>Trunks</a:t>
            </a:r>
            <a:endParaRPr lang="en-GB" sz="2800" dirty="0">
              <a:latin typeface="+mj-lt"/>
            </a:endParaRPr>
          </a:p>
        </p:txBody>
      </p:sp>
      <p:sp>
        <p:nvSpPr>
          <p:cNvPr id="14" name="TextBox 13"/>
          <p:cNvSpPr txBox="1"/>
          <p:nvPr/>
        </p:nvSpPr>
        <p:spPr>
          <a:xfrm>
            <a:off x="3822991" y="1289223"/>
            <a:ext cx="4204904" cy="523220"/>
          </a:xfrm>
          <a:prstGeom prst="rect">
            <a:avLst/>
          </a:prstGeom>
          <a:noFill/>
        </p:spPr>
        <p:txBody>
          <a:bodyPr wrap="square" rtlCol="0">
            <a:spAutoFit/>
          </a:bodyPr>
          <a:lstStyle/>
          <a:p>
            <a:pPr algn="ctr"/>
            <a:r>
              <a:rPr lang="en-US" sz="2800" dirty="0">
                <a:latin typeface="+mj-lt"/>
              </a:rPr>
              <a:t>Divisions</a:t>
            </a:r>
            <a:endParaRPr lang="en-GB" sz="2800" dirty="0">
              <a:latin typeface="+mj-lt"/>
            </a:endParaRPr>
          </a:p>
        </p:txBody>
      </p:sp>
      <p:sp>
        <p:nvSpPr>
          <p:cNvPr id="15" name="TextBox 14"/>
          <p:cNvSpPr txBox="1"/>
          <p:nvPr/>
        </p:nvSpPr>
        <p:spPr>
          <a:xfrm>
            <a:off x="8461181" y="1257897"/>
            <a:ext cx="3197419" cy="523220"/>
          </a:xfrm>
          <a:prstGeom prst="rect">
            <a:avLst/>
          </a:prstGeom>
          <a:noFill/>
        </p:spPr>
        <p:txBody>
          <a:bodyPr wrap="square" rtlCol="0">
            <a:spAutoFit/>
          </a:bodyPr>
          <a:lstStyle/>
          <a:p>
            <a:pPr algn="ctr"/>
            <a:r>
              <a:rPr lang="en-US" sz="2800" dirty="0">
                <a:latin typeface="+mj-lt"/>
              </a:rPr>
              <a:t>Cords</a:t>
            </a:r>
            <a:endParaRPr lang="en-GB" sz="2800" dirty="0">
              <a:latin typeface="+mj-lt"/>
            </a:endParaRPr>
          </a:p>
        </p:txBody>
      </p:sp>
      <p:sp>
        <p:nvSpPr>
          <p:cNvPr id="16" name="TextBox 15"/>
          <p:cNvSpPr txBox="1"/>
          <p:nvPr/>
        </p:nvSpPr>
        <p:spPr>
          <a:xfrm>
            <a:off x="5170268" y="3843984"/>
            <a:ext cx="1510350" cy="523220"/>
          </a:xfrm>
          <a:prstGeom prst="rect">
            <a:avLst/>
          </a:prstGeom>
          <a:noFill/>
        </p:spPr>
        <p:txBody>
          <a:bodyPr wrap="none" rtlCol="0">
            <a:spAutoFit/>
          </a:bodyPr>
          <a:lstStyle/>
          <a:p>
            <a:r>
              <a:rPr lang="en-US" sz="2800" dirty="0">
                <a:latin typeface="+mj-lt"/>
              </a:rPr>
              <a:t>Branches</a:t>
            </a:r>
            <a:endParaRPr lang="en-GB" sz="2800" dirty="0">
              <a:latin typeface="+mj-lt"/>
            </a:endParaRPr>
          </a:p>
        </p:txBody>
      </p:sp>
      <p:sp>
        <p:nvSpPr>
          <p:cNvPr id="17" name="Rectangle 16"/>
          <p:cNvSpPr/>
          <p:nvPr/>
        </p:nvSpPr>
        <p:spPr>
          <a:xfrm>
            <a:off x="537884" y="1261407"/>
            <a:ext cx="3088528" cy="4749709"/>
          </a:xfrm>
          <a:prstGeom prst="rect">
            <a:avLst/>
          </a:prstGeom>
          <a:noFill/>
          <a:ln w="28575">
            <a:solidFill>
              <a:srgbClr val="AFD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195485" y="1257897"/>
            <a:ext cx="3684494" cy="1996290"/>
          </a:xfrm>
          <a:prstGeom prst="rect">
            <a:avLst/>
          </a:prstGeom>
          <a:noFill/>
          <a:ln w="28575">
            <a:solidFill>
              <a:srgbClr val="FCF7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8461182" y="1257897"/>
            <a:ext cx="3197419" cy="4753219"/>
          </a:xfrm>
          <a:prstGeom prst="rect">
            <a:avLst/>
          </a:prstGeom>
          <a:noFill/>
          <a:ln w="28575">
            <a:solidFill>
              <a:srgbClr val="FAA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195484" y="3843983"/>
            <a:ext cx="3684493" cy="2167133"/>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3654456" y="1960360"/>
            <a:ext cx="527581" cy="443753"/>
          </a:xfrm>
          <a:prstGeom prst="rightArrow">
            <a:avLst/>
          </a:prstGeom>
          <a:solidFill>
            <a:schemeClr val="bg1">
              <a:lumMod val="85000"/>
            </a:schemeClr>
          </a:solid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ight Arrow 21"/>
          <p:cNvSpPr/>
          <p:nvPr/>
        </p:nvSpPr>
        <p:spPr>
          <a:xfrm>
            <a:off x="7921469" y="1960360"/>
            <a:ext cx="527581" cy="443753"/>
          </a:xfrm>
          <a:prstGeom prst="rightArrow">
            <a:avLst/>
          </a:prstGeom>
          <a:solidFill>
            <a:schemeClr val="bg1">
              <a:lumMod val="85000"/>
            </a:schemeClr>
          </a:solid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ight Arrow 22"/>
          <p:cNvSpPr/>
          <p:nvPr/>
        </p:nvSpPr>
        <p:spPr>
          <a:xfrm rot="10800000">
            <a:off x="7879977" y="4705672"/>
            <a:ext cx="527581" cy="443753"/>
          </a:xfrm>
          <a:prstGeom prst="rightArrow">
            <a:avLst/>
          </a:prstGeom>
          <a:solidFill>
            <a:schemeClr val="bg1">
              <a:lumMod val="85000"/>
            </a:schemeClr>
          </a:solidFill>
          <a:ln w="285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Title 1"/>
          <p:cNvSpPr txBox="1">
            <a:spLocks/>
          </p:cNvSpPr>
          <p:nvPr/>
        </p:nvSpPr>
        <p:spPr>
          <a:xfrm>
            <a:off x="537882" y="260630"/>
            <a:ext cx="10632142" cy="7365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Brachial Plexus</a:t>
            </a:r>
            <a:endParaRPr lang="en-GB" sz="3600" dirty="0"/>
          </a:p>
        </p:txBody>
      </p:sp>
    </p:spTree>
    <p:extLst>
      <p:ext uri="{BB962C8B-B14F-4D97-AF65-F5344CB8AC3E}">
        <p14:creationId xmlns:p14="http://schemas.microsoft.com/office/powerpoint/2010/main" val="2420594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197557" y="234794"/>
            <a:ext cx="5440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1" eaLnBrk="1" hangingPunct="1"/>
            <a:r>
              <a:rPr lang="en-US" altLang="en-US" sz="3200" b="1" dirty="0">
                <a:latin typeface="+mj-lt"/>
              </a:rPr>
              <a:t>The Brachial Plexus </a:t>
            </a:r>
          </a:p>
        </p:txBody>
      </p:sp>
      <p:grpSp>
        <p:nvGrpSpPr>
          <p:cNvPr id="10243" name="Group 73"/>
          <p:cNvGrpSpPr>
            <a:grpSpLocks/>
          </p:cNvGrpSpPr>
          <p:nvPr/>
        </p:nvGrpSpPr>
        <p:grpSpPr bwMode="auto">
          <a:xfrm>
            <a:off x="4611182" y="2402869"/>
            <a:ext cx="831850" cy="2314575"/>
            <a:chOff x="2443" y="1379"/>
            <a:chExt cx="524" cy="1458"/>
          </a:xfrm>
        </p:grpSpPr>
        <p:sp>
          <p:nvSpPr>
            <p:cNvPr id="10306" name="Line 16"/>
            <p:cNvSpPr>
              <a:spLocks noChangeShapeType="1"/>
            </p:cNvSpPr>
            <p:nvPr/>
          </p:nvSpPr>
          <p:spPr bwMode="auto">
            <a:xfrm flipV="1">
              <a:off x="2443" y="1379"/>
              <a:ext cx="423" cy="174"/>
            </a:xfrm>
            <a:prstGeom prst="line">
              <a:avLst/>
            </a:prstGeom>
            <a:noFill/>
            <a:ln w="76200">
              <a:solidFill>
                <a:srgbClr val="92D05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07" name="Line 45"/>
            <p:cNvSpPr>
              <a:spLocks noChangeShapeType="1"/>
            </p:cNvSpPr>
            <p:nvPr/>
          </p:nvSpPr>
          <p:spPr bwMode="auto">
            <a:xfrm flipV="1">
              <a:off x="2506" y="2663"/>
              <a:ext cx="423" cy="174"/>
            </a:xfrm>
            <a:prstGeom prst="line">
              <a:avLst/>
            </a:prstGeom>
            <a:noFill/>
            <a:ln w="76200">
              <a:solidFill>
                <a:srgbClr val="92D05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08" name="Line 49"/>
            <p:cNvSpPr>
              <a:spLocks noChangeShapeType="1"/>
            </p:cNvSpPr>
            <p:nvPr/>
          </p:nvSpPr>
          <p:spPr bwMode="auto">
            <a:xfrm flipV="1">
              <a:off x="2544" y="2008"/>
              <a:ext cx="423" cy="174"/>
            </a:xfrm>
            <a:prstGeom prst="line">
              <a:avLst/>
            </a:prstGeom>
            <a:noFill/>
            <a:ln w="76200">
              <a:solidFill>
                <a:srgbClr val="92D05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 name="Group 103"/>
          <p:cNvGrpSpPr>
            <a:grpSpLocks/>
          </p:cNvGrpSpPr>
          <p:nvPr/>
        </p:nvGrpSpPr>
        <p:grpSpPr bwMode="auto">
          <a:xfrm>
            <a:off x="5236657" y="1647218"/>
            <a:ext cx="4656139" cy="2389188"/>
            <a:chOff x="2474" y="551"/>
            <a:chExt cx="2933" cy="1505"/>
          </a:xfrm>
        </p:grpSpPr>
        <p:grpSp>
          <p:nvGrpSpPr>
            <p:cNvPr id="10301" name="Group 74"/>
            <p:cNvGrpSpPr>
              <a:grpSpLocks/>
            </p:cNvGrpSpPr>
            <p:nvPr/>
          </p:nvGrpSpPr>
          <p:grpSpPr bwMode="auto">
            <a:xfrm>
              <a:off x="2474" y="551"/>
              <a:ext cx="1769" cy="1505"/>
              <a:chOff x="2837" y="903"/>
              <a:chExt cx="1769" cy="1505"/>
            </a:xfrm>
          </p:grpSpPr>
          <p:sp>
            <p:nvSpPr>
              <p:cNvPr id="10303" name="Freeform 56"/>
              <p:cNvSpPr>
                <a:spLocks/>
              </p:cNvSpPr>
              <p:nvPr/>
            </p:nvSpPr>
            <p:spPr bwMode="auto">
              <a:xfrm>
                <a:off x="2837" y="903"/>
                <a:ext cx="1702" cy="1384"/>
              </a:xfrm>
              <a:custGeom>
                <a:avLst/>
                <a:gdLst>
                  <a:gd name="T0" fmla="*/ 0 w 2083"/>
                  <a:gd name="T1" fmla="*/ 1 h 2221"/>
                  <a:gd name="T2" fmla="*/ 2 w 2083"/>
                  <a:gd name="T3" fmla="*/ 1 h 2221"/>
                  <a:gd name="T4" fmla="*/ 2 w 2083"/>
                  <a:gd name="T5" fmla="*/ 1 h 2221"/>
                  <a:gd name="T6" fmla="*/ 2 w 2083"/>
                  <a:gd name="T7" fmla="*/ 1 h 2221"/>
                  <a:gd name="T8" fmla="*/ 2 w 2083"/>
                  <a:gd name="T9" fmla="*/ 1 h 2221"/>
                  <a:gd name="T10" fmla="*/ 0 60000 65536"/>
                  <a:gd name="T11" fmla="*/ 0 60000 65536"/>
                  <a:gd name="T12" fmla="*/ 0 60000 65536"/>
                  <a:gd name="T13" fmla="*/ 0 60000 65536"/>
                  <a:gd name="T14" fmla="*/ 0 60000 65536"/>
                  <a:gd name="T15" fmla="*/ 0 w 2083"/>
                  <a:gd name="T16" fmla="*/ 0 h 2221"/>
                  <a:gd name="T17" fmla="*/ 2083 w 2083"/>
                  <a:gd name="T18" fmla="*/ 2221 h 2221"/>
                </a:gdLst>
                <a:ahLst/>
                <a:cxnLst>
                  <a:cxn ang="T10">
                    <a:pos x="T0" y="T1"/>
                  </a:cxn>
                  <a:cxn ang="T11">
                    <a:pos x="T2" y="T3"/>
                  </a:cxn>
                  <a:cxn ang="T12">
                    <a:pos x="T4" y="T5"/>
                  </a:cxn>
                  <a:cxn ang="T13">
                    <a:pos x="T6" y="T7"/>
                  </a:cxn>
                  <a:cxn ang="T14">
                    <a:pos x="T8" y="T9"/>
                  </a:cxn>
                </a:cxnLst>
                <a:rect l="T15" t="T16" r="T17" b="T18"/>
                <a:pathLst>
                  <a:path w="2083" h="2221">
                    <a:moveTo>
                      <a:pt x="0" y="774"/>
                    </a:moveTo>
                    <a:cubicBezTo>
                      <a:pt x="466" y="632"/>
                      <a:pt x="932" y="491"/>
                      <a:pt x="1260" y="404"/>
                    </a:cubicBezTo>
                    <a:cubicBezTo>
                      <a:pt x="1588" y="317"/>
                      <a:pt x="1851" y="0"/>
                      <a:pt x="1967" y="252"/>
                    </a:cubicBezTo>
                    <a:cubicBezTo>
                      <a:pt x="2083" y="504"/>
                      <a:pt x="1958" y="1609"/>
                      <a:pt x="1956" y="1915"/>
                    </a:cubicBezTo>
                    <a:cubicBezTo>
                      <a:pt x="1954" y="2221"/>
                      <a:pt x="1955" y="2155"/>
                      <a:pt x="1956" y="2089"/>
                    </a:cubicBezTo>
                  </a:path>
                </a:pathLst>
              </a:custGeom>
              <a:noFill/>
              <a:ln w="76200">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304" name="Freeform 60"/>
              <p:cNvSpPr>
                <a:spLocks/>
              </p:cNvSpPr>
              <p:nvPr/>
            </p:nvSpPr>
            <p:spPr bwMode="auto">
              <a:xfrm>
                <a:off x="2942" y="1033"/>
                <a:ext cx="1242" cy="988"/>
              </a:xfrm>
              <a:custGeom>
                <a:avLst/>
                <a:gdLst>
                  <a:gd name="T0" fmla="*/ 0 w 1934"/>
                  <a:gd name="T1" fmla="*/ 2147483647 h 598"/>
                  <a:gd name="T2" fmla="*/ 1 w 1934"/>
                  <a:gd name="T3" fmla="*/ 0 h 598"/>
                  <a:gd name="T4" fmla="*/ 0 60000 65536"/>
                  <a:gd name="T5" fmla="*/ 0 60000 65536"/>
                  <a:gd name="T6" fmla="*/ 0 w 1934"/>
                  <a:gd name="T7" fmla="*/ 0 h 598"/>
                  <a:gd name="T8" fmla="*/ 1934 w 1934"/>
                  <a:gd name="T9" fmla="*/ 598 h 598"/>
                </a:gdLst>
                <a:ahLst/>
                <a:cxnLst>
                  <a:cxn ang="T4">
                    <a:pos x="T0" y="T1"/>
                  </a:cxn>
                  <a:cxn ang="T5">
                    <a:pos x="T2" y="T3"/>
                  </a:cxn>
                </a:cxnLst>
                <a:rect l="T6" t="T7" r="T8" b="T9"/>
                <a:pathLst>
                  <a:path w="1934" h="598">
                    <a:moveTo>
                      <a:pt x="0" y="598"/>
                    </a:moveTo>
                    <a:cubicBezTo>
                      <a:pt x="806" y="349"/>
                      <a:pt x="1612" y="100"/>
                      <a:pt x="1934" y="0"/>
                    </a:cubicBezTo>
                  </a:path>
                </a:pathLst>
              </a:custGeom>
              <a:noFill/>
              <a:ln w="76200">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305" name="Rectangle 66"/>
              <p:cNvSpPr>
                <a:spLocks noChangeArrowheads="1"/>
              </p:cNvSpPr>
              <p:nvPr/>
            </p:nvSpPr>
            <p:spPr bwMode="auto">
              <a:xfrm>
                <a:off x="4356" y="1218"/>
                <a:ext cx="250" cy="1190"/>
              </a:xfrm>
              <a:prstGeom prst="rect">
                <a:avLst/>
              </a:prstGeom>
              <a:solidFill>
                <a:srgbClr val="92D050"/>
              </a:solidFill>
              <a:ln w="9525">
                <a:solidFill>
                  <a:srgbClr val="92D050"/>
                </a:solidFill>
                <a:miter lim="800000"/>
                <a:headEnd/>
                <a:tailEnd/>
              </a:ln>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rtl="1" eaLnBrk="1" hangingPunct="1"/>
                <a:endParaRPr lang="en-US" altLang="en-US"/>
              </a:p>
            </p:txBody>
          </p:sp>
        </p:grpSp>
        <p:sp>
          <p:nvSpPr>
            <p:cNvPr id="7247" name="Text Box 79"/>
            <p:cNvSpPr txBox="1">
              <a:spLocks noChangeArrowheads="1"/>
            </p:cNvSpPr>
            <p:nvPr/>
          </p:nvSpPr>
          <p:spPr bwMode="auto">
            <a:xfrm>
              <a:off x="4288" y="1160"/>
              <a:ext cx="1119" cy="523"/>
            </a:xfrm>
            <a:prstGeom prst="rect">
              <a:avLst/>
            </a:prstGeom>
            <a:noFill/>
            <a:ln w="28575">
              <a:solidFill>
                <a:srgbClr val="92D050"/>
              </a:solidFill>
              <a:miter lim="800000"/>
              <a:headEnd/>
              <a:tailEnd/>
            </a:ln>
            <a:effectLst/>
          </p:spPr>
          <p:txBody>
            <a:bodyPr wrap="none">
              <a:spAutoFit/>
            </a:bodyPr>
            <a:lstStyle/>
            <a:p>
              <a:pPr rtl="1">
                <a:defRPr/>
              </a:pPr>
              <a:r>
                <a:rPr lang="en-US" sz="2400" dirty="0">
                  <a:latin typeface="+mn-lt"/>
                </a:rPr>
                <a:t>Lateral Cord</a:t>
              </a:r>
            </a:p>
            <a:p>
              <a:pPr algn="ctr">
                <a:defRPr/>
              </a:pPr>
              <a:r>
                <a:rPr lang="en-US" sz="2400" i="1" dirty="0">
                  <a:latin typeface="+mn-lt"/>
                </a:rPr>
                <a:t>(2LM)</a:t>
              </a:r>
            </a:p>
          </p:txBody>
        </p:sp>
      </p:grpSp>
      <p:grpSp>
        <p:nvGrpSpPr>
          <p:cNvPr id="5" name="Group 105"/>
          <p:cNvGrpSpPr>
            <a:grpSpLocks/>
          </p:cNvGrpSpPr>
          <p:nvPr/>
        </p:nvGrpSpPr>
        <p:grpSpPr bwMode="auto">
          <a:xfrm>
            <a:off x="3768221" y="4363432"/>
            <a:ext cx="2224088" cy="2014537"/>
            <a:chOff x="1549" y="2262"/>
            <a:chExt cx="1401" cy="1269"/>
          </a:xfrm>
        </p:grpSpPr>
        <p:grpSp>
          <p:nvGrpSpPr>
            <p:cNvPr id="10297" name="Group 77"/>
            <p:cNvGrpSpPr>
              <a:grpSpLocks/>
            </p:cNvGrpSpPr>
            <p:nvPr/>
          </p:nvGrpSpPr>
          <p:grpSpPr bwMode="auto">
            <a:xfrm>
              <a:off x="2550" y="2262"/>
              <a:ext cx="400" cy="1269"/>
              <a:chOff x="2913" y="2614"/>
              <a:chExt cx="400" cy="1269"/>
            </a:xfrm>
          </p:grpSpPr>
          <p:sp>
            <p:nvSpPr>
              <p:cNvPr id="10299" name="Freeform 63"/>
              <p:cNvSpPr>
                <a:spLocks/>
              </p:cNvSpPr>
              <p:nvPr/>
            </p:nvSpPr>
            <p:spPr bwMode="auto">
              <a:xfrm>
                <a:off x="2913" y="2614"/>
                <a:ext cx="273" cy="1201"/>
              </a:xfrm>
              <a:custGeom>
                <a:avLst/>
                <a:gdLst>
                  <a:gd name="T0" fmla="*/ 0 w 194"/>
                  <a:gd name="T1" fmla="*/ 94269473 h 853"/>
                  <a:gd name="T2" fmla="*/ 389171384 w 194"/>
                  <a:gd name="T3" fmla="*/ 333270566 h 853"/>
                  <a:gd name="T4" fmla="*/ 442695752 w 194"/>
                  <a:gd name="T5" fmla="*/ 2091771211 h 853"/>
                  <a:gd name="T6" fmla="*/ 0 60000 65536"/>
                  <a:gd name="T7" fmla="*/ 0 60000 65536"/>
                  <a:gd name="T8" fmla="*/ 0 60000 65536"/>
                  <a:gd name="T9" fmla="*/ 0 w 194"/>
                  <a:gd name="T10" fmla="*/ 0 h 853"/>
                  <a:gd name="T11" fmla="*/ 194 w 194"/>
                  <a:gd name="T12" fmla="*/ 853 h 853"/>
                </a:gdLst>
                <a:ahLst/>
                <a:cxnLst>
                  <a:cxn ang="T6">
                    <a:pos x="T0" y="T1"/>
                  </a:cxn>
                  <a:cxn ang="T7">
                    <a:pos x="T2" y="T3"/>
                  </a:cxn>
                  <a:cxn ang="T8">
                    <a:pos x="T4" y="T5"/>
                  </a:cxn>
                </a:cxnLst>
                <a:rect l="T9" t="T10" r="T11" b="T12"/>
                <a:pathLst>
                  <a:path w="194" h="853">
                    <a:moveTo>
                      <a:pt x="0" y="38"/>
                    </a:moveTo>
                    <a:cubicBezTo>
                      <a:pt x="66" y="19"/>
                      <a:pt x="132" y="0"/>
                      <a:pt x="163" y="136"/>
                    </a:cubicBezTo>
                    <a:cubicBezTo>
                      <a:pt x="194" y="272"/>
                      <a:pt x="189" y="562"/>
                      <a:pt x="185" y="853"/>
                    </a:cubicBezTo>
                  </a:path>
                </a:pathLst>
              </a:custGeom>
              <a:noFill/>
              <a:ln w="76200">
                <a:pattFill prst="dashVert">
                  <a:fgClr>
                    <a:srgbClr val="34E6FE"/>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300" name="Rectangle 65"/>
              <p:cNvSpPr>
                <a:spLocks noChangeArrowheads="1"/>
              </p:cNvSpPr>
              <p:nvPr/>
            </p:nvSpPr>
            <p:spPr bwMode="auto">
              <a:xfrm>
                <a:off x="3063" y="3063"/>
                <a:ext cx="250" cy="820"/>
              </a:xfrm>
              <a:prstGeom prst="rect">
                <a:avLst/>
              </a:prstGeom>
              <a:solidFill>
                <a:schemeClr val="bg2">
                  <a:lumMod val="50000"/>
                </a:schemeClr>
              </a:solidFill>
              <a:ln w="9525">
                <a:solidFill>
                  <a:schemeClr val="bg2">
                    <a:lumMod val="50000"/>
                  </a:schemeClr>
                </a:solidFill>
                <a:miter lim="800000"/>
                <a:headEnd/>
                <a:tailEnd/>
              </a:ln>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rtl="1" eaLnBrk="1" hangingPunct="1"/>
                <a:endParaRPr lang="en-US" altLang="en-US"/>
              </a:p>
            </p:txBody>
          </p:sp>
        </p:grpSp>
        <p:sp>
          <p:nvSpPr>
            <p:cNvPr id="7248" name="Text Box 80"/>
            <p:cNvSpPr txBox="1">
              <a:spLocks noChangeArrowheads="1"/>
            </p:cNvSpPr>
            <p:nvPr/>
          </p:nvSpPr>
          <p:spPr bwMode="auto">
            <a:xfrm>
              <a:off x="1549" y="2910"/>
              <a:ext cx="1081" cy="523"/>
            </a:xfrm>
            <a:prstGeom prst="rect">
              <a:avLst/>
            </a:prstGeom>
            <a:noFill/>
            <a:ln w="28575">
              <a:solidFill>
                <a:schemeClr val="bg2">
                  <a:lumMod val="50000"/>
                </a:schemeClr>
              </a:solidFill>
              <a:miter lim="800000"/>
              <a:headEnd/>
              <a:tailEnd/>
            </a:ln>
            <a:effectLst/>
          </p:spPr>
          <p:txBody>
            <a:bodyPr wrap="none">
              <a:spAutoFit/>
            </a:bodyPr>
            <a:lstStyle/>
            <a:p>
              <a:pPr rtl="1">
                <a:defRPr/>
              </a:pPr>
              <a:r>
                <a:rPr lang="en-US" sz="2400" dirty="0">
                  <a:latin typeface="+mn-lt"/>
                </a:rPr>
                <a:t>Medial Cord</a:t>
              </a:r>
            </a:p>
            <a:p>
              <a:pPr algn="ctr" rtl="1">
                <a:defRPr/>
              </a:pPr>
              <a:r>
                <a:rPr lang="en-US" sz="2400" i="1" dirty="0">
                  <a:latin typeface="+mn-lt"/>
                </a:rPr>
                <a:t>(4MU)</a:t>
              </a:r>
            </a:p>
          </p:txBody>
        </p:sp>
      </p:grpSp>
      <p:grpSp>
        <p:nvGrpSpPr>
          <p:cNvPr id="7" name="Group 72"/>
          <p:cNvGrpSpPr>
            <a:grpSpLocks/>
          </p:cNvGrpSpPr>
          <p:nvPr/>
        </p:nvGrpSpPr>
        <p:grpSpPr bwMode="auto">
          <a:xfrm>
            <a:off x="4588957" y="2712432"/>
            <a:ext cx="831850" cy="2314575"/>
            <a:chOff x="2429" y="1574"/>
            <a:chExt cx="524" cy="1458"/>
          </a:xfrm>
        </p:grpSpPr>
        <p:sp>
          <p:nvSpPr>
            <p:cNvPr id="10294" name="Line 15"/>
            <p:cNvSpPr>
              <a:spLocks noChangeShapeType="1"/>
            </p:cNvSpPr>
            <p:nvPr/>
          </p:nvSpPr>
          <p:spPr bwMode="auto">
            <a:xfrm flipH="1" flipV="1">
              <a:off x="2429" y="1574"/>
              <a:ext cx="423" cy="174"/>
            </a:xfrm>
            <a:prstGeom prst="line">
              <a:avLst/>
            </a:prstGeom>
            <a:noFill/>
            <a:ln w="76200">
              <a:solidFill>
                <a:srgbClr val="C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95" name="Line 44"/>
            <p:cNvSpPr>
              <a:spLocks noChangeShapeType="1"/>
            </p:cNvSpPr>
            <p:nvPr/>
          </p:nvSpPr>
          <p:spPr bwMode="auto">
            <a:xfrm flipH="1" flipV="1">
              <a:off x="2492" y="2858"/>
              <a:ext cx="423" cy="174"/>
            </a:xfrm>
            <a:prstGeom prst="line">
              <a:avLst/>
            </a:prstGeom>
            <a:noFill/>
            <a:ln w="76200">
              <a:solidFill>
                <a:srgbClr val="C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96" name="Line 48"/>
            <p:cNvSpPr>
              <a:spLocks noChangeShapeType="1"/>
            </p:cNvSpPr>
            <p:nvPr/>
          </p:nvSpPr>
          <p:spPr bwMode="auto">
            <a:xfrm flipH="1" flipV="1">
              <a:off x="2530" y="2203"/>
              <a:ext cx="423" cy="174"/>
            </a:xfrm>
            <a:prstGeom prst="line">
              <a:avLst/>
            </a:prstGeom>
            <a:noFill/>
            <a:ln w="76200">
              <a:solidFill>
                <a:srgbClr val="C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8" name="Group 104"/>
          <p:cNvGrpSpPr>
            <a:grpSpLocks/>
          </p:cNvGrpSpPr>
          <p:nvPr/>
        </p:nvGrpSpPr>
        <p:grpSpPr bwMode="auto">
          <a:xfrm>
            <a:off x="5219196" y="2987068"/>
            <a:ext cx="4525963" cy="3238500"/>
            <a:chOff x="2463" y="1395"/>
            <a:chExt cx="2851" cy="2040"/>
          </a:xfrm>
        </p:grpSpPr>
        <p:grpSp>
          <p:nvGrpSpPr>
            <p:cNvPr id="10288" name="Group 75"/>
            <p:cNvGrpSpPr>
              <a:grpSpLocks/>
            </p:cNvGrpSpPr>
            <p:nvPr/>
          </p:nvGrpSpPr>
          <p:grpSpPr bwMode="auto">
            <a:xfrm>
              <a:off x="2463" y="1395"/>
              <a:ext cx="1532" cy="2040"/>
              <a:chOff x="2826" y="1747"/>
              <a:chExt cx="1532" cy="2040"/>
            </a:xfrm>
          </p:grpSpPr>
          <p:cxnSp>
            <p:nvCxnSpPr>
              <p:cNvPr id="10290" name="AutoShape 51"/>
              <p:cNvCxnSpPr>
                <a:cxnSpLocks noChangeShapeType="1"/>
              </p:cNvCxnSpPr>
              <p:nvPr/>
            </p:nvCxnSpPr>
            <p:spPr bwMode="auto">
              <a:xfrm>
                <a:off x="2826" y="1747"/>
                <a:ext cx="1424" cy="904"/>
              </a:xfrm>
              <a:prstGeom prst="curvedConnector3">
                <a:avLst>
                  <a:gd name="adj1" fmla="val 71347"/>
                </a:avLst>
              </a:prstGeom>
              <a:noFill/>
              <a:ln w="76200">
                <a:pattFill prst="smGrid">
                  <a:fgClr>
                    <a:srgbClr val="FF3300"/>
                  </a:fgClr>
                  <a:bgClr>
                    <a:srgbClr val="FFFFFF"/>
                  </a:bgClr>
                </a:pattFill>
                <a:round/>
                <a:headEnd/>
                <a:tailEnd/>
              </a:ln>
              <a:extLst>
                <a:ext uri="{909E8E84-426E-40DD-AFC4-6F175D3DCCD1}">
                  <a14:hiddenFill xmlns:a14="http://schemas.microsoft.com/office/drawing/2010/main">
                    <a:noFill/>
                  </a14:hiddenFill>
                </a:ext>
              </a:extLst>
            </p:spPr>
          </p:cxnSp>
          <p:cxnSp>
            <p:nvCxnSpPr>
              <p:cNvPr id="10291" name="AutoShape 53"/>
              <p:cNvCxnSpPr>
                <a:cxnSpLocks noChangeShapeType="1"/>
              </p:cNvCxnSpPr>
              <p:nvPr/>
            </p:nvCxnSpPr>
            <p:spPr bwMode="auto">
              <a:xfrm>
                <a:off x="2889" y="2365"/>
                <a:ext cx="1262" cy="849"/>
              </a:xfrm>
              <a:prstGeom prst="curvedConnector3">
                <a:avLst>
                  <a:gd name="adj1" fmla="val 109431"/>
                </a:avLst>
              </a:prstGeom>
              <a:noFill/>
              <a:ln w="76200">
                <a:pattFill prst="smGrid">
                  <a:fgClr>
                    <a:srgbClr val="FF3300"/>
                  </a:fgClr>
                  <a:bgClr>
                    <a:srgbClr val="FFFFFF"/>
                  </a:bgClr>
                </a:pattFill>
                <a:round/>
                <a:headEnd/>
                <a:tailEnd/>
              </a:ln>
              <a:extLst>
                <a:ext uri="{909E8E84-426E-40DD-AFC4-6F175D3DCCD1}">
                  <a14:hiddenFill xmlns:a14="http://schemas.microsoft.com/office/drawing/2010/main">
                    <a:noFill/>
                  </a14:hiddenFill>
                </a:ext>
              </a:extLst>
            </p:spPr>
          </p:cxnSp>
          <p:sp>
            <p:nvSpPr>
              <p:cNvPr id="10292" name="Freeform 61"/>
              <p:cNvSpPr>
                <a:spLocks/>
              </p:cNvSpPr>
              <p:nvPr/>
            </p:nvSpPr>
            <p:spPr bwMode="auto">
              <a:xfrm>
                <a:off x="2880" y="2522"/>
                <a:ext cx="1369" cy="641"/>
              </a:xfrm>
              <a:custGeom>
                <a:avLst/>
                <a:gdLst>
                  <a:gd name="T0" fmla="*/ 0 w 1271"/>
                  <a:gd name="T1" fmla="*/ 511 h 641"/>
                  <a:gd name="T2" fmla="*/ 24079 w 1271"/>
                  <a:gd name="T3" fmla="*/ 22 h 641"/>
                  <a:gd name="T4" fmla="*/ 31010 w 1271"/>
                  <a:gd name="T5" fmla="*/ 641 h 641"/>
                  <a:gd name="T6" fmla="*/ 0 60000 65536"/>
                  <a:gd name="T7" fmla="*/ 0 60000 65536"/>
                  <a:gd name="T8" fmla="*/ 0 60000 65536"/>
                  <a:gd name="T9" fmla="*/ 0 w 1271"/>
                  <a:gd name="T10" fmla="*/ 0 h 641"/>
                  <a:gd name="T11" fmla="*/ 1271 w 1271"/>
                  <a:gd name="T12" fmla="*/ 641 h 641"/>
                </a:gdLst>
                <a:ahLst/>
                <a:cxnLst>
                  <a:cxn ang="T6">
                    <a:pos x="T0" y="T1"/>
                  </a:cxn>
                  <a:cxn ang="T7">
                    <a:pos x="T2" y="T3"/>
                  </a:cxn>
                  <a:cxn ang="T8">
                    <a:pos x="T4" y="T5"/>
                  </a:cxn>
                </a:cxnLst>
                <a:rect l="T9" t="T10" r="T11" b="T12"/>
                <a:pathLst>
                  <a:path w="1271" h="641">
                    <a:moveTo>
                      <a:pt x="0" y="511"/>
                    </a:moveTo>
                    <a:cubicBezTo>
                      <a:pt x="388" y="255"/>
                      <a:pt x="777" y="0"/>
                      <a:pt x="989" y="22"/>
                    </a:cubicBezTo>
                    <a:cubicBezTo>
                      <a:pt x="1201" y="44"/>
                      <a:pt x="1236" y="342"/>
                      <a:pt x="1271" y="641"/>
                    </a:cubicBezTo>
                  </a:path>
                </a:pathLst>
              </a:custGeom>
              <a:noFill/>
              <a:ln w="76200">
                <a:pattFill prst="smGrid">
                  <a:fgClr>
                    <a:srgbClr val="FF33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93" name="Rectangle 55"/>
              <p:cNvSpPr>
                <a:spLocks noChangeArrowheads="1"/>
              </p:cNvSpPr>
              <p:nvPr/>
            </p:nvSpPr>
            <p:spPr bwMode="auto">
              <a:xfrm>
                <a:off x="4108" y="2597"/>
                <a:ext cx="250" cy="1190"/>
              </a:xfrm>
              <a:prstGeom prst="rect">
                <a:avLst/>
              </a:prstGeom>
              <a:solidFill>
                <a:srgbClr val="C00000"/>
              </a:solidFill>
              <a:ln w="9525">
                <a:solidFill>
                  <a:srgbClr val="C00000"/>
                </a:solidFill>
                <a:miter lim="800000"/>
                <a:headEnd/>
                <a:tailEnd/>
              </a:ln>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rtl="1" eaLnBrk="1" hangingPunct="1"/>
                <a:endParaRPr lang="en-US" altLang="en-US"/>
              </a:p>
            </p:txBody>
          </p:sp>
        </p:grpSp>
        <p:sp>
          <p:nvSpPr>
            <p:cNvPr id="7249" name="Text Box 81"/>
            <p:cNvSpPr txBox="1">
              <a:spLocks noChangeArrowheads="1"/>
            </p:cNvSpPr>
            <p:nvPr/>
          </p:nvSpPr>
          <p:spPr bwMode="auto">
            <a:xfrm>
              <a:off x="4059" y="2539"/>
              <a:ext cx="1255" cy="523"/>
            </a:xfrm>
            <a:prstGeom prst="rect">
              <a:avLst/>
            </a:prstGeom>
            <a:noFill/>
            <a:ln w="28575">
              <a:solidFill>
                <a:srgbClr val="C00000"/>
              </a:solidFill>
              <a:miter lim="800000"/>
              <a:headEnd/>
              <a:tailEnd/>
            </a:ln>
            <a:effectLst/>
          </p:spPr>
          <p:txBody>
            <a:bodyPr wrap="none">
              <a:spAutoFit/>
            </a:bodyPr>
            <a:lstStyle/>
            <a:p>
              <a:pPr rtl="1">
                <a:defRPr/>
              </a:pPr>
              <a:r>
                <a:rPr lang="en-US" sz="2400" dirty="0">
                  <a:latin typeface="+mn-lt"/>
                </a:rPr>
                <a:t>Posterior Cord</a:t>
              </a:r>
            </a:p>
            <a:p>
              <a:pPr algn="ctr" rtl="1">
                <a:defRPr/>
              </a:pPr>
              <a:r>
                <a:rPr lang="en-US" sz="2400" i="1" dirty="0">
                  <a:latin typeface="+mn-lt"/>
                </a:rPr>
                <a:t>(ULTRA)</a:t>
              </a:r>
            </a:p>
          </p:txBody>
        </p:sp>
      </p:grpSp>
      <p:sp>
        <p:nvSpPr>
          <p:cNvPr id="10248" name="Line 5"/>
          <p:cNvSpPr>
            <a:spLocks noChangeShapeType="1"/>
          </p:cNvSpPr>
          <p:nvPr/>
        </p:nvSpPr>
        <p:spPr bwMode="auto">
          <a:xfrm>
            <a:off x="1820357" y="2386993"/>
            <a:ext cx="1449388"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74" name="Line 6"/>
          <p:cNvSpPr>
            <a:spLocks noChangeShapeType="1"/>
          </p:cNvSpPr>
          <p:nvPr/>
        </p:nvSpPr>
        <p:spPr bwMode="auto">
          <a:xfrm>
            <a:off x="1815596" y="2958493"/>
            <a:ext cx="1449387" cy="0"/>
          </a:xfrm>
          <a:prstGeom prst="line">
            <a:avLst/>
          </a:prstGeom>
          <a:noFill/>
          <a:ln w="76200">
            <a:solidFill>
              <a:schemeClr val="tx1"/>
            </a:solidFill>
            <a:round/>
            <a:headEnd/>
            <a:tailEnd/>
          </a:ln>
          <a:effectLst/>
        </p:spPr>
        <p:txBody>
          <a:bodyPr/>
          <a:lstStyle/>
          <a:p>
            <a:pPr algn="r" rtl="1">
              <a:defRPr/>
            </a:pPr>
            <a:endParaRPr lang="en-US">
              <a:ln w="18415" cmpd="sng">
                <a:solidFill>
                  <a:schemeClr val="tx1"/>
                </a:solidFill>
                <a:prstDash val="solid"/>
              </a:ln>
              <a:solidFill>
                <a:srgbClr val="FFFFFF"/>
              </a:solidFill>
              <a:effectLst>
                <a:outerShdw blurRad="63500" dir="3600000" algn="tl" rotWithShape="0">
                  <a:srgbClr val="000000">
                    <a:alpha val="70000"/>
                  </a:srgbClr>
                </a:outerShdw>
              </a:effectLst>
              <a:cs typeface="Arial" charset="0"/>
            </a:endParaRPr>
          </a:p>
        </p:txBody>
      </p:sp>
      <p:sp>
        <p:nvSpPr>
          <p:cNvPr id="7180" name="Line 12"/>
          <p:cNvSpPr>
            <a:spLocks noChangeShapeType="1"/>
          </p:cNvSpPr>
          <p:nvPr/>
        </p:nvSpPr>
        <p:spPr bwMode="auto">
          <a:xfrm>
            <a:off x="3269745" y="2388582"/>
            <a:ext cx="671512" cy="276225"/>
          </a:xfrm>
          <a:prstGeom prst="line">
            <a:avLst/>
          </a:prstGeom>
          <a:noFill/>
          <a:ln w="76200">
            <a:solidFill>
              <a:schemeClr val="tx1"/>
            </a:solidFill>
            <a:round/>
            <a:headEnd/>
            <a:tailEnd/>
          </a:ln>
          <a:effectLst/>
        </p:spPr>
        <p:txBody>
          <a:bodyPr/>
          <a:lstStyle/>
          <a:p>
            <a:pPr algn="r" rtl="1">
              <a:defRPr/>
            </a:pPr>
            <a:endParaRPr lang="en-US">
              <a:ln w="18415" cmpd="sng">
                <a:solidFill>
                  <a:schemeClr val="tx1"/>
                </a:solidFill>
                <a:prstDash val="solid"/>
              </a:ln>
              <a:solidFill>
                <a:srgbClr val="FFFFFF"/>
              </a:solidFill>
              <a:effectLst>
                <a:outerShdw blurRad="63500" dir="3600000" algn="tl" rotWithShape="0">
                  <a:srgbClr val="000000">
                    <a:alpha val="70000"/>
                  </a:srgbClr>
                </a:outerShdw>
              </a:effectLst>
              <a:cs typeface="Arial" charset="0"/>
            </a:endParaRPr>
          </a:p>
        </p:txBody>
      </p:sp>
      <p:sp>
        <p:nvSpPr>
          <p:cNvPr id="7181" name="Line 13"/>
          <p:cNvSpPr>
            <a:spLocks noChangeShapeType="1"/>
          </p:cNvSpPr>
          <p:nvPr/>
        </p:nvSpPr>
        <p:spPr bwMode="auto">
          <a:xfrm flipH="1">
            <a:off x="3247520" y="2698144"/>
            <a:ext cx="671512" cy="276225"/>
          </a:xfrm>
          <a:prstGeom prst="line">
            <a:avLst/>
          </a:prstGeom>
          <a:noFill/>
          <a:ln w="76200">
            <a:solidFill>
              <a:schemeClr val="tx1"/>
            </a:solidFill>
            <a:round/>
            <a:headEnd/>
            <a:tailEnd/>
          </a:ln>
          <a:effectLst/>
        </p:spPr>
        <p:txBody>
          <a:bodyPr/>
          <a:lstStyle/>
          <a:p>
            <a:pPr algn="r" rtl="1">
              <a:defRPr/>
            </a:pPr>
            <a:endParaRPr lang="en-US">
              <a:ln w="18415" cmpd="sng">
                <a:solidFill>
                  <a:schemeClr val="tx1"/>
                </a:solidFill>
                <a:prstDash val="solid"/>
              </a:ln>
              <a:solidFill>
                <a:srgbClr val="FFFFFF"/>
              </a:solidFill>
              <a:effectLst>
                <a:outerShdw blurRad="63500" dir="3600000" algn="tl" rotWithShape="0">
                  <a:srgbClr val="000000">
                    <a:alpha val="70000"/>
                  </a:srgbClr>
                </a:outerShdw>
              </a:effectLst>
              <a:cs typeface="Arial" charset="0"/>
            </a:endParaRPr>
          </a:p>
        </p:txBody>
      </p:sp>
      <p:sp>
        <p:nvSpPr>
          <p:cNvPr id="7187" name="Line 19"/>
          <p:cNvSpPr>
            <a:spLocks noChangeShapeType="1"/>
          </p:cNvSpPr>
          <p:nvPr/>
        </p:nvSpPr>
        <p:spPr bwMode="auto">
          <a:xfrm>
            <a:off x="1829883" y="3693506"/>
            <a:ext cx="2035175" cy="0"/>
          </a:xfrm>
          <a:prstGeom prst="line">
            <a:avLst/>
          </a:prstGeom>
          <a:noFill/>
          <a:ln w="76200">
            <a:solidFill>
              <a:schemeClr val="tx1"/>
            </a:solidFill>
            <a:round/>
            <a:headEnd/>
            <a:tailEnd/>
          </a:ln>
          <a:effectLst/>
        </p:spPr>
        <p:txBody>
          <a:bodyPr/>
          <a:lstStyle/>
          <a:p>
            <a:pPr algn="r" rtl="1">
              <a:defRPr/>
            </a:pPr>
            <a:endParaRPr lang="en-US">
              <a:ln w="18415" cmpd="sng">
                <a:solidFill>
                  <a:schemeClr val="tx1"/>
                </a:solidFill>
                <a:prstDash val="solid"/>
              </a:ln>
              <a:solidFill>
                <a:srgbClr val="FFFFFF"/>
              </a:solidFill>
              <a:effectLst>
                <a:outerShdw blurRad="63500" dir="3600000" algn="tl" rotWithShape="0">
                  <a:srgbClr val="000000">
                    <a:alpha val="70000"/>
                  </a:srgbClr>
                </a:outerShdw>
              </a:effectLst>
              <a:cs typeface="Arial" charset="0"/>
            </a:endParaRPr>
          </a:p>
        </p:txBody>
      </p:sp>
      <p:sp>
        <p:nvSpPr>
          <p:cNvPr id="7205" name="Line 37"/>
          <p:cNvSpPr>
            <a:spLocks noChangeShapeType="1"/>
          </p:cNvSpPr>
          <p:nvPr/>
        </p:nvSpPr>
        <p:spPr bwMode="auto">
          <a:xfrm>
            <a:off x="1869570" y="4425343"/>
            <a:ext cx="1517650" cy="0"/>
          </a:xfrm>
          <a:prstGeom prst="line">
            <a:avLst/>
          </a:prstGeom>
          <a:noFill/>
          <a:ln w="76200">
            <a:solidFill>
              <a:schemeClr val="tx1"/>
            </a:solidFill>
            <a:round/>
            <a:headEnd/>
            <a:tailEnd/>
          </a:ln>
          <a:effectLst/>
        </p:spPr>
        <p:txBody>
          <a:bodyPr/>
          <a:lstStyle/>
          <a:p>
            <a:pPr algn="r" rtl="1">
              <a:defRPr/>
            </a:pPr>
            <a:endParaRPr lang="en-US">
              <a:ln w="18415" cmpd="sng">
                <a:solidFill>
                  <a:schemeClr val="tx1"/>
                </a:solidFill>
                <a:prstDash val="solid"/>
              </a:ln>
              <a:solidFill>
                <a:srgbClr val="FFFFFF"/>
              </a:solidFill>
              <a:effectLst>
                <a:outerShdw blurRad="63500" dir="3600000" algn="tl" rotWithShape="0">
                  <a:srgbClr val="000000">
                    <a:alpha val="70000"/>
                  </a:srgbClr>
                </a:outerShdw>
              </a:effectLst>
              <a:cs typeface="Arial" charset="0"/>
            </a:endParaRPr>
          </a:p>
        </p:txBody>
      </p:sp>
      <p:sp>
        <p:nvSpPr>
          <p:cNvPr id="7206" name="Line 38"/>
          <p:cNvSpPr>
            <a:spLocks noChangeShapeType="1"/>
          </p:cNvSpPr>
          <p:nvPr/>
        </p:nvSpPr>
        <p:spPr bwMode="auto">
          <a:xfrm>
            <a:off x="1915607" y="4996843"/>
            <a:ext cx="1449388" cy="0"/>
          </a:xfrm>
          <a:prstGeom prst="line">
            <a:avLst/>
          </a:prstGeom>
          <a:noFill/>
          <a:ln w="76200">
            <a:solidFill>
              <a:schemeClr val="tx1"/>
            </a:solidFill>
            <a:round/>
            <a:headEnd/>
            <a:tailEnd/>
          </a:ln>
          <a:effectLst/>
        </p:spPr>
        <p:txBody>
          <a:bodyPr/>
          <a:lstStyle/>
          <a:p>
            <a:pPr algn="r" rtl="1">
              <a:defRPr/>
            </a:pPr>
            <a:endParaRPr lang="en-US">
              <a:ln w="18415" cmpd="sng">
                <a:solidFill>
                  <a:schemeClr val="tx1"/>
                </a:solidFill>
                <a:prstDash val="solid"/>
              </a:ln>
              <a:solidFill>
                <a:srgbClr val="FFFFFF"/>
              </a:solidFill>
              <a:effectLst>
                <a:outerShdw blurRad="63500" dir="3600000" algn="tl" rotWithShape="0">
                  <a:srgbClr val="000000">
                    <a:alpha val="70000"/>
                  </a:srgbClr>
                </a:outerShdw>
              </a:effectLst>
              <a:cs typeface="Arial" charset="0"/>
            </a:endParaRPr>
          </a:p>
        </p:txBody>
      </p:sp>
      <p:sp>
        <p:nvSpPr>
          <p:cNvPr id="7208" name="Line 40"/>
          <p:cNvSpPr>
            <a:spLocks noChangeShapeType="1"/>
          </p:cNvSpPr>
          <p:nvPr/>
        </p:nvSpPr>
        <p:spPr bwMode="auto">
          <a:xfrm>
            <a:off x="3369758" y="4426932"/>
            <a:ext cx="671513" cy="276225"/>
          </a:xfrm>
          <a:prstGeom prst="line">
            <a:avLst/>
          </a:prstGeom>
          <a:noFill/>
          <a:ln w="76200">
            <a:solidFill>
              <a:schemeClr val="tx1"/>
            </a:solidFill>
            <a:round/>
            <a:headEnd/>
            <a:tailEnd/>
          </a:ln>
          <a:effectLst/>
        </p:spPr>
        <p:txBody>
          <a:bodyPr/>
          <a:lstStyle/>
          <a:p>
            <a:pPr algn="r" rtl="1">
              <a:defRPr/>
            </a:pPr>
            <a:endParaRPr lang="en-US">
              <a:ln w="18415" cmpd="sng">
                <a:solidFill>
                  <a:schemeClr val="tx1"/>
                </a:solidFill>
                <a:prstDash val="solid"/>
              </a:ln>
              <a:solidFill>
                <a:srgbClr val="FFFFFF"/>
              </a:solidFill>
              <a:effectLst>
                <a:outerShdw blurRad="63500" dir="3600000" algn="tl" rotWithShape="0">
                  <a:srgbClr val="000000">
                    <a:alpha val="70000"/>
                  </a:srgbClr>
                </a:outerShdw>
              </a:effectLst>
              <a:cs typeface="Arial" charset="0"/>
            </a:endParaRPr>
          </a:p>
        </p:txBody>
      </p:sp>
      <p:sp>
        <p:nvSpPr>
          <p:cNvPr id="7209" name="Line 41"/>
          <p:cNvSpPr>
            <a:spLocks noChangeShapeType="1"/>
          </p:cNvSpPr>
          <p:nvPr/>
        </p:nvSpPr>
        <p:spPr bwMode="auto">
          <a:xfrm flipH="1">
            <a:off x="3347533" y="4736494"/>
            <a:ext cx="671513" cy="276225"/>
          </a:xfrm>
          <a:prstGeom prst="line">
            <a:avLst/>
          </a:prstGeom>
          <a:noFill/>
          <a:ln w="76200">
            <a:solidFill>
              <a:schemeClr val="tx1"/>
            </a:solidFill>
            <a:round/>
            <a:headEnd/>
            <a:tailEnd/>
          </a:ln>
          <a:effectLst/>
        </p:spPr>
        <p:txBody>
          <a:bodyPr/>
          <a:lstStyle/>
          <a:p>
            <a:pPr algn="r" rtl="1">
              <a:defRPr/>
            </a:pPr>
            <a:endParaRPr lang="en-US">
              <a:ln w="18415" cmpd="sng">
                <a:solidFill>
                  <a:schemeClr val="tx1"/>
                </a:solidFill>
                <a:prstDash val="solid"/>
              </a:ln>
              <a:solidFill>
                <a:srgbClr val="FFFFFF"/>
              </a:solidFill>
              <a:effectLst>
                <a:outerShdw blurRad="63500" dir="3600000" algn="tl" rotWithShape="0">
                  <a:srgbClr val="000000">
                    <a:alpha val="70000"/>
                  </a:srgbClr>
                </a:outerShdw>
              </a:effectLst>
              <a:cs typeface="Arial" charset="0"/>
            </a:endParaRPr>
          </a:p>
        </p:txBody>
      </p:sp>
      <p:sp>
        <p:nvSpPr>
          <p:cNvPr id="7182" name="Oval 14"/>
          <p:cNvSpPr>
            <a:spLocks noChangeArrowheads="1"/>
          </p:cNvSpPr>
          <p:nvPr/>
        </p:nvSpPr>
        <p:spPr bwMode="auto">
          <a:xfrm>
            <a:off x="3838070" y="2509232"/>
            <a:ext cx="207962" cy="34448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rtl="1" eaLnBrk="1" hangingPunct="1"/>
            <a:endParaRPr lang="en-US" altLang="en-US"/>
          </a:p>
        </p:txBody>
      </p:sp>
      <p:sp>
        <p:nvSpPr>
          <p:cNvPr id="7191" name="Oval 23"/>
          <p:cNvSpPr>
            <a:spLocks noChangeArrowheads="1"/>
          </p:cNvSpPr>
          <p:nvPr/>
        </p:nvSpPr>
        <p:spPr bwMode="auto">
          <a:xfrm>
            <a:off x="3869820" y="3523643"/>
            <a:ext cx="207962" cy="344488"/>
          </a:xfrm>
          <a:prstGeom prst="ellipse">
            <a:avLst/>
          </a:prstGeom>
          <a:solidFill>
            <a:schemeClr val="tx1"/>
          </a:solidFill>
          <a:ln w="9525">
            <a:solidFill>
              <a:schemeClr val="tx1"/>
            </a:solidFill>
            <a:round/>
            <a:headEnd/>
            <a:tailEnd/>
          </a:ln>
          <a:effectLst/>
        </p:spPr>
        <p:txBody>
          <a:bodyPr wrap="none" anchor="ctr"/>
          <a:lstStyle/>
          <a:p>
            <a:pPr algn="r" rtl="1">
              <a:defRPr/>
            </a:pPr>
            <a:endParaRPr lang="en-US">
              <a:ln w="18415" cmpd="sng">
                <a:solidFill>
                  <a:schemeClr val="tx1"/>
                </a:solidFill>
                <a:prstDash val="solid"/>
              </a:ln>
              <a:solidFill>
                <a:srgbClr val="FFFFFF"/>
              </a:solidFill>
              <a:effectLst>
                <a:outerShdw blurRad="63500" dir="3600000" algn="tl" rotWithShape="0">
                  <a:srgbClr val="000000">
                    <a:alpha val="70000"/>
                  </a:srgbClr>
                </a:outerShdw>
              </a:effectLst>
              <a:cs typeface="Arial" charset="0"/>
            </a:endParaRPr>
          </a:p>
        </p:txBody>
      </p:sp>
      <p:sp>
        <p:nvSpPr>
          <p:cNvPr id="7210" name="Oval 42"/>
          <p:cNvSpPr>
            <a:spLocks noChangeArrowheads="1"/>
          </p:cNvSpPr>
          <p:nvPr/>
        </p:nvSpPr>
        <p:spPr bwMode="auto">
          <a:xfrm>
            <a:off x="3938083" y="4547582"/>
            <a:ext cx="207963" cy="344487"/>
          </a:xfrm>
          <a:prstGeom prst="ellipse">
            <a:avLst/>
          </a:prstGeom>
          <a:solidFill>
            <a:schemeClr val="tx1"/>
          </a:solidFill>
          <a:ln w="9525">
            <a:solidFill>
              <a:schemeClr val="tx1"/>
            </a:solidFill>
            <a:round/>
            <a:headEnd/>
            <a:tailEnd/>
          </a:ln>
          <a:effectLst/>
        </p:spPr>
        <p:txBody>
          <a:bodyPr wrap="none" anchor="ctr"/>
          <a:lstStyle/>
          <a:p>
            <a:pPr algn="r" rtl="1">
              <a:defRPr/>
            </a:pPr>
            <a:endParaRPr lang="en-US">
              <a:ln w="18415" cmpd="sng">
                <a:solidFill>
                  <a:schemeClr val="tx1"/>
                </a:solidFill>
                <a:prstDash val="solid"/>
              </a:ln>
              <a:solidFill>
                <a:srgbClr val="FFFFFF"/>
              </a:solidFill>
              <a:effectLst>
                <a:outerShdw blurRad="63500" dir="3600000" algn="tl" rotWithShape="0">
                  <a:srgbClr val="000000">
                    <a:alpha val="70000"/>
                  </a:srgbClr>
                </a:outerShdw>
              </a:effectLst>
              <a:cs typeface="Arial" charset="0"/>
            </a:endParaRPr>
          </a:p>
        </p:txBody>
      </p:sp>
      <p:sp>
        <p:nvSpPr>
          <p:cNvPr id="10260" name="Text Box 84"/>
          <p:cNvSpPr txBox="1">
            <a:spLocks noChangeArrowheads="1"/>
          </p:cNvSpPr>
          <p:nvPr/>
        </p:nvSpPr>
        <p:spPr bwMode="auto">
          <a:xfrm>
            <a:off x="1354312" y="2221893"/>
            <a:ext cx="5533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rtl="1" eaLnBrk="1" hangingPunct="1"/>
            <a:r>
              <a:rPr lang="en-US" altLang="en-US" sz="2000" b="1">
                <a:solidFill>
                  <a:srgbClr val="FFC000"/>
                </a:solidFill>
              </a:rPr>
              <a:t>C5</a:t>
            </a:r>
          </a:p>
        </p:txBody>
      </p:sp>
      <p:sp>
        <p:nvSpPr>
          <p:cNvPr id="10261" name="Text Box 85"/>
          <p:cNvSpPr txBox="1">
            <a:spLocks noChangeArrowheads="1"/>
          </p:cNvSpPr>
          <p:nvPr/>
        </p:nvSpPr>
        <p:spPr bwMode="auto">
          <a:xfrm>
            <a:off x="1352724" y="2753706"/>
            <a:ext cx="5533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rtl="1" eaLnBrk="1" hangingPunct="1"/>
            <a:r>
              <a:rPr lang="en-US" altLang="en-US" sz="2000" b="1">
                <a:solidFill>
                  <a:srgbClr val="FFC000"/>
                </a:solidFill>
              </a:rPr>
              <a:t>C6</a:t>
            </a:r>
          </a:p>
        </p:txBody>
      </p:sp>
      <p:sp>
        <p:nvSpPr>
          <p:cNvPr id="10262" name="Text Box 86"/>
          <p:cNvSpPr txBox="1">
            <a:spLocks noChangeArrowheads="1"/>
          </p:cNvSpPr>
          <p:nvPr/>
        </p:nvSpPr>
        <p:spPr bwMode="auto">
          <a:xfrm>
            <a:off x="1347962" y="3499831"/>
            <a:ext cx="5533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rtl="1" eaLnBrk="1" hangingPunct="1"/>
            <a:r>
              <a:rPr lang="en-US" altLang="en-US" sz="2000" b="1">
                <a:solidFill>
                  <a:srgbClr val="FFC000"/>
                </a:solidFill>
              </a:rPr>
              <a:t>C7</a:t>
            </a:r>
          </a:p>
        </p:txBody>
      </p:sp>
      <p:sp>
        <p:nvSpPr>
          <p:cNvPr id="10263" name="Text Box 87"/>
          <p:cNvSpPr txBox="1">
            <a:spLocks noChangeArrowheads="1"/>
          </p:cNvSpPr>
          <p:nvPr/>
        </p:nvSpPr>
        <p:spPr bwMode="auto">
          <a:xfrm>
            <a:off x="1360662" y="4245956"/>
            <a:ext cx="5533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rtl="1" eaLnBrk="1" hangingPunct="1"/>
            <a:r>
              <a:rPr lang="en-US" altLang="en-US" sz="2000" b="1">
                <a:solidFill>
                  <a:srgbClr val="FFC000"/>
                </a:solidFill>
              </a:rPr>
              <a:t>C8</a:t>
            </a:r>
          </a:p>
        </p:txBody>
      </p:sp>
      <p:sp>
        <p:nvSpPr>
          <p:cNvPr id="10264" name="Text Box 88"/>
          <p:cNvSpPr txBox="1">
            <a:spLocks noChangeArrowheads="1"/>
          </p:cNvSpPr>
          <p:nvPr/>
        </p:nvSpPr>
        <p:spPr bwMode="auto">
          <a:xfrm>
            <a:off x="1387759" y="4782531"/>
            <a:ext cx="5421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rtl="1" eaLnBrk="1" hangingPunct="1"/>
            <a:r>
              <a:rPr lang="en-US" altLang="en-US" sz="2000" b="1">
                <a:solidFill>
                  <a:srgbClr val="FFC000"/>
                </a:solidFill>
              </a:rPr>
              <a:t>T1</a:t>
            </a:r>
          </a:p>
        </p:txBody>
      </p:sp>
      <p:sp>
        <p:nvSpPr>
          <p:cNvPr id="7258" name="Text Box 90"/>
          <p:cNvSpPr txBox="1">
            <a:spLocks noChangeArrowheads="1"/>
          </p:cNvSpPr>
          <p:nvPr/>
        </p:nvSpPr>
        <p:spPr bwMode="auto">
          <a:xfrm>
            <a:off x="1986259" y="1966307"/>
            <a:ext cx="869149" cy="461665"/>
          </a:xfrm>
          <a:prstGeom prst="rect">
            <a:avLst/>
          </a:prstGeom>
          <a:noFill/>
          <a:ln w="9525">
            <a:noFill/>
            <a:miter lim="800000"/>
            <a:headEnd/>
            <a:tailEnd/>
          </a:ln>
          <a:effectLst/>
        </p:spPr>
        <p:txBody>
          <a:bodyPr wrap="none">
            <a:spAutoFit/>
          </a:bodyPr>
          <a:lstStyle/>
          <a:p>
            <a:pPr algn="r" rtl="1">
              <a:defRPr/>
            </a:pPr>
            <a:r>
              <a:rPr lang="en-US" sz="2400" dirty="0">
                <a:ln w="18415" cmpd="sng">
                  <a:solidFill>
                    <a:schemeClr val="tx1"/>
                  </a:solidFill>
                  <a:prstDash val="solid"/>
                </a:ln>
                <a:solidFill>
                  <a:schemeClr val="tx1"/>
                </a:solidFill>
                <a:effectLst>
                  <a:outerShdw blurRad="63500" dir="3600000" algn="tl" rotWithShape="0">
                    <a:srgbClr val="000000">
                      <a:alpha val="70000"/>
                    </a:srgbClr>
                  </a:outerShdw>
                </a:effectLst>
                <a:cs typeface="Arial" charset="0"/>
              </a:rPr>
              <a:t>roots</a:t>
            </a:r>
          </a:p>
        </p:txBody>
      </p:sp>
      <p:sp>
        <p:nvSpPr>
          <p:cNvPr id="10266" name="Line 7"/>
          <p:cNvSpPr>
            <a:spLocks noChangeShapeType="1"/>
          </p:cNvSpPr>
          <p:nvPr/>
        </p:nvSpPr>
        <p:spPr bwMode="auto">
          <a:xfrm>
            <a:off x="3941258" y="2691793"/>
            <a:ext cx="708025" cy="0"/>
          </a:xfrm>
          <a:prstGeom prst="line">
            <a:avLst/>
          </a:prstGeom>
          <a:noFill/>
          <a:ln w="76200">
            <a:solidFill>
              <a:srgbClr val="FFC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67" name="Line 20"/>
          <p:cNvSpPr>
            <a:spLocks noChangeShapeType="1"/>
          </p:cNvSpPr>
          <p:nvPr/>
        </p:nvSpPr>
        <p:spPr bwMode="auto">
          <a:xfrm>
            <a:off x="3973008" y="3706206"/>
            <a:ext cx="828675" cy="0"/>
          </a:xfrm>
          <a:prstGeom prst="line">
            <a:avLst/>
          </a:prstGeom>
          <a:noFill/>
          <a:ln w="76200">
            <a:solidFill>
              <a:srgbClr val="FFC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68" name="Line 39"/>
          <p:cNvSpPr>
            <a:spLocks noChangeShapeType="1"/>
          </p:cNvSpPr>
          <p:nvPr/>
        </p:nvSpPr>
        <p:spPr bwMode="auto">
          <a:xfrm>
            <a:off x="4041271" y="4730143"/>
            <a:ext cx="708025" cy="0"/>
          </a:xfrm>
          <a:prstGeom prst="line">
            <a:avLst/>
          </a:prstGeom>
          <a:noFill/>
          <a:ln w="76200">
            <a:solidFill>
              <a:srgbClr val="FFC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70" name="Text Box 92"/>
          <p:cNvSpPr txBox="1">
            <a:spLocks noChangeArrowheads="1"/>
          </p:cNvSpPr>
          <p:nvPr/>
        </p:nvSpPr>
        <p:spPr bwMode="auto">
          <a:xfrm>
            <a:off x="3755520" y="2799744"/>
            <a:ext cx="13564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rtl="1" eaLnBrk="1" hangingPunct="1"/>
            <a:r>
              <a:rPr lang="en-US" altLang="en-US" sz="2400" b="1">
                <a:solidFill>
                  <a:srgbClr val="FFC000"/>
                </a:solidFill>
              </a:rPr>
              <a:t>middle</a:t>
            </a:r>
          </a:p>
          <a:p>
            <a:pPr rtl="1" eaLnBrk="1" hangingPunct="1"/>
            <a:r>
              <a:rPr lang="en-US" altLang="en-US" sz="2400" b="1">
                <a:solidFill>
                  <a:srgbClr val="FFC000"/>
                </a:solidFill>
              </a:rPr>
              <a:t>trunk</a:t>
            </a:r>
          </a:p>
        </p:txBody>
      </p:sp>
      <p:sp>
        <p:nvSpPr>
          <p:cNvPr id="10271" name="Text Box 93"/>
          <p:cNvSpPr txBox="1">
            <a:spLocks noChangeArrowheads="1"/>
          </p:cNvSpPr>
          <p:nvPr/>
        </p:nvSpPr>
        <p:spPr bwMode="auto">
          <a:xfrm>
            <a:off x="3801558" y="3895119"/>
            <a:ext cx="11608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rtl="1" eaLnBrk="1" hangingPunct="1"/>
            <a:r>
              <a:rPr lang="en-US" altLang="en-US" sz="2400" b="1" dirty="0">
                <a:solidFill>
                  <a:srgbClr val="FFC000"/>
                </a:solidFill>
              </a:rPr>
              <a:t>lower</a:t>
            </a:r>
          </a:p>
          <a:p>
            <a:pPr rtl="1" eaLnBrk="1" hangingPunct="1"/>
            <a:r>
              <a:rPr lang="en-US" altLang="en-US" sz="2400" b="1" dirty="0">
                <a:solidFill>
                  <a:srgbClr val="FFC000"/>
                </a:solidFill>
              </a:rPr>
              <a:t>trunk</a:t>
            </a:r>
          </a:p>
        </p:txBody>
      </p:sp>
      <p:sp>
        <p:nvSpPr>
          <p:cNvPr id="7262" name="Text Box 94"/>
          <p:cNvSpPr txBox="1">
            <a:spLocks noChangeArrowheads="1"/>
          </p:cNvSpPr>
          <p:nvPr/>
        </p:nvSpPr>
        <p:spPr bwMode="auto">
          <a:xfrm>
            <a:off x="9596386" y="961844"/>
            <a:ext cx="19656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rtl="1" eaLnBrk="1" hangingPunct="1"/>
            <a:r>
              <a:rPr lang="en-US" altLang="en-US" b="1" dirty="0">
                <a:solidFill>
                  <a:schemeClr val="accent3">
                    <a:lumMod val="75000"/>
                  </a:schemeClr>
                </a:solidFill>
              </a:rPr>
              <a:t>Anterior divisions</a:t>
            </a:r>
          </a:p>
        </p:txBody>
      </p:sp>
      <p:sp>
        <p:nvSpPr>
          <p:cNvPr id="7263" name="Line 95"/>
          <p:cNvSpPr>
            <a:spLocks noChangeShapeType="1"/>
          </p:cNvSpPr>
          <p:nvPr/>
        </p:nvSpPr>
        <p:spPr bwMode="auto">
          <a:xfrm>
            <a:off x="8653795" y="1042806"/>
            <a:ext cx="379412" cy="0"/>
          </a:xfrm>
          <a:prstGeom prst="line">
            <a:avLst/>
          </a:prstGeom>
          <a:noFill/>
          <a:ln w="76200">
            <a:solidFill>
              <a:srgbClr val="92D05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64" name="Line 96"/>
          <p:cNvSpPr>
            <a:spLocks noChangeShapeType="1"/>
          </p:cNvSpPr>
          <p:nvPr/>
        </p:nvSpPr>
        <p:spPr bwMode="auto">
          <a:xfrm>
            <a:off x="8649033" y="1160281"/>
            <a:ext cx="379413" cy="0"/>
          </a:xfrm>
          <a:prstGeom prst="line">
            <a:avLst/>
          </a:prstGeom>
          <a:noFill/>
          <a:ln w="76200">
            <a:solidFill>
              <a:schemeClr val="bg2">
                <a:lumMod val="50000"/>
              </a:schemeClr>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65" name="Text Box 97"/>
          <p:cNvSpPr txBox="1">
            <a:spLocks noChangeArrowheads="1"/>
          </p:cNvSpPr>
          <p:nvPr/>
        </p:nvSpPr>
        <p:spPr bwMode="auto">
          <a:xfrm>
            <a:off x="9662269" y="1347607"/>
            <a:ext cx="20585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rtl="1" eaLnBrk="1" hangingPunct="1"/>
            <a:r>
              <a:rPr lang="en-US" altLang="en-US" b="1" dirty="0">
                <a:solidFill>
                  <a:srgbClr val="C00000"/>
                </a:solidFill>
              </a:rPr>
              <a:t>Posterior divisions</a:t>
            </a:r>
          </a:p>
        </p:txBody>
      </p:sp>
      <p:sp>
        <p:nvSpPr>
          <p:cNvPr id="7266" name="Line 98"/>
          <p:cNvSpPr>
            <a:spLocks noChangeShapeType="1"/>
          </p:cNvSpPr>
          <p:nvPr/>
        </p:nvSpPr>
        <p:spPr bwMode="auto">
          <a:xfrm>
            <a:off x="8637920" y="1536519"/>
            <a:ext cx="379412" cy="0"/>
          </a:xfrm>
          <a:prstGeom prst="line">
            <a:avLst/>
          </a:prstGeom>
          <a:noFill/>
          <a:ln w="76200">
            <a:solidFill>
              <a:srgbClr val="C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6" name="Line 108"/>
          <p:cNvSpPr>
            <a:spLocks noChangeShapeType="1"/>
          </p:cNvSpPr>
          <p:nvPr/>
        </p:nvSpPr>
        <p:spPr bwMode="auto">
          <a:xfrm flipH="1" flipV="1">
            <a:off x="1739395" y="1721831"/>
            <a:ext cx="241300" cy="1966912"/>
          </a:xfrm>
          <a:prstGeom prst="line">
            <a:avLst/>
          </a:prstGeom>
          <a:noFill/>
          <a:ln w="38100">
            <a:solidFill>
              <a:srgbClr val="FFF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7" name="Line 109"/>
          <p:cNvSpPr>
            <a:spLocks noChangeShapeType="1"/>
          </p:cNvSpPr>
          <p:nvPr/>
        </p:nvSpPr>
        <p:spPr bwMode="auto">
          <a:xfrm flipH="1" flipV="1">
            <a:off x="1807657" y="1998056"/>
            <a:ext cx="363538" cy="965200"/>
          </a:xfrm>
          <a:prstGeom prst="line">
            <a:avLst/>
          </a:prstGeom>
          <a:noFill/>
          <a:ln w="38100">
            <a:solidFill>
              <a:srgbClr val="FFF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8" name="Line 110"/>
          <p:cNvSpPr>
            <a:spLocks noChangeShapeType="1"/>
          </p:cNvSpPr>
          <p:nvPr/>
        </p:nvSpPr>
        <p:spPr bwMode="auto">
          <a:xfrm flipH="1" flipV="1">
            <a:off x="1739395" y="1928207"/>
            <a:ext cx="379412" cy="466725"/>
          </a:xfrm>
          <a:prstGeom prst="line">
            <a:avLst/>
          </a:prstGeom>
          <a:noFill/>
          <a:ln w="38100">
            <a:solidFill>
              <a:srgbClr val="FFF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9" name="Text Box 111"/>
          <p:cNvSpPr txBox="1">
            <a:spLocks noChangeArrowheads="1"/>
          </p:cNvSpPr>
          <p:nvPr/>
        </p:nvSpPr>
        <p:spPr bwMode="auto">
          <a:xfrm>
            <a:off x="1523464" y="1027868"/>
            <a:ext cx="2143140" cy="338554"/>
          </a:xfrm>
          <a:prstGeom prst="rect">
            <a:avLst/>
          </a:prstGeom>
          <a:ln w="28575">
            <a:solidFill>
              <a:srgbClr val="FFFF00"/>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rtl="1">
              <a:defRPr/>
            </a:pPr>
            <a:r>
              <a:rPr lang="en-US" sz="1600" b="1" dirty="0"/>
              <a:t>Long Thoracic (C5,6,7)</a:t>
            </a:r>
          </a:p>
        </p:txBody>
      </p:sp>
      <p:sp>
        <p:nvSpPr>
          <p:cNvPr id="7280" name="Line 112"/>
          <p:cNvSpPr>
            <a:spLocks noChangeShapeType="1"/>
          </p:cNvSpPr>
          <p:nvPr/>
        </p:nvSpPr>
        <p:spPr bwMode="auto">
          <a:xfrm>
            <a:off x="1748435" y="1356293"/>
            <a:ext cx="34925" cy="723900"/>
          </a:xfrm>
          <a:prstGeom prst="line">
            <a:avLst/>
          </a:prstGeom>
          <a:noFill/>
          <a:ln w="76200">
            <a:solidFill>
              <a:srgbClr val="FFF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3" name="Line 115"/>
          <p:cNvSpPr>
            <a:spLocks noChangeShapeType="1"/>
          </p:cNvSpPr>
          <p:nvPr/>
        </p:nvSpPr>
        <p:spPr bwMode="auto">
          <a:xfrm flipH="1" flipV="1">
            <a:off x="3001457" y="1674207"/>
            <a:ext cx="31750" cy="681037"/>
          </a:xfrm>
          <a:prstGeom prst="line">
            <a:avLst/>
          </a:prstGeom>
          <a:noFill/>
          <a:ln w="57150">
            <a:solidFill>
              <a:srgbClr val="FFF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4" name="Text Box 116"/>
          <p:cNvSpPr txBox="1">
            <a:spLocks noChangeArrowheads="1"/>
          </p:cNvSpPr>
          <p:nvPr/>
        </p:nvSpPr>
        <p:spPr bwMode="auto">
          <a:xfrm>
            <a:off x="2105370" y="1472179"/>
            <a:ext cx="1850186" cy="338554"/>
          </a:xfrm>
          <a:prstGeom prst="rect">
            <a:avLst/>
          </a:prstGeom>
          <a:solidFill>
            <a:schemeClr val="bg1"/>
          </a:solidFill>
          <a:ln w="28575">
            <a:solidFill>
              <a:srgbClr val="FFFF00"/>
            </a:solidFill>
            <a:miter lim="800000"/>
            <a:headEnd/>
            <a:tailEnd/>
          </a:ln>
          <a:effectLst/>
        </p:spPr>
        <p:txBody>
          <a:bodyPr wrap="none">
            <a:spAutoFit/>
          </a:bodyPr>
          <a:lstStyle/>
          <a:p>
            <a:pPr algn="r" rtl="1">
              <a:defRPr/>
            </a:pPr>
            <a:r>
              <a:rPr lang="en-US" sz="1600" b="1" dirty="0">
                <a:latin typeface="+mn-lt"/>
              </a:rPr>
              <a:t>Dorsal Scapular(C5)</a:t>
            </a:r>
          </a:p>
        </p:txBody>
      </p:sp>
      <p:sp>
        <p:nvSpPr>
          <p:cNvPr id="7285" name="Line 117"/>
          <p:cNvSpPr>
            <a:spLocks noChangeShapeType="1"/>
          </p:cNvSpPr>
          <p:nvPr/>
        </p:nvSpPr>
        <p:spPr bwMode="auto">
          <a:xfrm flipV="1">
            <a:off x="4379408" y="1578957"/>
            <a:ext cx="568325" cy="1087437"/>
          </a:xfrm>
          <a:prstGeom prst="line">
            <a:avLst/>
          </a:prstGeom>
          <a:noFill/>
          <a:ln w="38100">
            <a:solidFill>
              <a:srgbClr val="FFF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6" name="Text Box 118"/>
          <p:cNvSpPr txBox="1">
            <a:spLocks noChangeArrowheads="1"/>
          </p:cNvSpPr>
          <p:nvPr/>
        </p:nvSpPr>
        <p:spPr bwMode="auto">
          <a:xfrm>
            <a:off x="4041271" y="1262627"/>
            <a:ext cx="2377440" cy="338554"/>
          </a:xfrm>
          <a:prstGeom prst="rect">
            <a:avLst/>
          </a:prstGeom>
          <a:solidFill>
            <a:schemeClr val="bg1"/>
          </a:solidFill>
          <a:ln w="28575">
            <a:solidFill>
              <a:srgbClr val="FFFF00"/>
            </a:solidFill>
            <a:miter lim="800000"/>
            <a:headEnd/>
            <a:tailEnd/>
          </a:ln>
          <a:effectLst/>
        </p:spPr>
        <p:txBody>
          <a:bodyPr>
            <a:spAutoFit/>
          </a:bodyPr>
          <a:lstStyle/>
          <a:p>
            <a:pPr>
              <a:defRPr/>
            </a:pPr>
            <a:r>
              <a:rPr lang="en-US" sz="1600" b="1" dirty="0">
                <a:latin typeface="+mn-lt"/>
              </a:rPr>
              <a:t>Nerve to </a:t>
            </a:r>
            <a:r>
              <a:rPr lang="en-US" sz="1600" b="1" dirty="0" err="1">
                <a:latin typeface="+mn-lt"/>
              </a:rPr>
              <a:t>Subclavius</a:t>
            </a:r>
            <a:r>
              <a:rPr lang="en-US" sz="1600" b="1" dirty="0">
                <a:latin typeface="+mn-lt"/>
              </a:rPr>
              <a:t>(C5,6)</a:t>
            </a:r>
          </a:p>
        </p:txBody>
      </p:sp>
      <p:sp>
        <p:nvSpPr>
          <p:cNvPr id="7287" name="Line 119"/>
          <p:cNvSpPr>
            <a:spLocks noChangeShapeType="1"/>
          </p:cNvSpPr>
          <p:nvPr/>
        </p:nvSpPr>
        <p:spPr bwMode="auto">
          <a:xfrm flipV="1">
            <a:off x="4500057" y="2010757"/>
            <a:ext cx="484188" cy="655637"/>
          </a:xfrm>
          <a:prstGeom prst="line">
            <a:avLst/>
          </a:prstGeom>
          <a:noFill/>
          <a:ln w="38100">
            <a:solidFill>
              <a:srgbClr val="FFF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88" name="Text Box 120"/>
          <p:cNvSpPr txBox="1">
            <a:spLocks noChangeArrowheads="1"/>
          </p:cNvSpPr>
          <p:nvPr/>
        </p:nvSpPr>
        <p:spPr bwMode="auto">
          <a:xfrm>
            <a:off x="4976318" y="1671811"/>
            <a:ext cx="1882842" cy="338554"/>
          </a:xfrm>
          <a:prstGeom prst="rect">
            <a:avLst/>
          </a:prstGeom>
          <a:solidFill>
            <a:schemeClr val="bg1"/>
          </a:solidFill>
          <a:ln w="28575">
            <a:solidFill>
              <a:srgbClr val="FFFF00"/>
            </a:solidFill>
            <a:miter lim="800000"/>
            <a:headEnd/>
            <a:tailEnd/>
          </a:ln>
          <a:effectLst/>
        </p:spPr>
        <p:txBody>
          <a:bodyPr wrap="square">
            <a:spAutoFit/>
          </a:bodyPr>
          <a:lstStyle/>
          <a:p>
            <a:pPr>
              <a:defRPr/>
            </a:pPr>
            <a:r>
              <a:rPr lang="en-US" sz="1600" b="1" dirty="0" err="1">
                <a:latin typeface="+mn-lt"/>
              </a:rPr>
              <a:t>Suprascapular</a:t>
            </a:r>
            <a:r>
              <a:rPr lang="en-US" sz="1600" b="1" dirty="0">
                <a:latin typeface="+mn-lt"/>
              </a:rPr>
              <a:t>(C5,6)</a:t>
            </a:r>
          </a:p>
        </p:txBody>
      </p:sp>
      <p:sp>
        <p:nvSpPr>
          <p:cNvPr id="6" name="TextBox 5"/>
          <p:cNvSpPr txBox="1"/>
          <p:nvPr/>
        </p:nvSpPr>
        <p:spPr>
          <a:xfrm>
            <a:off x="6859160" y="6455459"/>
            <a:ext cx="5222905" cy="369332"/>
          </a:xfrm>
          <a:prstGeom prst="rect">
            <a:avLst/>
          </a:prstGeom>
          <a:noFill/>
        </p:spPr>
        <p:txBody>
          <a:bodyPr wrap="none" rtlCol="0">
            <a:spAutoFit/>
          </a:bodyPr>
          <a:lstStyle/>
          <a:p>
            <a:r>
              <a:rPr lang="en-US" sz="1800" i="1" dirty="0">
                <a:solidFill>
                  <a:schemeClr val="bg1">
                    <a:lumMod val="65000"/>
                  </a:schemeClr>
                </a:solidFill>
                <a:latin typeface="+mn-lt"/>
              </a:rPr>
              <a:t>In the PowerPoint presentation this slide is animated.</a:t>
            </a:r>
            <a:endParaRPr lang="en-GB" sz="1800" i="1" dirty="0">
              <a:solidFill>
                <a:schemeClr val="bg1">
                  <a:lumMod val="65000"/>
                </a:schemeClr>
              </a:solidFill>
              <a:latin typeface="+mn-lt"/>
            </a:endParaRPr>
          </a:p>
        </p:txBody>
      </p:sp>
      <p:sp>
        <p:nvSpPr>
          <p:cNvPr id="10269" name="Text Box 91"/>
          <p:cNvSpPr txBox="1">
            <a:spLocks noChangeArrowheads="1"/>
          </p:cNvSpPr>
          <p:nvPr/>
        </p:nvSpPr>
        <p:spPr bwMode="auto">
          <a:xfrm>
            <a:off x="3696782" y="1791682"/>
            <a:ext cx="11913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rtl="1" eaLnBrk="1" hangingPunct="1"/>
            <a:r>
              <a:rPr lang="en-US" altLang="en-US" sz="2400" b="1" dirty="0">
                <a:solidFill>
                  <a:srgbClr val="FFC000"/>
                </a:solidFill>
              </a:rPr>
              <a:t>upper</a:t>
            </a:r>
          </a:p>
          <a:p>
            <a:pPr rtl="1" eaLnBrk="1" hangingPunct="1"/>
            <a:r>
              <a:rPr lang="en-US" altLang="en-US" sz="2400" b="1" dirty="0">
                <a:solidFill>
                  <a:srgbClr val="FFC000"/>
                </a:solidFill>
              </a:rPr>
              <a:t>trunk</a:t>
            </a:r>
          </a:p>
        </p:txBody>
      </p:sp>
    </p:spTree>
    <p:extLst>
      <p:ext uri="{BB962C8B-B14F-4D97-AF65-F5344CB8AC3E}">
        <p14:creationId xmlns:p14="http://schemas.microsoft.com/office/powerpoint/2010/main" val="3619213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182"/>
                                        </p:tgtEl>
                                        <p:attrNameLst>
                                          <p:attrName>style.visibility</p:attrName>
                                        </p:attrNameLst>
                                      </p:cBhvr>
                                      <p:to>
                                        <p:strVal val="visible"/>
                                      </p:to>
                                    </p:set>
                                    <p:animEffect transition="in" filter="barn(inHorizontal)">
                                      <p:cBhvr>
                                        <p:cTn id="7" dur="500"/>
                                        <p:tgtEl>
                                          <p:spTgt spid="718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262"/>
                                        </p:tgtEl>
                                        <p:attrNameLst>
                                          <p:attrName>style.visibility</p:attrName>
                                        </p:attrNameLst>
                                      </p:cBhvr>
                                      <p:to>
                                        <p:strVal val="visible"/>
                                      </p:to>
                                    </p:set>
                                    <p:animEffect transition="in" filter="checkerboard(across)">
                                      <p:cBhvr>
                                        <p:cTn id="10" dur="500"/>
                                        <p:tgtEl>
                                          <p:spTgt spid="726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264"/>
                                        </p:tgtEl>
                                        <p:attrNameLst>
                                          <p:attrName>style.visibility</p:attrName>
                                        </p:attrNameLst>
                                      </p:cBhvr>
                                      <p:to>
                                        <p:strVal val="visible"/>
                                      </p:to>
                                    </p:set>
                                    <p:animEffect transition="in" filter="checkerboard(across)">
                                      <p:cBhvr>
                                        <p:cTn id="13" dur="500"/>
                                        <p:tgtEl>
                                          <p:spTgt spid="726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263"/>
                                        </p:tgtEl>
                                        <p:attrNameLst>
                                          <p:attrName>style.visibility</p:attrName>
                                        </p:attrNameLst>
                                      </p:cBhvr>
                                      <p:to>
                                        <p:strVal val="visible"/>
                                      </p:to>
                                    </p:set>
                                    <p:animEffect transition="in" filter="checkerboard(across)">
                                      <p:cBhvr>
                                        <p:cTn id="16" dur="500"/>
                                        <p:tgtEl>
                                          <p:spTgt spid="726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7265"/>
                                        </p:tgtEl>
                                        <p:attrNameLst>
                                          <p:attrName>style.visibility</p:attrName>
                                        </p:attrNameLst>
                                      </p:cBhvr>
                                      <p:to>
                                        <p:strVal val="visible"/>
                                      </p:to>
                                    </p:set>
                                    <p:animEffect transition="in" filter="checkerboard(across)">
                                      <p:cBhvr>
                                        <p:cTn id="24" dur="500"/>
                                        <p:tgtEl>
                                          <p:spTgt spid="7265"/>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7266"/>
                                        </p:tgtEl>
                                        <p:attrNameLst>
                                          <p:attrName>style.visibility</p:attrName>
                                        </p:attrNameLst>
                                      </p:cBhvr>
                                      <p:to>
                                        <p:strVal val="visible"/>
                                      </p:to>
                                    </p:set>
                                    <p:animEffect transition="in" filter="checkerboard(across)">
                                      <p:cBhvr>
                                        <p:cTn id="27" dur="500"/>
                                        <p:tgtEl>
                                          <p:spTgt spid="726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checkerboard(across)">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heckerboard(across)">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7278"/>
                                        </p:tgtEl>
                                        <p:attrNameLst>
                                          <p:attrName>style.visibility</p:attrName>
                                        </p:attrNameLst>
                                      </p:cBhvr>
                                      <p:to>
                                        <p:strVal val="visible"/>
                                      </p:to>
                                    </p:set>
                                    <p:animEffect transition="in" filter="checkerboard(across)">
                                      <p:cBhvr>
                                        <p:cTn id="47" dur="500"/>
                                        <p:tgtEl>
                                          <p:spTgt spid="7278"/>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7277"/>
                                        </p:tgtEl>
                                        <p:attrNameLst>
                                          <p:attrName>style.visibility</p:attrName>
                                        </p:attrNameLst>
                                      </p:cBhvr>
                                      <p:to>
                                        <p:strVal val="visible"/>
                                      </p:to>
                                    </p:set>
                                    <p:animEffect transition="in" filter="checkerboard(across)">
                                      <p:cBhvr>
                                        <p:cTn id="50" dur="500"/>
                                        <p:tgtEl>
                                          <p:spTgt spid="7277"/>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7276"/>
                                        </p:tgtEl>
                                        <p:attrNameLst>
                                          <p:attrName>style.visibility</p:attrName>
                                        </p:attrNameLst>
                                      </p:cBhvr>
                                      <p:to>
                                        <p:strVal val="visible"/>
                                      </p:to>
                                    </p:set>
                                    <p:animEffect transition="in" filter="checkerboard(across)">
                                      <p:cBhvr>
                                        <p:cTn id="53" dur="500"/>
                                        <p:tgtEl>
                                          <p:spTgt spid="7276"/>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7280"/>
                                        </p:tgtEl>
                                        <p:attrNameLst>
                                          <p:attrName>style.visibility</p:attrName>
                                        </p:attrNameLst>
                                      </p:cBhvr>
                                      <p:to>
                                        <p:strVal val="visible"/>
                                      </p:to>
                                    </p:set>
                                    <p:animEffect transition="in" filter="checkerboard(across)">
                                      <p:cBhvr>
                                        <p:cTn id="56" dur="500"/>
                                        <p:tgtEl>
                                          <p:spTgt spid="728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nodeType="clickEffect">
                                  <p:stCondLst>
                                    <p:cond delay="0"/>
                                  </p:stCondLst>
                                  <p:childTnLst>
                                    <p:set>
                                      <p:cBhvr>
                                        <p:cTn id="60" dur="1" fill="hold">
                                          <p:stCondLst>
                                            <p:cond delay="0"/>
                                          </p:stCondLst>
                                        </p:cTn>
                                        <p:tgtEl>
                                          <p:spTgt spid="7279"/>
                                        </p:tgtEl>
                                        <p:attrNameLst>
                                          <p:attrName>style.visibility</p:attrName>
                                        </p:attrNameLst>
                                      </p:cBhvr>
                                      <p:to>
                                        <p:strVal val="visible"/>
                                      </p:to>
                                    </p:set>
                                    <p:animEffect transition="in" filter="checkerboard(across)">
                                      <p:cBhvr>
                                        <p:cTn id="61" dur="500"/>
                                        <p:tgtEl>
                                          <p:spTgt spid="727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7283"/>
                                        </p:tgtEl>
                                        <p:attrNameLst>
                                          <p:attrName>style.visibility</p:attrName>
                                        </p:attrNameLst>
                                      </p:cBhvr>
                                      <p:to>
                                        <p:strVal val="visible"/>
                                      </p:to>
                                    </p:set>
                                    <p:animEffect transition="in" filter="checkerboard(across)">
                                      <p:cBhvr>
                                        <p:cTn id="66" dur="500"/>
                                        <p:tgtEl>
                                          <p:spTgt spid="728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 presetClass="entr" presetSubtype="10" fill="hold" nodeType="clickEffect">
                                  <p:stCondLst>
                                    <p:cond delay="0"/>
                                  </p:stCondLst>
                                  <p:childTnLst>
                                    <p:set>
                                      <p:cBhvr>
                                        <p:cTn id="70" dur="1" fill="hold">
                                          <p:stCondLst>
                                            <p:cond delay="0"/>
                                          </p:stCondLst>
                                        </p:cTn>
                                        <p:tgtEl>
                                          <p:spTgt spid="7284"/>
                                        </p:tgtEl>
                                        <p:attrNameLst>
                                          <p:attrName>style.visibility</p:attrName>
                                        </p:attrNameLst>
                                      </p:cBhvr>
                                      <p:to>
                                        <p:strVal val="visible"/>
                                      </p:to>
                                    </p:set>
                                    <p:animEffect transition="in" filter="checkerboard(across)">
                                      <p:cBhvr>
                                        <p:cTn id="71" dur="500"/>
                                        <p:tgtEl>
                                          <p:spTgt spid="728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7287"/>
                                        </p:tgtEl>
                                        <p:attrNameLst>
                                          <p:attrName>style.visibility</p:attrName>
                                        </p:attrNameLst>
                                      </p:cBhvr>
                                      <p:to>
                                        <p:strVal val="visible"/>
                                      </p:to>
                                    </p:set>
                                    <p:animEffect transition="in" filter="checkerboard(across)">
                                      <p:cBhvr>
                                        <p:cTn id="76" dur="500"/>
                                        <p:tgtEl>
                                          <p:spTgt spid="7287"/>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7285"/>
                                        </p:tgtEl>
                                        <p:attrNameLst>
                                          <p:attrName>style.visibility</p:attrName>
                                        </p:attrNameLst>
                                      </p:cBhvr>
                                      <p:to>
                                        <p:strVal val="visible"/>
                                      </p:to>
                                    </p:set>
                                    <p:animEffect transition="in" filter="checkerboard(across)">
                                      <p:cBhvr>
                                        <p:cTn id="79" dur="500"/>
                                        <p:tgtEl>
                                          <p:spTgt spid="728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ntr" presetSubtype="10" fill="hold" nodeType="clickEffect">
                                  <p:stCondLst>
                                    <p:cond delay="0"/>
                                  </p:stCondLst>
                                  <p:childTnLst>
                                    <p:set>
                                      <p:cBhvr>
                                        <p:cTn id="83" dur="1" fill="hold">
                                          <p:stCondLst>
                                            <p:cond delay="0"/>
                                          </p:stCondLst>
                                        </p:cTn>
                                        <p:tgtEl>
                                          <p:spTgt spid="7286"/>
                                        </p:tgtEl>
                                        <p:attrNameLst>
                                          <p:attrName>style.visibility</p:attrName>
                                        </p:attrNameLst>
                                      </p:cBhvr>
                                      <p:to>
                                        <p:strVal val="visible"/>
                                      </p:to>
                                    </p:set>
                                    <p:animEffect transition="in" filter="checkerboard(across)">
                                      <p:cBhvr>
                                        <p:cTn id="84" dur="500"/>
                                        <p:tgtEl>
                                          <p:spTgt spid="7286"/>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 presetClass="entr" presetSubtype="10" fill="hold" nodeType="clickEffect">
                                  <p:stCondLst>
                                    <p:cond delay="0"/>
                                  </p:stCondLst>
                                  <p:childTnLst>
                                    <p:set>
                                      <p:cBhvr>
                                        <p:cTn id="88" dur="1" fill="hold">
                                          <p:stCondLst>
                                            <p:cond delay="0"/>
                                          </p:stCondLst>
                                        </p:cTn>
                                        <p:tgtEl>
                                          <p:spTgt spid="7288"/>
                                        </p:tgtEl>
                                        <p:attrNameLst>
                                          <p:attrName>style.visibility</p:attrName>
                                        </p:attrNameLst>
                                      </p:cBhvr>
                                      <p:to>
                                        <p:strVal val="visible"/>
                                      </p:to>
                                    </p:set>
                                    <p:animEffect transition="in" filter="checkerboard(across)">
                                      <p:cBhvr>
                                        <p:cTn id="89" dur="500"/>
                                        <p:tgtEl>
                                          <p:spTgt spid="7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animBg="1"/>
      <p:bldP spid="7262" grpId="0"/>
      <p:bldP spid="7263" grpId="0" animBg="1"/>
      <p:bldP spid="7264" grpId="0" animBg="1"/>
      <p:bldP spid="7265" grpId="0"/>
      <p:bldP spid="7266" grpId="0" animBg="1"/>
      <p:bldP spid="7276" grpId="0" animBg="1"/>
      <p:bldP spid="7277" grpId="0" animBg="1"/>
      <p:bldP spid="7278" grpId="0" animBg="1"/>
      <p:bldP spid="7280" grpId="0" animBg="1"/>
      <p:bldP spid="7283" grpId="0" animBg="1"/>
      <p:bldP spid="7285" grpId="0" animBg="1"/>
      <p:bldP spid="72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4421" y="1316013"/>
            <a:ext cx="6351493" cy="2800767"/>
          </a:xfrm>
          <a:prstGeom prst="rect">
            <a:avLst/>
          </a:prstGeom>
          <a:noFill/>
          <a:ln>
            <a:noFill/>
          </a:ln>
        </p:spPr>
        <p:txBody>
          <a:bodyPr wrap="square">
            <a:spAutoFit/>
          </a:bodyPr>
          <a:lstStyle/>
          <a:p>
            <a:pPr marL="342900" indent="-342900">
              <a:buFont typeface="Courier New" panose="02070309020205020404" pitchFamily="49" charset="0"/>
              <a:buChar char="o"/>
              <a:defRPr/>
            </a:pPr>
            <a:r>
              <a:rPr lang="en-US" sz="2200" dirty="0">
                <a:solidFill>
                  <a:schemeClr val="tx1"/>
                </a:solidFill>
                <a:latin typeface="+mn-lt"/>
                <a:cs typeface="+mn-cs"/>
              </a:rPr>
              <a:t>The Plexus can be divided into 5 stages:</a:t>
            </a:r>
          </a:p>
          <a:p>
            <a:pPr marL="577850" indent="-273050">
              <a:buFont typeface="Arial" panose="020B0604020202020204" pitchFamily="34" charset="0"/>
              <a:buChar char="•"/>
              <a:defRPr/>
            </a:pPr>
            <a:r>
              <a:rPr lang="en-US" sz="2200" b="1" dirty="0">
                <a:solidFill>
                  <a:schemeClr val="tx1"/>
                </a:solidFill>
                <a:latin typeface="+mn-lt"/>
                <a:cs typeface="+mn-cs"/>
              </a:rPr>
              <a:t>Roots</a:t>
            </a:r>
            <a:r>
              <a:rPr lang="en-US" sz="2200" dirty="0">
                <a:solidFill>
                  <a:schemeClr val="tx1"/>
                </a:solidFill>
                <a:latin typeface="+mn-lt"/>
                <a:cs typeface="+mn-cs"/>
              </a:rPr>
              <a:t>: in the posterior ∆ of the neck.</a:t>
            </a:r>
          </a:p>
          <a:p>
            <a:pPr marL="577850" indent="-273050">
              <a:buFont typeface="Arial" panose="020B0604020202020204" pitchFamily="34" charset="0"/>
              <a:buChar char="•"/>
              <a:defRPr/>
            </a:pPr>
            <a:r>
              <a:rPr lang="en-US" sz="2200" b="1" dirty="0">
                <a:solidFill>
                  <a:schemeClr val="tx1"/>
                </a:solidFill>
                <a:latin typeface="+mn-lt"/>
                <a:cs typeface="+mn-cs"/>
              </a:rPr>
              <a:t>Trunks</a:t>
            </a:r>
            <a:r>
              <a:rPr lang="en-US" sz="2200" dirty="0">
                <a:solidFill>
                  <a:schemeClr val="tx1"/>
                </a:solidFill>
                <a:latin typeface="+mn-lt"/>
                <a:cs typeface="+mn-cs"/>
              </a:rPr>
              <a:t>: in the posterior ∆ of the neck.</a:t>
            </a:r>
          </a:p>
          <a:p>
            <a:pPr marL="577850" indent="-273050">
              <a:buFont typeface="Arial" panose="020B0604020202020204" pitchFamily="34" charset="0"/>
              <a:buChar char="•"/>
              <a:defRPr/>
            </a:pPr>
            <a:r>
              <a:rPr lang="en-US" sz="2200" b="1" dirty="0">
                <a:solidFill>
                  <a:schemeClr val="tx1"/>
                </a:solidFill>
                <a:latin typeface="+mn-lt"/>
                <a:cs typeface="+mn-cs"/>
              </a:rPr>
              <a:t>Divisions</a:t>
            </a:r>
            <a:r>
              <a:rPr lang="en-US" sz="2200" dirty="0">
                <a:solidFill>
                  <a:schemeClr val="tx1"/>
                </a:solidFill>
                <a:latin typeface="+mn-lt"/>
                <a:cs typeface="+mn-cs"/>
              </a:rPr>
              <a:t>: behind the clavicle.</a:t>
            </a:r>
          </a:p>
          <a:p>
            <a:pPr marL="577850" indent="-273050">
              <a:buFont typeface="Arial" panose="020B0604020202020204" pitchFamily="34" charset="0"/>
              <a:buChar char="•"/>
              <a:defRPr/>
            </a:pPr>
            <a:r>
              <a:rPr lang="en-US" sz="2200" b="1" dirty="0">
                <a:solidFill>
                  <a:schemeClr val="tx1"/>
                </a:solidFill>
                <a:latin typeface="+mn-lt"/>
                <a:cs typeface="+mn-cs"/>
              </a:rPr>
              <a:t>Cords</a:t>
            </a:r>
            <a:r>
              <a:rPr lang="en-US" sz="2200" dirty="0">
                <a:solidFill>
                  <a:schemeClr val="tx1"/>
                </a:solidFill>
                <a:latin typeface="+mn-lt"/>
                <a:cs typeface="+mn-cs"/>
              </a:rPr>
              <a:t>: in the axilla.</a:t>
            </a:r>
          </a:p>
          <a:p>
            <a:pPr marL="577850" indent="-273050">
              <a:buFont typeface="Arial" panose="020B0604020202020204" pitchFamily="34" charset="0"/>
              <a:buChar char="•"/>
              <a:defRPr/>
            </a:pPr>
            <a:r>
              <a:rPr lang="en-US" sz="2200" b="1" dirty="0">
                <a:solidFill>
                  <a:schemeClr val="tx1"/>
                </a:solidFill>
                <a:latin typeface="+mn-lt"/>
                <a:cs typeface="+mn-cs"/>
              </a:rPr>
              <a:t>Branches</a:t>
            </a:r>
            <a:r>
              <a:rPr lang="en-US" sz="2200" dirty="0">
                <a:solidFill>
                  <a:schemeClr val="tx1"/>
                </a:solidFill>
                <a:latin typeface="+mn-lt"/>
                <a:cs typeface="+mn-cs"/>
              </a:rPr>
              <a:t>: in the axilla.</a:t>
            </a:r>
          </a:p>
          <a:p>
            <a:pPr marL="342900" indent="-342900">
              <a:buFont typeface="Courier New" panose="02070309020205020404" pitchFamily="49" charset="0"/>
              <a:buChar char="o"/>
              <a:defRPr/>
            </a:pPr>
            <a:r>
              <a:rPr lang="en-US" sz="2200" dirty="0">
                <a:solidFill>
                  <a:schemeClr val="tx1"/>
                </a:solidFill>
                <a:latin typeface="+mn-lt"/>
                <a:cs typeface="+mn-cs"/>
              </a:rPr>
              <a:t>The first 2 stages lie in the posterior triangle, while the last 2 sages lie in the axilla.</a:t>
            </a:r>
          </a:p>
        </p:txBody>
      </p:sp>
      <p:sp>
        <p:nvSpPr>
          <p:cNvPr id="4" name="Title 1"/>
          <p:cNvSpPr txBox="1">
            <a:spLocks/>
          </p:cNvSpPr>
          <p:nvPr/>
        </p:nvSpPr>
        <p:spPr>
          <a:xfrm>
            <a:off x="774421" y="508812"/>
            <a:ext cx="10395603" cy="7365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Brachial Plexus</a:t>
            </a:r>
            <a:endParaRPr lang="en-GB" sz="3600" dirty="0"/>
          </a:p>
        </p:txBody>
      </p:sp>
      <p:cxnSp>
        <p:nvCxnSpPr>
          <p:cNvPr id="7" name="Straight Connector 6"/>
          <p:cNvCxnSpPr/>
          <p:nvPr/>
        </p:nvCxnSpPr>
        <p:spPr>
          <a:xfrm>
            <a:off x="4239959" y="3661771"/>
            <a:ext cx="201168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65147" y="3997326"/>
            <a:ext cx="5486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34881" y="4169499"/>
            <a:ext cx="4258242" cy="2688501"/>
            <a:chOff x="1713980" y="4154077"/>
            <a:chExt cx="4258242" cy="2688501"/>
          </a:xfrm>
        </p:grpSpPr>
        <p:pic>
          <p:nvPicPr>
            <p:cNvPr id="3074" name="Picture 2" descr="Image result for posterior triangle of neck"/>
            <p:cNvPicPr>
              <a:picLocks noChangeAspect="1" noChangeArrowheads="1"/>
            </p:cNvPicPr>
            <p:nvPr/>
          </p:nvPicPr>
          <p:blipFill rotWithShape="1">
            <a:blip r:embed="rId3">
              <a:extLst>
                <a:ext uri="{28A0092B-C50C-407E-A947-70E740481C1C}">
                  <a14:useLocalDpi xmlns:a14="http://schemas.microsoft.com/office/drawing/2010/main" val="0"/>
                </a:ext>
              </a:extLst>
            </a:blip>
            <a:srcRect l="7259" t="25398" r="4894" b="5307"/>
            <a:stretch/>
          </p:blipFill>
          <p:spPr bwMode="auto">
            <a:xfrm>
              <a:off x="1713980" y="4154077"/>
              <a:ext cx="4258242" cy="25192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44093" y="6504024"/>
              <a:ext cx="612668" cy="338554"/>
            </a:xfrm>
            <a:prstGeom prst="rect">
              <a:avLst/>
            </a:prstGeom>
            <a:noFill/>
          </p:spPr>
          <p:txBody>
            <a:bodyPr wrap="none" rtlCol="0">
              <a:spAutoFit/>
            </a:bodyPr>
            <a:lstStyle/>
            <a:p>
              <a:r>
                <a:rPr lang="en-US" sz="1600" dirty="0">
                  <a:solidFill>
                    <a:schemeClr val="bg1">
                      <a:lumMod val="50000"/>
                    </a:schemeClr>
                  </a:solidFill>
                  <a:latin typeface="+mn-lt"/>
                </a:rPr>
                <a:t>Extra</a:t>
              </a:r>
              <a:endParaRPr lang="en-GB" sz="1600" dirty="0">
                <a:solidFill>
                  <a:schemeClr val="bg1">
                    <a:lumMod val="50000"/>
                  </a:schemeClr>
                </a:solidFill>
                <a:latin typeface="+mn-lt"/>
              </a:endParaRPr>
            </a:p>
          </p:txBody>
        </p:sp>
        <p:sp>
          <p:nvSpPr>
            <p:cNvPr id="3" name="Rectangle 2"/>
            <p:cNvSpPr/>
            <p:nvPr/>
          </p:nvSpPr>
          <p:spPr>
            <a:xfrm>
              <a:off x="5177118" y="5446059"/>
              <a:ext cx="731520" cy="147917"/>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p:cNvGrpSpPr/>
          <p:nvPr/>
        </p:nvGrpSpPr>
        <p:grpSpPr>
          <a:xfrm>
            <a:off x="4745104" y="4373820"/>
            <a:ext cx="3013070" cy="2431441"/>
            <a:chOff x="7349981" y="4388935"/>
            <a:chExt cx="3013070" cy="2431441"/>
          </a:xfrm>
        </p:grpSpPr>
        <p:pic>
          <p:nvPicPr>
            <p:cNvPr id="3076" name="Picture 4" descr="Image result for axi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9981" y="4388935"/>
              <a:ext cx="3013070" cy="226216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410843" y="6481822"/>
              <a:ext cx="612668" cy="338554"/>
            </a:xfrm>
            <a:prstGeom prst="rect">
              <a:avLst/>
            </a:prstGeom>
            <a:noFill/>
          </p:spPr>
          <p:txBody>
            <a:bodyPr wrap="none" rtlCol="0">
              <a:spAutoFit/>
            </a:bodyPr>
            <a:lstStyle/>
            <a:p>
              <a:r>
                <a:rPr lang="en-US" sz="1600" dirty="0">
                  <a:solidFill>
                    <a:schemeClr val="bg1">
                      <a:lumMod val="50000"/>
                    </a:schemeClr>
                  </a:solidFill>
                  <a:latin typeface="+mn-lt"/>
                </a:rPr>
                <a:t>Extra</a:t>
              </a:r>
              <a:endParaRPr lang="en-GB" sz="1600" dirty="0">
                <a:solidFill>
                  <a:schemeClr val="bg1">
                    <a:lumMod val="50000"/>
                  </a:schemeClr>
                </a:solidFill>
                <a:latin typeface="+mn-lt"/>
              </a:endParaRPr>
            </a:p>
          </p:txBody>
        </p:sp>
        <p:cxnSp>
          <p:nvCxnSpPr>
            <p:cNvPr id="10" name="Straight Arrow Connector 9"/>
            <p:cNvCxnSpPr/>
            <p:nvPr/>
          </p:nvCxnSpPr>
          <p:spPr>
            <a:xfrm>
              <a:off x="7920318" y="4948518"/>
              <a:ext cx="712694" cy="404461"/>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7828027" y="4284423"/>
            <a:ext cx="4034280" cy="2520838"/>
            <a:chOff x="7828027" y="4284423"/>
            <a:chExt cx="4034280" cy="2520838"/>
          </a:xfrm>
        </p:grpSpPr>
        <p:pic>
          <p:nvPicPr>
            <p:cNvPr id="3078" name="Picture 6" descr="Image result for brachial plexus lo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526" y="4373820"/>
              <a:ext cx="3923019" cy="238028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249639" y="6466707"/>
              <a:ext cx="612668" cy="338554"/>
            </a:xfrm>
            <a:prstGeom prst="rect">
              <a:avLst/>
            </a:prstGeom>
            <a:noFill/>
          </p:spPr>
          <p:txBody>
            <a:bodyPr wrap="none" rtlCol="0">
              <a:spAutoFit/>
            </a:bodyPr>
            <a:lstStyle/>
            <a:p>
              <a:r>
                <a:rPr lang="en-US" sz="1600" dirty="0">
                  <a:solidFill>
                    <a:schemeClr val="bg1">
                      <a:lumMod val="50000"/>
                    </a:schemeClr>
                  </a:solidFill>
                  <a:latin typeface="+mn-lt"/>
                </a:rPr>
                <a:t>Extra</a:t>
              </a:r>
              <a:endParaRPr lang="en-GB" sz="1600" dirty="0">
                <a:solidFill>
                  <a:schemeClr val="bg1">
                    <a:lumMod val="50000"/>
                  </a:schemeClr>
                </a:solidFill>
                <a:latin typeface="+mn-lt"/>
              </a:endParaRPr>
            </a:p>
          </p:txBody>
        </p:sp>
        <p:sp>
          <p:nvSpPr>
            <p:cNvPr id="13" name="Left Brace 12"/>
            <p:cNvSpPr/>
            <p:nvPr/>
          </p:nvSpPr>
          <p:spPr>
            <a:xfrm rot="4381856">
              <a:off x="10336827" y="3666430"/>
              <a:ext cx="416859" cy="1652845"/>
            </a:xfrm>
            <a:prstGeom prst="leftBrace">
              <a:avLst>
                <a:gd name="adj1" fmla="val 0"/>
                <a:gd name="adj2" fmla="val 56168"/>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Left Brace 18"/>
            <p:cNvSpPr/>
            <p:nvPr/>
          </p:nvSpPr>
          <p:spPr>
            <a:xfrm rot="3617085">
              <a:off x="8269367" y="4591898"/>
              <a:ext cx="416859" cy="1299540"/>
            </a:xfrm>
            <a:prstGeom prst="leftBrace">
              <a:avLst>
                <a:gd name="adj1" fmla="val 0"/>
                <a:gd name="adj2" fmla="val 56168"/>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pic>
        <p:nvPicPr>
          <p:cNvPr id="20" name="Picture 19"/>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5000" contrast="70000"/>
                    </a14:imgEffect>
                  </a14:imgLayer>
                </a14:imgProps>
              </a:ext>
              <a:ext uri="{28A0092B-C50C-407E-A947-70E740481C1C}">
                <a14:useLocalDpi xmlns:a14="http://schemas.microsoft.com/office/drawing/2010/main" val="0"/>
              </a:ext>
            </a:extLst>
          </a:blip>
          <a:srcRect/>
          <a:stretch>
            <a:fillRect/>
          </a:stretch>
        </p:blipFill>
        <p:spPr bwMode="auto">
          <a:xfrm>
            <a:off x="7418634" y="701749"/>
            <a:ext cx="4104456" cy="3282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631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74421" y="508811"/>
            <a:ext cx="10395603" cy="10808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Brachial Plexus</a:t>
            </a:r>
          </a:p>
          <a:p>
            <a:r>
              <a:rPr lang="en-US" sz="3200" b="1" dirty="0"/>
              <a:t>Branches</a:t>
            </a:r>
            <a:endParaRPr lang="en-GB" sz="3200" b="1" dirty="0"/>
          </a:p>
        </p:txBody>
      </p:sp>
      <p:sp>
        <p:nvSpPr>
          <p:cNvPr id="3" name="Rectangle 3"/>
          <p:cNvSpPr txBox="1">
            <a:spLocks noChangeArrowheads="1"/>
          </p:cNvSpPr>
          <p:nvPr/>
        </p:nvSpPr>
        <p:spPr>
          <a:xfrm>
            <a:off x="774421" y="1920020"/>
            <a:ext cx="5682650" cy="3826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200" dirty="0"/>
              <a:t>(A) </a:t>
            </a:r>
            <a:r>
              <a:rPr lang="en-US" sz="2200" i="1" dirty="0"/>
              <a:t>From Roots</a:t>
            </a:r>
            <a:r>
              <a:rPr lang="en-US" sz="2200" dirty="0"/>
              <a:t>:</a:t>
            </a:r>
          </a:p>
          <a:p>
            <a:pPr marL="514350" indent="-514350">
              <a:buFont typeface="Arial" panose="020B0604020202020204" pitchFamily="34" charset="0"/>
              <a:buNone/>
              <a:defRPr/>
            </a:pPr>
            <a:r>
              <a:rPr lang="en-US" sz="2200" dirty="0"/>
              <a:t>	1. C5: </a:t>
            </a:r>
            <a:r>
              <a:rPr lang="en-US" sz="2200" b="1" dirty="0"/>
              <a:t>Nerve to rhomboids </a:t>
            </a:r>
            <a:r>
              <a:rPr lang="en-US" sz="2200" dirty="0"/>
              <a:t>(dorsal scapular nerve).</a:t>
            </a:r>
          </a:p>
          <a:p>
            <a:pPr marL="514350" indent="-514350">
              <a:buFont typeface="Arial" panose="020B0604020202020204" pitchFamily="34" charset="0"/>
              <a:buNone/>
              <a:defRPr/>
            </a:pPr>
            <a:r>
              <a:rPr lang="en-US" sz="2200" dirty="0"/>
              <a:t>	2. C5,6 &amp;7: </a:t>
            </a:r>
            <a:r>
              <a:rPr lang="en-US" sz="2200" b="1" dirty="0"/>
              <a:t>Long thoracic nerve </a:t>
            </a:r>
            <a:r>
              <a:rPr lang="en-US" sz="2000" dirty="0"/>
              <a:t>(supplies serratus anterior)</a:t>
            </a:r>
            <a:r>
              <a:rPr lang="en-US" sz="2200" dirty="0"/>
              <a:t>.</a:t>
            </a:r>
          </a:p>
          <a:p>
            <a:pPr marL="514350" indent="-514350">
              <a:buFont typeface="Arial" panose="020B0604020202020204" pitchFamily="34" charset="0"/>
              <a:buNone/>
              <a:defRPr/>
            </a:pPr>
            <a:endParaRPr lang="en-US" sz="2200" dirty="0"/>
          </a:p>
          <a:p>
            <a:pPr marL="0" indent="0">
              <a:spcBef>
                <a:spcPct val="20000"/>
              </a:spcBef>
              <a:buClr>
                <a:schemeClr val="hlink"/>
              </a:buClr>
              <a:buSzPct val="60000"/>
              <a:buNone/>
              <a:defRPr/>
            </a:pPr>
            <a:r>
              <a:rPr lang="en-US" sz="2200" dirty="0"/>
              <a:t>(B) </a:t>
            </a:r>
            <a:r>
              <a:rPr lang="en-US" sz="2200" i="1" dirty="0"/>
              <a:t>From Trunk </a:t>
            </a:r>
            <a:r>
              <a:rPr lang="en-US" sz="2200" dirty="0"/>
              <a:t>(upper </a:t>
            </a:r>
            <a:r>
              <a:rPr lang="en-US" sz="1600" dirty="0">
                <a:solidFill>
                  <a:schemeClr val="bg1">
                    <a:lumMod val="50000"/>
                  </a:schemeClr>
                </a:solidFill>
              </a:rPr>
              <a:t>or superior</a:t>
            </a:r>
            <a:r>
              <a:rPr lang="en-US" sz="2200" dirty="0"/>
              <a:t> trunk):                              </a:t>
            </a:r>
          </a:p>
          <a:p>
            <a:pPr marL="914400" lvl="1" indent="-514350">
              <a:spcBef>
                <a:spcPct val="20000"/>
              </a:spcBef>
              <a:buClr>
                <a:schemeClr val="tx1"/>
              </a:buClr>
              <a:buFont typeface="Wingdings" pitchFamily="2" charset="2"/>
              <a:buAutoNum type="arabicPeriod"/>
              <a:defRPr/>
            </a:pPr>
            <a:r>
              <a:rPr lang="en-US" sz="2200" dirty="0"/>
              <a:t>C5 &amp; 6: </a:t>
            </a:r>
            <a:r>
              <a:rPr lang="en-US" sz="2200" b="1" dirty="0"/>
              <a:t>Nerve to subclavius </a:t>
            </a:r>
          </a:p>
          <a:p>
            <a:pPr marL="914400" lvl="1" indent="-514350">
              <a:spcBef>
                <a:spcPct val="20000"/>
              </a:spcBef>
              <a:buClr>
                <a:schemeClr val="tx1"/>
              </a:buClr>
              <a:buFont typeface="Wingdings" pitchFamily="2" charset="2"/>
              <a:buAutoNum type="arabicPeriod"/>
              <a:defRPr/>
            </a:pPr>
            <a:r>
              <a:rPr lang="en-US" sz="2200" dirty="0"/>
              <a:t>C5 &amp; 6: </a:t>
            </a:r>
            <a:r>
              <a:rPr lang="en-US" sz="2200" b="1" dirty="0"/>
              <a:t>Suprascapular nerve </a:t>
            </a:r>
            <a:r>
              <a:rPr lang="en-US" sz="2000" dirty="0"/>
              <a:t>(supplies supraspinatus &amp; infraspinatus)</a:t>
            </a:r>
            <a:r>
              <a:rPr lang="en-US" sz="2200" dirty="0"/>
              <a:t>.</a:t>
            </a:r>
            <a:endParaRPr lang="en-US" sz="2000" dirty="0"/>
          </a:p>
        </p:txBody>
      </p:sp>
      <p:cxnSp>
        <p:nvCxnSpPr>
          <p:cNvPr id="7" name="Straight Connector 6"/>
          <p:cNvCxnSpPr/>
          <p:nvPr/>
        </p:nvCxnSpPr>
        <p:spPr>
          <a:xfrm>
            <a:off x="4563516" y="2656419"/>
            <a:ext cx="164592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98285" y="2951840"/>
            <a:ext cx="64008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06580" y="3387939"/>
            <a:ext cx="22860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79682" y="4837532"/>
            <a:ext cx="2286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65614" y="5219957"/>
            <a:ext cx="237744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629938" y="1920020"/>
            <a:ext cx="5286375" cy="3657600"/>
            <a:chOff x="6629938" y="1920020"/>
            <a:chExt cx="5286375" cy="3657600"/>
          </a:xfrm>
        </p:grpSpPr>
        <p:pic>
          <p:nvPicPr>
            <p:cNvPr id="5" name="Picture 2" descr="E:\dad\Student Gray\7. Upper limb\F66122-007-f052.jpg"/>
            <p:cNvPicPr>
              <a:picLocks noChangeAspect="1" noChangeArrowheads="1"/>
            </p:cNvPicPr>
            <p:nvPr/>
          </p:nvPicPr>
          <p:blipFill>
            <a:blip r:embed="rId2">
              <a:extLst>
                <a:ext uri="{28A0092B-C50C-407E-A947-70E740481C1C}">
                  <a14:useLocalDpi xmlns:a14="http://schemas.microsoft.com/office/drawing/2010/main" val="0"/>
                </a:ext>
              </a:extLst>
            </a:blip>
            <a:srcRect l="2412" r="35852" b="56732"/>
            <a:stretch>
              <a:fillRect/>
            </a:stretch>
          </p:blipFill>
          <p:spPr bwMode="auto">
            <a:xfrm>
              <a:off x="6629938" y="1920020"/>
              <a:ext cx="5286375" cy="365760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0566106" y="2450996"/>
              <a:ext cx="1097280" cy="147917"/>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0949696" y="5166060"/>
              <a:ext cx="822960" cy="27432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9703459" y="3377088"/>
              <a:ext cx="1044258" cy="153903"/>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507780" y="2510721"/>
              <a:ext cx="1044258" cy="14569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957677" y="5884493"/>
            <a:ext cx="5251759" cy="338554"/>
          </a:xfrm>
          <a:prstGeom prst="rect">
            <a:avLst/>
          </a:prstGeom>
          <a:noFill/>
          <a:ln>
            <a:solidFill>
              <a:schemeClr val="bg1">
                <a:lumMod val="65000"/>
              </a:schemeClr>
            </a:solidFill>
            <a:prstDash val="dash"/>
          </a:ln>
        </p:spPr>
        <p:txBody>
          <a:bodyPr wrap="none" rtlCol="0">
            <a:spAutoFit/>
          </a:bodyPr>
          <a:lstStyle/>
          <a:p>
            <a:r>
              <a:rPr lang="en-US" sz="1600" b="1" u="sng" dirty="0">
                <a:solidFill>
                  <a:schemeClr val="bg1">
                    <a:lumMod val="50000"/>
                  </a:schemeClr>
                </a:solidFill>
                <a:latin typeface="+mn-lt"/>
              </a:rPr>
              <a:t>Sup</a:t>
            </a:r>
            <a:r>
              <a:rPr lang="en-US" sz="1600" dirty="0">
                <a:solidFill>
                  <a:schemeClr val="bg1">
                    <a:lumMod val="50000"/>
                  </a:schemeClr>
                </a:solidFill>
                <a:latin typeface="+mn-lt"/>
              </a:rPr>
              <a:t>erior trunk </a:t>
            </a:r>
            <a:r>
              <a:rPr lang="en-US" sz="1600" dirty="0">
                <a:solidFill>
                  <a:schemeClr val="bg1">
                    <a:lumMod val="50000"/>
                  </a:schemeClr>
                </a:solidFill>
                <a:latin typeface="+mn-lt"/>
                <a:sym typeface="Wingdings" panose="05000000000000000000" pitchFamily="2" charset="2"/>
              </a:rPr>
              <a:t></a:t>
            </a:r>
            <a:r>
              <a:rPr lang="en-US" sz="1600" dirty="0">
                <a:solidFill>
                  <a:schemeClr val="bg1">
                    <a:lumMod val="50000"/>
                  </a:schemeClr>
                </a:solidFill>
                <a:latin typeface="+mn-lt"/>
              </a:rPr>
              <a:t> </a:t>
            </a:r>
            <a:r>
              <a:rPr lang="en-US" sz="1600" b="1" u="sng" dirty="0">
                <a:solidFill>
                  <a:schemeClr val="bg1">
                    <a:lumMod val="50000"/>
                  </a:schemeClr>
                </a:solidFill>
                <a:latin typeface="+mn-lt"/>
              </a:rPr>
              <a:t>Sup</a:t>
            </a:r>
            <a:r>
              <a:rPr lang="en-US" sz="1600" dirty="0">
                <a:solidFill>
                  <a:schemeClr val="bg1">
                    <a:lumMod val="50000"/>
                  </a:schemeClr>
                </a:solidFill>
                <a:latin typeface="+mn-lt"/>
              </a:rPr>
              <a:t>rascapular nerve + nerve to </a:t>
            </a:r>
            <a:r>
              <a:rPr lang="en-US" sz="1600" b="1" u="sng" dirty="0">
                <a:solidFill>
                  <a:schemeClr val="bg1">
                    <a:lumMod val="50000"/>
                  </a:schemeClr>
                </a:solidFill>
                <a:latin typeface="+mn-lt"/>
              </a:rPr>
              <a:t>Sub</a:t>
            </a:r>
            <a:r>
              <a:rPr lang="en-US" sz="1600" dirty="0">
                <a:solidFill>
                  <a:schemeClr val="bg1">
                    <a:lumMod val="50000"/>
                  </a:schemeClr>
                </a:solidFill>
                <a:latin typeface="+mn-lt"/>
              </a:rPr>
              <a:t>clavius</a:t>
            </a:r>
            <a:endParaRPr lang="en-GB" sz="1600" dirty="0">
              <a:solidFill>
                <a:schemeClr val="bg1">
                  <a:lumMod val="50000"/>
                </a:schemeClr>
              </a:solidFill>
              <a:latin typeface="+mn-lt"/>
            </a:endParaRPr>
          </a:p>
        </p:txBody>
      </p:sp>
    </p:spTree>
    <p:extLst>
      <p:ext uri="{BB962C8B-B14F-4D97-AF65-F5344CB8AC3E}">
        <p14:creationId xmlns:p14="http://schemas.microsoft.com/office/powerpoint/2010/main" val="4087829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15954" y="41757"/>
            <a:ext cx="10395603" cy="10808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Brachial Plexus</a:t>
            </a:r>
          </a:p>
          <a:p>
            <a:r>
              <a:rPr lang="en-US" sz="3200" b="1" dirty="0"/>
              <a:t>Branches</a:t>
            </a:r>
            <a:endParaRPr lang="en-GB" sz="3200" b="1" dirty="0"/>
          </a:p>
        </p:txBody>
      </p:sp>
      <p:sp>
        <p:nvSpPr>
          <p:cNvPr id="3" name="Rectangle 3"/>
          <p:cNvSpPr txBox="1">
            <a:spLocks noChangeArrowheads="1"/>
          </p:cNvSpPr>
          <p:nvPr/>
        </p:nvSpPr>
        <p:spPr>
          <a:xfrm>
            <a:off x="6278245" y="603090"/>
            <a:ext cx="5682650" cy="59860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defRPr/>
            </a:pPr>
            <a:r>
              <a:rPr lang="en-US" sz="2400" dirty="0"/>
              <a:t>(C) </a:t>
            </a:r>
            <a:r>
              <a:rPr lang="en-US" sz="2400" i="1" dirty="0"/>
              <a:t>From Cords:</a:t>
            </a:r>
          </a:p>
          <a:p>
            <a:pPr marL="576263">
              <a:spcBef>
                <a:spcPts val="0"/>
              </a:spcBef>
              <a:defRPr/>
            </a:pPr>
            <a:r>
              <a:rPr lang="en-US" sz="2200" dirty="0"/>
              <a:t>Lateral Cord:  </a:t>
            </a:r>
            <a:r>
              <a:rPr lang="en-US" sz="2200" b="1" dirty="0"/>
              <a:t>(2LM)</a:t>
            </a:r>
          </a:p>
          <a:p>
            <a:pPr marL="804863" indent="-284163">
              <a:spcBef>
                <a:spcPts val="0"/>
              </a:spcBef>
              <a:buFont typeface="+mj-lt"/>
              <a:buAutoNum type="arabicPeriod"/>
              <a:defRPr/>
            </a:pPr>
            <a:r>
              <a:rPr lang="en-US" sz="2200" dirty="0"/>
              <a:t>Lateral pectoral nerve.</a:t>
            </a:r>
          </a:p>
          <a:p>
            <a:pPr marL="804863" indent="-284163">
              <a:spcBef>
                <a:spcPts val="0"/>
              </a:spcBef>
              <a:buFont typeface="+mj-lt"/>
              <a:buAutoNum type="arabicPeriod"/>
              <a:defRPr/>
            </a:pPr>
            <a:r>
              <a:rPr lang="en-US" sz="2200" b="1" dirty="0"/>
              <a:t>Lateral root of median nerve</a:t>
            </a:r>
          </a:p>
          <a:p>
            <a:pPr marL="804863" indent="-284163">
              <a:spcBef>
                <a:spcPts val="0"/>
              </a:spcBef>
              <a:buFont typeface="+mj-lt"/>
              <a:buAutoNum type="arabicPeriod"/>
              <a:defRPr/>
            </a:pPr>
            <a:r>
              <a:rPr lang="en-US" sz="2200" b="1" dirty="0"/>
              <a:t>Musculocutaneous nerve</a:t>
            </a:r>
            <a:r>
              <a:rPr lang="en-US" sz="2200" dirty="0"/>
              <a:t>. </a:t>
            </a:r>
          </a:p>
          <a:p>
            <a:pPr marL="804863" indent="-284163">
              <a:spcBef>
                <a:spcPts val="0"/>
              </a:spcBef>
              <a:buFont typeface="+mj-lt"/>
              <a:buAutoNum type="arabicPeriod"/>
              <a:defRPr/>
            </a:pPr>
            <a:endParaRPr lang="en-US" sz="2200" dirty="0"/>
          </a:p>
          <a:p>
            <a:pPr marL="576263" indent="-238125">
              <a:spcBef>
                <a:spcPts val="0"/>
              </a:spcBef>
              <a:defRPr/>
            </a:pPr>
            <a:r>
              <a:rPr lang="en-US" sz="2200" dirty="0"/>
              <a:t>Posterior Cord: </a:t>
            </a:r>
            <a:r>
              <a:rPr lang="en-US" sz="2200" b="1" dirty="0"/>
              <a:t>(ULTRA)</a:t>
            </a:r>
          </a:p>
          <a:p>
            <a:pPr marL="795338" indent="-274638">
              <a:spcBef>
                <a:spcPts val="0"/>
              </a:spcBef>
              <a:buFont typeface="+mj-lt"/>
              <a:buAutoNum type="arabicPeriod"/>
              <a:defRPr/>
            </a:pPr>
            <a:r>
              <a:rPr lang="en-US" sz="2200" dirty="0"/>
              <a:t>Upper subscapular nerve.</a:t>
            </a:r>
          </a:p>
          <a:p>
            <a:pPr marL="795338" indent="-274638">
              <a:spcBef>
                <a:spcPts val="0"/>
              </a:spcBef>
              <a:buFont typeface="+mj-lt"/>
              <a:buAutoNum type="arabicPeriod"/>
              <a:defRPr/>
            </a:pPr>
            <a:r>
              <a:rPr lang="en-US" sz="2200" dirty="0"/>
              <a:t>Lower subscapular nerve.</a:t>
            </a:r>
          </a:p>
          <a:p>
            <a:pPr marL="795338" indent="-274638">
              <a:spcBef>
                <a:spcPts val="0"/>
              </a:spcBef>
              <a:buFont typeface="+mj-lt"/>
              <a:buAutoNum type="arabicPeriod"/>
              <a:defRPr/>
            </a:pPr>
            <a:r>
              <a:rPr lang="en-US" sz="2200" dirty="0"/>
              <a:t>Thoracodorsal nerve. </a:t>
            </a:r>
            <a:r>
              <a:rPr lang="en-US" sz="1000" dirty="0">
                <a:solidFill>
                  <a:srgbClr val="00B050"/>
                </a:solidFill>
              </a:rPr>
              <a:t>Another name is (nerve to latissimus dorsi)</a:t>
            </a:r>
          </a:p>
          <a:p>
            <a:pPr marL="795338" indent="-274638">
              <a:spcBef>
                <a:spcPts val="0"/>
              </a:spcBef>
              <a:buFont typeface="+mj-lt"/>
              <a:buAutoNum type="arabicPeriod"/>
              <a:defRPr/>
            </a:pPr>
            <a:r>
              <a:rPr lang="en-US" sz="2200" b="1" dirty="0"/>
              <a:t>Radial nerve. </a:t>
            </a:r>
            <a:r>
              <a:rPr lang="en-US" sz="1400" b="1" dirty="0">
                <a:solidFill>
                  <a:srgbClr val="00B050"/>
                </a:solidFill>
              </a:rPr>
              <a:t>It is the continuation of the posterior cord</a:t>
            </a:r>
          </a:p>
          <a:p>
            <a:pPr marL="795338" indent="-274638">
              <a:spcBef>
                <a:spcPts val="0"/>
              </a:spcBef>
              <a:buFont typeface="+mj-lt"/>
              <a:buAutoNum type="arabicPeriod"/>
              <a:defRPr/>
            </a:pPr>
            <a:r>
              <a:rPr lang="en-US" sz="2200" b="1" dirty="0"/>
              <a:t>Axillary nerve.</a:t>
            </a:r>
          </a:p>
          <a:p>
            <a:pPr marL="795338" indent="-274638">
              <a:spcBef>
                <a:spcPts val="0"/>
              </a:spcBef>
              <a:buFont typeface="+mj-lt"/>
              <a:buAutoNum type="arabicPeriod"/>
              <a:defRPr/>
            </a:pPr>
            <a:endParaRPr lang="en-US" sz="2200" dirty="0"/>
          </a:p>
          <a:p>
            <a:pPr marL="576263" indent="-238125">
              <a:spcBef>
                <a:spcPts val="0"/>
              </a:spcBef>
              <a:defRPr/>
            </a:pPr>
            <a:r>
              <a:rPr lang="en-US" sz="2200" dirty="0"/>
              <a:t>Medial Cord: </a:t>
            </a:r>
            <a:r>
              <a:rPr lang="en-US" sz="2200" b="1" dirty="0"/>
              <a:t>(4MU)</a:t>
            </a:r>
          </a:p>
          <a:p>
            <a:pPr marL="795338" indent="-274638">
              <a:spcBef>
                <a:spcPts val="0"/>
              </a:spcBef>
              <a:buFont typeface="+mj-lt"/>
              <a:buAutoNum type="arabicPeriod"/>
              <a:defRPr/>
            </a:pPr>
            <a:r>
              <a:rPr lang="en-US" sz="2200" dirty="0"/>
              <a:t>Medial pectoral nerve.</a:t>
            </a:r>
          </a:p>
          <a:p>
            <a:pPr marL="795338" indent="-274638">
              <a:spcBef>
                <a:spcPts val="0"/>
              </a:spcBef>
              <a:buFont typeface="+mj-lt"/>
              <a:buAutoNum type="arabicPeriod"/>
              <a:defRPr/>
            </a:pPr>
            <a:r>
              <a:rPr lang="en-US" sz="2200" b="1" dirty="0"/>
              <a:t>Medial root of median nerve.</a:t>
            </a:r>
          </a:p>
          <a:p>
            <a:pPr marL="795338" indent="-274638">
              <a:spcBef>
                <a:spcPts val="0"/>
              </a:spcBef>
              <a:buFont typeface="+mj-lt"/>
              <a:buAutoNum type="arabicPeriod"/>
              <a:defRPr/>
            </a:pPr>
            <a:r>
              <a:rPr lang="en-US" sz="2200" dirty="0"/>
              <a:t>Medial cutaneous nerve of arm.</a:t>
            </a:r>
          </a:p>
          <a:p>
            <a:pPr marL="795338" indent="-274638">
              <a:spcBef>
                <a:spcPts val="0"/>
              </a:spcBef>
              <a:buFont typeface="+mj-lt"/>
              <a:buAutoNum type="arabicPeriod"/>
              <a:defRPr/>
            </a:pPr>
            <a:r>
              <a:rPr lang="en-US" sz="2200" dirty="0"/>
              <a:t>Medial cutaneous nerve of forearm.</a:t>
            </a:r>
          </a:p>
          <a:p>
            <a:pPr marL="795338" indent="-274638">
              <a:spcBef>
                <a:spcPts val="0"/>
              </a:spcBef>
              <a:buFont typeface="+mj-lt"/>
              <a:buAutoNum type="arabicPeriod"/>
              <a:defRPr/>
            </a:pPr>
            <a:r>
              <a:rPr lang="en-US" sz="2200" b="1" dirty="0"/>
              <a:t>Ulnar nerve.</a:t>
            </a:r>
          </a:p>
        </p:txBody>
      </p:sp>
      <p:cxnSp>
        <p:nvCxnSpPr>
          <p:cNvPr id="22" name="Straight Connector 21"/>
          <p:cNvCxnSpPr/>
          <p:nvPr/>
        </p:nvCxnSpPr>
        <p:spPr>
          <a:xfrm>
            <a:off x="7166039" y="1530581"/>
            <a:ext cx="246888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180107" y="2121844"/>
            <a:ext cx="2926080" cy="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166039" y="1826422"/>
            <a:ext cx="329184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166039" y="3038001"/>
            <a:ext cx="283464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166039" y="3347692"/>
            <a:ext cx="283464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166039" y="3643113"/>
            <a:ext cx="237744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166039" y="3938954"/>
            <a:ext cx="1463040" cy="0"/>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80107" y="4248023"/>
            <a:ext cx="15544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80107" y="5147238"/>
            <a:ext cx="24688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80107" y="5444894"/>
            <a:ext cx="329184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211096" y="5747848"/>
            <a:ext cx="356616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211096" y="6048099"/>
            <a:ext cx="4023360"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179687" y="6348350"/>
            <a:ext cx="13716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715954" y="1122594"/>
            <a:ext cx="5602179" cy="3747520"/>
            <a:chOff x="676066" y="1697374"/>
            <a:chExt cx="5700534" cy="4296495"/>
          </a:xfrm>
        </p:grpSpPr>
        <p:pic>
          <p:nvPicPr>
            <p:cNvPr id="5" name="Picture 2" descr="E:\dad\Student Gray\7. Upper limb\F66122-007-f052.jpg"/>
            <p:cNvPicPr>
              <a:picLocks noChangeAspect="1" noChangeArrowheads="1"/>
            </p:cNvPicPr>
            <p:nvPr/>
          </p:nvPicPr>
          <p:blipFill>
            <a:blip r:embed="rId2">
              <a:extLst>
                <a:ext uri="{28A0092B-C50C-407E-A947-70E740481C1C}">
                  <a14:useLocalDpi xmlns:a14="http://schemas.microsoft.com/office/drawing/2010/main" val="0"/>
                </a:ext>
              </a:extLst>
            </a:blip>
            <a:srcRect l="2412" r="35852" b="56732"/>
            <a:stretch>
              <a:fillRect/>
            </a:stretch>
          </p:blipFill>
          <p:spPr bwMode="auto">
            <a:xfrm>
              <a:off x="676066" y="1697374"/>
              <a:ext cx="5700534" cy="4296495"/>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21" name="Rectangle 20"/>
            <p:cNvSpPr/>
            <p:nvPr/>
          </p:nvSpPr>
          <p:spPr>
            <a:xfrm>
              <a:off x="2252099" y="2380658"/>
              <a:ext cx="1234440" cy="147917"/>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693950" y="2380658"/>
              <a:ext cx="1371600" cy="147917"/>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p:cNvCxnSpPr/>
            <p:nvPr/>
          </p:nvCxnSpPr>
          <p:spPr>
            <a:xfrm>
              <a:off x="1097280" y="3038622"/>
              <a:ext cx="393895" cy="253218"/>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861435" y="3316046"/>
              <a:ext cx="457200" cy="147917"/>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719043" y="3809261"/>
              <a:ext cx="457200" cy="147917"/>
            </a:xfrm>
            <a:prstGeom prst="rect">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1986796" y="4543910"/>
              <a:ext cx="1188720" cy="914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2215395" y="4391233"/>
              <a:ext cx="914400" cy="9144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2457839" y="4153897"/>
              <a:ext cx="671956" cy="183473"/>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742838" y="4813958"/>
              <a:ext cx="365760" cy="14791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2663237" y="5341121"/>
              <a:ext cx="848940" cy="10636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2074096" y="5517982"/>
              <a:ext cx="1645920" cy="106368"/>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1690952" y="5740622"/>
              <a:ext cx="1828800" cy="106368"/>
            </a:xfrm>
            <a:prstGeom prst="rect">
              <a:avLst/>
            </a:prstGeom>
            <a:no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0" name="Straight Arrow Connector 49"/>
            <p:cNvCxnSpPr/>
            <p:nvPr/>
          </p:nvCxnSpPr>
          <p:spPr>
            <a:xfrm flipV="1">
              <a:off x="1294227" y="4337370"/>
              <a:ext cx="329116" cy="177736"/>
            </a:xfrm>
            <a:prstGeom prst="straightConnector1">
              <a:avLst/>
            </a:prstGeom>
            <a:ln w="571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9607249" y="938233"/>
            <a:ext cx="1709122" cy="338554"/>
          </a:xfrm>
          <a:prstGeom prst="rect">
            <a:avLst/>
          </a:prstGeom>
          <a:noFill/>
        </p:spPr>
        <p:txBody>
          <a:bodyPr wrap="none" rtlCol="0">
            <a:spAutoFit/>
          </a:bodyPr>
          <a:lstStyle/>
          <a:p>
            <a:r>
              <a:rPr lang="en-US" sz="1600" b="1" u="sng" dirty="0">
                <a:solidFill>
                  <a:schemeClr val="bg1">
                    <a:lumMod val="50000"/>
                  </a:schemeClr>
                </a:solidFill>
                <a:latin typeface="+mn-lt"/>
              </a:rPr>
              <a:t>L</a:t>
            </a:r>
            <a:r>
              <a:rPr lang="en-US" sz="1600" dirty="0">
                <a:solidFill>
                  <a:schemeClr val="bg1">
                    <a:lumMod val="50000"/>
                  </a:schemeClr>
                </a:solidFill>
                <a:latin typeface="+mn-lt"/>
              </a:rPr>
              <a:t>ucy </a:t>
            </a:r>
            <a:r>
              <a:rPr lang="en-US" sz="1600" b="1" u="sng" dirty="0">
                <a:solidFill>
                  <a:schemeClr val="bg1">
                    <a:lumMod val="50000"/>
                  </a:schemeClr>
                </a:solidFill>
                <a:latin typeface="+mn-lt"/>
              </a:rPr>
              <a:t>L</a:t>
            </a:r>
            <a:r>
              <a:rPr lang="en-US" sz="1600" dirty="0">
                <a:solidFill>
                  <a:schemeClr val="bg1">
                    <a:lumMod val="50000"/>
                  </a:schemeClr>
                </a:solidFill>
                <a:latin typeface="+mn-lt"/>
              </a:rPr>
              <a:t>oves </a:t>
            </a:r>
            <a:r>
              <a:rPr lang="en-US" sz="1600" b="1" u="sng" dirty="0">
                <a:solidFill>
                  <a:schemeClr val="bg1">
                    <a:lumMod val="50000"/>
                  </a:schemeClr>
                </a:solidFill>
                <a:latin typeface="+mn-lt"/>
              </a:rPr>
              <a:t>M</a:t>
            </a:r>
            <a:r>
              <a:rPr lang="en-US" sz="1600" dirty="0">
                <a:solidFill>
                  <a:schemeClr val="bg1">
                    <a:lumMod val="50000"/>
                  </a:schemeClr>
                </a:solidFill>
                <a:latin typeface="+mn-lt"/>
              </a:rPr>
              <a:t>oney</a:t>
            </a:r>
            <a:endParaRPr lang="en-GB" sz="1600" dirty="0">
              <a:solidFill>
                <a:schemeClr val="bg1">
                  <a:lumMod val="50000"/>
                </a:schemeClr>
              </a:solidFill>
              <a:latin typeface="+mn-lt"/>
            </a:endParaRPr>
          </a:p>
        </p:txBody>
      </p:sp>
      <p:sp>
        <p:nvSpPr>
          <p:cNvPr id="51" name="TextBox 50"/>
          <p:cNvSpPr txBox="1"/>
          <p:nvPr/>
        </p:nvSpPr>
        <p:spPr>
          <a:xfrm>
            <a:off x="9981709" y="4541439"/>
            <a:ext cx="1898715" cy="584775"/>
          </a:xfrm>
          <a:prstGeom prst="rect">
            <a:avLst/>
          </a:prstGeom>
          <a:noFill/>
        </p:spPr>
        <p:txBody>
          <a:bodyPr wrap="square" rtlCol="0">
            <a:spAutoFit/>
          </a:bodyPr>
          <a:lstStyle/>
          <a:p>
            <a:pPr algn="ctr"/>
            <a:r>
              <a:rPr lang="en-US" sz="1600" b="1" u="sng" dirty="0">
                <a:solidFill>
                  <a:schemeClr val="bg1">
                    <a:lumMod val="50000"/>
                  </a:schemeClr>
                </a:solidFill>
                <a:latin typeface="+mn-lt"/>
              </a:rPr>
              <a:t>M</a:t>
            </a:r>
            <a:r>
              <a:rPr lang="en-US" sz="1600" dirty="0">
                <a:solidFill>
                  <a:schemeClr val="bg1">
                    <a:lumMod val="50000"/>
                  </a:schemeClr>
                </a:solidFill>
                <a:latin typeface="+mn-lt"/>
              </a:rPr>
              <a:t>oney </a:t>
            </a:r>
            <a:r>
              <a:rPr lang="en-US" sz="1600" b="1" u="sng" dirty="0">
                <a:solidFill>
                  <a:schemeClr val="bg1">
                    <a:lumMod val="50000"/>
                  </a:schemeClr>
                </a:solidFill>
                <a:latin typeface="+mn-lt"/>
              </a:rPr>
              <a:t>M</a:t>
            </a:r>
            <a:r>
              <a:rPr lang="en-US" sz="1600" dirty="0">
                <a:solidFill>
                  <a:schemeClr val="bg1">
                    <a:lumMod val="50000"/>
                  </a:schemeClr>
                </a:solidFill>
                <a:latin typeface="+mn-lt"/>
              </a:rPr>
              <a:t>akes </a:t>
            </a:r>
            <a:r>
              <a:rPr lang="en-US" sz="1600" b="1" u="sng" dirty="0">
                <a:solidFill>
                  <a:schemeClr val="bg1">
                    <a:lumMod val="50000"/>
                  </a:schemeClr>
                </a:solidFill>
                <a:latin typeface="+mn-lt"/>
              </a:rPr>
              <a:t>M</a:t>
            </a:r>
            <a:r>
              <a:rPr lang="en-US" sz="1600" dirty="0">
                <a:solidFill>
                  <a:schemeClr val="bg1">
                    <a:lumMod val="50000"/>
                  </a:schemeClr>
                </a:solidFill>
                <a:latin typeface="+mn-lt"/>
              </a:rPr>
              <a:t>any </a:t>
            </a:r>
            <a:r>
              <a:rPr lang="en-US" sz="1600" b="1" u="sng" dirty="0">
                <a:solidFill>
                  <a:schemeClr val="bg1">
                    <a:lumMod val="50000"/>
                  </a:schemeClr>
                </a:solidFill>
                <a:latin typeface="+mn-lt"/>
              </a:rPr>
              <a:t>M</a:t>
            </a:r>
            <a:r>
              <a:rPr lang="en-US" sz="1600" dirty="0">
                <a:solidFill>
                  <a:schemeClr val="bg1">
                    <a:lumMod val="50000"/>
                  </a:schemeClr>
                </a:solidFill>
                <a:latin typeface="+mn-lt"/>
              </a:rPr>
              <a:t>en </a:t>
            </a:r>
            <a:r>
              <a:rPr lang="en-US" sz="1600" b="1" u="sng" dirty="0">
                <a:solidFill>
                  <a:schemeClr val="bg1">
                    <a:lumMod val="50000"/>
                  </a:schemeClr>
                </a:solidFill>
                <a:latin typeface="+mn-lt"/>
              </a:rPr>
              <a:t>U</a:t>
            </a:r>
            <a:r>
              <a:rPr lang="en-US" sz="1600" dirty="0">
                <a:solidFill>
                  <a:schemeClr val="bg1">
                    <a:lumMod val="50000"/>
                  </a:schemeClr>
                </a:solidFill>
                <a:latin typeface="+mn-lt"/>
              </a:rPr>
              <a:t>nhappy</a:t>
            </a:r>
            <a:endParaRPr lang="en-GB" sz="1600" dirty="0">
              <a:solidFill>
                <a:schemeClr val="bg1">
                  <a:lumMod val="50000"/>
                </a:schemeClr>
              </a:solidFill>
              <a:latin typeface="+mn-lt"/>
            </a:endParaRPr>
          </a:p>
        </p:txBody>
      </p:sp>
      <p:sp>
        <p:nvSpPr>
          <p:cNvPr id="6" name="TextBox 5">
            <a:extLst>
              <a:ext uri="{FF2B5EF4-FFF2-40B4-BE49-F238E27FC236}">
                <a16:creationId xmlns:a16="http://schemas.microsoft.com/office/drawing/2014/main" xmlns="" id="{4409B0A0-7945-4B0B-BFCA-A39FC2787F4A}"/>
              </a:ext>
            </a:extLst>
          </p:cNvPr>
          <p:cNvSpPr txBox="1"/>
          <p:nvPr/>
        </p:nvSpPr>
        <p:spPr>
          <a:xfrm>
            <a:off x="758189" y="5126214"/>
            <a:ext cx="5520056" cy="1569660"/>
          </a:xfrm>
          <a:prstGeom prst="rect">
            <a:avLst/>
          </a:prstGeom>
          <a:noFill/>
        </p:spPr>
        <p:txBody>
          <a:bodyPr wrap="square" rtlCol="1">
            <a:spAutoFit/>
          </a:bodyPr>
          <a:lstStyle/>
          <a:p>
            <a:r>
              <a:rPr lang="en-US" sz="1200" dirty="0">
                <a:solidFill>
                  <a:srgbClr val="00B050"/>
                </a:solidFill>
              </a:rPr>
              <a:t>Roots value: </a:t>
            </a:r>
          </a:p>
          <a:p>
            <a:pPr marL="285750" indent="-285750">
              <a:buFontTx/>
              <a:buChar char="-"/>
            </a:pPr>
            <a:r>
              <a:rPr lang="en-US" sz="1200" dirty="0">
                <a:solidFill>
                  <a:srgbClr val="00B050"/>
                </a:solidFill>
              </a:rPr>
              <a:t>All the branches from lateral cord have root value of (C5,C6,C7).</a:t>
            </a:r>
          </a:p>
          <a:p>
            <a:pPr marL="285750" indent="-285750">
              <a:buFontTx/>
              <a:buChar char="-"/>
            </a:pPr>
            <a:r>
              <a:rPr lang="en-US" sz="1200" dirty="0">
                <a:solidFill>
                  <a:srgbClr val="00B050"/>
                </a:solidFill>
              </a:rPr>
              <a:t>All the branches from medial cord have root value of (C5-T1) except, </a:t>
            </a:r>
            <a:r>
              <a:rPr lang="en-US" sz="1200" dirty="0">
                <a:solidFill>
                  <a:srgbClr val="FF0000"/>
                </a:solidFill>
              </a:rPr>
              <a:t>Ulnar nerve (C7,C8,T1)</a:t>
            </a:r>
            <a:r>
              <a:rPr lang="en-US" sz="1200" dirty="0">
                <a:solidFill>
                  <a:srgbClr val="00B050"/>
                </a:solidFill>
              </a:rPr>
              <a:t>. </a:t>
            </a:r>
          </a:p>
          <a:p>
            <a:pPr marL="285750" indent="-285750">
              <a:buFontTx/>
              <a:buChar char="-"/>
            </a:pPr>
            <a:r>
              <a:rPr lang="en-US" sz="1200" dirty="0">
                <a:solidFill>
                  <a:srgbClr val="00B050"/>
                </a:solidFill>
              </a:rPr>
              <a:t>Axillary (C5,C6)</a:t>
            </a:r>
          </a:p>
          <a:p>
            <a:pPr marL="285750" indent="-285750">
              <a:buFontTx/>
              <a:buChar char="-"/>
            </a:pPr>
            <a:r>
              <a:rPr lang="en-US" sz="1200" dirty="0">
                <a:solidFill>
                  <a:srgbClr val="FF0000"/>
                </a:solidFill>
              </a:rPr>
              <a:t>Radial nerve (C5-T1)</a:t>
            </a:r>
          </a:p>
          <a:p>
            <a:pPr marL="285750" indent="-285750">
              <a:buFontTx/>
              <a:buChar char="-"/>
            </a:pPr>
            <a:r>
              <a:rPr lang="en-US" sz="1200" dirty="0">
                <a:solidFill>
                  <a:srgbClr val="FF0000"/>
                </a:solidFill>
              </a:rPr>
              <a:t>Median nerve (C5-T1)</a:t>
            </a:r>
          </a:p>
          <a:p>
            <a:pPr marL="285750" indent="-285750">
              <a:buFontTx/>
              <a:buChar char="-"/>
            </a:pPr>
            <a:r>
              <a:rPr lang="en-US" sz="1200" dirty="0">
                <a:solidFill>
                  <a:srgbClr val="FF0000"/>
                </a:solidFill>
              </a:rPr>
              <a:t>Musculocutaneous (C5,C6,C7)</a:t>
            </a:r>
            <a:endParaRPr lang="ar-SA" sz="1200" dirty="0">
              <a:solidFill>
                <a:srgbClr val="FF0000"/>
              </a:solidFill>
            </a:endParaRPr>
          </a:p>
        </p:txBody>
      </p:sp>
    </p:spTree>
    <p:extLst>
      <p:ext uri="{BB962C8B-B14F-4D97-AF65-F5344CB8AC3E}">
        <p14:creationId xmlns:p14="http://schemas.microsoft.com/office/powerpoint/2010/main" val="314206082"/>
      </p:ext>
    </p:extLst>
  </p:cSld>
  <p:clrMapOvr>
    <a:masterClrMapping/>
  </p:clrMapOvr>
</p:sld>
</file>

<file path=ppt/theme/theme1.xml><?xml version="1.0" encoding="utf-8"?>
<a:theme xmlns:a="http://schemas.openxmlformats.org/drawingml/2006/main" name="Anatomy theme">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natomy theme" id="{7FC4F3DF-2817-4164-896C-C694E5EB36E6}" vid="{5C80C7F9-9027-4D3F-949C-98E70E22F05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Anatomy theme (1)</Template>
  <TotalTime>4931</TotalTime>
  <Words>2573</Words>
  <Application>Microsoft Office PowerPoint</Application>
  <PresentationFormat>مخصص</PresentationFormat>
  <Paragraphs>453</Paragraphs>
  <Slides>23</Slides>
  <Notes>1</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23</vt:i4>
      </vt:variant>
    </vt:vector>
  </HeadingPairs>
  <TitlesOfParts>
    <vt:vector size="34" baseType="lpstr">
      <vt:lpstr>Arial</vt:lpstr>
      <vt:lpstr>Agency FB</vt:lpstr>
      <vt:lpstr>Verdana</vt:lpstr>
      <vt:lpstr>Arabic Typesetting</vt:lpstr>
      <vt:lpstr>Calibri Light</vt:lpstr>
      <vt:lpstr>Calibri</vt:lpstr>
      <vt:lpstr>Courier New</vt:lpstr>
      <vt:lpstr>Wingdings</vt:lpstr>
      <vt:lpstr>Open Sans</vt:lpstr>
      <vt:lpstr>Times New Roman</vt:lpstr>
      <vt:lpstr>Anatomy theme</vt:lpstr>
      <vt:lpstr>عرض تقديمي في PowerPoint</vt:lpstr>
      <vt:lpstr>Objectives</vt:lpstr>
      <vt:lpstr>Brachial Plexus Formation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Lumbosacral Plexus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dc:title>
  <dc:creator>Jawaher AbdulMohsen</dc:creator>
  <cp:lastModifiedBy>HP</cp:lastModifiedBy>
  <cp:revision>113</cp:revision>
  <dcterms:created xsi:type="dcterms:W3CDTF">2017-04-30T17:35:08Z</dcterms:created>
  <dcterms:modified xsi:type="dcterms:W3CDTF">2018-09-07T12:07:25Z</dcterms:modified>
</cp:coreProperties>
</file>