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67" r:id="rId1"/>
  </p:sldMasterIdLst>
  <p:notesMasterIdLst>
    <p:notesMasterId r:id="rId25"/>
  </p:notesMasterIdLst>
  <p:sldIdLst>
    <p:sldId id="334" r:id="rId2"/>
    <p:sldId id="360" r:id="rId3"/>
    <p:sldId id="361" r:id="rId4"/>
    <p:sldId id="298" r:id="rId5"/>
    <p:sldId id="314" r:id="rId6"/>
    <p:sldId id="326" r:id="rId7"/>
    <p:sldId id="315" r:id="rId8"/>
    <p:sldId id="316" r:id="rId9"/>
    <p:sldId id="362" r:id="rId10"/>
    <p:sldId id="319" r:id="rId11"/>
    <p:sldId id="320" r:id="rId12"/>
    <p:sldId id="321" r:id="rId13"/>
    <p:sldId id="322" r:id="rId14"/>
    <p:sldId id="323" r:id="rId15"/>
    <p:sldId id="324" r:id="rId16"/>
    <p:sldId id="312" r:id="rId17"/>
    <p:sldId id="325" r:id="rId18"/>
    <p:sldId id="332" r:id="rId19"/>
    <p:sldId id="327" r:id="rId20"/>
    <p:sldId id="365" r:id="rId21"/>
    <p:sldId id="366" r:id="rId22"/>
    <p:sldId id="367" r:id="rId23"/>
    <p:sldId id="333" r:id="rId24"/>
  </p:sldIdLst>
  <p:sldSz cx="12192000" cy="6858000"/>
  <p:notesSz cx="6858000" cy="9144000"/>
  <p:embeddedFontLst>
    <p:embeddedFont>
      <p:font typeface="Calibri Light" panose="020F0302020204030204" pitchFamily="34" charset="0"/>
      <p:regular r:id="rId26"/>
      <p: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Agency FB" panose="020B0503020202020204" pitchFamily="34" charset="0"/>
      <p:regular r:id="rId32"/>
      <p:bold r:id="rId33"/>
    </p:embeddedFont>
    <p:embeddedFont>
      <p:font typeface="Arabic Typesetting" panose="03020402040406030203" pitchFamily="66" charset="-78"/>
      <p:regular r:id="rId34"/>
    </p:embeddedFont>
    <p:embeddedFont>
      <p:font typeface="Gill Sans MT" panose="020B0502020104020203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382"/>
    <a:srgbClr val="FF66CC"/>
    <a:srgbClr val="FF0066"/>
    <a:srgbClr val="EA7274"/>
    <a:srgbClr val="568D11"/>
    <a:srgbClr val="990099"/>
    <a:srgbClr val="BB889D"/>
    <a:srgbClr val="CC3399"/>
    <a:srgbClr val="FF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1108BE60-98E1-4CA7-AB5B-2BF94F43183B}">
  <a:tblStyle styleId="{1108BE60-98E1-4CA7-AB5B-2BF94F43183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Style>
        <a:tcBdr/>
        <a:fill>
          <a:solidFill>
            <a:schemeClr val="dk1">
              <a:alpha val="20000"/>
            </a:schemeClr>
          </a:solidFill>
        </a:fill>
      </a:tcStyle>
    </a:band1H>
    <a:band1V>
      <a:tcStyle>
        <a:tcBdr/>
        <a:fill>
          <a:solidFill>
            <a:schemeClr val="dk1">
              <a:alpha val="20000"/>
            </a:schemeClr>
          </a:solidFill>
        </a:fill>
      </a:tcStyle>
    </a:band1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firstRow>
      <a:tcTxStyle b="on" i="off"/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</a:tblStyle>
  <a:tblStyle styleId="{3E5EB3EA-823C-4605-A2E9-52B1581408BE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BF5"/>
          </a:solidFill>
        </a:fill>
      </a:tcStyle>
    </a:wholeTbl>
    <a:band1H>
      <a:tcStyle>
        <a:tcBdr/>
        <a:fill>
          <a:solidFill>
            <a:srgbClr val="CDD4EA"/>
          </a:solidFill>
        </a:fill>
      </a:tcStyle>
    </a:band1H>
    <a:band1V>
      <a:tcStyle>
        <a:tcBdr/>
        <a:fill>
          <a:solidFill>
            <a:srgbClr val="CDD4EA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503920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086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docs.google.com/presentation/d/1TGd1eqJc5hW4BthMMNGT7D5IhB5PLBPuX4K9gP62_ss/edit?usp=sharing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109">
            <a:extLst>
              <a:ext uri="{FF2B5EF4-FFF2-40B4-BE49-F238E27FC236}">
                <a16:creationId xmlns:a16="http://schemas.microsoft.com/office/drawing/2014/main" id="{92B83288-6382-48A9-9407-F200043D75F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666996" cy="1572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110">
            <a:extLst>
              <a:ext uri="{FF2B5EF4-FFF2-40B4-BE49-F238E27FC236}">
                <a16:creationId xmlns:a16="http://schemas.microsoft.com/office/drawing/2014/main" id="{92A6CBCB-A062-4411-BBCB-950EE0FC533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30564" y="-1"/>
            <a:ext cx="2236214" cy="206002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107">
            <a:extLst>
              <a:ext uri="{FF2B5EF4-FFF2-40B4-BE49-F238E27FC236}">
                <a16:creationId xmlns:a16="http://schemas.microsoft.com/office/drawing/2014/main" id="{00E8EAC2-46D8-4156-B122-3EE148D62A72}"/>
              </a:ext>
            </a:extLst>
          </p:cNvPr>
          <p:cNvSpPr txBox="1"/>
          <p:nvPr/>
        </p:nvSpPr>
        <p:spPr>
          <a:xfrm>
            <a:off x="85059" y="5693292"/>
            <a:ext cx="4328677" cy="607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latin typeface="+mn-lt"/>
                <a:cs typeface="+mn-cs"/>
              </a:rPr>
              <a:t>Please check our </a:t>
            </a:r>
            <a:r>
              <a:rPr lang="en-GB" sz="1600" b="1" u="sng" dirty="0">
                <a:solidFill>
                  <a:schemeClr val="accent1"/>
                </a:solidFill>
                <a:latin typeface="+mn-lt"/>
                <a:cs typeface="+mn-cs"/>
                <a:hlinkClick r:id="rId4"/>
              </a:rPr>
              <a:t>Editing File</a:t>
            </a:r>
            <a:endParaRPr sz="1600" b="1" dirty="0">
              <a:solidFill>
                <a:schemeClr val="accent1"/>
              </a:solidFill>
              <a:latin typeface="+mn-lt"/>
              <a:cs typeface="+mn-cs"/>
            </a:endParaRPr>
          </a:p>
        </p:txBody>
      </p:sp>
      <p:sp>
        <p:nvSpPr>
          <p:cNvPr id="10" name="Shape 55">
            <a:extLst>
              <a:ext uri="{FF2B5EF4-FFF2-40B4-BE49-F238E27FC236}">
                <a16:creationId xmlns:a16="http://schemas.microsoft.com/office/drawing/2014/main" id="{498B3F68-DD49-4A99-922A-5F3DD9CBB9A8}"/>
              </a:ext>
            </a:extLst>
          </p:cNvPr>
          <p:cNvSpPr/>
          <p:nvPr/>
        </p:nvSpPr>
        <p:spPr>
          <a:xfrm>
            <a:off x="3658685" y="1008934"/>
            <a:ext cx="1442167" cy="1499933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38100" cap="flat" cmpd="sng">
            <a:solidFill>
              <a:srgbClr val="CCA677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Shape 56">
            <a:extLst>
              <a:ext uri="{FF2B5EF4-FFF2-40B4-BE49-F238E27FC236}">
                <a16:creationId xmlns:a16="http://schemas.microsoft.com/office/drawing/2014/main" id="{CDF81E75-BF9D-4A8C-AFC0-95B62D115A04}"/>
              </a:ext>
            </a:extLst>
          </p:cNvPr>
          <p:cNvSpPr/>
          <p:nvPr/>
        </p:nvSpPr>
        <p:spPr>
          <a:xfrm rot="10800000">
            <a:off x="7091134" y="4355634"/>
            <a:ext cx="1442167" cy="1499933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38100" cap="flat" cmpd="sng">
            <a:solidFill>
              <a:srgbClr val="CCA677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3" name="Shape 113">
            <a:extLst>
              <a:ext uri="{FF2B5EF4-FFF2-40B4-BE49-F238E27FC236}">
                <a16:creationId xmlns:a16="http://schemas.microsoft.com/office/drawing/2014/main" id="{E201EE49-8AE4-4466-89D8-4BE602B15B0D}"/>
              </a:ext>
            </a:extLst>
          </p:cNvPr>
          <p:cNvSpPr txBox="1"/>
          <p:nvPr/>
        </p:nvSpPr>
        <p:spPr>
          <a:xfrm>
            <a:off x="9724292" y="6204902"/>
            <a:ext cx="2467708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2500" b="1" dirty="0">
                <a:latin typeface="Arabic Typesetting"/>
                <a:ea typeface="Arabic Typesetting"/>
                <a:cs typeface="Arabic Typesetting"/>
                <a:sym typeface="Arabic Typesetting"/>
              </a:rPr>
              <a:t>{وَمَنْ يَتَوَكَّلْ عَلَى اللَّهِ فَهُوَ حَسْبُهُ}</a:t>
            </a:r>
            <a:endParaRPr sz="2500" b="1" dirty="0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69B414-FE47-4358-96E2-2E9405BB83BB}"/>
              </a:ext>
            </a:extLst>
          </p:cNvPr>
          <p:cNvSpPr txBox="1"/>
          <p:nvPr/>
        </p:nvSpPr>
        <p:spPr>
          <a:xfrm>
            <a:off x="5096079" y="5356671"/>
            <a:ext cx="1995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gency FB" panose="020B0503020202020204" pitchFamily="34" charset="0"/>
              </a:rPr>
              <a:t>Lecture (5)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2C603F-DC25-45AA-8010-10BE80124BFF}"/>
              </a:ext>
            </a:extLst>
          </p:cNvPr>
          <p:cNvSpPr txBox="1"/>
          <p:nvPr/>
        </p:nvSpPr>
        <p:spPr>
          <a:xfrm>
            <a:off x="9525300" y="5275098"/>
            <a:ext cx="2666700" cy="950132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60000" indent="-180000">
              <a:lnSpc>
                <a:spcPts val="2300"/>
              </a:lnSpc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Important</a:t>
            </a:r>
            <a:r>
              <a:rPr lang="en-US" sz="16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</a:p>
          <a:p>
            <a:pPr marL="360000" indent="-180000">
              <a:lnSpc>
                <a:spcPts val="2300"/>
              </a:lnSpc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92D050"/>
                </a:solidFill>
                <a:latin typeface="+mn-lt"/>
                <a:cs typeface="Arial" panose="020B0604020202020204" pitchFamily="34" charset="0"/>
              </a:rPr>
              <a:t>Doctors Notes</a:t>
            </a:r>
          </a:p>
          <a:p>
            <a:pPr marL="360000" indent="-180000">
              <a:lnSpc>
                <a:spcPts val="2300"/>
              </a:lnSpc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Notes/Extra explanation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62D82B-189E-4C68-BAAC-08BC49E6CC27}"/>
              </a:ext>
            </a:extLst>
          </p:cNvPr>
          <p:cNvSpPr/>
          <p:nvPr/>
        </p:nvSpPr>
        <p:spPr>
          <a:xfrm>
            <a:off x="3658685" y="2460131"/>
            <a:ext cx="48746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atin typeface="Agency FB" panose="020B0503020202020204" pitchFamily="34" charset="0"/>
              </a:rPr>
              <a:t>External structure of the Brainstem</a:t>
            </a:r>
          </a:p>
        </p:txBody>
      </p:sp>
      <p:sp>
        <p:nvSpPr>
          <p:cNvPr id="17" name="Shape 21">
            <a:extLst>
              <a:ext uri="{FF2B5EF4-FFF2-40B4-BE49-F238E27FC236}">
                <a16:creationId xmlns:a16="http://schemas.microsoft.com/office/drawing/2014/main" id="{E9866EDF-A8B3-4AB6-B960-409D315CBCBF}"/>
              </a:ext>
            </a:extLst>
          </p:cNvPr>
          <p:cNvSpPr/>
          <p:nvPr/>
        </p:nvSpPr>
        <p:spPr>
          <a:xfrm flipV="1">
            <a:off x="0" y="6720113"/>
            <a:ext cx="12192000" cy="1378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0BC3FA-6127-4E75-8FD9-5AB056BD079C}"/>
              </a:ext>
            </a:extLst>
          </p:cNvPr>
          <p:cNvSpPr txBox="1"/>
          <p:nvPr/>
        </p:nvSpPr>
        <p:spPr>
          <a:xfrm>
            <a:off x="85061" y="6085388"/>
            <a:ext cx="4328678" cy="698717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ar-SA" sz="1400" b="1" dirty="0">
                <a:latin typeface="Calibri" panose="020F0502020204030204" pitchFamily="34" charset="0"/>
                <a:cs typeface="Calibri" panose="020F0502020204030204" pitchFamily="34" charset="0"/>
              </a:rPr>
              <a:t>هذا العمل مبني بشكل أساسي على عمل دفعة 436 مع المراجعة والتدقيق وإضافة الملاحظات ولا يغني عن المصدر الأساسي للمذاكرة</a:t>
            </a:r>
          </a:p>
        </p:txBody>
      </p:sp>
    </p:spTree>
    <p:extLst>
      <p:ext uri="{BB962C8B-B14F-4D97-AF65-F5344CB8AC3E}">
        <p14:creationId xmlns:p14="http://schemas.microsoft.com/office/powerpoint/2010/main" val="391402957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DCACC-88AC-4271-AD50-7A42F4F99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CD29E6-9DA0-43B2-AF62-29A057291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E775B4-6F36-4CF9-BF85-303B65A0D8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9F652F-5A55-4D84-AD3F-A42964D89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F2EF9-87B7-4584-A4EB-57051B15C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EE7BA5-E84F-4F6D-814C-560E5A4C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262157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5361D-1266-48D3-B713-8F911990E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5B356E-E33B-4870-8B41-1AE9E4FD1D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EAC92-6FF9-40D0-B8D5-BA99BC727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5B769-F857-4196-9756-DE0B4AE29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732A03-8426-4A03-9B94-2316E84F3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437398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A6A25B4-3727-471C-8412-8FD0A33C2CC2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A945E"/>
                </a:solidFill>
                <a:latin typeface="Agency FB" panose="020B0503020202020204" pitchFamily="34" charset="0"/>
              </a:rPr>
              <a:t>MCQs</a:t>
            </a:r>
          </a:p>
        </p:txBody>
      </p:sp>
    </p:spTree>
    <p:extLst>
      <p:ext uri="{BB962C8B-B14F-4D97-AF65-F5344CB8AC3E}">
        <p14:creationId xmlns:p14="http://schemas.microsoft.com/office/powerpoint/2010/main" val="36227946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A6A25B4-3727-471C-8412-8FD0A33C2CC2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A945E"/>
                </a:solidFill>
                <a:latin typeface="Agency FB" panose="020B0503020202020204" pitchFamily="34" charset="0"/>
              </a:rPr>
              <a:t>SAQ</a:t>
            </a:r>
          </a:p>
        </p:txBody>
      </p:sp>
    </p:spTree>
    <p:extLst>
      <p:ext uri="{BB962C8B-B14F-4D97-AF65-F5344CB8AC3E}">
        <p14:creationId xmlns:p14="http://schemas.microsoft.com/office/powerpoint/2010/main" val="251689518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CC9A26-57FC-426A-AC96-B2A19B7227D2}"/>
              </a:ext>
            </a:extLst>
          </p:cNvPr>
          <p:cNvSpPr txBox="1"/>
          <p:nvPr/>
        </p:nvSpPr>
        <p:spPr>
          <a:xfrm>
            <a:off x="3658685" y="2637981"/>
            <a:ext cx="4874616" cy="332398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i="0" dirty="0">
                <a:solidFill>
                  <a:srgbClr val="CCA677"/>
                </a:solidFill>
                <a:effectLst/>
                <a:latin typeface="+mn-lt"/>
                <a:cs typeface="Arial" panose="020B0604020202020204" pitchFamily="34" charset="0"/>
              </a:rPr>
              <a:t>Team Leaders:</a:t>
            </a:r>
            <a:endParaRPr lang="en-GB" sz="2000" b="1" dirty="0">
              <a:solidFill>
                <a:schemeClr val="tx1"/>
              </a:solidFill>
              <a:latin typeface="+mn-lt"/>
              <a:ea typeface="Open Sans"/>
              <a:cs typeface="Arial" panose="020B0604020202020204" pitchFamily="34" charset="0"/>
              <a:sym typeface="Open Sans"/>
            </a:endParaRPr>
          </a:p>
          <a:p>
            <a:pPr algn="ctr"/>
            <a:r>
              <a:rPr lang="en-GB" sz="1800" b="1" dirty="0">
                <a:solidFill>
                  <a:schemeClr val="tx1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Faisal Fahad Alsaif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solidFill>
                  <a:schemeClr val="tx1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Rawan Mohammad Alharbi</a:t>
            </a:r>
          </a:p>
          <a:p>
            <a:pPr algn="ctr"/>
            <a:endParaRPr lang="en-GB" sz="1800" b="1" dirty="0">
              <a:solidFill>
                <a:schemeClr val="tx1"/>
              </a:solidFill>
              <a:latin typeface="+mn-lt"/>
              <a:ea typeface="Open Sans"/>
              <a:cs typeface="Arial" panose="020B0604020202020204" pitchFamily="34" charset="0"/>
              <a:sym typeface="Open Sans"/>
            </a:endParaRPr>
          </a:p>
          <a:p>
            <a:pPr algn="ctr"/>
            <a:endParaRPr lang="en-GB" sz="1800" b="1" dirty="0">
              <a:solidFill>
                <a:schemeClr val="tx1"/>
              </a:solidFill>
              <a:latin typeface="+mn-lt"/>
              <a:ea typeface="Open Sans"/>
              <a:cs typeface="Arial" panose="020B0604020202020204" pitchFamily="34" charset="0"/>
              <a:sym typeface="Open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0" dirty="0">
                <a:solidFill>
                  <a:srgbClr val="CCA677"/>
                </a:solidFill>
                <a:effectLst/>
                <a:latin typeface="+mn-lt"/>
                <a:cs typeface="Arial" panose="020B0604020202020204" pitchFamily="34" charset="0"/>
              </a:rPr>
              <a:t>Team Members:</a:t>
            </a:r>
            <a:endParaRPr lang="en-GB" sz="2000" b="1" dirty="0">
              <a:solidFill>
                <a:schemeClr val="tx1"/>
              </a:solidFill>
              <a:latin typeface="+mn-lt"/>
              <a:ea typeface="Open Sans"/>
              <a:cs typeface="Arial" panose="020B0604020202020204" pitchFamily="34" charset="0"/>
              <a:sym typeface="Open Sans"/>
            </a:endParaRPr>
          </a:p>
          <a:p>
            <a:pPr algn="ctr"/>
            <a:r>
              <a:rPr lang="en-GB" sz="1800" b="1" dirty="0">
                <a:solidFill>
                  <a:schemeClr val="tx1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Abdulaziz Aldukhayel</a:t>
            </a:r>
            <a:br>
              <a:rPr lang="en-GB" sz="1800" b="1" dirty="0">
                <a:solidFill>
                  <a:schemeClr val="tx1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</a:br>
            <a:r>
              <a:rPr lang="en-GB" sz="1800" b="1" dirty="0">
                <a:solidFill>
                  <a:schemeClr val="tx1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‏Abdulrahman Alduhayyim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Rinad </a:t>
            </a:r>
            <a:r>
              <a:rPr lang="en-GB" sz="1800" b="1" dirty="0">
                <a:latin typeface="+mn-lt"/>
                <a:cs typeface="Arial" panose="020B0604020202020204" pitchFamily="34" charset="0"/>
              </a:rPr>
              <a:t>Alghoraiby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Rawan Mishal</a:t>
            </a:r>
          </a:p>
          <a:p>
            <a:pPr algn="ctr"/>
            <a:endParaRPr lang="en-US" sz="1800" b="1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Shape 109">
            <a:extLst>
              <a:ext uri="{FF2B5EF4-FFF2-40B4-BE49-F238E27FC236}">
                <a16:creationId xmlns:a16="http://schemas.microsoft.com/office/drawing/2014/main" id="{44F89AF6-DEB5-422C-9C27-5DDDA577350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666996" cy="1572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hape 110">
            <a:extLst>
              <a:ext uri="{FF2B5EF4-FFF2-40B4-BE49-F238E27FC236}">
                <a16:creationId xmlns:a16="http://schemas.microsoft.com/office/drawing/2014/main" id="{5FE624D4-A56A-48D8-80AD-9C7B9D47374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30564" y="-1"/>
            <a:ext cx="2236214" cy="206002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55">
            <a:extLst>
              <a:ext uri="{FF2B5EF4-FFF2-40B4-BE49-F238E27FC236}">
                <a16:creationId xmlns:a16="http://schemas.microsoft.com/office/drawing/2014/main" id="{437727BD-BA18-489D-8F25-BC3151EE5802}"/>
              </a:ext>
            </a:extLst>
          </p:cNvPr>
          <p:cNvSpPr/>
          <p:nvPr/>
        </p:nvSpPr>
        <p:spPr>
          <a:xfrm>
            <a:off x="3658685" y="1008934"/>
            <a:ext cx="1442167" cy="1499933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38100" cap="flat" cmpd="sng">
            <a:solidFill>
              <a:srgbClr val="CCA677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6" name="Shape 56">
            <a:extLst>
              <a:ext uri="{FF2B5EF4-FFF2-40B4-BE49-F238E27FC236}">
                <a16:creationId xmlns:a16="http://schemas.microsoft.com/office/drawing/2014/main" id="{6B278EB7-A02B-4BA5-B9F9-392A9901D434}"/>
              </a:ext>
            </a:extLst>
          </p:cNvPr>
          <p:cNvSpPr/>
          <p:nvPr/>
        </p:nvSpPr>
        <p:spPr>
          <a:xfrm rot="10800000">
            <a:off x="7091134" y="4355634"/>
            <a:ext cx="1442167" cy="1499933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38100" cap="flat" cmpd="sng">
            <a:solidFill>
              <a:srgbClr val="CCA677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B62692-BE68-4B70-AC38-9014948FCBBF}"/>
              </a:ext>
            </a:extLst>
          </p:cNvPr>
          <p:cNvSpPr/>
          <p:nvPr/>
        </p:nvSpPr>
        <p:spPr>
          <a:xfrm>
            <a:off x="3658685" y="1095469"/>
            <a:ext cx="487461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dirty="0">
                <a:latin typeface="Agency FB" panose="020B0503020202020204" pitchFamily="34" charset="0"/>
              </a:rPr>
              <a:t>Good luck</a:t>
            </a:r>
          </a:p>
          <a:p>
            <a:pPr algn="l"/>
            <a:r>
              <a:rPr lang="en-US" sz="3800" dirty="0">
                <a:latin typeface="Agency FB" panose="020B0503020202020204" pitchFamily="34" charset="0"/>
              </a:rPr>
              <a:t> Special thank for team436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B4F9E3-3979-4AC6-8BAC-054F31D8C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8027" y="1810389"/>
            <a:ext cx="448520" cy="4485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4BF4CDD-45E6-4AE3-8C18-1C0EA758B99B}"/>
              </a:ext>
            </a:extLst>
          </p:cNvPr>
          <p:cNvSpPr txBox="1"/>
          <p:nvPr/>
        </p:nvSpPr>
        <p:spPr>
          <a:xfrm>
            <a:off x="8807359" y="5552471"/>
            <a:ext cx="3359419" cy="1272143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60000" indent="-180000">
              <a:lnSpc>
                <a:spcPts val="2300"/>
              </a:lnSpc>
              <a:buFont typeface="Wingdings" panose="05000000000000000000" pitchFamily="2" charset="2"/>
              <a:buChar char="§"/>
            </a:pPr>
            <a:r>
              <a:rPr lang="en-US" sz="18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References:</a:t>
            </a:r>
          </a:p>
          <a:p>
            <a:pPr marL="540000" indent="-180000">
              <a:lnSpc>
                <a:spcPts val="2300"/>
              </a:lnSpc>
              <a:buFont typeface="+mj-lt"/>
              <a:buAutoNum type="arabicPeriod"/>
            </a:pPr>
            <a:r>
              <a:rPr lang="en-US" sz="18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Girls’ &amp; Boys’ Slides</a:t>
            </a:r>
          </a:p>
          <a:p>
            <a:pPr marL="540000" indent="-180000">
              <a:lnSpc>
                <a:spcPts val="2300"/>
              </a:lnSpc>
              <a:buFont typeface="+mj-lt"/>
              <a:buAutoNum type="arabicPeriod"/>
            </a:pPr>
            <a:r>
              <a:rPr lang="en-US" sz="18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Greys Anatomy for Students </a:t>
            </a:r>
          </a:p>
          <a:p>
            <a:pPr marL="540000" indent="-180000">
              <a:lnSpc>
                <a:spcPts val="2300"/>
              </a:lnSpc>
              <a:buFont typeface="+mj-lt"/>
              <a:buAutoNum type="arabicPeriod"/>
            </a:pPr>
            <a:r>
              <a:rPr lang="en-US" sz="18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TeachMeAnatomy.com</a:t>
            </a:r>
          </a:p>
        </p:txBody>
      </p:sp>
      <p:sp>
        <p:nvSpPr>
          <p:cNvPr id="14" name="Shape 21">
            <a:extLst>
              <a:ext uri="{FF2B5EF4-FFF2-40B4-BE49-F238E27FC236}">
                <a16:creationId xmlns:a16="http://schemas.microsoft.com/office/drawing/2014/main" id="{CE4F9F2B-F48E-4434-8232-E45142D8C9E8}"/>
              </a:ext>
            </a:extLst>
          </p:cNvPr>
          <p:cNvSpPr/>
          <p:nvPr/>
        </p:nvSpPr>
        <p:spPr>
          <a:xfrm flipV="1">
            <a:off x="0" y="6720113"/>
            <a:ext cx="12192000" cy="1378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" name="مجموعة 7">
            <a:extLst>
              <a:ext uri="{FF2B5EF4-FFF2-40B4-BE49-F238E27FC236}">
                <a16:creationId xmlns:a16="http://schemas.microsoft.com/office/drawing/2014/main" id="{4A3A3766-B9E0-4998-AC30-F36A54897C55}"/>
              </a:ext>
            </a:extLst>
          </p:cNvPr>
          <p:cNvGrpSpPr/>
          <p:nvPr/>
        </p:nvGrpSpPr>
        <p:grpSpPr>
          <a:xfrm>
            <a:off x="166664" y="6075936"/>
            <a:ext cx="404082" cy="718195"/>
            <a:chOff x="3955103" y="5434210"/>
            <a:chExt cx="404082" cy="718195"/>
          </a:xfrm>
        </p:grpSpPr>
        <p:pic>
          <p:nvPicPr>
            <p:cNvPr id="10" name="صورة 4">
              <a:extLst>
                <a:ext uri="{FF2B5EF4-FFF2-40B4-BE49-F238E27FC236}">
                  <a16:creationId xmlns:a16="http://schemas.microsoft.com/office/drawing/2014/main" id="{31EE6DB7-45F1-43CF-8114-40278D7E5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5103" y="5808367"/>
              <a:ext cx="344038" cy="344038"/>
            </a:xfrm>
            <a:prstGeom prst="rect">
              <a:avLst/>
            </a:prstGeom>
          </p:spPr>
        </p:pic>
        <p:pic>
          <p:nvPicPr>
            <p:cNvPr id="11" name="صورة 6">
              <a:extLst>
                <a:ext uri="{FF2B5EF4-FFF2-40B4-BE49-F238E27FC236}">
                  <a16:creationId xmlns:a16="http://schemas.microsoft.com/office/drawing/2014/main" id="{40797649-1300-41F9-B2AA-9EC8270CB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55103" y="5434210"/>
              <a:ext cx="404082" cy="328654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8E10973-6909-496D-B669-80D56397A4D5}"/>
              </a:ext>
            </a:extLst>
          </p:cNvPr>
          <p:cNvSpPr txBox="1"/>
          <p:nvPr/>
        </p:nvSpPr>
        <p:spPr>
          <a:xfrm>
            <a:off x="500294" y="5913762"/>
            <a:ext cx="4874616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800" b="0" i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cs typeface="Arial" panose="020B0604020202020204" pitchFamily="34" charset="0"/>
              </a:rPr>
              <a:t>Twitter.com</a:t>
            </a:r>
            <a:r>
              <a:rPr lang="ar-SA" sz="1800" b="0" i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cs typeface="Arial" panose="020B0604020202020204" pitchFamily="34" charset="0"/>
              </a:rPr>
              <a:t>/</a:t>
            </a:r>
            <a:r>
              <a:rPr lang="en-US" sz="1800" b="0" i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cs typeface="Arial" panose="020B0604020202020204" pitchFamily="34" charset="0"/>
              </a:rPr>
              <a:t>Anatomy437</a:t>
            </a:r>
          </a:p>
          <a:p>
            <a:pPr algn="l">
              <a:lnSpc>
                <a:spcPct val="150000"/>
              </a:lnSpc>
            </a:pPr>
            <a:r>
              <a:rPr lang="en-US" sz="1800" b="0" i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cs typeface="Arial" panose="020B0604020202020204" pitchFamily="34" charset="0"/>
              </a:rPr>
              <a:t>Anatomyteam.437@gmail.com</a:t>
            </a:r>
          </a:p>
        </p:txBody>
      </p:sp>
    </p:spTree>
    <p:extLst>
      <p:ext uri="{BB962C8B-B14F-4D97-AF65-F5344CB8AC3E}">
        <p14:creationId xmlns:p14="http://schemas.microsoft.com/office/powerpoint/2010/main" val="24244835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01F8F-1632-4F29-9DD0-22024A4CE4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915088-A686-41D9-9E3C-2014377428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02DC9-A02D-46E3-8231-8678137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E5E4A-AD5F-4D0E-9EAC-EC13A71AA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26F55-39A8-4D53-9461-79B1D1488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752540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E1DB6-1226-47C2-BAA4-2C24851EA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CCA17-5C08-4253-ADCB-BAC3690E8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BE24BD-19EA-4B0B-8D8F-11B2133DEF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0260A-4F2B-45B9-92B0-243CF3B5E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DAB8F8-BDB9-4883-91D3-188746DE7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156524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F5DB0-DF20-4BFE-ABEE-3F19EF6A9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3232E2-5ACC-43AD-A4A7-A84492D75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5CA1A8-C9C0-4322-AEA7-CABE84431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79B29D-2DDB-4905-9451-FFA3057F9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328A4-8FDD-4906-96EF-5D4F991A5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50204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7A6C1-D2DD-474C-9413-AD649694C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B6A32-DA5C-424A-B623-FD55AB6CFD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C4E32B-B6C5-4F5D-8E04-65F4790758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8150BA-825C-49E0-8EC1-67142E77A3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098237-05F2-4024-8185-0B86A1653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FA1846-3BCD-493E-988E-1AD1CDA99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135211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27DF7-4435-45C3-A0FA-570D310FB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975B17-F885-409C-B10E-45BAA29FF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5C0C47-C94C-46E4-9EC7-7DFA6EE6B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6B4F27-90AB-4699-B41A-8224AE477B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137289-A016-4215-A2B0-A678D1B2CF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6AD6FC-893C-4A31-8C94-F608EC71CE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A22121-EC0C-4947-A49A-AAE46522A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393CF7-F247-4A1B-8054-FC3C34BF8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282087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9D813-4149-47A4-A30F-D03801512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D4937C-2D97-4CAC-90E7-B279B19275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B0EFD8-D8EE-44F1-B5AE-94B228FDF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E5891E-96D9-4E3A-9354-6506D7BA4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28483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AF248B-1BF4-4238-BAE7-F0E056229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470510-533E-4335-9FD5-A6BB750A7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A12907-D9AB-4EBC-A23D-843A50DF1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207157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21FA9-505E-473C-8441-AFE3803F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53EC5-0125-4A93-A7F1-ED1AF7FE4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0EB7F9-A684-4714-A500-510ED6ED7F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28AABF-73E3-48F0-AB5E-4FEBCE39E2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8460F-7661-4CB9-9476-5A8B2F9BF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0ACA6B-599C-4801-B0AC-520C395B1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91351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1">
            <a:extLst>
              <a:ext uri="{FF2B5EF4-FFF2-40B4-BE49-F238E27FC236}">
                <a16:creationId xmlns:a16="http://schemas.microsoft.com/office/drawing/2014/main" id="{13423607-06AB-4953-837A-F9ED8DA39A13}"/>
              </a:ext>
            </a:extLst>
          </p:cNvPr>
          <p:cNvSpPr/>
          <p:nvPr/>
        </p:nvSpPr>
        <p:spPr>
          <a:xfrm flipV="1">
            <a:off x="0" y="6720113"/>
            <a:ext cx="12192000" cy="137885"/>
          </a:xfrm>
          <a:prstGeom prst="rect">
            <a:avLst/>
          </a:prstGeom>
          <a:solidFill>
            <a:srgbClr val="CCA677"/>
          </a:solidFill>
          <a:ln>
            <a:solidFill>
              <a:srgbClr val="CCA677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 6"/>
          <p:cNvSpPr/>
          <p:nvPr userDrawn="1"/>
        </p:nvSpPr>
        <p:spPr>
          <a:xfrm>
            <a:off x="391886" y="348343"/>
            <a:ext cx="11408228" cy="6110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1780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hyperlink" Target="https://www.youtube.com/watch?v=T2zjlB4ctu4" TargetMode="Externa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6742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>
            <a:cxnSpLocks/>
          </p:cNvCxnSpPr>
          <p:nvPr/>
        </p:nvCxnSpPr>
        <p:spPr>
          <a:xfrm>
            <a:off x="1045415" y="1777496"/>
            <a:ext cx="1517154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3244772" y="2585396"/>
            <a:ext cx="1830148" cy="0"/>
          </a:xfrm>
          <a:prstGeom prst="line">
            <a:avLst/>
          </a:prstGeom>
          <a:ln w="28575">
            <a:solidFill>
              <a:srgbClr val="CC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6218093" y="3958701"/>
            <a:ext cx="2982075" cy="2753347"/>
            <a:chOff x="5732008" y="4023360"/>
            <a:chExt cx="2982075" cy="2753347"/>
          </a:xfrm>
        </p:grpSpPr>
        <p:pic>
          <p:nvPicPr>
            <p:cNvPr id="2052" name="Picture 4" descr="Image result for transverse pontocerebellar fiber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2008" y="4023360"/>
              <a:ext cx="2982075" cy="264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8074225" y="5032506"/>
              <a:ext cx="519856" cy="135668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708900" y="6264154"/>
              <a:ext cx="822960" cy="135668"/>
            </a:xfrm>
            <a:prstGeom prst="rect">
              <a:avLst/>
            </a:prstGeom>
            <a:noFill/>
            <a:ln w="28575">
              <a:solidFill>
                <a:srgbClr val="CC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072349" y="6468930"/>
              <a:ext cx="6043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</p:grp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2639958" y="2847146"/>
            <a:ext cx="1234812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B8FF749-7625-4041-B124-626B9593A55F}"/>
              </a:ext>
            </a:extLst>
          </p:cNvPr>
          <p:cNvSpPr txBox="1">
            <a:spLocks/>
          </p:cNvSpPr>
          <p:nvPr/>
        </p:nvSpPr>
        <p:spPr>
          <a:xfrm>
            <a:off x="735212" y="1468956"/>
            <a:ext cx="5709569" cy="514810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 indent="-252000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b="1" dirty="0">
                <a:latin typeface="+mj-lt"/>
              </a:rPr>
              <a:t>Basilar sulcus:</a:t>
            </a:r>
          </a:p>
          <a:p>
            <a:pPr marL="360000" indent="-223200">
              <a:spcBef>
                <a:spcPts val="0"/>
              </a:spcBef>
              <a:defRPr/>
            </a:pPr>
            <a:r>
              <a:rPr lang="en-US" sz="1800" dirty="0">
                <a:latin typeface="+mj-lt"/>
              </a:rPr>
              <a:t>Divides the pons into 2 halves, occupied by </a:t>
            </a:r>
            <a:r>
              <a:rPr lang="en-US" sz="1800" b="1" dirty="0">
                <a:latin typeface="+mj-lt"/>
              </a:rPr>
              <a:t>basilar artery.</a:t>
            </a:r>
          </a:p>
          <a:p>
            <a:pPr marL="252000" indent="-252000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b="1" dirty="0">
                <a:latin typeface="+mj-lt"/>
              </a:rPr>
              <a:t>Transverse pontine (pontocerebellar) fibers: </a:t>
            </a:r>
          </a:p>
          <a:p>
            <a:pPr marL="360000" indent="-223200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1800" dirty="0">
                <a:latin typeface="+mj-lt"/>
              </a:rPr>
              <a:t>Originate from </a:t>
            </a:r>
            <a:r>
              <a:rPr lang="en-US" sz="1800" b="1" dirty="0">
                <a:latin typeface="+mj-lt"/>
              </a:rPr>
              <a:t>pontine nuclei </a:t>
            </a:r>
          </a:p>
          <a:p>
            <a:pPr marL="360000" indent="-223200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1800" dirty="0">
                <a:latin typeface="+mj-lt"/>
              </a:rPr>
              <a:t>They cross the midline &amp; pass through the </a:t>
            </a:r>
            <a:r>
              <a:rPr lang="en-US" sz="1800" u="sng" dirty="0">
                <a:latin typeface="+mj-lt"/>
              </a:rPr>
              <a:t>contralateral</a:t>
            </a:r>
            <a:r>
              <a:rPr lang="en-US" sz="1800" dirty="0">
                <a:latin typeface="+mj-lt"/>
              </a:rPr>
              <a:t> middle cerebellar peduncle to enter the opposite cerebellar hemisphere.</a:t>
            </a:r>
          </a:p>
          <a:p>
            <a:pPr marL="252000" indent="-252000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b="1" dirty="0">
                <a:latin typeface="+mj-lt"/>
              </a:rPr>
              <a:t>Nerves emerging from Pons (4 nerves):</a:t>
            </a:r>
          </a:p>
          <a:p>
            <a:pPr marL="360000" indent="-223838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1800" b="1" u="heavy" dirty="0">
                <a:uFill>
                  <a:solidFill>
                    <a:schemeClr val="accent4"/>
                  </a:solidFill>
                </a:uFill>
                <a:latin typeface="+mj-lt"/>
              </a:rPr>
              <a:t>Trigeminal</a:t>
            </a:r>
            <a:r>
              <a:rPr lang="en-US" sz="1800" dirty="0">
                <a:latin typeface="+mj-lt"/>
              </a:rPr>
              <a:t> (5th): from the middle of ventrolateral aspect of pons, as 2 roots: a small medial motor root &amp;                    a large lateral sensory root*.</a:t>
            </a:r>
          </a:p>
          <a:p>
            <a:pPr marL="360000" indent="-223838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1800" b="1" u="heavy" dirty="0">
                <a:uFill>
                  <a:solidFill>
                    <a:schemeClr val="accent3">
                      <a:lumMod val="75000"/>
                    </a:schemeClr>
                  </a:solidFill>
                </a:uFill>
                <a:latin typeface="+mj-lt"/>
              </a:rPr>
              <a:t>Abducent</a:t>
            </a:r>
            <a:r>
              <a:rPr lang="en-US" sz="1800" dirty="0">
                <a:latin typeface="+mj-lt"/>
              </a:rPr>
              <a:t> (6th): from sulcus/junction  between pons &amp; pyramid.</a:t>
            </a:r>
          </a:p>
          <a:p>
            <a:pPr marL="360000" indent="-223838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1800" b="1" u="heavy" dirty="0">
                <a:uFill>
                  <a:solidFill>
                    <a:srgbClr val="FFC000"/>
                  </a:solidFill>
                </a:uFill>
                <a:latin typeface="+mj-lt"/>
              </a:rPr>
              <a:t>Facial</a:t>
            </a:r>
            <a:r>
              <a:rPr lang="en-US" sz="1800" dirty="0">
                <a:latin typeface="+mj-lt"/>
              </a:rPr>
              <a:t> (7th) &amp; </a:t>
            </a:r>
            <a:r>
              <a:rPr lang="en-US" sz="1800" b="1" u="heavy" dirty="0">
                <a:uFill>
                  <a:solidFill>
                    <a:srgbClr val="FF0066"/>
                  </a:solidFill>
                </a:uFill>
                <a:latin typeface="+mj-lt"/>
              </a:rPr>
              <a:t>Vestibulocochlear</a:t>
            </a:r>
            <a:r>
              <a:rPr lang="en-US" sz="1800" dirty="0">
                <a:latin typeface="+mj-lt"/>
              </a:rPr>
              <a:t> (8th): at </a:t>
            </a:r>
            <a:r>
              <a:rPr lang="en-US" sz="1800" u="sng" dirty="0">
                <a:latin typeface="+mj-lt"/>
              </a:rPr>
              <a:t>cerebellopontine angle </a:t>
            </a:r>
            <a:r>
              <a:rPr lang="en-US" sz="1800" dirty="0">
                <a:latin typeface="+mj-lt"/>
              </a:rPr>
              <a:t>(junction between medulla, pons &amp; cerebellum). Both nerves emerge as 2 roots: from medial to lateral: 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motor root of 7th, sensory root of 7</a:t>
            </a:r>
            <a:r>
              <a:rPr lang="en-US" sz="1800" baseline="30000" dirty="0">
                <a:latin typeface="+mj-lt"/>
              </a:rPr>
              <a:t>th</a:t>
            </a:r>
            <a:r>
              <a:rPr lang="en-US" sz="1800" dirty="0">
                <a:latin typeface="+mj-lt"/>
              </a:rPr>
              <a:t>, 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vestibular part of 8th  &amp; cochlear part of 8th</a:t>
            </a:r>
          </a:p>
          <a:p>
            <a:pPr marL="533400" indent="-249238">
              <a:spcBef>
                <a:spcPts val="0"/>
              </a:spcBef>
              <a:buFont typeface="Arial" charset="0"/>
              <a:buChar char="•"/>
              <a:defRPr/>
            </a:pPr>
            <a:endParaRPr lang="en-US" sz="2200" dirty="0">
              <a:latin typeface="+mj-lt"/>
            </a:endParaRPr>
          </a:p>
          <a:p>
            <a:pPr>
              <a:spcBef>
                <a:spcPts val="0"/>
              </a:spcBef>
              <a:defRPr/>
            </a:pPr>
            <a:endParaRPr lang="en-US" sz="2200" dirty="0">
              <a:latin typeface="+mj-lt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4C83F19-E5BC-49AC-974A-9679175C946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Pons</a:t>
            </a:r>
          </a:p>
          <a:p>
            <a:r>
              <a:rPr lang="en-US" sz="3200" b="1" dirty="0"/>
              <a:t>Ventral Surface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4AFE55B-9764-463D-8CA5-A59627E8E9D3}"/>
              </a:ext>
            </a:extLst>
          </p:cNvPr>
          <p:cNvGrpSpPr/>
          <p:nvPr/>
        </p:nvGrpSpPr>
        <p:grpSpPr>
          <a:xfrm>
            <a:off x="9613170" y="174906"/>
            <a:ext cx="2550864" cy="3746135"/>
            <a:chOff x="4557789" y="2401772"/>
            <a:chExt cx="2550864" cy="374613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6AF75E6-8707-4D12-BB92-1D1E66D62E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26" r="4563"/>
            <a:stretch/>
          </p:blipFill>
          <p:spPr>
            <a:xfrm>
              <a:off x="4557789" y="2401772"/>
              <a:ext cx="2550864" cy="374613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74BDBF3-8C04-4397-8308-1389AB34DB3C}"/>
                </a:ext>
              </a:extLst>
            </p:cNvPr>
            <p:cNvSpPr txBox="1"/>
            <p:nvPr/>
          </p:nvSpPr>
          <p:spPr>
            <a:xfrm>
              <a:off x="5229145" y="3802532"/>
              <a:ext cx="303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7E05EEB-A6DA-42EF-9CA2-886E2A4319AB}"/>
                </a:ext>
              </a:extLst>
            </p:cNvPr>
            <p:cNvSpPr txBox="1"/>
            <p:nvPr/>
          </p:nvSpPr>
          <p:spPr>
            <a:xfrm>
              <a:off x="5381095" y="4111084"/>
              <a:ext cx="303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3">
                      <a:lumMod val="75000"/>
                    </a:schemeClr>
                  </a:solidFill>
                </a:rPr>
                <a:t>6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E7455BE-4A5A-407A-A8D8-22F9F11B7EAF}"/>
                </a:ext>
              </a:extLst>
            </p:cNvPr>
            <p:cNvSpPr txBox="1"/>
            <p:nvPr/>
          </p:nvSpPr>
          <p:spPr>
            <a:xfrm>
              <a:off x="5106924" y="4158026"/>
              <a:ext cx="303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66"/>
                  </a:solidFill>
                </a:rPr>
                <a:t>8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B6B00C5-EFF3-4CBA-BF19-EEFA2076E25D}"/>
                </a:ext>
              </a:extLst>
            </p:cNvPr>
            <p:cNvSpPr txBox="1"/>
            <p:nvPr/>
          </p:nvSpPr>
          <p:spPr>
            <a:xfrm>
              <a:off x="5229145" y="4088319"/>
              <a:ext cx="303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7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8E34F7AC-BEED-49F5-8190-936BB1A2A6B4}"/>
              </a:ext>
            </a:extLst>
          </p:cNvPr>
          <p:cNvGrpSpPr/>
          <p:nvPr/>
        </p:nvGrpSpPr>
        <p:grpSpPr>
          <a:xfrm>
            <a:off x="6353468" y="118555"/>
            <a:ext cx="3237106" cy="3876988"/>
            <a:chOff x="6132389" y="518879"/>
            <a:chExt cx="3237106" cy="3876988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F3162117-1CF3-41F9-805D-26ED2AF92EFC}"/>
                </a:ext>
              </a:extLst>
            </p:cNvPr>
            <p:cNvGrpSpPr/>
            <p:nvPr/>
          </p:nvGrpSpPr>
          <p:grpSpPr>
            <a:xfrm>
              <a:off x="6132389" y="518879"/>
              <a:ext cx="3237106" cy="3876988"/>
              <a:chOff x="6132389" y="518879"/>
              <a:chExt cx="3237106" cy="3876988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6CE1C5D7-8295-41B7-97A2-33C3BBB58450}"/>
                  </a:ext>
                </a:extLst>
              </p:cNvPr>
              <p:cNvGrpSpPr/>
              <p:nvPr/>
            </p:nvGrpSpPr>
            <p:grpSpPr>
              <a:xfrm>
                <a:off x="6132389" y="518879"/>
                <a:ext cx="3237106" cy="3876988"/>
                <a:chOff x="6359047" y="789140"/>
                <a:chExt cx="5227528" cy="5387823"/>
              </a:xfrm>
            </p:grpSpPr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BDB69E3D-02D4-4425-A944-EB551858CFE9}"/>
                    </a:ext>
                  </a:extLst>
                </p:cNvPr>
                <p:cNvGrpSpPr/>
                <p:nvPr/>
              </p:nvGrpSpPr>
              <p:grpSpPr>
                <a:xfrm>
                  <a:off x="6359047" y="789140"/>
                  <a:ext cx="5227528" cy="5387823"/>
                  <a:chOff x="6096000" y="1191313"/>
                  <a:chExt cx="4400550" cy="4828487"/>
                </a:xfrm>
              </p:grpSpPr>
              <p:pic>
                <p:nvPicPr>
                  <p:cNvPr id="89" name="Picture 7" descr="C:\Documents and Settings\Free User\My Documents\My Pictures\asxc.png">
                    <a:extLst>
                      <a:ext uri="{FF2B5EF4-FFF2-40B4-BE49-F238E27FC236}">
                        <a16:creationId xmlns:a16="http://schemas.microsoft.com/office/drawing/2014/main" id="{0289EF17-89F0-457E-922F-73E998AAA13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91"/>
                  <a:stretch/>
                </p:blipFill>
                <p:spPr bwMode="auto">
                  <a:xfrm>
                    <a:off x="6096000" y="1191313"/>
                    <a:ext cx="4400550" cy="482848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90" name="5-Point Star 6">
                    <a:extLst>
                      <a:ext uri="{FF2B5EF4-FFF2-40B4-BE49-F238E27FC236}">
                        <a16:creationId xmlns:a16="http://schemas.microsoft.com/office/drawing/2014/main" id="{148E9B73-FE71-4104-A201-847FEBF4E844}"/>
                      </a:ext>
                    </a:extLst>
                  </p:cNvPr>
                  <p:cNvSpPr/>
                  <p:nvPr/>
                </p:nvSpPr>
                <p:spPr>
                  <a:xfrm flipH="1">
                    <a:off x="7848600" y="4572000"/>
                    <a:ext cx="76200" cy="76200"/>
                  </a:xfrm>
                  <a:prstGeom prst="star5">
                    <a:avLst/>
                  </a:prstGeom>
                  <a:solidFill>
                    <a:srgbClr val="00CC00"/>
                  </a:solidFill>
                  <a:ln>
                    <a:solidFill>
                      <a:srgbClr val="00CC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8FBF3BDF-5164-4A6A-BF86-CD7710F9CED7}"/>
                    </a:ext>
                  </a:extLst>
                </p:cNvPr>
                <p:cNvSpPr/>
                <p:nvPr/>
              </p:nvSpPr>
              <p:spPr>
                <a:xfrm>
                  <a:off x="6844553" y="5177118"/>
                  <a:ext cx="268941" cy="121023"/>
                </a:xfrm>
                <a:prstGeom prst="rect">
                  <a:avLst/>
                </a:prstGeom>
                <a:noFill/>
                <a:ln w="28575"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E3168362-6810-4956-9231-9FA26F5F9371}"/>
                  </a:ext>
                </a:extLst>
              </p:cNvPr>
              <p:cNvGrpSpPr/>
              <p:nvPr/>
            </p:nvGrpSpPr>
            <p:grpSpPr>
              <a:xfrm>
                <a:off x="7179994" y="2343445"/>
                <a:ext cx="829902" cy="746508"/>
                <a:chOff x="9592863" y="7066766"/>
                <a:chExt cx="647977" cy="1003363"/>
              </a:xfrm>
            </p:grpSpPr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BA4D968E-B745-4CF6-96D3-E821D76529A5}"/>
                    </a:ext>
                  </a:extLst>
                </p:cNvPr>
                <p:cNvSpPr/>
                <p:nvPr/>
              </p:nvSpPr>
              <p:spPr>
                <a:xfrm>
                  <a:off x="9592863" y="7485354"/>
                  <a:ext cx="344966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3200" b="1" dirty="0">
                      <a:solidFill>
                        <a:srgbClr val="CC3399"/>
                      </a:solidFill>
                      <a:latin typeface="Arial" charset="0"/>
                      <a:cs typeface="Arial" charset="0"/>
                    </a:rPr>
                    <a:t>*</a:t>
                  </a:r>
                  <a:endParaRPr lang="en-US" sz="3200" dirty="0">
                    <a:solidFill>
                      <a:srgbClr val="CC3399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C73476FA-B439-4318-A259-95EEB6528314}"/>
                    </a:ext>
                  </a:extLst>
                </p:cNvPr>
                <p:cNvSpPr/>
                <p:nvPr/>
              </p:nvSpPr>
              <p:spPr>
                <a:xfrm>
                  <a:off x="9895874" y="7066766"/>
                  <a:ext cx="344966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3200" b="1" dirty="0">
                      <a:solidFill>
                        <a:schemeClr val="accent2">
                          <a:lumMod val="75000"/>
                        </a:schemeClr>
                      </a:solidFill>
                      <a:latin typeface="Arial" charset="0"/>
                      <a:cs typeface="Arial" charset="0"/>
                    </a:rPr>
                    <a:t>*</a:t>
                  </a:r>
                  <a:endParaRPr lang="en-US" sz="3200" dirty="0">
                    <a:solidFill>
                      <a:schemeClr val="accent2">
                        <a:lumMod val="75000"/>
                      </a:schemeClr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</p:grp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A7181526-C11D-4812-ACAF-DF13BACCF713}"/>
                </a:ext>
              </a:extLst>
            </p:cNvPr>
            <p:cNvSpPr/>
            <p:nvPr/>
          </p:nvSpPr>
          <p:spPr>
            <a:xfrm>
              <a:off x="8763296" y="2694921"/>
              <a:ext cx="508651" cy="94346"/>
            </a:xfrm>
            <a:prstGeom prst="rect">
              <a:avLst/>
            </a:prstGeom>
            <a:noFill/>
            <a:ln w="28575"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A7E33B7E-5B43-4E7B-A30B-AC67EBEAB11D}"/>
                </a:ext>
              </a:extLst>
            </p:cNvPr>
            <p:cNvSpPr/>
            <p:nvPr/>
          </p:nvSpPr>
          <p:spPr>
            <a:xfrm>
              <a:off x="8820130" y="2478632"/>
              <a:ext cx="274058" cy="131832"/>
            </a:xfrm>
            <a:prstGeom prst="rect">
              <a:avLst/>
            </a:prstGeom>
            <a:noFill/>
            <a:ln w="28575">
              <a:solidFill>
                <a:srgbClr val="72BE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24483A9F-9E2D-4C64-B736-35B78CB7EB66}"/>
                </a:ext>
              </a:extLst>
            </p:cNvPr>
            <p:cNvSpPr/>
            <p:nvPr/>
          </p:nvSpPr>
          <p:spPr>
            <a:xfrm>
              <a:off x="8820130" y="2848675"/>
              <a:ext cx="451817" cy="82663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949CE95F-7909-48D0-9A4B-E3CFE4AE907C}"/>
                </a:ext>
              </a:extLst>
            </p:cNvPr>
            <p:cNvSpPr/>
            <p:nvPr/>
          </p:nvSpPr>
          <p:spPr>
            <a:xfrm>
              <a:off x="8880591" y="2990746"/>
              <a:ext cx="352357" cy="131832"/>
            </a:xfrm>
            <a:prstGeom prst="rect">
              <a:avLst/>
            </a:prstGeom>
            <a:noFill/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063138" y="3900068"/>
            <a:ext cx="3034038" cy="2797463"/>
            <a:chOff x="7089811" y="4006478"/>
            <a:chExt cx="3483906" cy="2797463"/>
          </a:xfrm>
        </p:grpSpPr>
        <p:grpSp>
          <p:nvGrpSpPr>
            <p:cNvPr id="3" name="Group 2"/>
            <p:cNvGrpSpPr/>
            <p:nvPr/>
          </p:nvGrpSpPr>
          <p:grpSpPr>
            <a:xfrm>
              <a:off x="7089811" y="4006478"/>
              <a:ext cx="3483906" cy="2797463"/>
              <a:chOff x="7089811" y="4006478"/>
              <a:chExt cx="3483906" cy="2797463"/>
            </a:xfrm>
          </p:grpSpPr>
          <p:pic>
            <p:nvPicPr>
              <p:cNvPr id="2050" name="Picture 2" descr="Image result for pontine nucleus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5"/>
              <a:stretch/>
            </p:blipFill>
            <p:spPr bwMode="auto">
              <a:xfrm>
                <a:off x="7089811" y="4006478"/>
                <a:ext cx="3483906" cy="27092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9749431" y="6496164"/>
                <a:ext cx="69398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  <a:latin typeface="+mn-lt"/>
                  </a:rPr>
                  <a:t>Extra</a:t>
                </a:r>
                <a:endParaRPr lang="en-GB" dirty="0">
                  <a:solidFill>
                    <a:schemeClr val="bg1">
                      <a:lumMod val="50000"/>
                    </a:schemeClr>
                  </a:solidFill>
                  <a:latin typeface="+mn-lt"/>
                </a:endParaRP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9879319" y="5578654"/>
              <a:ext cx="596937" cy="135668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49" name="TextBox 2048">
            <a:extLst>
              <a:ext uri="{FF2B5EF4-FFF2-40B4-BE49-F238E27FC236}">
                <a16:creationId xmlns:a16="http://schemas.microsoft.com/office/drawing/2014/main" id="{61E7F774-9CC1-4C98-B5DC-048351B72C9F}"/>
              </a:ext>
            </a:extLst>
          </p:cNvPr>
          <p:cNvSpPr txBox="1"/>
          <p:nvPr/>
        </p:nvSpPr>
        <p:spPr>
          <a:xfrm>
            <a:off x="4230104" y="127676"/>
            <a:ext cx="26262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*Pure motor (must medial)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*Pure sensory (must lateral)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*Mixed (middle)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*Ventral surface of pons &amp; medulla white matter because of motor fiber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82235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5EBE46B-8AD1-4445-ACB1-95624F031E81}"/>
              </a:ext>
            </a:extLst>
          </p:cNvPr>
          <p:cNvGrpSpPr/>
          <p:nvPr/>
        </p:nvGrpSpPr>
        <p:grpSpPr>
          <a:xfrm>
            <a:off x="5664200" y="3860461"/>
            <a:ext cx="2604738" cy="2146620"/>
            <a:chOff x="3050300" y="4287358"/>
            <a:chExt cx="4318874" cy="281209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2C09921-A567-47A6-A65C-786C357DA8B7}"/>
                </a:ext>
              </a:extLst>
            </p:cNvPr>
            <p:cNvGrpSpPr/>
            <p:nvPr/>
          </p:nvGrpSpPr>
          <p:grpSpPr>
            <a:xfrm>
              <a:off x="3050300" y="4287358"/>
              <a:ext cx="4318874" cy="2805593"/>
              <a:chOff x="6154540" y="393638"/>
              <a:chExt cx="4318874" cy="3179824"/>
            </a:xfrm>
          </p:grpSpPr>
          <p:pic>
            <p:nvPicPr>
              <p:cNvPr id="19" name="Picture 2">
                <a:extLst>
                  <a:ext uri="{FF2B5EF4-FFF2-40B4-BE49-F238E27FC236}">
                    <a16:creationId xmlns:a16="http://schemas.microsoft.com/office/drawing/2014/main" id="{FB4C84EB-D9D3-4450-A858-E32346F2BE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06" t="49745"/>
              <a:stretch>
                <a:fillRect/>
              </a:stretch>
            </p:blipFill>
            <p:spPr bwMode="auto">
              <a:xfrm>
                <a:off x="6154540" y="393638"/>
                <a:ext cx="4298268" cy="31798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5FEFE42-12A3-4930-B4BC-0DB8B6F28B35}"/>
                  </a:ext>
                </a:extLst>
              </p:cNvPr>
              <p:cNvSpPr/>
              <p:nvPr/>
            </p:nvSpPr>
            <p:spPr>
              <a:xfrm>
                <a:off x="10086734" y="2512817"/>
                <a:ext cx="386680" cy="289800"/>
              </a:xfrm>
              <a:prstGeom prst="rect">
                <a:avLst/>
              </a:prstGeom>
              <a:noFill/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10D9620-9E93-4386-99F6-649CDBEB9B41}"/>
                </a:ext>
              </a:extLst>
            </p:cNvPr>
            <p:cNvSpPr txBox="1"/>
            <p:nvPr/>
          </p:nvSpPr>
          <p:spPr>
            <a:xfrm>
              <a:off x="3128355" y="6791673"/>
              <a:ext cx="601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 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</p:grpSp>
      <p:sp>
        <p:nvSpPr>
          <p:cNvPr id="13" name="Content Placeholder 2"/>
          <p:cNvSpPr txBox="1">
            <a:spLocks/>
          </p:cNvSpPr>
          <p:nvPr/>
        </p:nvSpPr>
        <p:spPr>
          <a:xfrm>
            <a:off x="1004674" y="1586463"/>
            <a:ext cx="4838700" cy="4076700"/>
          </a:xfrm>
          <a:prstGeom prst="rect">
            <a:avLst/>
          </a:prstGeom>
          <a:ln>
            <a:noFill/>
          </a:ln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100" indent="-292100">
              <a:spcBef>
                <a:spcPts val="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/>
            </a:pPr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It is formed of </a:t>
            </a:r>
            <a:r>
              <a:rPr lang="en-GB" sz="2200" dirty="0">
                <a:latin typeface="+mj-lt"/>
              </a:rPr>
              <a:t>a large </a:t>
            </a:r>
            <a:r>
              <a:rPr lang="en-US" sz="2200" dirty="0">
                <a:latin typeface="+mj-lt"/>
              </a:rPr>
              <a:t> column of descending fibers (</a:t>
            </a:r>
            <a:r>
              <a:rPr lang="en-US" sz="2200" b="1" dirty="0">
                <a:latin typeface="+mj-lt"/>
              </a:rPr>
              <a:t>crus </a:t>
            </a:r>
            <a:r>
              <a:rPr lang="en-US" sz="2200" b="1" dirty="0" err="1">
                <a:latin typeface="+mj-lt"/>
              </a:rPr>
              <a:t>cerebri</a:t>
            </a:r>
            <a:r>
              <a:rPr lang="en-US" sz="2200" b="1" dirty="0">
                <a:latin typeface="+mj-lt"/>
              </a:rPr>
              <a:t> 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“descending motor fiber”*</a:t>
            </a:r>
            <a:br>
              <a:rPr lang="en-US" sz="2200" b="1" dirty="0">
                <a:latin typeface="+mj-lt"/>
              </a:rPr>
            </a:br>
            <a:r>
              <a:rPr lang="en-US" sz="2200" b="1" dirty="0">
                <a:latin typeface="+mj-lt"/>
              </a:rPr>
              <a:t>or basis pedunculi</a:t>
            </a:r>
            <a:r>
              <a:rPr lang="en-US" sz="2200" dirty="0">
                <a:latin typeface="+mj-lt"/>
              </a:rPr>
              <a:t>), on either side.</a:t>
            </a:r>
          </a:p>
          <a:p>
            <a:pPr marL="292100" indent="-292100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latin typeface="+mj-lt"/>
              </a:rPr>
              <a:t>The 2 </a:t>
            </a:r>
            <a:r>
              <a:rPr lang="en-US" sz="2200" dirty="0" err="1">
                <a:latin typeface="+mj-lt"/>
              </a:rPr>
              <a:t>crura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cerebri</a:t>
            </a:r>
            <a:r>
              <a:rPr lang="en-US" sz="2200" dirty="0">
                <a:latin typeface="+mj-lt"/>
              </a:rPr>
              <a:t> are separated by</a:t>
            </a:r>
            <a:br>
              <a:rPr lang="en-US" sz="2200" dirty="0">
                <a:latin typeface="+mj-lt"/>
              </a:rPr>
            </a:br>
            <a:r>
              <a:rPr lang="en-US" sz="2200" dirty="0">
                <a:latin typeface="+mj-lt"/>
              </a:rPr>
              <a:t>a depression called the </a:t>
            </a:r>
            <a:r>
              <a:rPr lang="en-US" sz="2200" b="1" dirty="0">
                <a:latin typeface="+mj-lt"/>
              </a:rPr>
              <a:t>interpeduncular fossa</a:t>
            </a:r>
            <a:r>
              <a:rPr lang="en-US" sz="2200" dirty="0">
                <a:latin typeface="+mj-lt"/>
              </a:rPr>
              <a:t>.</a:t>
            </a:r>
          </a:p>
          <a:p>
            <a:pPr marL="292100" indent="-292100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latin typeface="+mj-lt"/>
              </a:rPr>
              <a:t>Nerve emerging from Midbrain (one):</a:t>
            </a:r>
          </a:p>
          <a:p>
            <a:pPr marL="609600" indent="-317500">
              <a:spcBef>
                <a:spcPts val="0"/>
              </a:spcBef>
              <a:defRPr/>
            </a:pPr>
            <a:r>
              <a:rPr lang="en-US" sz="2200" b="1" dirty="0">
                <a:latin typeface="+mj-lt"/>
              </a:rPr>
              <a:t>Occulomotor</a:t>
            </a:r>
            <a:r>
              <a:rPr lang="en-US" sz="2200" dirty="0">
                <a:latin typeface="+mj-lt"/>
              </a:rPr>
              <a:t> (3rd): from medial aspect of crus </a:t>
            </a:r>
            <a:r>
              <a:rPr lang="en-US" sz="2200" dirty="0" err="1">
                <a:latin typeface="+mj-lt"/>
              </a:rPr>
              <a:t>cerebri</a:t>
            </a:r>
            <a:r>
              <a:rPr lang="en-US" sz="2200" dirty="0">
                <a:latin typeface="+mj-lt"/>
              </a:rPr>
              <a:t>.</a:t>
            </a:r>
          </a:p>
          <a:p>
            <a:pPr marL="292100" indent="0">
              <a:spcBef>
                <a:spcPts val="0"/>
              </a:spcBef>
              <a:buNone/>
              <a:defRPr/>
            </a:pPr>
            <a:endParaRPr lang="en-US" sz="2200" dirty="0">
              <a:latin typeface="+mj-lt"/>
            </a:endParaRP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1394938" y="3746500"/>
            <a:ext cx="2415558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3485250" y="2217753"/>
            <a:ext cx="1355615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1701439" y="4310035"/>
            <a:ext cx="1436208" cy="0"/>
          </a:xfrm>
          <a:prstGeom prst="line">
            <a:avLst/>
          </a:prstGeom>
          <a:ln w="28575">
            <a:solidFill>
              <a:srgbClr val="BB88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6759574" y="240178"/>
            <a:ext cx="4606926" cy="3644900"/>
            <a:chOff x="6746874" y="977900"/>
            <a:chExt cx="4606926" cy="5054600"/>
          </a:xfrm>
        </p:grpSpPr>
        <p:grpSp>
          <p:nvGrpSpPr>
            <p:cNvPr id="23" name="Group 22"/>
            <p:cNvGrpSpPr/>
            <p:nvPr/>
          </p:nvGrpSpPr>
          <p:grpSpPr>
            <a:xfrm>
              <a:off x="6746874" y="977900"/>
              <a:ext cx="4606926" cy="5054600"/>
              <a:chOff x="5867400" y="1270000"/>
              <a:chExt cx="4606926" cy="5054600"/>
            </a:xfrm>
          </p:grpSpPr>
          <p:pic>
            <p:nvPicPr>
              <p:cNvPr id="25" name="Picture 7" descr="C:\Documents and Settings\Free User\My Documents\My Pictures\asxc.pn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96"/>
              <a:stretch/>
            </p:blipFill>
            <p:spPr>
              <a:xfrm>
                <a:off x="5867401" y="1270000"/>
                <a:ext cx="4606925" cy="5054600"/>
              </a:xfrm>
              <a:prstGeom prst="rect">
                <a:avLst/>
              </a:prstGeom>
              <a:noFill/>
              <a:ln>
                <a:noFill/>
                <a:miter lim="800000"/>
                <a:headEnd/>
                <a:tailEnd/>
              </a:ln>
            </p:spPr>
          </p:pic>
          <p:sp>
            <p:nvSpPr>
              <p:cNvPr id="26" name="Rectangle 25"/>
              <p:cNvSpPr/>
              <p:nvPr/>
            </p:nvSpPr>
            <p:spPr>
              <a:xfrm>
                <a:off x="7988300" y="3358006"/>
                <a:ext cx="344966" cy="5847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3200" b="1" dirty="0">
                    <a:solidFill>
                      <a:schemeClr val="accent2"/>
                    </a:solidFill>
                    <a:latin typeface="Arial" charset="0"/>
                    <a:cs typeface="Arial" charset="0"/>
                  </a:rPr>
                  <a:t>*</a:t>
                </a:r>
                <a:endParaRPr lang="en-US" sz="3200" dirty="0">
                  <a:solidFill>
                    <a:schemeClr val="accent2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7" name="TextBox 6"/>
              <p:cNvSpPr txBox="1">
                <a:spLocks noChangeArrowheads="1"/>
              </p:cNvSpPr>
              <p:nvPr/>
            </p:nvSpPr>
            <p:spPr bwMode="auto">
              <a:xfrm>
                <a:off x="5867400" y="3505200"/>
                <a:ext cx="609600" cy="50722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FF00"/>
                </a:solidFill>
                <a:miter lim="800000"/>
                <a:headEnd/>
                <a:tailEnd/>
              </a:ln>
              <a:extLst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900" b="1" dirty="0"/>
                  <a:t>Crus </a:t>
                </a:r>
                <a:r>
                  <a:rPr lang="en-US" altLang="en-US" sz="900" b="1" dirty="0" err="1"/>
                  <a:t>Cerebri</a:t>
                </a:r>
                <a:endParaRPr lang="en-US" altLang="en-US" sz="900" b="1" dirty="0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10687852" y="2607821"/>
              <a:ext cx="411948" cy="186179"/>
            </a:xfrm>
            <a:prstGeom prst="rect">
              <a:avLst/>
            </a:prstGeom>
            <a:noFill/>
            <a:ln w="28575">
              <a:solidFill>
                <a:srgbClr val="BB88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623755" y="3940241"/>
            <a:ext cx="5307537" cy="2721940"/>
            <a:chOff x="4962938" y="4010025"/>
            <a:chExt cx="6304416" cy="27219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58720" y="4010025"/>
              <a:ext cx="4408634" cy="2721940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>
              <a:cxnSpLocks/>
            </p:cNvCxnSpPr>
            <p:nvPr/>
          </p:nvCxnSpPr>
          <p:spPr>
            <a:xfrm flipV="1">
              <a:off x="4962938" y="5605577"/>
              <a:ext cx="0" cy="561802"/>
            </a:xfrm>
            <a:prstGeom prst="straightConnector1">
              <a:avLst/>
            </a:prstGeom>
            <a:ln w="5715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F7A2DDD2-DED9-44A8-AE58-14A55E6C467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Midbrain</a:t>
            </a:r>
          </a:p>
          <a:p>
            <a:r>
              <a:rPr lang="en-US" sz="3200" b="1" dirty="0"/>
              <a:t>Ventral Surface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6713C6D-5295-41CA-AEBA-38C91E34D4F5}"/>
              </a:ext>
            </a:extLst>
          </p:cNvPr>
          <p:cNvSpPr/>
          <p:nvPr/>
        </p:nvSpPr>
        <p:spPr>
          <a:xfrm>
            <a:off x="1004674" y="4962657"/>
            <a:ext cx="445506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0" indent="-317500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Trochlear (4</a:t>
            </a:r>
            <a:r>
              <a:rPr lang="en-US" sz="1600" baseline="30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) is in the posterior (dorsal) aspect</a:t>
            </a:r>
          </a:p>
          <a:p>
            <a:pPr marL="609600" indent="-317500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Muscle arising from:</a:t>
            </a:r>
          </a:p>
          <a:p>
            <a:pPr marL="609600" indent="-317500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1- myotome  by spinal nerve (general motor)</a:t>
            </a:r>
          </a:p>
          <a:p>
            <a:pPr marL="609600" indent="-317500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2- pharyngeal arch (special motor)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87DC487-A53F-4F9C-94BD-84581EA914F5}"/>
              </a:ext>
            </a:extLst>
          </p:cNvPr>
          <p:cNvSpPr/>
          <p:nvPr/>
        </p:nvSpPr>
        <p:spPr>
          <a:xfrm>
            <a:off x="4604552" y="563393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chemeClr val="tx1"/>
              </a:buClr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*“descending motor fiber”:</a:t>
            </a:r>
          </a:p>
          <a:p>
            <a:pPr marL="144000" indent="-144000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Corticocerebellar</a:t>
            </a:r>
          </a:p>
          <a:p>
            <a:pPr marL="144000" indent="-144000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Corticobulbar </a:t>
            </a:r>
          </a:p>
          <a:p>
            <a:pPr marL="144000" indent="-144000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Corticospinal 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66548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899114" y="1404978"/>
            <a:ext cx="6019800" cy="4757738"/>
            <a:chOff x="4800600" y="1690688"/>
            <a:chExt cx="6019800" cy="4757738"/>
          </a:xfrm>
        </p:grpSpPr>
        <p:pic>
          <p:nvPicPr>
            <p:cNvPr id="4" name="Content Placeholder 6" descr="Brain stem 01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4800600" y="1690688"/>
              <a:ext cx="6019800" cy="4267200"/>
            </a:xfrm>
            <a:prstGeom prst="rect">
              <a:avLst/>
            </a:prstGeom>
            <a:ln w="38100" cap="sq">
              <a:noFill/>
            </a:ln>
            <a:effectLst/>
          </p:spPr>
        </p:pic>
        <p:sp>
          <p:nvSpPr>
            <p:cNvPr id="5" name="Rectangle 4"/>
            <p:cNvSpPr/>
            <p:nvPr/>
          </p:nvSpPr>
          <p:spPr>
            <a:xfrm>
              <a:off x="6324600" y="6110288"/>
              <a:ext cx="1506538" cy="3381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open medulla</a:t>
              </a:r>
              <a:endPara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8001001" y="6110288"/>
              <a:ext cx="1666875" cy="3381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closed medulla</a:t>
              </a:r>
              <a:endPara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 flipV="1">
              <a:off x="8229600" y="4891088"/>
              <a:ext cx="533400" cy="3810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V="1">
              <a:off x="7315200" y="4891088"/>
              <a:ext cx="1143000" cy="1295400"/>
            </a:xfrm>
            <a:prstGeom prst="straightConnector1">
              <a:avLst/>
            </a:prstGeom>
            <a:ln w="28575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8534400" y="5195888"/>
              <a:ext cx="76200" cy="914400"/>
            </a:xfrm>
            <a:prstGeom prst="straightConnector1">
              <a:avLst/>
            </a:prstGeom>
            <a:ln w="19050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Content Placeholder 2"/>
          <p:cNvSpPr txBox="1">
            <a:spLocks/>
          </p:cNvSpPr>
          <p:nvPr/>
        </p:nvSpPr>
        <p:spPr>
          <a:xfrm>
            <a:off x="967409" y="1586463"/>
            <a:ext cx="5518114" cy="3733800"/>
          </a:xfrm>
          <a:prstGeom prst="rect">
            <a:avLst/>
          </a:prstGeom>
          <a:ln>
            <a:noFill/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100" indent="-292100">
              <a:buFont typeface="Courier New" panose="02070309020205020404" pitchFamily="49" charset="0"/>
              <a:buChar char="o"/>
            </a:pPr>
            <a:r>
              <a:rPr lang="en-US" altLang="en-US" sz="2200" dirty="0">
                <a:latin typeface="+mj-lt"/>
              </a:rPr>
              <a:t>The features differ in the caudal part </a:t>
            </a:r>
            <a:br>
              <a:rPr lang="en-US" altLang="en-US" sz="2200" dirty="0">
                <a:latin typeface="+mj-lt"/>
              </a:rPr>
            </a:br>
            <a:r>
              <a:rPr lang="en-US" altLang="en-US" sz="2200" dirty="0">
                <a:latin typeface="+mj-lt"/>
              </a:rPr>
              <a:t>(</a:t>
            </a:r>
            <a:r>
              <a:rPr lang="en-US" altLang="en-US" sz="2200" b="1" dirty="0">
                <a:latin typeface="+mj-lt"/>
              </a:rPr>
              <a:t>closed medulla</a:t>
            </a:r>
            <a:r>
              <a:rPr lang="en-US" altLang="en-US" sz="2200" dirty="0">
                <a:latin typeface="+mj-lt"/>
              </a:rPr>
              <a:t>) and the cranial part </a:t>
            </a:r>
            <a:br>
              <a:rPr lang="en-US" altLang="en-US" sz="2200" dirty="0">
                <a:latin typeface="+mj-lt"/>
              </a:rPr>
            </a:br>
            <a:r>
              <a:rPr lang="en-US" altLang="en-US" sz="2200" dirty="0">
                <a:latin typeface="+mj-lt"/>
              </a:rPr>
              <a:t>(</a:t>
            </a:r>
            <a:r>
              <a:rPr lang="en-US" altLang="en-US" sz="2200" b="1" dirty="0">
                <a:latin typeface="+mj-lt"/>
              </a:rPr>
              <a:t>open medulla</a:t>
            </a:r>
            <a:r>
              <a:rPr lang="en-US" altLang="en-US" sz="2200" dirty="0">
                <a:latin typeface="+mj-lt"/>
              </a:rPr>
              <a:t>).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645593" y="3972231"/>
            <a:ext cx="3795060" cy="2620943"/>
            <a:chOff x="1302403" y="3604584"/>
            <a:chExt cx="3795060" cy="3224375"/>
          </a:xfrm>
        </p:grpSpPr>
        <p:pic>
          <p:nvPicPr>
            <p:cNvPr id="12" name="Picture 2" descr="Fig 3 - The posterolateral surface of the brainstem.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2403" y="3604584"/>
              <a:ext cx="3795060" cy="322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627094" y="6490405"/>
              <a:ext cx="6126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</a:t>
              </a:r>
              <a:endParaRPr lang="en-GB" sz="1600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19C8CCA-8D9D-4D2C-8CCA-AC4A3A85D8BB}"/>
              </a:ext>
            </a:extLst>
          </p:cNvPr>
          <p:cNvSpPr txBox="1"/>
          <p:nvPr/>
        </p:nvSpPr>
        <p:spPr>
          <a:xfrm>
            <a:off x="1156955" y="3037919"/>
            <a:ext cx="4772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The caudal part closes around the fourth ventricle forming the central canal so it is called closed medulla.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BA66097-B825-471C-8F4B-D9299AE35A1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Medulla</a:t>
            </a:r>
          </a:p>
          <a:p>
            <a:r>
              <a:rPr lang="en-US" sz="3200" b="1" dirty="0"/>
              <a:t>Dorsal Surface</a:t>
            </a:r>
          </a:p>
        </p:txBody>
      </p:sp>
    </p:spTree>
    <p:extLst>
      <p:ext uri="{BB962C8B-B14F-4D97-AF65-F5344CB8AC3E}">
        <p14:creationId xmlns:p14="http://schemas.microsoft.com/office/powerpoint/2010/main" val="3837714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74930" y="1586463"/>
            <a:ext cx="614494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000" indent="-252000"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latin typeface="+mj-lt"/>
              </a:rPr>
              <a:t>Cavity: central canal.</a:t>
            </a:r>
          </a:p>
          <a:p>
            <a:pPr marL="252000" indent="-252000"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latin typeface="+mj-lt"/>
              </a:rPr>
              <a:t>Composed of:</a:t>
            </a:r>
          </a:p>
          <a:p>
            <a:pPr marL="360000" indent="-223200"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latin typeface="+mj-lt"/>
              </a:rPr>
              <a:t>Dorsal median sulcus</a:t>
            </a:r>
            <a:r>
              <a:rPr lang="en-US" sz="2200" dirty="0">
                <a:latin typeface="+mj-lt"/>
              </a:rPr>
              <a:t>: divides the closed medulla into 2 halves.</a:t>
            </a:r>
          </a:p>
          <a:p>
            <a:pPr marL="360000" indent="-223200"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latin typeface="+mj-lt"/>
              </a:rPr>
              <a:t>Fasciculus </a:t>
            </a:r>
            <a:r>
              <a:rPr lang="en-US" sz="2200" b="1" dirty="0" err="1">
                <a:latin typeface="+mj-lt"/>
              </a:rPr>
              <a:t>gracilis</a:t>
            </a:r>
            <a:r>
              <a:rPr lang="en-US" sz="2200" dirty="0">
                <a:latin typeface="+mj-lt"/>
              </a:rPr>
              <a:t>: on either side of dorsal median sulcus.</a:t>
            </a:r>
          </a:p>
          <a:p>
            <a:pPr marL="360000" indent="-223200"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latin typeface="+mj-lt"/>
              </a:rPr>
              <a:t>Gracile tubercle</a:t>
            </a:r>
            <a:r>
              <a:rPr lang="en-US" sz="2200" dirty="0">
                <a:latin typeface="+mj-lt"/>
              </a:rPr>
              <a:t>: an elevation produced at the upper part of fasciculus </a:t>
            </a:r>
            <a:r>
              <a:rPr lang="en-US" sz="2200" dirty="0" err="1">
                <a:latin typeface="+mj-lt"/>
              </a:rPr>
              <a:t>gracilis</a:t>
            </a:r>
            <a:r>
              <a:rPr lang="en-US" sz="2200" dirty="0">
                <a:latin typeface="+mj-lt"/>
              </a:rPr>
              <a:t>, marks the site of gracile nucleus.</a:t>
            </a:r>
          </a:p>
          <a:p>
            <a:pPr marL="360000" indent="-223200"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latin typeface="+mj-lt"/>
              </a:rPr>
              <a:t>Fasciculus </a:t>
            </a:r>
            <a:r>
              <a:rPr lang="en-US" sz="2200" b="1" dirty="0" err="1">
                <a:latin typeface="+mj-lt"/>
              </a:rPr>
              <a:t>cuneatus</a:t>
            </a:r>
            <a:r>
              <a:rPr lang="en-US" sz="2200" dirty="0">
                <a:latin typeface="+mj-lt"/>
              </a:rPr>
              <a:t>: on either side of fasciculus </a:t>
            </a:r>
            <a:r>
              <a:rPr lang="en-US" sz="2200" dirty="0" err="1">
                <a:latin typeface="+mj-lt"/>
              </a:rPr>
              <a:t>gracilis</a:t>
            </a:r>
            <a:r>
              <a:rPr lang="en-US" sz="2200" dirty="0">
                <a:latin typeface="+mj-lt"/>
              </a:rPr>
              <a:t>.</a:t>
            </a:r>
          </a:p>
          <a:p>
            <a:pPr marL="360000" indent="-223200"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latin typeface="+mj-lt"/>
              </a:rPr>
              <a:t>Cuneate tubercle</a:t>
            </a:r>
            <a:r>
              <a:rPr lang="en-US" sz="2200" dirty="0">
                <a:latin typeface="+mj-lt"/>
              </a:rPr>
              <a:t>: an elevation produced at the upper part of fasciculus </a:t>
            </a:r>
            <a:r>
              <a:rPr lang="en-US" sz="2200" dirty="0" err="1">
                <a:latin typeface="+mj-lt"/>
              </a:rPr>
              <a:t>cuneatus</a:t>
            </a:r>
            <a:r>
              <a:rPr lang="en-US" sz="2200" dirty="0">
                <a:latin typeface="+mj-lt"/>
              </a:rPr>
              <a:t>, marks the site of cuneate nucleus.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434519" y="2608019"/>
            <a:ext cx="246888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434519" y="3271298"/>
            <a:ext cx="2011680" cy="0"/>
          </a:xfrm>
          <a:prstGeom prst="line">
            <a:avLst/>
          </a:prstGeom>
          <a:ln w="28575">
            <a:solidFill>
              <a:srgbClr val="99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434519" y="3937648"/>
            <a:ext cx="1920240" cy="0"/>
          </a:xfrm>
          <a:prstGeom prst="line">
            <a:avLst/>
          </a:prstGeom>
          <a:ln w="28575">
            <a:solidFill>
              <a:srgbClr val="EA72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438083" y="4952534"/>
            <a:ext cx="228600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440057" y="5617530"/>
            <a:ext cx="2011680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7200330" y="599045"/>
            <a:ext cx="4449103" cy="4221142"/>
            <a:chOff x="7073900" y="1638300"/>
            <a:chExt cx="4648200" cy="3627438"/>
          </a:xfrm>
        </p:grpSpPr>
        <p:pic>
          <p:nvPicPr>
            <p:cNvPr id="4" name="Picture 14" descr="C:\Documents and Settings\Free User\My Documents\My Pictures\fgrt5.png"/>
            <p:cNvPicPr>
              <a:picLocks noChangeAspect="1" noChangeArrowheads="1"/>
            </p:cNvPicPr>
            <p:nvPr/>
          </p:nvPicPr>
          <p:blipFill rotWithShape="1">
            <a:blip r:embed="rId2"/>
            <a:srcRect l="1549" t="695" r="5517"/>
            <a:stretch/>
          </p:blipFill>
          <p:spPr bwMode="auto">
            <a:xfrm>
              <a:off x="7150100" y="1638300"/>
              <a:ext cx="4572000" cy="36274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Left Brace 4"/>
            <p:cNvSpPr/>
            <p:nvPr/>
          </p:nvSpPr>
          <p:spPr>
            <a:xfrm>
              <a:off x="7073900" y="3975100"/>
              <a:ext cx="381000" cy="121920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9709952" y="4728721"/>
              <a:ext cx="1148548" cy="173479"/>
            </a:xfrm>
            <a:prstGeom prst="rect">
              <a:avLst/>
            </a:prstGeom>
            <a:noFill/>
            <a:ln w="28575">
              <a:solidFill>
                <a:srgbClr val="99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823474" y="4986606"/>
              <a:ext cx="1320526" cy="182880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454900" y="4507328"/>
              <a:ext cx="1320526" cy="182880"/>
            </a:xfrm>
            <a:prstGeom prst="rect">
              <a:avLst/>
            </a:prstGeom>
            <a:noFill/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666891" y="4017304"/>
              <a:ext cx="1057871" cy="182880"/>
            </a:xfrm>
            <a:prstGeom prst="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724020" y="4379251"/>
              <a:ext cx="1005840" cy="173479"/>
            </a:xfrm>
            <a:prstGeom prst="rect">
              <a:avLst/>
            </a:prstGeom>
            <a:noFill/>
            <a:ln w="28575">
              <a:solidFill>
                <a:srgbClr val="EA72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200330" y="5299690"/>
            <a:ext cx="45431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Recall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: Fasciculus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gracilis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and fasciculus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cuneatus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are ascending tracts in the dorsal white column which terminate on their respective nuclei: gracile nucleus and cuneate nucleus.</a:t>
            </a:r>
            <a:endParaRPr lang="en-GB" sz="16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21EBD6D-C303-4754-BAD8-6B69191B20E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Medulla (Closed)</a:t>
            </a:r>
          </a:p>
          <a:p>
            <a:r>
              <a:rPr lang="en-US" sz="3200" b="1" dirty="0"/>
              <a:t>Dorsal Surface</a:t>
            </a:r>
          </a:p>
        </p:txBody>
      </p:sp>
    </p:spTree>
    <p:extLst>
      <p:ext uri="{BB962C8B-B14F-4D97-AF65-F5344CB8AC3E}">
        <p14:creationId xmlns:p14="http://schemas.microsoft.com/office/powerpoint/2010/main" val="2993159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5815562" y="271954"/>
            <a:ext cx="3114103" cy="3383598"/>
            <a:chOff x="6778283" y="589584"/>
            <a:chExt cx="4724400" cy="4678680"/>
          </a:xfrm>
        </p:grpSpPr>
        <p:pic>
          <p:nvPicPr>
            <p:cNvPr id="8" name="Content Placeholder 14" descr="C:\Documents and Settings\Free User\My Documents\My Pictures\fgrt5.png"/>
            <p:cNvPicPr>
              <a:picLocks noChangeAspect="1" noChangeArrowheads="1"/>
            </p:cNvPicPr>
            <p:nvPr/>
          </p:nvPicPr>
          <p:blipFill rotWithShape="1">
            <a:blip r:embed="rId2"/>
            <a:srcRect l="1549" t="2540" r="5517"/>
            <a:stretch/>
          </p:blipFill>
          <p:spPr bwMode="auto">
            <a:xfrm>
              <a:off x="6778283" y="589584"/>
              <a:ext cx="4724400" cy="467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9500575" y="3446584"/>
              <a:ext cx="1317480" cy="195895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982462" y="3213759"/>
              <a:ext cx="914400" cy="195895"/>
            </a:xfrm>
            <a:prstGeom prst="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876759" y="2835009"/>
              <a:ext cx="1005840" cy="195895"/>
            </a:xfrm>
            <a:prstGeom prst="rect">
              <a:avLst/>
            </a:prstGeom>
            <a:noFill/>
            <a:ln w="28575">
              <a:solidFill>
                <a:srgbClr val="EA72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Rectangle 3"/>
          <p:cNvSpPr/>
          <p:nvPr/>
        </p:nvSpPr>
        <p:spPr>
          <a:xfrm>
            <a:off x="974675" y="1616708"/>
            <a:ext cx="505801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000" indent="-252000"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latin typeface="+mj-lt"/>
              </a:rPr>
              <a:t>Cavity: 4th ventricle</a:t>
            </a:r>
          </a:p>
          <a:p>
            <a:pPr marL="252000" indent="-252000"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latin typeface="+mj-lt"/>
              </a:rPr>
              <a:t>On either side, an inverted V-shaped sulcus divides the area into 3 parts </a:t>
            </a:r>
            <a:r>
              <a:rPr lang="en-US" sz="2200" b="1" dirty="0">
                <a:solidFill>
                  <a:srgbClr val="FF0000"/>
                </a:solidFill>
                <a:latin typeface="+mj-lt"/>
              </a:rPr>
              <a:t>(from medial to lateral):</a:t>
            </a:r>
          </a:p>
          <a:p>
            <a:pPr marL="360000" indent="-223200">
              <a:buFont typeface="+mj-lt"/>
              <a:buAutoNum type="arabicPeriod"/>
              <a:defRPr/>
            </a:pPr>
            <a:r>
              <a:rPr lang="en-US" sz="2200" dirty="0">
                <a:latin typeface="+mj-lt"/>
              </a:rPr>
              <a:t>.</a:t>
            </a:r>
            <a:r>
              <a:rPr lang="en-US" sz="2200" b="1" dirty="0">
                <a:latin typeface="+mj-lt"/>
              </a:rPr>
              <a:t> Hypoglossal triangle</a:t>
            </a:r>
            <a:r>
              <a:rPr lang="en-US" sz="2200" dirty="0">
                <a:latin typeface="+mj-lt"/>
              </a:rPr>
              <a:t>: overlies hypoglossal nucleus.</a:t>
            </a:r>
            <a:r>
              <a:rPr lang="en-US" sz="2200" b="1" dirty="0">
                <a:solidFill>
                  <a:srgbClr val="FF0000"/>
                </a:solidFill>
                <a:latin typeface="+mj-lt"/>
              </a:rPr>
              <a:t> </a:t>
            </a:r>
          </a:p>
          <a:p>
            <a:pPr marL="360000" indent="-223200">
              <a:buFont typeface="+mj-lt"/>
              <a:buAutoNum type="arabicPeriod"/>
              <a:defRPr/>
            </a:pPr>
            <a:r>
              <a:rPr lang="en-US" sz="2200" b="1" dirty="0">
                <a:latin typeface="+mj-lt"/>
              </a:rPr>
              <a:t>Vagal triangle</a:t>
            </a:r>
            <a:r>
              <a:rPr lang="en-US" sz="2200" dirty="0">
                <a:latin typeface="+mj-lt"/>
              </a:rPr>
              <a:t>: overlies dorsal vagal nucleus.</a:t>
            </a:r>
          </a:p>
          <a:p>
            <a:pPr marL="360000" indent="-223200">
              <a:buFont typeface="+mj-lt"/>
              <a:buAutoNum type="arabicPeriod"/>
              <a:defRPr/>
            </a:pPr>
            <a:r>
              <a:rPr lang="en-US" sz="2200" b="1" dirty="0">
                <a:latin typeface="+mj-lt"/>
              </a:rPr>
              <a:t>Vestibular area</a:t>
            </a:r>
            <a:r>
              <a:rPr lang="en-US" sz="2200" dirty="0">
                <a:latin typeface="+mj-lt"/>
              </a:rPr>
              <a:t>: overlies vestibular nuclei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524850" y="3317567"/>
            <a:ext cx="2286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438294" y="3986914"/>
            <a:ext cx="1554480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438294" y="4653213"/>
            <a:ext cx="1737360" cy="0"/>
          </a:xfrm>
          <a:prstGeom prst="line">
            <a:avLst/>
          </a:prstGeom>
          <a:ln w="28575">
            <a:solidFill>
              <a:srgbClr val="EA72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394538" y="3642479"/>
            <a:ext cx="22860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973603" y="3986914"/>
            <a:ext cx="13716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206030" y="4653213"/>
            <a:ext cx="10972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438294" y="4302774"/>
            <a:ext cx="9144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394538" y="4981526"/>
            <a:ext cx="7315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9133240" y="705241"/>
            <a:ext cx="2824286" cy="2780713"/>
            <a:chOff x="5726272" y="4680113"/>
            <a:chExt cx="4175905" cy="2150427"/>
          </a:xfrm>
        </p:grpSpPr>
        <p:grpSp>
          <p:nvGrpSpPr>
            <p:cNvPr id="2" name="Group 1"/>
            <p:cNvGrpSpPr/>
            <p:nvPr/>
          </p:nvGrpSpPr>
          <p:grpSpPr>
            <a:xfrm>
              <a:off x="5726272" y="4680113"/>
              <a:ext cx="4175905" cy="2047733"/>
              <a:chOff x="-393191" y="-4038808"/>
              <a:chExt cx="9753600" cy="6143626"/>
            </a:xfrm>
          </p:grpSpPr>
          <p:pic>
            <p:nvPicPr>
              <p:cNvPr id="3076" name="Picture 4" descr="Figure 6: Cross-section of the Medulla at the level of the Olives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93191" y="-4038808"/>
                <a:ext cx="9753600" cy="61436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6830976" y="-2188015"/>
                <a:ext cx="1655297" cy="400179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3205904" y="-3808921"/>
                <a:ext cx="1157550" cy="426926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2393530" y="-3210376"/>
                <a:ext cx="1151775" cy="435092"/>
              </a:xfrm>
              <a:prstGeom prst="rect">
                <a:avLst/>
              </a:prstGeom>
              <a:noFill/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8619173" y="6491986"/>
              <a:ext cx="6126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</a:t>
              </a:r>
              <a:endParaRPr lang="en-GB" sz="1600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97F754E-1756-4C94-8844-D6D76D518F5E}"/>
              </a:ext>
            </a:extLst>
          </p:cNvPr>
          <p:cNvGrpSpPr/>
          <p:nvPr/>
        </p:nvGrpSpPr>
        <p:grpSpPr>
          <a:xfrm>
            <a:off x="6845813" y="3642479"/>
            <a:ext cx="4779471" cy="3025021"/>
            <a:chOff x="74908" y="-454972"/>
            <a:chExt cx="6184778" cy="6751427"/>
          </a:xfrm>
        </p:grpSpPr>
        <p:pic>
          <p:nvPicPr>
            <p:cNvPr id="7" name="Picture 9" descr="http://www.neuroanatomy.wisc.edu/virtualbrain/Images/18E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08" y="-454972"/>
              <a:ext cx="6184778" cy="6751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AF5DFB4-9C39-49BD-BBD9-454D463E8070}"/>
                </a:ext>
              </a:extLst>
            </p:cNvPr>
            <p:cNvCxnSpPr/>
            <p:nvPr/>
          </p:nvCxnSpPr>
          <p:spPr>
            <a:xfrm flipH="1">
              <a:off x="2646606" y="3594855"/>
              <a:ext cx="125622" cy="49274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90A27BA-B55D-4F63-8287-859085B7B5DA}"/>
                </a:ext>
              </a:extLst>
            </p:cNvPr>
            <p:cNvCxnSpPr>
              <a:cxnSpLocks/>
            </p:cNvCxnSpPr>
            <p:nvPr/>
          </p:nvCxnSpPr>
          <p:spPr>
            <a:xfrm>
              <a:off x="2771475" y="3505022"/>
              <a:ext cx="209709" cy="912038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Star: 5 Points 9">
              <a:extLst>
                <a:ext uri="{FF2B5EF4-FFF2-40B4-BE49-F238E27FC236}">
                  <a16:creationId xmlns:a16="http://schemas.microsoft.com/office/drawing/2014/main" id="{4B661C54-4045-418A-9C17-79ED581E1012}"/>
                </a:ext>
              </a:extLst>
            </p:cNvPr>
            <p:cNvSpPr/>
            <p:nvPr/>
          </p:nvSpPr>
          <p:spPr>
            <a:xfrm>
              <a:off x="2401508" y="3644862"/>
              <a:ext cx="245098" cy="196361"/>
            </a:xfrm>
            <a:prstGeom prst="star5">
              <a:avLst/>
            </a:prstGeom>
            <a:solidFill>
              <a:srgbClr val="EA7274"/>
            </a:solidFill>
            <a:ln>
              <a:solidFill>
                <a:srgbClr val="EA72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Star: 5 Points 30">
              <a:extLst>
                <a:ext uri="{FF2B5EF4-FFF2-40B4-BE49-F238E27FC236}">
                  <a16:creationId xmlns:a16="http://schemas.microsoft.com/office/drawing/2014/main" id="{F8DE3595-12F0-4FDA-B1A7-5C0BCAF037CE}"/>
                </a:ext>
              </a:extLst>
            </p:cNvPr>
            <p:cNvSpPr/>
            <p:nvPr/>
          </p:nvSpPr>
          <p:spPr>
            <a:xfrm>
              <a:off x="2717752" y="4042077"/>
              <a:ext cx="122748" cy="235349"/>
            </a:xfrm>
            <a:prstGeom prst="star5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Star: 5 Points 31">
              <a:extLst>
                <a:ext uri="{FF2B5EF4-FFF2-40B4-BE49-F238E27FC236}">
                  <a16:creationId xmlns:a16="http://schemas.microsoft.com/office/drawing/2014/main" id="{7AC9D2FA-C447-4414-A29A-4A25B735CD43}"/>
                </a:ext>
              </a:extLst>
            </p:cNvPr>
            <p:cNvSpPr/>
            <p:nvPr/>
          </p:nvSpPr>
          <p:spPr>
            <a:xfrm>
              <a:off x="2876329" y="3607769"/>
              <a:ext cx="179023" cy="217427"/>
            </a:xfrm>
            <a:prstGeom prst="star5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441080F-E471-4F0B-8255-61905A0CA686}"/>
              </a:ext>
            </a:extLst>
          </p:cNvPr>
          <p:cNvCxnSpPr/>
          <p:nvPr/>
        </p:nvCxnSpPr>
        <p:spPr>
          <a:xfrm flipV="1">
            <a:off x="3344475" y="2311414"/>
            <a:ext cx="208800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tle 1">
            <a:extLst>
              <a:ext uri="{FF2B5EF4-FFF2-40B4-BE49-F238E27FC236}">
                <a16:creationId xmlns:a16="http://schemas.microsoft.com/office/drawing/2014/main" id="{8DB47F61-DAE7-4E72-AA9E-B13108CD45A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Medulla (Open)</a:t>
            </a:r>
          </a:p>
          <a:p>
            <a:r>
              <a:rPr lang="en-US" sz="3200" b="1" dirty="0"/>
              <a:t>Dorsal Surface</a:t>
            </a:r>
          </a:p>
        </p:txBody>
      </p:sp>
    </p:spTree>
    <p:extLst>
      <p:ext uri="{BB962C8B-B14F-4D97-AF65-F5344CB8AC3E}">
        <p14:creationId xmlns:p14="http://schemas.microsoft.com/office/powerpoint/2010/main" val="26358573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6C8CE9B5-0588-49D5-8A65-E069A782A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874" y="3850190"/>
            <a:ext cx="2668826" cy="25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1875" y="1585620"/>
            <a:ext cx="5751459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200" dirty="0">
                <a:latin typeface="+mj-lt"/>
              </a:rPr>
              <a:t>Separated from open medulla by an imaginary line passing between the caudal margins of </a:t>
            </a:r>
            <a:r>
              <a:rPr lang="en-GB" sz="2200" b="1" dirty="0">
                <a:latin typeface="+mj-lt"/>
              </a:rPr>
              <a:t>middle cerebellar peduncle</a:t>
            </a:r>
            <a:r>
              <a:rPr lang="en-GB" sz="2200" dirty="0">
                <a:latin typeface="+mj-lt"/>
              </a:rPr>
              <a:t>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200" dirty="0">
                <a:latin typeface="+mj-lt"/>
              </a:rPr>
              <a:t>On either side of </a:t>
            </a:r>
            <a:r>
              <a:rPr lang="en-GB" sz="2200" b="1" dirty="0">
                <a:latin typeface="+mj-lt"/>
              </a:rPr>
              <a:t>median sulcus</a:t>
            </a:r>
            <a:r>
              <a:rPr lang="en-GB" sz="2200" dirty="0">
                <a:latin typeface="+mj-lt"/>
              </a:rPr>
              <a:t>, it divides into 2 parts (from medial to lateral):</a:t>
            </a:r>
          </a:p>
          <a:p>
            <a:pPr marL="568325" indent="-222250">
              <a:buFont typeface="Arial" panose="020B0604020202020204" pitchFamily="34" charset="0"/>
              <a:buChar char="•"/>
            </a:pPr>
            <a:r>
              <a:rPr lang="en-GB" sz="2200" b="1" dirty="0">
                <a:latin typeface="+mj-lt"/>
              </a:rPr>
              <a:t>Medial eminence</a:t>
            </a:r>
            <a:r>
              <a:rPr lang="en-GB" sz="2200" dirty="0">
                <a:latin typeface="+mj-lt"/>
              </a:rPr>
              <a:t> &amp; </a:t>
            </a:r>
            <a:r>
              <a:rPr lang="en-GB" sz="2200" b="1" dirty="0">
                <a:latin typeface="+mj-lt"/>
              </a:rPr>
              <a:t>facial colliculus</a:t>
            </a:r>
            <a:r>
              <a:rPr lang="en-GB" sz="2200" dirty="0">
                <a:latin typeface="+mj-lt"/>
              </a:rPr>
              <a:t>: overlies abducent nucleus </a:t>
            </a:r>
          </a:p>
          <a:p>
            <a:pPr marL="541338"/>
            <a:r>
              <a:rPr lang="en-GB" sz="2200" dirty="0">
                <a:solidFill>
                  <a:srgbClr val="92D050"/>
                </a:solidFill>
                <a:latin typeface="+mj-lt"/>
              </a:rPr>
              <a:t>The abducent nucleus lies medially, and below it is the </a:t>
            </a:r>
            <a:r>
              <a:rPr lang="en-GB" sz="2200" dirty="0" err="1">
                <a:solidFill>
                  <a:srgbClr val="92D050"/>
                </a:solidFill>
                <a:latin typeface="+mj-lt"/>
              </a:rPr>
              <a:t>fiber</a:t>
            </a:r>
            <a:r>
              <a:rPr lang="en-GB" sz="2200" dirty="0">
                <a:solidFill>
                  <a:srgbClr val="92D050"/>
                </a:solidFill>
                <a:latin typeface="+mj-lt"/>
              </a:rPr>
              <a:t> of the facial nerve which goes above and around it and forms the facial colliculus.</a:t>
            </a:r>
          </a:p>
          <a:p>
            <a:pPr marL="568325" indent="-222250">
              <a:buFont typeface="Arial" panose="020B0604020202020204" pitchFamily="34" charset="0"/>
              <a:buChar char="•"/>
            </a:pPr>
            <a:r>
              <a:rPr lang="en-GB" sz="2200" b="1" dirty="0">
                <a:latin typeface="+mj-lt"/>
              </a:rPr>
              <a:t>Vestibular area</a:t>
            </a:r>
            <a:r>
              <a:rPr lang="en-GB" sz="2200" dirty="0">
                <a:latin typeface="+mj-lt"/>
              </a:rPr>
              <a:t>: overlies vestibular nuclei.</a:t>
            </a:r>
            <a:br>
              <a:rPr lang="en-GB" sz="2200" dirty="0">
                <a:latin typeface="+mj-lt"/>
              </a:rPr>
            </a:br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*Same medulla dorsal surface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589659" y="361182"/>
            <a:ext cx="4731484" cy="3163759"/>
            <a:chOff x="6681787" y="1690688"/>
            <a:chExt cx="4672013" cy="3678382"/>
          </a:xfrm>
        </p:grpSpPr>
        <p:pic>
          <p:nvPicPr>
            <p:cNvPr id="6" name="Picture 14" descr="C:\Documents and Settings\Free User\My Documents\My Pictures\fgrt5.png"/>
            <p:cNvPicPr>
              <a:picLocks noChangeAspect="1" noChangeArrowheads="1"/>
            </p:cNvPicPr>
            <p:nvPr/>
          </p:nvPicPr>
          <p:blipFill rotWithShape="1">
            <a:blip r:embed="rId3"/>
            <a:srcRect l="1549" t="1484" r="5517"/>
            <a:stretch/>
          </p:blipFill>
          <p:spPr>
            <a:xfrm>
              <a:off x="6681787" y="1690688"/>
              <a:ext cx="4672013" cy="3678382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Rectangle 6"/>
            <p:cNvSpPr/>
            <p:nvPr/>
          </p:nvSpPr>
          <p:spPr>
            <a:xfrm>
              <a:off x="8537527" y="3193546"/>
              <a:ext cx="457199" cy="60832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800" b="1" dirty="0">
                  <a:solidFill>
                    <a:srgbClr val="568D1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*</a:t>
              </a:r>
              <a:endParaRPr lang="en-US" sz="2800" dirty="0">
                <a:solidFill>
                  <a:srgbClr val="568D1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417966" y="3404747"/>
              <a:ext cx="228600" cy="52387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*</a:t>
              </a:r>
              <a:endParaRPr lang="en-US" sz="2800" dirty="0">
                <a:latin typeface="Arial" charset="0"/>
                <a:cs typeface="Arial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927274" y="3231870"/>
              <a:ext cx="1084548" cy="186561"/>
            </a:xfrm>
            <a:prstGeom prst="rect">
              <a:avLst/>
            </a:prstGeom>
            <a:no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781801" y="3476192"/>
              <a:ext cx="1005840" cy="173616"/>
            </a:xfrm>
            <a:prstGeom prst="rect">
              <a:avLst/>
            </a:prstGeom>
            <a:noFill/>
            <a:ln w="28575">
              <a:solidFill>
                <a:srgbClr val="99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245367" y="2996850"/>
              <a:ext cx="924074" cy="174943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1611964" y="5617448"/>
            <a:ext cx="1713159" cy="0"/>
          </a:xfrm>
          <a:prstGeom prst="line">
            <a:avLst/>
          </a:prstGeom>
          <a:ln w="28575">
            <a:solidFill>
              <a:srgbClr val="99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1646951" y="3607846"/>
            <a:ext cx="1915190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r="4777"/>
          <a:stretch/>
        </p:blipFill>
        <p:spPr>
          <a:xfrm>
            <a:off x="9173497" y="3663112"/>
            <a:ext cx="2939845" cy="2890485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C19F345-7A2A-450E-8103-47BA36376762}"/>
              </a:ext>
            </a:extLst>
          </p:cNvPr>
          <p:cNvCxnSpPr>
            <a:cxnSpLocks/>
          </p:cNvCxnSpPr>
          <p:nvPr/>
        </p:nvCxnSpPr>
        <p:spPr>
          <a:xfrm flipV="1">
            <a:off x="6096000" y="4809067"/>
            <a:ext cx="1384300" cy="143933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4A5C4AC-DDAF-4742-8455-79C316660029}"/>
              </a:ext>
            </a:extLst>
          </p:cNvPr>
          <p:cNvSpPr txBox="1"/>
          <p:nvPr/>
        </p:nvSpPr>
        <p:spPr>
          <a:xfrm>
            <a:off x="8417974" y="6129867"/>
            <a:ext cx="6834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Extra</a:t>
            </a:r>
            <a:endParaRPr lang="en-GB" sz="16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E823116-EFF5-4BC8-9E93-29CB1AB10A85}"/>
              </a:ext>
            </a:extLst>
          </p:cNvPr>
          <p:cNvCxnSpPr>
            <a:cxnSpLocks/>
          </p:cNvCxnSpPr>
          <p:nvPr/>
        </p:nvCxnSpPr>
        <p:spPr>
          <a:xfrm>
            <a:off x="3362470" y="2946389"/>
            <a:ext cx="1560259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1">
            <a:extLst>
              <a:ext uri="{FF2B5EF4-FFF2-40B4-BE49-F238E27FC236}">
                <a16:creationId xmlns:a16="http://schemas.microsoft.com/office/drawing/2014/main" id="{D57D7AD8-D065-46EF-9FE2-7966D8ECF54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Pons</a:t>
            </a:r>
          </a:p>
          <a:p>
            <a:r>
              <a:rPr lang="en-US" sz="3200" b="1" dirty="0"/>
              <a:t>Dorsal Surface</a:t>
            </a:r>
          </a:p>
        </p:txBody>
      </p:sp>
    </p:spTree>
    <p:extLst>
      <p:ext uri="{BB962C8B-B14F-4D97-AF65-F5344CB8AC3E}">
        <p14:creationId xmlns:p14="http://schemas.microsoft.com/office/powerpoint/2010/main" val="388736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2"/>
          <p:cNvSpPr>
            <a:spLocks noGrp="1"/>
          </p:cNvSpPr>
          <p:nvPr>
            <p:ph sz="half" idx="4294967295"/>
          </p:nvPr>
        </p:nvSpPr>
        <p:spPr>
          <a:xfrm>
            <a:off x="1092200" y="854075"/>
            <a:ext cx="9517063" cy="950913"/>
          </a:xfrm>
          <a:prstGeom prst="rect">
            <a:avLst/>
          </a:prstGeom>
          <a:ln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338138" indent="-338138" eaLnBrk="1" hangingPunct="1">
              <a:buFont typeface="Courier New" panose="02070309020205020404" pitchFamily="49" charset="0"/>
              <a:buChar char="o"/>
            </a:pPr>
            <a:r>
              <a:rPr lang="en-US" altLang="en-US" sz="2400" dirty="0"/>
              <a:t>The dorsal surfaces of </a:t>
            </a:r>
            <a:r>
              <a:rPr lang="en-US" altLang="en-US" sz="2400" b="1" dirty="0"/>
              <a:t>open medulla </a:t>
            </a:r>
            <a:r>
              <a:rPr lang="en-US" altLang="en-US" sz="2400" dirty="0"/>
              <a:t>and </a:t>
            </a:r>
            <a:r>
              <a:rPr lang="en-US" altLang="en-US" sz="2400" b="1" dirty="0"/>
              <a:t>pons</a:t>
            </a:r>
            <a:r>
              <a:rPr lang="en-US" altLang="en-US" sz="2400" dirty="0"/>
              <a:t> lie in the </a:t>
            </a:r>
            <a:r>
              <a:rPr lang="en-US" altLang="en-US" sz="2400" b="1" dirty="0"/>
              <a:t>caudal 1/3rd </a:t>
            </a:r>
            <a:r>
              <a:rPr lang="en-US" altLang="en-US" sz="2400" dirty="0"/>
              <a:t>and the </a:t>
            </a:r>
            <a:r>
              <a:rPr lang="en-US" altLang="en-US" sz="2400" b="1" dirty="0"/>
              <a:t>rostral 2/3rd </a:t>
            </a:r>
            <a:r>
              <a:rPr lang="en-US" altLang="en-US" sz="2400" dirty="0"/>
              <a:t>of the floor of the </a:t>
            </a:r>
            <a:r>
              <a:rPr lang="en-US" altLang="en-US" sz="2400" b="1" dirty="0"/>
              <a:t>4th ventricle </a:t>
            </a:r>
            <a:r>
              <a:rPr lang="en-US" altLang="en-US" sz="2400" dirty="0"/>
              <a:t>respectively.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19668" y="2749245"/>
            <a:ext cx="3895725" cy="3657600"/>
            <a:chOff x="6400801" y="2971800"/>
            <a:chExt cx="3895725" cy="3657600"/>
          </a:xfrm>
        </p:grpSpPr>
        <p:pic>
          <p:nvPicPr>
            <p:cNvPr id="17415" name="Picture 4" descr="Untitled-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91"/>
            <a:stretch>
              <a:fillRect/>
            </a:stretch>
          </p:blipFill>
          <p:spPr bwMode="auto">
            <a:xfrm>
              <a:off x="6400801" y="2971800"/>
              <a:ext cx="3895725" cy="365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Connector 8"/>
            <p:cNvCxnSpPr/>
            <p:nvPr/>
          </p:nvCxnSpPr>
          <p:spPr>
            <a:xfrm>
              <a:off x="7772400" y="5105400"/>
              <a:ext cx="11430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8001000" y="5181600"/>
              <a:ext cx="685800" cy="3381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MO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153400" y="4572000"/>
              <a:ext cx="685800" cy="3381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P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423981" y="2749245"/>
            <a:ext cx="5372486" cy="3450311"/>
            <a:chOff x="6400800" y="457201"/>
            <a:chExt cx="3962400" cy="2390775"/>
          </a:xfrm>
        </p:grpSpPr>
        <p:pic>
          <p:nvPicPr>
            <p:cNvPr id="11" name="Content Placeholder 6" descr="Brain stem 011"/>
            <p:cNvPicPr>
              <a:picLocks noChangeAspect="1" noChangeArrowheads="1"/>
            </p:cNvPicPr>
            <p:nvPr/>
          </p:nvPicPr>
          <p:blipFill>
            <a:blip r:embed="rId3"/>
            <a:srcRect l="42944" t="45309"/>
            <a:stretch>
              <a:fillRect/>
            </a:stretch>
          </p:blipFill>
          <p:spPr>
            <a:xfrm>
              <a:off x="6400800" y="457201"/>
              <a:ext cx="3962400" cy="2390775"/>
            </a:xfrm>
            <a:prstGeom prst="rect">
              <a:avLst/>
            </a:prstGeom>
            <a:ln w="38100" cap="sq">
              <a:noFill/>
            </a:ln>
            <a:effectLst/>
          </p:spPr>
        </p:pic>
        <p:sp>
          <p:nvSpPr>
            <p:cNvPr id="12" name="TextBox 5"/>
            <p:cNvSpPr txBox="1">
              <a:spLocks noChangeArrowheads="1"/>
            </p:cNvSpPr>
            <p:nvPr/>
          </p:nvSpPr>
          <p:spPr bwMode="auto">
            <a:xfrm>
              <a:off x="6858000" y="1371601"/>
              <a:ext cx="6096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>
                  <a:latin typeface="Calibri" panose="020F0502020204030204" pitchFamily="34" charset="0"/>
                </a:rPr>
                <a:t>pons</a:t>
              </a:r>
            </a:p>
          </p:txBody>
        </p:sp>
        <p:sp>
          <p:nvSpPr>
            <p:cNvPr id="13" name="TextBox 6"/>
            <p:cNvSpPr txBox="1">
              <a:spLocks noChangeArrowheads="1"/>
            </p:cNvSpPr>
            <p:nvPr/>
          </p:nvSpPr>
          <p:spPr bwMode="auto">
            <a:xfrm rot="-2226533">
              <a:off x="7170738" y="1898651"/>
              <a:ext cx="8382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>
                  <a:latin typeface="Calibri" panose="020F0502020204030204" pitchFamily="34" charset="0"/>
                </a:rPr>
                <a:t>Open M</a:t>
              </a:r>
            </a:p>
          </p:txBody>
        </p:sp>
        <p:sp>
          <p:nvSpPr>
            <p:cNvPr id="16" name="TextBox 7"/>
            <p:cNvSpPr txBox="1">
              <a:spLocks noChangeArrowheads="1"/>
            </p:cNvSpPr>
            <p:nvPr/>
          </p:nvSpPr>
          <p:spPr bwMode="auto">
            <a:xfrm rot="-2226533">
              <a:off x="7388225" y="2387601"/>
              <a:ext cx="947738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>
                  <a:latin typeface="Calibri" panose="020F0502020204030204" pitchFamily="34" charset="0"/>
                </a:rPr>
                <a:t>closed M</a:t>
              </a:r>
            </a:p>
          </p:txBody>
        </p:sp>
      </p:grpSp>
      <p:sp>
        <p:nvSpPr>
          <p:cNvPr id="20" name="Content Placeholder 2"/>
          <p:cNvSpPr txBox="1">
            <a:spLocks/>
          </p:cNvSpPr>
          <p:nvPr/>
        </p:nvSpPr>
        <p:spPr>
          <a:xfrm>
            <a:off x="1224928" y="1701087"/>
            <a:ext cx="9517764" cy="724329"/>
          </a:xfrm>
          <a:prstGeom prst="rect">
            <a:avLst/>
          </a:prstGeom>
          <a:ln>
            <a:noFill/>
            <a:miter lim="800000"/>
            <a:headEnd/>
            <a:tailEnd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Dorsal surface of pons  rostral or cranial 2/3</a:t>
            </a:r>
            <a:r>
              <a:rPr lang="en-US" altLang="en-US" sz="1800" baseline="30000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rd</a:t>
            </a: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  of 4</a:t>
            </a:r>
            <a:r>
              <a:rPr lang="en-US" altLang="en-US" sz="1800" baseline="30000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th</a:t>
            </a: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 ventricle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</a:rPr>
              <a:t>Dorsal surface of open medulla </a:t>
            </a: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 caudal 1/3</a:t>
            </a:r>
            <a:r>
              <a:rPr lang="en-US" altLang="en-US" sz="1800" baseline="30000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rd</a:t>
            </a: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 of 4</a:t>
            </a:r>
            <a:r>
              <a:rPr lang="en-US" altLang="en-US" sz="1800" baseline="30000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th</a:t>
            </a: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 ventricle</a:t>
            </a:r>
            <a:endParaRPr lang="en-US" alt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2780734" y="4259609"/>
            <a:ext cx="912886" cy="577568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5ADC069-AEE7-4AD0-90D5-6F8997FC5EF6}"/>
              </a:ext>
            </a:extLst>
          </p:cNvPr>
          <p:cNvSpPr/>
          <p:nvPr/>
        </p:nvSpPr>
        <p:spPr>
          <a:xfrm>
            <a:off x="9857934" y="147246"/>
            <a:ext cx="2187458" cy="439373"/>
          </a:xfrm>
          <a:prstGeom prst="roundRect">
            <a:avLst/>
          </a:prstGeom>
          <a:noFill/>
          <a:ln w="28575">
            <a:solidFill>
              <a:srgbClr val="FF438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4382"/>
                </a:solidFill>
                <a:latin typeface="+mj-lt"/>
              </a:rPr>
              <a:t>Only on the girl’s slides</a:t>
            </a:r>
            <a:endParaRPr lang="en-GB" sz="1600" b="1" dirty="0">
              <a:solidFill>
                <a:srgbClr val="FF438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68805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02189" y="1586463"/>
            <a:ext cx="534092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000" indent="-252000">
              <a:buFont typeface="Courier New" panose="02070309020205020404" pitchFamily="49" charset="0"/>
              <a:buChar char="o"/>
            </a:pPr>
            <a:r>
              <a:rPr lang="en-GB" sz="2200" dirty="0">
                <a:latin typeface="+mj-lt"/>
              </a:rPr>
              <a:t>Marked by 4 elevations/</a:t>
            </a:r>
            <a:r>
              <a:rPr lang="en-GB" sz="2200" dirty="0">
                <a:solidFill>
                  <a:srgbClr val="92D050"/>
                </a:solidFill>
                <a:latin typeface="+mj-lt"/>
              </a:rPr>
              <a:t>colliculi</a:t>
            </a:r>
            <a:r>
              <a:rPr lang="en-GB" sz="2200" dirty="0">
                <a:latin typeface="+mj-lt"/>
              </a:rPr>
              <a:t>:</a:t>
            </a:r>
          </a:p>
          <a:p>
            <a:pPr marL="360000" indent="-223200">
              <a:buFont typeface="Arial" panose="020B0604020202020204" pitchFamily="34" charset="0"/>
              <a:buChar char="•"/>
            </a:pPr>
            <a:r>
              <a:rPr lang="en-GB" sz="2200" b="1" dirty="0">
                <a:latin typeface="+mj-lt"/>
              </a:rPr>
              <a:t>Two superior colliculi</a:t>
            </a:r>
            <a:r>
              <a:rPr lang="en-GB" sz="2200" dirty="0">
                <a:latin typeface="+mj-lt"/>
              </a:rPr>
              <a:t>: concerned with visual reflexes*.</a:t>
            </a:r>
          </a:p>
          <a:p>
            <a:pPr marL="360000" indent="-223200">
              <a:buFont typeface="Arial" panose="020B0604020202020204" pitchFamily="34" charset="0"/>
              <a:buChar char="•"/>
            </a:pPr>
            <a:r>
              <a:rPr lang="en-GB" sz="2200" b="1" dirty="0">
                <a:latin typeface="+mj-lt"/>
              </a:rPr>
              <a:t>Two inferior colliculi</a:t>
            </a:r>
            <a:r>
              <a:rPr lang="en-GB" sz="2200" dirty="0">
                <a:latin typeface="+mj-lt"/>
              </a:rPr>
              <a:t>: forms part of auditory pathway.</a:t>
            </a:r>
          </a:p>
          <a:p>
            <a:pPr marL="252000" indent="-252000">
              <a:buFont typeface="Courier New" panose="02070309020205020404" pitchFamily="49" charset="0"/>
              <a:buChar char="o"/>
            </a:pPr>
            <a:r>
              <a:rPr lang="en-GB" sz="2200" dirty="0">
                <a:latin typeface="+mj-lt"/>
              </a:rPr>
              <a:t>Nerve emerging from Midbrain (one):</a:t>
            </a:r>
          </a:p>
          <a:p>
            <a:pPr marL="360000" indent="-223200">
              <a:buFont typeface="Arial" panose="020B0604020202020204" pitchFamily="34" charset="0"/>
              <a:buChar char="•"/>
            </a:pPr>
            <a:r>
              <a:rPr lang="en-GB" sz="2200" b="1" dirty="0">
                <a:latin typeface="+mj-lt"/>
              </a:rPr>
              <a:t>Trochlear</a:t>
            </a:r>
            <a:r>
              <a:rPr lang="en-GB" sz="2200" dirty="0">
                <a:latin typeface="+mj-lt"/>
              </a:rPr>
              <a:t> (4th): just caudal to inferior colliculus (The </a:t>
            </a:r>
            <a:r>
              <a:rPr lang="en-GB" sz="2200" b="1" dirty="0">
                <a:latin typeface="+mj-lt"/>
              </a:rPr>
              <a:t>only cranial nerve</a:t>
            </a:r>
            <a:r>
              <a:rPr lang="en-GB" sz="2200" dirty="0">
                <a:latin typeface="+mj-lt"/>
              </a:rPr>
              <a:t> emerging from </a:t>
            </a:r>
            <a:r>
              <a:rPr lang="en-GB" sz="2200" b="1" dirty="0">
                <a:latin typeface="+mj-lt"/>
              </a:rPr>
              <a:t>dorsal</a:t>
            </a:r>
            <a:r>
              <a:rPr lang="en-GB" sz="2200" dirty="0">
                <a:latin typeface="+mj-lt"/>
              </a:rPr>
              <a:t> surface of brain stem, </a:t>
            </a:r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the rest were from the ventral</a:t>
            </a:r>
            <a:r>
              <a:rPr lang="en-GB" sz="2200" dirty="0">
                <a:latin typeface="+mj-lt"/>
              </a:rPr>
              <a:t>).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410425" y="936971"/>
            <a:ext cx="5121539" cy="3244113"/>
            <a:chOff x="6610350" y="1981200"/>
            <a:chExt cx="4743450" cy="3678382"/>
          </a:xfrm>
        </p:grpSpPr>
        <p:pic>
          <p:nvPicPr>
            <p:cNvPr id="11" name="Picture 6" descr="C:\Documents and Settings\Free User\My Documents\My Pictures\fgrt5.png"/>
            <p:cNvPicPr>
              <a:picLocks noChangeAspect="1" noChangeArrowheads="1"/>
            </p:cNvPicPr>
            <p:nvPr/>
          </p:nvPicPr>
          <p:blipFill rotWithShape="1">
            <a:blip r:embed="rId2"/>
            <a:srcRect l="1887" t="1484" r="3774"/>
            <a:stretch/>
          </p:blipFill>
          <p:spPr>
            <a:xfrm>
              <a:off x="6610350" y="1981200"/>
              <a:ext cx="4743450" cy="3678382"/>
            </a:xfrm>
            <a:prstGeom prst="rect">
              <a:avLst/>
            </a:prstGeom>
            <a:ln>
              <a:noFill/>
            </a:ln>
          </p:spPr>
        </p:pic>
        <p:sp>
          <p:nvSpPr>
            <p:cNvPr id="15" name="Rectangle 14"/>
            <p:cNvSpPr/>
            <p:nvPr/>
          </p:nvSpPr>
          <p:spPr>
            <a:xfrm>
              <a:off x="9587346" y="3186333"/>
              <a:ext cx="997527" cy="166254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113818" y="2718696"/>
              <a:ext cx="1133303" cy="166254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027919" y="2994877"/>
              <a:ext cx="1061259" cy="166254"/>
            </a:xfrm>
            <a:prstGeom prst="rect">
              <a:avLst/>
            </a:prstGeom>
            <a:noFill/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1426160" y="2270921"/>
            <a:ext cx="2425404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1426160" y="2943137"/>
            <a:ext cx="2287086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1450142" y="3953911"/>
            <a:ext cx="1015967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013" y="4131393"/>
            <a:ext cx="4501951" cy="25488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5132AF7-9896-488B-A3CF-B563335B04CA}"/>
              </a:ext>
            </a:extLst>
          </p:cNvPr>
          <p:cNvSpPr txBox="1"/>
          <p:nvPr/>
        </p:nvSpPr>
        <p:spPr>
          <a:xfrm>
            <a:off x="6179127" y="243176"/>
            <a:ext cx="5415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*To remember: he superior colliculi is concerned with the eyes (auditory) &amp; the eyes are at the top of the face (superior).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FEC392-B899-4D78-AC0B-90DFDA420A53}"/>
              </a:ext>
            </a:extLst>
          </p:cNvPr>
          <p:cNvSpPr txBox="1"/>
          <p:nvPr/>
        </p:nvSpPr>
        <p:spPr>
          <a:xfrm>
            <a:off x="1625460" y="5549394"/>
            <a:ext cx="417557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To remember: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The trochlear is the only cranial nerve that emerges from the dorsal / posterior surface. </a:t>
            </a:r>
          </a:p>
          <a:p>
            <a:pPr algn="ctr" rtl="1">
              <a:lnSpc>
                <a:spcPct val="90000"/>
              </a:lnSpc>
            </a:pPr>
            <a:r>
              <a:rPr lang="en-GB" sz="16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تركوه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وراء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!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A775CCA-5783-4F3F-84EC-9866B86103B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Midbrain</a:t>
            </a:r>
          </a:p>
          <a:p>
            <a:r>
              <a:rPr lang="en-US" sz="3200" b="1" dirty="0"/>
              <a:t>Dorsal Surface</a:t>
            </a:r>
          </a:p>
        </p:txBody>
      </p:sp>
    </p:spTree>
    <p:extLst>
      <p:ext uri="{BB962C8B-B14F-4D97-AF65-F5344CB8AC3E}">
        <p14:creationId xmlns:p14="http://schemas.microsoft.com/office/powerpoint/2010/main" val="23549413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1E5FEEC-3263-4FC3-B488-2C8C6046B53E}"/>
              </a:ext>
            </a:extLst>
          </p:cNvPr>
          <p:cNvGrpSpPr/>
          <p:nvPr/>
        </p:nvGrpSpPr>
        <p:grpSpPr>
          <a:xfrm>
            <a:off x="141891" y="0"/>
            <a:ext cx="12050110" cy="6742368"/>
            <a:chOff x="141891" y="0"/>
            <a:chExt cx="12050110" cy="674236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4" b="-1"/>
            <a:stretch/>
          </p:blipFill>
          <p:spPr>
            <a:xfrm>
              <a:off x="141891" y="0"/>
              <a:ext cx="12050110" cy="671611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5D9D565-812F-49D0-970B-D36CFE27216F}"/>
                </a:ext>
              </a:extLst>
            </p:cNvPr>
            <p:cNvSpPr txBox="1"/>
            <p:nvPr/>
          </p:nvSpPr>
          <p:spPr>
            <a:xfrm rot="20955874">
              <a:off x="2747439" y="2772697"/>
              <a:ext cx="38023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8</a:t>
              </a:r>
              <a:r>
                <a:rPr lang="en-US" sz="1100" baseline="30000" dirty="0"/>
                <a:t>th</a:t>
              </a:r>
              <a:r>
                <a:rPr lang="en-US" sz="1100" dirty="0"/>
                <a:t> </a:t>
              </a:r>
              <a:endParaRPr lang="en-GB" sz="1100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AAB9EA3-694C-4C71-A239-7958144DEB6C}"/>
                </a:ext>
              </a:extLst>
            </p:cNvPr>
            <p:cNvSpPr txBox="1"/>
            <p:nvPr/>
          </p:nvSpPr>
          <p:spPr>
            <a:xfrm>
              <a:off x="1715051" y="3913238"/>
              <a:ext cx="593432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closed</a:t>
              </a:r>
              <a:endParaRPr lang="en-GB" sz="11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81C2DB8-E45C-4829-883F-D107DEB872A7}"/>
                </a:ext>
              </a:extLst>
            </p:cNvPr>
            <p:cNvSpPr txBox="1"/>
            <p:nvPr/>
          </p:nvSpPr>
          <p:spPr>
            <a:xfrm>
              <a:off x="1809628" y="4257367"/>
              <a:ext cx="498855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open</a:t>
              </a:r>
              <a:endParaRPr lang="en-GB" sz="11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C259098-25CF-4049-9480-701E314C74E9}"/>
                </a:ext>
              </a:extLst>
            </p:cNvPr>
            <p:cNvSpPr txBox="1"/>
            <p:nvPr/>
          </p:nvSpPr>
          <p:spPr>
            <a:xfrm>
              <a:off x="1426747" y="6034482"/>
              <a:ext cx="1208297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000" dirty="0"/>
                <a:t>Dorsal surface of pons lies in rostral 2/3rd  of 4th ventricle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F84F17E-1E01-42B3-81B3-DC84B16701F3}"/>
                </a:ext>
              </a:extLst>
            </p:cNvPr>
            <p:cNvCxnSpPr/>
            <p:nvPr/>
          </p:nvCxnSpPr>
          <p:spPr>
            <a:xfrm>
              <a:off x="1421006" y="6677459"/>
              <a:ext cx="126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CE042F0-3C75-4B94-9067-50A89876134F}"/>
                </a:ext>
              </a:extLst>
            </p:cNvPr>
            <p:cNvSpPr/>
            <p:nvPr/>
          </p:nvSpPr>
          <p:spPr>
            <a:xfrm>
              <a:off x="2765728" y="6154994"/>
              <a:ext cx="537910" cy="983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02781E2-7AC3-48A7-A5AE-86632AF98235}"/>
                </a:ext>
              </a:extLst>
            </p:cNvPr>
            <p:cNvSpPr txBox="1"/>
            <p:nvPr/>
          </p:nvSpPr>
          <p:spPr>
            <a:xfrm>
              <a:off x="2774798" y="6077655"/>
              <a:ext cx="99418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visual reflexes</a:t>
              </a:r>
              <a:endParaRPr lang="en-GB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6782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95661"/>
            <a:ext cx="9834797" cy="1020762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SUMMARY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C234D24-7815-4DD6-9D96-52BD04D10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16423"/>
            <a:ext cx="10578353" cy="4043083"/>
          </a:xfrm>
          <a:noFill/>
          <a:ln>
            <a:noFill/>
          </a:ln>
        </p:spPr>
        <p:txBody>
          <a:bodyPr>
            <a:normAutofit/>
          </a:bodyPr>
          <a:lstStyle/>
          <a:p>
            <a:pPr marL="403225" indent="-403225">
              <a:buFont typeface="Courier New" panose="02070309020205020404" pitchFamily="49" charset="0"/>
              <a:buChar char="o"/>
            </a:pPr>
            <a:r>
              <a:rPr lang="en-US" sz="2200" dirty="0">
                <a:latin typeface="+mj-lt"/>
              </a:rPr>
              <a:t>The brain stem is composed  (from above downwards) of: </a:t>
            </a:r>
            <a:r>
              <a:rPr lang="en-US" sz="2200" u="sng" dirty="0">
                <a:latin typeface="+mj-lt"/>
              </a:rPr>
              <a:t>midbrain</a:t>
            </a:r>
            <a:r>
              <a:rPr lang="en-US" sz="2200" dirty="0">
                <a:latin typeface="+mj-lt"/>
              </a:rPr>
              <a:t>, </a:t>
            </a:r>
            <a:r>
              <a:rPr lang="en-US" sz="2200" u="sng" dirty="0">
                <a:latin typeface="+mj-lt"/>
              </a:rPr>
              <a:t>pons</a:t>
            </a:r>
            <a:r>
              <a:rPr lang="en-US" sz="2200" dirty="0">
                <a:latin typeface="+mj-lt"/>
              </a:rPr>
              <a:t> &amp; </a:t>
            </a:r>
            <a:r>
              <a:rPr lang="en-US" sz="2200" u="sng" dirty="0">
                <a:latin typeface="+mj-lt"/>
              </a:rPr>
              <a:t>medulla oblongata</a:t>
            </a:r>
            <a:r>
              <a:rPr lang="en-US" sz="2200" dirty="0">
                <a:latin typeface="+mj-lt"/>
              </a:rPr>
              <a:t> which are continuous with each other, and with </a:t>
            </a:r>
            <a:r>
              <a:rPr lang="en-US" sz="2200" b="1" dirty="0">
                <a:latin typeface="+mj-lt"/>
              </a:rPr>
              <a:t>diencephalon</a:t>
            </a:r>
            <a:r>
              <a:rPr lang="en-US" sz="2200" dirty="0">
                <a:latin typeface="+mj-lt"/>
              </a:rPr>
              <a:t> above &amp; with </a:t>
            </a:r>
            <a:r>
              <a:rPr lang="en-US" sz="2200" b="1" dirty="0">
                <a:latin typeface="+mj-lt"/>
              </a:rPr>
              <a:t>spinal cord </a:t>
            </a:r>
            <a:r>
              <a:rPr lang="en-US" sz="2200" dirty="0">
                <a:latin typeface="+mj-lt"/>
              </a:rPr>
              <a:t>below.</a:t>
            </a:r>
          </a:p>
          <a:p>
            <a:pPr marL="403225" indent="-403225">
              <a:buFont typeface="Courier New" panose="02070309020205020404" pitchFamily="49" charset="0"/>
              <a:buChar char="o"/>
            </a:pPr>
            <a:r>
              <a:rPr lang="en-US" sz="2200" dirty="0">
                <a:latin typeface="+mj-lt"/>
              </a:rPr>
              <a:t>The brain stem is connected with cerebellum through three pair of </a:t>
            </a:r>
            <a:r>
              <a:rPr lang="en-US" sz="2200" b="1" dirty="0">
                <a:latin typeface="+mj-lt"/>
              </a:rPr>
              <a:t>cerebellar peduncles</a:t>
            </a:r>
            <a:r>
              <a:rPr lang="en-US" sz="2200" dirty="0">
                <a:latin typeface="+mj-lt"/>
              </a:rPr>
              <a:t>.</a:t>
            </a:r>
          </a:p>
          <a:p>
            <a:pPr marL="403225" indent="-403225">
              <a:buFont typeface="Courier New" panose="02070309020205020404" pitchFamily="49" charset="0"/>
              <a:buChar char="o"/>
            </a:pPr>
            <a:r>
              <a:rPr lang="en-US" sz="2200" dirty="0">
                <a:latin typeface="+mj-lt"/>
              </a:rPr>
              <a:t>The brain stem is the site of (1) cranial nuclei, (2) the pathway of important ascending &amp; descending tracts &amp; (3) the site of emergence of  cranial nerves (from </a:t>
            </a:r>
            <a:r>
              <a:rPr lang="en-US" sz="2200" b="1" dirty="0">
                <a:latin typeface="+mj-lt"/>
              </a:rPr>
              <a:t>3</a:t>
            </a:r>
            <a:r>
              <a:rPr lang="en-US" sz="2200" b="1" baseline="30000" dirty="0">
                <a:latin typeface="+mj-lt"/>
              </a:rPr>
              <a:t>rd</a:t>
            </a:r>
            <a:r>
              <a:rPr lang="en-US" sz="2200" dirty="0">
                <a:latin typeface="+mj-lt"/>
              </a:rPr>
              <a:t> to </a:t>
            </a:r>
            <a:r>
              <a:rPr lang="en-US" sz="2200" b="1" dirty="0">
                <a:latin typeface="+mj-lt"/>
              </a:rPr>
              <a:t>12</a:t>
            </a:r>
            <a:r>
              <a:rPr lang="en-US" sz="2200" b="1" baseline="30000" dirty="0">
                <a:latin typeface="+mj-lt"/>
              </a:rPr>
              <a:t>th</a:t>
            </a:r>
            <a:r>
              <a:rPr lang="en-US" sz="2200" dirty="0">
                <a:latin typeface="+mj-lt"/>
              </a:rPr>
              <a:t>).</a:t>
            </a:r>
          </a:p>
          <a:p>
            <a:pPr marL="403225" indent="-403225">
              <a:buFont typeface="Courier New" panose="02070309020205020404" pitchFamily="49" charset="0"/>
              <a:buChar char="o"/>
            </a:pPr>
            <a:r>
              <a:rPr lang="en-US" sz="2200" dirty="0">
                <a:latin typeface="+mj-lt"/>
              </a:rPr>
              <a:t>Cranial nerves (</a:t>
            </a:r>
            <a:r>
              <a:rPr lang="en-US" sz="2200" b="1" dirty="0">
                <a:latin typeface="+mj-lt"/>
              </a:rPr>
              <a:t>with the exception of 4</a:t>
            </a:r>
            <a:r>
              <a:rPr lang="en-US" sz="2200" b="1" baseline="30000" dirty="0">
                <a:latin typeface="+mj-lt"/>
              </a:rPr>
              <a:t>th</a:t>
            </a:r>
            <a:r>
              <a:rPr lang="en-US" sz="2200" dirty="0">
                <a:latin typeface="+mj-lt"/>
              </a:rPr>
              <a:t>) emerge from </a:t>
            </a:r>
            <a:r>
              <a:rPr lang="en-US" sz="2200" u="sng" dirty="0">
                <a:latin typeface="+mj-lt"/>
              </a:rPr>
              <a:t>ventral</a:t>
            </a:r>
            <a:r>
              <a:rPr lang="en-US" sz="2200" dirty="0">
                <a:latin typeface="+mj-lt"/>
              </a:rPr>
              <a:t> surface of brain stem.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94255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324784"/>
            <a:ext cx="10515600" cy="1325563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dirty="0"/>
              <a:t>Objectives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512235"/>
            <a:ext cx="10515600" cy="4750453"/>
          </a:xfrm>
        </p:spPr>
        <p:txBody>
          <a:bodyPr>
            <a:noAutofit/>
          </a:bodyPr>
          <a:lstStyle/>
          <a:p>
            <a:pPr>
              <a:buNone/>
              <a:defRPr/>
            </a:pPr>
            <a:r>
              <a:rPr lang="en-US" b="1" dirty="0"/>
              <a:t>At the end of the lecture, students should be able to: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dirty="0"/>
              <a:t>List the </a:t>
            </a:r>
            <a:r>
              <a:rPr lang="en-GB" u="sng" dirty="0"/>
              <a:t>components</a:t>
            </a:r>
            <a:r>
              <a:rPr lang="en-GB" dirty="0"/>
              <a:t> of brain stem.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dirty="0"/>
              <a:t>Describe the </a:t>
            </a:r>
            <a:r>
              <a:rPr lang="en-GB" u="sng" dirty="0"/>
              <a:t>site</a:t>
            </a:r>
            <a:r>
              <a:rPr lang="en-GB" dirty="0"/>
              <a:t> of brain stem.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dirty="0"/>
              <a:t>Describe the </a:t>
            </a:r>
            <a:r>
              <a:rPr lang="en-GB" u="sng" dirty="0"/>
              <a:t>relations between components</a:t>
            </a:r>
            <a:r>
              <a:rPr lang="en-GB" dirty="0"/>
              <a:t> of brain stem &amp; their </a:t>
            </a:r>
            <a:r>
              <a:rPr lang="en-GB" u="sng" dirty="0"/>
              <a:t>relations</a:t>
            </a:r>
            <a:r>
              <a:rPr lang="en-GB" dirty="0"/>
              <a:t> to cerebellum.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dirty="0"/>
              <a:t>Describe the external features of both </a:t>
            </a:r>
            <a:r>
              <a:rPr lang="en-GB" u="sng" dirty="0"/>
              <a:t>ventral</a:t>
            </a:r>
            <a:r>
              <a:rPr lang="en-GB" dirty="0"/>
              <a:t> &amp; </a:t>
            </a:r>
            <a:r>
              <a:rPr lang="en-GB" u="sng" dirty="0"/>
              <a:t>dorsal</a:t>
            </a:r>
            <a:r>
              <a:rPr lang="en-GB" dirty="0"/>
              <a:t> surfaces of brain stem.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dirty="0"/>
              <a:t>List </a:t>
            </a:r>
            <a:r>
              <a:rPr lang="en-GB" u="sng" dirty="0"/>
              <a:t>cranial nerves</a:t>
            </a:r>
            <a:r>
              <a:rPr lang="en-GB" dirty="0"/>
              <a:t> emerging from brain stem.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dirty="0"/>
              <a:t>Describe the </a:t>
            </a:r>
            <a:r>
              <a:rPr lang="en-GB" u="sng" dirty="0"/>
              <a:t>site of emergence</a:t>
            </a:r>
            <a:r>
              <a:rPr lang="en-GB" dirty="0"/>
              <a:t> of each cranial nerve.</a:t>
            </a:r>
          </a:p>
        </p:txBody>
      </p:sp>
    </p:spTree>
    <p:extLst>
      <p:ext uri="{BB962C8B-B14F-4D97-AF65-F5344CB8AC3E}">
        <p14:creationId xmlns:p14="http://schemas.microsoft.com/office/powerpoint/2010/main" val="3112475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527">
            <a:extLst>
              <a:ext uri="{FF2B5EF4-FFF2-40B4-BE49-F238E27FC236}">
                <a16:creationId xmlns:a16="http://schemas.microsoft.com/office/drawing/2014/main" id="{B98FC2DA-457F-4E15-82A5-85E2305F44F0}"/>
              </a:ext>
            </a:extLst>
          </p:cNvPr>
          <p:cNvSpPr txBox="1">
            <a:spLocks/>
          </p:cNvSpPr>
          <p:nvPr/>
        </p:nvSpPr>
        <p:spPr>
          <a:xfrm>
            <a:off x="245438" y="450574"/>
            <a:ext cx="5399987" cy="6255026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(1) </a:t>
            </a:r>
            <a:r>
              <a:rPr lang="en-US" altLang="en-US" sz="1600" b="1" dirty="0">
                <a:solidFill>
                  <a:schemeClr val="bg2">
                    <a:lumMod val="25000"/>
                  </a:schemeClr>
                </a:solidFill>
                <a:ea typeface="Open Sans" panose="020B0604020202020204" charset="0"/>
                <a:cs typeface="Open Sans" panose="020B0604020202020204" charset="0"/>
              </a:rPr>
              <a:t>The trigeminal nerve emerge from the ________ aspect of pons? </a:t>
            </a:r>
            <a:endParaRPr lang="en-US" sz="16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 </a:t>
            </a:r>
            <a:r>
              <a:rPr lang="fr-FR" altLang="en-US" sz="1600" dirty="0">
                <a:ea typeface="Open Sans" panose="020B0604020202020204" charset="0"/>
                <a:cs typeface="Open Sans" panose="020B0604020202020204" charset="0"/>
              </a:rPr>
              <a:t>Ventrolateral                                                       </a:t>
            </a:r>
            <a:r>
              <a:rPr lang="en-US" sz="1600" dirty="0"/>
              <a:t>B) </a:t>
            </a:r>
            <a:r>
              <a:rPr lang="fr-FR" altLang="en-US" sz="1600" dirty="0">
                <a:ea typeface="Open Sans" panose="020B0604020202020204" charset="0"/>
                <a:cs typeface="Open Sans" panose="020B0604020202020204" charset="0"/>
              </a:rPr>
              <a:t>Ventromedial</a:t>
            </a:r>
            <a:endParaRPr lang="en-US" altLang="en-US" sz="1600" b="1" dirty="0">
              <a:ea typeface="Open Sans" panose="020B0604020202020204" charset="0"/>
              <a:cs typeface="Open Sans" panose="020B0604020202020204" charset="0"/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C) </a:t>
            </a:r>
            <a:r>
              <a:rPr lang="fr-FR" altLang="en-US" sz="1600" dirty="0">
                <a:ea typeface="Open Sans" panose="020B0604020202020204" charset="0"/>
                <a:cs typeface="Open Sans" panose="020B0604020202020204" charset="0"/>
              </a:rPr>
              <a:t>Dorsolateral</a:t>
            </a:r>
            <a:r>
              <a:rPr lang="en-US" altLang="en-US" sz="1600" dirty="0">
                <a:ea typeface="Open Sans" panose="020B0604020202020204" charset="0"/>
                <a:cs typeface="Open Sans" panose="020B0604020202020204" charset="0"/>
              </a:rPr>
              <a:t>                                                         </a:t>
            </a:r>
            <a:r>
              <a:rPr lang="en-US" sz="1600" dirty="0"/>
              <a:t>D) </a:t>
            </a:r>
            <a:r>
              <a:rPr lang="fr-FR" altLang="en-US" sz="1600" dirty="0">
                <a:ea typeface="Open Sans" panose="020B0604020202020204" charset="0"/>
                <a:cs typeface="Open Sans" panose="020B0604020202020204" charset="0"/>
              </a:rPr>
              <a:t>Dorsomedial</a:t>
            </a:r>
            <a:endParaRPr lang="en-US" altLang="en-US" sz="1600" dirty="0">
              <a:ea typeface="Open Sans" panose="020B0604020202020204" charset="0"/>
              <a:cs typeface="Open Sans" panose="020B0604020202020204" charset="0"/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(2) </a:t>
            </a:r>
            <a:r>
              <a:rPr lang="en-US" altLang="en-US" sz="1600" b="1" dirty="0">
                <a:solidFill>
                  <a:schemeClr val="bg2">
                    <a:lumMod val="25000"/>
                  </a:schemeClr>
                </a:solidFill>
              </a:rPr>
              <a:t>This cranial nerve exits from the dorsal side of the brain?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 CN 1                                                                                 B) CN 2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C) CN 3                                                                                 D) CN 4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sz="16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(3) The brainstem is the site of origin and emergence of the following cranial nerves?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 All cranial nerves                                          B) From 3rd to 12th</a:t>
            </a:r>
            <a:endParaRPr lang="pt-BR" sz="1600" dirty="0"/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C) From 1st to 10</a:t>
            </a:r>
            <a:r>
              <a:rPr lang="en-US" sz="1600" baseline="30000" dirty="0"/>
              <a:t>th</a:t>
            </a:r>
            <a:r>
              <a:rPr lang="en-US" sz="1600" dirty="0"/>
              <a:t>                                            D) 7th nerve only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(4) </a:t>
            </a:r>
            <a:r>
              <a:rPr lang="en-US" altLang="en-US" sz="1600" b="1" dirty="0">
                <a:solidFill>
                  <a:schemeClr val="bg2">
                    <a:lumMod val="25000"/>
                  </a:schemeClr>
                </a:solidFill>
              </a:rPr>
              <a:t>Nucleus of cranial nerve 3 is located in?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 Intramedullary fossa                                             B) Pons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C) Midbrain                                                                  D) Spinal coed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sz="16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(5) </a:t>
            </a:r>
            <a:r>
              <a:rPr lang="en-US" altLang="en-US" sz="1600" b="1" dirty="0">
                <a:solidFill>
                  <a:schemeClr val="bg2">
                    <a:lumMod val="25000"/>
                  </a:schemeClr>
                </a:solidFill>
              </a:rPr>
              <a:t>The </a:t>
            </a:r>
            <a:r>
              <a:rPr lang="en-US" altLang="en-US" sz="1600" b="1" dirty="0">
                <a:solidFill>
                  <a:schemeClr val="bg2">
                    <a:lumMod val="25000"/>
                  </a:schemeClr>
                </a:solidFill>
                <a:ea typeface="Open Sans" panose="020B0604020202020204" charset="0"/>
                <a:cs typeface="Open Sans" panose="020B0604020202020204" charset="0"/>
              </a:rPr>
              <a:t>________</a:t>
            </a:r>
            <a:r>
              <a:rPr lang="en-US" altLang="en-US" sz="1600" b="1" dirty="0">
                <a:solidFill>
                  <a:schemeClr val="bg2">
                    <a:lumMod val="25000"/>
                  </a:schemeClr>
                </a:solidFill>
              </a:rPr>
              <a:t> part of medulla is marked by decussation of most of </a:t>
            </a:r>
            <a:r>
              <a:rPr lang="en-US" altLang="en-US" sz="1600" b="1" dirty="0">
                <a:solidFill>
                  <a:schemeClr val="bg2">
                    <a:lumMod val="25000"/>
                  </a:schemeClr>
                </a:solidFill>
                <a:ea typeface="Open Sans" panose="020B0604020202020204" charset="0"/>
                <a:cs typeface="Open Sans" panose="020B0604020202020204" charset="0"/>
              </a:rPr>
              <a:t>________</a:t>
            </a:r>
            <a:r>
              <a:rPr lang="en-US" altLang="en-US" sz="1600" b="1" dirty="0">
                <a:solidFill>
                  <a:schemeClr val="bg2">
                    <a:lumMod val="25000"/>
                  </a:schemeClr>
                </a:solidFill>
              </a:rPr>
              <a:t> fibers?</a:t>
            </a:r>
            <a:endParaRPr lang="en-US" sz="16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 </a:t>
            </a:r>
            <a:r>
              <a:rPr lang="en-US" altLang="en-US" sz="1600" dirty="0">
                <a:ea typeface="Open Sans" panose="020B0604020202020204" charset="0"/>
                <a:cs typeface="Open Sans" panose="020B0604020202020204" charset="0"/>
              </a:rPr>
              <a:t>Middle, corticobulbar                            B) Lower, corticospinal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altLang="en-US" sz="1600" dirty="0">
                <a:ea typeface="Open Sans" panose="020B0604020202020204" charset="0"/>
                <a:cs typeface="Open Sans" panose="020B0604020202020204" charset="0"/>
              </a:rPr>
              <a:t>C) Upper, corticospinal                               D) Lower, corticobulbar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altLang="en-US" sz="1600" dirty="0">
              <a:ea typeface="Open Sans" panose="020B0604020202020204" charset="0"/>
              <a:cs typeface="Open Sans" panose="020B0604020202020204" charset="0"/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sz="1600" dirty="0"/>
          </a:p>
        </p:txBody>
      </p:sp>
      <p:sp>
        <p:nvSpPr>
          <p:cNvPr id="4" name="Shape 527">
            <a:extLst>
              <a:ext uri="{FF2B5EF4-FFF2-40B4-BE49-F238E27FC236}">
                <a16:creationId xmlns:a16="http://schemas.microsoft.com/office/drawing/2014/main" id="{0B108AA0-D091-451A-A851-26858A455AAB}"/>
              </a:ext>
            </a:extLst>
          </p:cNvPr>
          <p:cNvSpPr txBox="1">
            <a:spLocks/>
          </p:cNvSpPr>
          <p:nvPr/>
        </p:nvSpPr>
        <p:spPr>
          <a:xfrm>
            <a:off x="6546577" y="450574"/>
            <a:ext cx="5399987" cy="6255026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(6) The cranial nerves originating from the cerebellopontine angle are?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 6th and 3rd                                                B) Trochlear nerve</a:t>
            </a:r>
            <a:endParaRPr lang="en-US" altLang="en-US" sz="1600" dirty="0">
              <a:ea typeface="Open Sans" panose="020B0604020202020204" charset="0"/>
              <a:cs typeface="Open Sans" panose="020B0604020202020204" charset="0"/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C) 7th and 8th                                                 D) None of the above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(7) </a:t>
            </a:r>
            <a:r>
              <a:rPr lang="en-US" altLang="en-US" sz="1600" b="1" dirty="0">
                <a:solidFill>
                  <a:schemeClr val="bg2">
                    <a:lumMod val="25000"/>
                  </a:schemeClr>
                </a:solidFill>
              </a:rPr>
              <a:t>Basilar sulcus of the pons is occupied by?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 Basilar vein                                                       B) Basilar artery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C) Basilar nerve                                                     D) Basilar nucleus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(8) Cranial nerve 4 is located inferior to what landmark?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</a:t>
            </a:r>
            <a:r>
              <a:rPr lang="en-US" sz="1600" dirty="0">
                <a:ea typeface="Open Sans" panose="020B0604020202020204" charset="0"/>
                <a:cs typeface="Open Sans" panose="020B0604020202020204" charset="0"/>
              </a:rPr>
              <a:t> Lateral colliculus                                           </a:t>
            </a:r>
            <a:r>
              <a:rPr lang="en-US" sz="1600" dirty="0"/>
              <a:t>B) </a:t>
            </a:r>
            <a:r>
              <a:rPr lang="en-US" sz="1600" dirty="0">
                <a:ea typeface="Open Sans" panose="020B0604020202020204" charset="0"/>
                <a:cs typeface="Open Sans" panose="020B0604020202020204" charset="0"/>
              </a:rPr>
              <a:t>Medial colliculus 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C) </a:t>
            </a:r>
            <a:r>
              <a:rPr lang="en-US" sz="1600" dirty="0">
                <a:ea typeface="Open Sans" panose="020B0604020202020204" charset="0"/>
                <a:cs typeface="Open Sans" panose="020B0604020202020204" charset="0"/>
              </a:rPr>
              <a:t>Superior colliculus                                        </a:t>
            </a:r>
            <a:r>
              <a:rPr lang="en-US" sz="1600" dirty="0"/>
              <a:t>D) </a:t>
            </a:r>
            <a:r>
              <a:rPr lang="en-US" sz="1600" dirty="0">
                <a:ea typeface="Open Sans" panose="020B0604020202020204" charset="0"/>
                <a:cs typeface="Open Sans" panose="020B0604020202020204" charset="0"/>
              </a:rPr>
              <a:t>Inferior colliculus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(9) At the dorsal surface of open medulla an inverted V-shaped sulcus divides the area into 3 parts (from medial to lateral)?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 Vagal triangle , Vestibular area , Hypoglossal triangle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B) Vestibular area , vagal triangle , Hypoglossal triangle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C) Hypoglossal triangle , vagal area , Vestibular triangle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D) Vestibular area , vagal triangle , glossopharyngeal triangle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sz="16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(10) </a:t>
            </a:r>
            <a:r>
              <a:rPr lang="en-US" altLang="en-US" sz="1600" b="1" dirty="0">
                <a:solidFill>
                  <a:schemeClr val="bg2">
                    <a:lumMod val="25000"/>
                  </a:schemeClr>
                </a:solidFill>
              </a:rPr>
              <a:t>Nerves emerging from Pons?</a:t>
            </a:r>
            <a:endParaRPr lang="en-US" sz="16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 </a:t>
            </a:r>
            <a:r>
              <a:rPr lang="en-US" altLang="en-US" sz="1600" dirty="0">
                <a:ea typeface="Open Sans" panose="020B0604020202020204" charset="0"/>
                <a:cs typeface="Open Sans" panose="020B0604020202020204" charset="0"/>
              </a:rPr>
              <a:t>3rd , 4th , 5th , 6th                                             </a:t>
            </a:r>
            <a:r>
              <a:rPr lang="en-US" sz="1600" dirty="0"/>
              <a:t>B) </a:t>
            </a:r>
            <a:r>
              <a:rPr lang="en-US" altLang="en-US" sz="1600" dirty="0">
                <a:ea typeface="Open Sans" panose="020B0604020202020204" charset="0"/>
                <a:cs typeface="Open Sans" panose="020B0604020202020204" charset="0"/>
              </a:rPr>
              <a:t>3rd , 4th , 5th 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C) </a:t>
            </a:r>
            <a:r>
              <a:rPr lang="en-US" altLang="en-US" sz="1600" dirty="0">
                <a:ea typeface="Open Sans" panose="020B0604020202020204" charset="0"/>
                <a:cs typeface="Open Sans" panose="020B0604020202020204" charset="0"/>
              </a:rPr>
              <a:t>5th , 6th , 7th , 8th                                             </a:t>
            </a:r>
            <a:r>
              <a:rPr lang="en-US" sz="1600" dirty="0"/>
              <a:t>D) </a:t>
            </a:r>
            <a:r>
              <a:rPr lang="en-US" altLang="en-US" sz="1600" dirty="0">
                <a:ea typeface="Open Sans" panose="020B0604020202020204" charset="0"/>
                <a:cs typeface="Open Sans" panose="020B0604020202020204" charset="0"/>
              </a:rPr>
              <a:t>5th , 6th , 7th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altLang="en-US" sz="1600" dirty="0"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2150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55">
            <a:extLst>
              <a:ext uri="{FF2B5EF4-FFF2-40B4-BE49-F238E27FC236}">
                <a16:creationId xmlns:a16="http://schemas.microsoft.com/office/drawing/2014/main" id="{5ECD51B0-E371-4E0F-B5AF-3203D3DBC25D}"/>
              </a:ext>
            </a:extLst>
          </p:cNvPr>
          <p:cNvSpPr/>
          <p:nvPr/>
        </p:nvSpPr>
        <p:spPr>
          <a:xfrm>
            <a:off x="3658685" y="1008934"/>
            <a:ext cx="1442167" cy="1499933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38100" cap="flat" cmpd="sng">
            <a:solidFill>
              <a:srgbClr val="CCA677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5" name="Shape 56">
            <a:extLst>
              <a:ext uri="{FF2B5EF4-FFF2-40B4-BE49-F238E27FC236}">
                <a16:creationId xmlns:a16="http://schemas.microsoft.com/office/drawing/2014/main" id="{1141A1C1-D7B5-465D-8F19-2F7BD16633A6}"/>
              </a:ext>
            </a:extLst>
          </p:cNvPr>
          <p:cNvSpPr/>
          <p:nvPr/>
        </p:nvSpPr>
        <p:spPr>
          <a:xfrm rot="10800000">
            <a:off x="7091134" y="4355634"/>
            <a:ext cx="1442167" cy="1499933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38100" cap="flat" cmpd="sng">
            <a:solidFill>
              <a:srgbClr val="CCA677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2981E4-E3EE-47F3-ADDE-7C2C26FBC37F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A945E"/>
                </a:solidFill>
                <a:latin typeface="Agency FB" panose="020B0503020202020204" pitchFamily="34" charset="0"/>
              </a:rPr>
              <a:t>Answers</a:t>
            </a:r>
          </a:p>
        </p:txBody>
      </p:sp>
      <p:sp>
        <p:nvSpPr>
          <p:cNvPr id="7" name="Shape 541">
            <a:extLst>
              <a:ext uri="{FF2B5EF4-FFF2-40B4-BE49-F238E27FC236}">
                <a16:creationId xmlns:a16="http://schemas.microsoft.com/office/drawing/2014/main" id="{059D6DD9-609F-4762-A3FC-7970E87015BB}"/>
              </a:ext>
            </a:extLst>
          </p:cNvPr>
          <p:cNvSpPr txBox="1">
            <a:spLocks/>
          </p:cNvSpPr>
          <p:nvPr/>
        </p:nvSpPr>
        <p:spPr>
          <a:xfrm>
            <a:off x="3658685" y="1008934"/>
            <a:ext cx="4874616" cy="48466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pt-BR" sz="3600" dirty="0">
                <a:latin typeface="Agency FB" panose="020B0503020202020204" pitchFamily="34" charset="0"/>
              </a:rPr>
              <a:t>(1) A           (6) C</a:t>
            </a:r>
            <a:br>
              <a:rPr lang="pt-BR" sz="3600" dirty="0">
                <a:latin typeface="Agency FB" panose="020B0503020202020204" pitchFamily="34" charset="0"/>
              </a:rPr>
            </a:br>
            <a:r>
              <a:rPr lang="pt-BR" sz="3600" dirty="0">
                <a:latin typeface="Agency FB" panose="020B0503020202020204" pitchFamily="34" charset="0"/>
              </a:rPr>
              <a:t>(2) D           (7) B</a:t>
            </a:r>
            <a:br>
              <a:rPr lang="pt-BR" sz="3600" dirty="0">
                <a:latin typeface="Agency FB" panose="020B0503020202020204" pitchFamily="34" charset="0"/>
              </a:rPr>
            </a:br>
            <a:r>
              <a:rPr lang="pt-BR" sz="3600" dirty="0">
                <a:latin typeface="Agency FB" panose="020B0503020202020204" pitchFamily="34" charset="0"/>
              </a:rPr>
              <a:t>(3) B           (8) D</a:t>
            </a:r>
            <a:br>
              <a:rPr lang="pt-BR" sz="3600" dirty="0">
                <a:latin typeface="Agency FB" panose="020B0503020202020204" pitchFamily="34" charset="0"/>
              </a:rPr>
            </a:br>
            <a:r>
              <a:rPr lang="pt-BR" sz="3600" dirty="0">
                <a:latin typeface="Agency FB" panose="020B0503020202020204" pitchFamily="34" charset="0"/>
              </a:rPr>
              <a:t>(4) C           (9) C</a:t>
            </a:r>
            <a:br>
              <a:rPr lang="pt-BR" sz="3600" dirty="0">
                <a:latin typeface="Agency FB" panose="020B0503020202020204" pitchFamily="34" charset="0"/>
              </a:rPr>
            </a:br>
            <a:r>
              <a:rPr lang="pt-BR" sz="3600" dirty="0">
                <a:latin typeface="Agency FB" panose="020B0503020202020204" pitchFamily="34" charset="0"/>
              </a:rPr>
              <a:t>(5) B          (10) C </a:t>
            </a:r>
          </a:p>
        </p:txBody>
      </p:sp>
      <p:sp>
        <p:nvSpPr>
          <p:cNvPr id="8" name="Shape 21">
            <a:extLst>
              <a:ext uri="{FF2B5EF4-FFF2-40B4-BE49-F238E27FC236}">
                <a16:creationId xmlns:a16="http://schemas.microsoft.com/office/drawing/2014/main" id="{AA804BE9-FDF2-4AEA-924D-54731E4C4671}"/>
              </a:ext>
            </a:extLst>
          </p:cNvPr>
          <p:cNvSpPr/>
          <p:nvPr/>
        </p:nvSpPr>
        <p:spPr>
          <a:xfrm flipV="1">
            <a:off x="0" y="6720112"/>
            <a:ext cx="12192000" cy="1378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0912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527">
            <a:extLst>
              <a:ext uri="{FF2B5EF4-FFF2-40B4-BE49-F238E27FC236}">
                <a16:creationId xmlns:a16="http://schemas.microsoft.com/office/drawing/2014/main" id="{C54056E8-FA58-424C-8683-16A3AF9B8519}"/>
              </a:ext>
            </a:extLst>
          </p:cNvPr>
          <p:cNvSpPr txBox="1">
            <a:spLocks/>
          </p:cNvSpPr>
          <p:nvPr/>
        </p:nvSpPr>
        <p:spPr>
          <a:xfrm>
            <a:off x="1656522" y="450574"/>
            <a:ext cx="9276521" cy="539363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sz="105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sz="22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sz="22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2200" b="1" dirty="0">
                <a:solidFill>
                  <a:schemeClr val="bg2">
                    <a:lumMod val="25000"/>
                  </a:schemeClr>
                </a:solidFill>
              </a:rPr>
              <a:t>(1) </a:t>
            </a:r>
            <a:r>
              <a:rPr lang="en-US" altLang="en-US" sz="2200" b="1" dirty="0">
                <a:solidFill>
                  <a:schemeClr val="bg2">
                    <a:lumMod val="25000"/>
                  </a:schemeClr>
                </a:solidFill>
              </a:rPr>
              <a:t>Describe the pathway of the pontocerebellar fibers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</a:rPr>
              <a:t>?</a:t>
            </a:r>
          </a:p>
          <a:p>
            <a:pPr marL="18000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800" dirty="0"/>
              <a:t>Originate from pontine nuclei → cross the midline and pass through the contralateral middle cerebellar peduncle → enter the opposite cerebellar hemisphere.</a:t>
            </a:r>
          </a:p>
          <a:p>
            <a:pPr marL="18000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sz="18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2200" b="1" dirty="0">
                <a:solidFill>
                  <a:schemeClr val="bg2">
                    <a:lumMod val="25000"/>
                  </a:schemeClr>
                </a:solidFill>
              </a:rPr>
              <a:t>(2) Mention the cavities located in the following structures: forebrain, midbrain, and hindbrain</a:t>
            </a:r>
            <a:r>
              <a:rPr lang="en-US" altLang="en-US" sz="2200" b="1" dirty="0">
                <a:solidFill>
                  <a:schemeClr val="bg2">
                    <a:lumMod val="25000"/>
                  </a:schemeClr>
                </a:solidFill>
                <a:ea typeface="Open Sans" panose="020B0604020202020204" charset="0"/>
                <a:cs typeface="Open Sans" panose="020B0604020202020204" charset="0"/>
              </a:rPr>
              <a:t>? </a:t>
            </a:r>
            <a:endParaRPr lang="en-US" sz="2200" b="1" dirty="0">
              <a:solidFill>
                <a:schemeClr val="bg2">
                  <a:lumMod val="25000"/>
                </a:schemeClr>
              </a:solidFill>
            </a:endParaRPr>
          </a:p>
          <a:p>
            <a:pPr marL="522900" indent="-342900">
              <a:lnSpc>
                <a:spcPct val="100000"/>
              </a:lnSpc>
              <a:spcBef>
                <a:spcPts val="100"/>
              </a:spcBef>
              <a:buFont typeface="+mj-lt"/>
              <a:buAutoNum type="arabicPeriod"/>
            </a:pPr>
            <a:r>
              <a:rPr lang="en-US" sz="1800" b="1" dirty="0"/>
              <a:t>Forebrain: </a:t>
            </a:r>
            <a:r>
              <a:rPr lang="en-US" sz="1800" dirty="0"/>
              <a:t>cerebral hemispheres → 2 lateral ventricles, Diencephalon → 3rd ventricle</a:t>
            </a:r>
          </a:p>
          <a:p>
            <a:pPr marL="522900" indent="-342900">
              <a:lnSpc>
                <a:spcPct val="100000"/>
              </a:lnSpc>
              <a:spcBef>
                <a:spcPts val="100"/>
              </a:spcBef>
              <a:buFont typeface="+mj-lt"/>
              <a:buAutoNum type="arabicPeriod"/>
            </a:pPr>
            <a:r>
              <a:rPr lang="en-US" sz="1800" b="1" dirty="0"/>
              <a:t>Midbrain</a:t>
            </a:r>
            <a:r>
              <a:rPr lang="en-US" sz="1800" dirty="0"/>
              <a:t>: cerebral aqueduct </a:t>
            </a:r>
          </a:p>
          <a:p>
            <a:pPr marL="522900" indent="-342900">
              <a:lnSpc>
                <a:spcPct val="100000"/>
              </a:lnSpc>
              <a:spcBef>
                <a:spcPts val="100"/>
              </a:spcBef>
              <a:buFont typeface="+mj-lt"/>
              <a:buAutoNum type="arabicPeriod"/>
            </a:pPr>
            <a:r>
              <a:rPr lang="en-US" sz="1800" b="1" dirty="0"/>
              <a:t>Hindbrain: </a:t>
            </a:r>
            <a:r>
              <a:rPr lang="en-US" sz="1800" dirty="0"/>
              <a:t>4th ventricle</a:t>
            </a:r>
            <a:br>
              <a:rPr lang="en-US" sz="1800" dirty="0">
                <a:solidFill>
                  <a:schemeClr val="bg1">
                    <a:lumMod val="50000"/>
                  </a:schemeClr>
                </a:solidFill>
              </a:rPr>
            </a:br>
            <a:endParaRPr lang="en-US" sz="1800" dirty="0"/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2200" b="1" dirty="0">
                <a:solidFill>
                  <a:schemeClr val="bg2">
                    <a:lumMod val="25000"/>
                  </a:schemeClr>
                </a:solidFill>
              </a:rPr>
              <a:t>(3) Name the roots of the nerves that located at cerebellopontine angle , “from medial to lateral”</a:t>
            </a:r>
            <a:r>
              <a:rPr lang="en-US" altLang="en-US" sz="2200" b="1" dirty="0">
                <a:solidFill>
                  <a:schemeClr val="bg2">
                    <a:lumMod val="25000"/>
                  </a:schemeClr>
                </a:solidFill>
                <a:ea typeface="Open Sans" panose="020B0604020202020204" charset="0"/>
                <a:cs typeface="Open Sans" panose="020B0604020202020204" charset="0"/>
              </a:rPr>
              <a:t>? </a:t>
            </a:r>
            <a:endParaRPr lang="en-US" sz="1800" dirty="0"/>
          </a:p>
          <a:p>
            <a:pPr marL="18000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800" dirty="0"/>
              <a:t>Motor root of 7th, sensory root of 7th vestibular part of 8th  &amp; cochlear part of 8th</a:t>
            </a:r>
          </a:p>
        </p:txBody>
      </p:sp>
    </p:spTree>
    <p:extLst>
      <p:ext uri="{BB962C8B-B14F-4D97-AF65-F5344CB8AC3E}">
        <p14:creationId xmlns:p14="http://schemas.microsoft.com/office/powerpoint/2010/main" val="18624922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0927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4C94BB1-6255-455E-9555-50EF28A45039}"/>
              </a:ext>
            </a:extLst>
          </p:cNvPr>
          <p:cNvGrpSpPr/>
          <p:nvPr/>
        </p:nvGrpSpPr>
        <p:grpSpPr>
          <a:xfrm>
            <a:off x="2240441" y="109329"/>
            <a:ext cx="7711117" cy="6453809"/>
            <a:chOff x="2240441" y="109329"/>
            <a:chExt cx="7711117" cy="645380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ECFD415-EA6A-49AE-B760-353AACED67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5893"/>
            <a:stretch/>
          </p:blipFill>
          <p:spPr>
            <a:xfrm>
              <a:off x="2240441" y="109329"/>
              <a:ext cx="7711117" cy="645380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A474B-A2F1-4041-86B2-6455A9779BD5}"/>
                </a:ext>
              </a:extLst>
            </p:cNvPr>
            <p:cNvSpPr/>
            <p:nvPr/>
          </p:nvSpPr>
          <p:spPr>
            <a:xfrm>
              <a:off x="2240441" y="109329"/>
              <a:ext cx="608776" cy="3810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96542F8-ACFE-439C-AB25-FF5C6417DC99}"/>
              </a:ext>
            </a:extLst>
          </p:cNvPr>
          <p:cNvSpPr txBox="1"/>
          <p:nvPr/>
        </p:nvSpPr>
        <p:spPr>
          <a:xfrm>
            <a:off x="361911" y="490330"/>
            <a:ext cx="4435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*Anatomical plane and directions of neuroanatomy (</a:t>
            </a:r>
            <a:r>
              <a:rPr lang="en-US" sz="1800" u="sng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Extra picture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) to better understand </a:t>
            </a:r>
            <a:endParaRPr lang="en-GB" sz="1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7434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4250" y="1586463"/>
            <a:ext cx="5936453" cy="1204434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sz="2200" dirty="0">
                <a:latin typeface="+mj-lt"/>
              </a:rPr>
              <a:t>The </a:t>
            </a:r>
            <a:r>
              <a:rPr lang="en-GB" sz="2200" b="1" dirty="0">
                <a:latin typeface="+mj-lt"/>
              </a:rPr>
              <a:t>brain</a:t>
            </a:r>
            <a:r>
              <a:rPr lang="en-GB" sz="2200" dirty="0">
                <a:latin typeface="+mj-lt"/>
              </a:rPr>
              <a:t> develops from the </a:t>
            </a:r>
            <a:r>
              <a:rPr lang="en-GB" sz="2200" b="1" dirty="0">
                <a:latin typeface="+mj-lt"/>
              </a:rPr>
              <a:t>cranial</a:t>
            </a:r>
            <a:r>
              <a:rPr lang="en-GB" sz="2200" dirty="0">
                <a:latin typeface="+mj-lt"/>
              </a:rPr>
              <a:t> part of </a:t>
            </a:r>
            <a:r>
              <a:rPr lang="en-GB" sz="2200" b="1" dirty="0">
                <a:latin typeface="+mj-lt"/>
              </a:rPr>
              <a:t>neural</a:t>
            </a:r>
            <a:r>
              <a:rPr lang="en-GB" sz="2200" dirty="0">
                <a:latin typeface="+mj-lt"/>
              </a:rPr>
              <a:t> </a:t>
            </a:r>
            <a:r>
              <a:rPr lang="en-GB" sz="2200" b="1" dirty="0">
                <a:latin typeface="+mj-lt"/>
              </a:rPr>
              <a:t>tube*</a:t>
            </a:r>
            <a:r>
              <a:rPr lang="en-GB" sz="2200" dirty="0">
                <a:latin typeface="+mj-lt"/>
              </a:rPr>
              <a:t>.</a:t>
            </a:r>
          </a:p>
          <a:p>
            <a:pPr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200" dirty="0">
                <a:latin typeface="+mj-lt"/>
              </a:rPr>
              <a:t>The cranial part is divided into 3 parts:</a:t>
            </a:r>
            <a:endParaRPr lang="en-GB" sz="2200" dirty="0">
              <a:latin typeface="+mj-lt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555835" y="2252775"/>
            <a:ext cx="4269232" cy="4152345"/>
            <a:chOff x="6954229" y="1884642"/>
            <a:chExt cx="4576763" cy="2590800"/>
          </a:xfrm>
        </p:grpSpPr>
        <p:pic>
          <p:nvPicPr>
            <p:cNvPr id="5" name="Picture 2" descr="C:\Users\user\Pictures\Picture10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2" t="4829" r="926" b="3767"/>
            <a:stretch>
              <a:fillRect/>
            </a:stretch>
          </p:blipFill>
          <p:spPr>
            <a:xfrm>
              <a:off x="6954229" y="1884642"/>
              <a:ext cx="4576763" cy="2590800"/>
            </a:xfrm>
            <a:prstGeom prst="rect">
              <a:avLst/>
            </a:prstGeom>
            <a:ln>
              <a:noFill/>
              <a:miter lim="800000"/>
              <a:headEnd/>
              <a:tailEnd/>
            </a:ln>
          </p:spPr>
        </p:pic>
        <p:sp>
          <p:nvSpPr>
            <p:cNvPr id="10" name="Donut 9"/>
            <p:cNvSpPr/>
            <p:nvPr/>
          </p:nvSpPr>
          <p:spPr>
            <a:xfrm>
              <a:off x="8630628" y="3180042"/>
              <a:ext cx="762000" cy="228600"/>
            </a:xfrm>
            <a:prstGeom prst="donut">
              <a:avLst/>
            </a:prstGeom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7786468" y="2693963"/>
              <a:ext cx="633046" cy="274320"/>
            </a:xfrm>
            <a:prstGeom prst="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786468" y="3180042"/>
              <a:ext cx="633046" cy="228600"/>
            </a:xfrm>
            <a:prstGeom prst="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786467" y="3684406"/>
              <a:ext cx="689317" cy="228600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987683" y="1455921"/>
            <a:ext cx="4974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92D050"/>
                </a:solidFill>
                <a:latin typeface="+mn-lt"/>
              </a:rPr>
              <a:t>*recall from embryology the caudal 2/3 forms the spinal cord and the cranial or upper 1/3 forms the brain</a:t>
            </a:r>
            <a:endParaRPr lang="en-GB" sz="1600" dirty="0">
              <a:solidFill>
                <a:srgbClr val="92D050"/>
              </a:solidFill>
              <a:latin typeface="+mn-lt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066077"/>
              </p:ext>
            </p:extLst>
          </p:nvPr>
        </p:nvGraphicFramePr>
        <p:xfrm>
          <a:off x="715618" y="2709697"/>
          <a:ext cx="6645628" cy="29056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92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6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46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41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10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4174">
                <a:tc>
                  <a:txBody>
                    <a:bodyPr/>
                    <a:lstStyle/>
                    <a:p>
                      <a:pPr algn="ctr"/>
                      <a:endParaRPr lang="en-GB" b="1" i="1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latin typeface="Gill Sans MT" panose="020B0502020104020203" pitchFamily="34" charset="0"/>
                        </a:rPr>
                        <a:t>FOREBRAIN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latin typeface="Gill Sans MT" panose="020B0502020104020203" pitchFamily="34" charset="0"/>
                        </a:rPr>
                        <a:t>MIDBRAIN 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latin typeface="Gill Sans MT" panose="020B0502020104020203" pitchFamily="34" charset="0"/>
                        </a:rPr>
                        <a:t>HINDBRAIN 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9803"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Gill Sans MT" panose="020B0502020104020203" pitchFamily="34" charset="0"/>
                        </a:rPr>
                        <a:t>Cavity</a:t>
                      </a:r>
                      <a:endParaRPr lang="en-GB" i="0" dirty="0">
                        <a:latin typeface="Gill Sans MT" panose="020B0502020104020203" pitchFamily="34" charset="0"/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Gill Sans MT" panose="020B0502020104020203" pitchFamily="34" charset="0"/>
                        </a:rPr>
                        <a:t>2 </a:t>
                      </a:r>
                      <a:r>
                        <a:rPr lang="en-GB" sz="1800" b="1" dirty="0">
                          <a:latin typeface="Gill Sans MT" panose="020B0502020104020203" pitchFamily="34" charset="0"/>
                        </a:rPr>
                        <a:t>lateral</a:t>
                      </a:r>
                      <a:r>
                        <a:rPr lang="en-GB" sz="1800" dirty="0">
                          <a:latin typeface="Gill Sans MT" panose="020B0502020104020203" pitchFamily="34" charset="0"/>
                        </a:rPr>
                        <a:t> ventricles</a:t>
                      </a:r>
                      <a:endParaRPr lang="en-GB" dirty="0">
                        <a:latin typeface="Gill Sans MT" panose="020B0502020104020203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latin typeface="Gill Sans MT" panose="020B0502020104020203" pitchFamily="34" charset="0"/>
                        </a:rPr>
                        <a:t>3rd</a:t>
                      </a:r>
                      <a:r>
                        <a:rPr lang="en-GB" dirty="0">
                          <a:latin typeface="Gill Sans MT" panose="020B0502020104020203" pitchFamily="34" charset="0"/>
                        </a:rPr>
                        <a:t> ventricle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latin typeface="Gill Sans MT" panose="020B0502020104020203" pitchFamily="34" charset="0"/>
                        </a:rPr>
                        <a:t>cerebral aqueduct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latin typeface="Gill Sans MT" panose="020B0502020104020203" pitchFamily="34" charset="0"/>
                        </a:rPr>
                        <a:t>4th</a:t>
                      </a:r>
                      <a:r>
                        <a:rPr lang="en-GB" sz="1800" dirty="0">
                          <a:latin typeface="Gill Sans MT" panose="020B0502020104020203" pitchFamily="34" charset="0"/>
                        </a:rPr>
                        <a:t> ventricle</a:t>
                      </a:r>
                      <a:endParaRPr lang="en-GB" dirty="0">
                        <a:latin typeface="Gill Sans MT" panose="020B0502020104020203" pitchFamily="34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81666"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Gill Sans MT" panose="020B0502020104020203" pitchFamily="34" charset="0"/>
                        </a:rPr>
                        <a:t>Subdivided into</a:t>
                      </a:r>
                      <a:endParaRPr lang="en-GB" i="0" dirty="0">
                        <a:latin typeface="Gill Sans MT" panose="020B0502020104020203" pitchFamily="34" charset="0"/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Gill Sans MT" panose="020B0502020104020203" pitchFamily="34" charset="0"/>
                        </a:rPr>
                        <a:t>Two cerebral hemispheres</a:t>
                      </a:r>
                      <a:endParaRPr lang="en-GB" dirty="0">
                        <a:latin typeface="Gill Sans MT" panose="020B0502020104020203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Gill Sans MT" panose="020B0502020104020203" pitchFamily="34" charset="0"/>
                        </a:rPr>
                        <a:t>Diencephalon: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Gill Sans MT" panose="020B0502020104020203" pitchFamily="34" charset="0"/>
                        </a:rPr>
                        <a:t>1-Thalamus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Gill Sans MT" panose="020B0502020104020203" pitchFamily="34" charset="0"/>
                        </a:rPr>
                        <a:t>2-Hypothalamus 3-Epithalamus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Gill Sans MT" panose="020B0502020104020203" pitchFamily="34" charset="0"/>
                        </a:rPr>
                        <a:t>4-Subthalamus</a:t>
                      </a:r>
                      <a:r>
                        <a:rPr lang="en-GB" sz="1800" dirty="0">
                          <a:latin typeface="Gill Sans MT" panose="020B0502020104020203" pitchFamily="34" charset="0"/>
                        </a:rPr>
                        <a:t> </a:t>
                      </a:r>
                      <a:endParaRPr lang="en-GB" dirty="0">
                        <a:latin typeface="Gill Sans MT" panose="020B0502020104020203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Gill Sans MT" panose="020B0502020104020203" pitchFamily="34" charset="0"/>
                        </a:rPr>
                        <a:t>The midbrain is also called mesencephalon</a:t>
                      </a:r>
                      <a:endParaRPr lang="en-GB" sz="1800" dirty="0">
                        <a:solidFill>
                          <a:schemeClr val="bg1">
                            <a:lumMod val="50000"/>
                          </a:schemeClr>
                        </a:solidFill>
                        <a:latin typeface="Gill Sans MT" panose="020B0502020104020203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latin typeface="Gill Sans MT" panose="020B0502020104020203" pitchFamily="34" charset="0"/>
                        </a:rPr>
                        <a:t>1-Pons</a:t>
                      </a:r>
                    </a:p>
                    <a:p>
                      <a:r>
                        <a:rPr lang="pt-BR" dirty="0">
                          <a:latin typeface="Gill Sans MT" panose="020B0502020104020203" pitchFamily="34" charset="0"/>
                        </a:rPr>
                        <a:t>2-cerebellum</a:t>
                      </a:r>
                    </a:p>
                    <a:p>
                      <a:r>
                        <a:rPr lang="pt-BR" dirty="0">
                          <a:latin typeface="Gill Sans MT" panose="020B0502020104020203" pitchFamily="34" charset="0"/>
                        </a:rPr>
                        <a:t>3-Medulla oblongata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F8C96F4-E174-4B92-A3D1-8380AA5E7433}"/>
              </a:ext>
            </a:extLst>
          </p:cNvPr>
          <p:cNvSpPr txBox="1"/>
          <p:nvPr/>
        </p:nvSpPr>
        <p:spPr>
          <a:xfrm>
            <a:off x="1711323" y="5746349"/>
            <a:ext cx="5221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Note: the brain stem develops from 2 different parts. The pons and medulla oblongata develop from the hindbrain where as the midbrain develops from the midbrain.</a:t>
            </a:r>
            <a:endParaRPr lang="en-GB" sz="16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A5D1B64-F23E-40DD-9473-09C60BB2159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Development of the Brain</a:t>
            </a:r>
          </a:p>
        </p:txBody>
      </p:sp>
    </p:spTree>
    <p:extLst>
      <p:ext uri="{BB962C8B-B14F-4D97-AF65-F5344CB8AC3E}">
        <p14:creationId xmlns:p14="http://schemas.microsoft.com/office/powerpoint/2010/main" val="412885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443" y="1207176"/>
            <a:ext cx="5508812" cy="479191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200" dirty="0">
                <a:latin typeface="+mj-lt"/>
              </a:rPr>
              <a:t>The brainstem is the region of the brain that </a:t>
            </a:r>
            <a:r>
              <a:rPr lang="en-GB" sz="2200" u="sng" dirty="0">
                <a:latin typeface="+mj-lt"/>
              </a:rPr>
              <a:t>connects</a:t>
            </a:r>
            <a:r>
              <a:rPr lang="en-GB" sz="2200" dirty="0">
                <a:latin typeface="+mj-lt"/>
              </a:rPr>
              <a:t> the </a:t>
            </a:r>
            <a:r>
              <a:rPr lang="en-GB" sz="2200" b="1" dirty="0">
                <a:latin typeface="+mj-lt"/>
              </a:rPr>
              <a:t>cerebrum</a:t>
            </a:r>
            <a:r>
              <a:rPr lang="en-GB" sz="2200" dirty="0">
                <a:latin typeface="+mj-lt"/>
              </a:rPr>
              <a:t> with the </a:t>
            </a:r>
            <a:r>
              <a:rPr lang="en-GB" sz="2200" b="1" dirty="0">
                <a:latin typeface="+mj-lt"/>
              </a:rPr>
              <a:t>spinal</a:t>
            </a:r>
            <a:r>
              <a:rPr lang="en-GB" sz="2200" dirty="0">
                <a:latin typeface="+mj-lt"/>
              </a:rPr>
              <a:t> </a:t>
            </a:r>
            <a:r>
              <a:rPr lang="en-GB" sz="2200" b="1" dirty="0">
                <a:latin typeface="+mj-lt"/>
              </a:rPr>
              <a:t>cord</a:t>
            </a: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200" dirty="0">
                <a:latin typeface="+mj-lt"/>
              </a:rPr>
              <a:t> SITE:</a:t>
            </a:r>
          </a:p>
          <a:p>
            <a:pPr marL="349250" indent="0">
              <a:spcBef>
                <a:spcPts val="0"/>
              </a:spcBef>
              <a:buNone/>
            </a:pPr>
            <a:r>
              <a:rPr lang="en-GB" sz="2200" dirty="0">
                <a:latin typeface="+mj-lt"/>
              </a:rPr>
              <a:t>It lies on the basilar part of occipital bone (</a:t>
            </a:r>
            <a:r>
              <a:rPr lang="en-GB" sz="2200" b="1" dirty="0" err="1">
                <a:latin typeface="+mj-lt"/>
              </a:rPr>
              <a:t>clivus</a:t>
            </a:r>
            <a:r>
              <a:rPr lang="en-GB" sz="2200" dirty="0">
                <a:latin typeface="+mj-lt"/>
              </a:rPr>
              <a:t>).</a:t>
            </a: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200" dirty="0">
                <a:latin typeface="+mj-lt"/>
              </a:rPr>
              <a:t> PARTS: From above downwards:</a:t>
            </a:r>
          </a:p>
          <a:p>
            <a:pPr marL="349250" indent="0">
              <a:spcBef>
                <a:spcPts val="0"/>
              </a:spcBef>
              <a:buNone/>
            </a:pPr>
            <a:r>
              <a:rPr lang="en-GB" sz="2200" dirty="0">
                <a:latin typeface="+mj-lt"/>
              </a:rPr>
              <a:t>Mid brain, pons &amp; medulla oblongata</a:t>
            </a: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200" dirty="0">
                <a:latin typeface="+mj-lt"/>
              </a:rPr>
              <a:t> CONNECTIONS WITH CEREBELLUM:</a:t>
            </a:r>
          </a:p>
          <a:p>
            <a:pPr marL="349250" indent="0">
              <a:spcBef>
                <a:spcPts val="0"/>
              </a:spcBef>
              <a:buNone/>
            </a:pPr>
            <a:r>
              <a:rPr lang="en-GB" sz="2200" dirty="0">
                <a:latin typeface="+mj-lt"/>
              </a:rPr>
              <a:t>Each part of brain stem is connected to cerebellum by cerebellar peduncles </a:t>
            </a:r>
            <a:br>
              <a:rPr lang="en-GB" sz="2200" dirty="0">
                <a:latin typeface="+mj-lt"/>
              </a:rPr>
            </a:br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“White matter” </a:t>
            </a:r>
            <a:r>
              <a:rPr lang="en-GB" sz="2200" dirty="0">
                <a:latin typeface="+mj-lt"/>
              </a:rPr>
              <a:t>(superior, middle &amp; inferior).</a:t>
            </a:r>
          </a:p>
        </p:txBody>
      </p:sp>
      <p:pic>
        <p:nvPicPr>
          <p:cNvPr id="4" name="Picture 23" descr="C:\Documents and Settings\Free User\My Documents\My Pictures\untitled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" b="4968"/>
          <a:stretch>
            <a:fillRect/>
          </a:stretch>
        </p:blipFill>
        <p:spPr bwMode="auto">
          <a:xfrm>
            <a:off x="6413835" y="4380807"/>
            <a:ext cx="2968749" cy="2343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1479880" y="2718836"/>
            <a:ext cx="640080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9599865" y="260690"/>
            <a:ext cx="2057400" cy="2743200"/>
            <a:chOff x="6600693" y="3144557"/>
            <a:chExt cx="2057400" cy="2743200"/>
          </a:xfrm>
        </p:grpSpPr>
        <p:grpSp>
          <p:nvGrpSpPr>
            <p:cNvPr id="12" name="Group 11"/>
            <p:cNvGrpSpPr/>
            <p:nvPr/>
          </p:nvGrpSpPr>
          <p:grpSpPr>
            <a:xfrm>
              <a:off x="6600693" y="3144557"/>
              <a:ext cx="2057400" cy="2743200"/>
              <a:chOff x="5943600" y="3733800"/>
              <a:chExt cx="2057400" cy="2743200"/>
            </a:xfrm>
          </p:grpSpPr>
          <p:pic>
            <p:nvPicPr>
              <p:cNvPr id="10" name="Picture 16" descr="http://classconnection.s3.amazonaws.com/242/flashcards/1063242/png/picture181326042252368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31" t="5051" r="11765" b="7401"/>
              <a:stretch>
                <a:fillRect/>
              </a:stretch>
            </p:blipFill>
            <p:spPr>
              <a:xfrm>
                <a:off x="5943600" y="3733800"/>
                <a:ext cx="2057400" cy="2743200"/>
              </a:xfrm>
              <a:prstGeom prst="rect">
                <a:avLst/>
              </a:prstGeom>
              <a:noFill/>
              <a:ln>
                <a:noFill/>
                <a:miter lim="800000"/>
                <a:headEnd/>
                <a:tailEnd/>
              </a:ln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6705600" y="5105400"/>
                <a:ext cx="548640" cy="23018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9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Arial" charset="0"/>
                  </a:rPr>
                  <a:t>Clivus</a:t>
                </a:r>
                <a:endParaRPr lang="en-US" sz="9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7395843" y="4558981"/>
              <a:ext cx="476270" cy="144540"/>
            </a:xfrm>
            <a:prstGeom prst="rect">
              <a:avLst/>
            </a:prstGeom>
            <a:noFill/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395050" y="3407708"/>
            <a:ext cx="2635927" cy="3032406"/>
            <a:chOff x="9016253" y="3099570"/>
            <a:chExt cx="2841811" cy="3032406"/>
          </a:xfrm>
        </p:grpSpPr>
        <p:grpSp>
          <p:nvGrpSpPr>
            <p:cNvPr id="5" name="Group 4"/>
            <p:cNvGrpSpPr/>
            <p:nvPr/>
          </p:nvGrpSpPr>
          <p:grpSpPr>
            <a:xfrm>
              <a:off x="9016253" y="3099570"/>
              <a:ext cx="2841811" cy="3032406"/>
              <a:chOff x="8153400" y="4038600"/>
              <a:chExt cx="2260600" cy="2133600"/>
            </a:xfrm>
          </p:grpSpPr>
          <p:pic>
            <p:nvPicPr>
              <p:cNvPr id="6" name="Picture 25" descr="C:\Documents and Settings\Free User\My Documents\My Pictures\1612_Cerebellar_Peduncles-02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049"/>
              <a:stretch>
                <a:fillRect/>
              </a:stretch>
            </p:blipFill>
            <p:spPr bwMode="auto">
              <a:xfrm>
                <a:off x="8153400" y="4038600"/>
                <a:ext cx="2260600" cy="2133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5-Point Star 6"/>
              <p:cNvSpPr/>
              <p:nvPr/>
            </p:nvSpPr>
            <p:spPr>
              <a:xfrm>
                <a:off x="9067800" y="4800600"/>
                <a:ext cx="46038" cy="46038"/>
              </a:xfrm>
              <a:prstGeom prst="star5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" name="5-Point Star 7"/>
              <p:cNvSpPr/>
              <p:nvPr/>
            </p:nvSpPr>
            <p:spPr>
              <a:xfrm>
                <a:off x="9220200" y="4953000"/>
                <a:ext cx="76200" cy="76200"/>
              </a:xfrm>
              <a:prstGeom prst="star5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" name="5-Point Star 8"/>
              <p:cNvSpPr/>
              <p:nvPr/>
            </p:nvSpPr>
            <p:spPr>
              <a:xfrm>
                <a:off x="9067800" y="5105400"/>
                <a:ext cx="76200" cy="76200"/>
              </a:xfrm>
              <a:prstGeom prst="star5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25" name="Rectangle 24"/>
            <p:cNvSpPr/>
            <p:nvPr/>
          </p:nvSpPr>
          <p:spPr>
            <a:xfrm>
              <a:off x="9507088" y="3480029"/>
              <a:ext cx="606578" cy="202134"/>
            </a:xfrm>
            <a:prstGeom prst="rect">
              <a:avLst/>
            </a:prstGeom>
            <a:noFill/>
            <a:ln w="28575">
              <a:solidFill>
                <a:srgbClr val="99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192532" y="3924346"/>
              <a:ext cx="386183" cy="148324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9395671" y="5028161"/>
              <a:ext cx="265819" cy="148324"/>
            </a:xfrm>
            <a:prstGeom prst="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8" name="Straight Connector 27"/>
          <p:cNvCxnSpPr/>
          <p:nvPr/>
        </p:nvCxnSpPr>
        <p:spPr>
          <a:xfrm flipV="1">
            <a:off x="1417062" y="3331508"/>
            <a:ext cx="1097280" cy="0"/>
          </a:xfrm>
          <a:prstGeom prst="line">
            <a:avLst/>
          </a:prstGeom>
          <a:ln w="28575">
            <a:solidFill>
              <a:srgbClr val="99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2632544" y="3331508"/>
            <a:ext cx="54864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3500814" y="3331508"/>
            <a:ext cx="210312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5119753" y="487797"/>
            <a:ext cx="682625" cy="734036"/>
            <a:chOff x="6597319" y="353560"/>
            <a:chExt cx="682625" cy="734036"/>
          </a:xfrm>
        </p:grpSpPr>
        <p:pic>
          <p:nvPicPr>
            <p:cNvPr id="35" name="Picture 2" descr="Image result for youtube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7319" y="353560"/>
              <a:ext cx="682625" cy="480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6649975" y="779819"/>
              <a:ext cx="5982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01:58</a:t>
              </a:r>
              <a:endParaRPr lang="en-GB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1141570" y="5484623"/>
            <a:ext cx="5619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92D050"/>
                </a:solidFill>
                <a:latin typeface="+mn-lt"/>
              </a:rPr>
              <a:t>Superior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peduncle connects </a:t>
            </a:r>
            <a:r>
              <a:rPr lang="en-GB" sz="1600" b="1" dirty="0">
                <a:solidFill>
                  <a:srgbClr val="92D050"/>
                </a:solidFill>
                <a:latin typeface="+mn-lt"/>
              </a:rPr>
              <a:t>midbrain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with cerebellum</a:t>
            </a:r>
          </a:p>
          <a:p>
            <a:r>
              <a:rPr lang="en-GB" sz="1600" b="1" dirty="0">
                <a:solidFill>
                  <a:srgbClr val="92D050"/>
                </a:solidFill>
                <a:latin typeface="+mn-lt"/>
              </a:rPr>
              <a:t>Middle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peduncle connects </a:t>
            </a:r>
            <a:r>
              <a:rPr lang="en-GB" sz="1600" b="1" dirty="0">
                <a:solidFill>
                  <a:srgbClr val="92D050"/>
                </a:solidFill>
                <a:latin typeface="+mn-lt"/>
              </a:rPr>
              <a:t>pons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with cerebellum</a:t>
            </a:r>
          </a:p>
          <a:p>
            <a:r>
              <a:rPr lang="en-GB" sz="1600" b="1" dirty="0">
                <a:solidFill>
                  <a:srgbClr val="92D050"/>
                </a:solidFill>
                <a:latin typeface="+mn-lt"/>
              </a:rPr>
              <a:t>Inferior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peduncle connects </a:t>
            </a:r>
            <a:r>
              <a:rPr lang="en-GB" sz="1600" b="1" dirty="0">
                <a:solidFill>
                  <a:srgbClr val="92D050"/>
                </a:solidFill>
                <a:latin typeface="+mn-lt"/>
              </a:rPr>
              <a:t>medulla oblongata 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with cerebellum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0689" y="448054"/>
            <a:ext cx="2614820" cy="2743200"/>
          </a:xfrm>
          <a:prstGeom prst="rect">
            <a:avLst/>
          </a:prstGeom>
        </p:spPr>
      </p:pic>
      <p:pic>
        <p:nvPicPr>
          <p:cNvPr id="38" name="Picture 37" descr="Pictureon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6095978" y="2676380"/>
            <a:ext cx="1938467" cy="1704427"/>
          </a:xfrm>
          <a:prstGeom prst="rect">
            <a:avLst/>
          </a:prstGeom>
          <a:noFill/>
          <a:ln/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5487E06C-52B3-4CF8-B7A1-42346A7E380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Brain stem</a:t>
            </a:r>
          </a:p>
        </p:txBody>
      </p:sp>
    </p:spTree>
    <p:extLst>
      <p:ext uri="{BB962C8B-B14F-4D97-AF65-F5344CB8AC3E}">
        <p14:creationId xmlns:p14="http://schemas.microsoft.com/office/powerpoint/2010/main" val="2718903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Brain stem 01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52600" y="1371600"/>
            <a:ext cx="8686800" cy="51816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9220201" y="3276600"/>
            <a:ext cx="13019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Cerebellum</a:t>
            </a:r>
          </a:p>
        </p:txBody>
      </p:sp>
      <p:cxnSp>
        <p:nvCxnSpPr>
          <p:cNvPr id="10" name="Straight Connector 9"/>
          <p:cNvCxnSpPr>
            <a:stCxn id="8" idx="2"/>
          </p:cNvCxnSpPr>
          <p:nvPr/>
        </p:nvCxnSpPr>
        <p:spPr>
          <a:xfrm flipH="1">
            <a:off x="8001002" y="3615155"/>
            <a:ext cx="1870179" cy="80444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86000" y="5562600"/>
            <a:ext cx="10983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 brain</a:t>
            </a:r>
          </a:p>
        </p:txBody>
      </p:sp>
      <p:cxnSp>
        <p:nvCxnSpPr>
          <p:cNvPr id="13" name="Straight Connector 12"/>
          <p:cNvCxnSpPr>
            <a:stCxn id="11" idx="3"/>
          </p:cNvCxnSpPr>
          <p:nvPr/>
        </p:nvCxnSpPr>
        <p:spPr>
          <a:xfrm flipV="1">
            <a:off x="3384378" y="4343401"/>
            <a:ext cx="3092622" cy="13884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562601" y="5715000"/>
            <a:ext cx="684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Pons</a:t>
            </a:r>
          </a:p>
        </p:txBody>
      </p:sp>
      <p:cxnSp>
        <p:nvCxnSpPr>
          <p:cNvPr id="16" name="Straight Connector 15"/>
          <p:cNvCxnSpPr>
            <a:stCxn id="14" idx="0"/>
          </p:cNvCxnSpPr>
          <p:nvPr/>
        </p:nvCxnSpPr>
        <p:spPr>
          <a:xfrm flipV="1">
            <a:off x="5905002" y="5181600"/>
            <a:ext cx="495798" cy="533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562601" y="6096000"/>
            <a:ext cx="94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Medulla</a:t>
            </a:r>
          </a:p>
        </p:txBody>
      </p:sp>
      <p:cxnSp>
        <p:nvCxnSpPr>
          <p:cNvPr id="19" name="Straight Connector 18"/>
          <p:cNvCxnSpPr>
            <a:stCxn id="17" idx="3"/>
          </p:cNvCxnSpPr>
          <p:nvPr/>
        </p:nvCxnSpPr>
        <p:spPr>
          <a:xfrm flipV="1">
            <a:off x="6511900" y="5638801"/>
            <a:ext cx="650901" cy="6264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372601" y="3886201"/>
            <a:ext cx="11544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Superior</a:t>
            </a:r>
          </a:p>
          <a:p>
            <a:r>
              <a:rPr lang="en-US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cerebellar</a:t>
            </a:r>
            <a:endParaRPr lang="en-US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peduncle</a:t>
            </a:r>
          </a:p>
        </p:txBody>
      </p:sp>
      <p:cxnSp>
        <p:nvCxnSpPr>
          <p:cNvPr id="22" name="Straight Connector 21"/>
          <p:cNvCxnSpPr>
            <a:stCxn id="20" idx="1"/>
          </p:cNvCxnSpPr>
          <p:nvPr/>
        </p:nvCxnSpPr>
        <p:spPr>
          <a:xfrm flipH="1">
            <a:off x="7086600" y="4301699"/>
            <a:ext cx="2286000" cy="3465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own Arrow 22"/>
          <p:cNvSpPr/>
          <p:nvPr/>
        </p:nvSpPr>
        <p:spPr>
          <a:xfrm>
            <a:off x="9525000" y="2133600"/>
            <a:ext cx="304800" cy="3048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Up Arrow 23"/>
          <p:cNvSpPr/>
          <p:nvPr/>
        </p:nvSpPr>
        <p:spPr>
          <a:xfrm>
            <a:off x="9677400" y="5029200"/>
            <a:ext cx="304800" cy="3810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05001" y="3200400"/>
            <a:ext cx="1141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Thalamus</a:t>
            </a:r>
          </a:p>
        </p:txBody>
      </p:sp>
      <p:cxnSp>
        <p:nvCxnSpPr>
          <p:cNvPr id="27" name="Straight Connector 26"/>
          <p:cNvCxnSpPr>
            <a:stCxn id="25" idx="2"/>
          </p:cNvCxnSpPr>
          <p:nvPr/>
        </p:nvCxnSpPr>
        <p:spPr>
          <a:xfrm>
            <a:off x="2475830" y="3538954"/>
            <a:ext cx="3467770" cy="3472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1">
            <a:extLst>
              <a:ext uri="{FF2B5EF4-FFF2-40B4-BE49-F238E27FC236}">
                <a16:creationId xmlns:a16="http://schemas.microsoft.com/office/drawing/2014/main" id="{4A0FA27A-2F39-413F-BB81-E4F10BDA33F8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1920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Sagittal Section Of Brain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F378B7C-A8D7-4449-9DE5-19F67CA15368}"/>
              </a:ext>
            </a:extLst>
          </p:cNvPr>
          <p:cNvSpPr/>
          <p:nvPr/>
        </p:nvSpPr>
        <p:spPr>
          <a:xfrm>
            <a:off x="9857934" y="147246"/>
            <a:ext cx="2187458" cy="439373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70C0"/>
                </a:solidFill>
                <a:latin typeface="+mj-lt"/>
              </a:rPr>
              <a:t>Only on the boy’s slides</a:t>
            </a:r>
            <a:endParaRPr lang="en-GB" sz="1600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30263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3202" y="1586463"/>
            <a:ext cx="5779416" cy="4858136"/>
          </a:xfrm>
        </p:spPr>
        <p:txBody>
          <a:bodyPr>
            <a:normAutofit/>
          </a:bodyPr>
          <a:lstStyle/>
          <a:p>
            <a:pPr marL="360000" indent="-360000">
              <a:spcBef>
                <a:spcPts val="0"/>
              </a:spcBef>
              <a:buFont typeface="+mj-lt"/>
              <a:buAutoNum type="arabicPeriod"/>
            </a:pPr>
            <a:r>
              <a:rPr lang="en-GB" sz="2200" b="1" dirty="0">
                <a:latin typeface="+mj-lt"/>
              </a:rPr>
              <a:t>Pathway of tracts </a:t>
            </a:r>
            <a:r>
              <a:rPr lang="en-GB" sz="2200" dirty="0">
                <a:latin typeface="+mj-lt"/>
              </a:rPr>
              <a:t>between cerebral cortex &amp; spinal cord </a:t>
            </a:r>
            <a:r>
              <a:rPr lang="en-GB" sz="2200" dirty="0">
                <a:solidFill>
                  <a:srgbClr val="92D050"/>
                </a:solidFill>
                <a:latin typeface="+mj-lt"/>
              </a:rPr>
              <a:t>(ascending and descending tracts)</a:t>
            </a:r>
            <a:r>
              <a:rPr lang="en-GB" sz="2200" dirty="0">
                <a:latin typeface="+mj-lt"/>
              </a:rPr>
              <a:t>.</a:t>
            </a:r>
          </a:p>
          <a:p>
            <a:pPr marL="360000" indent="-360000">
              <a:spcBef>
                <a:spcPts val="0"/>
              </a:spcBef>
              <a:buFont typeface="+mj-lt"/>
              <a:buAutoNum type="arabicPeriod"/>
            </a:pPr>
            <a:r>
              <a:rPr lang="en-GB" sz="2200" b="1" dirty="0">
                <a:latin typeface="+mj-lt"/>
              </a:rPr>
              <a:t>Site of origin of nuclei of cranial nerves </a:t>
            </a:r>
            <a:r>
              <a:rPr lang="en-GB" sz="2200" dirty="0">
                <a:latin typeface="+mj-lt"/>
              </a:rPr>
              <a:t>(from 3rd to 12th).</a:t>
            </a:r>
          </a:p>
          <a:p>
            <a:pPr marL="360000" indent="-360000">
              <a:spcBef>
                <a:spcPts val="0"/>
              </a:spcBef>
              <a:buFont typeface="+mj-lt"/>
              <a:buAutoNum type="arabicPeriod"/>
            </a:pPr>
            <a:r>
              <a:rPr lang="en-GB" sz="2200" b="1" dirty="0">
                <a:latin typeface="+mj-lt"/>
              </a:rPr>
              <a:t>Site of emergence of cranial nerves </a:t>
            </a:r>
            <a:r>
              <a:rPr lang="en-GB" sz="2200" dirty="0">
                <a:latin typeface="+mj-lt"/>
              </a:rPr>
              <a:t>(from 3rd to 12th).</a:t>
            </a:r>
          </a:p>
          <a:p>
            <a:pPr marL="360000" indent="-360000">
              <a:spcBef>
                <a:spcPts val="0"/>
              </a:spcBef>
              <a:buFont typeface="+mj-lt"/>
              <a:buAutoNum type="arabicPeriod"/>
            </a:pPr>
            <a:r>
              <a:rPr lang="en-GB" sz="2200" b="1" dirty="0">
                <a:latin typeface="+mj-lt"/>
              </a:rPr>
              <a:t>Contains</a:t>
            </a:r>
            <a:r>
              <a:rPr lang="en-GB" sz="2200" dirty="0">
                <a:latin typeface="+mj-lt"/>
              </a:rPr>
              <a:t> groups of nuclei &amp; related fibers known as </a:t>
            </a:r>
            <a:r>
              <a:rPr lang="en-GB" sz="2200" b="1" dirty="0">
                <a:latin typeface="+mj-lt"/>
              </a:rPr>
              <a:t>reticular formation* </a:t>
            </a:r>
            <a:r>
              <a:rPr lang="en-GB" sz="2200" dirty="0">
                <a:latin typeface="+mj-lt"/>
              </a:rPr>
              <a:t>responsible for: control of level of consciousness, perception of pain, regulation of </a:t>
            </a:r>
            <a:r>
              <a:rPr lang="en-GB" sz="2200" u="sng" dirty="0">
                <a:latin typeface="+mj-lt"/>
              </a:rPr>
              <a:t>cardiovascular</a:t>
            </a:r>
            <a:r>
              <a:rPr lang="en-GB" sz="2200" dirty="0">
                <a:latin typeface="+mj-lt"/>
              </a:rPr>
              <a:t> &amp; </a:t>
            </a:r>
            <a:r>
              <a:rPr lang="en-GB" sz="2200" u="sng" dirty="0">
                <a:latin typeface="+mj-lt"/>
              </a:rPr>
              <a:t>respiratory</a:t>
            </a:r>
            <a:r>
              <a:rPr lang="en-GB" sz="2200" dirty="0">
                <a:latin typeface="+mj-lt"/>
              </a:rPr>
              <a:t> systems.</a:t>
            </a:r>
          </a:p>
          <a:p>
            <a:pPr marL="360000" indent="-360000">
              <a:spcBef>
                <a:spcPts val="0"/>
              </a:spcBef>
              <a:buFont typeface="+mj-lt"/>
              <a:buAutoNum type="arabicPeriod"/>
            </a:pPr>
            <a:endParaRPr lang="en-GB" sz="2200" dirty="0">
              <a:latin typeface="+mj-lt"/>
            </a:endParaRPr>
          </a:p>
        </p:txBody>
      </p:sp>
      <p:pic>
        <p:nvPicPr>
          <p:cNvPr id="6" name="Picture 4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37650" y="497305"/>
            <a:ext cx="2726735" cy="3012658"/>
          </a:xfrm>
          <a:prstGeom prst="rect">
            <a:avLst/>
          </a:prstGeom>
          <a:ln>
            <a:noFill/>
            <a:miter lim="800000"/>
            <a:headEnd/>
            <a:tailEnd/>
          </a:ln>
        </p:spPr>
      </p:pic>
      <p:pic>
        <p:nvPicPr>
          <p:cNvPr id="7" name="Picture 4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" t="9067" r="4779" b="8881"/>
          <a:stretch>
            <a:fillRect/>
          </a:stretch>
        </p:blipFill>
        <p:spPr bwMode="auto">
          <a:xfrm>
            <a:off x="6994358" y="3738563"/>
            <a:ext cx="487002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Untitled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358" y="491060"/>
            <a:ext cx="2014955" cy="3018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334572" y="275499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1</a:t>
            </a:r>
            <a:endParaRPr lang="en-GB" sz="3600" b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77842" y="2847992"/>
            <a:ext cx="1186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2 &amp; 3</a:t>
            </a:r>
            <a:endParaRPr lang="en-GB" sz="3600" b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7745" y="5719763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4</a:t>
            </a:r>
            <a:endParaRPr lang="en-GB" sz="3600" b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94357" y="5554528"/>
            <a:ext cx="1375451" cy="165235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2554063" y="4015531"/>
            <a:ext cx="2070946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550F70D-83A9-42AE-A74A-A01325854D40}"/>
              </a:ext>
            </a:extLst>
          </p:cNvPr>
          <p:cNvSpPr txBox="1"/>
          <p:nvPr/>
        </p:nvSpPr>
        <p:spPr>
          <a:xfrm>
            <a:off x="1283302" y="5726782"/>
            <a:ext cx="495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92D050"/>
                </a:solidFill>
                <a:latin typeface="+mn-lt"/>
              </a:rPr>
              <a:t>*Complex matrix of nuclei and related fibers/axons located throughout the brain stem </a:t>
            </a:r>
            <a:endParaRPr lang="en-GB" sz="1600" dirty="0">
              <a:solidFill>
                <a:srgbClr val="92D050"/>
              </a:solidFill>
              <a:latin typeface="+mn-lt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4347FDA-EA85-4B01-80EA-0A64C596A8E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Functions of the Brain Stem</a:t>
            </a:r>
          </a:p>
        </p:txBody>
      </p:sp>
    </p:spTree>
    <p:extLst>
      <p:ext uri="{BB962C8B-B14F-4D97-AF65-F5344CB8AC3E}">
        <p14:creationId xmlns:p14="http://schemas.microsoft.com/office/powerpoint/2010/main" val="3869216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Free User\My Documents\My Pictures\asxc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"/>
          <a:stretch/>
        </p:blipFill>
        <p:spPr bwMode="auto">
          <a:xfrm>
            <a:off x="7156878" y="1105459"/>
            <a:ext cx="4604446" cy="5065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Brain stem 001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772702" y="1281393"/>
            <a:ext cx="3384176" cy="404475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7" name="Picture 6" descr="Picture two"/>
          <p:cNvPicPr>
            <a:picLocks noGrp="1"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376" y="1281393"/>
            <a:ext cx="3138477" cy="4110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6DDC94-0DC7-4BDE-AC4A-C2CDAC2EC7CE}"/>
              </a:ext>
            </a:extLst>
          </p:cNvPr>
          <p:cNvSpPr txBox="1"/>
          <p:nvPr/>
        </p:nvSpPr>
        <p:spPr>
          <a:xfrm>
            <a:off x="838200" y="5263502"/>
            <a:ext cx="683922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92D050"/>
                </a:solidFill>
                <a:latin typeface="+mn-lt"/>
              </a:rPr>
              <a:t>Outline of the lecture</a:t>
            </a:r>
          </a:p>
          <a:p>
            <a:r>
              <a:rPr lang="en-US" sz="1500" dirty="0">
                <a:solidFill>
                  <a:srgbClr val="92D050"/>
                </a:solidFill>
                <a:latin typeface="+mn-lt"/>
              </a:rPr>
              <a:t>We will discuss the ventral surface of each part (medulla, pons, midbrain) then we will discuss the dorsal. </a:t>
            </a:r>
          </a:p>
          <a:p>
            <a:r>
              <a:rPr lang="en-US" sz="1500" dirty="0">
                <a:solidFill>
                  <a:srgbClr val="92D050"/>
                </a:solidFill>
                <a:latin typeface="+mn-lt"/>
              </a:rPr>
              <a:t>In each side (ventral/dorsal) </a:t>
            </a:r>
            <a:r>
              <a:rPr lang="en-GB" sz="1500" dirty="0">
                <a:solidFill>
                  <a:srgbClr val="92D050"/>
                </a:solidFill>
                <a:latin typeface="+mn-lt"/>
              </a:rPr>
              <a:t>we will see the general feature and the nerves coming out.</a:t>
            </a:r>
            <a:br>
              <a:rPr lang="en-GB" sz="1500" dirty="0">
                <a:solidFill>
                  <a:srgbClr val="92D050"/>
                </a:solidFill>
                <a:latin typeface="+mn-lt"/>
              </a:rPr>
            </a:b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Note: the numbers refer to the cranial nerves</a:t>
            </a:r>
            <a:endParaRPr lang="en-GB" sz="15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endParaRPr lang="en-GB" sz="1600" dirty="0">
              <a:solidFill>
                <a:srgbClr val="92D050"/>
              </a:solidFill>
              <a:latin typeface="+mn-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DCA8DD7-4251-4650-8B6E-90A2AABB1A5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Brain Stem</a:t>
            </a:r>
          </a:p>
          <a:p>
            <a:r>
              <a:rPr lang="en-US" sz="3200" b="1" dirty="0"/>
              <a:t>Ventral Surface</a:t>
            </a:r>
          </a:p>
        </p:txBody>
      </p:sp>
    </p:spTree>
    <p:extLst>
      <p:ext uri="{BB962C8B-B14F-4D97-AF65-F5344CB8AC3E}">
        <p14:creationId xmlns:p14="http://schemas.microsoft.com/office/powerpoint/2010/main" val="2953455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B704FA36-30CC-4E6E-9018-AFB59C617468}"/>
              </a:ext>
            </a:extLst>
          </p:cNvPr>
          <p:cNvGrpSpPr/>
          <p:nvPr/>
        </p:nvGrpSpPr>
        <p:grpSpPr>
          <a:xfrm>
            <a:off x="6132389" y="518879"/>
            <a:ext cx="3237106" cy="3876988"/>
            <a:chOff x="6359047" y="789140"/>
            <a:chExt cx="5227528" cy="5387823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E4A778A-8756-4FD7-9F9F-F0B5A4FB271E}"/>
                </a:ext>
              </a:extLst>
            </p:cNvPr>
            <p:cNvGrpSpPr/>
            <p:nvPr/>
          </p:nvGrpSpPr>
          <p:grpSpPr>
            <a:xfrm>
              <a:off x="6359047" y="789140"/>
              <a:ext cx="5227528" cy="5387823"/>
              <a:chOff x="6096000" y="1191313"/>
              <a:chExt cx="4400550" cy="4828487"/>
            </a:xfrm>
          </p:grpSpPr>
          <p:pic>
            <p:nvPicPr>
              <p:cNvPr id="58" name="Picture 7" descr="C:\Documents and Settings\Free User\My Documents\My Pictures\asxc.png">
                <a:extLst>
                  <a:ext uri="{FF2B5EF4-FFF2-40B4-BE49-F238E27FC236}">
                    <a16:creationId xmlns:a16="http://schemas.microsoft.com/office/drawing/2014/main" id="{66555557-38EC-48D2-ACBA-0F0C759C74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91"/>
              <a:stretch/>
            </p:blipFill>
            <p:spPr bwMode="auto">
              <a:xfrm>
                <a:off x="6096000" y="1191313"/>
                <a:ext cx="4400550" cy="48284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9" name="5-Point Star 6">
                <a:extLst>
                  <a:ext uri="{FF2B5EF4-FFF2-40B4-BE49-F238E27FC236}">
                    <a16:creationId xmlns:a16="http://schemas.microsoft.com/office/drawing/2014/main" id="{2D5DDFA7-E944-42E2-9555-DCAAF7938129}"/>
                  </a:ext>
                </a:extLst>
              </p:cNvPr>
              <p:cNvSpPr/>
              <p:nvPr/>
            </p:nvSpPr>
            <p:spPr>
              <a:xfrm flipH="1">
                <a:off x="7848600" y="4572000"/>
                <a:ext cx="76200" cy="76200"/>
              </a:xfrm>
              <a:prstGeom prst="star5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37EBE79-9182-414B-8E33-EC7D623F2491}"/>
                </a:ext>
              </a:extLst>
            </p:cNvPr>
            <p:cNvSpPr/>
            <p:nvPr/>
          </p:nvSpPr>
          <p:spPr>
            <a:xfrm>
              <a:off x="6844553" y="5177118"/>
              <a:ext cx="268941" cy="121023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Content Placeholder 2"/>
          <p:cNvSpPr txBox="1">
            <a:spLocks/>
          </p:cNvSpPr>
          <p:nvPr/>
        </p:nvSpPr>
        <p:spPr>
          <a:xfrm>
            <a:off x="735212" y="1468956"/>
            <a:ext cx="5955562" cy="514810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 indent="-252000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b="1" dirty="0">
                <a:latin typeface="+mj-lt"/>
              </a:rPr>
              <a:t>Ventral median fissure: </a:t>
            </a:r>
          </a:p>
          <a:p>
            <a:pPr marL="360000" indent="-249238">
              <a:spcBef>
                <a:spcPts val="0"/>
              </a:spcBef>
              <a:defRPr/>
            </a:pPr>
            <a:r>
              <a:rPr lang="en-US" sz="1800" dirty="0">
                <a:latin typeface="+mj-lt"/>
              </a:rPr>
              <a:t>Continuation of ventral median fissure of spinal cord.</a:t>
            </a:r>
          </a:p>
          <a:p>
            <a:pPr marL="360000" indent="-249238">
              <a:spcBef>
                <a:spcPts val="0"/>
              </a:spcBef>
              <a:defRPr/>
            </a:pPr>
            <a:r>
              <a:rPr lang="en-US" sz="1800" dirty="0">
                <a:latin typeface="+mj-lt"/>
              </a:rPr>
              <a:t>Divides the medulla into 2 halves </a:t>
            </a:r>
          </a:p>
          <a:p>
            <a:pPr marL="360000" indent="-249238">
              <a:spcBef>
                <a:spcPts val="0"/>
              </a:spcBef>
              <a:defRPr/>
            </a:pPr>
            <a:r>
              <a:rPr lang="en-US" sz="1800" dirty="0">
                <a:latin typeface="+mj-lt"/>
              </a:rPr>
              <a:t>Its lower part is marked by </a:t>
            </a:r>
            <a:r>
              <a:rPr lang="en-US" sz="1800" b="1" dirty="0">
                <a:latin typeface="+mj-lt"/>
              </a:rPr>
              <a:t>decussation of most of pyramidal</a:t>
            </a:r>
            <a:r>
              <a:rPr lang="en-US" sz="1800" dirty="0">
                <a:latin typeface="+mj-lt"/>
              </a:rPr>
              <a:t> (corticospinal) fibers (75%-90%).</a:t>
            </a:r>
          </a:p>
          <a:p>
            <a:pPr marL="252000" indent="-252000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b="1" dirty="0">
                <a:latin typeface="+mj-lt"/>
              </a:rPr>
              <a:t>Pyramid</a:t>
            </a:r>
            <a:r>
              <a:rPr lang="en-US" sz="2200" dirty="0">
                <a:latin typeface="+mj-lt"/>
              </a:rPr>
              <a:t>: </a:t>
            </a:r>
          </a:p>
          <a:p>
            <a:pPr marL="360000" indent="-249238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1800" dirty="0">
                <a:latin typeface="+mj-lt"/>
              </a:rPr>
              <a:t>An elevation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(</a:t>
            </a:r>
            <a:r>
              <a:rPr lang="ar-SA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انتفاخ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)</a:t>
            </a:r>
            <a:r>
              <a:rPr lang="en-US" sz="1800" dirty="0">
                <a:latin typeface="+mj-lt"/>
              </a:rPr>
              <a:t>, lies on either </a:t>
            </a:r>
            <a:r>
              <a:rPr lang="en-US" sz="1800" dirty="0">
                <a:solidFill>
                  <a:srgbClr val="92D050"/>
                </a:solidFill>
                <a:latin typeface="+mj-lt"/>
              </a:rPr>
              <a:t>(lateral)</a:t>
            </a:r>
            <a:r>
              <a:rPr lang="en-US" sz="1800" dirty="0">
                <a:latin typeface="+mj-lt"/>
              </a:rPr>
              <a:t> side of ventral median fissure </a:t>
            </a:r>
          </a:p>
          <a:p>
            <a:pPr marL="360000" indent="-249238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1800" dirty="0">
                <a:latin typeface="+mj-lt"/>
              </a:rPr>
              <a:t>Produced by </a:t>
            </a:r>
            <a:r>
              <a:rPr lang="en-US" sz="1800" b="1" dirty="0">
                <a:latin typeface="+mj-lt"/>
              </a:rPr>
              <a:t>corticospinal tract</a:t>
            </a:r>
            <a:r>
              <a:rPr lang="en-US" sz="1800" dirty="0">
                <a:latin typeface="+mj-lt"/>
              </a:rPr>
              <a:t>. </a:t>
            </a:r>
            <a:endParaRPr lang="ar-SA" sz="2200" b="1" dirty="0">
              <a:solidFill>
                <a:srgbClr val="FF0000"/>
              </a:solidFill>
              <a:latin typeface="+mj-lt"/>
            </a:endParaRPr>
          </a:p>
          <a:p>
            <a:pPr marL="252000" indent="-252000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b="1" dirty="0">
                <a:latin typeface="+mj-lt"/>
              </a:rPr>
              <a:t>Olive</a:t>
            </a:r>
            <a:r>
              <a:rPr lang="en-US" sz="2200" dirty="0">
                <a:latin typeface="+mj-lt"/>
              </a:rPr>
              <a:t>: </a:t>
            </a:r>
          </a:p>
          <a:p>
            <a:pPr marL="360000" indent="-223838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1800" dirty="0">
                <a:latin typeface="+mj-lt"/>
              </a:rPr>
              <a:t>An elevation, lies lateral to the pyramid.</a:t>
            </a:r>
          </a:p>
          <a:p>
            <a:pPr marL="360000" indent="-223838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1800" dirty="0">
                <a:latin typeface="+mj-lt"/>
              </a:rPr>
              <a:t>Produced by inferior olivary nucleus* (important in control of movement). </a:t>
            </a:r>
          </a:p>
          <a:p>
            <a:pPr marL="360000" indent="-223838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2200" b="1" dirty="0">
                <a:latin typeface="+mj-lt"/>
              </a:rPr>
              <a:t>Nerves emerging from Medulla (4 nerves):</a:t>
            </a:r>
          </a:p>
          <a:p>
            <a:pPr marL="360000" indent="-223838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1800" b="1" dirty="0">
                <a:latin typeface="+mj-lt"/>
              </a:rPr>
              <a:t>Hypoglossal</a:t>
            </a:r>
            <a:r>
              <a:rPr lang="en-US" sz="1800" dirty="0">
                <a:latin typeface="+mj-lt"/>
              </a:rPr>
              <a:t> (12th): from sulcus between pyramid &amp; olive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(must medial compared to    )</a:t>
            </a:r>
          </a:p>
          <a:p>
            <a:pPr marL="360000" indent="-223838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1800" b="1" dirty="0">
                <a:latin typeface="+mj-lt"/>
              </a:rPr>
              <a:t>Glossopharyngeal</a:t>
            </a:r>
            <a:r>
              <a:rPr lang="en-US" sz="1800" dirty="0">
                <a:latin typeface="+mj-lt"/>
              </a:rPr>
              <a:t> (9th), </a:t>
            </a:r>
            <a:r>
              <a:rPr lang="en-US" sz="1800" b="1" dirty="0">
                <a:latin typeface="+mj-lt"/>
              </a:rPr>
              <a:t>vagus</a:t>
            </a:r>
            <a:r>
              <a:rPr lang="en-US" sz="1800" dirty="0">
                <a:latin typeface="+mj-lt"/>
              </a:rPr>
              <a:t> (10th) &amp; cranial part of </a:t>
            </a:r>
            <a:r>
              <a:rPr lang="en-US" sz="1800" b="1" dirty="0">
                <a:latin typeface="+mj-lt"/>
              </a:rPr>
              <a:t>accessory</a:t>
            </a:r>
            <a:r>
              <a:rPr lang="en-US" sz="1800" dirty="0">
                <a:latin typeface="+mj-lt"/>
              </a:rPr>
              <a:t> (11th): from sulcus dorsolateral to olive (from above downwards)</a:t>
            </a:r>
          </a:p>
          <a:p>
            <a:pPr marL="533400" indent="-249238">
              <a:spcBef>
                <a:spcPts val="0"/>
              </a:spcBef>
              <a:buFont typeface="Arial" charset="0"/>
              <a:buChar char="•"/>
              <a:defRPr/>
            </a:pPr>
            <a:endParaRPr lang="en-US" sz="2200" dirty="0">
              <a:latin typeface="+mj-lt"/>
            </a:endParaRPr>
          </a:p>
          <a:p>
            <a:pPr>
              <a:spcBef>
                <a:spcPts val="0"/>
              </a:spcBef>
              <a:defRPr/>
            </a:pPr>
            <a:endParaRPr lang="en-US" sz="2200" dirty="0">
              <a:latin typeface="+mj-lt"/>
            </a:endParaRP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1100494" y="1790892"/>
            <a:ext cx="2451694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1100494" y="3090501"/>
            <a:ext cx="905282" cy="0"/>
          </a:xfrm>
          <a:prstGeom prst="line">
            <a:avLst/>
          </a:prstGeom>
          <a:ln w="28575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1189766" y="2803772"/>
            <a:ext cx="922349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3696190" y="2535207"/>
            <a:ext cx="2032257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1DCA5542-0AF5-4F62-B001-5D90D342F48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Medulla</a:t>
            </a:r>
          </a:p>
          <a:p>
            <a:r>
              <a:rPr lang="en-US" sz="3200" b="1" dirty="0"/>
              <a:t>Ventral Surface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0BBDCD9-42D8-40AB-A2F7-E1E6ABF1D139}"/>
              </a:ext>
            </a:extLst>
          </p:cNvPr>
          <p:cNvGrpSpPr/>
          <p:nvPr/>
        </p:nvGrpSpPr>
        <p:grpSpPr>
          <a:xfrm>
            <a:off x="6599575" y="4457333"/>
            <a:ext cx="2659622" cy="2170106"/>
            <a:chOff x="6333417" y="4668949"/>
            <a:chExt cx="2659622" cy="2039822"/>
          </a:xfrm>
        </p:grpSpPr>
        <p:pic>
          <p:nvPicPr>
            <p:cNvPr id="35" name="Picture 2" descr="Image result for lateral brainstem">
              <a:extLst>
                <a:ext uri="{FF2B5EF4-FFF2-40B4-BE49-F238E27FC236}">
                  <a16:creationId xmlns:a16="http://schemas.microsoft.com/office/drawing/2014/main" id="{E7FCEC67-9451-4C58-8B9B-E72E5EEE3A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72" t="8864"/>
            <a:stretch/>
          </p:blipFill>
          <p:spPr bwMode="auto">
            <a:xfrm>
              <a:off x="6333417" y="4668949"/>
              <a:ext cx="2659622" cy="2039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ACFE1AE7-597C-48B6-BF5B-191E9648C9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64430" y="6288726"/>
              <a:ext cx="401544" cy="294107"/>
            </a:xfrm>
            <a:prstGeom prst="straightConnector1">
              <a:avLst/>
            </a:prstGeom>
            <a:ln w="38100">
              <a:solidFill>
                <a:srgbClr val="9900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FAA0CA22-9389-4BF6-82CA-124989C5DC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1500" y="6123517"/>
              <a:ext cx="800100" cy="8255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25F5A2C3-DE10-4D77-B88F-65654973E5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42675" y="6300788"/>
              <a:ext cx="144123" cy="167054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53C38CBC-B68D-41D1-B768-5DD0DB9B01A3}"/>
                </a:ext>
              </a:extLst>
            </p:cNvPr>
            <p:cNvCxnSpPr>
              <a:cxnSpLocks/>
            </p:cNvCxnSpPr>
            <p:nvPr/>
          </p:nvCxnSpPr>
          <p:spPr>
            <a:xfrm>
              <a:off x="6945573" y="6029959"/>
              <a:ext cx="744277" cy="18861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C189395-0C33-478F-9034-9314A00E0B16}"/>
              </a:ext>
            </a:extLst>
          </p:cNvPr>
          <p:cNvGrpSpPr/>
          <p:nvPr/>
        </p:nvGrpSpPr>
        <p:grpSpPr>
          <a:xfrm>
            <a:off x="9217938" y="4356847"/>
            <a:ext cx="2976250" cy="2501153"/>
            <a:chOff x="7094478" y="4994705"/>
            <a:chExt cx="4002741" cy="198606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55BC29B-B3A3-4317-ACCC-36414044C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94478" y="4994705"/>
              <a:ext cx="4002741" cy="1794748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97FA9F4-3010-4A34-A777-DACAF44BC4AF}"/>
                </a:ext>
              </a:extLst>
            </p:cNvPr>
            <p:cNvSpPr txBox="1"/>
            <p:nvPr/>
          </p:nvSpPr>
          <p:spPr>
            <a:xfrm>
              <a:off x="10041544" y="6672993"/>
              <a:ext cx="5613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31A137EB-9B34-4720-88B1-1CA32BB87D19}"/>
              </a:ext>
            </a:extLst>
          </p:cNvPr>
          <p:cNvSpPr txBox="1"/>
          <p:nvPr/>
        </p:nvSpPr>
        <p:spPr>
          <a:xfrm>
            <a:off x="8340218" y="4560130"/>
            <a:ext cx="6230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Extra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73BB95E-FE0E-4609-AFBF-F12764F6BA11}"/>
              </a:ext>
            </a:extLst>
          </p:cNvPr>
          <p:cNvCxnSpPr/>
          <p:nvPr/>
        </p:nvCxnSpPr>
        <p:spPr>
          <a:xfrm flipV="1">
            <a:off x="1100494" y="4112710"/>
            <a:ext cx="640080" cy="0"/>
          </a:xfrm>
          <a:prstGeom prst="line">
            <a:avLst/>
          </a:prstGeom>
          <a:ln w="28575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29A52A8-B00F-49E8-9855-A37E85404DD8}"/>
              </a:ext>
            </a:extLst>
          </p:cNvPr>
          <p:cNvCxnSpPr>
            <a:cxnSpLocks/>
          </p:cNvCxnSpPr>
          <p:nvPr/>
        </p:nvCxnSpPr>
        <p:spPr>
          <a:xfrm>
            <a:off x="1189766" y="5406106"/>
            <a:ext cx="1074624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E371440-F023-447D-943C-8557D1F25D05}"/>
              </a:ext>
            </a:extLst>
          </p:cNvPr>
          <p:cNvCxnSpPr>
            <a:cxnSpLocks/>
          </p:cNvCxnSpPr>
          <p:nvPr/>
        </p:nvCxnSpPr>
        <p:spPr>
          <a:xfrm>
            <a:off x="1189766" y="5923851"/>
            <a:ext cx="1606591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A01C0B1-9380-491B-8AB0-7E126347E709}"/>
              </a:ext>
            </a:extLst>
          </p:cNvPr>
          <p:cNvCxnSpPr>
            <a:cxnSpLocks/>
          </p:cNvCxnSpPr>
          <p:nvPr/>
        </p:nvCxnSpPr>
        <p:spPr>
          <a:xfrm>
            <a:off x="3398543" y="5905271"/>
            <a:ext cx="53022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1C15DC3-55B1-429D-A6AF-E3FA7B3340F7}"/>
              </a:ext>
            </a:extLst>
          </p:cNvPr>
          <p:cNvCxnSpPr>
            <a:cxnSpLocks/>
          </p:cNvCxnSpPr>
          <p:nvPr/>
        </p:nvCxnSpPr>
        <p:spPr>
          <a:xfrm>
            <a:off x="1189766" y="6134211"/>
            <a:ext cx="892022" cy="0"/>
          </a:xfrm>
          <a:prstGeom prst="line">
            <a:avLst/>
          </a:prstGeom>
          <a:ln w="28575">
            <a:solidFill>
              <a:srgbClr val="99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E18DA27-8A8F-480B-B42E-62456DE0CBE4}"/>
              </a:ext>
            </a:extLst>
          </p:cNvPr>
          <p:cNvGrpSpPr/>
          <p:nvPr/>
        </p:nvGrpSpPr>
        <p:grpSpPr>
          <a:xfrm>
            <a:off x="9425939" y="518879"/>
            <a:ext cx="2693704" cy="3746135"/>
            <a:chOff x="9425939" y="518879"/>
            <a:chExt cx="2693704" cy="3746135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CADC36A-7DF7-452C-9327-EE5F853FC0C1}"/>
                </a:ext>
              </a:extLst>
            </p:cNvPr>
            <p:cNvGrpSpPr/>
            <p:nvPr/>
          </p:nvGrpSpPr>
          <p:grpSpPr>
            <a:xfrm>
              <a:off x="9425939" y="518879"/>
              <a:ext cx="2693704" cy="3746135"/>
              <a:chOff x="9161795" y="518879"/>
              <a:chExt cx="2693704" cy="3746135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9C6EB374-0AE3-4BB7-B04C-B3E7A92B41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126"/>
              <a:stretch/>
            </p:blipFill>
            <p:spPr>
              <a:xfrm>
                <a:off x="9179897" y="518879"/>
                <a:ext cx="2675602" cy="3746135"/>
              </a:xfrm>
              <a:prstGeom prst="rect">
                <a:avLst/>
              </a:prstGeom>
            </p:spPr>
          </p:pic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7042F716-8AD1-4AFB-9199-84581079DD9F}"/>
                  </a:ext>
                </a:extLst>
              </p:cNvPr>
              <p:cNvSpPr/>
              <p:nvPr/>
            </p:nvSpPr>
            <p:spPr>
              <a:xfrm>
                <a:off x="9161795" y="2871225"/>
                <a:ext cx="166540" cy="87086"/>
              </a:xfrm>
              <a:prstGeom prst="rect">
                <a:avLst/>
              </a:prstGeom>
              <a:noFill/>
              <a:ln w="28575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A647834C-4833-4B69-AFF4-992D679116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59650" y="2630466"/>
              <a:ext cx="839243" cy="240759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68E34EE7-CE47-4111-A187-B380839BDA52}"/>
                </a:ext>
              </a:extLst>
            </p:cNvPr>
            <p:cNvCxnSpPr>
              <a:cxnSpLocks/>
            </p:cNvCxnSpPr>
            <p:nvPr/>
          </p:nvCxnSpPr>
          <p:spPr>
            <a:xfrm>
              <a:off x="9845458" y="2535207"/>
              <a:ext cx="726509" cy="336018"/>
            </a:xfrm>
            <a:prstGeom prst="straightConnector1">
              <a:avLst/>
            </a:prstGeom>
            <a:ln w="38100">
              <a:solidFill>
                <a:srgbClr val="FF66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7BD06E1C-BD6A-48FD-A5F5-B361E7810660}"/>
              </a:ext>
            </a:extLst>
          </p:cNvPr>
          <p:cNvSpPr/>
          <p:nvPr/>
        </p:nvSpPr>
        <p:spPr>
          <a:xfrm>
            <a:off x="9425939" y="3609405"/>
            <a:ext cx="308685" cy="18339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3F53150-091F-4854-AFDE-C59BD6401CD8}"/>
              </a:ext>
            </a:extLst>
          </p:cNvPr>
          <p:cNvSpPr/>
          <p:nvPr/>
        </p:nvSpPr>
        <p:spPr>
          <a:xfrm>
            <a:off x="8924896" y="3389886"/>
            <a:ext cx="334301" cy="181994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Arrow: Curved Left 72">
            <a:extLst>
              <a:ext uri="{FF2B5EF4-FFF2-40B4-BE49-F238E27FC236}">
                <a16:creationId xmlns:a16="http://schemas.microsoft.com/office/drawing/2014/main" id="{1C2E1488-6F37-4094-9496-B3AAC1B809A2}"/>
              </a:ext>
            </a:extLst>
          </p:cNvPr>
          <p:cNvSpPr/>
          <p:nvPr/>
        </p:nvSpPr>
        <p:spPr>
          <a:xfrm>
            <a:off x="3639040" y="5455802"/>
            <a:ext cx="114300" cy="173167"/>
          </a:xfrm>
          <a:prstGeom prst="curvedLef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129029"/>
      </p:ext>
    </p:extLst>
  </p:cSld>
  <p:clrMapOvr>
    <a:masterClrMapping/>
  </p:clrMapOvr>
</p:sld>
</file>

<file path=ppt/theme/theme1.xml><?xml version="1.0" encoding="utf-8"?>
<a:theme xmlns:a="http://schemas.openxmlformats.org/drawingml/2006/main" name="Anatomy theme">
  <a:themeElements>
    <a:clrScheme name="دفق الهواء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atomy theme" id="{7FC4F3DF-2817-4164-896C-C694E5EB36E6}" vid="{5C80C7F9-9027-4D3F-949C-98E70E22F05E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Anatomy theme (1)</Template>
  <TotalTime>6301</TotalTime>
  <Words>1854</Words>
  <Application>Microsoft Office PowerPoint</Application>
  <PresentationFormat>شاشة عريضة</PresentationFormat>
  <Paragraphs>245</Paragraphs>
  <Slides>23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34" baseType="lpstr">
      <vt:lpstr>Arial</vt:lpstr>
      <vt:lpstr>Calibri Light</vt:lpstr>
      <vt:lpstr>Calibri</vt:lpstr>
      <vt:lpstr>Agency FB</vt:lpstr>
      <vt:lpstr>Times New Roman</vt:lpstr>
      <vt:lpstr>Wingdings</vt:lpstr>
      <vt:lpstr>Arabic Typesetting</vt:lpstr>
      <vt:lpstr>Gill Sans MT</vt:lpstr>
      <vt:lpstr>Courier New</vt:lpstr>
      <vt:lpstr>Open Sans</vt:lpstr>
      <vt:lpstr>Anatomy theme</vt:lpstr>
      <vt:lpstr>عرض تقديمي في PowerPoint</vt:lpstr>
      <vt:lpstr>Objectives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SUMMARY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</dc:title>
  <dc:creator>Jawaher AbdulMohsen</dc:creator>
  <cp:lastModifiedBy>ftomy naje</cp:lastModifiedBy>
  <cp:revision>148</cp:revision>
  <dcterms:created xsi:type="dcterms:W3CDTF">2017-04-30T17:35:08Z</dcterms:created>
  <dcterms:modified xsi:type="dcterms:W3CDTF">2018-09-15T21:28:36Z</dcterms:modified>
</cp:coreProperties>
</file>