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</p:sldMasterIdLst>
  <p:notesMasterIdLst>
    <p:notesMasterId r:id="rId26"/>
  </p:notesMasterIdLst>
  <p:sldIdLst>
    <p:sldId id="355" r:id="rId2"/>
    <p:sldId id="360" r:id="rId3"/>
    <p:sldId id="361" r:id="rId4"/>
    <p:sldId id="365" r:id="rId5"/>
    <p:sldId id="304" r:id="rId6"/>
    <p:sldId id="367" r:id="rId7"/>
    <p:sldId id="351" r:id="rId8"/>
    <p:sldId id="313" r:id="rId9"/>
    <p:sldId id="314" r:id="rId10"/>
    <p:sldId id="315" r:id="rId11"/>
    <p:sldId id="333" r:id="rId12"/>
    <p:sldId id="334" r:id="rId13"/>
    <p:sldId id="337" r:id="rId14"/>
    <p:sldId id="339" r:id="rId15"/>
    <p:sldId id="341" r:id="rId16"/>
    <p:sldId id="343" r:id="rId17"/>
    <p:sldId id="344" r:id="rId18"/>
    <p:sldId id="345" r:id="rId19"/>
    <p:sldId id="346" r:id="rId20"/>
    <p:sldId id="352" r:id="rId21"/>
    <p:sldId id="368" r:id="rId22"/>
    <p:sldId id="366" r:id="rId23"/>
    <p:sldId id="371" r:id="rId24"/>
    <p:sldId id="356" r:id="rId25"/>
  </p:sldIdLst>
  <p:sldSz cx="12192000" cy="6858000"/>
  <p:notesSz cx="6858000" cy="9144000"/>
  <p:embeddedFontLst>
    <p:embeddedFont>
      <p:font typeface="Book Antiqua" panose="02040602050305030304" pitchFamily="18" charset="0"/>
      <p:regular r:id="rId27"/>
      <p:bold r:id="rId28"/>
      <p:italic r:id="rId29"/>
      <p:boldItalic r:id="rId30"/>
    </p:embeddedFont>
    <p:embeddedFont>
      <p:font typeface="Agency FB" panose="020B0503020202020204" pitchFamily="34" charset="0"/>
      <p:regular r:id="rId31"/>
      <p:bold r:id="rId32"/>
    </p:embeddedFont>
    <p:embeddedFont>
      <p:font typeface="Arabic Typesetting" panose="03020402040406030203" pitchFamily="66" charset="-78"/>
      <p:regular r:id="rId33"/>
    </p:embeddedFont>
    <p:embeddedFont>
      <p:font typeface="Wingdings 2" panose="05020102010507070707" pitchFamily="18" charset="2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Habib" initials="MH" lastIdx="1" clrIdx="0">
    <p:extLst>
      <p:ext uri="{19B8F6BF-5375-455C-9EA6-DF929625EA0E}">
        <p15:presenceInfo xmlns:p15="http://schemas.microsoft.com/office/powerpoint/2012/main" userId="1eb3e044256ef4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19B"/>
    <a:srgbClr val="56C7AA"/>
    <a:srgbClr val="CC3399"/>
    <a:srgbClr val="FFFF99"/>
    <a:srgbClr val="CC66FF"/>
    <a:srgbClr val="990099"/>
    <a:srgbClr val="FF66CC"/>
    <a:srgbClr val="F9B3A7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203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docs.google.com/presentation/d/1TGd1eqJc5hW4BthMMNGT7D5IhB5PLBPuX4K9gP62_ss/edit?usp=shari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9">
            <a:extLst>
              <a:ext uri="{FF2B5EF4-FFF2-40B4-BE49-F238E27FC236}">
                <a16:creationId xmlns:a16="http://schemas.microsoft.com/office/drawing/2014/main" id="{92B83288-6382-48A9-9407-F200043D75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>
            <a:extLst>
              <a:ext uri="{FF2B5EF4-FFF2-40B4-BE49-F238E27FC236}">
                <a16:creationId xmlns:a16="http://schemas.microsoft.com/office/drawing/2014/main" id="{92A6CBCB-A062-4411-BBCB-950EE0FC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7">
            <a:extLst>
              <a:ext uri="{FF2B5EF4-FFF2-40B4-BE49-F238E27FC236}">
                <a16:creationId xmlns:a16="http://schemas.microsoft.com/office/drawing/2014/main" id="{00E8EAC2-46D8-4156-B122-3EE148D62A72}"/>
              </a:ext>
            </a:extLst>
          </p:cNvPr>
          <p:cNvSpPr txBox="1"/>
          <p:nvPr/>
        </p:nvSpPr>
        <p:spPr>
          <a:xfrm>
            <a:off x="85059" y="5693292"/>
            <a:ext cx="4328677" cy="60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+mn-lt"/>
                <a:cs typeface="+mn-cs"/>
              </a:rPr>
              <a:t>Please check our </a:t>
            </a:r>
            <a:r>
              <a:rPr lang="en-GB" sz="1600" b="1" u="sng" dirty="0">
                <a:solidFill>
                  <a:schemeClr val="accent1"/>
                </a:solidFill>
                <a:latin typeface="+mn-lt"/>
                <a:cs typeface="+mn-cs"/>
                <a:hlinkClick r:id="rId4"/>
              </a:rPr>
              <a:t>Editing File</a:t>
            </a:r>
            <a:endParaRPr sz="16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Shape 55">
            <a:extLst>
              <a:ext uri="{FF2B5EF4-FFF2-40B4-BE49-F238E27FC236}">
                <a16:creationId xmlns:a16="http://schemas.microsoft.com/office/drawing/2014/main" id="{498B3F68-DD49-4A99-922A-5F3DD9CBB9A8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56">
            <a:extLst>
              <a:ext uri="{FF2B5EF4-FFF2-40B4-BE49-F238E27FC236}">
                <a16:creationId xmlns:a16="http://schemas.microsoft.com/office/drawing/2014/main" id="{CDF81E75-BF9D-4A8C-AFC0-95B62D115A0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Shape 113">
            <a:extLst>
              <a:ext uri="{FF2B5EF4-FFF2-40B4-BE49-F238E27FC236}">
                <a16:creationId xmlns:a16="http://schemas.microsoft.com/office/drawing/2014/main" id="{E201EE49-8AE4-4466-89D8-4BE602B15B0D}"/>
              </a:ext>
            </a:extLst>
          </p:cNvPr>
          <p:cNvSpPr txBox="1"/>
          <p:nvPr/>
        </p:nvSpPr>
        <p:spPr>
          <a:xfrm>
            <a:off x="9724292" y="6204902"/>
            <a:ext cx="246770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9B414-FE47-4358-96E2-2E9405BB83BB}"/>
              </a:ext>
            </a:extLst>
          </p:cNvPr>
          <p:cNvSpPr txBox="1"/>
          <p:nvPr/>
        </p:nvSpPr>
        <p:spPr>
          <a:xfrm>
            <a:off x="5096079" y="5356671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Lecture (6)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C603F-DC25-45AA-8010-10BE80124BFF}"/>
              </a:ext>
            </a:extLst>
          </p:cNvPr>
          <p:cNvSpPr txBox="1"/>
          <p:nvPr/>
        </p:nvSpPr>
        <p:spPr>
          <a:xfrm>
            <a:off x="9525300" y="5275098"/>
            <a:ext cx="2666700" cy="9501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Important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Doctors Notes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Notes/Extra explanation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2D82B-189E-4C68-BAAC-08BC49E6CC27}"/>
              </a:ext>
            </a:extLst>
          </p:cNvPr>
          <p:cNvSpPr/>
          <p:nvPr/>
        </p:nvSpPr>
        <p:spPr>
          <a:xfrm>
            <a:off x="3658685" y="2460131"/>
            <a:ext cx="487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Internal Structures of the Brainstem</a:t>
            </a: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id="{E9866EDF-A8B3-4AB6-B960-409D315CBCBF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C3FA-6127-4E75-8FD9-5AB056BD079C}"/>
              </a:ext>
            </a:extLst>
          </p:cNvPr>
          <p:cNvSpPr txBox="1"/>
          <p:nvPr/>
        </p:nvSpPr>
        <p:spPr>
          <a:xfrm>
            <a:off x="85061" y="6085388"/>
            <a:ext cx="4328678" cy="69871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sz="14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العمل مبني بشكل أساسي على عمل دفعة 436 مع المراجعة والتدقيق وإضافة الملاحظات ولا يغني عن المصدر الأساسي للمذاكرة</a:t>
            </a:r>
          </a:p>
        </p:txBody>
      </p:sp>
    </p:spTree>
    <p:extLst>
      <p:ext uri="{BB962C8B-B14F-4D97-AF65-F5344CB8AC3E}">
        <p14:creationId xmlns:p14="http://schemas.microsoft.com/office/powerpoint/2010/main" val="39140295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CACC-88AC-4271-AD50-7A42F4F9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D29E6-9DA0-43B2-AF62-29A0572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775B4-6F36-4CF9-BF85-303B65A0D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F652F-5A55-4D84-AD3F-A42964D8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F2EF9-87B7-4584-A4EB-57051B15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E7BA5-E84F-4F6D-814C-560E5A4C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6215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361D-1266-48D3-B713-8F911990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B356E-E33B-4870-8B41-1AE9E4F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EAC92-6FF9-40D0-B8D5-BA99BC72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5B769-F857-4196-9756-DE0B4AE2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32A03-8426-4A03-9B94-2316E84F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739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3622794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25168951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C9A26-57FC-426A-AC96-B2A19B7227D2}"/>
              </a:ext>
            </a:extLst>
          </p:cNvPr>
          <p:cNvSpPr txBox="1"/>
          <p:nvPr/>
        </p:nvSpPr>
        <p:spPr>
          <a:xfrm>
            <a:off x="3658685" y="2637981"/>
            <a:ext cx="487461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Leaders: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Faisal Fahad Alsaif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Rawan Mohammad Alharbi</a:t>
            </a: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Members: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Abdulaziz Aldukhayel</a:t>
            </a:r>
            <a:b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‏Abdulrahman Alduhayyim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Rinad 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Alghoraiby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Rawan Mishal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Shape 109">
            <a:extLst>
              <a:ext uri="{FF2B5EF4-FFF2-40B4-BE49-F238E27FC236}">
                <a16:creationId xmlns:a16="http://schemas.microsoft.com/office/drawing/2014/main" id="{44F89AF6-DEB5-422C-9C27-5DDDA57735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10">
            <a:extLst>
              <a:ext uri="{FF2B5EF4-FFF2-40B4-BE49-F238E27FC236}">
                <a16:creationId xmlns:a16="http://schemas.microsoft.com/office/drawing/2014/main" id="{5FE624D4-A56A-48D8-80AD-9C7B9D4737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5">
            <a:extLst>
              <a:ext uri="{FF2B5EF4-FFF2-40B4-BE49-F238E27FC236}">
                <a16:creationId xmlns:a16="http://schemas.microsoft.com/office/drawing/2014/main" id="{437727BD-BA18-489D-8F25-BC3151EE5802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56">
            <a:extLst>
              <a:ext uri="{FF2B5EF4-FFF2-40B4-BE49-F238E27FC236}">
                <a16:creationId xmlns:a16="http://schemas.microsoft.com/office/drawing/2014/main" id="{6B278EB7-A02B-4BA5-B9F9-392A9901D43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62692-BE68-4B70-AC38-9014948FCBBF}"/>
              </a:ext>
            </a:extLst>
          </p:cNvPr>
          <p:cNvSpPr/>
          <p:nvPr/>
        </p:nvSpPr>
        <p:spPr>
          <a:xfrm>
            <a:off x="3658685" y="1095469"/>
            <a:ext cx="48746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Good luck</a:t>
            </a:r>
          </a:p>
          <a:p>
            <a:pPr algn="l"/>
            <a:r>
              <a:rPr lang="en-US" sz="3800" dirty="0">
                <a:latin typeface="Agency FB" panose="020B0503020202020204" pitchFamily="34" charset="0"/>
              </a:rPr>
              <a:t> Special thank for team436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4F9E3-3979-4AC6-8BAC-054F31D8C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27" y="1810389"/>
            <a:ext cx="448520" cy="448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BF4CDD-45E6-4AE3-8C18-1C0EA758B99B}"/>
              </a:ext>
            </a:extLst>
          </p:cNvPr>
          <p:cNvSpPr txBox="1"/>
          <p:nvPr/>
        </p:nvSpPr>
        <p:spPr>
          <a:xfrm>
            <a:off x="8807359" y="5552471"/>
            <a:ext cx="3359419" cy="127214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References: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Girls’ &amp; Boys’ Slides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Greys Anatomy for Students 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TeachMeAnatomy.com</a:t>
            </a: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id="{CE4F9F2B-F48E-4434-8232-E45142D8C9E8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مجموعة 7">
            <a:extLst>
              <a:ext uri="{FF2B5EF4-FFF2-40B4-BE49-F238E27FC236}">
                <a16:creationId xmlns:a16="http://schemas.microsoft.com/office/drawing/2014/main" id="{4A3A3766-B9E0-4998-AC30-F36A54897C55}"/>
              </a:ext>
            </a:extLst>
          </p:cNvPr>
          <p:cNvGrpSpPr/>
          <p:nvPr/>
        </p:nvGrpSpPr>
        <p:grpSpPr>
          <a:xfrm>
            <a:off x="166664" y="6075936"/>
            <a:ext cx="404082" cy="718195"/>
            <a:chOff x="3955103" y="5434210"/>
            <a:chExt cx="404082" cy="718195"/>
          </a:xfrm>
        </p:grpSpPr>
        <p:pic>
          <p:nvPicPr>
            <p:cNvPr id="10" name="صورة 4">
              <a:extLst>
                <a:ext uri="{FF2B5EF4-FFF2-40B4-BE49-F238E27FC236}">
                  <a16:creationId xmlns:a16="http://schemas.microsoft.com/office/drawing/2014/main" id="{31EE6DB7-45F1-43CF-8114-40278D7E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11" name="صورة 6">
              <a:extLst>
                <a:ext uri="{FF2B5EF4-FFF2-40B4-BE49-F238E27FC236}">
                  <a16:creationId xmlns:a16="http://schemas.microsoft.com/office/drawing/2014/main" id="{40797649-1300-41F9-B2AA-9EC8270C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10973-6909-496D-B669-80D56397A4D5}"/>
              </a:ext>
            </a:extLst>
          </p:cNvPr>
          <p:cNvSpPr txBox="1"/>
          <p:nvPr/>
        </p:nvSpPr>
        <p:spPr>
          <a:xfrm>
            <a:off x="500294" y="5913762"/>
            <a:ext cx="48746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Twitter.com</a:t>
            </a:r>
            <a:r>
              <a:rPr lang="ar-SA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Anatomy437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Anatomyteam.437@gmail.com</a:t>
            </a:r>
          </a:p>
        </p:txBody>
      </p:sp>
    </p:spTree>
    <p:extLst>
      <p:ext uri="{BB962C8B-B14F-4D97-AF65-F5344CB8AC3E}">
        <p14:creationId xmlns:p14="http://schemas.microsoft.com/office/powerpoint/2010/main" val="2424483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F8F-1632-4F29-9DD0-22024A4C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15088-A686-41D9-9E3C-20143774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02DC9-A02D-46E3-8231-8678137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E5E4A-AD5F-4D0E-9EAC-EC13A71A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26F55-39A8-4D53-9461-79B1D148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5254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1DB6-1226-47C2-BAA4-2C24851E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CA17-5C08-4253-ADCB-BAC3690E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24BD-19EA-4B0B-8D8F-11B2133D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260A-4F2B-45B9-92B0-243CF3B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AB8F8-BDB9-4883-91D3-188746DE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52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5DB0-DF20-4BFE-ABEE-3F19EF6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232E2-5ACC-43AD-A4A7-A84492D7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CA1A8-C9C0-4322-AEA7-CABE8443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B29D-2DDB-4905-9451-FFA3057F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28A4-8FDD-4906-96EF-5D4F991A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20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A6C1-D2DD-474C-9413-AD649694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B6A32-DA5C-424A-B623-FD55AB6CF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4E32B-B6C5-4F5D-8E04-65F47907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150BA-825C-49E0-8EC1-67142E7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98237-05F2-4024-8185-0B86A165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A1846-3BCD-493E-988E-1AD1CDA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3521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7DF7-4435-45C3-A0FA-570D310F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75B17-F885-409C-B10E-45BAA29FF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C0C47-C94C-46E4-9EC7-7DFA6E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B4F27-90AB-4699-B41A-8224AE47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37289-A016-4215-A2B0-A678D1B2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AD6FC-893C-4A31-8C94-F608EC71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22121-EC0C-4947-A49A-AAE4652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93CF7-F247-4A1B-8054-FC3C34BF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8208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D813-4149-47A4-A30F-D0380151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4937C-2D97-4CAC-90E7-B279B1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0EFD8-D8EE-44F1-B5AE-94B228F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5891E-96D9-4E3A-9354-6506D7BA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48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248B-1BF4-4238-BAE7-F0E05622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70510-533E-4335-9FD5-A6BB750A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12907-D9AB-4EBC-A23D-843A50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0715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1FA9-505E-473C-8441-AFE380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53EC5-0125-4A93-A7F1-ED1AF7FE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EB7F9-A684-4714-A500-510ED6ED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8AABF-73E3-48F0-AB5E-4FEBCE39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460F-7661-4CB9-9476-5A8B2F9B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ACA6B-599C-4801-B0AC-520C395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35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1">
            <a:extLst>
              <a:ext uri="{FF2B5EF4-FFF2-40B4-BE49-F238E27FC236}">
                <a16:creationId xmlns:a16="http://schemas.microsoft.com/office/drawing/2014/main" id="{13423607-06AB-4953-837A-F9ED8DA39A13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rgbClr val="CCA677"/>
          </a:solidFill>
          <a:ln>
            <a:solidFill>
              <a:srgbClr val="CCA677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8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hyperlink" Target="https://www.youtube.com/watch?v=VIEUEV9wlyI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76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9927D4D-16E8-43FC-96A8-205CDF4502FC}"/>
              </a:ext>
            </a:extLst>
          </p:cNvPr>
          <p:cNvGrpSpPr/>
          <p:nvPr/>
        </p:nvGrpSpPr>
        <p:grpSpPr>
          <a:xfrm>
            <a:off x="7631502" y="651904"/>
            <a:ext cx="3220154" cy="2215255"/>
            <a:chOff x="5049291" y="403603"/>
            <a:chExt cx="3220154" cy="22152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2A2630-FA2F-44A8-B72F-BE537C34C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72" t="27596" r="52250" b="19608"/>
            <a:stretch/>
          </p:blipFill>
          <p:spPr>
            <a:xfrm>
              <a:off x="5049291" y="403603"/>
              <a:ext cx="3220154" cy="221525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BACD42-BBCF-490C-91BC-845268F3FBBC}"/>
                </a:ext>
              </a:extLst>
            </p:cNvPr>
            <p:cNvSpPr txBox="1"/>
            <p:nvPr/>
          </p:nvSpPr>
          <p:spPr>
            <a:xfrm>
              <a:off x="5534628" y="2119351"/>
              <a:ext cx="561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98858" y="1560167"/>
            <a:ext cx="62898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200" b="1" dirty="0">
                <a:latin typeface="+mj-lt"/>
              </a:rPr>
              <a:t>5. Nucleus </a:t>
            </a:r>
            <a:r>
              <a:rPr lang="en-US" altLang="en-US" sz="2200" b="1" dirty="0" err="1">
                <a:latin typeface="+mj-lt"/>
              </a:rPr>
              <a:t>Ambiguus</a:t>
            </a:r>
            <a:r>
              <a:rPr lang="en-US" altLang="en-US" sz="2200" dirty="0">
                <a:latin typeface="+mj-lt"/>
              </a:rPr>
              <a:t>: (motor nucleus) : lies </a:t>
            </a:r>
            <a:r>
              <a:rPr lang="en-US" altLang="en-US" sz="2200" u="sng" dirty="0">
                <a:latin typeface="+mj-lt"/>
              </a:rPr>
              <a:t>dorsal</a:t>
            </a:r>
            <a:r>
              <a:rPr lang="en-US" altLang="en-US" sz="2200" dirty="0">
                <a:latin typeface="+mj-lt"/>
              </a:rPr>
              <a:t> to </a:t>
            </a:r>
            <a:r>
              <a:rPr lang="en-US" altLang="en-US" sz="2200" b="1" dirty="0">
                <a:latin typeface="+mj-lt"/>
              </a:rPr>
              <a:t>olivary nucleus </a:t>
            </a:r>
            <a:r>
              <a:rPr lang="en-US" altLang="en-US" sz="2200" dirty="0">
                <a:latin typeface="+mj-lt"/>
              </a:rPr>
              <a:t>gives motor fibers along glossopharyngeal N. &amp; </a:t>
            </a:r>
            <a:r>
              <a:rPr lang="en-US" altLang="en-US" sz="2200" dirty="0" err="1">
                <a:latin typeface="+mj-lt"/>
              </a:rPr>
              <a:t>vagus</a:t>
            </a:r>
            <a:r>
              <a:rPr lang="en-US" altLang="en-US" sz="2200" dirty="0">
                <a:latin typeface="+mj-lt"/>
              </a:rPr>
              <a:t> N. to motor supply of the constrictors of the pharynx, intrinsic muscles of the larynx &amp; palate.</a:t>
            </a:r>
          </a:p>
          <a:p>
            <a:pPr eaLnBrk="1" hangingPunct="1"/>
            <a:r>
              <a:rPr lang="en-US" altLang="en-US" sz="2200" b="1" dirty="0">
                <a:latin typeface="+mj-lt"/>
              </a:rPr>
              <a:t>6. Solitary </a:t>
            </a:r>
            <a:r>
              <a:rPr lang="en-US" altLang="en-US" sz="2200" b="1" dirty="0">
                <a:solidFill>
                  <a:schemeClr val="tx1"/>
                </a:solidFill>
                <a:latin typeface="+mj-lt"/>
              </a:rPr>
              <a:t>nucleus 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(sensory nucleus) : lies </a:t>
            </a:r>
            <a:r>
              <a:rPr lang="en-US" altLang="en-US" sz="2200" u="sng" dirty="0">
                <a:solidFill>
                  <a:schemeClr val="tx1"/>
                </a:solidFill>
                <a:latin typeface="+mj-lt"/>
              </a:rPr>
              <a:t>ventrolateral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 to dorsal nucleus of </a:t>
            </a:r>
            <a:r>
              <a:rPr lang="en-US" altLang="en-US" sz="2200" dirty="0" err="1">
                <a:solidFill>
                  <a:schemeClr val="tx1"/>
                </a:solidFill>
                <a:latin typeface="+mj-lt"/>
              </a:rPr>
              <a:t>vagus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, receive </a:t>
            </a:r>
            <a:r>
              <a:rPr lang="en-US" altLang="en-US" sz="2200" b="1" dirty="0">
                <a:solidFill>
                  <a:schemeClr val="tx1"/>
                </a:solidFill>
                <a:latin typeface="+mj-lt"/>
              </a:rPr>
              <a:t>taste sensation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  from the tongue along the facial (VII), glossopharyngeal (IX) and </a:t>
            </a:r>
            <a:r>
              <a:rPr lang="en-US" altLang="en-US" sz="2200" dirty="0" err="1">
                <a:solidFill>
                  <a:schemeClr val="tx1"/>
                </a:solidFill>
                <a:latin typeface="+mj-lt"/>
              </a:rPr>
              <a:t>vagus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 (X).</a:t>
            </a:r>
          </a:p>
          <a:p>
            <a:pPr eaLnBrk="1" hangingPunct="1"/>
            <a:r>
              <a:rPr lang="en-US" altLang="en-US" sz="2200" b="1" dirty="0">
                <a:latin typeface="+mj-lt"/>
              </a:rPr>
              <a:t>7. Tectospinal tract </a:t>
            </a:r>
            <a:r>
              <a:rPr lang="en-US" altLang="en-US" sz="2200" dirty="0">
                <a:latin typeface="+mj-lt"/>
              </a:rPr>
              <a:t>: between tectum of midbrain and spinal cord (involved in head movements during visual and auditory tracking).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1156" y="1908317"/>
            <a:ext cx="20116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371156" y="4920833"/>
            <a:ext cx="18331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F3214A-B092-4211-AC80-77A81A801014}"/>
              </a:ext>
            </a:extLst>
          </p:cNvPr>
          <p:cNvCxnSpPr/>
          <p:nvPr/>
        </p:nvCxnSpPr>
        <p:spPr>
          <a:xfrm>
            <a:off x="1371156" y="3577877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C7F118E9-2B5C-435C-A9BC-978D89B0689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(Open) </a:t>
            </a:r>
          </a:p>
          <a:p>
            <a:r>
              <a:rPr lang="en-US" sz="3200" b="1" dirty="0"/>
              <a:t>Rostral Part</a:t>
            </a:r>
            <a:endParaRPr lang="en-US" sz="3600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DD299F-5960-41FB-ADD1-9D52070D663C}"/>
              </a:ext>
            </a:extLst>
          </p:cNvPr>
          <p:cNvGrpSpPr/>
          <p:nvPr/>
        </p:nvGrpSpPr>
        <p:grpSpPr>
          <a:xfrm>
            <a:off x="7460508" y="3429000"/>
            <a:ext cx="4016375" cy="2549235"/>
            <a:chOff x="7506087" y="4011561"/>
            <a:chExt cx="4016375" cy="25492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A368906-C6E3-4187-BF54-1170DBCE4DC2}"/>
                </a:ext>
              </a:extLst>
            </p:cNvPr>
            <p:cNvGrpSpPr/>
            <p:nvPr/>
          </p:nvGrpSpPr>
          <p:grpSpPr>
            <a:xfrm>
              <a:off x="7506087" y="4011561"/>
              <a:ext cx="4016375" cy="2549235"/>
              <a:chOff x="6873876" y="3887788"/>
              <a:chExt cx="4016375" cy="256381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3876" y="3887788"/>
                <a:ext cx="4016375" cy="2563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7065872" y="5721531"/>
                <a:ext cx="630017" cy="150308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113660" y="4237430"/>
                <a:ext cx="701662" cy="21140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8AB873-C544-47E6-ADED-F5B7829D3265}"/>
                </a:ext>
              </a:extLst>
            </p:cNvPr>
            <p:cNvSpPr/>
            <p:nvPr/>
          </p:nvSpPr>
          <p:spPr>
            <a:xfrm>
              <a:off x="7506087" y="5135243"/>
              <a:ext cx="701662" cy="123170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1272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05611" y="4313673"/>
            <a:ext cx="4091625" cy="2362535"/>
            <a:chOff x="3343789" y="3016251"/>
            <a:chExt cx="6137275" cy="374997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789" y="3016251"/>
              <a:ext cx="6137275" cy="3729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360289" y="4333876"/>
              <a:ext cx="992187" cy="357187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7001" y="6305551"/>
              <a:ext cx="993775" cy="212725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77450" y="6567474"/>
              <a:ext cx="782424" cy="198753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7996750" y="5530851"/>
              <a:ext cx="1403350" cy="30777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67409" y="1487183"/>
            <a:ext cx="10655104" cy="21638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Divided into an </a:t>
            </a:r>
            <a:r>
              <a:rPr lang="en-US" altLang="en-US" sz="2200" u="sng" dirty="0">
                <a:latin typeface="+mj-lt"/>
              </a:rPr>
              <a:t>anterior</a:t>
            </a:r>
            <a:r>
              <a:rPr lang="en-US" altLang="en-US" sz="2200" dirty="0">
                <a:latin typeface="+mj-lt"/>
              </a:rPr>
              <a:t> part (</a:t>
            </a:r>
            <a:r>
              <a:rPr lang="en-US" altLang="en-US" sz="2200" b="1" dirty="0">
                <a:latin typeface="+mj-lt"/>
              </a:rPr>
              <a:t>basis </a:t>
            </a:r>
            <a:r>
              <a:rPr lang="en-US" altLang="en-US" sz="2200" b="1" dirty="0" err="1">
                <a:latin typeface="+mj-lt"/>
              </a:rPr>
              <a:t>pontis</a:t>
            </a:r>
            <a:r>
              <a:rPr lang="en-US" altLang="en-US" sz="2200" dirty="0">
                <a:latin typeface="+mj-lt"/>
              </a:rPr>
              <a:t>) &amp; a </a:t>
            </a:r>
            <a:r>
              <a:rPr lang="en-US" altLang="en-US" sz="2200" u="sng" dirty="0">
                <a:latin typeface="+mj-lt"/>
              </a:rPr>
              <a:t>posterior</a:t>
            </a:r>
            <a:r>
              <a:rPr lang="en-US" altLang="en-US" sz="2200" dirty="0">
                <a:latin typeface="+mj-lt"/>
              </a:rPr>
              <a:t> part (</a:t>
            </a:r>
            <a:r>
              <a:rPr lang="en-US" altLang="en-US" sz="2200" b="1" dirty="0">
                <a:latin typeface="+mj-lt"/>
              </a:rPr>
              <a:t>Tegmentum</a:t>
            </a:r>
            <a:r>
              <a:rPr lang="en-US" altLang="en-US" sz="2200" dirty="0">
                <a:latin typeface="+mj-lt"/>
              </a:rPr>
              <a:t>) by the </a:t>
            </a:r>
            <a:br>
              <a:rPr lang="en-US" altLang="en-US" sz="2200" dirty="0">
                <a:latin typeface="+mj-lt"/>
              </a:rPr>
            </a:br>
            <a:r>
              <a:rPr lang="en-US" altLang="en-US" sz="2200" b="1" dirty="0">
                <a:latin typeface="+mj-lt"/>
              </a:rPr>
              <a:t>Trapezoid Body.*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200" dirty="0">
                <a:latin typeface="+mj-lt"/>
              </a:rPr>
              <a:t>The trapezoid body </a:t>
            </a:r>
            <a:r>
              <a:rPr lang="en-US" altLang="en-US" sz="2200" dirty="0">
                <a:latin typeface="+mj-lt"/>
              </a:rPr>
              <a:t>consists of acoustic </a:t>
            </a:r>
            <a:r>
              <a:rPr lang="en-US" altLang="en-US" sz="2200" dirty="0" err="1">
                <a:latin typeface="+mj-lt"/>
              </a:rPr>
              <a:t>fibres</a:t>
            </a:r>
            <a:r>
              <a:rPr lang="en-US" altLang="en-US" sz="2200" dirty="0">
                <a:latin typeface="+mj-lt"/>
              </a:rPr>
              <a:t> from </a:t>
            </a:r>
            <a:r>
              <a:rPr lang="en-US" altLang="en-US" sz="2200" b="1" dirty="0">
                <a:latin typeface="+mj-lt"/>
              </a:rPr>
              <a:t>cochlear nuclei </a:t>
            </a:r>
            <a:r>
              <a:rPr lang="en-US" altLang="en-US" sz="2200" dirty="0">
                <a:latin typeface="+mj-lt"/>
              </a:rPr>
              <a:t>to ascend into midbrain as lateral lemniscus and terminate in inferior colliculus.</a:t>
            </a:r>
            <a:endParaRPr lang="en-US" altLang="en-US" sz="2200" dirty="0">
              <a:solidFill>
                <a:srgbClr val="990099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The ventral (anterior) portion is marked by numerous transversely oriented fascicles of </a:t>
            </a:r>
            <a:r>
              <a:rPr lang="en-US" altLang="en-US" sz="2200" b="1" dirty="0">
                <a:latin typeface="+mj-lt"/>
              </a:rPr>
              <a:t>pontocerebellar </a:t>
            </a:r>
            <a:r>
              <a:rPr lang="en-US" altLang="en-US" sz="2200" b="1" dirty="0" err="1">
                <a:latin typeface="+mj-lt"/>
              </a:rPr>
              <a:t>fibres</a:t>
            </a:r>
            <a:r>
              <a:rPr lang="en-US" altLang="en-US" sz="2200" b="1" dirty="0">
                <a:solidFill>
                  <a:srgbClr val="B60AAA"/>
                </a:solidFill>
                <a:latin typeface="+mj-lt"/>
              </a:rPr>
              <a:t> </a:t>
            </a:r>
            <a:r>
              <a:rPr lang="en-US" altLang="en-US" sz="2200" dirty="0">
                <a:latin typeface="+mj-lt"/>
              </a:rPr>
              <a:t>that originate from scattered cell groups, the </a:t>
            </a:r>
            <a:r>
              <a:rPr lang="en-US" altLang="en-US" sz="2200" b="1" dirty="0">
                <a:latin typeface="+mj-lt"/>
              </a:rPr>
              <a:t>pontine nuclei </a:t>
            </a:r>
            <a:r>
              <a:rPr lang="en-US" altLang="en-US" sz="2200" dirty="0">
                <a:latin typeface="+mj-lt"/>
              </a:rPr>
              <a:t>and that pass to the contralateral side of the </a:t>
            </a:r>
            <a:r>
              <a:rPr lang="en-US" altLang="en-US" sz="2200" u="sng" dirty="0">
                <a:latin typeface="+mj-lt"/>
              </a:rPr>
              <a:t>cerebellum</a:t>
            </a:r>
            <a:r>
              <a:rPr lang="en-US" altLang="en-US" sz="2200" dirty="0">
                <a:latin typeface="+mj-lt"/>
              </a:rPr>
              <a:t> through the massive </a:t>
            </a:r>
            <a:br>
              <a:rPr lang="en-US" altLang="en-US" sz="2200" dirty="0">
                <a:latin typeface="+mj-lt"/>
              </a:rPr>
            </a:br>
            <a:r>
              <a:rPr lang="en-US" altLang="en-US" sz="2200" b="1" dirty="0">
                <a:latin typeface="+mj-lt"/>
              </a:rPr>
              <a:t>middle cerebellar peduncle.                    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*Trapezoid body between basepoints &amp; tegmentum </a:t>
            </a:r>
            <a:endParaRPr lang="en-US" altLang="en-US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324421" y="2183733"/>
            <a:ext cx="164045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880482" y="3530682"/>
            <a:ext cx="155448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324421" y="4206160"/>
            <a:ext cx="2991988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1C5C3F-AC8B-45B4-85B9-73D012D5E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978941"/>
              </p:ext>
            </p:extLst>
          </p:nvPr>
        </p:nvGraphicFramePr>
        <p:xfrm>
          <a:off x="7389123" y="4653313"/>
          <a:ext cx="3844586" cy="15636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2293">
                  <a:extLst>
                    <a:ext uri="{9D8B030D-6E8A-4147-A177-3AD203B41FA5}">
                      <a16:colId xmlns:a16="http://schemas.microsoft.com/office/drawing/2014/main" val="1154765305"/>
                    </a:ext>
                  </a:extLst>
                </a:gridCol>
                <a:gridCol w="1922293">
                  <a:extLst>
                    <a:ext uri="{9D8B030D-6E8A-4147-A177-3AD203B41FA5}">
                      <a16:colId xmlns:a16="http://schemas.microsoft.com/office/drawing/2014/main" val="3746386323"/>
                    </a:ext>
                  </a:extLst>
                </a:gridCol>
              </a:tblGrid>
              <a:tr h="358866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Medial lemniscus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Lateral lemniscus </a:t>
                      </a:r>
                      <a:endParaRPr lang="en-GB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24913"/>
                  </a:ext>
                </a:extLst>
              </a:tr>
              <a:tr h="602408">
                <a:tc>
                  <a:txBody>
                    <a:bodyPr/>
                    <a:lstStyle/>
                    <a:p>
                      <a:r>
                        <a:rPr lang="en-GB" sz="1600" i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Ascending </a:t>
                      </a:r>
                      <a:r>
                        <a:rPr lang="en-GB" sz="160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internal arcuate </a:t>
                      </a:r>
                      <a:r>
                        <a:rPr lang="en-GB" sz="1600" i="0" u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fibers</a:t>
                      </a:r>
                      <a:r>
                        <a:rPr lang="en-GB" sz="160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600" i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Acoustic </a:t>
                      </a:r>
                      <a:r>
                        <a:rPr lang="en-US" altLang="en-US" sz="1600" i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fibres</a:t>
                      </a:r>
                      <a:r>
                        <a:rPr lang="en-US" altLang="en-US" sz="1600" i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from cochlear nuclei </a:t>
                      </a:r>
                      <a:endParaRPr lang="en-GB" sz="1600" i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60952"/>
                  </a:ext>
                </a:extLst>
              </a:tr>
              <a:tr h="602408">
                <a:tc>
                  <a:txBody>
                    <a:bodyPr/>
                    <a:lstStyle/>
                    <a:p>
                      <a:r>
                        <a:rPr lang="en-GB" sz="1600" i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Terminates in </a:t>
                      </a:r>
                      <a:r>
                        <a:rPr lang="en-GB" sz="1600" i="0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thalamus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600" i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Terminate in </a:t>
                      </a:r>
                      <a:r>
                        <a:rPr lang="en-US" altLang="en-US" sz="1600" i="0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inferior colliculus</a:t>
                      </a:r>
                      <a:endParaRPr lang="en-GB" sz="1600" i="0" u="sng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991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9C4FEAB-44FD-4E66-BA6B-72EA78B67253}"/>
              </a:ext>
            </a:extLst>
          </p:cNvPr>
          <p:cNvSpPr txBox="1"/>
          <p:nvPr/>
        </p:nvSpPr>
        <p:spPr>
          <a:xfrm>
            <a:off x="8795088" y="428398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Compare: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08AEE1-75C7-4260-A8F1-8B81A90BF16B}"/>
              </a:ext>
            </a:extLst>
          </p:cNvPr>
          <p:cNvCxnSpPr>
            <a:cxnSpLocks/>
          </p:cNvCxnSpPr>
          <p:nvPr/>
        </p:nvCxnSpPr>
        <p:spPr>
          <a:xfrm>
            <a:off x="1308873" y="3530682"/>
            <a:ext cx="240709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6FFCBAE7-D322-4E5E-A14D-5D49FE6A724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Pons</a:t>
            </a:r>
          </a:p>
        </p:txBody>
      </p:sp>
    </p:spTree>
    <p:extLst>
      <p:ext uri="{BB962C8B-B14F-4D97-AF65-F5344CB8AC3E}">
        <p14:creationId xmlns:p14="http://schemas.microsoft.com/office/powerpoint/2010/main" val="526598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910E0DB1-DD24-49ED-9E8C-873C65164479}"/>
              </a:ext>
            </a:extLst>
          </p:cNvPr>
          <p:cNvGrpSpPr/>
          <p:nvPr/>
        </p:nvGrpSpPr>
        <p:grpSpPr>
          <a:xfrm>
            <a:off x="517756" y="1245207"/>
            <a:ext cx="11512813" cy="5032422"/>
            <a:chOff x="557085" y="1673171"/>
            <a:chExt cx="11512813" cy="503242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176" y="1673171"/>
              <a:ext cx="5821678" cy="370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45A2C5-61F6-4FAE-96B1-2E9488709D2B}"/>
                </a:ext>
              </a:extLst>
            </p:cNvPr>
            <p:cNvSpPr/>
            <p:nvPr/>
          </p:nvSpPr>
          <p:spPr>
            <a:xfrm>
              <a:off x="8548321" y="4405363"/>
              <a:ext cx="3000913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marL="295275" lvl="1" indent="-295275"/>
              <a:r>
                <a:rPr lang="en-US" altLang="en-US" sz="1800" dirty="0">
                  <a:latin typeface="+mn-lt"/>
                </a:rPr>
                <a:t>2. </a:t>
              </a:r>
              <a:r>
                <a:rPr lang="en-US" altLang="en-US" sz="1800" b="1" dirty="0">
                  <a:latin typeface="+mn-lt"/>
                </a:rPr>
                <a:t>Bundles of corticospinal </a:t>
              </a:r>
              <a:r>
                <a:rPr lang="en-US" altLang="en-US" sz="1800" dirty="0">
                  <a:latin typeface="+mn-lt"/>
                </a:rPr>
                <a:t>&amp; </a:t>
              </a:r>
              <a:r>
                <a:rPr lang="en-US" altLang="en-US" sz="1800" b="1" dirty="0" err="1">
                  <a:latin typeface="+mn-lt"/>
                </a:rPr>
                <a:t>corticonuclear</a:t>
              </a:r>
              <a:r>
                <a:rPr lang="en-US" altLang="en-US" sz="1800" b="1" dirty="0">
                  <a:latin typeface="+mn-lt"/>
                </a:rPr>
                <a:t> </a:t>
              </a:r>
              <a:r>
                <a:rPr lang="en-US" altLang="en-US" sz="1800" b="1" dirty="0" err="1">
                  <a:latin typeface="+mn-lt"/>
                </a:rPr>
                <a:t>fibres</a:t>
              </a:r>
              <a:r>
                <a:rPr lang="en-US" altLang="en-US" sz="1800" b="1" dirty="0">
                  <a:latin typeface="+mn-lt"/>
                </a:rPr>
                <a:t> </a:t>
              </a:r>
              <a:r>
                <a:rPr lang="en-US" altLang="en-US" sz="1800" dirty="0">
                  <a:latin typeface="+mn-lt"/>
                </a:rPr>
                <a:t>(Pyramidal </a:t>
              </a:r>
              <a:r>
                <a:rPr lang="en-US" altLang="en-US" sz="1800" dirty="0" err="1">
                  <a:latin typeface="+mn-lt"/>
                </a:rPr>
                <a:t>fibres</a:t>
              </a:r>
              <a:r>
                <a:rPr lang="en-US" altLang="en-US" sz="1800" dirty="0">
                  <a:latin typeface="+mn-lt"/>
                </a:rPr>
                <a:t>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D218558-0F14-4BC8-BEB4-9B0A8BE0EF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7978" y="4525089"/>
              <a:ext cx="362081" cy="1152292"/>
            </a:xfrm>
            <a:prstGeom prst="straightConnector1">
              <a:avLst/>
            </a:prstGeom>
            <a:ln w="3810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686136D-1FE8-46C3-8E00-5869D2B08C8F}"/>
                </a:ext>
              </a:extLst>
            </p:cNvPr>
            <p:cNvGrpSpPr/>
            <p:nvPr/>
          </p:nvGrpSpPr>
          <p:grpSpPr>
            <a:xfrm>
              <a:off x="6608309" y="4089636"/>
              <a:ext cx="1940010" cy="697100"/>
              <a:chOff x="6600338" y="3731186"/>
              <a:chExt cx="1933077" cy="890939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CC54E37-97A4-4354-9D97-CCA336124E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00338" y="3875231"/>
                <a:ext cx="1933077" cy="74689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C2F1A2D-CC59-4F3C-95D4-563B1BDDC5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77504" y="3731186"/>
                <a:ext cx="918696" cy="570938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2A55644-8AEA-4C1A-AC0B-985350403183}"/>
                </a:ext>
              </a:extLst>
            </p:cNvPr>
            <p:cNvCxnSpPr>
              <a:cxnSpLocks/>
            </p:cNvCxnSpPr>
            <p:nvPr/>
          </p:nvCxnSpPr>
          <p:spPr>
            <a:xfrm>
              <a:off x="3193355" y="3447936"/>
              <a:ext cx="2902645" cy="1503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A2356B-8181-4015-BCE9-9689BF44069E}"/>
                </a:ext>
              </a:extLst>
            </p:cNvPr>
            <p:cNvSpPr/>
            <p:nvPr/>
          </p:nvSpPr>
          <p:spPr>
            <a:xfrm>
              <a:off x="557085" y="2074144"/>
              <a:ext cx="3031563" cy="23083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lvl="0">
                <a:buClr>
                  <a:prstClr val="black">
                    <a:shade val="95000"/>
                  </a:prstClr>
                </a:buClr>
                <a:defRPr/>
              </a:pPr>
              <a:r>
                <a:rPr lang="en-US" sz="1800" dirty="0">
                  <a:latin typeface="+mn-lt"/>
                </a:rPr>
                <a:t>3. The ascending </a:t>
              </a:r>
              <a:r>
                <a:rPr lang="en-US" sz="1800" dirty="0" err="1">
                  <a:latin typeface="+mn-lt"/>
                </a:rPr>
                <a:t>fibres</a:t>
              </a:r>
              <a:r>
                <a:rPr lang="en-US" sz="1800" dirty="0">
                  <a:latin typeface="+mn-lt"/>
                </a:rPr>
                <a:t> of the </a:t>
              </a:r>
              <a:r>
                <a:rPr lang="en-US" sz="1800" b="1" dirty="0">
                  <a:latin typeface="+mn-lt"/>
                </a:rPr>
                <a:t>medial lemniscus </a:t>
              </a:r>
            </a:p>
            <a:p>
              <a:pPr marL="180000" lvl="0" indent="-180000">
                <a:buClr>
                  <a:prstClr val="black">
                    <a:shade val="95000"/>
                  </a:prst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latin typeface="+mn-lt"/>
                </a:rPr>
                <a:t>become separated from the pyramid and displaced dorsally.</a:t>
              </a:r>
            </a:p>
            <a:p>
              <a:pPr marL="180000" lvl="1" indent="-180000">
                <a:buClr>
                  <a:prstClr val="black">
                    <a:shade val="95000"/>
                  </a:prstClr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latin typeface="+mn-lt"/>
                </a:rPr>
                <a:t>The Medial Lemniscus rotates 90 degrees and lies almost horizontally.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AD5D1CC-DD92-430F-85D0-B040048444CA}"/>
                </a:ext>
              </a:extLst>
            </p:cNvPr>
            <p:cNvGrpSpPr/>
            <p:nvPr/>
          </p:nvGrpSpPr>
          <p:grpSpPr>
            <a:xfrm>
              <a:off x="7080248" y="3264203"/>
              <a:ext cx="2305572" cy="524359"/>
              <a:chOff x="6236082" y="3951960"/>
              <a:chExt cx="2297333" cy="670165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19080E4-1C4B-49F1-AE21-CB0192C26D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36082" y="4058667"/>
                <a:ext cx="2297333" cy="563458"/>
              </a:xfrm>
              <a:prstGeom prst="straightConnector1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3E6D2239-45DB-4C46-B901-4E780F6171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66230" y="3951960"/>
                <a:ext cx="1299825" cy="469645"/>
              </a:xfrm>
              <a:prstGeom prst="straightConnector1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095CF6-C68B-48EC-8640-67015C3E7423}"/>
                </a:ext>
              </a:extLst>
            </p:cNvPr>
            <p:cNvSpPr/>
            <p:nvPr/>
          </p:nvSpPr>
          <p:spPr>
            <a:xfrm>
              <a:off x="8938848" y="3275167"/>
              <a:ext cx="3131050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137160" lvl="0">
                <a:buClr>
                  <a:prstClr val="black">
                    <a:shade val="95000"/>
                  </a:prstClr>
                </a:buClr>
                <a:defRPr/>
              </a:pPr>
              <a:r>
                <a:rPr lang="en-US" sz="1800" b="1" dirty="0">
                  <a:latin typeface="+mn-lt"/>
                </a:rPr>
                <a:t>4.  Spinal tract &amp; nucleus of Trigeminal. </a:t>
              </a:r>
              <a:br>
                <a:rPr lang="en-US" sz="1800" b="1" dirty="0">
                  <a:latin typeface="+mn-lt"/>
                </a:rPr>
              </a:br>
              <a:r>
                <a:rPr lang="en-US" sz="1800" dirty="0">
                  <a:solidFill>
                    <a:schemeClr val="accent3"/>
                  </a:solidFill>
                  <a:latin typeface="+mn-lt"/>
                </a:rPr>
                <a:t>(they become smaller)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CF7E829-F765-4191-81D0-227B43CA0962}"/>
                </a:ext>
              </a:extLst>
            </p:cNvPr>
            <p:cNvGrpSpPr/>
            <p:nvPr/>
          </p:nvGrpSpPr>
          <p:grpSpPr>
            <a:xfrm rot="10641613">
              <a:off x="6026280" y="2292092"/>
              <a:ext cx="2795636" cy="1115633"/>
              <a:chOff x="2522337" y="3289239"/>
              <a:chExt cx="2785646" cy="1425853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78614694-B002-481D-B03C-B459A0644CA9}"/>
                  </a:ext>
                </a:extLst>
              </p:cNvPr>
              <p:cNvCxnSpPr>
                <a:cxnSpLocks/>
              </p:cNvCxnSpPr>
              <p:nvPr/>
            </p:nvCxnSpPr>
            <p:spPr>
              <a:xfrm rot="10958387" flipH="1">
                <a:off x="2788609" y="3643676"/>
                <a:ext cx="2284149" cy="1071416"/>
              </a:xfrm>
              <a:prstGeom prst="straightConnector1">
                <a:avLst/>
              </a:prstGeom>
              <a:ln w="38100">
                <a:solidFill>
                  <a:srgbClr val="CC6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B9EAF8D-CFCA-4C6A-9438-DDF131F76738}"/>
                  </a:ext>
                </a:extLst>
              </p:cNvPr>
              <p:cNvCxnSpPr>
                <a:cxnSpLocks/>
              </p:cNvCxnSpPr>
              <p:nvPr/>
            </p:nvCxnSpPr>
            <p:spPr>
              <a:xfrm rot="10958387" flipH="1">
                <a:off x="2522337" y="3289239"/>
                <a:ext cx="2785646" cy="1012450"/>
              </a:xfrm>
              <a:prstGeom prst="straightConnector1">
                <a:avLst/>
              </a:prstGeom>
              <a:ln w="38100">
                <a:solidFill>
                  <a:srgbClr val="CC6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 Placeholder 3"/>
            <p:cNvSpPr txBox="1">
              <a:spLocks/>
            </p:cNvSpPr>
            <p:nvPr/>
          </p:nvSpPr>
          <p:spPr>
            <a:xfrm>
              <a:off x="8228557" y="1855780"/>
              <a:ext cx="3787229" cy="10781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C66FF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 2" panose="05020102010507070707" pitchFamily="18" charset="2"/>
                <a:buNone/>
              </a:pPr>
              <a:r>
                <a:rPr lang="en-US" sz="1800" dirty="0">
                  <a:solidFill>
                    <a:srgbClr val="C00000"/>
                  </a:solidFill>
                </a:rPr>
                <a:t>5. Deep origin of cranial nerve nuclei :</a:t>
              </a:r>
            </a:p>
            <a:p>
              <a:pPr marL="452438" lvl="1" indent="-285750">
                <a:spcBef>
                  <a:spcPts val="0"/>
                </a:spcBef>
                <a:defRPr/>
              </a:pPr>
              <a:r>
                <a:rPr lang="en-US" sz="1800" b="1" dirty="0">
                  <a:solidFill>
                    <a:srgbClr val="C00000"/>
                  </a:solidFill>
                </a:rPr>
                <a:t>Abducent nucleus </a:t>
              </a:r>
            </a:p>
            <a:p>
              <a:pPr marL="452438" lvl="1" indent="-285750">
                <a:spcBef>
                  <a:spcPts val="0"/>
                </a:spcBef>
                <a:defRPr/>
              </a:pPr>
              <a:r>
                <a:rPr lang="en-US" sz="1800" b="1" dirty="0">
                  <a:solidFill>
                    <a:srgbClr val="C00000"/>
                  </a:solidFill>
                </a:rPr>
                <a:t>Facial motor nucleus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9CCAE2-5763-45EE-ACFB-72C0853C69D0}"/>
                </a:ext>
              </a:extLst>
            </p:cNvPr>
            <p:cNvSpPr/>
            <p:nvPr/>
          </p:nvSpPr>
          <p:spPr>
            <a:xfrm>
              <a:off x="3452446" y="5505264"/>
              <a:ext cx="8096788" cy="12003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CC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en-US" sz="1800" b="1" dirty="0">
                  <a:latin typeface="+mn-lt"/>
                </a:rPr>
                <a:t>1. Pontine Nuclei: </a:t>
              </a:r>
              <a:r>
                <a:rPr lang="en-US" altLang="en-US" sz="1800" dirty="0">
                  <a:latin typeface="+mn-lt"/>
                </a:rPr>
                <a:t>are small masses of nerve cells, receive corticopontine fibers (involved in motor activity)</a:t>
              </a:r>
              <a:br>
                <a:rPr lang="en-US" altLang="en-US" sz="1800" dirty="0">
                  <a:latin typeface="+mn-lt"/>
                </a:rPr>
              </a:br>
              <a:r>
                <a:rPr lang="en-US" altLang="en-US" sz="1800" dirty="0">
                  <a:latin typeface="+mn-lt"/>
                </a:rPr>
                <a:t>Their axons form the </a:t>
              </a:r>
              <a:r>
                <a:rPr lang="en-US" altLang="en-US" sz="1800" b="1" dirty="0">
                  <a:latin typeface="+mn-lt"/>
                </a:rPr>
                <a:t>transverse pontocerebellar fibers </a:t>
              </a:r>
              <a:r>
                <a:rPr lang="en-US" altLang="en-US" sz="1800" dirty="0">
                  <a:latin typeface="+mn-lt"/>
                </a:rPr>
                <a:t>which pass to the contralateral side of the  cerebellum through </a:t>
              </a:r>
              <a:r>
                <a:rPr lang="en-US" altLang="en-US" sz="1800" b="1" dirty="0">
                  <a:latin typeface="+mn-lt"/>
                </a:rPr>
                <a:t>Middle </a:t>
              </a:r>
              <a:r>
                <a:rPr lang="en-US" altLang="en-US" sz="1800" b="1">
                  <a:latin typeface="+mn-lt"/>
                </a:rPr>
                <a:t>Cerebellar peduncles</a:t>
              </a:r>
              <a:r>
                <a:rPr lang="en-US" altLang="en-US" sz="1800">
                  <a:latin typeface="+mn-lt"/>
                </a:rPr>
                <a:t>.</a:t>
              </a:r>
              <a:endParaRPr lang="en-US" altLang="en-US" sz="1800" dirty="0">
                <a:latin typeface="+mn-lt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3B07516B-65E3-41FC-BC64-EF48721B3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72" y="4330934"/>
            <a:ext cx="2306674" cy="222369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E36DEC6-F7F0-4AEA-939E-A63B10F276B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Pons</a:t>
            </a:r>
          </a:p>
          <a:p>
            <a:r>
              <a:rPr lang="en-US" sz="3200" b="1" dirty="0"/>
              <a:t>Caudal Part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3238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B1FF320-4987-4E67-B8B9-3AAAC28DBC9D}"/>
              </a:ext>
            </a:extLst>
          </p:cNvPr>
          <p:cNvGrpSpPr/>
          <p:nvPr/>
        </p:nvGrpSpPr>
        <p:grpSpPr>
          <a:xfrm>
            <a:off x="2281660" y="3457678"/>
            <a:ext cx="4545246" cy="2743876"/>
            <a:chOff x="1221228" y="3938025"/>
            <a:chExt cx="4545246" cy="274387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E2B3413-B232-4EAD-A72E-DAC4BFB30A7D}"/>
                </a:ext>
              </a:extLst>
            </p:cNvPr>
            <p:cNvGrpSpPr/>
            <p:nvPr/>
          </p:nvGrpSpPr>
          <p:grpSpPr>
            <a:xfrm>
              <a:off x="1221228" y="3979959"/>
              <a:ext cx="4545246" cy="2701942"/>
              <a:chOff x="6484844" y="2165538"/>
              <a:chExt cx="4554538" cy="332422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48EFF69-407F-47CF-9864-9D7BA6698A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4844" y="2165538"/>
                <a:ext cx="4554538" cy="332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EC3DDB6-32A2-4838-9647-66D82E526797}"/>
                  </a:ext>
                </a:extLst>
              </p:cNvPr>
              <p:cNvSpPr/>
              <p:nvPr/>
            </p:nvSpPr>
            <p:spPr>
              <a:xfrm>
                <a:off x="9256517" y="2381250"/>
                <a:ext cx="1188720" cy="153988"/>
              </a:xfrm>
              <a:prstGeom prst="rect">
                <a:avLst/>
              </a:prstGeom>
              <a:noFill/>
              <a:ln w="28575">
                <a:solidFill>
                  <a:srgbClr val="BB88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148D8F6-2591-43D7-9952-5158AA58AE8B}"/>
                  </a:ext>
                </a:extLst>
              </p:cNvPr>
              <p:cNvSpPr/>
              <p:nvPr/>
            </p:nvSpPr>
            <p:spPr>
              <a:xfrm>
                <a:off x="9470368" y="2750950"/>
                <a:ext cx="728141" cy="24439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2B68A01-7BE8-4D64-B464-4059C3B60BC0}"/>
                  </a:ext>
                </a:extLst>
              </p:cNvPr>
              <p:cNvSpPr/>
              <p:nvPr/>
            </p:nvSpPr>
            <p:spPr>
              <a:xfrm>
                <a:off x="9647349" y="3024836"/>
                <a:ext cx="941993" cy="19359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C0E2A9C-21BC-4CBF-8909-9DC21A1F0A5B}"/>
                </a:ext>
              </a:extLst>
            </p:cNvPr>
            <p:cNvSpPr/>
            <p:nvPr/>
          </p:nvSpPr>
          <p:spPr>
            <a:xfrm>
              <a:off x="3359670" y="3995737"/>
              <a:ext cx="1118712" cy="135529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63E79D-7096-48A2-BEDA-51E61D2DD0C7}"/>
                </a:ext>
              </a:extLst>
            </p:cNvPr>
            <p:cNvSpPr/>
            <p:nvPr/>
          </p:nvSpPr>
          <p:spPr>
            <a:xfrm>
              <a:off x="1610246" y="3938025"/>
              <a:ext cx="1262569" cy="142082"/>
            </a:xfrm>
            <a:prstGeom prst="rect">
              <a:avLst/>
            </a:prstGeom>
            <a:noFill/>
            <a:ln w="28575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080F024-D21F-4219-8430-409B07EFB42B}"/>
              </a:ext>
            </a:extLst>
          </p:cNvPr>
          <p:cNvSpPr txBox="1">
            <a:spLocks/>
          </p:cNvSpPr>
          <p:nvPr/>
        </p:nvSpPr>
        <p:spPr>
          <a:xfrm>
            <a:off x="6336334" y="949823"/>
            <a:ext cx="5442400" cy="2802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kern="0" dirty="0">
                <a:solidFill>
                  <a:srgbClr val="000000"/>
                </a:solidFill>
                <a:latin typeface="+mj-lt"/>
                <a:cs typeface="Arial"/>
              </a:rPr>
              <a:t>Rostral Part</a:t>
            </a:r>
            <a:endParaRPr lang="en-US" altLang="en-US" b="1" dirty="0"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Superior cerebellar peduncles </a:t>
            </a:r>
            <a:r>
              <a:rPr lang="en-US" altLang="en-US" sz="2000" dirty="0"/>
              <a:t>: </a:t>
            </a:r>
          </a:p>
          <a:p>
            <a:pPr lvl="1"/>
            <a:r>
              <a:rPr lang="en-US" altLang="en-US" sz="2000" dirty="0"/>
              <a:t>form the lateral boundary of the 4th ventricle.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>
                <a:latin typeface="+mj-lt"/>
              </a:rPr>
              <a:t>Superior Medullary Velum</a:t>
            </a:r>
            <a:r>
              <a:rPr lang="en-US" altLang="en-US" sz="2000" dirty="0">
                <a:latin typeface="+mj-lt"/>
              </a:rPr>
              <a:t>: </a:t>
            </a:r>
          </a:p>
          <a:p>
            <a:pPr lvl="1"/>
            <a:r>
              <a:rPr lang="en-US" altLang="en-US" sz="2000" dirty="0">
                <a:latin typeface="+mj-lt"/>
              </a:rPr>
              <a:t>Passes between the two peduncles &amp; forms the roof of the 4</a:t>
            </a:r>
            <a:r>
              <a:rPr lang="en-US" altLang="en-US" sz="2000" baseline="30000" dirty="0">
                <a:latin typeface="+mj-lt"/>
              </a:rPr>
              <a:t>th</a:t>
            </a:r>
            <a:r>
              <a:rPr lang="en-US" altLang="en-US" sz="2000" dirty="0">
                <a:latin typeface="+mj-lt"/>
              </a:rPr>
              <a:t> ventricle.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>
                <a:latin typeface="+mj-lt"/>
              </a:rPr>
              <a:t>Medial longitudinal fasciculus</a:t>
            </a:r>
            <a:r>
              <a:rPr lang="en-US" altLang="en-US" sz="2000" dirty="0">
                <a:latin typeface="+mj-lt"/>
              </a:rPr>
              <a:t>:</a:t>
            </a:r>
          </a:p>
          <a:p>
            <a:pPr lvl="1"/>
            <a:r>
              <a:rPr lang="en-US" altLang="en-US" sz="2000" dirty="0">
                <a:latin typeface="+mj-lt"/>
              </a:rPr>
              <a:t>Lies close to the midline </a:t>
            </a:r>
            <a:r>
              <a:rPr lang="en-US" altLang="en-US" sz="2000" i="1" dirty="0"/>
              <a:t>beneath</a:t>
            </a:r>
            <a:r>
              <a:rPr lang="en-US" altLang="en-US" sz="2000" dirty="0"/>
              <a:t> the floor of the 4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ventricle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771207" y="949823"/>
            <a:ext cx="5445288" cy="3295095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kern="0" dirty="0">
                <a:solidFill>
                  <a:srgbClr val="000000"/>
                </a:solidFill>
                <a:latin typeface="+mj-lt"/>
                <a:cs typeface="Arial"/>
              </a:rPr>
              <a:t> Level of Trigeminal Nerve </a:t>
            </a:r>
            <a:r>
              <a:rPr lang="en-US" b="1" kern="0" dirty="0">
                <a:solidFill>
                  <a:srgbClr val="92D050"/>
                </a:solidFill>
                <a:latin typeface="+mj-lt"/>
                <a:cs typeface="Arial"/>
              </a:rPr>
              <a:t>(Mid Pons)</a:t>
            </a:r>
            <a:endParaRPr lang="en-US" altLang="en-US" b="1" dirty="0"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>
                <a:latin typeface="+mj-lt"/>
              </a:rPr>
              <a:t>Motor nucleus </a:t>
            </a:r>
            <a:r>
              <a:rPr lang="en-US" altLang="en-US" sz="2000" dirty="0">
                <a:latin typeface="+mj-lt"/>
              </a:rPr>
              <a:t>of the trigeminal nerve: Lies in the </a:t>
            </a:r>
            <a:r>
              <a:rPr lang="en-US" altLang="en-US" sz="2000" u="sng" dirty="0">
                <a:latin typeface="+mj-lt"/>
              </a:rPr>
              <a:t>lateral part of the floor</a:t>
            </a:r>
            <a:r>
              <a:rPr lang="en-US" altLang="en-US" sz="2000" dirty="0">
                <a:latin typeface="+mj-lt"/>
              </a:rPr>
              <a:t> of the 4</a:t>
            </a:r>
            <a:r>
              <a:rPr lang="en-US" altLang="en-US" sz="2000" baseline="30000" dirty="0">
                <a:latin typeface="+mj-lt"/>
              </a:rPr>
              <a:t>th</a:t>
            </a:r>
            <a:r>
              <a:rPr lang="en-US" altLang="en-US" sz="2000" dirty="0">
                <a:latin typeface="+mj-lt"/>
              </a:rPr>
              <a:t> ventricle.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>
                <a:latin typeface="+mj-lt"/>
              </a:rPr>
              <a:t>Main sensory nucleus </a:t>
            </a:r>
            <a:r>
              <a:rPr lang="en-US" altLang="en-US" sz="2000" dirty="0">
                <a:latin typeface="+mj-lt"/>
              </a:rPr>
              <a:t>of the trigeminal nerve:  Reaches its maximum extent in the pons and it lies </a:t>
            </a:r>
            <a:r>
              <a:rPr lang="en-US" altLang="en-US" sz="2000" u="sng" dirty="0">
                <a:latin typeface="+mj-lt"/>
              </a:rPr>
              <a:t>lateral</a:t>
            </a:r>
            <a:r>
              <a:rPr lang="en-US" altLang="en-US" sz="2000" dirty="0">
                <a:latin typeface="+mj-lt"/>
              </a:rPr>
              <a:t> to the motor nucleus.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87248" y="1786587"/>
            <a:ext cx="151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077416" y="2495973"/>
            <a:ext cx="22018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674381" y="1812131"/>
            <a:ext cx="3129007" cy="0"/>
          </a:xfrm>
          <a:prstGeom prst="line">
            <a:avLst/>
          </a:prstGeom>
          <a:ln w="28575">
            <a:solidFill>
              <a:srgbClr val="BB8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92D5A3-1ADC-46E5-B0C8-F32BB18A38AC}"/>
              </a:ext>
            </a:extLst>
          </p:cNvPr>
          <p:cNvCxnSpPr>
            <a:cxnSpLocks/>
          </p:cNvCxnSpPr>
          <p:nvPr/>
        </p:nvCxnSpPr>
        <p:spPr>
          <a:xfrm>
            <a:off x="6658038" y="2837361"/>
            <a:ext cx="2714023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AA4542-C998-4B55-AE84-317994648686}"/>
              </a:ext>
            </a:extLst>
          </p:cNvPr>
          <p:cNvCxnSpPr>
            <a:cxnSpLocks/>
          </p:cNvCxnSpPr>
          <p:nvPr/>
        </p:nvCxnSpPr>
        <p:spPr>
          <a:xfrm>
            <a:off x="6658038" y="3843542"/>
            <a:ext cx="3016941" cy="0"/>
          </a:xfrm>
          <a:prstGeom prst="line">
            <a:avLst/>
          </a:prstGeom>
          <a:ln w="28575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1">
            <a:extLst>
              <a:ext uri="{FF2B5EF4-FFF2-40B4-BE49-F238E27FC236}">
                <a16:creationId xmlns:a16="http://schemas.microsoft.com/office/drawing/2014/main" id="{B855C329-7419-4A0C-B58E-B6C50D45885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Pons</a:t>
            </a:r>
          </a:p>
        </p:txBody>
      </p:sp>
    </p:spTree>
    <p:extLst>
      <p:ext uri="{BB962C8B-B14F-4D97-AF65-F5344CB8AC3E}">
        <p14:creationId xmlns:p14="http://schemas.microsoft.com/office/powerpoint/2010/main" val="3812962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368817" y="3887151"/>
            <a:ext cx="3596937" cy="2500665"/>
            <a:chOff x="8148575" y="3773549"/>
            <a:chExt cx="6096000" cy="3971925"/>
          </a:xfrm>
        </p:grpSpPr>
        <p:pic>
          <p:nvPicPr>
            <p:cNvPr id="5124" name="Picture 4" descr="Image result for midbra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575" y="3773549"/>
              <a:ext cx="6096000" cy="3971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2397631" y="4469122"/>
              <a:ext cx="365760" cy="153988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670785" y="3961781"/>
              <a:ext cx="457200" cy="153988"/>
            </a:xfrm>
            <a:prstGeom prst="rect">
              <a:avLst/>
            </a:prstGeom>
            <a:noFill/>
            <a:ln w="28575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761363" y="4373677"/>
              <a:ext cx="731520" cy="15398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039795" y="6994876"/>
              <a:ext cx="766145" cy="200403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F68664-1E58-4985-B990-8958D8B86B6A}"/>
                </a:ext>
              </a:extLst>
            </p:cNvPr>
            <p:cNvSpPr/>
            <p:nvPr/>
          </p:nvSpPr>
          <p:spPr>
            <a:xfrm>
              <a:off x="11239135" y="3884786"/>
              <a:ext cx="612324" cy="348977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3" name="Text Placeholder 4"/>
          <p:cNvSpPr txBox="1">
            <a:spLocks/>
          </p:cNvSpPr>
          <p:nvPr/>
        </p:nvSpPr>
        <p:spPr>
          <a:xfrm>
            <a:off x="927692" y="1570195"/>
            <a:ext cx="4942115" cy="46339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It is divided at the level of the cerebral aqueduct into :</a:t>
            </a:r>
          </a:p>
          <a:p>
            <a:pPr marL="54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en-US" sz="2200" dirty="0">
                <a:latin typeface="+mj-lt"/>
              </a:rPr>
              <a:t>a </a:t>
            </a:r>
            <a:r>
              <a:rPr lang="en-US" sz="2200" u="sng" dirty="0">
                <a:latin typeface="+mj-lt"/>
              </a:rPr>
              <a:t>dorsal</a:t>
            </a:r>
            <a:r>
              <a:rPr lang="en-US" sz="2200" dirty="0">
                <a:latin typeface="+mj-lt"/>
              </a:rPr>
              <a:t> part (</a:t>
            </a:r>
            <a:r>
              <a:rPr lang="en-US" sz="2200" b="1" dirty="0">
                <a:latin typeface="+mj-lt"/>
              </a:rPr>
              <a:t>Tectum</a:t>
            </a:r>
            <a:r>
              <a:rPr lang="en-US" sz="2200" dirty="0">
                <a:latin typeface="+mj-lt"/>
              </a:rPr>
              <a:t>) and </a:t>
            </a:r>
          </a:p>
          <a:p>
            <a:pPr marL="54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en-US" sz="2200" dirty="0">
                <a:latin typeface="+mj-lt"/>
              </a:rPr>
              <a:t>a </a:t>
            </a:r>
            <a:r>
              <a:rPr lang="en-US" sz="2200" u="sng" dirty="0">
                <a:latin typeface="+mj-lt"/>
              </a:rPr>
              <a:t>ventral</a:t>
            </a:r>
            <a:r>
              <a:rPr lang="en-US" sz="2200" dirty="0">
                <a:latin typeface="+mj-lt"/>
              </a:rPr>
              <a:t> part (</a:t>
            </a:r>
            <a:r>
              <a:rPr lang="en-US" sz="2200" b="1" dirty="0">
                <a:latin typeface="+mj-lt"/>
              </a:rPr>
              <a:t>Tegmentum</a:t>
            </a:r>
            <a:r>
              <a:rPr lang="en-US" sz="2200" dirty="0">
                <a:latin typeface="+mj-lt"/>
              </a:rPr>
              <a:t>)</a:t>
            </a:r>
          </a:p>
          <a:p>
            <a:pPr marL="552450" indent="0">
              <a:spcBef>
                <a:spcPts val="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GB" sz="2200" dirty="0">
                <a:solidFill>
                  <a:schemeClr val="accent3"/>
                </a:solidFill>
                <a:latin typeface="+mj-lt"/>
              </a:rPr>
              <a:t>In pons it will be the opposite.</a:t>
            </a:r>
            <a:endParaRPr lang="en-US" sz="2200" dirty="0">
              <a:solidFill>
                <a:schemeClr val="accent3"/>
              </a:solidFill>
              <a:latin typeface="+mj-lt"/>
            </a:endParaRPr>
          </a:p>
          <a:p>
            <a:pPr marL="36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 </a:t>
            </a:r>
            <a:r>
              <a:rPr lang="en-US" sz="2200" b="1" dirty="0">
                <a:latin typeface="+mj-lt"/>
              </a:rPr>
              <a:t>cerebral aqueduct </a:t>
            </a:r>
            <a:r>
              <a:rPr lang="en-US" sz="2200" dirty="0">
                <a:latin typeface="+mj-lt"/>
              </a:rPr>
              <a:t>is surrounded by a pear shaped  periaqueductal (central) gray matter.</a:t>
            </a:r>
          </a:p>
          <a:p>
            <a:pPr marL="36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 most </a:t>
            </a:r>
            <a:r>
              <a:rPr lang="en-US" sz="2200" u="sng" dirty="0">
                <a:latin typeface="+mj-lt"/>
              </a:rPr>
              <a:t>ventral</a:t>
            </a:r>
            <a:r>
              <a:rPr lang="en-US" sz="2200" dirty="0">
                <a:latin typeface="+mj-lt"/>
              </a:rPr>
              <a:t> part of the tegmentum is the massive fibrous mass (</a:t>
            </a:r>
            <a:r>
              <a:rPr lang="en-US" sz="2200" b="1" dirty="0">
                <a:latin typeface="+mj-lt"/>
              </a:rPr>
              <a:t>Crus </a:t>
            </a:r>
            <a:r>
              <a:rPr lang="en-US" sz="2200" b="1" dirty="0" err="1">
                <a:latin typeface="+mj-lt"/>
              </a:rPr>
              <a:t>Cerebri</a:t>
            </a:r>
            <a:r>
              <a:rPr lang="en-US" sz="2200" dirty="0">
                <a:latin typeface="+mj-lt"/>
              </a:rPr>
              <a:t>).</a:t>
            </a:r>
          </a:p>
          <a:p>
            <a:pPr marL="480060" indent="-3429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endParaRPr lang="en-US" sz="2200" dirty="0">
              <a:latin typeface="+mj-lt"/>
            </a:endParaRPr>
          </a:p>
        </p:txBody>
      </p:sp>
      <p:pic>
        <p:nvPicPr>
          <p:cNvPr id="6" name="Picture 8" descr="http://upload.wikimedia.org/wikipedia/commons/2/22/Gray7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35" y="3249736"/>
            <a:ext cx="2664382" cy="30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442447" y="3717906"/>
            <a:ext cx="1661459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578406" y="481893"/>
            <a:ext cx="4318874" cy="2805593"/>
            <a:chOff x="6154540" y="393638"/>
            <a:chExt cx="4318874" cy="317982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6" t="49745"/>
            <a:stretch>
              <a:fillRect/>
            </a:stretch>
          </p:blipFill>
          <p:spPr bwMode="auto">
            <a:xfrm>
              <a:off x="6154540" y="393638"/>
              <a:ext cx="4298268" cy="3179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958572" y="439737"/>
              <a:ext cx="944846" cy="153988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086734" y="2512817"/>
              <a:ext cx="386680" cy="28980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086392" y="2479514"/>
            <a:ext cx="864055" cy="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974189" y="6060730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888565" y="3402335"/>
            <a:ext cx="1958758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044984" y="4920708"/>
            <a:ext cx="147343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AA19909C-8547-4F21-8901-AF70242AD18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Midbrain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EC81C7-ECAC-4E80-BD49-E2A538200156}"/>
              </a:ext>
            </a:extLst>
          </p:cNvPr>
          <p:cNvCxnSpPr>
            <a:cxnSpLocks/>
          </p:cNvCxnSpPr>
          <p:nvPr/>
        </p:nvCxnSpPr>
        <p:spPr>
          <a:xfrm>
            <a:off x="1424933" y="3989836"/>
            <a:ext cx="2238643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228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9E03B-CF06-4037-81A3-4EAABAE86CD6}"/>
              </a:ext>
            </a:extLst>
          </p:cNvPr>
          <p:cNvGrpSpPr/>
          <p:nvPr/>
        </p:nvGrpSpPr>
        <p:grpSpPr>
          <a:xfrm>
            <a:off x="6000022" y="578633"/>
            <a:ext cx="2894741" cy="2930013"/>
            <a:chOff x="5673213" y="488356"/>
            <a:chExt cx="2894741" cy="29300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5F988B-5817-49F9-97D1-A2867391D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681" t="30789" r="46433" b="12437"/>
            <a:stretch/>
          </p:blipFill>
          <p:spPr>
            <a:xfrm>
              <a:off x="5732530" y="488356"/>
              <a:ext cx="2835424" cy="293001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851472-2CCC-4ED9-A3A8-BE43B66969E9}"/>
                </a:ext>
              </a:extLst>
            </p:cNvPr>
            <p:cNvSpPr txBox="1"/>
            <p:nvPr/>
          </p:nvSpPr>
          <p:spPr>
            <a:xfrm>
              <a:off x="5673213" y="3110555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67409" y="1637934"/>
            <a:ext cx="5681041" cy="2295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b="1" dirty="0">
                <a:latin typeface="+mj-lt"/>
              </a:rPr>
              <a:t>Inferior colliculus </a:t>
            </a:r>
            <a:r>
              <a:rPr lang="en-US" altLang="en-US" sz="2200" dirty="0">
                <a:latin typeface="+mj-lt"/>
              </a:rPr>
              <a:t>is a large nucleus of gray matter that lies beneath a corresponding surface elevation.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It is part of the auditory pathway. 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It receives fibers from the lateral lemniscus.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Its efferent fibers pass to the thalamus.</a:t>
            </a:r>
          </a:p>
          <a:p>
            <a:pPr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Structures:</a:t>
            </a:r>
          </a:p>
          <a:p>
            <a:pPr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en-US" sz="2200" dirty="0">
                <a:latin typeface="+mj-lt"/>
              </a:rPr>
              <a:t>1. </a:t>
            </a:r>
            <a:r>
              <a:rPr lang="en-US" altLang="en-US" sz="2200" b="1" dirty="0">
                <a:latin typeface="+mj-lt"/>
              </a:rPr>
              <a:t>Trochlear nucleus</a:t>
            </a:r>
            <a:r>
              <a:rPr lang="en-US" altLang="en-US" sz="2200" dirty="0">
                <a:latin typeface="+mj-lt"/>
              </a:rPr>
              <a:t>: 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lies in the central gray matter close to </a:t>
            </a:r>
            <a:br>
              <a:rPr lang="en-US" altLang="en-US" sz="2200" dirty="0">
                <a:latin typeface="+mj-lt"/>
              </a:rPr>
            </a:br>
            <a:r>
              <a:rPr lang="en-US" altLang="en-US" sz="2200" dirty="0">
                <a:latin typeface="+mj-lt"/>
              </a:rPr>
              <a:t>the median plane just posterior to the medial longitudinal bundle.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The fibers of the trochlear nerve decussate in the </a:t>
            </a:r>
            <a:r>
              <a:rPr lang="en-US" altLang="en-US" sz="2200" dirty="0">
                <a:solidFill>
                  <a:srgbClr val="FF0000"/>
                </a:solidFill>
                <a:latin typeface="+mj-lt"/>
              </a:rPr>
              <a:t>superior medullary velum</a:t>
            </a:r>
            <a:r>
              <a:rPr lang="en-US" altLang="en-US" sz="2200" dirty="0">
                <a:latin typeface="+mj-lt"/>
              </a:rPr>
              <a:t>.</a:t>
            </a:r>
          </a:p>
          <a:p>
            <a:pPr marL="290513" indent="-290513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en-US" sz="2200" dirty="0">
                <a:latin typeface="+mj-lt"/>
              </a:rPr>
              <a:t>2. </a:t>
            </a:r>
            <a:r>
              <a:rPr lang="en-US" altLang="en-US" sz="2200" b="1" dirty="0">
                <a:latin typeface="+mj-lt"/>
              </a:rPr>
              <a:t>Decussation of the superior cerebellar peduncles </a:t>
            </a:r>
            <a:r>
              <a:rPr lang="en-US" altLang="en-US" sz="2200" dirty="0">
                <a:latin typeface="+mj-lt"/>
              </a:rPr>
              <a:t>in the mid line. 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altLang="en-US" sz="22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54404-D674-4851-B29A-13AB2965D56E}"/>
              </a:ext>
            </a:extLst>
          </p:cNvPr>
          <p:cNvGrpSpPr/>
          <p:nvPr/>
        </p:nvGrpSpPr>
        <p:grpSpPr>
          <a:xfrm>
            <a:off x="7095762" y="3136901"/>
            <a:ext cx="4575129" cy="3479762"/>
            <a:chOff x="6068218" y="1919288"/>
            <a:chExt cx="4941888" cy="302736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AC267EA-9F86-4F39-AF5D-59F4BDEB6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18" y="1919288"/>
              <a:ext cx="4941887" cy="302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0B7570-0A93-446F-A7B4-BE3C98BFFD16}"/>
                </a:ext>
              </a:extLst>
            </p:cNvPr>
            <p:cNvSpPr/>
            <p:nvPr/>
          </p:nvSpPr>
          <p:spPr>
            <a:xfrm>
              <a:off x="9349579" y="2146300"/>
              <a:ext cx="742950" cy="1143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C013DD-50A5-4D46-8714-51124E4EC79D}"/>
                </a:ext>
              </a:extLst>
            </p:cNvPr>
            <p:cNvSpPr/>
            <p:nvPr/>
          </p:nvSpPr>
          <p:spPr>
            <a:xfrm>
              <a:off x="9794411" y="3056682"/>
              <a:ext cx="1121647" cy="1143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D82579-8799-4EE6-87EB-B2246DFD7B7A}"/>
                </a:ext>
              </a:extLst>
            </p:cNvPr>
            <p:cNvSpPr/>
            <p:nvPr/>
          </p:nvSpPr>
          <p:spPr>
            <a:xfrm>
              <a:off x="9285800" y="2008560"/>
              <a:ext cx="688195" cy="11430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A9F766-17DE-4122-8879-8480CBC1C8D5}"/>
                </a:ext>
              </a:extLst>
            </p:cNvPr>
            <p:cNvSpPr/>
            <p:nvPr/>
          </p:nvSpPr>
          <p:spPr>
            <a:xfrm>
              <a:off x="9863604" y="4690387"/>
              <a:ext cx="1004617" cy="245828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946912-39B6-48FA-B7F1-EA2989532359}"/>
                </a:ext>
              </a:extLst>
            </p:cNvPr>
            <p:cNvSpPr/>
            <p:nvPr/>
          </p:nvSpPr>
          <p:spPr>
            <a:xfrm>
              <a:off x="10177877" y="3974418"/>
              <a:ext cx="832229" cy="260119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02847" y="488356"/>
            <a:ext cx="2968044" cy="2553111"/>
            <a:chOff x="6259514" y="1943100"/>
            <a:chExt cx="4264025" cy="32766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514" y="1943100"/>
              <a:ext cx="4264025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724357" y="1943100"/>
              <a:ext cx="1048043" cy="131886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6" name="Straight Connector 5"/>
          <p:cNvCxnSpPr>
            <a:cxnSpLocks/>
          </p:cNvCxnSpPr>
          <p:nvPr/>
        </p:nvCxnSpPr>
        <p:spPr>
          <a:xfrm>
            <a:off x="1307025" y="1954525"/>
            <a:ext cx="1837104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172C56-3814-40FC-96B8-2B44C60A6C32}"/>
              </a:ext>
            </a:extLst>
          </p:cNvPr>
          <p:cNvGrpSpPr/>
          <p:nvPr/>
        </p:nvGrpSpPr>
        <p:grpSpPr>
          <a:xfrm>
            <a:off x="1307025" y="4081125"/>
            <a:ext cx="4202235" cy="1795253"/>
            <a:chOff x="1307025" y="4081125"/>
            <a:chExt cx="4202235" cy="179525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B40049-C1D5-410E-9806-353EE5684E6C}"/>
                </a:ext>
              </a:extLst>
            </p:cNvPr>
            <p:cNvCxnSpPr/>
            <p:nvPr/>
          </p:nvCxnSpPr>
          <p:spPr>
            <a:xfrm>
              <a:off x="1389769" y="4081125"/>
              <a:ext cx="1908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38E66C-B8AB-4993-92F1-E78BAC105399}"/>
                </a:ext>
              </a:extLst>
            </p:cNvPr>
            <p:cNvCxnSpPr>
              <a:cxnSpLocks/>
            </p:cNvCxnSpPr>
            <p:nvPr/>
          </p:nvCxnSpPr>
          <p:spPr>
            <a:xfrm>
              <a:off x="3660585" y="5271054"/>
              <a:ext cx="1703895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EBAF2B-D569-4CF4-AFB6-36483A6503B6}"/>
                </a:ext>
              </a:extLst>
            </p:cNvPr>
            <p:cNvCxnSpPr>
              <a:cxnSpLocks/>
            </p:cNvCxnSpPr>
            <p:nvPr/>
          </p:nvCxnSpPr>
          <p:spPr>
            <a:xfrm>
              <a:off x="1307025" y="5876378"/>
              <a:ext cx="4202235" cy="0"/>
            </a:xfrm>
            <a:prstGeom prst="line">
              <a:avLst/>
            </a:prstGeom>
            <a:ln w="28575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68F93E-7BE4-499D-BA5F-A9D4F85C6E0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129" y="4974421"/>
              <a:ext cx="3011991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3E3EA785-7520-4E9F-A794-FA33D78C65C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Midbrain </a:t>
            </a:r>
          </a:p>
          <a:p>
            <a:r>
              <a:rPr lang="en-US" sz="3200" b="1" dirty="0"/>
              <a:t>Inferior Colliculus Level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2688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976928" y="1586463"/>
            <a:ext cx="6294858" cy="49940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1600" indent="-291600">
              <a:lnSpc>
                <a:spcPct val="80000"/>
              </a:lnSpc>
              <a:spcBef>
                <a:spcPts val="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200" dirty="0">
                <a:latin typeface="+mj-lt"/>
              </a:rPr>
              <a:t>3. </a:t>
            </a:r>
            <a:r>
              <a:rPr lang="en-US" sz="2200" b="1" dirty="0">
                <a:latin typeface="+mj-lt"/>
              </a:rPr>
              <a:t>Substantia </a:t>
            </a:r>
            <a:r>
              <a:rPr lang="en-US" sz="2200" b="1" dirty="0" err="1">
                <a:latin typeface="+mj-lt"/>
              </a:rPr>
              <a:t>nigra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:</a:t>
            </a:r>
          </a:p>
          <a:p>
            <a:pPr marL="230400" indent="-265113">
              <a:lnSpc>
                <a:spcPct val="80000"/>
              </a:lnSpc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Occupies the most </a:t>
            </a:r>
            <a:r>
              <a:rPr lang="en-US" sz="2200" u="sng" dirty="0">
                <a:latin typeface="+mj-lt"/>
              </a:rPr>
              <a:t>ventral</a:t>
            </a:r>
            <a:r>
              <a:rPr lang="en-US" sz="2200" dirty="0">
                <a:latin typeface="+mj-lt"/>
              </a:rPr>
              <a:t> part of the tegmentum. </a:t>
            </a:r>
          </a:p>
          <a:p>
            <a:pPr marL="230400" indent="-265113">
              <a:lnSpc>
                <a:spcPct val="80000"/>
              </a:lnSpc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It consists  of pigmented,  melanin containing </a:t>
            </a:r>
            <a:r>
              <a:rPr lang="en-US" sz="2200" dirty="0" err="1">
                <a:latin typeface="+mj-lt"/>
              </a:rPr>
              <a:t>neurones</a:t>
            </a:r>
            <a:r>
              <a:rPr lang="en-US" sz="2200" dirty="0">
                <a:latin typeface="+mj-lt"/>
              </a:rPr>
              <a:t>.</a:t>
            </a:r>
          </a:p>
          <a:p>
            <a:pPr marL="230400" indent="-265113">
              <a:lnSpc>
                <a:spcPct val="80000"/>
              </a:lnSpc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It projects to the basal ganglia. Its degeneration is associated with Parkinson’s disease*.</a:t>
            </a:r>
          </a:p>
          <a:p>
            <a:pPr marL="282575" indent="0">
              <a:lnSpc>
                <a:spcPct val="80000"/>
              </a:lnSpc>
              <a:spcBef>
                <a:spcPts val="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GB" sz="2200" dirty="0">
                <a:solidFill>
                  <a:schemeClr val="accent3"/>
                </a:solidFill>
                <a:latin typeface="+mj-lt"/>
              </a:rPr>
              <a:t>      Tone of the muscle will be lost.</a:t>
            </a:r>
            <a:endParaRPr lang="en-US" sz="2200" dirty="0">
              <a:solidFill>
                <a:schemeClr val="accent3"/>
              </a:solidFill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200" dirty="0">
                <a:latin typeface="+mj-lt"/>
              </a:rPr>
              <a:t>4. </a:t>
            </a:r>
            <a:r>
              <a:rPr lang="en-US" sz="2200" b="1" dirty="0">
                <a:latin typeface="+mj-lt"/>
              </a:rPr>
              <a:t>Ascending </a:t>
            </a:r>
            <a:r>
              <a:rPr lang="en-US" sz="2200" b="1" dirty="0" err="1">
                <a:latin typeface="+mj-lt"/>
              </a:rPr>
              <a:t>Leminisci</a:t>
            </a:r>
            <a:r>
              <a:rPr lang="en-US" sz="2200" dirty="0">
                <a:latin typeface="+mj-lt"/>
              </a:rPr>
              <a:t>: </a:t>
            </a:r>
          </a:p>
          <a:p>
            <a:pPr marL="230400" indent="-342900">
              <a:lnSpc>
                <a:spcPct val="8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Composed Of: </a:t>
            </a:r>
          </a:p>
          <a:p>
            <a:pPr marL="446400" lvl="1">
              <a:lnSpc>
                <a:spcPct val="80000"/>
              </a:lnSpc>
              <a:spcBef>
                <a:spcPts val="0"/>
              </a:spcBef>
            </a:pPr>
            <a:r>
              <a:rPr lang="en-US" altLang="en-US" sz="2200" dirty="0">
                <a:latin typeface="+mj-lt"/>
              </a:rPr>
              <a:t>Medial lemniscus.</a:t>
            </a:r>
          </a:p>
          <a:p>
            <a:pPr marL="446400" lvl="1">
              <a:lnSpc>
                <a:spcPct val="80000"/>
              </a:lnSpc>
              <a:spcBef>
                <a:spcPts val="0"/>
              </a:spcBef>
            </a:pPr>
            <a:r>
              <a:rPr lang="en-US" altLang="en-US" sz="2200" dirty="0">
                <a:latin typeface="+mj-lt"/>
              </a:rPr>
              <a:t>Spinal (Lateral &amp; anterior spinothalamic tracts)</a:t>
            </a:r>
          </a:p>
          <a:p>
            <a:pPr marL="446400" lvl="1">
              <a:lnSpc>
                <a:spcPct val="80000"/>
              </a:lnSpc>
              <a:spcBef>
                <a:spcPts val="0"/>
              </a:spcBef>
            </a:pPr>
            <a:r>
              <a:rPr lang="en-US" altLang="en-US" sz="2200" dirty="0">
                <a:latin typeface="+mj-lt"/>
              </a:rPr>
              <a:t>Trigeminal (Lateral &amp; medial).</a:t>
            </a:r>
          </a:p>
          <a:p>
            <a:pPr marL="446400" lvl="1">
              <a:lnSpc>
                <a:spcPct val="80000"/>
              </a:lnSpc>
              <a:spcBef>
                <a:spcPts val="0"/>
              </a:spcBef>
            </a:pPr>
            <a:r>
              <a:rPr lang="en-US" altLang="en-US" sz="2200" dirty="0">
                <a:latin typeface="+mj-lt"/>
              </a:rPr>
              <a:t>Lateral lemniscus.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344060" y="1858261"/>
            <a:ext cx="176127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972568" y="1957659"/>
            <a:ext cx="3081514" cy="2098901"/>
            <a:chOff x="1524000" y="914401"/>
            <a:chExt cx="4730750" cy="318452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4000" y="914401"/>
              <a:ext cx="4730750" cy="3184525"/>
            </a:xfrm>
            <a:prstGeom prst="rect">
              <a:avLst/>
            </a:prstGeom>
          </p:spPr>
        </p:pic>
        <p:sp>
          <p:nvSpPr>
            <p:cNvPr id="22" name="TextBox 5"/>
            <p:cNvSpPr txBox="1">
              <a:spLocks noChangeArrowheads="1"/>
            </p:cNvSpPr>
            <p:nvPr/>
          </p:nvSpPr>
          <p:spPr bwMode="auto">
            <a:xfrm>
              <a:off x="4848369" y="3859083"/>
              <a:ext cx="684919" cy="13357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4230689" y="3113089"/>
              <a:ext cx="60325" cy="58737"/>
            </a:xfrm>
            <a:prstGeom prst="star5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080637" y="866008"/>
            <a:ext cx="2111363" cy="3129968"/>
            <a:chOff x="4583113" y="4132265"/>
            <a:chExt cx="2868613" cy="2767011"/>
          </a:xfrm>
        </p:grpSpPr>
        <p:grpSp>
          <p:nvGrpSpPr>
            <p:cNvPr id="25" name="Group 24"/>
            <p:cNvGrpSpPr/>
            <p:nvPr/>
          </p:nvGrpSpPr>
          <p:grpSpPr>
            <a:xfrm>
              <a:off x="4583113" y="4132265"/>
              <a:ext cx="2506662" cy="2767011"/>
              <a:chOff x="4583113" y="4132265"/>
              <a:chExt cx="2506662" cy="2767011"/>
            </a:xfrm>
          </p:grpSpPr>
          <p:pic>
            <p:nvPicPr>
              <p:cNvPr id="27" name="Picture 8" descr="http://www.thecamreport.com/images/parkinson-patient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3113" y="4132265"/>
                <a:ext cx="2381250" cy="272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7"/>
              <p:cNvSpPr txBox="1">
                <a:spLocks noChangeArrowheads="1"/>
              </p:cNvSpPr>
              <p:nvPr/>
            </p:nvSpPr>
            <p:spPr bwMode="auto">
              <a:xfrm>
                <a:off x="6473824" y="4383089"/>
                <a:ext cx="615950" cy="299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 dirty="0"/>
                  <a:t>Mask Face</a:t>
                </a:r>
              </a:p>
            </p:txBody>
          </p:sp>
          <p:sp>
            <p:nvSpPr>
              <p:cNvPr id="29" name="TextBox 10"/>
              <p:cNvSpPr txBox="1">
                <a:spLocks noChangeArrowheads="1"/>
              </p:cNvSpPr>
              <p:nvPr/>
            </p:nvSpPr>
            <p:spPr bwMode="auto">
              <a:xfrm>
                <a:off x="4645026" y="4729164"/>
                <a:ext cx="804863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/>
                  <a:t>Flexion of the Trunk</a:t>
                </a:r>
              </a:p>
            </p:txBody>
          </p:sp>
          <p:sp>
            <p:nvSpPr>
              <p:cNvPr id="30" name="TextBox 11"/>
              <p:cNvSpPr txBox="1">
                <a:spLocks noChangeArrowheads="1"/>
              </p:cNvSpPr>
              <p:nvPr/>
            </p:nvSpPr>
            <p:spPr bwMode="auto">
              <a:xfrm>
                <a:off x="5795963" y="6559551"/>
                <a:ext cx="1293812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/>
                  <a:t>Slow Shuffling Feet movement</a:t>
                </a:r>
              </a:p>
            </p:txBody>
          </p:sp>
        </p:grpSp>
        <p:sp>
          <p:nvSpPr>
            <p:cNvPr id="26" name="TextBox 9"/>
            <p:cNvSpPr txBox="1">
              <a:spLocks noChangeArrowheads="1"/>
            </p:cNvSpPr>
            <p:nvPr/>
          </p:nvSpPr>
          <p:spPr bwMode="auto">
            <a:xfrm>
              <a:off x="5970589" y="5124451"/>
              <a:ext cx="1481137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800" b="1" dirty="0"/>
                <a:t>Pill-Rolling Tremors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093213" y="611502"/>
            <a:ext cx="682625" cy="734036"/>
            <a:chOff x="6597319" y="353560"/>
            <a:chExt cx="682625" cy="734036"/>
          </a:xfrm>
        </p:grpSpPr>
        <p:pic>
          <p:nvPicPr>
            <p:cNvPr id="32" name="Picture 2" descr="Image result for youtub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08:59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84072" y="4182985"/>
            <a:ext cx="4246790" cy="2387824"/>
            <a:chOff x="1524001" y="1290638"/>
            <a:chExt cx="5199063" cy="3186112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4001" y="1290638"/>
              <a:ext cx="5199063" cy="318611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653756" y="2623106"/>
              <a:ext cx="951832" cy="116084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37472" y="2356937"/>
              <a:ext cx="847880" cy="133067"/>
            </a:xfrm>
            <a:prstGeom prst="rect">
              <a:avLst/>
            </a:prstGeom>
            <a:noFill/>
            <a:ln w="28575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744879" y="2796131"/>
              <a:ext cx="793750" cy="13811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4809356" y="2681147"/>
              <a:ext cx="46037" cy="46037"/>
            </a:xfrm>
            <a:prstGeom prst="star5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899369" y="2988719"/>
              <a:ext cx="793750" cy="138112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1514182" y="4269002"/>
            <a:ext cx="201168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1514182" y="4556662"/>
            <a:ext cx="66353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1514182" y="4836731"/>
            <a:ext cx="1148807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514182" y="5102410"/>
            <a:ext cx="1974976" cy="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133747" y="3533340"/>
            <a:ext cx="324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*</a:t>
            </a:r>
            <a:endParaRPr lang="en-GB" sz="2800" dirty="0"/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1344060" y="3766286"/>
            <a:ext cx="2275996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58A85-AB15-451F-B002-6D369B1DEFC3}"/>
              </a:ext>
            </a:extLst>
          </p:cNvPr>
          <p:cNvGrpSpPr/>
          <p:nvPr/>
        </p:nvGrpSpPr>
        <p:grpSpPr>
          <a:xfrm>
            <a:off x="6455602" y="277445"/>
            <a:ext cx="3205338" cy="1472175"/>
            <a:chOff x="6455602" y="277445"/>
            <a:chExt cx="3205338" cy="14721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B12EA7-9DA8-45EA-800B-ED073946B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24" t="37005" r="51319" b="16005"/>
            <a:stretch/>
          </p:blipFill>
          <p:spPr>
            <a:xfrm>
              <a:off x="6455602" y="277445"/>
              <a:ext cx="3205338" cy="147217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8AD4108-B558-40E9-BBE5-9B137370404C}"/>
                </a:ext>
              </a:extLst>
            </p:cNvPr>
            <p:cNvSpPr/>
            <p:nvPr/>
          </p:nvSpPr>
          <p:spPr>
            <a:xfrm>
              <a:off x="6782322" y="1364262"/>
              <a:ext cx="8126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A4AD9161-EB3D-4DEF-BB17-CF1F9E2667C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Midbrain</a:t>
            </a:r>
          </a:p>
          <a:p>
            <a:r>
              <a:rPr lang="en-US" sz="3200" b="1" dirty="0"/>
              <a:t>Inferior Colliculus Level</a:t>
            </a:r>
          </a:p>
        </p:txBody>
      </p:sp>
    </p:spTree>
    <p:extLst>
      <p:ext uri="{BB962C8B-B14F-4D97-AF65-F5344CB8AC3E}">
        <p14:creationId xmlns:p14="http://schemas.microsoft.com/office/powerpoint/2010/main" val="3830269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9214" y="4671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3. Midbrain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0" dirty="0">
                <a:solidFill>
                  <a:srgbClr val="000000"/>
                </a:solidFill>
                <a:cs typeface="Arial"/>
              </a:rPr>
              <a:t>Crus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</a:rPr>
              <a:t>Cerebri</a:t>
            </a:r>
            <a:endParaRPr lang="en-GB" sz="4000" b="1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9" name="Text Placeholder 3"/>
          <p:cNvSpPr txBox="1">
            <a:spLocks/>
          </p:cNvSpPr>
          <p:nvPr/>
        </p:nvSpPr>
        <p:spPr>
          <a:xfrm>
            <a:off x="764598" y="1722943"/>
            <a:ext cx="4931353" cy="3662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20675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It is a massive mass </a:t>
            </a:r>
            <a:r>
              <a:rPr lang="en-US" sz="2200" u="sng" dirty="0">
                <a:latin typeface="+mj-lt"/>
              </a:rPr>
              <a:t>ventral</a:t>
            </a:r>
            <a:r>
              <a:rPr lang="en-US" sz="2200" dirty="0">
                <a:latin typeface="+mj-lt"/>
              </a:rPr>
              <a:t> to the </a:t>
            </a:r>
            <a:r>
              <a:rPr lang="en-US" sz="2200" b="1" dirty="0">
                <a:latin typeface="+mj-lt"/>
              </a:rPr>
              <a:t>substantia </a:t>
            </a:r>
            <a:r>
              <a:rPr lang="en-US" sz="2200" b="1" dirty="0" err="1">
                <a:latin typeface="+mj-lt"/>
              </a:rPr>
              <a:t>nigra</a:t>
            </a:r>
            <a:r>
              <a:rPr lang="en-US" sz="2200" dirty="0">
                <a:latin typeface="+mj-lt"/>
              </a:rPr>
              <a:t>.</a:t>
            </a:r>
          </a:p>
          <a:p>
            <a:pPr marL="457200" indent="-320675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It consists entirely of </a:t>
            </a:r>
            <a:r>
              <a:rPr lang="en-US" sz="2200" b="1" dirty="0">
                <a:latin typeface="+mj-lt"/>
              </a:rPr>
              <a:t>descending cortical efferent fibers </a:t>
            </a:r>
            <a:r>
              <a:rPr lang="en-US" sz="2200" dirty="0">
                <a:latin typeface="+mj-lt"/>
              </a:rPr>
              <a:t>(</a:t>
            </a:r>
            <a:r>
              <a:rPr lang="en-US" sz="2200" dirty="0" err="1">
                <a:latin typeface="+mj-lt"/>
              </a:rPr>
              <a:t>Frontopontine</a:t>
            </a:r>
            <a:r>
              <a:rPr lang="en-US" sz="2200" dirty="0">
                <a:latin typeface="+mj-lt"/>
              </a:rPr>
              <a:t>, Corticospinal &amp; corticobulbar and </a:t>
            </a:r>
            <a:r>
              <a:rPr lang="en-US" sz="2200" dirty="0" err="1">
                <a:latin typeface="+mj-lt"/>
              </a:rPr>
              <a:t>Temporopontine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Fibres</a:t>
            </a:r>
            <a:r>
              <a:rPr lang="en-US" sz="2200" dirty="0">
                <a:latin typeface="+mj-lt"/>
              </a:rPr>
              <a:t>)</a:t>
            </a:r>
            <a:r>
              <a:rPr lang="en-US" sz="22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200" dirty="0">
                <a:latin typeface="+mj-lt"/>
              </a:rPr>
              <a:t>to the motor cranial nerve nuclei and to anterior horn cells.</a:t>
            </a:r>
          </a:p>
          <a:p>
            <a:pPr marL="457200" indent="-320675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 Involved in the </a:t>
            </a:r>
            <a:r>
              <a:rPr lang="en-US" sz="2200" b="1" dirty="0">
                <a:latin typeface="+mj-lt"/>
              </a:rPr>
              <a:t>coordination of movement.</a:t>
            </a:r>
          </a:p>
          <a:p>
            <a:pPr marL="457200" indent="-320675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Present in both levels of colliculi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(inferior and superior).</a:t>
            </a:r>
          </a:p>
          <a:p>
            <a:pPr marL="594360" indent="-4572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endParaRPr lang="ar-SA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>
            <a:off x="3867151" y="2948584"/>
            <a:ext cx="1675520" cy="0"/>
          </a:xfrm>
          <a:prstGeom prst="line">
            <a:avLst/>
          </a:prstGeom>
          <a:ln w="28575">
            <a:solidFill>
              <a:srgbClr val="F9B3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1314831" y="3270738"/>
            <a:ext cx="3271663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>
            <a:off x="1314831" y="3543263"/>
            <a:ext cx="25523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1314831" y="2344121"/>
            <a:ext cx="176599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456652" y="715674"/>
            <a:ext cx="4692217" cy="5676900"/>
            <a:chOff x="6456652" y="715674"/>
            <a:chExt cx="4692217" cy="5676900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6652" y="715674"/>
              <a:ext cx="4678362" cy="5676900"/>
            </a:xfrm>
            <a:prstGeom prst="rect">
              <a:avLst/>
            </a:prstGeom>
          </p:spPr>
        </p:pic>
        <p:sp>
          <p:nvSpPr>
            <p:cNvPr id="46" name="Left Arrow 45"/>
            <p:cNvSpPr/>
            <p:nvPr/>
          </p:nvSpPr>
          <p:spPr>
            <a:xfrm>
              <a:off x="9866604" y="2477800"/>
              <a:ext cx="510452" cy="26540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778837" y="5436269"/>
              <a:ext cx="370032" cy="2732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695655" y="5133132"/>
              <a:ext cx="770707" cy="27324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695654" y="5482937"/>
              <a:ext cx="913383" cy="273248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695653" y="5832742"/>
              <a:ext cx="913384" cy="170697"/>
            </a:xfrm>
            <a:prstGeom prst="rect">
              <a:avLst/>
            </a:prstGeom>
            <a:noFill/>
            <a:ln w="28575">
              <a:solidFill>
                <a:srgbClr val="F9B3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9704179" y="6180719"/>
              <a:ext cx="731520" cy="17069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11627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1027883" y="1586463"/>
            <a:ext cx="5731328" cy="44774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A large nucleus of gray matter that lies beneath corresponding elevation.</a:t>
            </a:r>
          </a:p>
          <a:p>
            <a:pPr marL="36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It forms part of the visual reflexes*.</a:t>
            </a:r>
          </a:p>
          <a:p>
            <a:pPr marL="36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Its efferent fibers go to the </a:t>
            </a:r>
            <a:r>
              <a:rPr lang="en-US" sz="2200" b="1" dirty="0">
                <a:latin typeface="+mj-lt"/>
              </a:rPr>
              <a:t>anterior horn cells </a:t>
            </a:r>
            <a:r>
              <a:rPr lang="en-US" sz="2200" dirty="0">
                <a:latin typeface="+mj-lt"/>
              </a:rPr>
              <a:t>&amp; to </a:t>
            </a:r>
            <a:r>
              <a:rPr lang="en-US" sz="2200" b="1" dirty="0">
                <a:latin typeface="+mj-lt"/>
              </a:rPr>
              <a:t>cranial nuclei 3</a:t>
            </a:r>
            <a:r>
              <a:rPr lang="en-US" sz="2200" dirty="0">
                <a:latin typeface="+mj-lt"/>
              </a:rPr>
              <a:t>, </a:t>
            </a:r>
            <a:r>
              <a:rPr lang="en-US" sz="2200" b="1" dirty="0">
                <a:latin typeface="+mj-lt"/>
              </a:rPr>
              <a:t>4</a:t>
            </a:r>
            <a:r>
              <a:rPr lang="en-US" sz="2200" dirty="0">
                <a:latin typeface="+mj-lt"/>
              </a:rPr>
              <a:t>, </a:t>
            </a:r>
            <a:r>
              <a:rPr lang="en-US" sz="2200" b="1" dirty="0">
                <a:latin typeface="+mj-lt"/>
              </a:rPr>
              <a:t>6</a:t>
            </a:r>
            <a:r>
              <a:rPr lang="en-US" sz="2200" dirty="0">
                <a:latin typeface="+mj-lt"/>
              </a:rPr>
              <a:t>, </a:t>
            </a:r>
            <a:r>
              <a:rPr lang="en-US" sz="2200" b="1" dirty="0">
                <a:latin typeface="+mj-lt"/>
              </a:rPr>
              <a:t>7</a:t>
            </a:r>
            <a:r>
              <a:rPr lang="en-US" sz="2200" dirty="0">
                <a:latin typeface="+mj-lt"/>
              </a:rPr>
              <a:t> &amp; </a:t>
            </a:r>
            <a:r>
              <a:rPr lang="en-US" sz="2200" b="1" dirty="0">
                <a:latin typeface="+mj-lt"/>
              </a:rPr>
              <a:t>11</a:t>
            </a:r>
            <a:r>
              <a:rPr lang="en-US" sz="2200" dirty="0">
                <a:latin typeface="+mj-lt"/>
              </a:rPr>
              <a:t>. </a:t>
            </a:r>
          </a:p>
          <a:p>
            <a:pPr marL="360000" indent="-36000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It is responsible for the reflex movements of the eyes, head and neck in response to visual stimuli, as in following a moving object or altering the direction of the gaze.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79026" y="1542305"/>
            <a:ext cx="4678363" cy="2051795"/>
            <a:chOff x="7255330" y="1923305"/>
            <a:chExt cx="4678363" cy="294163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70"/>
            <a:stretch>
              <a:fillRect/>
            </a:stretch>
          </p:blipFill>
          <p:spPr>
            <a:xfrm>
              <a:off x="7255330" y="1923305"/>
              <a:ext cx="4678363" cy="294163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474811" y="2328055"/>
              <a:ext cx="885256" cy="173862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285743" y="2658316"/>
              <a:ext cx="344487" cy="8413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680905" y="2623391"/>
              <a:ext cx="474663" cy="9525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F8C6A6-BFD3-474D-BB77-98E85875E6CC}"/>
              </a:ext>
            </a:extLst>
          </p:cNvPr>
          <p:cNvSpPr txBox="1"/>
          <p:nvPr/>
        </p:nvSpPr>
        <p:spPr>
          <a:xfrm>
            <a:off x="6899355" y="584613"/>
            <a:ext cx="4758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*to remember: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eyes are on top so the superior colliculus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 visual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4" descr="Image result for Inferior AND SUPERIOR colliculus">
            <a:extLst>
              <a:ext uri="{FF2B5EF4-FFF2-40B4-BE49-F238E27FC236}">
                <a16:creationId xmlns:a16="http://schemas.microsoft.com/office/drawing/2014/main" id="{6FE888E9-ED98-4CAD-9F6C-27B5D726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55" y="3717740"/>
            <a:ext cx="4250103" cy="283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B4294A-77B0-494A-9610-5CD261D1B253}"/>
              </a:ext>
            </a:extLst>
          </p:cNvPr>
          <p:cNvSpPr/>
          <p:nvPr/>
        </p:nvSpPr>
        <p:spPr>
          <a:xfrm>
            <a:off x="8987521" y="4514151"/>
            <a:ext cx="534611" cy="1819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9E3DA3-DC22-4658-B121-CCCE6AEBE1E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Midbrain</a:t>
            </a:r>
          </a:p>
          <a:p>
            <a:r>
              <a:rPr lang="en-US" sz="3200" b="1" dirty="0"/>
              <a:t>Superior colliculus level </a:t>
            </a:r>
          </a:p>
        </p:txBody>
      </p:sp>
    </p:spTree>
    <p:extLst>
      <p:ext uri="{BB962C8B-B14F-4D97-AF65-F5344CB8AC3E}">
        <p14:creationId xmlns:p14="http://schemas.microsoft.com/office/powerpoint/2010/main" val="2144326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585681" y="2175651"/>
            <a:ext cx="4087386" cy="3133917"/>
            <a:chOff x="7130127" y="1646451"/>
            <a:chExt cx="4791075" cy="254476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30127" y="1646451"/>
              <a:ext cx="4791075" cy="254476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895676" y="2401173"/>
              <a:ext cx="985111" cy="235885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6127" y="3227610"/>
              <a:ext cx="574661" cy="1254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Text Placeholder 4"/>
          <p:cNvSpPr txBox="1">
            <a:spLocks/>
          </p:cNvSpPr>
          <p:nvPr/>
        </p:nvSpPr>
        <p:spPr>
          <a:xfrm>
            <a:off x="789213" y="1792677"/>
            <a:ext cx="6340914" cy="47001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sz="2200" dirty="0">
                <a:latin typeface="+mj-lt"/>
              </a:rPr>
              <a:t>1. </a:t>
            </a:r>
            <a:r>
              <a:rPr lang="en-US" sz="2200" b="1" dirty="0">
                <a:latin typeface="+mj-lt"/>
              </a:rPr>
              <a:t>Oculomotor nucleus: </a:t>
            </a:r>
          </a:p>
          <a:p>
            <a:pPr marL="540000" indent="-26035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Situated in the central gray matter close to the median plane.</a:t>
            </a:r>
          </a:p>
          <a:p>
            <a:pPr marL="540000" indent="-26035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+mj-lt"/>
              </a:rPr>
              <a:t>The fibers of the oculomotor nerve passes anteriorly through the red nucleus to emerge on the </a:t>
            </a:r>
            <a:r>
              <a:rPr lang="en-US" sz="2200" b="1" dirty="0">
                <a:solidFill>
                  <a:srgbClr val="C00000"/>
                </a:solidFill>
                <a:latin typeface="+mj-lt"/>
              </a:rPr>
              <a:t>medial side of the crus </a:t>
            </a:r>
            <a:r>
              <a:rPr lang="en-US" sz="2200" b="1" dirty="0" err="1">
                <a:solidFill>
                  <a:srgbClr val="C00000"/>
                </a:solidFill>
                <a:latin typeface="+mj-lt"/>
              </a:rPr>
              <a:t>cerebri</a:t>
            </a:r>
            <a:r>
              <a:rPr lang="en-US" sz="2200" dirty="0">
                <a:solidFill>
                  <a:srgbClr val="C00000"/>
                </a:solidFill>
                <a:latin typeface="+mj-lt"/>
              </a:rPr>
              <a:t>.</a:t>
            </a:r>
          </a:p>
          <a:p>
            <a:pPr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en-US" sz="2200" dirty="0">
                <a:latin typeface="+mj-lt"/>
              </a:rPr>
              <a:t>2. </a:t>
            </a:r>
            <a:r>
              <a:rPr lang="en-US" altLang="en-US" sz="2200" b="1" dirty="0">
                <a:latin typeface="+mj-lt"/>
              </a:rPr>
              <a:t>Red nucleus : </a:t>
            </a:r>
          </a:p>
          <a:p>
            <a:pPr marL="540000" indent="-23177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A rounded mass of gray matter that lies in the central portion of the tegmentum.</a:t>
            </a:r>
          </a:p>
          <a:p>
            <a:pPr marL="540000" indent="-23177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 Its </a:t>
            </a:r>
            <a:r>
              <a:rPr lang="en-US" altLang="en-US" sz="2200" dirty="0">
                <a:solidFill>
                  <a:srgbClr val="FF0000"/>
                </a:solidFill>
                <a:latin typeface="+mj-lt"/>
              </a:rPr>
              <a:t>red coloration is due to its </a:t>
            </a:r>
            <a:r>
              <a:rPr lang="en-US" altLang="en-US" sz="2200" u="sng" dirty="0">
                <a:solidFill>
                  <a:srgbClr val="FF0000"/>
                </a:solidFill>
                <a:latin typeface="+mj-lt"/>
              </a:rPr>
              <a:t>vascularity</a:t>
            </a:r>
            <a:r>
              <a:rPr lang="en-US" altLang="en-US" sz="2200" dirty="0">
                <a:solidFill>
                  <a:srgbClr val="FF0000"/>
                </a:solidFill>
                <a:latin typeface="+mj-lt"/>
              </a:rPr>
              <a:t> and the presence of an </a:t>
            </a:r>
            <a:r>
              <a:rPr lang="en-US" altLang="en-US" sz="2200" u="sng" dirty="0">
                <a:solidFill>
                  <a:srgbClr val="FF0000"/>
                </a:solidFill>
                <a:latin typeface="+mj-lt"/>
              </a:rPr>
              <a:t>iron containing pigment </a:t>
            </a:r>
            <a:r>
              <a:rPr lang="en-US" altLang="en-US" sz="2200" dirty="0">
                <a:solidFill>
                  <a:srgbClr val="FF0000"/>
                </a:solidFill>
                <a:latin typeface="+mj-lt"/>
              </a:rPr>
              <a:t>in the cytoplasm of its neurons. (Important)</a:t>
            </a:r>
          </a:p>
          <a:p>
            <a:pPr marL="540000" indent="-23177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It is involved in </a:t>
            </a:r>
            <a:r>
              <a:rPr lang="en-US" altLang="en-US" sz="2200" b="1" dirty="0">
                <a:latin typeface="+mj-lt"/>
              </a:rPr>
              <a:t>motor</a:t>
            </a:r>
            <a:r>
              <a:rPr lang="en-US" altLang="en-US" sz="2200" dirty="0">
                <a:latin typeface="+mj-lt"/>
              </a:rPr>
              <a:t> </a:t>
            </a:r>
            <a:r>
              <a:rPr lang="en-US" altLang="en-US" sz="2200" b="1" dirty="0">
                <a:latin typeface="+mj-lt"/>
              </a:rPr>
              <a:t>control</a:t>
            </a:r>
            <a:r>
              <a:rPr lang="en-US" altLang="en-US" sz="2200" dirty="0">
                <a:latin typeface="+mj-lt"/>
              </a:rPr>
              <a:t>.</a:t>
            </a:r>
          </a:p>
          <a:p>
            <a:pPr>
              <a:spcBef>
                <a:spcPts val="0"/>
              </a:spcBef>
              <a:buFont typeface="Wingdings 2" panose="05020102010507070707" pitchFamily="18" charset="2"/>
              <a:buNone/>
            </a:pPr>
            <a:endParaRPr lang="en-US" altLang="en-US" sz="2200" dirty="0">
              <a:latin typeface="+mj-lt"/>
            </a:endParaRPr>
          </a:p>
          <a:p>
            <a:pPr marL="547688" indent="-260350">
              <a:spcBef>
                <a:spcPts val="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321231" y="2107012"/>
            <a:ext cx="222710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155994" y="3918069"/>
            <a:ext cx="1308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2FB3AC-D629-434C-9525-37F2CB0530C9}"/>
              </a:ext>
            </a:extLst>
          </p:cNvPr>
          <p:cNvSpPr txBox="1"/>
          <p:nvPr/>
        </p:nvSpPr>
        <p:spPr>
          <a:xfrm>
            <a:off x="9045991" y="5498666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Interpeduncular fossa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889CB9-C579-45F0-8FFF-313EE6814AFC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9576933" y="4463846"/>
            <a:ext cx="495141" cy="10348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0659FB93-90DD-4C41-AD4E-75E35E3B440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Midbrain</a:t>
            </a:r>
          </a:p>
          <a:p>
            <a:r>
              <a:rPr lang="en-US" sz="3200" b="1" dirty="0"/>
              <a:t>Superior colliculus level </a:t>
            </a:r>
          </a:p>
        </p:txBody>
      </p:sp>
    </p:spTree>
    <p:extLst>
      <p:ext uri="{BB962C8B-B14F-4D97-AF65-F5344CB8AC3E}">
        <p14:creationId xmlns:p14="http://schemas.microsoft.com/office/powerpoint/2010/main" val="133318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/>
              <a:t>Objectives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b="1" dirty="0"/>
              <a:t>At the end of the lecture, students should be able to:</a:t>
            </a:r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dirty="0"/>
              <a:t>Distinguish the </a:t>
            </a:r>
            <a:r>
              <a:rPr lang="en-US" u="sng" dirty="0"/>
              <a:t>internal structure of </a:t>
            </a:r>
            <a:r>
              <a:rPr lang="en-US" dirty="0"/>
              <a:t>the components of the </a:t>
            </a:r>
            <a:r>
              <a:rPr lang="en-US" u="sng" dirty="0"/>
              <a:t>brain stem</a:t>
            </a:r>
            <a:r>
              <a:rPr lang="en-US" dirty="0"/>
              <a:t> in different levels and the </a:t>
            </a:r>
            <a:r>
              <a:rPr lang="en-US" u="sng" dirty="0"/>
              <a:t>specific  criteria of each level.</a:t>
            </a:r>
            <a:br>
              <a:rPr lang="en-US" u="sng" dirty="0"/>
            </a:br>
            <a:r>
              <a:rPr lang="en-US" dirty="0"/>
              <a:t>1- Medulla oblongata (closed, mid and open medulla)</a:t>
            </a:r>
            <a:br>
              <a:rPr lang="en-US" dirty="0"/>
            </a:br>
            <a:r>
              <a:rPr lang="en-US" dirty="0"/>
              <a:t>2- Pons (caudal, mid “Trigeminal level” and rostral). </a:t>
            </a:r>
            <a:br>
              <a:rPr lang="en-US" dirty="0"/>
            </a:br>
            <a:r>
              <a:rPr lang="en-US" dirty="0"/>
              <a:t>3- Mid brain ( superior and inferior colliculi).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475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B2D540-5785-4B78-88F8-7458C562C450}"/>
              </a:ext>
            </a:extLst>
          </p:cNvPr>
          <p:cNvSpPr txBox="1"/>
          <p:nvPr/>
        </p:nvSpPr>
        <p:spPr>
          <a:xfrm>
            <a:off x="273545" y="492145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Summary of levels and structures: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751F9F-3A06-4033-BBBF-C0F2F5ED9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052253"/>
              </p:ext>
            </p:extLst>
          </p:nvPr>
        </p:nvGraphicFramePr>
        <p:xfrm>
          <a:off x="273545" y="1422378"/>
          <a:ext cx="5259558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250">
                  <a:extLst>
                    <a:ext uri="{9D8B030D-6E8A-4147-A177-3AD203B41FA5}">
                      <a16:colId xmlns:a16="http://schemas.microsoft.com/office/drawing/2014/main" val="1085834037"/>
                    </a:ext>
                  </a:extLst>
                </a:gridCol>
                <a:gridCol w="1017142">
                  <a:extLst>
                    <a:ext uri="{9D8B030D-6E8A-4147-A177-3AD203B41FA5}">
                      <a16:colId xmlns:a16="http://schemas.microsoft.com/office/drawing/2014/main" val="2540879470"/>
                    </a:ext>
                  </a:extLst>
                </a:gridCol>
                <a:gridCol w="3829166">
                  <a:extLst>
                    <a:ext uri="{9D8B030D-6E8A-4147-A177-3AD203B41FA5}">
                      <a16:colId xmlns:a16="http://schemas.microsoft.com/office/drawing/2014/main" val="338253642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Gill Sans MT" panose="020B0502020104020203" pitchFamily="34" charset="0"/>
                        </a:rPr>
                        <a:t>Medulla</a:t>
                      </a:r>
                      <a:endParaRPr lang="en-GB" sz="1600" b="1" dirty="0">
                        <a:latin typeface="Gill Sans MT" panose="020B0502020104020203" pitchFamily="34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Caudal / Closed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Traversed by central canal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Motor decussation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 err="1">
                          <a:latin typeface="Gill Sans MT" panose="020B0502020104020203" pitchFamily="34" charset="0"/>
                        </a:rPr>
                        <a:t>Trigmenial</a:t>
                      </a:r>
                      <a:r>
                        <a:rPr lang="en-US" sz="1600" dirty="0">
                          <a:latin typeface="Gill Sans MT" panose="020B0502020104020203" pitchFamily="34" charset="0"/>
                        </a:rPr>
                        <a:t> sensory nucleus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473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Mid 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Traversed by central canal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racile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and cuneate nuclei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nternal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arcuate 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fibers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ensory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decussation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edial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leminiscus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98496"/>
                  </a:ext>
                </a:extLst>
              </a:tr>
              <a:tr h="38102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Rostral / Open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Dorsal surface forms lower part of floor of 4</a:t>
                      </a:r>
                      <a:r>
                        <a:rPr lang="en-US" sz="1600" baseline="30000" dirty="0">
                          <a:latin typeface="Gill Sans MT" panose="020B0502020104020203" pitchFamily="34" charset="0"/>
                        </a:rPr>
                        <a:t>th</a:t>
                      </a:r>
                      <a:r>
                        <a:rPr lang="en-US" sz="1600" dirty="0">
                          <a:latin typeface="Gill Sans MT" panose="020B0502020104020203" pitchFamily="34" charset="0"/>
                        </a:rPr>
                        <a:t> ventricle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Cochlear nuclei (dorsal and ventral)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H</a:t>
                      </a:r>
                      <a:r>
                        <a:rPr lang="en-GB" sz="1600" dirty="0" err="1">
                          <a:latin typeface="Gill Sans MT" panose="020B0502020104020203" pitchFamily="34" charset="0"/>
                        </a:rPr>
                        <a:t>ypoglossal</a:t>
                      </a:r>
                      <a:r>
                        <a:rPr lang="en-GB" sz="1600" dirty="0">
                          <a:latin typeface="Gill Sans MT" panose="020B0502020104020203" pitchFamily="34" charset="0"/>
                        </a:rPr>
                        <a:t> nucleus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D</a:t>
                      </a:r>
                      <a:r>
                        <a:rPr lang="en-GB" sz="1600" dirty="0" err="1">
                          <a:latin typeface="Gill Sans MT" panose="020B0502020104020203" pitchFamily="34" charset="0"/>
                        </a:rPr>
                        <a:t>orsal</a:t>
                      </a:r>
                      <a:r>
                        <a:rPr lang="en-GB" sz="1600" dirty="0">
                          <a:latin typeface="Gill Sans MT" panose="020B0502020104020203" pitchFamily="34" charset="0"/>
                        </a:rPr>
                        <a:t> nucleus of </a:t>
                      </a:r>
                      <a:r>
                        <a:rPr lang="en-GB" sz="1600" dirty="0" err="1">
                          <a:latin typeface="Gill Sans MT" panose="020B0502020104020203" pitchFamily="34" charset="0"/>
                        </a:rPr>
                        <a:t>vagus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Medial longitudinal fasciculus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Vestibular nuclei complex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Nucleus </a:t>
                      </a:r>
                      <a:r>
                        <a:rPr lang="en-US" sz="1600" dirty="0" err="1">
                          <a:latin typeface="Gill Sans MT" panose="020B0502020104020203" pitchFamily="34" charset="0"/>
                        </a:rPr>
                        <a:t>ambiguus</a:t>
                      </a:r>
                      <a:endParaRPr lang="en-US" sz="1600" dirty="0">
                        <a:latin typeface="Gill Sans MT" panose="020B0502020104020203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Solitary nucleus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 err="1">
                          <a:latin typeface="Gill Sans MT" panose="020B0502020104020203" pitchFamily="34" charset="0"/>
                        </a:rPr>
                        <a:t>Tectospinal</a:t>
                      </a:r>
                      <a:r>
                        <a:rPr lang="en-US" sz="1600" dirty="0">
                          <a:latin typeface="Gill Sans MT" panose="020B0502020104020203" pitchFamily="34" charset="0"/>
                        </a:rPr>
                        <a:t> tract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81822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1C3A36-4FA1-429A-8925-E6248A7F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862993"/>
              </p:ext>
            </p:extLst>
          </p:nvPr>
        </p:nvGraphicFramePr>
        <p:xfrm>
          <a:off x="5683258" y="227985"/>
          <a:ext cx="6075647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588">
                  <a:extLst>
                    <a:ext uri="{9D8B030D-6E8A-4147-A177-3AD203B41FA5}">
                      <a16:colId xmlns:a16="http://schemas.microsoft.com/office/drawing/2014/main" val="1085834037"/>
                    </a:ext>
                  </a:extLst>
                </a:gridCol>
                <a:gridCol w="1094354">
                  <a:extLst>
                    <a:ext uri="{9D8B030D-6E8A-4147-A177-3AD203B41FA5}">
                      <a16:colId xmlns:a16="http://schemas.microsoft.com/office/drawing/2014/main" val="2540879470"/>
                    </a:ext>
                  </a:extLst>
                </a:gridCol>
                <a:gridCol w="4570705">
                  <a:extLst>
                    <a:ext uri="{9D8B030D-6E8A-4147-A177-3AD203B41FA5}">
                      <a16:colId xmlns:a16="http://schemas.microsoft.com/office/drawing/2014/main" val="338253642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Gill Sans MT" panose="020B0502020104020203" pitchFamily="34" charset="0"/>
                        </a:rPr>
                        <a:t>Pons</a:t>
                      </a:r>
                      <a:endParaRPr lang="en-GB" sz="1600" b="1" dirty="0">
                        <a:latin typeface="Gill Sans MT" panose="020B0502020104020203" pitchFamily="34" charset="0"/>
                      </a:endParaRPr>
                    </a:p>
                  </a:txBody>
                  <a:tcPr vert="vert27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Caudal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Trapezoid body (divides it into basis </a:t>
                      </a:r>
                      <a:r>
                        <a:rPr lang="en-US" sz="1600" dirty="0" err="1">
                          <a:latin typeface="Gill Sans MT" panose="020B0502020104020203" pitchFamily="34" charset="0"/>
                        </a:rPr>
                        <a:t>pontis</a:t>
                      </a:r>
                      <a:r>
                        <a:rPr lang="en-US" sz="1600" dirty="0">
                          <a:latin typeface="Gill Sans MT" panose="020B0502020104020203" pitchFamily="34" charset="0"/>
                        </a:rPr>
                        <a:t> and tegmentum)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Transverse pontocerebellar fibers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Pontine nuclei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Bundles of corticospinal &amp; </a:t>
                      </a:r>
                      <a:r>
                        <a:rPr lang="en-US" sz="1600" dirty="0" err="1">
                          <a:latin typeface="Gill Sans MT" panose="020B0502020104020203" pitchFamily="34" charset="0"/>
                        </a:rPr>
                        <a:t>corticonuclear</a:t>
                      </a:r>
                      <a:r>
                        <a:rPr lang="en-US" sz="1600" dirty="0">
                          <a:latin typeface="Gill Sans MT" panose="020B0502020104020203" pitchFamily="34" charset="0"/>
                        </a:rPr>
                        <a:t> fibers.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Medial lemniscus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Spinal tract &amp; nucleus of trigeminal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Deep origin of CN 6 &amp; 7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473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Mid </a:t>
                      </a:r>
                    </a:p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(level of trigeminal) 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Motor nucleus of trigeminal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Main sensory nucleus of the trigeminal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Superior cerebellar peduncle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(forms lateral boundary of 4</a:t>
                      </a:r>
                      <a:r>
                        <a:rPr kumimoji="0" lang="en-US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ventricle)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984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Rostral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Superior medullary velum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Medial longitudinal fasciculus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81822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027D52-CC99-419C-9031-007DC2DF8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483801"/>
              </p:ext>
            </p:extLst>
          </p:nvPr>
        </p:nvGraphicFramePr>
        <p:xfrm>
          <a:off x="5683259" y="3917295"/>
          <a:ext cx="6075647" cy="271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641">
                  <a:extLst>
                    <a:ext uri="{9D8B030D-6E8A-4147-A177-3AD203B41FA5}">
                      <a16:colId xmlns:a16="http://schemas.microsoft.com/office/drawing/2014/main" val="1085834037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540879470"/>
                    </a:ext>
                  </a:extLst>
                </a:gridCol>
                <a:gridCol w="4583406">
                  <a:extLst>
                    <a:ext uri="{9D8B030D-6E8A-4147-A177-3AD203B41FA5}">
                      <a16:colId xmlns:a16="http://schemas.microsoft.com/office/drawing/2014/main" val="3382536427"/>
                    </a:ext>
                  </a:extLst>
                </a:gridCol>
              </a:tblGrid>
              <a:tr h="1092978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Gill Sans MT" panose="020B0502020104020203" pitchFamily="34" charset="0"/>
                        </a:rPr>
                        <a:t>Midbrain</a:t>
                      </a:r>
                      <a:endParaRPr lang="en-GB" sz="1600" b="1" dirty="0">
                        <a:latin typeface="Gill Sans MT" panose="020B0502020104020203" pitchFamily="34" charset="0"/>
                      </a:endParaRPr>
                    </a:p>
                  </a:txBody>
                  <a:tcPr vert="vert27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Inferior colliculi (auditory)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Trochlear nucleus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Decussation of cerebellar peduncle sin the midline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Substantia </a:t>
                      </a:r>
                      <a:r>
                        <a:rPr lang="en-US" sz="1600" dirty="0" err="1">
                          <a:latin typeface="Gill Sans MT" panose="020B0502020104020203" pitchFamily="34" charset="0"/>
                        </a:rPr>
                        <a:t>nigra</a:t>
                      </a:r>
                      <a:r>
                        <a:rPr lang="en-US" sz="1600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sz="1200" dirty="0">
                          <a:latin typeface="Gill Sans MT" panose="020B0502020104020203" pitchFamily="34" charset="0"/>
                        </a:rPr>
                        <a:t>(</a:t>
                      </a:r>
                      <a:r>
                        <a:rPr lang="en-US" sz="1200" dirty="0" err="1">
                          <a:latin typeface="Gill Sans MT" panose="020B0502020104020203" pitchFamily="34" charset="0"/>
                        </a:rPr>
                        <a:t>parkinsons</a:t>
                      </a:r>
                      <a:r>
                        <a:rPr lang="en-US" sz="1200" dirty="0">
                          <a:latin typeface="Gill Sans MT" panose="020B0502020104020203" pitchFamily="34" charset="0"/>
                        </a:rPr>
                        <a:t>) </a:t>
                      </a:r>
                      <a:endParaRPr lang="en-US" sz="1600" dirty="0">
                        <a:latin typeface="Gill Sans MT" panose="020B0502020104020203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Ascending lemnisci 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47323"/>
                  </a:ext>
                </a:extLst>
              </a:tr>
              <a:tr h="47817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Crus </a:t>
                      </a:r>
                      <a:r>
                        <a:rPr lang="en-US" sz="1600" dirty="0" err="1">
                          <a:latin typeface="Gill Sans MT" panose="020B0502020104020203" pitchFamily="34" charset="0"/>
                        </a:rPr>
                        <a:t>cerebri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Descending cortical efferent fibers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(present in superior and inferior colliculi)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98496"/>
                  </a:ext>
                </a:extLst>
              </a:tr>
              <a:tr h="683111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0"/>
                        </a:rPr>
                        <a:t>Superior colliculi (visual)</a:t>
                      </a:r>
                      <a:endParaRPr lang="en-GB" sz="1600" dirty="0">
                        <a:latin typeface="Gill Sans MT" panose="020B05020201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 err="1">
                          <a:latin typeface="Gill Sans MT" panose="020B0502020104020203" pitchFamily="34" charset="0"/>
                        </a:rPr>
                        <a:t>Occulomotor</a:t>
                      </a:r>
                      <a:r>
                        <a:rPr lang="en-US" sz="1600" dirty="0">
                          <a:latin typeface="Gill Sans MT" panose="020B0502020104020203" pitchFamily="34" charset="0"/>
                        </a:rPr>
                        <a:t> nucleus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Gill Sans MT" panose="020B0502020104020203" pitchFamily="34" charset="0"/>
                        </a:rPr>
                        <a:t>Red nucleus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818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936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B98FC2DA-457F-4E15-82A5-85E2305F44F0}"/>
              </a:ext>
            </a:extLst>
          </p:cNvPr>
          <p:cNvSpPr txBox="1">
            <a:spLocks/>
          </p:cNvSpPr>
          <p:nvPr/>
        </p:nvSpPr>
        <p:spPr>
          <a:xfrm>
            <a:off x="245438" y="4505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Most axons of cochlear nuclei cross the midline of pons forming?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The medial lemniscus     </a:t>
            </a:r>
            <a:r>
              <a:rPr lang="en-US" sz="1600" dirty="0"/>
              <a:t>B)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red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 nucleus</a:t>
            </a:r>
            <a:endParaRPr lang="en-US" altLang="en-US" sz="1600" b="1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Trapezoid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 body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                </a:t>
            </a:r>
            <a:r>
              <a:rPr lang="en-US" sz="1600" dirty="0"/>
              <a:t>D)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medial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 longitudinal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fasciculus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The axons of the cochlear nuclei are represented in?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Trapezoid body                            B) Medial longitudinal bundle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Tectospinal tract                          D) Spinal lemniscus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(3) Which of the following lies in the tegmentum of the midbrain?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Oculomotor nuclei                                      B) Trochlear nucleus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Red nucleus                                                  D) Fascial nucleus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(4) </a:t>
            </a:r>
            <a:r>
              <a:rPr lang="en-US" altLang="en-US" sz="1600" b="1" dirty="0" err="1">
                <a:solidFill>
                  <a:schemeClr val="bg2">
                    <a:lumMod val="25000"/>
                  </a:schemeClr>
                </a:solidFill>
              </a:rPr>
              <a:t>Parkinsons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 disease results from degeneration of?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Red nucleus                                                     B) Substantia </a:t>
            </a:r>
            <a:r>
              <a:rPr lang="en-US" sz="1600" dirty="0" err="1"/>
              <a:t>nigra</a:t>
            </a: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Inferior olivary nucleus                                  D) Non of them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(5)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Which of the following bands carry corticopontine fibers?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Crus </a:t>
            </a:r>
            <a:r>
              <a:rPr lang="en-US" altLang="en-US" sz="1600" dirty="0" err="1">
                <a:ea typeface="Open Sans" panose="020B0604020202020204" charset="0"/>
                <a:cs typeface="Open Sans" panose="020B0604020202020204" charset="0"/>
              </a:rPr>
              <a:t>cerebri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                                                   </a:t>
            </a:r>
            <a:r>
              <a:rPr lang="en-US" sz="1600" dirty="0"/>
              <a:t>B)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Medial eminence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Medullary Pyramid                                       </a:t>
            </a:r>
            <a:r>
              <a:rPr lang="en-US" sz="1600" dirty="0"/>
              <a:t>D)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Basis </a:t>
            </a:r>
            <a:r>
              <a:rPr lang="en-US" altLang="en-US" sz="1600" dirty="0" err="1">
                <a:ea typeface="Open Sans" panose="020B0604020202020204" charset="0"/>
                <a:cs typeface="Open Sans" panose="020B0604020202020204" charset="0"/>
              </a:rPr>
              <a:t>pontis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dirty="0"/>
          </a:p>
        </p:txBody>
      </p:sp>
      <p:sp>
        <p:nvSpPr>
          <p:cNvPr id="4" name="Shape 527">
            <a:extLst>
              <a:ext uri="{FF2B5EF4-FFF2-40B4-BE49-F238E27FC236}">
                <a16:creationId xmlns:a16="http://schemas.microsoft.com/office/drawing/2014/main" id="{0B108AA0-D091-451A-A851-26858A455AAB}"/>
              </a:ext>
            </a:extLst>
          </p:cNvPr>
          <p:cNvSpPr txBox="1">
            <a:spLocks/>
          </p:cNvSpPr>
          <p:nvPr/>
        </p:nvSpPr>
        <p:spPr>
          <a:xfrm>
            <a:off x="6546577" y="450574"/>
            <a:ext cx="5645423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(6) The caudal pons give have deep nuclei of which nerve?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sz="1600" dirty="0" err="1"/>
              <a:t>Vagus</a:t>
            </a:r>
            <a:r>
              <a:rPr lang="en-US" sz="1600" dirty="0"/>
              <a:t>                                                                                 B) Facial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Trigeminal                                                                         D) Basilar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(7)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Which nerve fibers emerge on the medial side of the crus?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sz="1600" dirty="0" err="1"/>
              <a:t>Cerebri</a:t>
            </a:r>
            <a:r>
              <a:rPr lang="en-US" sz="1600" dirty="0"/>
              <a:t>                                                         B) </a:t>
            </a:r>
            <a:r>
              <a:rPr lang="en-US" sz="1600" dirty="0" err="1"/>
              <a:t>Occulomotor</a:t>
            </a: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 err="1"/>
              <a:t>Opthalmic</a:t>
            </a:r>
            <a:r>
              <a:rPr lang="en-US" sz="1600" dirty="0"/>
              <a:t>                                                     D) Vestibulocochlear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(8) A rounded mass of gray matter that lies in the central portion of the tegmentum?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 Oculomotor nucleus                                        </a:t>
            </a:r>
            <a:r>
              <a:rPr lang="en-US" sz="1600" dirty="0"/>
              <a:t>B)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Raphe nuclei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Red nucleus                                                       </a:t>
            </a:r>
            <a:r>
              <a:rPr lang="en-US" sz="1600" dirty="0"/>
              <a:t>D)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Locus </a:t>
            </a:r>
            <a:r>
              <a:rPr lang="en-US" sz="1600" dirty="0" err="1">
                <a:ea typeface="Open Sans" panose="020B0604020202020204" charset="0"/>
                <a:cs typeface="Open Sans" panose="020B0604020202020204" charset="0"/>
              </a:rPr>
              <a:t>Ceruleus</a:t>
            </a:r>
            <a:endParaRPr 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(9) The fibers of the oculomotor nerve passes________ through the red nucleus to emerge on the ________ side of the crus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cerebri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Anteriorly , medial                                    B) Anteriorly , lateral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Posteriorly , medial                                   D) Posteriorly , lateral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(10)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 Solitary nucleus is responsible for which of the following?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Hearing                                                              B) Taste sensation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C) Vision                                                                  D) Fine touch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15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">
            <a:extLst>
              <a:ext uri="{FF2B5EF4-FFF2-40B4-BE49-F238E27FC236}">
                <a16:creationId xmlns:a16="http://schemas.microsoft.com/office/drawing/2014/main" id="{5ECD51B0-E371-4E0F-B5AF-3203D3DBC25D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" name="Shape 56">
            <a:extLst>
              <a:ext uri="{FF2B5EF4-FFF2-40B4-BE49-F238E27FC236}">
                <a16:creationId xmlns:a16="http://schemas.microsoft.com/office/drawing/2014/main" id="{1141A1C1-D7B5-465D-8F19-2F7BD16633A6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981E4-E3EE-47F3-ADDE-7C2C26FBC37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Answers</a:t>
            </a:r>
          </a:p>
        </p:txBody>
      </p:sp>
      <p:sp>
        <p:nvSpPr>
          <p:cNvPr id="7" name="Shape 541">
            <a:extLst>
              <a:ext uri="{FF2B5EF4-FFF2-40B4-BE49-F238E27FC236}">
                <a16:creationId xmlns:a16="http://schemas.microsoft.com/office/drawing/2014/main" id="{059D6DD9-609F-4762-A3FC-7970E87015BB}"/>
              </a:ext>
            </a:extLst>
          </p:cNvPr>
          <p:cNvSpPr txBox="1">
            <a:spLocks/>
          </p:cNvSpPr>
          <p:nvPr/>
        </p:nvSpPr>
        <p:spPr>
          <a:xfrm>
            <a:off x="3658685" y="1008934"/>
            <a:ext cx="4874616" cy="4846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3600" dirty="0">
                <a:latin typeface="Agency FB" panose="020B0503020202020204" pitchFamily="34" charset="0"/>
              </a:rPr>
              <a:t>(1) C           (6) B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(2) A           (7) A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(3) C           (8) C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(4) B           (9) A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(5) A          (10) B </a:t>
            </a:r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AA804BE9-FDF2-4AEA-924D-54731E4C4671}"/>
              </a:ext>
            </a:extLst>
          </p:cNvPr>
          <p:cNvSpPr/>
          <p:nvPr/>
        </p:nvSpPr>
        <p:spPr>
          <a:xfrm flipV="1">
            <a:off x="0" y="6720112"/>
            <a:ext cx="12192000" cy="137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912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C54056E8-FA58-424C-8683-16A3AF9B8519}"/>
              </a:ext>
            </a:extLst>
          </p:cNvPr>
          <p:cNvSpPr txBox="1">
            <a:spLocks/>
          </p:cNvSpPr>
          <p:nvPr/>
        </p:nvSpPr>
        <p:spPr>
          <a:xfrm>
            <a:off x="1656522" y="450574"/>
            <a:ext cx="9276521" cy="53936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</a:rPr>
              <a:t>Ascending </a:t>
            </a:r>
            <a:r>
              <a:rPr lang="en-US" altLang="en-US" sz="2200" b="1" dirty="0" err="1">
                <a:solidFill>
                  <a:schemeClr val="bg2">
                    <a:lumMod val="25000"/>
                  </a:schemeClr>
                </a:solidFill>
              </a:rPr>
              <a:t>Leminisci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</a:rPr>
              <a:t> Composed Of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• Medial lemniscus. 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• Spinal (Lateral &amp; anterior spinothalamic tracts) 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• Trigeminal (Lateral &amp; medial). 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• Lateral lemniscus.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(2) The Descending cortical efferent fibers that form the crus </a:t>
            </a:r>
            <a:r>
              <a:rPr lang="en-US" sz="2200" b="1" dirty="0" err="1">
                <a:solidFill>
                  <a:schemeClr val="bg2">
                    <a:lumMod val="25000"/>
                  </a:schemeClr>
                </a:solidFill>
              </a:rPr>
              <a:t>cerebri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 are 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? </a:t>
            </a: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it-IT" sz="1800" dirty="0"/>
              <a:t>Frontopontine, Corticospinal &amp;corticobulbar andTemporopontine Fibres.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(3) Name 4 things that lie Beneath the floor of 4th ventricle in the open medulla?</a:t>
            </a:r>
            <a:endParaRPr lang="en-US" sz="1800" dirty="0"/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1.Hypoglossal Nucleus. 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2. Dorsal Nucleus of </a:t>
            </a:r>
            <a:r>
              <a:rPr lang="en-US" sz="1800" dirty="0" err="1"/>
              <a:t>Vagus</a:t>
            </a:r>
            <a:endParaRPr lang="en-US" sz="1800" dirty="0"/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3. Medial longitudinal fasciculus.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4. Vestibular nuclei complex.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5. Nucleus </a:t>
            </a:r>
            <a:r>
              <a:rPr lang="en-US" sz="1800" dirty="0" err="1"/>
              <a:t>Ambiguus</a:t>
            </a:r>
            <a:r>
              <a:rPr lang="en-US" sz="1800" dirty="0"/>
              <a:t>.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6. Solitary nucleus.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7. Tectospinal tract.</a:t>
            </a:r>
          </a:p>
        </p:txBody>
      </p:sp>
    </p:spTree>
    <p:extLst>
      <p:ext uri="{BB962C8B-B14F-4D97-AF65-F5344CB8AC3E}">
        <p14:creationId xmlns:p14="http://schemas.microsoft.com/office/powerpoint/2010/main" val="1862492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26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408" y="1589425"/>
            <a:ext cx="6275601" cy="5043255"/>
          </a:xfrm>
        </p:spPr>
        <p:txBody>
          <a:bodyPr>
            <a:noAutofit/>
          </a:bodyPr>
          <a:lstStyle/>
          <a:p>
            <a:pPr marL="288925" indent="-28892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Traversed* by the Central Canal.</a:t>
            </a:r>
          </a:p>
          <a:p>
            <a:pPr marL="288925" indent="-28892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Motor Decussation**.</a:t>
            </a:r>
          </a:p>
          <a:p>
            <a:pPr marL="288925" indent="-28892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Spinal Nucleus of Trigeminal nerve (Trigeminal sensory nucleus):</a:t>
            </a:r>
          </a:p>
          <a:p>
            <a:pPr marL="360000" indent="-180000">
              <a:spcBef>
                <a:spcPts val="0"/>
              </a:spcBef>
            </a:pPr>
            <a:r>
              <a:rPr lang="en-GB" sz="2200" dirty="0">
                <a:latin typeface="+mj-lt"/>
              </a:rPr>
              <a:t>It is a larger sensory nucleus.  </a:t>
            </a:r>
          </a:p>
          <a:p>
            <a:pPr marL="360000" indent="-180000">
              <a:spcBef>
                <a:spcPts val="0"/>
              </a:spcBef>
            </a:pPr>
            <a:r>
              <a:rPr lang="en-GB" sz="2200" dirty="0">
                <a:latin typeface="+mj-lt"/>
              </a:rPr>
              <a:t>It is the brain stem continuation of the </a:t>
            </a:r>
            <a:br>
              <a:rPr lang="en-GB" sz="2200" dirty="0">
                <a:latin typeface="+mj-lt"/>
              </a:rPr>
            </a:br>
            <a:r>
              <a:rPr lang="en-GB" sz="2200" dirty="0">
                <a:latin typeface="+mj-lt"/>
              </a:rPr>
              <a:t>Substantia Gelatinosa of spinal cord.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>
              <a:latin typeface="+mj-lt"/>
            </a:endParaRPr>
          </a:p>
          <a:p>
            <a:pPr marL="512763">
              <a:spcBef>
                <a:spcPts val="0"/>
              </a:spcBef>
            </a:pPr>
            <a:endParaRPr lang="en-GB" sz="2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GB" sz="2200" dirty="0">
              <a:latin typeface="+mj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288" y="4423403"/>
            <a:ext cx="2395873" cy="16331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612340" y="4257671"/>
            <a:ext cx="2579660" cy="1798837"/>
            <a:chOff x="6871787" y="365125"/>
            <a:chExt cx="3282950" cy="2547937"/>
          </a:xfrm>
        </p:grpSpPr>
        <p:pic>
          <p:nvPicPr>
            <p:cNvPr id="5" name="Picture 9" descr="Untitled-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787" y="365125"/>
              <a:ext cx="3282950" cy="250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26876" y="2570150"/>
              <a:ext cx="682173" cy="26025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96262" y="1403548"/>
              <a:ext cx="712786" cy="182880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8" name="TextBox 25"/>
            <p:cNvSpPr txBox="1">
              <a:spLocks noChangeArrowheads="1"/>
            </p:cNvSpPr>
            <p:nvPr/>
          </p:nvSpPr>
          <p:spPr bwMode="auto">
            <a:xfrm>
              <a:off x="8008437" y="2667000"/>
              <a:ext cx="18907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000" b="1"/>
                <a:t>T.S of Caudal part of M.O.</a:t>
              </a: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8003674" y="1489076"/>
              <a:ext cx="58738" cy="58737"/>
            </a:xfrm>
            <a:prstGeom prst="star5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CC00CC"/>
                </a:solidFill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8727574" y="1998663"/>
              <a:ext cx="95250" cy="142875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348150" y="2207678"/>
            <a:ext cx="2134638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236881" y="4708782"/>
            <a:ext cx="3738524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 Traversed = travel across or through</a:t>
            </a:r>
          </a:p>
          <a:p>
            <a:pPr eaLnBrk="1" hangingPunct="1"/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**</a:t>
            </a:r>
            <a:r>
              <a:rPr lang="en-US" altLang="en-US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Decuss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= crossing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442280" y="3734868"/>
            <a:ext cx="2374346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142288" y="800265"/>
            <a:ext cx="4378325" cy="3268663"/>
            <a:chOff x="6657475" y="3119438"/>
            <a:chExt cx="4378325" cy="3268663"/>
          </a:xfrm>
        </p:grpSpPr>
        <p:pic>
          <p:nvPicPr>
            <p:cNvPr id="4" name="Picture 4" descr="Untitled-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475" y="3119438"/>
              <a:ext cx="4378325" cy="326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837405" y="4987956"/>
              <a:ext cx="716555" cy="26025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590546" y="4917226"/>
              <a:ext cx="505327" cy="33098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36881" y="5375242"/>
            <a:ext cx="4223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+mj-lt"/>
              </a:rPr>
              <a:t>Doctor</a:t>
            </a:r>
            <a:r>
              <a:rPr lang="en-GB" sz="1600" dirty="0">
                <a:solidFill>
                  <a:schemeClr val="accent3"/>
                </a:solidFill>
                <a:latin typeface="+mj-lt"/>
              </a:rPr>
              <a:t>’s note: the major thing we see in the closed Medulla is The Motor Decussation.</a:t>
            </a:r>
            <a:endParaRPr lang="en-US" sz="16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17CC177-4C1F-42F7-AE2C-30705BCFF32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(Closed)</a:t>
            </a:r>
          </a:p>
          <a:p>
            <a:r>
              <a:rPr lang="en-US" sz="3200" b="1" dirty="0"/>
              <a:t>Caudal surface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6211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0F91BADC-5728-4B61-8AF0-E9B9D2192E36}"/>
              </a:ext>
            </a:extLst>
          </p:cNvPr>
          <p:cNvGrpSpPr/>
          <p:nvPr/>
        </p:nvGrpSpPr>
        <p:grpSpPr>
          <a:xfrm>
            <a:off x="4570698" y="4741860"/>
            <a:ext cx="2406324" cy="1893722"/>
            <a:chOff x="7020176" y="364904"/>
            <a:chExt cx="4311586" cy="314257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2133402-3EC8-43AF-BE56-A306BD02637D}"/>
                </a:ext>
              </a:extLst>
            </p:cNvPr>
            <p:cNvGrpSpPr/>
            <p:nvPr/>
          </p:nvGrpSpPr>
          <p:grpSpPr>
            <a:xfrm>
              <a:off x="7020176" y="364904"/>
              <a:ext cx="4311586" cy="3142577"/>
              <a:chOff x="6147434" y="-50267"/>
              <a:chExt cx="4993846" cy="3806766"/>
            </a:xfrm>
          </p:grpSpPr>
          <p:pic>
            <p:nvPicPr>
              <p:cNvPr id="49" name="Picture 4" descr="Untitled-24">
                <a:extLst>
                  <a:ext uri="{FF2B5EF4-FFF2-40B4-BE49-F238E27FC236}">
                    <a16:creationId xmlns:a16="http://schemas.microsoft.com/office/drawing/2014/main" id="{39A798D0-6A01-4AF7-BFBD-D28271FA30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3" b="10222"/>
              <a:stretch/>
            </p:blipFill>
            <p:spPr bwMode="auto">
              <a:xfrm>
                <a:off x="6147434" y="-50267"/>
                <a:ext cx="4993846" cy="3806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AutoShape 8">
                <a:extLst>
                  <a:ext uri="{FF2B5EF4-FFF2-40B4-BE49-F238E27FC236}">
                    <a16:creationId xmlns:a16="http://schemas.microsoft.com/office/drawing/2014/main" id="{FB79C823-2EE8-463D-841A-C0CDF14AE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7435" y="2387668"/>
                <a:ext cx="890588" cy="317211"/>
              </a:xfrm>
              <a:prstGeom prst="rect">
                <a:avLst/>
              </a:prstGeom>
              <a:noFill/>
              <a:ln w="28575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Book Antiqua" panose="02040602050305030304" pitchFamily="18" charset="0"/>
                </a:endParaRPr>
              </a:p>
            </p:txBody>
          </p:sp>
          <p:sp>
            <p:nvSpPr>
              <p:cNvPr id="51" name="AutoShape 8">
                <a:extLst>
                  <a:ext uri="{FF2B5EF4-FFF2-40B4-BE49-F238E27FC236}">
                    <a16:creationId xmlns:a16="http://schemas.microsoft.com/office/drawing/2014/main" id="{EA33C885-92E6-4906-9E4F-122885A35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3151" y="3118769"/>
                <a:ext cx="1612189" cy="164499"/>
              </a:xfrm>
              <a:prstGeom prst="rect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Book Antiqua" panose="02040602050305030304" pitchFamily="18" charset="0"/>
                </a:endParaRPr>
              </a:p>
            </p:txBody>
          </p:sp>
          <p:sp>
            <p:nvSpPr>
              <p:cNvPr id="52" name="AutoShape 8">
                <a:extLst>
                  <a:ext uri="{FF2B5EF4-FFF2-40B4-BE49-F238E27FC236}">
                    <a16:creationId xmlns:a16="http://schemas.microsoft.com/office/drawing/2014/main" id="{C7360DE1-07ED-47BC-B0F7-05B3E6F1B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3151" y="3447096"/>
                <a:ext cx="1632195" cy="164499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Book Antiqua" panose="02040602050305030304" pitchFamily="18" charset="0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961771-F1FB-415E-98DE-772285CE13E7}"/>
                </a:ext>
              </a:extLst>
            </p:cNvPr>
            <p:cNvSpPr txBox="1"/>
            <p:nvPr/>
          </p:nvSpPr>
          <p:spPr>
            <a:xfrm>
              <a:off x="8858238" y="2308358"/>
              <a:ext cx="505327" cy="33098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5DA3F64-59FC-437E-A43C-A56E3C4A72D3}"/>
              </a:ext>
            </a:extLst>
          </p:cNvPr>
          <p:cNvSpPr/>
          <p:nvPr/>
        </p:nvSpPr>
        <p:spPr>
          <a:xfrm>
            <a:off x="556223" y="1625601"/>
            <a:ext cx="3901841" cy="470769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+mj-lt"/>
              </a:rPr>
              <a:t>Trigeminal Sensory Nucleus &amp; Tract</a:t>
            </a: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chemeClr val="tx1"/>
                </a:solidFill>
                <a:latin typeface="+mj-lt"/>
              </a:rPr>
              <a:t> The Nucleus Extends : </a:t>
            </a:r>
          </a:p>
          <a:p>
            <a:r>
              <a:rPr lang="en-GB" sz="1900" dirty="0">
                <a:solidFill>
                  <a:schemeClr val="tx1"/>
                </a:solidFill>
                <a:latin typeface="+mj-lt"/>
              </a:rPr>
              <a:t>Through the </a:t>
            </a:r>
            <a:r>
              <a:rPr lang="en-GB" sz="1900" u="sng" dirty="0">
                <a:solidFill>
                  <a:schemeClr val="tx1"/>
                </a:solidFill>
                <a:latin typeface="+mj-lt"/>
              </a:rPr>
              <a:t>whole length</a:t>
            </a:r>
            <a:r>
              <a:rPr lang="en-GB" sz="1900" dirty="0">
                <a:solidFill>
                  <a:schemeClr val="tx1"/>
                </a:solidFill>
                <a:latin typeface="+mj-lt"/>
              </a:rPr>
              <a:t> of the brain stem and into </a:t>
            </a:r>
            <a:r>
              <a:rPr lang="en-GB" sz="1900" u="sng" dirty="0">
                <a:solidFill>
                  <a:schemeClr val="tx1"/>
                </a:solidFill>
                <a:latin typeface="+mj-lt"/>
              </a:rPr>
              <a:t>upper segments</a:t>
            </a:r>
            <a:r>
              <a:rPr lang="en-GB" sz="1900" dirty="0">
                <a:solidFill>
                  <a:schemeClr val="tx1"/>
                </a:solidFill>
                <a:latin typeface="+mj-lt"/>
              </a:rPr>
              <a:t> of spinal cord.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chemeClr val="tx1"/>
                </a:solidFill>
                <a:latin typeface="+mj-lt"/>
              </a:rPr>
              <a:t> It lies in all levels of medulla oblongata, </a:t>
            </a:r>
            <a:r>
              <a:rPr lang="en-GB" sz="1900" b="1" dirty="0">
                <a:solidFill>
                  <a:schemeClr val="tx1"/>
                </a:solidFill>
                <a:latin typeface="+mj-lt"/>
              </a:rPr>
              <a:t>medial</a:t>
            </a:r>
            <a:r>
              <a:rPr lang="en-GB" sz="1900" dirty="0">
                <a:solidFill>
                  <a:schemeClr val="tx1"/>
                </a:solidFill>
                <a:latin typeface="+mj-lt"/>
              </a:rPr>
              <a:t> to the spinal tract of the trigeminal.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chemeClr val="tx1"/>
                </a:solidFill>
                <a:latin typeface="+mj-lt"/>
              </a:rPr>
              <a:t> It receives </a:t>
            </a:r>
            <a:r>
              <a:rPr lang="en-GB" sz="1900" b="1" dirty="0">
                <a:solidFill>
                  <a:schemeClr val="tx1"/>
                </a:solidFill>
                <a:latin typeface="+mj-lt"/>
              </a:rPr>
              <a:t>pain</a:t>
            </a:r>
            <a:r>
              <a:rPr lang="en-GB" sz="1900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en-GB" sz="1900" b="1" dirty="0">
                <a:solidFill>
                  <a:schemeClr val="tx1"/>
                </a:solidFill>
                <a:latin typeface="+mj-lt"/>
              </a:rPr>
              <a:t>temperature </a:t>
            </a:r>
            <a:r>
              <a:rPr lang="en-GB" sz="1900" dirty="0">
                <a:solidFill>
                  <a:schemeClr val="tx1"/>
                </a:solidFill>
                <a:latin typeface="+mj-lt"/>
              </a:rPr>
              <a:t>from face and forehead Its </a:t>
            </a:r>
            <a:r>
              <a:rPr lang="en-GB" sz="1900" u="heavy" dirty="0">
                <a:solidFill>
                  <a:schemeClr val="tx1"/>
                </a:solidFill>
                <a:uFill>
                  <a:solidFill>
                    <a:schemeClr val="accent2"/>
                  </a:solidFill>
                </a:uFill>
                <a:latin typeface="+mj-lt"/>
              </a:rPr>
              <a:t>tract</a:t>
            </a:r>
            <a:r>
              <a:rPr lang="en-GB" sz="1900" dirty="0">
                <a:solidFill>
                  <a:schemeClr val="tx1"/>
                </a:solidFill>
                <a:latin typeface="+mj-lt"/>
              </a:rPr>
              <a:t> present in all levels of M.O. is formed of ascending </a:t>
            </a:r>
            <a:r>
              <a:rPr lang="en-GB" sz="1900" dirty="0" err="1">
                <a:solidFill>
                  <a:schemeClr val="tx1"/>
                </a:solidFill>
                <a:latin typeface="+mj-lt"/>
              </a:rPr>
              <a:t>fibers</a:t>
            </a:r>
            <a:r>
              <a:rPr lang="en-GB" sz="1900" dirty="0">
                <a:solidFill>
                  <a:schemeClr val="tx1"/>
                </a:solidFill>
                <a:latin typeface="+mj-lt"/>
              </a:rPr>
              <a:t> that terminate in the trigeminal nucleus.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56AA8E-7978-40A0-9079-AA2FC1FDA53D}"/>
              </a:ext>
            </a:extLst>
          </p:cNvPr>
          <p:cNvSpPr/>
          <p:nvPr/>
        </p:nvSpPr>
        <p:spPr>
          <a:xfrm>
            <a:off x="7715341" y="1625600"/>
            <a:ext cx="3901841" cy="4707693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+mj-lt"/>
              </a:rPr>
              <a:t>Pyramidal Decussation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Pyramidal decussation 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is Motor Decussation Formed by pyramidal fibers, (75-90%) cross to the opposite side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  <a:latin typeface="+mj-lt"/>
              </a:rPr>
              <a:t> They descend in the lateral white column of the spinal cord as the </a:t>
            </a:r>
            <a:r>
              <a:rPr lang="en-US" sz="1900" b="1" u="heavy" dirty="0">
                <a:solidFill>
                  <a:schemeClr val="tx1"/>
                </a:solidFill>
                <a:uFill>
                  <a:solidFill>
                    <a:srgbClr val="CC3399"/>
                  </a:solidFill>
                </a:uFill>
                <a:latin typeface="+mj-lt"/>
              </a:rPr>
              <a:t>lateral corticospinal tract</a:t>
            </a:r>
            <a:r>
              <a:rPr lang="en-US" sz="1900" u="heavy" dirty="0">
                <a:solidFill>
                  <a:schemeClr val="tx1"/>
                </a:solidFill>
                <a:uFill>
                  <a:solidFill>
                    <a:srgbClr val="CC3399"/>
                  </a:solidFill>
                </a:uFill>
                <a:latin typeface="+mj-lt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  <a:latin typeface="+mj-lt"/>
              </a:rPr>
              <a:t> The uncrossed fibers  form the </a:t>
            </a:r>
            <a:r>
              <a:rPr lang="en-US" sz="1900" b="1" u="heavy" dirty="0">
                <a:solidFill>
                  <a:schemeClr val="tx1"/>
                </a:solidFill>
                <a:uFill>
                  <a:solidFill>
                    <a:srgbClr val="56C7AA"/>
                  </a:solidFill>
                </a:uFill>
                <a:latin typeface="+mj-lt"/>
              </a:rPr>
              <a:t>ventral corticospinal tract</a:t>
            </a:r>
            <a:r>
              <a:rPr lang="en-US" sz="1900" u="heavy" dirty="0">
                <a:solidFill>
                  <a:schemeClr val="tx1"/>
                </a:solidFill>
                <a:uFill>
                  <a:solidFill>
                    <a:srgbClr val="56C7AA"/>
                  </a:solidFill>
                </a:uFill>
                <a:latin typeface="+mj-lt"/>
              </a:rPr>
              <a:t>.</a:t>
            </a:r>
          </a:p>
          <a:p>
            <a:pPr algn="ctr"/>
            <a:r>
              <a:rPr lang="en-US" sz="1900" dirty="0">
                <a:solidFill>
                  <a:schemeClr val="tx1"/>
                </a:solidFill>
                <a:uFill>
                  <a:solidFill>
                    <a:srgbClr val="56C7AA"/>
                  </a:solidFill>
                </a:uFill>
                <a:latin typeface="+mj-lt"/>
              </a:rPr>
              <a:t>*</a:t>
            </a:r>
            <a:r>
              <a:rPr lang="en-US" sz="1900" dirty="0" err="1">
                <a:solidFill>
                  <a:schemeClr val="tx1"/>
                </a:solidFill>
                <a:uFill>
                  <a:solidFill>
                    <a:srgbClr val="56C7AA"/>
                  </a:solidFill>
                </a:uFill>
                <a:latin typeface="+mj-lt"/>
              </a:rPr>
              <a:t>Decuss</a:t>
            </a:r>
            <a:r>
              <a:rPr lang="en-US" sz="1900" dirty="0">
                <a:solidFill>
                  <a:schemeClr val="tx1"/>
                </a:solidFill>
                <a:uFill>
                  <a:solidFill>
                    <a:srgbClr val="56C7AA"/>
                  </a:solidFill>
                </a:uFill>
                <a:latin typeface="+mj-lt"/>
              </a:rPr>
              <a:t>- = crossing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BAEAF4A-CFC6-4D56-955F-B1850491104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(Closed)</a:t>
            </a:r>
          </a:p>
          <a:p>
            <a:r>
              <a:rPr lang="en-US" sz="3200" b="1" dirty="0"/>
              <a:t>Caudal surface</a:t>
            </a:r>
            <a:endParaRPr lang="en-US" sz="3600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92F35D-DD43-4ECA-AA8B-75F0B2306416}"/>
              </a:ext>
            </a:extLst>
          </p:cNvPr>
          <p:cNvGrpSpPr/>
          <p:nvPr/>
        </p:nvGrpSpPr>
        <p:grpSpPr>
          <a:xfrm>
            <a:off x="5133099" y="1493337"/>
            <a:ext cx="1527311" cy="1166505"/>
            <a:chOff x="457200" y="3810000"/>
            <a:chExt cx="3576638" cy="2890838"/>
          </a:xfrm>
        </p:grpSpPr>
        <p:pic>
          <p:nvPicPr>
            <p:cNvPr id="37" name="Picture 3" descr="Untitled-20">
              <a:extLst>
                <a:ext uri="{FF2B5EF4-FFF2-40B4-BE49-F238E27FC236}">
                  <a16:creationId xmlns:a16="http://schemas.microsoft.com/office/drawing/2014/main" id="{1A9CAD35-4327-42BC-83F5-8FF46FA87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88" y="3810000"/>
              <a:ext cx="3384550" cy="289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Line 10">
              <a:extLst>
                <a:ext uri="{FF2B5EF4-FFF2-40B4-BE49-F238E27FC236}">
                  <a16:creationId xmlns:a16="http://schemas.microsoft.com/office/drawing/2014/main" id="{C113199E-1141-4AD8-90D7-75C6C92973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400" y="5756275"/>
              <a:ext cx="908050" cy="111125"/>
            </a:xfrm>
            <a:prstGeom prst="line">
              <a:avLst/>
            </a:prstGeom>
            <a:noFill/>
            <a:ln w="63500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9" name="Line 13">
              <a:extLst>
                <a:ext uri="{FF2B5EF4-FFF2-40B4-BE49-F238E27FC236}">
                  <a16:creationId xmlns:a16="http://schemas.microsoft.com/office/drawing/2014/main" id="{6BA4521B-42FF-4706-AFCF-7DF3C3D80D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" y="4889500"/>
              <a:ext cx="695325" cy="63500"/>
            </a:xfrm>
            <a:prstGeom prst="line">
              <a:avLst/>
            </a:prstGeom>
            <a:noFill/>
            <a:ln w="63500">
              <a:solidFill>
                <a:schemeClr val="accent5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0EA900-83D4-4DDC-BD3D-57278D61DEF2}"/>
              </a:ext>
            </a:extLst>
          </p:cNvPr>
          <p:cNvGrpSpPr/>
          <p:nvPr/>
        </p:nvGrpSpPr>
        <p:grpSpPr>
          <a:xfrm>
            <a:off x="6546154" y="5063500"/>
            <a:ext cx="1087003" cy="1801326"/>
            <a:chOff x="9650523" y="1543981"/>
            <a:chExt cx="2369973" cy="39274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1F2ED6-195B-451D-B982-2E1D4FC133AD}"/>
                </a:ext>
              </a:extLst>
            </p:cNvPr>
            <p:cNvGrpSpPr/>
            <p:nvPr/>
          </p:nvGrpSpPr>
          <p:grpSpPr>
            <a:xfrm>
              <a:off x="9650523" y="1543981"/>
              <a:ext cx="2305099" cy="3927401"/>
              <a:chOff x="11706839" y="0"/>
              <a:chExt cx="2717607" cy="4223929"/>
            </a:xfrm>
          </p:grpSpPr>
          <p:pic>
            <p:nvPicPr>
              <p:cNvPr id="56" name="Picture 2" descr="Image result for Pyramidal Decussation">
                <a:extLst>
                  <a:ext uri="{FF2B5EF4-FFF2-40B4-BE49-F238E27FC236}">
                    <a16:creationId xmlns:a16="http://schemas.microsoft.com/office/drawing/2014/main" id="{E16A7EBA-F2CC-4AA1-A279-52B53931E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28870" y="0"/>
                <a:ext cx="2695576" cy="381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E9988F7-B33C-44BF-9575-7DA600AA318B}"/>
                  </a:ext>
                </a:extLst>
              </p:cNvPr>
              <p:cNvSpPr txBox="1"/>
              <p:nvPr/>
            </p:nvSpPr>
            <p:spPr>
              <a:xfrm>
                <a:off x="11706839" y="3502223"/>
                <a:ext cx="474842" cy="721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55" name="AutoShape 8">
              <a:extLst>
                <a:ext uri="{FF2B5EF4-FFF2-40B4-BE49-F238E27FC236}">
                  <a16:creationId xmlns:a16="http://schemas.microsoft.com/office/drawing/2014/main" id="{DFBF30EF-67AC-405D-9ACA-DE309038C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8741" y="3701187"/>
              <a:ext cx="1751755" cy="286351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AAEC622-3F43-43C4-9692-6805BD6621EF}"/>
              </a:ext>
            </a:extLst>
          </p:cNvPr>
          <p:cNvGrpSpPr/>
          <p:nvPr/>
        </p:nvGrpSpPr>
        <p:grpSpPr>
          <a:xfrm>
            <a:off x="4863190" y="2839849"/>
            <a:ext cx="2482992" cy="1859796"/>
            <a:chOff x="2971334" y="4847092"/>
            <a:chExt cx="2482992" cy="185979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A6D7CD6-384A-4205-8B1C-C863334A6BA2}"/>
                </a:ext>
              </a:extLst>
            </p:cNvPr>
            <p:cNvGrpSpPr/>
            <p:nvPr/>
          </p:nvGrpSpPr>
          <p:grpSpPr>
            <a:xfrm>
              <a:off x="2971334" y="4847092"/>
              <a:ext cx="2482992" cy="1859796"/>
              <a:chOff x="7220961" y="4128367"/>
              <a:chExt cx="3679825" cy="3117004"/>
            </a:xfrm>
          </p:grpSpPr>
          <p:sp>
            <p:nvSpPr>
              <p:cNvPr id="78" name="Line 10">
                <a:extLst>
                  <a:ext uri="{FF2B5EF4-FFF2-40B4-BE49-F238E27FC236}">
                    <a16:creationId xmlns:a16="http://schemas.microsoft.com/office/drawing/2014/main" id="{7E95A070-88BF-46E4-AC38-C20461F37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60672" y="6322291"/>
                <a:ext cx="908050" cy="111125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3">
                <a:extLst>
                  <a:ext uri="{FF2B5EF4-FFF2-40B4-BE49-F238E27FC236}">
                    <a16:creationId xmlns:a16="http://schemas.microsoft.com/office/drawing/2014/main" id="{6F9EA892-B268-4C98-9487-A18E3C06E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84473" y="5455515"/>
                <a:ext cx="695325" cy="6350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80" name="Picture 6" descr="Untitled-18">
                <a:extLst>
                  <a:ext uri="{FF2B5EF4-FFF2-40B4-BE49-F238E27FC236}">
                    <a16:creationId xmlns:a16="http://schemas.microsoft.com/office/drawing/2014/main" id="{CB317751-F22C-421A-A090-BD9D22757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31"/>
              <a:stretch/>
            </p:blipFill>
            <p:spPr bwMode="auto">
              <a:xfrm>
                <a:off x="7220961" y="4128367"/>
                <a:ext cx="3679825" cy="31170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39012164-D864-4D73-A2FE-B6C62BFBB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5075" y="6258175"/>
              <a:ext cx="481050" cy="266956"/>
            </a:xfrm>
            <a:custGeom>
              <a:avLst/>
              <a:gdLst>
                <a:gd name="T0" fmla="*/ 2147483647 w 501"/>
                <a:gd name="T1" fmla="*/ 2147483647 h 315"/>
                <a:gd name="T2" fmla="*/ 2147483647 w 501"/>
                <a:gd name="T3" fmla="*/ 2147483647 h 315"/>
                <a:gd name="T4" fmla="*/ 2147483647 w 501"/>
                <a:gd name="T5" fmla="*/ 2147483647 h 315"/>
                <a:gd name="T6" fmla="*/ 2147483647 w 501"/>
                <a:gd name="T7" fmla="*/ 2147483647 h 315"/>
                <a:gd name="T8" fmla="*/ 0 w 501"/>
                <a:gd name="T9" fmla="*/ 2147483647 h 315"/>
                <a:gd name="T10" fmla="*/ 2147483647 w 501"/>
                <a:gd name="T11" fmla="*/ 2147483647 h 315"/>
                <a:gd name="T12" fmla="*/ 2147483647 w 501"/>
                <a:gd name="T13" fmla="*/ 2147483647 h 315"/>
                <a:gd name="T14" fmla="*/ 2147483647 w 501"/>
                <a:gd name="T15" fmla="*/ 2147483647 h 315"/>
                <a:gd name="T16" fmla="*/ 2147483647 w 501"/>
                <a:gd name="T17" fmla="*/ 2147483647 h 315"/>
                <a:gd name="T18" fmla="*/ 2147483647 w 501"/>
                <a:gd name="T19" fmla="*/ 2147483647 h 315"/>
                <a:gd name="T20" fmla="*/ 2147483647 w 501"/>
                <a:gd name="T21" fmla="*/ 2147483647 h 315"/>
                <a:gd name="T22" fmla="*/ 2147483647 w 501"/>
                <a:gd name="T23" fmla="*/ 2147483647 h 315"/>
                <a:gd name="T24" fmla="*/ 2147483647 w 501"/>
                <a:gd name="T25" fmla="*/ 2147483647 h 315"/>
                <a:gd name="T26" fmla="*/ 2147483647 w 501"/>
                <a:gd name="T27" fmla="*/ 2147483647 h 315"/>
                <a:gd name="T28" fmla="*/ 2147483647 w 501"/>
                <a:gd name="T29" fmla="*/ 2147483647 h 315"/>
                <a:gd name="T30" fmla="*/ 2147483647 w 501"/>
                <a:gd name="T31" fmla="*/ 2147483647 h 315"/>
                <a:gd name="T32" fmla="*/ 2147483647 w 501"/>
                <a:gd name="T33" fmla="*/ 2147483647 h 315"/>
                <a:gd name="T34" fmla="*/ 2147483647 w 501"/>
                <a:gd name="T35" fmla="*/ 2147483647 h 315"/>
                <a:gd name="T36" fmla="*/ 2147483647 w 501"/>
                <a:gd name="T37" fmla="*/ 2147483647 h 315"/>
                <a:gd name="T38" fmla="*/ 2147483647 w 501"/>
                <a:gd name="T39" fmla="*/ 2147483647 h 315"/>
                <a:gd name="T40" fmla="*/ 2147483647 w 501"/>
                <a:gd name="T41" fmla="*/ 2147483647 h 315"/>
                <a:gd name="T42" fmla="*/ 2147483647 w 501"/>
                <a:gd name="T43" fmla="*/ 0 h 315"/>
                <a:gd name="T44" fmla="*/ 2147483647 w 501"/>
                <a:gd name="T45" fmla="*/ 2147483647 h 315"/>
                <a:gd name="T46" fmla="*/ 2147483647 w 501"/>
                <a:gd name="T47" fmla="*/ 2147483647 h 315"/>
                <a:gd name="T48" fmla="*/ 2147483647 w 501"/>
                <a:gd name="T49" fmla="*/ 2147483647 h 3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1"/>
                <a:gd name="T76" fmla="*/ 0 h 315"/>
                <a:gd name="T77" fmla="*/ 501 w 501"/>
                <a:gd name="T78" fmla="*/ 315 h 3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1" h="315">
                  <a:moveTo>
                    <a:pt x="124" y="4"/>
                  </a:moveTo>
                  <a:cubicBezTo>
                    <a:pt x="116" y="7"/>
                    <a:pt x="108" y="9"/>
                    <a:pt x="100" y="12"/>
                  </a:cubicBezTo>
                  <a:cubicBezTo>
                    <a:pt x="96" y="13"/>
                    <a:pt x="88" y="16"/>
                    <a:pt x="88" y="16"/>
                  </a:cubicBezTo>
                  <a:cubicBezTo>
                    <a:pt x="83" y="34"/>
                    <a:pt x="84" y="41"/>
                    <a:pt x="68" y="52"/>
                  </a:cubicBezTo>
                  <a:cubicBezTo>
                    <a:pt x="50" y="79"/>
                    <a:pt x="25" y="83"/>
                    <a:pt x="0" y="100"/>
                  </a:cubicBezTo>
                  <a:cubicBezTo>
                    <a:pt x="38" y="138"/>
                    <a:pt x="66" y="165"/>
                    <a:pt x="112" y="196"/>
                  </a:cubicBezTo>
                  <a:cubicBezTo>
                    <a:pt x="128" y="207"/>
                    <a:pt x="143" y="213"/>
                    <a:pt x="160" y="224"/>
                  </a:cubicBezTo>
                  <a:cubicBezTo>
                    <a:pt x="164" y="227"/>
                    <a:pt x="172" y="232"/>
                    <a:pt x="172" y="232"/>
                  </a:cubicBezTo>
                  <a:cubicBezTo>
                    <a:pt x="190" y="259"/>
                    <a:pt x="246" y="273"/>
                    <a:pt x="276" y="288"/>
                  </a:cubicBezTo>
                  <a:cubicBezTo>
                    <a:pt x="292" y="296"/>
                    <a:pt x="307" y="302"/>
                    <a:pt x="324" y="308"/>
                  </a:cubicBezTo>
                  <a:cubicBezTo>
                    <a:pt x="328" y="309"/>
                    <a:pt x="336" y="312"/>
                    <a:pt x="336" y="312"/>
                  </a:cubicBezTo>
                  <a:cubicBezTo>
                    <a:pt x="356" y="305"/>
                    <a:pt x="414" y="309"/>
                    <a:pt x="424" y="308"/>
                  </a:cubicBezTo>
                  <a:cubicBezTo>
                    <a:pt x="464" y="295"/>
                    <a:pt x="402" y="315"/>
                    <a:pt x="452" y="300"/>
                  </a:cubicBezTo>
                  <a:cubicBezTo>
                    <a:pt x="460" y="298"/>
                    <a:pt x="476" y="292"/>
                    <a:pt x="476" y="292"/>
                  </a:cubicBezTo>
                  <a:cubicBezTo>
                    <a:pt x="480" y="280"/>
                    <a:pt x="484" y="268"/>
                    <a:pt x="488" y="256"/>
                  </a:cubicBezTo>
                  <a:cubicBezTo>
                    <a:pt x="491" y="248"/>
                    <a:pt x="496" y="232"/>
                    <a:pt x="496" y="232"/>
                  </a:cubicBezTo>
                  <a:cubicBezTo>
                    <a:pt x="493" y="188"/>
                    <a:pt x="501" y="166"/>
                    <a:pt x="460" y="152"/>
                  </a:cubicBezTo>
                  <a:cubicBezTo>
                    <a:pt x="437" y="118"/>
                    <a:pt x="468" y="158"/>
                    <a:pt x="440" y="136"/>
                  </a:cubicBezTo>
                  <a:cubicBezTo>
                    <a:pt x="427" y="125"/>
                    <a:pt x="431" y="114"/>
                    <a:pt x="416" y="104"/>
                  </a:cubicBezTo>
                  <a:cubicBezTo>
                    <a:pt x="403" y="84"/>
                    <a:pt x="412" y="95"/>
                    <a:pt x="384" y="76"/>
                  </a:cubicBezTo>
                  <a:cubicBezTo>
                    <a:pt x="376" y="71"/>
                    <a:pt x="360" y="60"/>
                    <a:pt x="360" y="60"/>
                  </a:cubicBezTo>
                  <a:cubicBezTo>
                    <a:pt x="338" y="27"/>
                    <a:pt x="288" y="21"/>
                    <a:pt x="256" y="0"/>
                  </a:cubicBezTo>
                  <a:cubicBezTo>
                    <a:pt x="239" y="17"/>
                    <a:pt x="217" y="9"/>
                    <a:pt x="192" y="12"/>
                  </a:cubicBezTo>
                  <a:cubicBezTo>
                    <a:pt x="179" y="10"/>
                    <a:pt x="142" y="3"/>
                    <a:pt x="132" y="4"/>
                  </a:cubicBezTo>
                  <a:cubicBezTo>
                    <a:pt x="121" y="5"/>
                    <a:pt x="88" y="22"/>
                    <a:pt x="124" y="4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" name="Freeform 13">
              <a:extLst>
                <a:ext uri="{FF2B5EF4-FFF2-40B4-BE49-F238E27FC236}">
                  <a16:creationId xmlns:a16="http://schemas.microsoft.com/office/drawing/2014/main" id="{B9479C35-636C-4B7B-98EA-35DA11087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849" y="5907562"/>
              <a:ext cx="587117" cy="552366"/>
            </a:xfrm>
            <a:custGeom>
              <a:avLst/>
              <a:gdLst>
                <a:gd name="T0" fmla="*/ 2147483647 w 548"/>
                <a:gd name="T1" fmla="*/ 2147483647 h 527"/>
                <a:gd name="T2" fmla="*/ 2147483647 w 548"/>
                <a:gd name="T3" fmla="*/ 2147483647 h 527"/>
                <a:gd name="T4" fmla="*/ 2147483647 w 548"/>
                <a:gd name="T5" fmla="*/ 2147483647 h 527"/>
                <a:gd name="T6" fmla="*/ 2147483647 w 548"/>
                <a:gd name="T7" fmla="*/ 2147483647 h 527"/>
                <a:gd name="T8" fmla="*/ 2147483647 w 548"/>
                <a:gd name="T9" fmla="*/ 2147483647 h 527"/>
                <a:gd name="T10" fmla="*/ 2147483647 w 548"/>
                <a:gd name="T11" fmla="*/ 2147483647 h 527"/>
                <a:gd name="T12" fmla="*/ 2147483647 w 548"/>
                <a:gd name="T13" fmla="*/ 2147483647 h 527"/>
                <a:gd name="T14" fmla="*/ 2147483647 w 548"/>
                <a:gd name="T15" fmla="*/ 2147483647 h 527"/>
                <a:gd name="T16" fmla="*/ 2147483647 w 548"/>
                <a:gd name="T17" fmla="*/ 2147483647 h 527"/>
                <a:gd name="T18" fmla="*/ 2147483647 w 548"/>
                <a:gd name="T19" fmla="*/ 2147483647 h 527"/>
                <a:gd name="T20" fmla="*/ 2147483647 w 548"/>
                <a:gd name="T21" fmla="*/ 2147483647 h 527"/>
                <a:gd name="T22" fmla="*/ 2147483647 w 548"/>
                <a:gd name="T23" fmla="*/ 2147483647 h 527"/>
                <a:gd name="T24" fmla="*/ 2147483647 w 548"/>
                <a:gd name="T25" fmla="*/ 2147483647 h 527"/>
                <a:gd name="T26" fmla="*/ 2147483647 w 548"/>
                <a:gd name="T27" fmla="*/ 2147483647 h 527"/>
                <a:gd name="T28" fmla="*/ 2147483647 w 548"/>
                <a:gd name="T29" fmla="*/ 2147483647 h 527"/>
                <a:gd name="T30" fmla="*/ 2147483647 w 548"/>
                <a:gd name="T31" fmla="*/ 2147483647 h 527"/>
                <a:gd name="T32" fmla="*/ 2147483647 w 548"/>
                <a:gd name="T33" fmla="*/ 2147483647 h 527"/>
                <a:gd name="T34" fmla="*/ 2147483647 w 548"/>
                <a:gd name="T35" fmla="*/ 2147483647 h 527"/>
                <a:gd name="T36" fmla="*/ 2147483647 w 548"/>
                <a:gd name="T37" fmla="*/ 0 h 527"/>
                <a:gd name="T38" fmla="*/ 2147483647 w 548"/>
                <a:gd name="T39" fmla="*/ 0 h 527"/>
                <a:gd name="T40" fmla="*/ 2147483647 w 548"/>
                <a:gd name="T41" fmla="*/ 2147483647 h 527"/>
                <a:gd name="T42" fmla="*/ 2147483647 w 548"/>
                <a:gd name="T43" fmla="*/ 2147483647 h 527"/>
                <a:gd name="T44" fmla="*/ 2147483647 w 548"/>
                <a:gd name="T45" fmla="*/ 2147483647 h 527"/>
                <a:gd name="T46" fmla="*/ 2147483647 w 548"/>
                <a:gd name="T47" fmla="*/ 2147483647 h 527"/>
                <a:gd name="T48" fmla="*/ 2147483647 w 548"/>
                <a:gd name="T49" fmla="*/ 2147483647 h 527"/>
                <a:gd name="T50" fmla="*/ 2147483647 w 548"/>
                <a:gd name="T51" fmla="*/ 2147483647 h 527"/>
                <a:gd name="T52" fmla="*/ 0 w 548"/>
                <a:gd name="T53" fmla="*/ 2147483647 h 527"/>
                <a:gd name="T54" fmla="*/ 2147483647 w 548"/>
                <a:gd name="T55" fmla="*/ 2147483647 h 527"/>
                <a:gd name="T56" fmla="*/ 2147483647 w 548"/>
                <a:gd name="T57" fmla="*/ 2147483647 h 527"/>
                <a:gd name="T58" fmla="*/ 2147483647 w 548"/>
                <a:gd name="T59" fmla="*/ 2147483647 h 527"/>
                <a:gd name="T60" fmla="*/ 2147483647 w 548"/>
                <a:gd name="T61" fmla="*/ 2147483647 h 527"/>
                <a:gd name="T62" fmla="*/ 2147483647 w 548"/>
                <a:gd name="T63" fmla="*/ 2147483647 h 527"/>
                <a:gd name="T64" fmla="*/ 2147483647 w 548"/>
                <a:gd name="T65" fmla="*/ 2147483647 h 527"/>
                <a:gd name="T66" fmla="*/ 2147483647 w 548"/>
                <a:gd name="T67" fmla="*/ 2147483647 h 5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48"/>
                <a:gd name="T103" fmla="*/ 0 h 527"/>
                <a:gd name="T104" fmla="*/ 548 w 548"/>
                <a:gd name="T105" fmla="*/ 527 h 5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48" h="527">
                  <a:moveTo>
                    <a:pt x="260" y="508"/>
                  </a:moveTo>
                  <a:cubicBezTo>
                    <a:pt x="276" y="497"/>
                    <a:pt x="291" y="491"/>
                    <a:pt x="308" y="480"/>
                  </a:cubicBezTo>
                  <a:cubicBezTo>
                    <a:pt x="325" y="469"/>
                    <a:pt x="336" y="455"/>
                    <a:pt x="356" y="448"/>
                  </a:cubicBezTo>
                  <a:cubicBezTo>
                    <a:pt x="375" y="429"/>
                    <a:pt x="363" y="439"/>
                    <a:pt x="392" y="420"/>
                  </a:cubicBezTo>
                  <a:cubicBezTo>
                    <a:pt x="396" y="417"/>
                    <a:pt x="404" y="412"/>
                    <a:pt x="404" y="412"/>
                  </a:cubicBezTo>
                  <a:cubicBezTo>
                    <a:pt x="412" y="400"/>
                    <a:pt x="424" y="389"/>
                    <a:pt x="436" y="380"/>
                  </a:cubicBezTo>
                  <a:cubicBezTo>
                    <a:pt x="444" y="374"/>
                    <a:pt x="460" y="364"/>
                    <a:pt x="460" y="364"/>
                  </a:cubicBezTo>
                  <a:cubicBezTo>
                    <a:pt x="469" y="350"/>
                    <a:pt x="476" y="345"/>
                    <a:pt x="492" y="340"/>
                  </a:cubicBezTo>
                  <a:cubicBezTo>
                    <a:pt x="495" y="336"/>
                    <a:pt x="497" y="331"/>
                    <a:pt x="500" y="328"/>
                  </a:cubicBezTo>
                  <a:cubicBezTo>
                    <a:pt x="503" y="325"/>
                    <a:pt x="509" y="324"/>
                    <a:pt x="512" y="320"/>
                  </a:cubicBezTo>
                  <a:cubicBezTo>
                    <a:pt x="526" y="304"/>
                    <a:pt x="529" y="289"/>
                    <a:pt x="540" y="272"/>
                  </a:cubicBezTo>
                  <a:cubicBezTo>
                    <a:pt x="533" y="252"/>
                    <a:pt x="535" y="264"/>
                    <a:pt x="544" y="236"/>
                  </a:cubicBezTo>
                  <a:cubicBezTo>
                    <a:pt x="545" y="232"/>
                    <a:pt x="548" y="224"/>
                    <a:pt x="548" y="224"/>
                  </a:cubicBezTo>
                  <a:cubicBezTo>
                    <a:pt x="541" y="194"/>
                    <a:pt x="548" y="148"/>
                    <a:pt x="524" y="124"/>
                  </a:cubicBezTo>
                  <a:cubicBezTo>
                    <a:pt x="511" y="111"/>
                    <a:pt x="515" y="120"/>
                    <a:pt x="500" y="112"/>
                  </a:cubicBezTo>
                  <a:cubicBezTo>
                    <a:pt x="492" y="107"/>
                    <a:pt x="476" y="96"/>
                    <a:pt x="476" y="96"/>
                  </a:cubicBezTo>
                  <a:cubicBezTo>
                    <a:pt x="471" y="80"/>
                    <a:pt x="466" y="73"/>
                    <a:pt x="452" y="64"/>
                  </a:cubicBezTo>
                  <a:cubicBezTo>
                    <a:pt x="440" y="46"/>
                    <a:pt x="417" y="39"/>
                    <a:pt x="396" y="32"/>
                  </a:cubicBezTo>
                  <a:cubicBezTo>
                    <a:pt x="359" y="20"/>
                    <a:pt x="322" y="8"/>
                    <a:pt x="284" y="0"/>
                  </a:cubicBezTo>
                  <a:cubicBezTo>
                    <a:pt x="252" y="11"/>
                    <a:pt x="292" y="0"/>
                    <a:pt x="260" y="0"/>
                  </a:cubicBezTo>
                  <a:cubicBezTo>
                    <a:pt x="225" y="0"/>
                    <a:pt x="167" y="16"/>
                    <a:pt x="132" y="28"/>
                  </a:cubicBezTo>
                  <a:cubicBezTo>
                    <a:pt x="101" y="59"/>
                    <a:pt x="78" y="94"/>
                    <a:pt x="64" y="136"/>
                  </a:cubicBezTo>
                  <a:cubicBezTo>
                    <a:pt x="60" y="148"/>
                    <a:pt x="56" y="160"/>
                    <a:pt x="52" y="172"/>
                  </a:cubicBezTo>
                  <a:cubicBezTo>
                    <a:pt x="51" y="176"/>
                    <a:pt x="48" y="184"/>
                    <a:pt x="48" y="184"/>
                  </a:cubicBezTo>
                  <a:cubicBezTo>
                    <a:pt x="45" y="203"/>
                    <a:pt x="43" y="235"/>
                    <a:pt x="32" y="252"/>
                  </a:cubicBezTo>
                  <a:cubicBezTo>
                    <a:pt x="24" y="264"/>
                    <a:pt x="16" y="276"/>
                    <a:pt x="8" y="288"/>
                  </a:cubicBezTo>
                  <a:cubicBezTo>
                    <a:pt x="5" y="292"/>
                    <a:pt x="0" y="300"/>
                    <a:pt x="0" y="300"/>
                  </a:cubicBezTo>
                  <a:cubicBezTo>
                    <a:pt x="2" y="306"/>
                    <a:pt x="9" y="338"/>
                    <a:pt x="12" y="340"/>
                  </a:cubicBezTo>
                  <a:cubicBezTo>
                    <a:pt x="34" y="355"/>
                    <a:pt x="64" y="359"/>
                    <a:pt x="84" y="372"/>
                  </a:cubicBezTo>
                  <a:cubicBezTo>
                    <a:pt x="114" y="392"/>
                    <a:pt x="146" y="421"/>
                    <a:pt x="180" y="432"/>
                  </a:cubicBezTo>
                  <a:cubicBezTo>
                    <a:pt x="188" y="444"/>
                    <a:pt x="212" y="460"/>
                    <a:pt x="212" y="460"/>
                  </a:cubicBezTo>
                  <a:cubicBezTo>
                    <a:pt x="220" y="472"/>
                    <a:pt x="244" y="519"/>
                    <a:pt x="248" y="520"/>
                  </a:cubicBezTo>
                  <a:cubicBezTo>
                    <a:pt x="252" y="521"/>
                    <a:pt x="257" y="527"/>
                    <a:pt x="260" y="524"/>
                  </a:cubicBezTo>
                  <a:cubicBezTo>
                    <a:pt x="264" y="520"/>
                    <a:pt x="260" y="513"/>
                    <a:pt x="260" y="508"/>
                  </a:cubicBezTo>
                  <a:close/>
                </a:path>
              </a:pathLst>
            </a:custGeom>
            <a:solidFill>
              <a:srgbClr val="56C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2" name="AutoShape 10">
              <a:extLst>
                <a:ext uri="{FF2B5EF4-FFF2-40B4-BE49-F238E27FC236}">
                  <a16:creationId xmlns:a16="http://schemas.microsoft.com/office/drawing/2014/main" id="{AFC3A0EE-F57C-4D4A-B167-8A108A205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632" y="6311818"/>
              <a:ext cx="305354" cy="90373"/>
            </a:xfrm>
            <a:prstGeom prst="roundRect">
              <a:avLst>
                <a:gd name="adj" fmla="val 16667"/>
              </a:avLst>
            </a:prstGeom>
            <a:noFill/>
            <a:ln w="222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73" name="AutoShape 11">
              <a:extLst>
                <a:ext uri="{FF2B5EF4-FFF2-40B4-BE49-F238E27FC236}">
                  <a16:creationId xmlns:a16="http://schemas.microsoft.com/office/drawing/2014/main" id="{35CD0B1C-5F96-4AB8-A600-814A2321F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1532" y="6486790"/>
              <a:ext cx="469168" cy="216518"/>
            </a:xfrm>
            <a:prstGeom prst="roundRect">
              <a:avLst>
                <a:gd name="adj" fmla="val 16667"/>
              </a:avLst>
            </a:prstGeom>
            <a:noFill/>
            <a:ln w="222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4B13F99E-C72E-43BD-BA41-2CBC8BC2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4" y="5554139"/>
              <a:ext cx="370866" cy="316071"/>
            </a:xfrm>
            <a:custGeom>
              <a:avLst/>
              <a:gdLst>
                <a:gd name="T0" fmla="*/ 2147483647 w 344"/>
                <a:gd name="T1" fmla="*/ 2147483647 h 343"/>
                <a:gd name="T2" fmla="*/ 2147483647 w 344"/>
                <a:gd name="T3" fmla="*/ 2147483647 h 343"/>
                <a:gd name="T4" fmla="*/ 2147483647 w 344"/>
                <a:gd name="T5" fmla="*/ 2147483647 h 343"/>
                <a:gd name="T6" fmla="*/ 2147483647 w 344"/>
                <a:gd name="T7" fmla="*/ 2147483647 h 343"/>
                <a:gd name="T8" fmla="*/ 2147483647 w 344"/>
                <a:gd name="T9" fmla="*/ 2147483647 h 343"/>
                <a:gd name="T10" fmla="*/ 2147483647 w 344"/>
                <a:gd name="T11" fmla="*/ 2147483647 h 343"/>
                <a:gd name="T12" fmla="*/ 2147483647 w 344"/>
                <a:gd name="T13" fmla="*/ 2147483647 h 343"/>
                <a:gd name="T14" fmla="*/ 0 w 344"/>
                <a:gd name="T15" fmla="*/ 2147483647 h 343"/>
                <a:gd name="T16" fmla="*/ 2147483647 w 344"/>
                <a:gd name="T17" fmla="*/ 2147483647 h 343"/>
                <a:gd name="T18" fmla="*/ 2147483647 w 344"/>
                <a:gd name="T19" fmla="*/ 2147483647 h 343"/>
                <a:gd name="T20" fmla="*/ 2147483647 w 344"/>
                <a:gd name="T21" fmla="*/ 2147483647 h 343"/>
                <a:gd name="T22" fmla="*/ 2147483647 w 344"/>
                <a:gd name="T23" fmla="*/ 2147483647 h 343"/>
                <a:gd name="T24" fmla="*/ 2147483647 w 344"/>
                <a:gd name="T25" fmla="*/ 2147483647 h 343"/>
                <a:gd name="T26" fmla="*/ 2147483647 w 344"/>
                <a:gd name="T27" fmla="*/ 2147483647 h 343"/>
                <a:gd name="T28" fmla="*/ 2147483647 w 344"/>
                <a:gd name="T29" fmla="*/ 2147483647 h 343"/>
                <a:gd name="T30" fmla="*/ 2147483647 w 344"/>
                <a:gd name="T31" fmla="*/ 2147483647 h 343"/>
                <a:gd name="T32" fmla="*/ 2147483647 w 344"/>
                <a:gd name="T33" fmla="*/ 2147483647 h 343"/>
                <a:gd name="T34" fmla="*/ 2147483647 w 344"/>
                <a:gd name="T35" fmla="*/ 2147483647 h 343"/>
                <a:gd name="T36" fmla="*/ 2147483647 w 344"/>
                <a:gd name="T37" fmla="*/ 2147483647 h 343"/>
                <a:gd name="T38" fmla="*/ 2147483647 w 344"/>
                <a:gd name="T39" fmla="*/ 2147483647 h 343"/>
                <a:gd name="T40" fmla="*/ 2147483647 w 344"/>
                <a:gd name="T41" fmla="*/ 0 h 3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4"/>
                <a:gd name="T64" fmla="*/ 0 h 343"/>
                <a:gd name="T65" fmla="*/ 344 w 344"/>
                <a:gd name="T66" fmla="*/ 343 h 3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4" h="343">
                  <a:moveTo>
                    <a:pt x="256" y="22"/>
                  </a:moveTo>
                  <a:cubicBezTo>
                    <a:pt x="217" y="9"/>
                    <a:pt x="171" y="18"/>
                    <a:pt x="132" y="30"/>
                  </a:cubicBezTo>
                  <a:cubicBezTo>
                    <a:pt x="102" y="39"/>
                    <a:pt x="112" y="36"/>
                    <a:pt x="84" y="54"/>
                  </a:cubicBezTo>
                  <a:cubicBezTo>
                    <a:pt x="80" y="57"/>
                    <a:pt x="72" y="62"/>
                    <a:pt x="72" y="62"/>
                  </a:cubicBezTo>
                  <a:cubicBezTo>
                    <a:pt x="53" y="90"/>
                    <a:pt x="64" y="81"/>
                    <a:pt x="44" y="94"/>
                  </a:cubicBezTo>
                  <a:cubicBezTo>
                    <a:pt x="37" y="116"/>
                    <a:pt x="19" y="133"/>
                    <a:pt x="12" y="154"/>
                  </a:cubicBezTo>
                  <a:cubicBezTo>
                    <a:pt x="9" y="162"/>
                    <a:pt x="7" y="170"/>
                    <a:pt x="4" y="178"/>
                  </a:cubicBezTo>
                  <a:cubicBezTo>
                    <a:pt x="3" y="182"/>
                    <a:pt x="0" y="190"/>
                    <a:pt x="0" y="190"/>
                  </a:cubicBezTo>
                  <a:cubicBezTo>
                    <a:pt x="11" y="223"/>
                    <a:pt x="7" y="284"/>
                    <a:pt x="48" y="298"/>
                  </a:cubicBezTo>
                  <a:cubicBezTo>
                    <a:pt x="73" y="323"/>
                    <a:pt x="125" y="333"/>
                    <a:pt x="160" y="342"/>
                  </a:cubicBezTo>
                  <a:cubicBezTo>
                    <a:pt x="186" y="335"/>
                    <a:pt x="209" y="343"/>
                    <a:pt x="236" y="334"/>
                  </a:cubicBezTo>
                  <a:cubicBezTo>
                    <a:pt x="253" y="317"/>
                    <a:pt x="241" y="318"/>
                    <a:pt x="248" y="298"/>
                  </a:cubicBezTo>
                  <a:cubicBezTo>
                    <a:pt x="243" y="284"/>
                    <a:pt x="258" y="226"/>
                    <a:pt x="272" y="214"/>
                  </a:cubicBezTo>
                  <a:cubicBezTo>
                    <a:pt x="283" y="205"/>
                    <a:pt x="296" y="198"/>
                    <a:pt x="308" y="190"/>
                  </a:cubicBezTo>
                  <a:cubicBezTo>
                    <a:pt x="312" y="187"/>
                    <a:pt x="320" y="182"/>
                    <a:pt x="320" y="182"/>
                  </a:cubicBezTo>
                  <a:cubicBezTo>
                    <a:pt x="330" y="152"/>
                    <a:pt x="315" y="188"/>
                    <a:pt x="336" y="162"/>
                  </a:cubicBezTo>
                  <a:cubicBezTo>
                    <a:pt x="338" y="159"/>
                    <a:pt x="344" y="135"/>
                    <a:pt x="344" y="134"/>
                  </a:cubicBezTo>
                  <a:cubicBezTo>
                    <a:pt x="336" y="81"/>
                    <a:pt x="328" y="74"/>
                    <a:pt x="284" y="50"/>
                  </a:cubicBezTo>
                  <a:cubicBezTo>
                    <a:pt x="237" y="24"/>
                    <a:pt x="283" y="42"/>
                    <a:pt x="236" y="26"/>
                  </a:cubicBezTo>
                  <a:cubicBezTo>
                    <a:pt x="232" y="25"/>
                    <a:pt x="224" y="22"/>
                    <a:pt x="224" y="22"/>
                  </a:cubicBezTo>
                  <a:lnTo>
                    <a:pt x="174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6CB262DB-1BB8-44B8-A553-AE4F016E4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443" y="5490415"/>
              <a:ext cx="304215" cy="409190"/>
            </a:xfrm>
            <a:custGeom>
              <a:avLst/>
              <a:gdLst>
                <a:gd name="T0" fmla="*/ 2147483647 w 284"/>
                <a:gd name="T1" fmla="*/ 2147483647 h 432"/>
                <a:gd name="T2" fmla="*/ 2147483647 w 284"/>
                <a:gd name="T3" fmla="*/ 2147483647 h 432"/>
                <a:gd name="T4" fmla="*/ 2147483647 w 284"/>
                <a:gd name="T5" fmla="*/ 2147483647 h 432"/>
                <a:gd name="T6" fmla="*/ 2147483647 w 284"/>
                <a:gd name="T7" fmla="*/ 2147483647 h 432"/>
                <a:gd name="T8" fmla="*/ 2147483647 w 284"/>
                <a:gd name="T9" fmla="*/ 2147483647 h 432"/>
                <a:gd name="T10" fmla="*/ 2147483647 w 284"/>
                <a:gd name="T11" fmla="*/ 2147483647 h 432"/>
                <a:gd name="T12" fmla="*/ 2147483647 w 284"/>
                <a:gd name="T13" fmla="*/ 0 h 432"/>
                <a:gd name="T14" fmla="*/ 2147483647 w 284"/>
                <a:gd name="T15" fmla="*/ 2147483647 h 432"/>
                <a:gd name="T16" fmla="*/ 2147483647 w 284"/>
                <a:gd name="T17" fmla="*/ 2147483647 h 432"/>
                <a:gd name="T18" fmla="*/ 2147483647 w 284"/>
                <a:gd name="T19" fmla="*/ 2147483647 h 432"/>
                <a:gd name="T20" fmla="*/ 2147483647 w 284"/>
                <a:gd name="T21" fmla="*/ 2147483647 h 432"/>
                <a:gd name="T22" fmla="*/ 2147483647 w 284"/>
                <a:gd name="T23" fmla="*/ 2147483647 h 432"/>
                <a:gd name="T24" fmla="*/ 2147483647 w 284"/>
                <a:gd name="T25" fmla="*/ 2147483647 h 432"/>
                <a:gd name="T26" fmla="*/ 2147483647 w 284"/>
                <a:gd name="T27" fmla="*/ 2147483647 h 432"/>
                <a:gd name="T28" fmla="*/ 2147483647 w 284"/>
                <a:gd name="T29" fmla="*/ 2147483647 h 432"/>
                <a:gd name="T30" fmla="*/ 2147483647 w 284"/>
                <a:gd name="T31" fmla="*/ 2147483647 h 432"/>
                <a:gd name="T32" fmla="*/ 2147483647 w 284"/>
                <a:gd name="T33" fmla="*/ 2147483647 h 432"/>
                <a:gd name="T34" fmla="*/ 2147483647 w 284"/>
                <a:gd name="T35" fmla="*/ 2147483647 h 432"/>
                <a:gd name="T36" fmla="*/ 2147483647 w 284"/>
                <a:gd name="T37" fmla="*/ 2147483647 h 432"/>
                <a:gd name="T38" fmla="*/ 2147483647 w 284"/>
                <a:gd name="T39" fmla="*/ 2147483647 h 432"/>
                <a:gd name="T40" fmla="*/ 2147483647 w 284"/>
                <a:gd name="T41" fmla="*/ 2147483647 h 432"/>
                <a:gd name="T42" fmla="*/ 2147483647 w 284"/>
                <a:gd name="T43" fmla="*/ 2147483647 h 432"/>
                <a:gd name="T44" fmla="*/ 2147483647 w 284"/>
                <a:gd name="T45" fmla="*/ 2147483647 h 432"/>
                <a:gd name="T46" fmla="*/ 2147483647 w 284"/>
                <a:gd name="T47" fmla="*/ 2147483647 h 432"/>
                <a:gd name="T48" fmla="*/ 2147483647 w 284"/>
                <a:gd name="T49" fmla="*/ 2147483647 h 432"/>
                <a:gd name="T50" fmla="*/ 2147483647 w 284"/>
                <a:gd name="T51" fmla="*/ 2147483647 h 432"/>
                <a:gd name="T52" fmla="*/ 2147483647 w 284"/>
                <a:gd name="T53" fmla="*/ 2147483647 h 432"/>
                <a:gd name="T54" fmla="*/ 2147483647 w 284"/>
                <a:gd name="T55" fmla="*/ 2147483647 h 432"/>
                <a:gd name="T56" fmla="*/ 2147483647 w 284"/>
                <a:gd name="T57" fmla="*/ 2147483647 h 432"/>
                <a:gd name="T58" fmla="*/ 2147483647 w 284"/>
                <a:gd name="T59" fmla="*/ 2147483647 h 432"/>
                <a:gd name="T60" fmla="*/ 2147483647 w 284"/>
                <a:gd name="T61" fmla="*/ 2147483647 h 432"/>
                <a:gd name="T62" fmla="*/ 2147483647 w 284"/>
                <a:gd name="T63" fmla="*/ 2147483647 h 432"/>
                <a:gd name="T64" fmla="*/ 2147483647 w 284"/>
                <a:gd name="T65" fmla="*/ 2147483647 h 4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84"/>
                <a:gd name="T100" fmla="*/ 0 h 432"/>
                <a:gd name="T101" fmla="*/ 284 w 284"/>
                <a:gd name="T102" fmla="*/ 432 h 4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84" h="432">
                  <a:moveTo>
                    <a:pt x="284" y="99"/>
                  </a:moveTo>
                  <a:cubicBezTo>
                    <a:pt x="273" y="95"/>
                    <a:pt x="270" y="88"/>
                    <a:pt x="260" y="81"/>
                  </a:cubicBezTo>
                  <a:cubicBezTo>
                    <a:pt x="250" y="66"/>
                    <a:pt x="257" y="74"/>
                    <a:pt x="236" y="60"/>
                  </a:cubicBezTo>
                  <a:cubicBezTo>
                    <a:pt x="225" y="52"/>
                    <a:pt x="225" y="42"/>
                    <a:pt x="218" y="33"/>
                  </a:cubicBezTo>
                  <a:cubicBezTo>
                    <a:pt x="212" y="25"/>
                    <a:pt x="208" y="28"/>
                    <a:pt x="200" y="24"/>
                  </a:cubicBezTo>
                  <a:cubicBezTo>
                    <a:pt x="191" y="19"/>
                    <a:pt x="183" y="9"/>
                    <a:pt x="173" y="6"/>
                  </a:cubicBezTo>
                  <a:cubicBezTo>
                    <a:pt x="167" y="4"/>
                    <a:pt x="155" y="0"/>
                    <a:pt x="155" y="0"/>
                  </a:cubicBezTo>
                  <a:cubicBezTo>
                    <a:pt x="139" y="5"/>
                    <a:pt x="128" y="23"/>
                    <a:pt x="113" y="33"/>
                  </a:cubicBezTo>
                  <a:cubicBezTo>
                    <a:pt x="88" y="70"/>
                    <a:pt x="61" y="107"/>
                    <a:pt x="47" y="150"/>
                  </a:cubicBezTo>
                  <a:cubicBezTo>
                    <a:pt x="45" y="157"/>
                    <a:pt x="26" y="177"/>
                    <a:pt x="20" y="186"/>
                  </a:cubicBezTo>
                  <a:cubicBezTo>
                    <a:pt x="12" y="199"/>
                    <a:pt x="5" y="223"/>
                    <a:pt x="2" y="237"/>
                  </a:cubicBezTo>
                  <a:cubicBezTo>
                    <a:pt x="7" y="252"/>
                    <a:pt x="0" y="264"/>
                    <a:pt x="5" y="279"/>
                  </a:cubicBezTo>
                  <a:cubicBezTo>
                    <a:pt x="7" y="293"/>
                    <a:pt x="4" y="308"/>
                    <a:pt x="8" y="321"/>
                  </a:cubicBezTo>
                  <a:cubicBezTo>
                    <a:pt x="10" y="348"/>
                    <a:pt x="4" y="384"/>
                    <a:pt x="20" y="408"/>
                  </a:cubicBezTo>
                  <a:cubicBezTo>
                    <a:pt x="34" y="404"/>
                    <a:pt x="45" y="398"/>
                    <a:pt x="59" y="393"/>
                  </a:cubicBezTo>
                  <a:cubicBezTo>
                    <a:pt x="104" y="397"/>
                    <a:pt x="138" y="418"/>
                    <a:pt x="182" y="423"/>
                  </a:cubicBezTo>
                  <a:cubicBezTo>
                    <a:pt x="198" y="428"/>
                    <a:pt x="213" y="430"/>
                    <a:pt x="230" y="432"/>
                  </a:cubicBezTo>
                  <a:cubicBezTo>
                    <a:pt x="237" y="431"/>
                    <a:pt x="244" y="431"/>
                    <a:pt x="251" y="429"/>
                  </a:cubicBezTo>
                  <a:cubicBezTo>
                    <a:pt x="257" y="428"/>
                    <a:pt x="269" y="423"/>
                    <a:pt x="269" y="423"/>
                  </a:cubicBezTo>
                  <a:cubicBezTo>
                    <a:pt x="275" y="405"/>
                    <a:pt x="267" y="405"/>
                    <a:pt x="251" y="408"/>
                  </a:cubicBezTo>
                  <a:cubicBezTo>
                    <a:pt x="236" y="403"/>
                    <a:pt x="211" y="407"/>
                    <a:pt x="197" y="405"/>
                  </a:cubicBezTo>
                  <a:cubicBezTo>
                    <a:pt x="178" y="403"/>
                    <a:pt x="161" y="396"/>
                    <a:pt x="143" y="390"/>
                  </a:cubicBezTo>
                  <a:cubicBezTo>
                    <a:pt x="130" y="386"/>
                    <a:pt x="118" y="381"/>
                    <a:pt x="107" y="375"/>
                  </a:cubicBezTo>
                  <a:cubicBezTo>
                    <a:pt x="101" y="371"/>
                    <a:pt x="89" y="363"/>
                    <a:pt x="89" y="363"/>
                  </a:cubicBezTo>
                  <a:cubicBezTo>
                    <a:pt x="81" y="340"/>
                    <a:pt x="61" y="323"/>
                    <a:pt x="53" y="300"/>
                  </a:cubicBezTo>
                  <a:cubicBezTo>
                    <a:pt x="61" y="276"/>
                    <a:pt x="53" y="306"/>
                    <a:pt x="53" y="282"/>
                  </a:cubicBezTo>
                  <a:cubicBezTo>
                    <a:pt x="53" y="253"/>
                    <a:pt x="57" y="225"/>
                    <a:pt x="65" y="198"/>
                  </a:cubicBezTo>
                  <a:cubicBezTo>
                    <a:pt x="68" y="186"/>
                    <a:pt x="70" y="168"/>
                    <a:pt x="80" y="159"/>
                  </a:cubicBezTo>
                  <a:cubicBezTo>
                    <a:pt x="99" y="142"/>
                    <a:pt x="121" y="131"/>
                    <a:pt x="143" y="120"/>
                  </a:cubicBezTo>
                  <a:cubicBezTo>
                    <a:pt x="172" y="106"/>
                    <a:pt x="124" y="123"/>
                    <a:pt x="170" y="108"/>
                  </a:cubicBezTo>
                  <a:cubicBezTo>
                    <a:pt x="173" y="107"/>
                    <a:pt x="179" y="105"/>
                    <a:pt x="179" y="105"/>
                  </a:cubicBezTo>
                  <a:cubicBezTo>
                    <a:pt x="199" y="109"/>
                    <a:pt x="218" y="102"/>
                    <a:pt x="239" y="99"/>
                  </a:cubicBezTo>
                  <a:cubicBezTo>
                    <a:pt x="257" y="105"/>
                    <a:pt x="269" y="109"/>
                    <a:pt x="284" y="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6" name="AutoShape 8">
              <a:extLst>
                <a:ext uri="{FF2B5EF4-FFF2-40B4-BE49-F238E27FC236}">
                  <a16:creationId xmlns:a16="http://schemas.microsoft.com/office/drawing/2014/main" id="{120B53C9-8BD6-4522-8834-A8805C77D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716" y="5763792"/>
              <a:ext cx="377419" cy="2088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>
                <a:latin typeface="Book Antiqua" panose="02040602050305030304" pitchFamily="18" charset="0"/>
              </a:endParaRPr>
            </a:p>
          </p:txBody>
        </p:sp>
        <p:sp>
          <p:nvSpPr>
            <p:cNvPr id="77" name="Oval 14">
              <a:extLst>
                <a:ext uri="{FF2B5EF4-FFF2-40B4-BE49-F238E27FC236}">
                  <a16:creationId xmlns:a16="http://schemas.microsoft.com/office/drawing/2014/main" id="{20FE4C82-1C6B-4979-9BA4-3403D4789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995" y="5620760"/>
              <a:ext cx="564832" cy="137512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84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673" y="1586463"/>
            <a:ext cx="5457669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Traversed by </a:t>
            </a:r>
            <a:r>
              <a:rPr lang="en-GB" sz="2200" b="1" dirty="0">
                <a:latin typeface="+mj-lt"/>
              </a:rPr>
              <a:t>Central Canal</a:t>
            </a:r>
            <a:r>
              <a:rPr lang="en-GB" sz="2200" dirty="0">
                <a:latin typeface="+mj-lt"/>
              </a:rPr>
              <a:t>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Larger size </a:t>
            </a:r>
            <a:r>
              <a:rPr lang="en-GB" sz="2200" b="1" dirty="0">
                <a:latin typeface="+mj-lt"/>
              </a:rPr>
              <a:t>Gracile</a:t>
            </a:r>
            <a:r>
              <a:rPr lang="en-GB" sz="2200" dirty="0">
                <a:latin typeface="+mj-lt"/>
              </a:rPr>
              <a:t> &amp; </a:t>
            </a:r>
            <a:r>
              <a:rPr lang="en-GB" sz="2200" b="1" dirty="0">
                <a:latin typeface="+mj-lt"/>
              </a:rPr>
              <a:t>Cuneate nuclei</a:t>
            </a:r>
            <a:r>
              <a:rPr lang="en-GB" sz="2200" dirty="0">
                <a:latin typeface="+mj-lt"/>
              </a:rPr>
              <a:t>, concerned with proprioceptive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(knowing the normal body position) </a:t>
            </a:r>
            <a:r>
              <a:rPr lang="en-GB" sz="2200" dirty="0">
                <a:latin typeface="+mj-lt"/>
              </a:rPr>
              <a:t>deep sensations of the body.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Axons of Gracile &amp; Cuneate nuclei  form the </a:t>
            </a:r>
            <a:r>
              <a:rPr lang="en-GB" sz="2200" b="1" dirty="0">
                <a:latin typeface="+mj-lt"/>
              </a:rPr>
              <a:t>internal arcuate </a:t>
            </a:r>
            <a:r>
              <a:rPr lang="en-GB" sz="2200" b="1" dirty="0" err="1">
                <a:latin typeface="+mj-lt"/>
              </a:rPr>
              <a:t>fibers</a:t>
            </a:r>
            <a:r>
              <a:rPr lang="en-GB" sz="2200" dirty="0">
                <a:latin typeface="+mj-lt"/>
              </a:rPr>
              <a:t>;</a:t>
            </a:r>
            <a:r>
              <a:rPr lang="en-GB" sz="2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GB" sz="2200" dirty="0">
                <a:latin typeface="+mj-lt"/>
              </a:rPr>
              <a:t>Sensory Decussation.*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b="1" dirty="0">
                <a:latin typeface="+mj-lt"/>
              </a:rPr>
              <a:t>Pyramids</a:t>
            </a:r>
            <a:r>
              <a:rPr lang="en-GB" sz="2200" dirty="0">
                <a:latin typeface="+mj-lt"/>
              </a:rPr>
              <a:t> are prominent ventrally.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22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295869" y="472200"/>
            <a:ext cx="5493008" cy="3755670"/>
            <a:chOff x="6529387" y="1282804"/>
            <a:chExt cx="4824413" cy="4121150"/>
          </a:xfrm>
        </p:grpSpPr>
        <p:pic>
          <p:nvPicPr>
            <p:cNvPr id="4" name="Picture 4" descr="Untitled-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387" y="1282804"/>
              <a:ext cx="4824413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8729661" y="3865667"/>
              <a:ext cx="971550" cy="819150"/>
            </a:xfrm>
            <a:custGeom>
              <a:avLst/>
              <a:gdLst>
                <a:gd name="T0" fmla="*/ 2147483647 w 612"/>
                <a:gd name="T1" fmla="*/ 2147483647 h 505"/>
                <a:gd name="T2" fmla="*/ 2147483647 w 612"/>
                <a:gd name="T3" fmla="*/ 2147483647 h 505"/>
                <a:gd name="T4" fmla="*/ 2147483647 w 612"/>
                <a:gd name="T5" fmla="*/ 2147483647 h 505"/>
                <a:gd name="T6" fmla="*/ 2147483647 w 612"/>
                <a:gd name="T7" fmla="*/ 0 h 505"/>
                <a:gd name="T8" fmla="*/ 2147483647 w 612"/>
                <a:gd name="T9" fmla="*/ 2147483647 h 505"/>
                <a:gd name="T10" fmla="*/ 2147483647 w 612"/>
                <a:gd name="T11" fmla="*/ 2147483647 h 505"/>
                <a:gd name="T12" fmla="*/ 2147483647 w 612"/>
                <a:gd name="T13" fmla="*/ 2147483647 h 505"/>
                <a:gd name="T14" fmla="*/ 2147483647 w 612"/>
                <a:gd name="T15" fmla="*/ 2147483647 h 505"/>
                <a:gd name="T16" fmla="*/ 2147483647 w 612"/>
                <a:gd name="T17" fmla="*/ 2147483647 h 505"/>
                <a:gd name="T18" fmla="*/ 2147483647 w 612"/>
                <a:gd name="T19" fmla="*/ 2147483647 h 505"/>
                <a:gd name="T20" fmla="*/ 0 w 612"/>
                <a:gd name="T21" fmla="*/ 2147483647 h 505"/>
                <a:gd name="T22" fmla="*/ 2147483647 w 612"/>
                <a:gd name="T23" fmla="*/ 2147483647 h 505"/>
                <a:gd name="T24" fmla="*/ 2147483647 w 612"/>
                <a:gd name="T25" fmla="*/ 2147483647 h 505"/>
                <a:gd name="T26" fmla="*/ 2147483647 w 612"/>
                <a:gd name="T27" fmla="*/ 2147483647 h 505"/>
                <a:gd name="T28" fmla="*/ 2147483647 w 612"/>
                <a:gd name="T29" fmla="*/ 2147483647 h 505"/>
                <a:gd name="T30" fmla="*/ 2147483647 w 612"/>
                <a:gd name="T31" fmla="*/ 2147483647 h 505"/>
                <a:gd name="T32" fmla="*/ 2147483647 w 612"/>
                <a:gd name="T33" fmla="*/ 2147483647 h 505"/>
                <a:gd name="T34" fmla="*/ 2147483647 w 612"/>
                <a:gd name="T35" fmla="*/ 2147483647 h 505"/>
                <a:gd name="T36" fmla="*/ 2147483647 w 612"/>
                <a:gd name="T37" fmla="*/ 2147483647 h 505"/>
                <a:gd name="T38" fmla="*/ 2147483647 w 612"/>
                <a:gd name="T39" fmla="*/ 2147483647 h 505"/>
                <a:gd name="T40" fmla="*/ 2147483647 w 612"/>
                <a:gd name="T41" fmla="*/ 2147483647 h 505"/>
                <a:gd name="T42" fmla="*/ 2147483647 w 612"/>
                <a:gd name="T43" fmla="*/ 2147483647 h 505"/>
                <a:gd name="T44" fmla="*/ 2147483647 w 612"/>
                <a:gd name="T45" fmla="*/ 2147483647 h 505"/>
                <a:gd name="T46" fmla="*/ 2147483647 w 612"/>
                <a:gd name="T47" fmla="*/ 2147483647 h 505"/>
                <a:gd name="T48" fmla="*/ 2147483647 w 612"/>
                <a:gd name="T49" fmla="*/ 2147483647 h 50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2"/>
                <a:gd name="T76" fmla="*/ 0 h 505"/>
                <a:gd name="T77" fmla="*/ 612 w 612"/>
                <a:gd name="T78" fmla="*/ 505 h 50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2" h="505">
                  <a:moveTo>
                    <a:pt x="519" y="28"/>
                  </a:moveTo>
                  <a:cubicBezTo>
                    <a:pt x="512" y="26"/>
                    <a:pt x="504" y="23"/>
                    <a:pt x="497" y="21"/>
                  </a:cubicBezTo>
                  <a:cubicBezTo>
                    <a:pt x="488" y="18"/>
                    <a:pt x="478" y="17"/>
                    <a:pt x="469" y="14"/>
                  </a:cubicBezTo>
                  <a:cubicBezTo>
                    <a:pt x="455" y="10"/>
                    <a:pt x="426" y="0"/>
                    <a:pt x="426" y="0"/>
                  </a:cubicBezTo>
                  <a:cubicBezTo>
                    <a:pt x="360" y="7"/>
                    <a:pt x="299" y="25"/>
                    <a:pt x="234" y="36"/>
                  </a:cubicBezTo>
                  <a:cubicBezTo>
                    <a:pt x="174" y="47"/>
                    <a:pt x="208" y="37"/>
                    <a:pt x="149" y="57"/>
                  </a:cubicBezTo>
                  <a:cubicBezTo>
                    <a:pt x="142" y="59"/>
                    <a:pt x="128" y="64"/>
                    <a:pt x="128" y="64"/>
                  </a:cubicBezTo>
                  <a:cubicBezTo>
                    <a:pt x="113" y="78"/>
                    <a:pt x="71" y="92"/>
                    <a:pt x="71" y="92"/>
                  </a:cubicBezTo>
                  <a:cubicBezTo>
                    <a:pt x="52" y="111"/>
                    <a:pt x="32" y="109"/>
                    <a:pt x="21" y="135"/>
                  </a:cubicBezTo>
                  <a:cubicBezTo>
                    <a:pt x="15" y="149"/>
                    <a:pt x="12" y="164"/>
                    <a:pt x="7" y="178"/>
                  </a:cubicBezTo>
                  <a:cubicBezTo>
                    <a:pt x="5" y="185"/>
                    <a:pt x="0" y="199"/>
                    <a:pt x="0" y="199"/>
                  </a:cubicBezTo>
                  <a:cubicBezTo>
                    <a:pt x="29" y="286"/>
                    <a:pt x="111" y="377"/>
                    <a:pt x="199" y="405"/>
                  </a:cubicBezTo>
                  <a:cubicBezTo>
                    <a:pt x="217" y="424"/>
                    <a:pt x="231" y="433"/>
                    <a:pt x="256" y="441"/>
                  </a:cubicBezTo>
                  <a:cubicBezTo>
                    <a:pt x="270" y="450"/>
                    <a:pt x="284" y="460"/>
                    <a:pt x="298" y="469"/>
                  </a:cubicBezTo>
                  <a:cubicBezTo>
                    <a:pt x="304" y="473"/>
                    <a:pt x="306" y="481"/>
                    <a:pt x="312" y="484"/>
                  </a:cubicBezTo>
                  <a:cubicBezTo>
                    <a:pt x="335" y="494"/>
                    <a:pt x="380" y="500"/>
                    <a:pt x="405" y="505"/>
                  </a:cubicBezTo>
                  <a:cubicBezTo>
                    <a:pt x="455" y="499"/>
                    <a:pt x="484" y="505"/>
                    <a:pt x="533" y="498"/>
                  </a:cubicBezTo>
                  <a:cubicBezTo>
                    <a:pt x="569" y="486"/>
                    <a:pt x="585" y="470"/>
                    <a:pt x="597" y="434"/>
                  </a:cubicBezTo>
                  <a:cubicBezTo>
                    <a:pt x="588" y="404"/>
                    <a:pt x="598" y="387"/>
                    <a:pt x="604" y="356"/>
                  </a:cubicBezTo>
                  <a:cubicBezTo>
                    <a:pt x="584" y="294"/>
                    <a:pt x="612" y="390"/>
                    <a:pt x="604" y="249"/>
                  </a:cubicBezTo>
                  <a:cubicBezTo>
                    <a:pt x="603" y="234"/>
                    <a:pt x="595" y="220"/>
                    <a:pt x="590" y="206"/>
                  </a:cubicBezTo>
                  <a:cubicBezTo>
                    <a:pt x="582" y="181"/>
                    <a:pt x="586" y="136"/>
                    <a:pt x="568" y="114"/>
                  </a:cubicBezTo>
                  <a:cubicBezTo>
                    <a:pt x="558" y="102"/>
                    <a:pt x="543" y="96"/>
                    <a:pt x="533" y="85"/>
                  </a:cubicBezTo>
                  <a:cubicBezTo>
                    <a:pt x="531" y="78"/>
                    <a:pt x="531" y="69"/>
                    <a:pt x="526" y="64"/>
                  </a:cubicBezTo>
                  <a:cubicBezTo>
                    <a:pt x="487" y="26"/>
                    <a:pt x="456" y="42"/>
                    <a:pt x="519" y="28"/>
                  </a:cubicBez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7085806" y="3438827"/>
              <a:ext cx="884487" cy="307777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5-Point Star 9"/>
            <p:cNvSpPr/>
            <p:nvPr/>
          </p:nvSpPr>
          <p:spPr>
            <a:xfrm flipV="1">
              <a:off x="9553575" y="3564042"/>
              <a:ext cx="261937" cy="182562"/>
            </a:xfrm>
            <a:prstGeom prst="star5">
              <a:avLst/>
            </a:prstGeom>
            <a:solidFill>
              <a:srgbClr val="990099"/>
            </a:solidFill>
            <a:ln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9312800" y="2025755"/>
              <a:ext cx="110599" cy="134382"/>
            </a:xfrm>
            <a:prstGeom prst="star5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8734424" y="2465493"/>
              <a:ext cx="82550" cy="130175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9126537" y="3403704"/>
              <a:ext cx="130175" cy="1651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7461913" y="4306480"/>
              <a:ext cx="525440" cy="175116"/>
            </a:xfrm>
            <a:prstGeom prst="rect">
              <a:avLst/>
            </a:prstGeom>
            <a:noFill/>
            <a:ln w="28575">
              <a:solidFill>
                <a:srgbClr val="F9B3A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6960358" y="2340619"/>
              <a:ext cx="1009935" cy="16715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7049069" y="1460436"/>
              <a:ext cx="921224" cy="167158"/>
            </a:xfrm>
            <a:prstGeom prst="rect">
              <a:avLst/>
            </a:prstGeom>
            <a:noFill/>
            <a:ln w="28575">
              <a:solidFill>
                <a:srgbClr val="8AB8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BFA9D7B8-F231-4B3A-9449-CDA1370646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9644" y="5041472"/>
              <a:ext cx="1327709" cy="362482"/>
            </a:xfrm>
            <a:prstGeom prst="rect">
              <a:avLst/>
            </a:prstGeom>
            <a:noFill/>
            <a:ln w="28575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2491365" y="2194907"/>
            <a:ext cx="914400" cy="0"/>
          </a:xfrm>
          <a:prstGeom prst="line">
            <a:avLst/>
          </a:prstGeom>
          <a:ln w="28575">
            <a:solidFill>
              <a:srgbClr val="8AB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302095" y="3703312"/>
            <a:ext cx="248492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646386" y="2198066"/>
            <a:ext cx="163765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302095" y="4333928"/>
            <a:ext cx="1004362" cy="0"/>
          </a:xfrm>
          <a:prstGeom prst="line">
            <a:avLst/>
          </a:prstGeom>
          <a:ln w="28575">
            <a:solidFill>
              <a:srgbClr val="F9B3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 descr="Untitled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63" y="4389749"/>
            <a:ext cx="4218037" cy="215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2F1DFA7-4E70-405D-BCC0-49B8F5F19BB1}"/>
              </a:ext>
            </a:extLst>
          </p:cNvPr>
          <p:cNvSpPr/>
          <p:nvPr/>
        </p:nvSpPr>
        <p:spPr>
          <a:xfrm>
            <a:off x="1140431" y="5353026"/>
            <a:ext cx="5150151" cy="58477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Motor decussation (pyramids): Closed/Caudal Medulla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Sensory decussation (internal arcuate fibers): Mid Medulla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2158C26-59D9-4E6B-A09C-C3E072814B98}"/>
              </a:ext>
            </a:extLst>
          </p:cNvPr>
          <p:cNvCxnSpPr>
            <a:cxnSpLocks/>
          </p:cNvCxnSpPr>
          <p:nvPr/>
        </p:nvCxnSpPr>
        <p:spPr>
          <a:xfrm>
            <a:off x="2490815" y="4027730"/>
            <a:ext cx="2315383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9C069F54-2A31-42DA-8B60-39CEDDC3E53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</a:t>
            </a:r>
          </a:p>
          <a:p>
            <a:r>
              <a:rPr lang="en-US" sz="3200" b="1" dirty="0"/>
              <a:t>Mid medulla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4268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DA14592-7F72-42DF-8B05-43EB18CB658A}"/>
              </a:ext>
            </a:extLst>
          </p:cNvPr>
          <p:cNvSpPr/>
          <p:nvPr/>
        </p:nvSpPr>
        <p:spPr>
          <a:xfrm>
            <a:off x="996265" y="1622800"/>
            <a:ext cx="4683787" cy="4521999"/>
          </a:xfrm>
          <a:prstGeom prst="rect">
            <a:avLst/>
          </a:prstGeom>
          <a:solidFill>
            <a:schemeClr val="bg1"/>
          </a:solidFill>
          <a:ln w="28575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DF5164-C55D-4DEE-A995-42155C350898}"/>
              </a:ext>
            </a:extLst>
          </p:cNvPr>
          <p:cNvGrpSpPr/>
          <p:nvPr/>
        </p:nvGrpSpPr>
        <p:grpSpPr>
          <a:xfrm>
            <a:off x="9526317" y="1169998"/>
            <a:ext cx="2641595" cy="4958608"/>
            <a:chOff x="8888116" y="1024382"/>
            <a:chExt cx="3303884" cy="5316217"/>
          </a:xfrm>
        </p:grpSpPr>
        <p:pic>
          <p:nvPicPr>
            <p:cNvPr id="4" name="Picture 9" descr="Untitled-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116" y="1024382"/>
              <a:ext cx="3303884" cy="528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4"/>
            <p:cNvSpPr txBox="1">
              <a:spLocks noChangeArrowheads="1"/>
            </p:cNvSpPr>
            <p:nvPr/>
          </p:nvSpPr>
          <p:spPr bwMode="auto">
            <a:xfrm>
              <a:off x="10665188" y="5887298"/>
              <a:ext cx="1377223" cy="2415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 dirty="0"/>
                <a:t>Medial Lemniscus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0707390" y="5905818"/>
              <a:ext cx="1096035" cy="434781"/>
            </a:xfrm>
            <a:prstGeom prst="rect">
              <a:avLst/>
            </a:prstGeom>
            <a:noFill/>
            <a:ln w="222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1251340" y="2494552"/>
              <a:ext cx="481116" cy="149444"/>
            </a:xfrm>
            <a:prstGeom prst="rect">
              <a:avLst/>
            </a:prstGeom>
            <a:noFill/>
            <a:ln w="222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158" y="1586463"/>
            <a:ext cx="4728882" cy="480181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latin typeface="+mj-lt"/>
              </a:rPr>
              <a:t>Sensory Decussation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latin typeface="+mj-lt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Formed by the crossed </a:t>
            </a:r>
            <a:r>
              <a:rPr lang="en-GB" sz="2200" b="1" dirty="0">
                <a:latin typeface="+mj-lt"/>
              </a:rPr>
              <a:t>internal arcuate </a:t>
            </a:r>
            <a:r>
              <a:rPr lang="en-GB" sz="2200" b="1" dirty="0" err="1">
                <a:latin typeface="+mj-lt"/>
              </a:rPr>
              <a:t>fibers</a:t>
            </a:r>
            <a:r>
              <a:rPr lang="en-GB" sz="2200" b="1" dirty="0">
                <a:latin typeface="+mj-lt"/>
              </a:rPr>
              <a:t>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b="1" dirty="0">
                <a:latin typeface="+mj-lt"/>
              </a:rPr>
              <a:t>Medial </a:t>
            </a:r>
            <a:r>
              <a:rPr lang="en-GB" sz="2200" b="1" dirty="0" err="1">
                <a:latin typeface="+mj-lt"/>
              </a:rPr>
              <a:t>Leminiscus</a:t>
            </a:r>
            <a:r>
              <a:rPr lang="en-GB" sz="2200" dirty="0">
                <a:latin typeface="+mj-lt"/>
              </a:rPr>
              <a:t>*:</a:t>
            </a:r>
          </a:p>
          <a:p>
            <a:pPr marL="457200">
              <a:spcBef>
                <a:spcPts val="0"/>
              </a:spcBef>
            </a:pPr>
            <a:r>
              <a:rPr lang="en-GB" sz="2200" dirty="0">
                <a:latin typeface="+mj-lt"/>
              </a:rPr>
              <a:t>Composed of the ascending internal arcuate </a:t>
            </a:r>
            <a:r>
              <a:rPr lang="en-GB" sz="2200" dirty="0" err="1">
                <a:latin typeface="+mj-lt"/>
              </a:rPr>
              <a:t>fibers</a:t>
            </a:r>
            <a:r>
              <a:rPr lang="en-GB" sz="2200" dirty="0">
                <a:latin typeface="+mj-lt"/>
              </a:rPr>
              <a:t> </a:t>
            </a:r>
            <a:r>
              <a:rPr lang="en-GB" sz="2200" b="1" u="sng" dirty="0">
                <a:latin typeface="+mj-lt"/>
              </a:rPr>
              <a:t>after</a:t>
            </a:r>
            <a:r>
              <a:rPr lang="en-GB" sz="2200" dirty="0">
                <a:latin typeface="+mj-lt"/>
              </a:rPr>
              <a:t>  their crossing. </a:t>
            </a:r>
          </a:p>
          <a:p>
            <a:pPr marL="457200">
              <a:spcBef>
                <a:spcPts val="0"/>
              </a:spcBef>
            </a:pPr>
            <a:r>
              <a:rPr lang="en-GB" sz="2200" dirty="0">
                <a:latin typeface="+mj-lt"/>
              </a:rPr>
              <a:t>Lies adjacent to the middle line ventral to the central canal </a:t>
            </a:r>
          </a:p>
          <a:p>
            <a:pPr marL="457200">
              <a:spcBef>
                <a:spcPts val="0"/>
              </a:spcBef>
            </a:pPr>
            <a:r>
              <a:rPr lang="en-GB" sz="2200" dirty="0">
                <a:latin typeface="+mj-lt"/>
              </a:rPr>
              <a:t>Terminates in thalamus.</a:t>
            </a:r>
          </a:p>
          <a:p>
            <a:pPr marL="457200">
              <a:spcBef>
                <a:spcPts val="0"/>
              </a:spcBef>
            </a:pPr>
            <a:r>
              <a:rPr lang="en-US" sz="2200" dirty="0">
                <a:latin typeface="+mj-lt"/>
              </a:rPr>
              <a:t>C</a:t>
            </a:r>
            <a:r>
              <a:rPr lang="en-GB" sz="2200" dirty="0" err="1">
                <a:latin typeface="+mj-lt"/>
              </a:rPr>
              <a:t>oncerned</a:t>
            </a:r>
            <a:r>
              <a:rPr lang="en-GB" sz="2200" dirty="0">
                <a:latin typeface="+mj-lt"/>
              </a:rPr>
              <a:t> with proprioceptive deep sensation.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en-US" altLang="en-US" sz="2200" dirty="0">
                <a:latin typeface="+mj-lt"/>
              </a:rPr>
              <a:t>*lemniscus = ribbon</a:t>
            </a:r>
          </a:p>
          <a:p>
            <a:pPr marL="457200">
              <a:spcBef>
                <a:spcPts val="0"/>
              </a:spcBef>
            </a:pPr>
            <a:endParaRPr lang="en-GB" sz="2200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50514" y="3598544"/>
            <a:ext cx="3481938" cy="2934372"/>
            <a:chOff x="7204073" y="0"/>
            <a:chExt cx="4510752" cy="4121150"/>
          </a:xfrm>
        </p:grpSpPr>
        <p:pic>
          <p:nvPicPr>
            <p:cNvPr id="7" name="Picture 4" descr="Untitled-2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3508"/>
            <a:stretch/>
          </p:blipFill>
          <p:spPr bwMode="auto">
            <a:xfrm>
              <a:off x="7204073" y="0"/>
              <a:ext cx="4510752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609888" y="2132155"/>
              <a:ext cx="871064" cy="312023"/>
            </a:xfrm>
            <a:prstGeom prst="rect">
              <a:avLst/>
            </a:prstGeom>
            <a:noFill/>
            <a:ln w="22225">
              <a:solidFill>
                <a:srgbClr val="EA72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501547" y="3416485"/>
              <a:ext cx="1018471" cy="171331"/>
            </a:xfrm>
            <a:prstGeom prst="rect">
              <a:avLst/>
            </a:prstGeom>
            <a:noFill/>
            <a:ln w="222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9866312" y="1839914"/>
              <a:ext cx="328612" cy="873125"/>
            </a:xfrm>
            <a:custGeom>
              <a:avLst/>
              <a:gdLst>
                <a:gd name="T0" fmla="*/ 2147483647 w 207"/>
                <a:gd name="T1" fmla="*/ 0 h 550"/>
                <a:gd name="T2" fmla="*/ 2147483647 w 207"/>
                <a:gd name="T3" fmla="*/ 2147483647 h 550"/>
                <a:gd name="T4" fmla="*/ 2147483647 w 207"/>
                <a:gd name="T5" fmla="*/ 2147483647 h 550"/>
                <a:gd name="T6" fmla="*/ 2147483647 w 207"/>
                <a:gd name="T7" fmla="*/ 2147483647 h 550"/>
                <a:gd name="T8" fmla="*/ 2147483647 w 207"/>
                <a:gd name="T9" fmla="*/ 2147483647 h 550"/>
                <a:gd name="T10" fmla="*/ 2147483647 w 207"/>
                <a:gd name="T11" fmla="*/ 2147483647 h 550"/>
                <a:gd name="T12" fmla="*/ 2147483647 w 207"/>
                <a:gd name="T13" fmla="*/ 2147483647 h 550"/>
                <a:gd name="T14" fmla="*/ 2147483647 w 207"/>
                <a:gd name="T15" fmla="*/ 2147483647 h 550"/>
                <a:gd name="T16" fmla="*/ 0 w 207"/>
                <a:gd name="T17" fmla="*/ 2147483647 h 550"/>
                <a:gd name="T18" fmla="*/ 2147483647 w 207"/>
                <a:gd name="T19" fmla="*/ 2147483647 h 550"/>
                <a:gd name="T20" fmla="*/ 2147483647 w 207"/>
                <a:gd name="T21" fmla="*/ 2147483647 h 550"/>
                <a:gd name="T22" fmla="*/ 2147483647 w 207"/>
                <a:gd name="T23" fmla="*/ 2147483647 h 550"/>
                <a:gd name="T24" fmla="*/ 2147483647 w 207"/>
                <a:gd name="T25" fmla="*/ 2147483647 h 550"/>
                <a:gd name="T26" fmla="*/ 2147483647 w 207"/>
                <a:gd name="T27" fmla="*/ 2147483647 h 550"/>
                <a:gd name="T28" fmla="*/ 2147483647 w 207"/>
                <a:gd name="T29" fmla="*/ 2147483647 h 550"/>
                <a:gd name="T30" fmla="*/ 2147483647 w 207"/>
                <a:gd name="T31" fmla="*/ 2147483647 h 550"/>
                <a:gd name="T32" fmla="*/ 2147483647 w 207"/>
                <a:gd name="T33" fmla="*/ 2147483647 h 550"/>
                <a:gd name="T34" fmla="*/ 2147483647 w 207"/>
                <a:gd name="T35" fmla="*/ 2147483647 h 550"/>
                <a:gd name="T36" fmla="*/ 2147483647 w 207"/>
                <a:gd name="T37" fmla="*/ 2147483647 h 550"/>
                <a:gd name="T38" fmla="*/ 2147483647 w 207"/>
                <a:gd name="T39" fmla="*/ 2147483647 h 550"/>
                <a:gd name="T40" fmla="*/ 2147483647 w 207"/>
                <a:gd name="T41" fmla="*/ 2147483647 h 550"/>
                <a:gd name="T42" fmla="*/ 2147483647 w 207"/>
                <a:gd name="T43" fmla="*/ 2147483647 h 550"/>
                <a:gd name="T44" fmla="*/ 2147483647 w 207"/>
                <a:gd name="T45" fmla="*/ 2147483647 h 550"/>
                <a:gd name="T46" fmla="*/ 2147483647 w 207"/>
                <a:gd name="T47" fmla="*/ 2147483647 h 550"/>
                <a:gd name="T48" fmla="*/ 2147483647 w 207"/>
                <a:gd name="T49" fmla="*/ 2147483647 h 550"/>
                <a:gd name="T50" fmla="*/ 2147483647 w 207"/>
                <a:gd name="T51" fmla="*/ 2147483647 h 550"/>
                <a:gd name="T52" fmla="*/ 2147483647 w 207"/>
                <a:gd name="T53" fmla="*/ 2147483647 h 550"/>
                <a:gd name="T54" fmla="*/ 2147483647 w 207"/>
                <a:gd name="T55" fmla="*/ 2147483647 h 550"/>
                <a:gd name="T56" fmla="*/ 2147483647 w 207"/>
                <a:gd name="T57" fmla="*/ 2147483647 h 550"/>
                <a:gd name="T58" fmla="*/ 2147483647 w 207"/>
                <a:gd name="T59" fmla="*/ 0 h 5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7"/>
                <a:gd name="T91" fmla="*/ 0 h 550"/>
                <a:gd name="T92" fmla="*/ 207 w 207"/>
                <a:gd name="T93" fmla="*/ 550 h 5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7" h="550">
                  <a:moveTo>
                    <a:pt x="204" y="0"/>
                  </a:moveTo>
                  <a:cubicBezTo>
                    <a:pt x="203" y="0"/>
                    <a:pt x="183" y="4"/>
                    <a:pt x="180" y="6"/>
                  </a:cubicBezTo>
                  <a:cubicBezTo>
                    <a:pt x="174" y="11"/>
                    <a:pt x="170" y="27"/>
                    <a:pt x="168" y="33"/>
                  </a:cubicBezTo>
                  <a:cubicBezTo>
                    <a:pt x="160" y="57"/>
                    <a:pt x="149" y="80"/>
                    <a:pt x="141" y="105"/>
                  </a:cubicBezTo>
                  <a:cubicBezTo>
                    <a:pt x="125" y="153"/>
                    <a:pt x="97" y="199"/>
                    <a:pt x="87" y="249"/>
                  </a:cubicBezTo>
                  <a:cubicBezTo>
                    <a:pt x="82" y="273"/>
                    <a:pt x="66" y="342"/>
                    <a:pt x="54" y="360"/>
                  </a:cubicBezTo>
                  <a:cubicBezTo>
                    <a:pt x="46" y="371"/>
                    <a:pt x="43" y="383"/>
                    <a:pt x="39" y="396"/>
                  </a:cubicBezTo>
                  <a:cubicBezTo>
                    <a:pt x="37" y="403"/>
                    <a:pt x="31" y="408"/>
                    <a:pt x="27" y="414"/>
                  </a:cubicBezTo>
                  <a:cubicBezTo>
                    <a:pt x="16" y="431"/>
                    <a:pt x="7" y="457"/>
                    <a:pt x="0" y="477"/>
                  </a:cubicBezTo>
                  <a:cubicBezTo>
                    <a:pt x="4" y="489"/>
                    <a:pt x="15" y="484"/>
                    <a:pt x="30" y="489"/>
                  </a:cubicBezTo>
                  <a:cubicBezTo>
                    <a:pt x="52" y="496"/>
                    <a:pt x="76" y="496"/>
                    <a:pt x="99" y="504"/>
                  </a:cubicBezTo>
                  <a:cubicBezTo>
                    <a:pt x="113" y="509"/>
                    <a:pt x="122" y="513"/>
                    <a:pt x="135" y="519"/>
                  </a:cubicBezTo>
                  <a:cubicBezTo>
                    <a:pt x="144" y="523"/>
                    <a:pt x="162" y="528"/>
                    <a:pt x="162" y="528"/>
                  </a:cubicBezTo>
                  <a:cubicBezTo>
                    <a:pt x="177" y="550"/>
                    <a:pt x="161" y="529"/>
                    <a:pt x="165" y="525"/>
                  </a:cubicBezTo>
                  <a:cubicBezTo>
                    <a:pt x="169" y="520"/>
                    <a:pt x="183" y="519"/>
                    <a:pt x="183" y="519"/>
                  </a:cubicBezTo>
                  <a:cubicBezTo>
                    <a:pt x="180" y="506"/>
                    <a:pt x="183" y="499"/>
                    <a:pt x="180" y="486"/>
                  </a:cubicBezTo>
                  <a:cubicBezTo>
                    <a:pt x="184" y="474"/>
                    <a:pt x="179" y="468"/>
                    <a:pt x="183" y="456"/>
                  </a:cubicBezTo>
                  <a:cubicBezTo>
                    <a:pt x="178" y="442"/>
                    <a:pt x="186" y="430"/>
                    <a:pt x="189" y="417"/>
                  </a:cubicBezTo>
                  <a:cubicBezTo>
                    <a:pt x="188" y="414"/>
                    <a:pt x="186" y="411"/>
                    <a:pt x="186" y="408"/>
                  </a:cubicBezTo>
                  <a:cubicBezTo>
                    <a:pt x="186" y="405"/>
                    <a:pt x="189" y="402"/>
                    <a:pt x="189" y="399"/>
                  </a:cubicBezTo>
                  <a:cubicBezTo>
                    <a:pt x="188" y="393"/>
                    <a:pt x="183" y="381"/>
                    <a:pt x="183" y="381"/>
                  </a:cubicBezTo>
                  <a:cubicBezTo>
                    <a:pt x="187" y="368"/>
                    <a:pt x="184" y="353"/>
                    <a:pt x="186" y="339"/>
                  </a:cubicBezTo>
                  <a:cubicBezTo>
                    <a:pt x="188" y="293"/>
                    <a:pt x="193" y="249"/>
                    <a:pt x="189" y="204"/>
                  </a:cubicBezTo>
                  <a:cubicBezTo>
                    <a:pt x="194" y="188"/>
                    <a:pt x="197" y="172"/>
                    <a:pt x="192" y="156"/>
                  </a:cubicBezTo>
                  <a:cubicBezTo>
                    <a:pt x="195" y="147"/>
                    <a:pt x="189" y="129"/>
                    <a:pt x="189" y="129"/>
                  </a:cubicBezTo>
                  <a:cubicBezTo>
                    <a:pt x="194" y="113"/>
                    <a:pt x="198" y="98"/>
                    <a:pt x="207" y="84"/>
                  </a:cubicBezTo>
                  <a:cubicBezTo>
                    <a:pt x="205" y="78"/>
                    <a:pt x="203" y="72"/>
                    <a:pt x="201" y="66"/>
                  </a:cubicBezTo>
                  <a:cubicBezTo>
                    <a:pt x="200" y="63"/>
                    <a:pt x="198" y="57"/>
                    <a:pt x="198" y="57"/>
                  </a:cubicBezTo>
                  <a:cubicBezTo>
                    <a:pt x="202" y="46"/>
                    <a:pt x="197" y="41"/>
                    <a:pt x="201" y="30"/>
                  </a:cubicBezTo>
                  <a:cubicBezTo>
                    <a:pt x="198" y="14"/>
                    <a:pt x="190" y="9"/>
                    <a:pt x="204" y="0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8B90CE9-43D2-4767-9447-B91A1184A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6548" y="3778847"/>
              <a:ext cx="1285212" cy="312023"/>
            </a:xfrm>
            <a:prstGeom prst="rect">
              <a:avLst/>
            </a:prstGeom>
            <a:noFill/>
            <a:ln w="22225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</p:grp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324870" y="2861104"/>
            <a:ext cx="1557239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952814" y="2571706"/>
            <a:ext cx="832282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324870" y="3163591"/>
            <a:ext cx="2159219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08283" y="4658098"/>
            <a:ext cx="109728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E1DACA-C2C1-4E7A-A652-DD242E23D5AC}"/>
              </a:ext>
            </a:extLst>
          </p:cNvPr>
          <p:cNvGrpSpPr/>
          <p:nvPr/>
        </p:nvGrpSpPr>
        <p:grpSpPr>
          <a:xfrm>
            <a:off x="5789367" y="1169998"/>
            <a:ext cx="4259779" cy="2032251"/>
            <a:chOff x="7187223" y="4624159"/>
            <a:chExt cx="4259779" cy="203225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0289D1-1F0A-4BF3-A5EA-5F7AF5CE9EE5}"/>
                </a:ext>
              </a:extLst>
            </p:cNvPr>
            <p:cNvGrpSpPr/>
            <p:nvPr/>
          </p:nvGrpSpPr>
          <p:grpSpPr>
            <a:xfrm>
              <a:off x="7187223" y="4624159"/>
              <a:ext cx="1025667" cy="2032251"/>
              <a:chOff x="7187223" y="4624159"/>
              <a:chExt cx="1025667" cy="203225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F0E4F2-965D-4084-AC1E-E4FA62EBBC08}"/>
                  </a:ext>
                </a:extLst>
              </p:cNvPr>
              <p:cNvSpPr/>
              <p:nvPr/>
            </p:nvSpPr>
            <p:spPr>
              <a:xfrm>
                <a:off x="7187223" y="5899326"/>
                <a:ext cx="327576" cy="75708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B14944-B1D6-4686-8D92-D7CEB33E169B}"/>
                  </a:ext>
                </a:extLst>
              </p:cNvPr>
              <p:cNvSpPr/>
              <p:nvPr/>
            </p:nvSpPr>
            <p:spPr>
              <a:xfrm>
                <a:off x="7885314" y="5899326"/>
                <a:ext cx="327576" cy="757084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0E23739-1108-4FCC-9BC2-48A8FA00AC24}"/>
                  </a:ext>
                </a:extLst>
              </p:cNvPr>
              <p:cNvSpPr/>
              <p:nvPr/>
            </p:nvSpPr>
            <p:spPr>
              <a:xfrm>
                <a:off x="7187223" y="4624159"/>
                <a:ext cx="327576" cy="757084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09DC3AF-6077-4D4B-8427-D2E636F3795F}"/>
                  </a:ext>
                </a:extLst>
              </p:cNvPr>
              <p:cNvSpPr/>
              <p:nvPr/>
            </p:nvSpPr>
            <p:spPr>
              <a:xfrm>
                <a:off x="7885314" y="4624159"/>
                <a:ext cx="327576" cy="75708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0474FA2-2701-44DD-9F60-1E024ECDB12A}"/>
                  </a:ext>
                </a:extLst>
              </p:cNvPr>
              <p:cNvSpPr/>
              <p:nvPr/>
            </p:nvSpPr>
            <p:spPr>
              <a:xfrm rot="2595397">
                <a:off x="7503388" y="5099928"/>
                <a:ext cx="393334" cy="107871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902D37A-9816-4EDD-9AF4-89F6D38F3935}"/>
                  </a:ext>
                </a:extLst>
              </p:cNvPr>
              <p:cNvSpPr/>
              <p:nvPr/>
            </p:nvSpPr>
            <p:spPr>
              <a:xfrm rot="19056255">
                <a:off x="7506260" y="5066508"/>
                <a:ext cx="379414" cy="109350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05A82728-91B5-48AA-9208-E7B20FB7C991}"/>
                </a:ext>
              </a:extLst>
            </p:cNvPr>
            <p:cNvSpPr/>
            <p:nvPr/>
          </p:nvSpPr>
          <p:spPr>
            <a:xfrm>
              <a:off x="8300002" y="5899326"/>
              <a:ext cx="244757" cy="744904"/>
            </a:xfrm>
            <a:prstGeom prst="rightBrac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847B8E-EAAD-42D5-BCC5-7BD9AFE1EB5D}"/>
                </a:ext>
              </a:extLst>
            </p:cNvPr>
            <p:cNvSpPr/>
            <p:nvPr/>
          </p:nvSpPr>
          <p:spPr>
            <a:xfrm>
              <a:off x="8544759" y="5899326"/>
              <a:ext cx="290224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u="sng" dirty="0">
                  <a:solidFill>
                    <a:srgbClr val="92D050"/>
                  </a:solidFill>
                </a:rPr>
                <a:t>Before</a:t>
              </a:r>
              <a:r>
                <a:rPr lang="en-GB" dirty="0">
                  <a:solidFill>
                    <a:srgbClr val="92D050"/>
                  </a:solidFill>
                </a:rPr>
                <a:t> they cross they are the </a:t>
              </a:r>
              <a:r>
                <a:rPr lang="en-GB" b="1" dirty="0">
                  <a:solidFill>
                    <a:srgbClr val="92D050"/>
                  </a:solidFill>
                </a:rPr>
                <a:t>internal arcuate </a:t>
              </a:r>
              <a:r>
                <a:rPr lang="en-GB" b="1" dirty="0" err="1">
                  <a:solidFill>
                    <a:srgbClr val="92D050"/>
                  </a:solidFill>
                </a:rPr>
                <a:t>fibers</a:t>
              </a:r>
              <a:r>
                <a:rPr lang="en-GB" b="1" dirty="0">
                  <a:solidFill>
                    <a:srgbClr val="92D050"/>
                  </a:solidFill>
                </a:rPr>
                <a:t> </a:t>
              </a:r>
              <a:r>
                <a:rPr lang="en-GB" dirty="0">
                  <a:solidFill>
                    <a:srgbClr val="92D050"/>
                  </a:solidFill>
                </a:rPr>
                <a:t>from gracile and cuneate nuclei</a:t>
              </a:r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4A871B55-3D86-4F95-BE40-40AD017F60ED}"/>
                </a:ext>
              </a:extLst>
            </p:cNvPr>
            <p:cNvSpPr/>
            <p:nvPr/>
          </p:nvSpPr>
          <p:spPr>
            <a:xfrm>
              <a:off x="8275660" y="5389769"/>
              <a:ext cx="260985" cy="410636"/>
            </a:xfrm>
            <a:prstGeom prst="rightBrac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86DC317-5603-4787-A08D-64E65D611984}"/>
                </a:ext>
              </a:extLst>
            </p:cNvPr>
            <p:cNvSpPr/>
            <p:nvPr/>
          </p:nvSpPr>
          <p:spPr>
            <a:xfrm>
              <a:off x="8536645" y="5359022"/>
              <a:ext cx="26266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u="sng" dirty="0">
                  <a:solidFill>
                    <a:srgbClr val="92D050"/>
                  </a:solidFill>
                </a:rPr>
                <a:t>At the level </a:t>
              </a:r>
              <a:r>
                <a:rPr lang="en-GB" dirty="0">
                  <a:solidFill>
                    <a:srgbClr val="92D050"/>
                  </a:solidFill>
                </a:rPr>
                <a:t>of the crossing it is called </a:t>
              </a:r>
              <a:r>
                <a:rPr lang="en-GB" b="1" dirty="0">
                  <a:solidFill>
                    <a:srgbClr val="92D050"/>
                  </a:solidFill>
                </a:rPr>
                <a:t>sensory decussation</a:t>
              </a:r>
              <a:endParaRPr lang="en-GB" b="1" dirty="0"/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E5D7D54E-9ACF-4E9E-A97B-4E807973F37F}"/>
                </a:ext>
              </a:extLst>
            </p:cNvPr>
            <p:cNvSpPr/>
            <p:nvPr/>
          </p:nvSpPr>
          <p:spPr>
            <a:xfrm>
              <a:off x="8291888" y="4636338"/>
              <a:ext cx="244758" cy="705599"/>
            </a:xfrm>
            <a:prstGeom prst="rightBrac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51CEDAD-5A8B-4A7C-A630-D0F47CDC5EEA}"/>
                </a:ext>
              </a:extLst>
            </p:cNvPr>
            <p:cNvSpPr/>
            <p:nvPr/>
          </p:nvSpPr>
          <p:spPr>
            <a:xfrm>
              <a:off x="8544759" y="4727527"/>
              <a:ext cx="28817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u="sng" dirty="0">
                  <a:solidFill>
                    <a:srgbClr val="92D050"/>
                  </a:solidFill>
                </a:rPr>
                <a:t>After</a:t>
              </a:r>
              <a:r>
                <a:rPr lang="en-GB" dirty="0">
                  <a:solidFill>
                    <a:srgbClr val="92D050"/>
                  </a:solidFill>
                </a:rPr>
                <a:t> crossing and they ascend and form the </a:t>
              </a:r>
              <a:r>
                <a:rPr lang="en-GB" b="1" dirty="0">
                  <a:solidFill>
                    <a:srgbClr val="92D050"/>
                  </a:solidFill>
                </a:rPr>
                <a:t>medial </a:t>
              </a:r>
              <a:r>
                <a:rPr lang="en-GB" b="1" dirty="0" err="1">
                  <a:solidFill>
                    <a:srgbClr val="92D050"/>
                  </a:solidFill>
                </a:rPr>
                <a:t>leminsicus</a:t>
              </a:r>
              <a:r>
                <a:rPr lang="en-GB" dirty="0">
                  <a:solidFill>
                    <a:srgbClr val="92D050"/>
                  </a:solidFill>
                </a:rPr>
                <a:t>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51332" y="631405"/>
            <a:ext cx="56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Doctor’s note: don’t be confused about Tracts , Fasciculus , Leminiscus . They are all tracts with different locations and shapes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C9B4B9E-34D2-48A9-B58C-23BD7B310E2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</a:t>
            </a:r>
          </a:p>
          <a:p>
            <a:r>
              <a:rPr lang="en-US" sz="3200" b="1" dirty="0"/>
              <a:t>Mid medulla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8774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44CF3B6-04BD-4354-915C-796F0AD63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837" y="1659584"/>
            <a:ext cx="4805516" cy="361443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200" u="sng" dirty="0">
                <a:latin typeface="+mj-lt"/>
              </a:rPr>
              <a:t>On the </a:t>
            </a:r>
            <a:r>
              <a:rPr lang="en-GB" sz="2200" b="1" u="sng" dirty="0">
                <a:latin typeface="+mj-lt"/>
              </a:rPr>
              <a:t>dorsal</a:t>
            </a:r>
            <a:r>
              <a:rPr lang="en-GB" sz="2200" u="sng" dirty="0">
                <a:latin typeface="+mj-lt"/>
              </a:rPr>
              <a:t> aspect: </a:t>
            </a:r>
          </a:p>
          <a:p>
            <a:pPr marL="457200">
              <a:spcBef>
                <a:spcPts val="0"/>
              </a:spcBef>
            </a:pPr>
            <a:r>
              <a:rPr lang="en-GB" sz="2200" dirty="0">
                <a:latin typeface="+mj-lt"/>
              </a:rPr>
              <a:t>Lower part of the floor of the </a:t>
            </a:r>
            <a:r>
              <a:rPr lang="en-GB" sz="2200" b="1" dirty="0">
                <a:latin typeface="+mj-lt"/>
              </a:rPr>
              <a:t>4th ventricle</a:t>
            </a:r>
            <a:r>
              <a:rPr lang="en-GB" sz="2200" dirty="0">
                <a:latin typeface="+mj-lt"/>
              </a:rPr>
              <a:t>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The </a:t>
            </a:r>
            <a:r>
              <a:rPr lang="en-GB" sz="2200" b="1" dirty="0">
                <a:latin typeface="+mj-lt"/>
              </a:rPr>
              <a:t>Inferior</a:t>
            </a:r>
            <a:r>
              <a:rPr lang="en-GB" sz="2200" dirty="0">
                <a:latin typeface="+mj-lt"/>
              </a:rPr>
              <a:t> Cerebellar Peduncle is, connecting Medulla Oblongata with cerebellum.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200" u="sng" dirty="0">
                <a:latin typeface="+mj-lt"/>
              </a:rPr>
              <a:t>Dorsal</a:t>
            </a:r>
            <a:r>
              <a:rPr lang="en-GB" sz="2200" dirty="0">
                <a:latin typeface="+mj-lt"/>
              </a:rPr>
              <a:t> and </a:t>
            </a:r>
            <a:r>
              <a:rPr lang="en-GB" sz="2200" u="sng" dirty="0">
                <a:latin typeface="+mj-lt"/>
              </a:rPr>
              <a:t>lateral</a:t>
            </a:r>
            <a:r>
              <a:rPr lang="en-GB" sz="2200" dirty="0">
                <a:latin typeface="+mj-lt"/>
              </a:rPr>
              <a:t> to the Inferior cerebellar peduncle lie the </a:t>
            </a:r>
            <a:r>
              <a:rPr lang="en-GB" sz="2200" b="1" dirty="0">
                <a:latin typeface="+mj-lt"/>
              </a:rPr>
              <a:t>Cochlear nuclei</a:t>
            </a:r>
            <a:r>
              <a:rPr lang="en-GB" sz="2200" dirty="0">
                <a:latin typeface="+mj-lt"/>
              </a:rPr>
              <a:t> (dorsal and ventral).</a:t>
            </a:r>
          </a:p>
          <a:p>
            <a:endParaRPr lang="en-GB" sz="2200" dirty="0">
              <a:latin typeface="+mj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8464D3-5CDA-40A9-BE23-4DF104E2977F}"/>
              </a:ext>
            </a:extLst>
          </p:cNvPr>
          <p:cNvSpPr txBox="1">
            <a:spLocks noChangeArrowheads="1"/>
          </p:cNvSpPr>
          <p:nvPr/>
        </p:nvSpPr>
        <p:spPr>
          <a:xfrm>
            <a:off x="1042756" y="1659584"/>
            <a:ext cx="4943168" cy="3771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00" u="sng" dirty="0">
                <a:latin typeface="+mj-lt"/>
              </a:rPr>
              <a:t>On the </a:t>
            </a:r>
            <a:r>
              <a:rPr lang="en-US" sz="2200" b="1" u="sng" dirty="0">
                <a:latin typeface="+mj-lt"/>
              </a:rPr>
              <a:t>ventral</a:t>
            </a:r>
            <a:r>
              <a:rPr lang="en-US" sz="2200" u="sng" dirty="0">
                <a:latin typeface="+mj-lt"/>
              </a:rPr>
              <a:t> aspect :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 pyramid is clear, with </a:t>
            </a:r>
            <a:r>
              <a:rPr lang="en-US" sz="2200" b="1" dirty="0">
                <a:latin typeface="+mj-lt"/>
              </a:rPr>
              <a:t>medial lemniscus</a:t>
            </a:r>
            <a:r>
              <a:rPr lang="en-US" sz="2200" dirty="0">
                <a:latin typeface="+mj-lt"/>
              </a:rPr>
              <a:t> on either sides of middle line </a:t>
            </a:r>
            <a:r>
              <a:rPr lang="en-US" sz="2200" u="sng" dirty="0">
                <a:latin typeface="+mj-lt"/>
              </a:rPr>
              <a:t>dorsal</a:t>
            </a:r>
            <a:r>
              <a:rPr lang="en-US" sz="2200" dirty="0">
                <a:latin typeface="+mj-lt"/>
              </a:rPr>
              <a:t> to the pyramid 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Inferior Olivary Nucleus</a:t>
            </a:r>
            <a:r>
              <a:rPr lang="en-US" sz="2200" dirty="0">
                <a:latin typeface="+mj-lt"/>
              </a:rPr>
              <a:t>: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dirty="0">
                <a:latin typeface="+mj-lt"/>
              </a:rPr>
              <a:t> A convoluted mass of gray matter., lies </a:t>
            </a:r>
            <a:r>
              <a:rPr lang="en-US" sz="2200" u="sng" dirty="0">
                <a:latin typeface="+mj-lt"/>
              </a:rPr>
              <a:t>posterolateral</a:t>
            </a:r>
            <a:r>
              <a:rPr lang="en-US" sz="2200" dirty="0">
                <a:latin typeface="+mj-lt"/>
              </a:rPr>
              <a:t> to the pyramids &amp; </a:t>
            </a:r>
            <a:r>
              <a:rPr lang="en-US" sz="2200" u="sng" dirty="0">
                <a:latin typeface="+mj-lt"/>
              </a:rPr>
              <a:t>lateral </a:t>
            </a:r>
            <a:r>
              <a:rPr lang="en-US" sz="2200" dirty="0">
                <a:latin typeface="+mj-lt"/>
              </a:rPr>
              <a:t>to the medial </a:t>
            </a:r>
            <a:r>
              <a:rPr lang="en-US" sz="2200" dirty="0" err="1">
                <a:latin typeface="+mj-lt"/>
              </a:rPr>
              <a:t>leminiscus</a:t>
            </a:r>
            <a:r>
              <a:rPr lang="en-US" sz="2200" dirty="0">
                <a:latin typeface="+mj-lt"/>
              </a:rPr>
              <a:t>. 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dirty="0">
                <a:latin typeface="+mj-lt"/>
              </a:rPr>
              <a:t>It is concerned with the control of movement. </a:t>
            </a:r>
            <a:r>
              <a:rPr lang="en-US" sz="2200" dirty="0">
                <a:solidFill>
                  <a:schemeClr val="accent3"/>
                </a:solidFill>
                <a:latin typeface="+mj-lt"/>
              </a:rPr>
              <a:t>The fibers in here will come from the cerebellum.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A833A1-0943-4628-9E58-B79A644197A8}"/>
              </a:ext>
            </a:extLst>
          </p:cNvPr>
          <p:cNvCxnSpPr/>
          <p:nvPr/>
        </p:nvCxnSpPr>
        <p:spPr>
          <a:xfrm>
            <a:off x="1790052" y="2318611"/>
            <a:ext cx="936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007196-4FFD-40C6-872A-7E14E2EEACFD}"/>
              </a:ext>
            </a:extLst>
          </p:cNvPr>
          <p:cNvCxnSpPr>
            <a:cxnSpLocks/>
          </p:cNvCxnSpPr>
          <p:nvPr/>
        </p:nvCxnSpPr>
        <p:spPr>
          <a:xfrm>
            <a:off x="4253872" y="2265862"/>
            <a:ext cx="751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685A68-2E46-4531-9E0E-4A6C1A557D48}"/>
              </a:ext>
            </a:extLst>
          </p:cNvPr>
          <p:cNvCxnSpPr>
            <a:cxnSpLocks/>
          </p:cNvCxnSpPr>
          <p:nvPr/>
        </p:nvCxnSpPr>
        <p:spPr>
          <a:xfrm>
            <a:off x="1382860" y="2560830"/>
            <a:ext cx="1043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BA6CBA-8190-4CC0-BB8E-B85CDB7D5C70}"/>
              </a:ext>
            </a:extLst>
          </p:cNvPr>
          <p:cNvCxnSpPr>
            <a:cxnSpLocks/>
          </p:cNvCxnSpPr>
          <p:nvPr/>
        </p:nvCxnSpPr>
        <p:spPr>
          <a:xfrm>
            <a:off x="1382860" y="3205735"/>
            <a:ext cx="2597469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0326AA-D2A4-4BB7-A39B-2D6DE0EF3155}"/>
              </a:ext>
            </a:extLst>
          </p:cNvPr>
          <p:cNvCxnSpPr>
            <a:cxnSpLocks/>
          </p:cNvCxnSpPr>
          <p:nvPr/>
        </p:nvCxnSpPr>
        <p:spPr>
          <a:xfrm>
            <a:off x="7045595" y="2879064"/>
            <a:ext cx="310324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2E0A8F6-2497-4E6E-8457-1A9611898E30}"/>
              </a:ext>
            </a:extLst>
          </p:cNvPr>
          <p:cNvCxnSpPr/>
          <p:nvPr/>
        </p:nvCxnSpPr>
        <p:spPr>
          <a:xfrm>
            <a:off x="8785905" y="2265862"/>
            <a:ext cx="1764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4D0829-31E5-43E3-B9A5-C2CD849DF692}"/>
              </a:ext>
            </a:extLst>
          </p:cNvPr>
          <p:cNvCxnSpPr/>
          <p:nvPr/>
        </p:nvCxnSpPr>
        <p:spPr>
          <a:xfrm>
            <a:off x="6828910" y="2560830"/>
            <a:ext cx="972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4A2853-4226-4993-8C41-EC36EA9E21EB}"/>
              </a:ext>
            </a:extLst>
          </p:cNvPr>
          <p:cNvCxnSpPr>
            <a:cxnSpLocks/>
          </p:cNvCxnSpPr>
          <p:nvPr/>
        </p:nvCxnSpPr>
        <p:spPr>
          <a:xfrm>
            <a:off x="9644835" y="4077614"/>
            <a:ext cx="90507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67B482F-347E-4EBD-9FC5-B65E71410E73}"/>
              </a:ext>
            </a:extLst>
          </p:cNvPr>
          <p:cNvCxnSpPr>
            <a:cxnSpLocks/>
          </p:cNvCxnSpPr>
          <p:nvPr/>
        </p:nvCxnSpPr>
        <p:spPr>
          <a:xfrm>
            <a:off x="6594910" y="4370691"/>
            <a:ext cx="626505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3773" y="5829458"/>
            <a:ext cx="507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Doctor’s Note:</a:t>
            </a:r>
            <a:r>
              <a:rPr lang="en-US" dirty="0">
                <a:solidFill>
                  <a:schemeClr val="accent3"/>
                </a:solidFill>
              </a:rPr>
              <a:t> we call it open medulla because the central canal will open at this level into the 4</a:t>
            </a:r>
            <a:r>
              <a:rPr lang="en-US" baseline="30000" dirty="0">
                <a:solidFill>
                  <a:schemeClr val="accent3"/>
                </a:solidFill>
              </a:rPr>
              <a:t>th</a:t>
            </a:r>
            <a:r>
              <a:rPr lang="en-US" dirty="0">
                <a:solidFill>
                  <a:schemeClr val="accent3"/>
                </a:solidFill>
              </a:rPr>
              <a:t> ventricle.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CD8A7C1-0FF1-4522-AC50-5A8F4CA0C97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(Open)</a:t>
            </a:r>
          </a:p>
          <a:p>
            <a:r>
              <a:rPr lang="en-US" sz="3200" b="1" dirty="0"/>
              <a:t>Rostral Part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7468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03240A2-0088-4097-8D56-7F17E0943805}"/>
              </a:ext>
            </a:extLst>
          </p:cNvPr>
          <p:cNvGrpSpPr/>
          <p:nvPr/>
        </p:nvGrpSpPr>
        <p:grpSpPr>
          <a:xfrm>
            <a:off x="702968" y="3087329"/>
            <a:ext cx="4692380" cy="3205330"/>
            <a:chOff x="5911645" y="529431"/>
            <a:chExt cx="4876800" cy="2322513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E82D7B05-0B34-4710-A782-AE80896B5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645" y="529431"/>
              <a:ext cx="4876800" cy="232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70FDC64F-C051-435C-B833-690D3186B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5983" y="2418556"/>
              <a:ext cx="576262" cy="2159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25" name="Oval 8">
              <a:extLst>
                <a:ext uri="{FF2B5EF4-FFF2-40B4-BE49-F238E27FC236}">
                  <a16:creationId xmlns:a16="http://schemas.microsoft.com/office/drawing/2014/main" id="{26CC73AF-4A3D-4991-A5A5-53FC9A02B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1644" y="1868758"/>
              <a:ext cx="848063" cy="24499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BE708A59-F968-453A-A259-2C201C1BE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820" y="2043906"/>
              <a:ext cx="781050" cy="28575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3EF199AF-ED9C-4921-922D-35652BDAA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5945" y="1234281"/>
              <a:ext cx="781050" cy="28575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FA59BA-73DB-424B-82C8-FB129C4602AF}"/>
              </a:ext>
            </a:extLst>
          </p:cNvPr>
          <p:cNvGrpSpPr/>
          <p:nvPr/>
        </p:nvGrpSpPr>
        <p:grpSpPr>
          <a:xfrm>
            <a:off x="510299" y="489067"/>
            <a:ext cx="4716959" cy="2475569"/>
            <a:chOff x="5905295" y="2953544"/>
            <a:chExt cx="4679950" cy="3302000"/>
          </a:xfrm>
        </p:grpSpPr>
        <p:pic>
          <p:nvPicPr>
            <p:cNvPr id="31" name="Picture 3" descr="Untitled-29">
              <a:extLst>
                <a:ext uri="{FF2B5EF4-FFF2-40B4-BE49-F238E27FC236}">
                  <a16:creationId xmlns:a16="http://schemas.microsoft.com/office/drawing/2014/main" id="{43DE1860-48E7-439D-A2C2-5538637E8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295" y="2953544"/>
              <a:ext cx="4679950" cy="330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BBBE5FC7-6210-4549-A7A6-C5F5D1B0A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24670" y="3117056"/>
              <a:ext cx="342900" cy="277813"/>
            </a:xfrm>
            <a:prstGeom prst="line">
              <a:avLst/>
            </a:prstGeom>
            <a:noFill/>
            <a:ln w="76200">
              <a:solidFill>
                <a:srgbClr val="FF66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13">
              <a:extLst>
                <a:ext uri="{FF2B5EF4-FFF2-40B4-BE49-F238E27FC236}">
                  <a16:creationId xmlns:a16="http://schemas.microsoft.com/office/drawing/2014/main" id="{E3AD1984-AF7C-4EC0-8C04-61271295A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81558" y="5241131"/>
              <a:ext cx="431800" cy="215900"/>
            </a:xfrm>
            <a:prstGeom prst="line">
              <a:avLst/>
            </a:prstGeom>
            <a:noFill/>
            <a:ln w="76200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11">
              <a:extLst>
                <a:ext uri="{FF2B5EF4-FFF2-40B4-BE49-F238E27FC236}">
                  <a16:creationId xmlns:a16="http://schemas.microsoft.com/office/drawing/2014/main" id="{D770C889-2A5B-4B13-B2B9-810A1DE4D7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9933" y="4177506"/>
              <a:ext cx="431800" cy="2159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11">
              <a:extLst>
                <a:ext uri="{FF2B5EF4-FFF2-40B4-BE49-F238E27FC236}">
                  <a16:creationId xmlns:a16="http://schemas.microsoft.com/office/drawing/2014/main" id="{8B1C03F4-04BB-4017-BE64-8D8097A4F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73758" y="5785644"/>
              <a:ext cx="254000" cy="32702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11">
              <a:extLst>
                <a:ext uri="{FF2B5EF4-FFF2-40B4-BE49-F238E27FC236}">
                  <a16:creationId xmlns:a16="http://schemas.microsoft.com/office/drawing/2014/main" id="{FD28B71A-84AE-4017-9DC9-978EF15A0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72270" y="4914106"/>
              <a:ext cx="447675" cy="396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702749D-7AA0-40C4-96BA-6E8042E00CBD}"/>
              </a:ext>
            </a:extLst>
          </p:cNvPr>
          <p:cNvGrpSpPr/>
          <p:nvPr/>
        </p:nvGrpSpPr>
        <p:grpSpPr>
          <a:xfrm>
            <a:off x="5533494" y="1356957"/>
            <a:ext cx="6169279" cy="4635544"/>
            <a:chOff x="5510015" y="2945458"/>
            <a:chExt cx="6169279" cy="3686034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7D73383F-1763-4ADF-B0D5-2B1E80086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10015" y="2945458"/>
              <a:ext cx="6122806" cy="3686034"/>
            </a:xfrm>
            <a:prstGeom prst="rect">
              <a:avLst/>
            </a:prstGeom>
            <a:noFill/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E95CDA-4FDF-430F-8A40-39E9C410B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7380" y="3966819"/>
              <a:ext cx="1008874" cy="27323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429CE9-E448-4916-A5B9-00E1C6A02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374" y="4332449"/>
              <a:ext cx="938920" cy="273230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8E0DF14-ECD6-4880-8197-27A269784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7385" y="3533496"/>
              <a:ext cx="1478868" cy="120750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F077BC-0AF9-467A-8310-CC384F79AA66}"/>
                </a:ext>
              </a:extLst>
            </p:cNvPr>
            <p:cNvSpPr/>
            <p:nvPr/>
          </p:nvSpPr>
          <p:spPr>
            <a:xfrm>
              <a:off x="9586452" y="6331987"/>
              <a:ext cx="550933" cy="21629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BDCF02B-34C7-44FE-B9F3-C187145EA6D3}"/>
                </a:ext>
              </a:extLst>
            </p:cNvPr>
            <p:cNvSpPr/>
            <p:nvPr/>
          </p:nvSpPr>
          <p:spPr>
            <a:xfrm>
              <a:off x="5820533" y="5868586"/>
              <a:ext cx="1104430" cy="178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D79EDA0-51D5-45E0-A0B2-FDAC2A1202F6}"/>
                </a:ext>
              </a:extLst>
            </p:cNvPr>
            <p:cNvSpPr/>
            <p:nvPr/>
          </p:nvSpPr>
          <p:spPr>
            <a:xfrm>
              <a:off x="10511823" y="5479844"/>
              <a:ext cx="1021416" cy="31135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3679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599" y="1366490"/>
            <a:ext cx="6835219" cy="549215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latin typeface="+mj-lt"/>
              </a:rPr>
              <a:t>Beneath the floor of 4th ventricle lie :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latin typeface="+mj-lt"/>
              </a:rPr>
              <a:t>1. Hypoglossal Nucleus</a:t>
            </a:r>
            <a:r>
              <a:rPr lang="en-GB" sz="2200" dirty="0">
                <a:latin typeface="+mj-lt"/>
              </a:rPr>
              <a:t>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latin typeface="+mj-lt"/>
              </a:rPr>
              <a:t>2. Dorsal Nucleus of </a:t>
            </a:r>
            <a:r>
              <a:rPr lang="en-GB" sz="2200" b="1" dirty="0" err="1">
                <a:latin typeface="+mj-lt"/>
              </a:rPr>
              <a:t>Vagus</a:t>
            </a:r>
            <a:r>
              <a:rPr lang="en-GB" sz="2200" b="1" dirty="0">
                <a:latin typeface="+mj-lt"/>
              </a:rPr>
              <a:t> </a:t>
            </a:r>
          </a:p>
          <a:p>
            <a:pPr marL="45243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u="sng" dirty="0">
                <a:latin typeface="+mj-lt"/>
              </a:rPr>
              <a:t>lateral</a:t>
            </a:r>
            <a:r>
              <a:rPr lang="en-GB" sz="2200" dirty="0">
                <a:latin typeface="+mj-lt"/>
              </a:rPr>
              <a:t> to the hypoglossal nucleus, contains preganglionic parasympathetic </a:t>
            </a:r>
            <a:r>
              <a:rPr lang="en-GB" sz="2200" dirty="0" err="1">
                <a:latin typeface="+mj-lt"/>
              </a:rPr>
              <a:t>fibers</a:t>
            </a:r>
            <a:r>
              <a:rPr lang="en-GB" sz="2200" dirty="0">
                <a:latin typeface="+mj-lt"/>
              </a:rPr>
              <a:t>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b="1" dirty="0">
                <a:latin typeface="+mj-lt"/>
              </a:rPr>
              <a:t>3. Medial longitudinal fasciculus</a:t>
            </a:r>
            <a:r>
              <a:rPr lang="en-GB" sz="2200" dirty="0">
                <a:latin typeface="+mj-lt"/>
              </a:rPr>
              <a:t>, it is </a:t>
            </a:r>
            <a:r>
              <a:rPr lang="en-GB" sz="2200" b="1" dirty="0">
                <a:latin typeface="+mj-lt"/>
              </a:rPr>
              <a:t>important</a:t>
            </a:r>
            <a:r>
              <a:rPr lang="en-GB" sz="2200" dirty="0">
                <a:latin typeface="+mj-lt"/>
              </a:rPr>
              <a:t> association tract, lies close to the midline, ventromedial to the hypoglossal nucleus.</a:t>
            </a:r>
            <a:br>
              <a:rPr lang="en-GB" sz="2200" dirty="0">
                <a:latin typeface="+mj-lt"/>
              </a:rPr>
            </a:b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Function: </a:t>
            </a:r>
          </a:p>
          <a:p>
            <a:pPr marL="452438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2438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2438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2438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3040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304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+mj-lt"/>
              </a:rPr>
              <a:t>4. Vestibular nuclei complex : </a:t>
            </a:r>
            <a:r>
              <a:rPr lang="en-US" sz="2200" dirty="0">
                <a:latin typeface="+mj-lt"/>
              </a:rPr>
              <a:t>concerned with equilibrium.</a:t>
            </a:r>
          </a:p>
          <a:p>
            <a:pPr marL="452438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2438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316E3-08B8-47F2-A341-546C2F6CD6FA}"/>
              </a:ext>
            </a:extLst>
          </p:cNvPr>
          <p:cNvSpPr txBox="1"/>
          <p:nvPr/>
        </p:nvSpPr>
        <p:spPr>
          <a:xfrm>
            <a:off x="1403074" y="4347204"/>
            <a:ext cx="4944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Upwards :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It links the </a:t>
            </a:r>
            <a:r>
              <a:rPr lang="en-US" sz="2000" u="sng" dirty="0">
                <a:latin typeface="+mj-lt"/>
              </a:rPr>
              <a:t>vestibular nuclei</a:t>
            </a:r>
            <a:r>
              <a:rPr lang="en-US" sz="2000" dirty="0">
                <a:latin typeface="+mj-lt"/>
              </a:rPr>
              <a:t> with </a:t>
            </a:r>
            <a:r>
              <a:rPr lang="en-US" sz="2000" b="1" dirty="0">
                <a:latin typeface="+mj-lt"/>
              </a:rPr>
              <a:t>nuclei of extraocular muscles (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 CN </a:t>
            </a:r>
            <a:r>
              <a:rPr lang="en-US" sz="2000" b="1" dirty="0">
                <a:latin typeface="+mj-lt"/>
              </a:rPr>
              <a:t>3,4&amp;6) </a:t>
            </a:r>
            <a:r>
              <a:rPr lang="en-US" sz="2000" dirty="0">
                <a:latin typeface="+mj-lt"/>
              </a:rPr>
              <a:t>as </a:t>
            </a:r>
            <a:r>
              <a:rPr lang="en-US" sz="2000" u="sng" dirty="0">
                <a:latin typeface="+mj-lt"/>
              </a:rPr>
              <a:t>(</a:t>
            </a:r>
            <a:r>
              <a:rPr lang="en-US" sz="2000" u="sng" dirty="0" err="1">
                <a:latin typeface="+mj-lt"/>
              </a:rPr>
              <a:t>vestibulo</a:t>
            </a:r>
            <a:r>
              <a:rPr lang="en-US" sz="2000" u="sng" dirty="0">
                <a:latin typeface="+mj-lt"/>
              </a:rPr>
              <a:t>-ocular tract</a:t>
            </a:r>
            <a:r>
              <a:rPr lang="en-US" sz="2000" dirty="0">
                <a:latin typeface="+mj-lt"/>
              </a:rPr>
              <a:t>) to help coordination of eye movements with head movements.</a:t>
            </a:r>
          </a:p>
          <a:p>
            <a:endParaRPr lang="en-US" sz="2000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25819" y="1087702"/>
            <a:ext cx="3985181" cy="3486150"/>
            <a:chOff x="7990821" y="2005479"/>
            <a:chExt cx="4976812" cy="348615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821" y="2005479"/>
              <a:ext cx="4976812" cy="348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668407" y="2326408"/>
              <a:ext cx="955354" cy="127873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7990822" y="2686518"/>
              <a:ext cx="1057275" cy="307777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39319" y="2156394"/>
              <a:ext cx="955354" cy="127873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579356" y="2052387"/>
            <a:ext cx="2240125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579356" y="2349856"/>
            <a:ext cx="2623767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579356" y="3382241"/>
            <a:ext cx="327094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2A281A8D-8CAF-42DA-8CCE-523CB3A05B1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Medulla (Open) </a:t>
            </a:r>
          </a:p>
          <a:p>
            <a:r>
              <a:rPr lang="en-US" sz="3200" b="1" dirty="0"/>
              <a:t>Rostral Part</a:t>
            </a:r>
            <a:endParaRPr lang="en-US" sz="3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B844A-FE4A-4B26-8A4B-F2DC01873253}"/>
              </a:ext>
            </a:extLst>
          </p:cNvPr>
          <p:cNvSpPr txBox="1"/>
          <p:nvPr/>
        </p:nvSpPr>
        <p:spPr>
          <a:xfrm>
            <a:off x="6757395" y="4347204"/>
            <a:ext cx="51748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Downwards :</a:t>
            </a:r>
          </a:p>
          <a:p>
            <a:r>
              <a:rPr lang="en-US" sz="2000" dirty="0">
                <a:latin typeface="+mj-lt"/>
              </a:rPr>
              <a:t>It links </a:t>
            </a:r>
            <a:r>
              <a:rPr lang="en-US" sz="2000" u="sng" dirty="0">
                <a:latin typeface="+mj-lt"/>
              </a:rPr>
              <a:t>vestibular nuclei</a:t>
            </a:r>
            <a:r>
              <a:rPr lang="en-US" sz="2000" dirty="0">
                <a:latin typeface="+mj-lt"/>
              </a:rPr>
              <a:t> with </a:t>
            </a:r>
            <a:r>
              <a:rPr lang="en-US" sz="2000" b="1" dirty="0">
                <a:latin typeface="+mj-lt"/>
              </a:rPr>
              <a:t>anterior horn cells </a:t>
            </a:r>
            <a:r>
              <a:rPr lang="en-US" sz="2000" dirty="0">
                <a:latin typeface="+mj-lt"/>
              </a:rPr>
              <a:t>of spinal cord </a:t>
            </a:r>
            <a:r>
              <a:rPr lang="en-US" sz="2000" b="1" dirty="0">
                <a:latin typeface="+mj-lt"/>
              </a:rPr>
              <a:t>(cervical &amp; upper thoracic segments) </a:t>
            </a:r>
            <a:r>
              <a:rPr lang="en-US" sz="2000" dirty="0">
                <a:latin typeface="+mj-lt"/>
              </a:rPr>
              <a:t>as (</a:t>
            </a:r>
            <a:r>
              <a:rPr lang="en-US" sz="2000" u="sng" dirty="0" err="1">
                <a:latin typeface="+mj-lt"/>
              </a:rPr>
              <a:t>vestibulo</a:t>
            </a:r>
            <a:r>
              <a:rPr lang="en-US" sz="2000" u="sng" dirty="0">
                <a:latin typeface="+mj-lt"/>
              </a:rPr>
              <a:t>-spinal tract</a:t>
            </a:r>
            <a:r>
              <a:rPr lang="en-US" sz="2000" dirty="0">
                <a:latin typeface="+mj-lt"/>
              </a:rPr>
              <a:t>) so, the neck &amp; trunk move with head movements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D0CA97-E379-41B0-B04C-38D396AB6E82}"/>
              </a:ext>
            </a:extLst>
          </p:cNvPr>
          <p:cNvCxnSpPr/>
          <p:nvPr/>
        </p:nvCxnSpPr>
        <p:spPr>
          <a:xfrm>
            <a:off x="1579356" y="6312269"/>
            <a:ext cx="277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1B61E72-BE5C-472A-8D43-5B9F41AFE994}"/>
              </a:ext>
            </a:extLst>
          </p:cNvPr>
          <p:cNvSpPr/>
          <p:nvPr/>
        </p:nvSpPr>
        <p:spPr>
          <a:xfrm>
            <a:off x="10795657" y="1248279"/>
            <a:ext cx="933153" cy="16035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200"/>
      </p:ext>
    </p:extLst>
  </p:cSld>
  <p:clrMapOvr>
    <a:masterClrMapping/>
  </p:clrMapOvr>
</p:sld>
</file>

<file path=ppt/theme/theme1.xml><?xml version="1.0" encoding="utf-8"?>
<a:theme xmlns:a="http://schemas.openxmlformats.org/drawingml/2006/main" name="Anatomy theme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 theme" id="{7FC4F3DF-2817-4164-896C-C694E5EB36E6}" vid="{5C80C7F9-9027-4D3F-949C-98E70E22F05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 theme (1)</Template>
  <TotalTime>5099</TotalTime>
  <Words>2077</Words>
  <Application>Microsoft Office PowerPoint</Application>
  <PresentationFormat>شاشة عريضة</PresentationFormat>
  <Paragraphs>316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7" baseType="lpstr">
      <vt:lpstr>Open Sans</vt:lpstr>
      <vt:lpstr>Book Antiqua</vt:lpstr>
      <vt:lpstr>Times New Roman</vt:lpstr>
      <vt:lpstr>Agency FB</vt:lpstr>
      <vt:lpstr>Arabic Typesetting</vt:lpstr>
      <vt:lpstr>Wingdings 2</vt:lpstr>
      <vt:lpstr>Wingdings</vt:lpstr>
      <vt:lpstr>Courier New</vt:lpstr>
      <vt:lpstr>Calibri Light</vt:lpstr>
      <vt:lpstr>Gill Sans MT</vt:lpstr>
      <vt:lpstr>Arial</vt:lpstr>
      <vt:lpstr>Calibri</vt:lpstr>
      <vt:lpstr>Anatomy theme</vt:lpstr>
      <vt:lpstr>عرض تقديمي في PowerPoint</vt:lpstr>
      <vt:lpstr>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</dc:title>
  <dc:creator>Jawaher AbdulMohsen</dc:creator>
  <cp:lastModifiedBy>ftomy naje</cp:lastModifiedBy>
  <cp:revision>190</cp:revision>
  <dcterms:created xsi:type="dcterms:W3CDTF">2017-04-30T17:35:08Z</dcterms:created>
  <dcterms:modified xsi:type="dcterms:W3CDTF">2018-09-15T21:32:28Z</dcterms:modified>
</cp:coreProperties>
</file>