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8" r:id="rId1"/>
  </p:sldMasterIdLst>
  <p:notesMasterIdLst>
    <p:notesMasterId r:id="rId18"/>
  </p:notesMasterIdLst>
  <p:sldIdLst>
    <p:sldId id="328" r:id="rId2"/>
    <p:sldId id="330" r:id="rId3"/>
    <p:sldId id="322" r:id="rId4"/>
    <p:sldId id="311" r:id="rId5"/>
    <p:sldId id="312" r:id="rId6"/>
    <p:sldId id="313" r:id="rId7"/>
    <p:sldId id="314" r:id="rId8"/>
    <p:sldId id="315" r:id="rId9"/>
    <p:sldId id="305" r:id="rId10"/>
    <p:sldId id="331" r:id="rId11"/>
    <p:sldId id="332" r:id="rId12"/>
    <p:sldId id="324" r:id="rId13"/>
    <p:sldId id="365" r:id="rId14"/>
    <p:sldId id="366" r:id="rId15"/>
    <p:sldId id="367" r:id="rId16"/>
    <p:sldId id="329" r:id="rId17"/>
  </p:sldIdLst>
  <p:sldSz cx="12192000" cy="6858000"/>
  <p:notesSz cx="6858000" cy="9144000"/>
  <p:embeddedFontLst>
    <p:embeddedFont>
      <p:font typeface="Segoe UI Light" panose="020B0502040204020203" pitchFamily="34" charset="0"/>
      <p:regular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Arabic Typesetting" panose="03020402040406030203" pitchFamily="66" charset="-78"/>
      <p:regular r:id="rId34"/>
    </p:embeddedFont>
    <p:embeddedFont>
      <p:font typeface="Agency FB" panose="020B0503020202020204" pitchFamily="3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  <a:srgbClr val="FFCCCC"/>
    <a:srgbClr val="C00000"/>
    <a:srgbClr val="0066FF"/>
    <a:srgbClr val="FED163"/>
    <a:srgbClr val="BB889D"/>
    <a:srgbClr val="EA7274"/>
    <a:srgbClr val="CC3399"/>
    <a:srgbClr val="CC66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6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84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ocs.google.com/presentation/d/1TGd1eqJc5hW4BthMMNGT7D5IhB5PLBPuX4K9gP62_ss/edit?usp=shari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2962D82B-189E-4C68-BAAC-08BC49E6CC27}"/>
              </a:ext>
            </a:extLst>
          </p:cNvPr>
          <p:cNvSpPr/>
          <p:nvPr userDrawn="1"/>
        </p:nvSpPr>
        <p:spPr>
          <a:xfrm>
            <a:off x="3658685" y="2460131"/>
            <a:ext cx="487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Cranial Nerves </a:t>
            </a:r>
            <a:br>
              <a:rPr lang="en-US" sz="6000" dirty="0">
                <a:latin typeface="Agency FB" panose="020B0503020202020204" pitchFamily="34" charset="0"/>
              </a:rPr>
            </a:br>
            <a:r>
              <a:rPr lang="en-US" sz="6000" dirty="0">
                <a:latin typeface="Agency FB" panose="020B0503020202020204" pitchFamily="34" charset="0"/>
              </a:rPr>
              <a:t>11th &amp; 12th </a:t>
            </a:r>
          </a:p>
        </p:txBody>
      </p:sp>
    </p:spTree>
    <p:extLst>
      <p:ext uri="{BB962C8B-B14F-4D97-AF65-F5344CB8AC3E}">
        <p14:creationId xmlns:p14="http://schemas.microsoft.com/office/powerpoint/2010/main" val="39140295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26215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3739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622794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25168951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Rawan Mishal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Greys Anatomy for Students 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2424483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399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525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56524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3521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8208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848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20715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135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8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N8yOGWdmxyc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070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9379" y="1431806"/>
            <a:ext cx="63740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Tx/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latin typeface="+mn-lt"/>
              </a:rPr>
              <a:t>The nerve courses downward with cervical neuro-vascular bundle (</a:t>
            </a:r>
            <a:r>
              <a:rPr lang="en-GB" sz="2200" b="1" dirty="0">
                <a:latin typeface="+mn-lt"/>
              </a:rPr>
              <a:t>internal carotid artery</a:t>
            </a:r>
            <a:r>
              <a:rPr lang="en-GB" sz="2200" dirty="0">
                <a:latin typeface="+mn-lt"/>
              </a:rPr>
              <a:t>, </a:t>
            </a:r>
            <a:r>
              <a:rPr lang="en-GB" sz="2200" b="1" dirty="0">
                <a:latin typeface="+mn-lt"/>
              </a:rPr>
              <a:t>internal Jugular vein</a:t>
            </a:r>
            <a:r>
              <a:rPr lang="en-GB" sz="2200" dirty="0">
                <a:latin typeface="+mn-lt"/>
              </a:rPr>
              <a:t>, </a:t>
            </a:r>
            <a:r>
              <a:rPr lang="en-GB" sz="2200" b="1" dirty="0" err="1">
                <a:latin typeface="+mn-lt"/>
              </a:rPr>
              <a:t>vagus</a:t>
            </a:r>
            <a:r>
              <a:rPr lang="en-GB" sz="2200" b="1" dirty="0">
                <a:latin typeface="+mn-lt"/>
              </a:rPr>
              <a:t> nerve</a:t>
            </a:r>
            <a:r>
              <a:rPr lang="en-GB" sz="2200" dirty="0">
                <a:latin typeface="+mn-lt"/>
              </a:rPr>
              <a:t>)</a:t>
            </a:r>
          </a:p>
          <a:p>
            <a:pPr marL="342900" indent="-342900">
              <a:buClrTx/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latin typeface="+mn-lt"/>
              </a:rPr>
              <a:t>Then curves forward behind mandible to supply the tongue.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200" dirty="0">
                <a:latin typeface="+mn-lt"/>
              </a:rPr>
              <a:t>During its initial course, it carries </a:t>
            </a:r>
            <a:r>
              <a:rPr lang="en-US" altLang="en-US" sz="2200" b="1" dirty="0">
                <a:latin typeface="+mn-lt"/>
              </a:rPr>
              <a:t>C1 fibers* </a:t>
            </a:r>
            <a:r>
              <a:rPr lang="en-US" altLang="en-US" sz="2200" dirty="0">
                <a:latin typeface="+mn-lt"/>
              </a:rPr>
              <a:t>which leave in a branch to take part in the formation of </a:t>
            </a:r>
            <a:r>
              <a:rPr lang="en-US" altLang="en-US" sz="2200" b="1" dirty="0" err="1">
                <a:latin typeface="+mn-lt"/>
              </a:rPr>
              <a:t>ansa</a:t>
            </a:r>
            <a:r>
              <a:rPr lang="en-US" altLang="en-US" sz="2200" b="1" dirty="0">
                <a:latin typeface="+mn-lt"/>
              </a:rPr>
              <a:t> </a:t>
            </a:r>
            <a:r>
              <a:rPr lang="en-US" altLang="en-US" sz="2200" b="1" dirty="0" err="1">
                <a:latin typeface="+mn-lt"/>
              </a:rPr>
              <a:t>cervicalis</a:t>
            </a:r>
            <a:r>
              <a:rPr lang="en-US" altLang="en-US" sz="2200" b="1" dirty="0">
                <a:latin typeface="+mn-lt"/>
              </a:rPr>
              <a:t>** </a:t>
            </a:r>
            <a:r>
              <a:rPr lang="en-US" altLang="en-US" sz="2200" dirty="0">
                <a:latin typeface="+mn-lt"/>
              </a:rPr>
              <a:t>(a loop of nerves supplying neck muscles)</a:t>
            </a:r>
          </a:p>
          <a:p>
            <a:pPr lvl="0" algn="r" rtl="1">
              <a:defRPr/>
            </a:pPr>
            <a:r>
              <a:rPr lang="ar-SA" sz="22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*الـ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hypoglossal nerve</a:t>
            </a:r>
            <a:r>
              <a:rPr lang="ar-SA" sz="22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 يعتبر زي التاكسي لـ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c1</a:t>
            </a:r>
            <a:r>
              <a:rPr lang="ar-SA" sz="22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 فايبرز بس ترتبط معاه ويوصلها وبعدين يتركها وتنفصل عنه وترتبط مع فايبرز أخرى عشان يكوّنوا(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Ansa </a:t>
            </a:r>
            <a:r>
              <a:rPr lang="en-US" sz="2200" dirty="0" err="1">
                <a:solidFill>
                  <a:prstClr val="white">
                    <a:lumMod val="50000"/>
                  </a:prstClr>
                </a:solidFill>
                <a:latin typeface="+mn-lt"/>
              </a:rPr>
              <a:t>cervicalis</a:t>
            </a:r>
            <a:r>
              <a:rPr lang="ar-SA" sz="22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) </a:t>
            </a:r>
          </a:p>
          <a:p>
            <a:pPr lvl="0" rtl="1">
              <a:defRPr/>
            </a:pPr>
            <a:r>
              <a:rPr lang="en-US" sz="22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 i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nfrahyoid muscle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 </a:t>
            </a:r>
            <a:r>
              <a:rPr lang="ar-SA" sz="22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يغذون </a:t>
            </a:r>
            <a:r>
              <a:rPr lang="en-US" sz="2200" dirty="0">
                <a:solidFill>
                  <a:prstClr val="white">
                    <a:lumMod val="50000"/>
                  </a:prstClr>
                </a:solidFill>
              </a:rPr>
              <a:t>C1, C2 &amp; C3 </a:t>
            </a:r>
            <a:r>
              <a:rPr lang="ar-SA" sz="22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**</a:t>
            </a:r>
          </a:p>
          <a:p>
            <a:pPr marL="342900" lvl="0" indent="-342900" algn="r" rtl="1">
              <a:buFont typeface="Arial" pitchFamily="34" charset="0"/>
              <a:buChar char="•"/>
              <a:defRPr/>
            </a:pPr>
            <a:endParaRPr lang="en-US" sz="2200" dirty="0">
              <a:solidFill>
                <a:prstClr val="white">
                  <a:lumMod val="50000"/>
                </a:prstClr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70645" y="1464041"/>
            <a:ext cx="3245906" cy="1797810"/>
            <a:chOff x="8498114" y="1253445"/>
            <a:chExt cx="2992438" cy="1947862"/>
          </a:xfrm>
        </p:grpSpPr>
        <p:pic>
          <p:nvPicPr>
            <p:cNvPr id="4" name="Picture 5" descr="DA10DDD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8114" y="1253445"/>
              <a:ext cx="2992438" cy="1947862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10860314" y="1836057"/>
              <a:ext cx="457200" cy="762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39346" y="3746890"/>
            <a:ext cx="3452140" cy="2587248"/>
            <a:chOff x="7181847" y="2673350"/>
            <a:chExt cx="4659313" cy="3491979"/>
          </a:xfrm>
        </p:grpSpPr>
        <p:pic>
          <p:nvPicPr>
            <p:cNvPr id="13" name="ClipArt Placeholder 9" descr="1427AccessHypogloNer_L.jpg                                     00201B48FAP7_JPEGS_ch12-18Labeled      BE4B5C3E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6" t="12526" r="3310" b="8331"/>
            <a:stretch>
              <a:fillRect/>
            </a:stretch>
          </p:blipFill>
          <p:spPr>
            <a:xfrm>
              <a:off x="7181847" y="2673350"/>
              <a:ext cx="4659313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8858246" y="3435350"/>
              <a:ext cx="1117600" cy="946150"/>
            </a:xfrm>
            <a:custGeom>
              <a:avLst/>
              <a:gdLst>
                <a:gd name="T0" fmla="*/ 1148372 w 1116281"/>
                <a:gd name="T1" fmla="*/ 0 h 946068"/>
                <a:gd name="T2" fmla="*/ 1075071 w 1116281"/>
                <a:gd name="T3" fmla="*/ 142792 h 946068"/>
                <a:gd name="T4" fmla="*/ 1075071 w 1116281"/>
                <a:gd name="T5" fmla="*/ 238011 h 946068"/>
                <a:gd name="T6" fmla="*/ 1050634 w 1116281"/>
                <a:gd name="T7" fmla="*/ 345105 h 946068"/>
                <a:gd name="T8" fmla="*/ 1001767 w 1116281"/>
                <a:gd name="T9" fmla="*/ 452199 h 946068"/>
                <a:gd name="T10" fmla="*/ 916249 w 1116281"/>
                <a:gd name="T11" fmla="*/ 606914 h 946068"/>
                <a:gd name="T12" fmla="*/ 733004 w 1116281"/>
                <a:gd name="T13" fmla="*/ 737806 h 946068"/>
                <a:gd name="T14" fmla="*/ 598618 w 1116281"/>
                <a:gd name="T15" fmla="*/ 797303 h 946068"/>
                <a:gd name="T16" fmla="*/ 452017 w 1116281"/>
                <a:gd name="T17" fmla="*/ 892498 h 946068"/>
                <a:gd name="T18" fmla="*/ 244335 w 1116281"/>
                <a:gd name="T19" fmla="*/ 940095 h 946068"/>
                <a:gd name="T20" fmla="*/ 109950 w 1116281"/>
                <a:gd name="T21" fmla="*/ 844900 h 946068"/>
                <a:gd name="T22" fmla="*/ 36649 w 1116281"/>
                <a:gd name="T23" fmla="*/ 702108 h 946068"/>
                <a:gd name="T24" fmla="*/ 24433 w 1116281"/>
                <a:gd name="T25" fmla="*/ 583115 h 946068"/>
                <a:gd name="T26" fmla="*/ 0 w 1116281"/>
                <a:gd name="T27" fmla="*/ 511695 h 946068"/>
                <a:gd name="T28" fmla="*/ 0 w 1116281"/>
                <a:gd name="T29" fmla="*/ 511695 h 9460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16281"/>
                <a:gd name="T46" fmla="*/ 0 h 946068"/>
                <a:gd name="T47" fmla="*/ 1116281 w 1116281"/>
                <a:gd name="T48" fmla="*/ 946068 h 9460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16281" h="946068">
                  <a:moveTo>
                    <a:pt x="1116281" y="0"/>
                  </a:moveTo>
                  <a:cubicBezTo>
                    <a:pt x="1086592" y="51460"/>
                    <a:pt x="1056904" y="102920"/>
                    <a:pt x="1045029" y="142504"/>
                  </a:cubicBezTo>
                  <a:cubicBezTo>
                    <a:pt x="1033154" y="182089"/>
                    <a:pt x="1048987" y="203860"/>
                    <a:pt x="1045029" y="237507"/>
                  </a:cubicBezTo>
                  <a:cubicBezTo>
                    <a:pt x="1041071" y="271154"/>
                    <a:pt x="1033153" y="308759"/>
                    <a:pt x="1021278" y="344385"/>
                  </a:cubicBezTo>
                  <a:cubicBezTo>
                    <a:pt x="1009403" y="380011"/>
                    <a:pt x="995548" y="407720"/>
                    <a:pt x="973777" y="451263"/>
                  </a:cubicBezTo>
                  <a:cubicBezTo>
                    <a:pt x="952006" y="494806"/>
                    <a:pt x="934192" y="558141"/>
                    <a:pt x="890649" y="605642"/>
                  </a:cubicBezTo>
                  <a:cubicBezTo>
                    <a:pt x="847106" y="653143"/>
                    <a:pt x="763980" y="704603"/>
                    <a:pt x="712520" y="736270"/>
                  </a:cubicBezTo>
                  <a:cubicBezTo>
                    <a:pt x="661060" y="767937"/>
                    <a:pt x="627413" y="769917"/>
                    <a:pt x="581891" y="795647"/>
                  </a:cubicBezTo>
                  <a:cubicBezTo>
                    <a:pt x="536369" y="821377"/>
                    <a:pt x="496784" y="866899"/>
                    <a:pt x="439387" y="890650"/>
                  </a:cubicBezTo>
                  <a:cubicBezTo>
                    <a:pt x="381990" y="914401"/>
                    <a:pt x="292925" y="946068"/>
                    <a:pt x="237507" y="938151"/>
                  </a:cubicBezTo>
                  <a:cubicBezTo>
                    <a:pt x="182089" y="930234"/>
                    <a:pt x="140525" y="882732"/>
                    <a:pt x="106878" y="843148"/>
                  </a:cubicBezTo>
                  <a:cubicBezTo>
                    <a:pt x="73231" y="803564"/>
                    <a:pt x="49480" y="744187"/>
                    <a:pt x="35626" y="700644"/>
                  </a:cubicBezTo>
                  <a:cubicBezTo>
                    <a:pt x="21772" y="657101"/>
                    <a:pt x="29689" y="613559"/>
                    <a:pt x="23751" y="581891"/>
                  </a:cubicBezTo>
                  <a:cubicBezTo>
                    <a:pt x="17813" y="550223"/>
                    <a:pt x="0" y="510639"/>
                    <a:pt x="0" y="510639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9391646" y="4121151"/>
              <a:ext cx="96838" cy="142875"/>
            </a:xfrm>
            <a:custGeom>
              <a:avLst/>
              <a:gdLst>
                <a:gd name="T0" fmla="*/ 93606 w 96981"/>
                <a:gd name="T1" fmla="*/ 151684 h 142504"/>
                <a:gd name="T2" fmla="*/ 24833 w 96981"/>
                <a:gd name="T3" fmla="*/ 126399 h 142504"/>
                <a:gd name="T4" fmla="*/ 1907 w 96981"/>
                <a:gd name="T5" fmla="*/ 88480 h 142504"/>
                <a:gd name="T6" fmla="*/ 13373 w 96981"/>
                <a:gd name="T7" fmla="*/ 0 h 1425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981"/>
                <a:gd name="T13" fmla="*/ 0 h 142504"/>
                <a:gd name="T14" fmla="*/ 96981 w 96981"/>
                <a:gd name="T15" fmla="*/ 142504 h 1425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981" h="142504">
                  <a:moveTo>
                    <a:pt x="96981" y="142504"/>
                  </a:moveTo>
                  <a:cubicBezTo>
                    <a:pt x="69272" y="135576"/>
                    <a:pt x="41563" y="128649"/>
                    <a:pt x="25729" y="118753"/>
                  </a:cubicBezTo>
                  <a:cubicBezTo>
                    <a:pt x="9895" y="108857"/>
                    <a:pt x="3958" y="102919"/>
                    <a:pt x="1979" y="83127"/>
                  </a:cubicBezTo>
                  <a:cubicBezTo>
                    <a:pt x="0" y="63335"/>
                    <a:pt x="6927" y="31667"/>
                    <a:pt x="13854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9010647" y="4349750"/>
              <a:ext cx="106363" cy="69850"/>
            </a:xfrm>
            <a:custGeom>
              <a:avLst/>
              <a:gdLst>
                <a:gd name="T0" fmla="*/ 95179 w 106878"/>
                <a:gd name="T1" fmla="*/ 0 h 69272"/>
                <a:gd name="T2" fmla="*/ 74027 w 106878"/>
                <a:gd name="T3" fmla="*/ 72480 h 69272"/>
                <a:gd name="T4" fmla="*/ 0 w 106878"/>
                <a:gd name="T5" fmla="*/ 72480 h 69272"/>
                <a:gd name="T6" fmla="*/ 0 60000 65536"/>
                <a:gd name="T7" fmla="*/ 0 60000 65536"/>
                <a:gd name="T8" fmla="*/ 0 60000 65536"/>
                <a:gd name="T9" fmla="*/ 0 w 106878"/>
                <a:gd name="T10" fmla="*/ 0 h 69272"/>
                <a:gd name="T11" fmla="*/ 106878 w 106878"/>
                <a:gd name="T12" fmla="*/ 69272 h 69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878" h="69272">
                  <a:moveTo>
                    <a:pt x="106878" y="0"/>
                  </a:moveTo>
                  <a:cubicBezTo>
                    <a:pt x="103909" y="24740"/>
                    <a:pt x="100940" y="49480"/>
                    <a:pt x="83127" y="59376"/>
                  </a:cubicBezTo>
                  <a:cubicBezTo>
                    <a:pt x="65314" y="69272"/>
                    <a:pt x="25730" y="63334"/>
                    <a:pt x="0" y="59376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8782046" y="4044951"/>
              <a:ext cx="190500" cy="250825"/>
            </a:xfrm>
            <a:custGeom>
              <a:avLst/>
              <a:gdLst>
                <a:gd name="T0" fmla="*/ 202223 w 190006"/>
                <a:gd name="T1" fmla="*/ 286421 h 249382"/>
                <a:gd name="T2" fmla="*/ 88473 w 190006"/>
                <a:gd name="T3" fmla="*/ 245500 h 249382"/>
                <a:gd name="T4" fmla="*/ 37918 w 190006"/>
                <a:gd name="T5" fmla="*/ 204586 h 249382"/>
                <a:gd name="T6" fmla="*/ 37918 w 190006"/>
                <a:gd name="T7" fmla="*/ 122750 h 249382"/>
                <a:gd name="T8" fmla="*/ 0 w 190006"/>
                <a:gd name="T9" fmla="*/ 0 h 249382"/>
                <a:gd name="T10" fmla="*/ 0 w 190006"/>
                <a:gd name="T11" fmla="*/ 0 h 249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0006"/>
                <a:gd name="T19" fmla="*/ 0 h 249382"/>
                <a:gd name="T20" fmla="*/ 190006 w 190006"/>
                <a:gd name="T21" fmla="*/ 249382 h 2493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0006" h="249382">
                  <a:moveTo>
                    <a:pt x="190006" y="249382"/>
                  </a:moveTo>
                  <a:cubicBezTo>
                    <a:pt x="149432" y="237506"/>
                    <a:pt x="108858" y="225631"/>
                    <a:pt x="83128" y="213756"/>
                  </a:cubicBezTo>
                  <a:cubicBezTo>
                    <a:pt x="57398" y="201881"/>
                    <a:pt x="43543" y="195943"/>
                    <a:pt x="35626" y="178130"/>
                  </a:cubicBezTo>
                  <a:cubicBezTo>
                    <a:pt x="27709" y="160317"/>
                    <a:pt x="41564" y="136566"/>
                    <a:pt x="35626" y="106878"/>
                  </a:cubicBezTo>
                  <a:cubicBezTo>
                    <a:pt x="29688" y="77190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620247" y="3435350"/>
              <a:ext cx="398463" cy="1562100"/>
            </a:xfrm>
            <a:custGeom>
              <a:avLst/>
              <a:gdLst>
                <a:gd name="T0" fmla="*/ 413445 w 397824"/>
                <a:gd name="T1" fmla="*/ 5986 h 1561605"/>
                <a:gd name="T2" fmla="*/ 364079 w 397824"/>
                <a:gd name="T3" fmla="*/ 29904 h 1561605"/>
                <a:gd name="T4" fmla="*/ 339395 w 397824"/>
                <a:gd name="T5" fmla="*/ 185474 h 1561605"/>
                <a:gd name="T6" fmla="*/ 314713 w 397824"/>
                <a:gd name="T7" fmla="*/ 281205 h 1561605"/>
                <a:gd name="T8" fmla="*/ 265344 w 397824"/>
                <a:gd name="T9" fmla="*/ 484623 h 1561605"/>
                <a:gd name="T10" fmla="*/ 154271 w 397824"/>
                <a:gd name="T11" fmla="*/ 640183 h 1561605"/>
                <a:gd name="T12" fmla="*/ 104903 w 397824"/>
                <a:gd name="T13" fmla="*/ 676080 h 1561605"/>
                <a:gd name="T14" fmla="*/ 18513 w 397824"/>
                <a:gd name="T15" fmla="*/ 819670 h 1561605"/>
                <a:gd name="T16" fmla="*/ 18513 w 397824"/>
                <a:gd name="T17" fmla="*/ 999159 h 1561605"/>
                <a:gd name="T18" fmla="*/ 18513 w 397824"/>
                <a:gd name="T19" fmla="*/ 1082926 h 1561605"/>
                <a:gd name="T20" fmla="*/ 6178 w 397824"/>
                <a:gd name="T21" fmla="*/ 1190619 h 1561605"/>
                <a:gd name="T22" fmla="*/ 6178 w 397824"/>
                <a:gd name="T23" fmla="*/ 1358141 h 1561605"/>
                <a:gd name="T24" fmla="*/ 6178 w 397824"/>
                <a:gd name="T25" fmla="*/ 1513698 h 1561605"/>
                <a:gd name="T26" fmla="*/ 43197 w 397824"/>
                <a:gd name="T27" fmla="*/ 1573528 h 15616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7824"/>
                <a:gd name="T43" fmla="*/ 0 h 1561605"/>
                <a:gd name="T44" fmla="*/ 397824 w 397824"/>
                <a:gd name="T45" fmla="*/ 1561605 h 15616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7824" h="1561605">
                  <a:moveTo>
                    <a:pt x="397824" y="5938"/>
                  </a:moveTo>
                  <a:cubicBezTo>
                    <a:pt x="380010" y="2969"/>
                    <a:pt x="362197" y="0"/>
                    <a:pt x="350322" y="29688"/>
                  </a:cubicBezTo>
                  <a:cubicBezTo>
                    <a:pt x="338447" y="59376"/>
                    <a:pt x="334489" y="142503"/>
                    <a:pt x="326572" y="184067"/>
                  </a:cubicBezTo>
                  <a:cubicBezTo>
                    <a:pt x="318655" y="225631"/>
                    <a:pt x="314696" y="229589"/>
                    <a:pt x="302821" y="279070"/>
                  </a:cubicBezTo>
                  <a:cubicBezTo>
                    <a:pt x="290946" y="328551"/>
                    <a:pt x="281050" y="421574"/>
                    <a:pt x="255320" y="480951"/>
                  </a:cubicBezTo>
                  <a:cubicBezTo>
                    <a:pt x="229590" y="540328"/>
                    <a:pt x="174172" y="603663"/>
                    <a:pt x="148442" y="635330"/>
                  </a:cubicBezTo>
                  <a:cubicBezTo>
                    <a:pt x="122712" y="666997"/>
                    <a:pt x="122711" y="641268"/>
                    <a:pt x="100940" y="670956"/>
                  </a:cubicBezTo>
                  <a:cubicBezTo>
                    <a:pt x="79169" y="700644"/>
                    <a:pt x="31667" y="760021"/>
                    <a:pt x="17813" y="813460"/>
                  </a:cubicBezTo>
                  <a:cubicBezTo>
                    <a:pt x="3959" y="866899"/>
                    <a:pt x="17813" y="991589"/>
                    <a:pt x="17813" y="991589"/>
                  </a:cubicBezTo>
                  <a:cubicBezTo>
                    <a:pt x="17813" y="1035132"/>
                    <a:pt x="19792" y="1043049"/>
                    <a:pt x="17813" y="1074717"/>
                  </a:cubicBezTo>
                  <a:cubicBezTo>
                    <a:pt x="15834" y="1106385"/>
                    <a:pt x="7917" y="1136073"/>
                    <a:pt x="5938" y="1181595"/>
                  </a:cubicBezTo>
                  <a:cubicBezTo>
                    <a:pt x="3959" y="1227117"/>
                    <a:pt x="5938" y="1347849"/>
                    <a:pt x="5938" y="1347849"/>
                  </a:cubicBezTo>
                  <a:cubicBezTo>
                    <a:pt x="5938" y="1401288"/>
                    <a:pt x="0" y="1466602"/>
                    <a:pt x="5938" y="1502228"/>
                  </a:cubicBezTo>
                  <a:cubicBezTo>
                    <a:pt x="11876" y="1537854"/>
                    <a:pt x="33647" y="1553688"/>
                    <a:pt x="41564" y="1561605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10012820" y="5749926"/>
              <a:ext cx="1490778" cy="4154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C1 fibers</a:t>
              </a:r>
            </a:p>
          </p:txBody>
        </p:sp>
        <p:cxnSp>
          <p:nvCxnSpPr>
            <p:cNvPr id="20" name="Straight Arrow Connector 10"/>
            <p:cNvCxnSpPr>
              <a:cxnSpLocks noChangeShapeType="1"/>
            </p:cNvCxnSpPr>
            <p:nvPr/>
          </p:nvCxnSpPr>
          <p:spPr bwMode="auto">
            <a:xfrm flipH="1" flipV="1">
              <a:off x="9769472" y="4071939"/>
              <a:ext cx="481013" cy="168751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4C83F19-E5BC-49AC-974A-9679175C94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12th Cranial Nerve - </a:t>
            </a:r>
            <a:r>
              <a:rPr lang="en-US" sz="3200" b="1" dirty="0"/>
              <a:t>Hypoglossal (XII)</a:t>
            </a:r>
          </a:p>
          <a:p>
            <a:r>
              <a:rPr lang="en-US" sz="3200" b="1" dirty="0"/>
              <a:t> Course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06917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199" y="1397621"/>
            <a:ext cx="7678480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defRPr/>
            </a:pPr>
            <a:r>
              <a:rPr lang="en-GB" sz="2200" dirty="0">
                <a:latin typeface="+mn-lt"/>
              </a:rPr>
              <a:t>1. Supplies motor innervation to all of the muscles of the </a:t>
            </a:r>
            <a:r>
              <a:rPr lang="en-GB" sz="2200" b="1" dirty="0">
                <a:latin typeface="+mn-lt"/>
              </a:rPr>
              <a:t>tongue</a:t>
            </a:r>
            <a:r>
              <a:rPr lang="en-GB" sz="2200" dirty="0">
                <a:latin typeface="+mn-lt"/>
              </a:rPr>
              <a:t> </a:t>
            </a:r>
            <a:r>
              <a:rPr lang="en-GB" sz="2200" u="sng" dirty="0">
                <a:latin typeface="+mn-lt"/>
              </a:rPr>
              <a:t>Except</a:t>
            </a:r>
            <a:r>
              <a:rPr lang="en-GB" sz="2200" dirty="0">
                <a:latin typeface="+mn-lt"/>
              </a:rPr>
              <a:t> the </a:t>
            </a:r>
            <a:r>
              <a:rPr lang="en-GB" sz="2200" b="1" dirty="0" err="1">
                <a:solidFill>
                  <a:schemeClr val="tx1"/>
                </a:solidFill>
                <a:latin typeface="+mn-lt"/>
              </a:rPr>
              <a:t>palatoglossus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200" dirty="0">
                <a:latin typeface="+mn-lt"/>
              </a:rPr>
              <a:t>(which is supplied by the </a:t>
            </a:r>
            <a:r>
              <a:rPr lang="en-GB" sz="2200" dirty="0" err="1">
                <a:latin typeface="+mn-lt"/>
              </a:rPr>
              <a:t>vagus</a:t>
            </a:r>
            <a:r>
              <a:rPr lang="en-GB" sz="2200" dirty="0">
                <a:latin typeface="+mn-lt"/>
              </a:rPr>
              <a:t> nerve).</a:t>
            </a:r>
          </a:p>
          <a:p>
            <a:pPr marL="342900" lvl="1" indent="-52388">
              <a:defRPr/>
            </a:pPr>
            <a:r>
              <a:rPr lang="en-GB" sz="2200" dirty="0">
                <a:latin typeface="+mn-lt"/>
              </a:rPr>
              <a:t>So, it </a:t>
            </a:r>
            <a:r>
              <a:rPr lang="en-US" sz="2200" dirty="0">
                <a:latin typeface="+mn-lt"/>
              </a:rPr>
              <a:t>Controls the movements and shape of the tongue during speech and swallowing</a:t>
            </a:r>
          </a:p>
          <a:p>
            <a:pPr marL="342900" lvl="1" indent="-342900">
              <a:defRPr/>
            </a:pPr>
            <a:r>
              <a:rPr lang="en-GB" sz="2200" dirty="0">
                <a:latin typeface="+mn-lt"/>
              </a:rPr>
              <a:t>2. </a:t>
            </a:r>
            <a:r>
              <a:rPr lang="en-GB" sz="2200" u="sng" dirty="0">
                <a:latin typeface="+mn-lt"/>
              </a:rPr>
              <a:t>Carries</a:t>
            </a:r>
            <a:r>
              <a:rPr lang="en-GB" sz="2200" dirty="0">
                <a:latin typeface="+mn-lt"/>
              </a:rPr>
              <a:t> </a:t>
            </a:r>
            <a:r>
              <a:rPr lang="en-GB" sz="2200" b="1" dirty="0">
                <a:latin typeface="+mn-lt"/>
              </a:rPr>
              <a:t>proprioceptive </a:t>
            </a:r>
            <a:r>
              <a:rPr lang="en-GB" sz="2200" dirty="0">
                <a:latin typeface="+mn-lt"/>
              </a:rPr>
              <a:t>afferents from the tongue muscles.</a:t>
            </a:r>
          </a:p>
          <a:p>
            <a:pPr marL="342900" lvl="1" indent="-342900">
              <a:defRPr/>
            </a:pPr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*just carries because its PURE MOTOR</a:t>
            </a:r>
            <a:endParaRPr lang="en-GB" sz="1050" dirty="0">
              <a:latin typeface="+mn-lt"/>
            </a:endParaRPr>
          </a:p>
          <a:p>
            <a:pPr eaLnBrk="1" hangingPunct="1">
              <a:buClrTx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Lesion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pPr eaLnBrk="1" hangingPunct="1">
              <a:buClrTx/>
              <a:defRPr/>
            </a:pPr>
            <a:r>
              <a:rPr lang="en-US" sz="2200" u="sng" dirty="0">
                <a:solidFill>
                  <a:schemeClr val="tx1"/>
                </a:solidFill>
                <a:latin typeface="+mn-lt"/>
              </a:rPr>
              <a:t>Manifestations of Lesion of the nerve (LMN) :</a:t>
            </a:r>
          </a:p>
          <a:p>
            <a:pPr marL="342900" lvl="1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+mn-lt"/>
              </a:rPr>
              <a:t>Loss of tongue movements</a:t>
            </a:r>
          </a:p>
          <a:p>
            <a:pPr marL="342900" lvl="1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+mn-lt"/>
              </a:rPr>
              <a:t>Difficulty in chewing and speech</a:t>
            </a:r>
          </a:p>
          <a:p>
            <a:pPr marL="342900" lvl="1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+mn-lt"/>
              </a:rPr>
              <a:t>The tongue paralyses, atrophies, becomes shrunken and furrowed on the affected side (LMN paralysis)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+mn-lt"/>
              </a:rPr>
              <a:t>On protrusion, tongue </a:t>
            </a:r>
            <a:r>
              <a:rPr lang="en-US" sz="2200" b="1" dirty="0">
                <a:latin typeface="+mn-lt"/>
              </a:rPr>
              <a:t>deviates to the affected side. </a:t>
            </a:r>
            <a:br>
              <a:rPr lang="en-US" sz="2200" b="1" dirty="0">
                <a:latin typeface="+mn-lt"/>
              </a:rPr>
            </a:br>
            <a:r>
              <a:rPr lang="en-US" sz="2200" dirty="0">
                <a:latin typeface="+mn-lt"/>
              </a:rPr>
              <a:t>If both nerves are damaged, person can’t protrude tongue.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528727" y="2086553"/>
            <a:ext cx="1594699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666681" y="1637506"/>
            <a:ext cx="3236125" cy="2327111"/>
            <a:chOff x="7188386" y="2094713"/>
            <a:chExt cx="4285782" cy="3081924"/>
          </a:xfrm>
        </p:grpSpPr>
        <p:grpSp>
          <p:nvGrpSpPr>
            <p:cNvPr id="5" name="Group 4"/>
            <p:cNvGrpSpPr/>
            <p:nvPr/>
          </p:nvGrpSpPr>
          <p:grpSpPr>
            <a:xfrm>
              <a:off x="7201833" y="2094713"/>
              <a:ext cx="4272335" cy="3081924"/>
              <a:chOff x="7201833" y="2094713"/>
              <a:chExt cx="4272335" cy="3081924"/>
            </a:xfrm>
          </p:grpSpPr>
          <p:pic>
            <p:nvPicPr>
              <p:cNvPr id="8194" name="Picture 2" descr="Image result for muscles of the tongu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1833" y="2094713"/>
                <a:ext cx="4272335" cy="3081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0579941" y="4937303"/>
                <a:ext cx="561372" cy="23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6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188386" y="2433918"/>
              <a:ext cx="1135343" cy="255494"/>
            </a:xfrm>
            <a:prstGeom prst="rect">
              <a:avLst/>
            </a:prstGeom>
            <a:noFill/>
            <a:ln w="28575">
              <a:solidFill>
                <a:srgbClr val="BB88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24C83F19-E5BC-49AC-974A-9679175C94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12th Cranial Nerve - </a:t>
            </a:r>
            <a:r>
              <a:rPr lang="en-US" sz="3200" b="1" dirty="0"/>
              <a:t>Hypoglossal (XII)</a:t>
            </a:r>
          </a:p>
          <a:p>
            <a:r>
              <a:rPr lang="en-US" sz="3200" b="1" dirty="0"/>
              <a:t> Function</a:t>
            </a:r>
            <a:endParaRPr lang="en-US" sz="2800" b="1" dirty="0"/>
          </a:p>
        </p:txBody>
      </p:sp>
      <p:sp>
        <p:nvSpPr>
          <p:cNvPr id="2" name="مستطيل 1"/>
          <p:cNvSpPr/>
          <p:nvPr/>
        </p:nvSpPr>
        <p:spPr>
          <a:xfrm>
            <a:off x="7165071" y="5895484"/>
            <a:ext cx="2571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b="1" dirty="0">
                <a:solidFill>
                  <a:srgbClr val="92D050"/>
                </a:solidFill>
              </a:rPr>
              <a:t>“normally it’s in the middle”</a:t>
            </a:r>
            <a:endParaRPr lang="en-US" b="1" dirty="0"/>
          </a:p>
        </p:txBody>
      </p:sp>
      <p:sp>
        <p:nvSpPr>
          <p:cNvPr id="9" name="مستطيل 8"/>
          <p:cNvSpPr/>
          <p:nvPr/>
        </p:nvSpPr>
        <p:spPr>
          <a:xfrm>
            <a:off x="9420446" y="5622734"/>
            <a:ext cx="2722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SA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*مثلا في الصورة؛ اللسان منحرف إلى الجهة اليسار، معناته اللي تأثر هو 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left hypoglossal nerve</a:t>
            </a:r>
            <a:r>
              <a:rPr lang="ar-SA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، ولو </a:t>
            </a:r>
            <a:r>
              <a:rPr lang="ar-SA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النيرف</a:t>
            </a:r>
            <a:r>
              <a:rPr lang="ar-SA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في الجهتين </a:t>
            </a:r>
            <a:r>
              <a:rPr lang="ar-SA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تأثرالشخص</a:t>
            </a:r>
            <a:r>
              <a:rPr lang="ar-SA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ما يقدر يمد لسانه لبرا  </a:t>
            </a:r>
            <a:endParaRPr lang="en-US" sz="16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pic>
        <p:nvPicPr>
          <p:cNvPr id="13" name="Picture 7" descr="3FFC4E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t="20885" r="16182" b="28221"/>
          <a:stretch>
            <a:fillRect/>
          </a:stretch>
        </p:blipFill>
        <p:spPr bwMode="auto">
          <a:xfrm>
            <a:off x="9651550" y="4022929"/>
            <a:ext cx="2500547" cy="159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7"/>
          <p:cNvGrpSpPr/>
          <p:nvPr/>
        </p:nvGrpSpPr>
        <p:grpSpPr>
          <a:xfrm flipH="1">
            <a:off x="8157474" y="4005131"/>
            <a:ext cx="1579135" cy="1534828"/>
            <a:chOff x="6492112" y="3284538"/>
            <a:chExt cx="3413891" cy="3573462"/>
          </a:xfrm>
        </p:grpSpPr>
        <p:pic>
          <p:nvPicPr>
            <p:cNvPr id="15" name="Picture 5" descr="C:\Documents and Settings\user\My Documents\My Pictures\14f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8" t="3545" r="4878" b="2547"/>
            <a:stretch>
              <a:fillRect/>
            </a:stretch>
          </p:blipFill>
          <p:spPr>
            <a:xfrm>
              <a:off x="6875464" y="3284538"/>
              <a:ext cx="3030537" cy="3573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6492112" y="6095999"/>
              <a:ext cx="3413891" cy="64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 dirty="0"/>
                <a:t>Lesion left CN 12</a:t>
              </a: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2047734">
              <a:off x="8402638" y="5461000"/>
              <a:ext cx="527050" cy="236538"/>
            </a:xfrm>
            <a:custGeom>
              <a:avLst/>
              <a:gdLst>
                <a:gd name="T0" fmla="*/ 0 w 2304"/>
                <a:gd name="T1" fmla="*/ 2147483646 h 936"/>
                <a:gd name="T2" fmla="*/ 2147483646 w 2304"/>
                <a:gd name="T3" fmla="*/ 2147483646 h 936"/>
                <a:gd name="T4" fmla="*/ 2147483646 w 2304"/>
                <a:gd name="T5" fmla="*/ 0 h 936"/>
                <a:gd name="T6" fmla="*/ 0 60000 65536"/>
                <a:gd name="T7" fmla="*/ 0 60000 65536"/>
                <a:gd name="T8" fmla="*/ 0 60000 65536"/>
                <a:gd name="T9" fmla="*/ 0 w 2304"/>
                <a:gd name="T10" fmla="*/ 0 h 936"/>
                <a:gd name="T11" fmla="*/ 2304 w 2304"/>
                <a:gd name="T12" fmla="*/ 936 h 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36">
                  <a:moveTo>
                    <a:pt x="0" y="720"/>
                  </a:moveTo>
                  <a:cubicBezTo>
                    <a:pt x="576" y="828"/>
                    <a:pt x="1152" y="936"/>
                    <a:pt x="1536" y="816"/>
                  </a:cubicBezTo>
                  <a:cubicBezTo>
                    <a:pt x="1920" y="696"/>
                    <a:pt x="2112" y="348"/>
                    <a:pt x="2304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" name="مستطيل 18"/>
          <p:cNvSpPr/>
          <p:nvPr/>
        </p:nvSpPr>
        <p:spPr>
          <a:xfrm>
            <a:off x="6096000" y="4220987"/>
            <a:ext cx="2143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b="1" dirty="0">
                <a:solidFill>
                  <a:srgbClr val="92D050"/>
                </a:solidFill>
              </a:rPr>
              <a:t>UMN: spastic paralysis</a:t>
            </a:r>
          </a:p>
          <a:p>
            <a:pPr lvl="1">
              <a:defRPr/>
            </a:pPr>
            <a:r>
              <a:rPr lang="en-US" b="1" dirty="0">
                <a:solidFill>
                  <a:srgbClr val="92D050"/>
                </a:solidFill>
              </a:rPr>
              <a:t>LMN: flaccid paralysis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298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570581"/>
              </p:ext>
            </p:extLst>
          </p:nvPr>
        </p:nvGraphicFramePr>
        <p:xfrm>
          <a:off x="692966" y="251348"/>
          <a:ext cx="10806067" cy="635530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25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9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57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6272"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Injury 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Function 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Foramen of Exit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Origin</a:t>
                      </a:r>
                      <a:r>
                        <a:rPr lang="en-US" sz="1700" b="1" baseline="0" dirty="0">
                          <a:latin typeface="Gill Sans MT" panose="020B0502020104020203" pitchFamily="34" charset="0"/>
                        </a:rPr>
                        <a:t> 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Type 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Nerve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Trapezius atrophy &amp; weakness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Movement of</a:t>
                      </a:r>
                      <a:r>
                        <a:rPr lang="en-US" sz="1700" b="1" baseline="0" dirty="0">
                          <a:latin typeface="Gill Sans MT" panose="020B0502020104020203" pitchFamily="34" charset="0"/>
                        </a:rPr>
                        <a:t> the soft palate, larynx &amp; Pharynx</a:t>
                      </a:r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 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Jugular foramen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Nucleus</a:t>
                      </a:r>
                      <a:r>
                        <a:rPr lang="en-US" sz="1700" b="1" baseline="0" dirty="0">
                          <a:latin typeface="Gill Sans MT" panose="020B0502020104020203" pitchFamily="34" charset="0"/>
                        </a:rPr>
                        <a:t> </a:t>
                      </a:r>
                      <a:r>
                        <a:rPr lang="en-US" sz="1700" b="1" baseline="0" dirty="0" err="1">
                          <a:latin typeface="Gill Sans MT" panose="020B0502020104020203" pitchFamily="34" charset="0"/>
                        </a:rPr>
                        <a:t>Ambigius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Cranial Part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motor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Spinal</a:t>
                      </a:r>
                      <a:r>
                        <a:rPr lang="en-US" sz="1700" b="1" baseline="0" dirty="0">
                          <a:latin typeface="Gill Sans MT" panose="020B0502020104020203" pitchFamily="34" charset="0"/>
                        </a:rPr>
                        <a:t> accessory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XI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03"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Trapezius paralysis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Shoulder dropping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487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C1-C5 (Spinal nucleus)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Spinal Part</a:t>
                      </a:r>
                    </a:p>
                    <a:p>
                      <a:pPr algn="ctr" rtl="1"/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952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Movement of the</a:t>
                      </a:r>
                      <a:r>
                        <a:rPr lang="en-US" sz="1700" b="1" baseline="0" dirty="0">
                          <a:latin typeface="Gill Sans MT" panose="020B0502020104020203" pitchFamily="34" charset="0"/>
                        </a:rPr>
                        <a:t> neck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903"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Speech &amp; swallowing</a:t>
                      </a:r>
                      <a:r>
                        <a:rPr lang="en-US" sz="1700" b="1" baseline="0" dirty="0">
                          <a:latin typeface="Gill Sans MT" panose="020B0502020104020203" pitchFamily="34" charset="0"/>
                        </a:rPr>
                        <a:t> difficulty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904"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Inability</a:t>
                      </a:r>
                      <a:r>
                        <a:rPr lang="en-US" sz="1700" b="1" baseline="0" dirty="0">
                          <a:latin typeface="Gill Sans MT" panose="020B0502020104020203" pitchFamily="34" charset="0"/>
                        </a:rPr>
                        <a:t> to turn head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885">
                <a:tc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 loss of tongue</a:t>
                      </a:r>
                      <a:r>
                        <a:rPr lang="en-US" sz="1700" b="1" baseline="0" dirty="0">
                          <a:latin typeface="Gill Sans MT" panose="020B0502020104020203" pitchFamily="34" charset="0"/>
                        </a:rPr>
                        <a:t> movement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Motor</a:t>
                      </a:r>
                      <a:r>
                        <a:rPr lang="en-US" sz="1700" b="1" baseline="0" dirty="0">
                          <a:latin typeface="Gill Sans MT" panose="020B0502020104020203" pitchFamily="34" charset="0"/>
                        </a:rPr>
                        <a:t> to all tongue muscles except </a:t>
                      </a:r>
                      <a:r>
                        <a:rPr lang="en-US" sz="1700" b="1" baseline="0" dirty="0" err="1">
                          <a:latin typeface="Gill Sans MT" panose="020B0502020104020203" pitchFamily="34" charset="0"/>
                        </a:rPr>
                        <a:t>palatoglossus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Hypoglossal canal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 rtl="0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Anterior surface of Medulla </a:t>
                      </a:r>
                    </a:p>
                    <a:p>
                      <a:pPr algn="ctr" rtl="0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(hypoglossal nucleus)</a:t>
                      </a:r>
                    </a:p>
                    <a:p>
                      <a:pPr algn="ctr" rtl="1"/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motor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hypoglossal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XII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vert="vert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421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Speech &amp;chewing</a:t>
                      </a:r>
                      <a:r>
                        <a:rPr lang="en-US" sz="1700" b="1" baseline="0" dirty="0">
                          <a:latin typeface="Gill Sans MT" panose="020B0502020104020203" pitchFamily="34" charset="0"/>
                        </a:rPr>
                        <a:t> difficulty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5E5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Speech</a:t>
                      </a:r>
                      <a:r>
                        <a:rPr lang="en-US" sz="1700" b="1" baseline="0" dirty="0">
                          <a:latin typeface="Gill Sans MT" panose="020B0502020104020203" pitchFamily="34" charset="0"/>
                        </a:rPr>
                        <a:t> &amp; swallowing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5E5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9690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Tongue paralysis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5E5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700" b="1" u="sng" dirty="0">
                          <a:latin typeface="Gill Sans MT" panose="020B0502020104020203" pitchFamily="34" charset="0"/>
                        </a:rPr>
                        <a:t>Carries</a:t>
                      </a:r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 afferents</a:t>
                      </a:r>
                      <a:r>
                        <a:rPr lang="en-US" sz="1700" b="1" baseline="0" dirty="0">
                          <a:latin typeface="Gill Sans MT" panose="020B0502020104020203" pitchFamily="34" charset="0"/>
                        </a:rPr>
                        <a:t> from tongue muscles</a:t>
                      </a:r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 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5E5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4885">
                <a:tc>
                  <a:txBody>
                    <a:bodyPr/>
                    <a:lstStyle/>
                    <a:p>
                      <a:pPr algn="ctr" rtl="0"/>
                      <a:r>
                        <a:rPr lang="en-US" sz="1700" b="1" dirty="0">
                          <a:latin typeface="Gill Sans MT" panose="020B0502020104020203" pitchFamily="34" charset="0"/>
                        </a:rPr>
                        <a:t>Tongue deviation on protrusion to affected side</a:t>
                      </a:r>
                      <a:endParaRPr lang="ar-SA" sz="17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5E5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56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7">
            <a:extLst>
              <a:ext uri="{FF2B5EF4-FFF2-40B4-BE49-F238E27FC236}">
                <a16:creationId xmlns:a16="http://schemas.microsoft.com/office/drawing/2014/main" id="{B98FC2DA-457F-4E15-82A5-85E2305F44F0}"/>
              </a:ext>
            </a:extLst>
          </p:cNvPr>
          <p:cNvSpPr txBox="1">
            <a:spLocks/>
          </p:cNvSpPr>
          <p:nvPr/>
        </p:nvSpPr>
        <p:spPr>
          <a:xfrm>
            <a:off x="245438" y="450574"/>
            <a:ext cx="5850562" cy="625502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(1)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The Accessory Nerve exit from which foramen in the skull?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fr-FR" altLang="en-US" sz="1600" dirty="0">
                <a:ea typeface="Open Sans" panose="020B0604020202020204" charset="0"/>
                <a:cs typeface="Open Sans" panose="020B0604020202020204" charset="0"/>
              </a:rPr>
              <a:t>Foramen ovale                                            </a:t>
            </a:r>
            <a:r>
              <a:rPr lang="en-US" sz="1600" dirty="0"/>
              <a:t>B) </a:t>
            </a:r>
            <a:r>
              <a:rPr lang="fr-FR" altLang="en-US" sz="1600" dirty="0">
                <a:ea typeface="Open Sans" panose="020B0604020202020204" charset="0"/>
                <a:cs typeface="Open Sans" panose="020B0604020202020204" charset="0"/>
              </a:rPr>
              <a:t>Foramen </a:t>
            </a:r>
            <a:r>
              <a:rPr lang="fr-FR" altLang="en-US" sz="1600" dirty="0" err="1">
                <a:ea typeface="Open Sans" panose="020B0604020202020204" charset="0"/>
                <a:cs typeface="Open Sans" panose="020B0604020202020204" charset="0"/>
              </a:rPr>
              <a:t>Lacerum</a:t>
            </a:r>
            <a:endParaRPr lang="en-US" altLang="en-US" sz="1600" b="1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Jugular Foramen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                                        </a:t>
            </a:r>
            <a:r>
              <a:rPr lang="en-US" sz="1600" dirty="0"/>
              <a:t>D) Foramen Magnum</a:t>
            </a: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(2)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The spinal part of Accessory Nerve supplies which muscles?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Sternomastoid &amp; Trapezius            B) Serratus anterior &amp; Trapezius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Sternomastoid and scalene           D) Sternomastoid and omohyoid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(3) Which of the following nerve commonly injured during removal of malignant lymph nodes in the posterior tringle?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Cranial root of Accessory Nerve                       B) Hypoglossal Nerve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Spinal root of Accessory Nerve                        D) </a:t>
            </a:r>
            <a:r>
              <a:rPr lang="en-US" sz="1600" dirty="0" err="1"/>
              <a:t>Vagus</a:t>
            </a:r>
            <a:r>
              <a:rPr lang="en-US" sz="1600" dirty="0"/>
              <a:t> Nerve                              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(4)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Hypoglossal Nerve is a?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Motor type                                                           B) Sensory Type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Both of them                                                       D) Non of them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(5) The fibers emerge from the ________ Surface of the medulla oblongata through the sulcus ________?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 Anterior , between the pyramid and the olive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B)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Anterior , anterior median fissure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Posterior , between the pyramid and the olive                                         </a:t>
            </a:r>
            <a:r>
              <a:rPr lang="en-US" sz="1600" dirty="0"/>
              <a:t>D) </a:t>
            </a:r>
            <a:r>
              <a:rPr lang="en-US" sz="1600" dirty="0">
                <a:ea typeface="Open Sans" panose="020B0604020202020204" charset="0"/>
                <a:cs typeface="Open Sans" panose="020B0604020202020204" charset="0"/>
              </a:rPr>
              <a:t>Posterior , anterior median fissure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dirty="0"/>
          </a:p>
        </p:txBody>
      </p:sp>
      <p:sp>
        <p:nvSpPr>
          <p:cNvPr id="4" name="Shape 527">
            <a:extLst>
              <a:ext uri="{FF2B5EF4-FFF2-40B4-BE49-F238E27FC236}">
                <a16:creationId xmlns:a16="http://schemas.microsoft.com/office/drawing/2014/main" id="{0B108AA0-D091-451A-A851-26858A455AAB}"/>
              </a:ext>
            </a:extLst>
          </p:cNvPr>
          <p:cNvSpPr txBox="1">
            <a:spLocks/>
          </p:cNvSpPr>
          <p:nvPr/>
        </p:nvSpPr>
        <p:spPr>
          <a:xfrm>
            <a:off x="6409361" y="450574"/>
            <a:ext cx="5715097" cy="6255026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(6) The Hypoglossal Nerve supplies motor innervation of all the muscle of the tongue except?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superior longitudinal                                  B) The palatoglossus </a:t>
            </a: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</a:t>
            </a:r>
            <a:r>
              <a:rPr lang="en-US" sz="1600" dirty="0" err="1"/>
              <a:t>Styloglossus</a:t>
            </a:r>
            <a:r>
              <a:rPr lang="en-US" sz="1600" dirty="0"/>
              <a:t>                                                  D) A&amp;B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(7)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The function of accessory cranial nerve is?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Movements of the tongue     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B) Controls the movements of the neck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Movements of the hard palate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D) Carries proprioceptive afferents from the tongue muscles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(8)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The hypoglossal nucleus of the medulla locate in which ventricle?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The 2nd Ventricle                           B) The 3rd Ventricle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C) The top of 4th Ventricle                D) The floor of 4th Ventricle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(9) Cranial part carries fibers that originate from the?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Caudal part of nucleus </a:t>
            </a:r>
            <a:r>
              <a:rPr lang="en-US" sz="1600" dirty="0" err="1"/>
              <a:t>ambigus</a:t>
            </a:r>
            <a:r>
              <a:rPr lang="en-US" sz="1600" dirty="0"/>
              <a:t>  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B) Cranial part of nucleus </a:t>
            </a:r>
            <a:r>
              <a:rPr lang="en-US" sz="1600" dirty="0" err="1"/>
              <a:t>ambigus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Mesencephalic nucleus               D) Edinger-Westphal nucleus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(10) </a:t>
            </a:r>
            <a:r>
              <a:rPr lang="en-US" altLang="en-US" sz="1600" b="1" dirty="0">
                <a:solidFill>
                  <a:schemeClr val="bg2">
                    <a:lumMod val="25000"/>
                  </a:schemeClr>
                </a:solidFill>
              </a:rPr>
              <a:t>If the tongue is deviated to the left side that means?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A)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Right hypoglossal nerve injury     </a:t>
            </a:r>
            <a:r>
              <a:rPr lang="en-US" sz="1600" dirty="0"/>
              <a:t>B)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Left hypoglossal nerve injury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dirty="0"/>
              <a:t>C) Both A&amp;B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                                         </a:t>
            </a:r>
            <a:r>
              <a:rPr lang="en-US" sz="1600" dirty="0"/>
              <a:t>D) </a:t>
            </a:r>
            <a:r>
              <a:rPr lang="en-US" altLang="en-US" sz="1600" dirty="0">
                <a:ea typeface="Open Sans" panose="020B0604020202020204" charset="0"/>
                <a:cs typeface="Open Sans" panose="020B0604020202020204" charset="0"/>
              </a:rPr>
              <a:t>Non of the above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altLang="en-US" sz="1600" dirty="0"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21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5">
            <a:extLst>
              <a:ext uri="{FF2B5EF4-FFF2-40B4-BE49-F238E27FC236}">
                <a16:creationId xmlns:a16="http://schemas.microsoft.com/office/drawing/2014/main" id="{5ECD51B0-E371-4E0F-B5AF-3203D3DBC25D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" name="Shape 56">
            <a:extLst>
              <a:ext uri="{FF2B5EF4-FFF2-40B4-BE49-F238E27FC236}">
                <a16:creationId xmlns:a16="http://schemas.microsoft.com/office/drawing/2014/main" id="{1141A1C1-D7B5-465D-8F19-2F7BD16633A6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981E4-E3EE-47F3-ADDE-7C2C26FBC37F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Answers</a:t>
            </a:r>
          </a:p>
        </p:txBody>
      </p:sp>
      <p:sp>
        <p:nvSpPr>
          <p:cNvPr id="7" name="Shape 541">
            <a:extLst>
              <a:ext uri="{FF2B5EF4-FFF2-40B4-BE49-F238E27FC236}">
                <a16:creationId xmlns:a16="http://schemas.microsoft.com/office/drawing/2014/main" id="{059D6DD9-609F-4762-A3FC-7970E87015BB}"/>
              </a:ext>
            </a:extLst>
          </p:cNvPr>
          <p:cNvSpPr txBox="1">
            <a:spLocks/>
          </p:cNvSpPr>
          <p:nvPr/>
        </p:nvSpPr>
        <p:spPr>
          <a:xfrm>
            <a:off x="3658685" y="1008934"/>
            <a:ext cx="4874616" cy="4846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t-BR" sz="3600" dirty="0">
                <a:latin typeface="Agency FB" panose="020B0503020202020204" pitchFamily="34" charset="0"/>
              </a:rPr>
              <a:t>(1) C           (6) B</a:t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(2) A           (7) B</a:t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(3) C           (8) D</a:t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(4) A           (9) A</a:t>
            </a:r>
            <a:br>
              <a:rPr lang="pt-BR" sz="3600" dirty="0">
                <a:latin typeface="Agency FB" panose="020B0503020202020204" pitchFamily="34" charset="0"/>
              </a:rPr>
            </a:br>
            <a:r>
              <a:rPr lang="pt-BR" sz="3600" dirty="0">
                <a:latin typeface="Agency FB" panose="020B0503020202020204" pitchFamily="34" charset="0"/>
              </a:rPr>
              <a:t>(5) A          (10) B </a:t>
            </a:r>
          </a:p>
        </p:txBody>
      </p:sp>
      <p:sp>
        <p:nvSpPr>
          <p:cNvPr id="8" name="Shape 21">
            <a:extLst>
              <a:ext uri="{FF2B5EF4-FFF2-40B4-BE49-F238E27FC236}">
                <a16:creationId xmlns:a16="http://schemas.microsoft.com/office/drawing/2014/main" id="{AA804BE9-FDF2-4AEA-924D-54731E4C4671}"/>
              </a:ext>
            </a:extLst>
          </p:cNvPr>
          <p:cNvSpPr/>
          <p:nvPr/>
        </p:nvSpPr>
        <p:spPr>
          <a:xfrm flipV="1">
            <a:off x="0" y="6720112"/>
            <a:ext cx="12192000" cy="137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0912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7">
            <a:extLst>
              <a:ext uri="{FF2B5EF4-FFF2-40B4-BE49-F238E27FC236}">
                <a16:creationId xmlns:a16="http://schemas.microsoft.com/office/drawing/2014/main" id="{C54056E8-FA58-424C-8683-16A3AF9B8519}"/>
              </a:ext>
            </a:extLst>
          </p:cNvPr>
          <p:cNvSpPr txBox="1">
            <a:spLocks/>
          </p:cNvSpPr>
          <p:nvPr/>
        </p:nvSpPr>
        <p:spPr>
          <a:xfrm>
            <a:off x="1656522" y="450574"/>
            <a:ext cx="9276521" cy="539363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05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2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2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b="1" dirty="0">
                <a:solidFill>
                  <a:srgbClr val="C00000"/>
                </a:solidFill>
              </a:rPr>
              <a:t>A 12 year boy came to the ER with difficulty in chewing and speech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b="1" dirty="0">
                <a:solidFill>
                  <a:srgbClr val="C00000"/>
                </a:solidFill>
              </a:rPr>
              <a:t>(1) </a:t>
            </a: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</a:rPr>
              <a:t>Which Nerve is most likely affected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800" dirty="0"/>
              <a:t>The hypoglossal nerve </a:t>
            </a:r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b="1" dirty="0">
                <a:solidFill>
                  <a:srgbClr val="C00000"/>
                </a:solidFill>
              </a:rPr>
              <a:t>(2) </a:t>
            </a: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The tongue shrunken and furrowed in which side</a:t>
            </a:r>
            <a:r>
              <a:rPr lang="en-US" altLang="en-US" sz="2200" b="1" dirty="0">
                <a:solidFill>
                  <a:schemeClr val="bg2">
                    <a:lumMod val="25000"/>
                  </a:schemeClr>
                </a:solidFill>
                <a:ea typeface="Open Sans" panose="020B0604020202020204" charset="0"/>
                <a:cs typeface="Open Sans" panose="020B0604020202020204" charset="0"/>
              </a:rPr>
              <a:t>? </a:t>
            </a:r>
            <a:endParaRPr lang="en-US" sz="2200" b="1" dirty="0">
              <a:solidFill>
                <a:schemeClr val="bg2">
                  <a:lumMod val="25000"/>
                </a:schemeClr>
              </a:solidFill>
            </a:endParaRPr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800" dirty="0"/>
              <a:t>The effected side </a:t>
            </a:r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</a:rPr>
              <a:t>(3) Which nerve injury produces atrophy and weakness of trapezius?</a:t>
            </a:r>
            <a:endParaRPr lang="en-US" sz="1800" dirty="0"/>
          </a:p>
          <a:p>
            <a:pPr marL="18000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800" dirty="0"/>
              <a:t>Injury of Accessory (XI) 11th Cranial Nerve “Spinal Root”</a:t>
            </a:r>
          </a:p>
        </p:txBody>
      </p:sp>
    </p:spTree>
    <p:extLst>
      <p:ext uri="{BB962C8B-B14F-4D97-AF65-F5344CB8AC3E}">
        <p14:creationId xmlns:p14="http://schemas.microsoft.com/office/powerpoint/2010/main" val="1862492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35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10515600" cy="475045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b="1" dirty="0"/>
              <a:t>At the end of the lecture, students should be able to:</a:t>
            </a:r>
          </a:p>
          <a:p>
            <a:pPr marL="282575" indent="-282575">
              <a:spcBef>
                <a:spcPct val="2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GB" dirty="0">
                <a:cs typeface="Segoe UI Light" panose="020B0502040204020203" pitchFamily="34" charset="0"/>
              </a:rPr>
              <a:t>List the </a:t>
            </a:r>
            <a:r>
              <a:rPr lang="en-GB" u="sng" dirty="0">
                <a:cs typeface="Segoe UI Light" panose="020B0502040204020203" pitchFamily="34" charset="0"/>
              </a:rPr>
              <a:t>nuclei</a:t>
            </a:r>
            <a:r>
              <a:rPr lang="en-GB" dirty="0">
                <a:cs typeface="Segoe UI Light" panose="020B0502040204020203" pitchFamily="34" charset="0"/>
              </a:rPr>
              <a:t> related to accessory and hypoglossal nerves in the brain stem.</a:t>
            </a:r>
          </a:p>
          <a:p>
            <a:pPr marL="282575" indent="-282575">
              <a:spcBef>
                <a:spcPct val="2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GB" dirty="0">
                <a:cs typeface="Segoe UI Light" panose="020B0502040204020203" pitchFamily="34" charset="0"/>
              </a:rPr>
              <a:t>Describe the </a:t>
            </a:r>
            <a:r>
              <a:rPr lang="en-GB" u="sng" dirty="0">
                <a:cs typeface="Segoe UI Light" panose="020B0502040204020203" pitchFamily="34" charset="0"/>
              </a:rPr>
              <a:t>type</a:t>
            </a:r>
            <a:r>
              <a:rPr lang="en-GB" dirty="0">
                <a:cs typeface="Segoe UI Light" panose="020B0502040204020203" pitchFamily="34" charset="0"/>
              </a:rPr>
              <a:t> and </a:t>
            </a:r>
            <a:r>
              <a:rPr lang="en-GB" u="sng" dirty="0">
                <a:cs typeface="Segoe UI Light" panose="020B0502040204020203" pitchFamily="34" charset="0"/>
              </a:rPr>
              <a:t>site</a:t>
            </a:r>
            <a:r>
              <a:rPr lang="en-GB" dirty="0">
                <a:cs typeface="Segoe UI Light" panose="020B0502040204020203" pitchFamily="34" charset="0"/>
              </a:rPr>
              <a:t> of each nucleus.</a:t>
            </a:r>
          </a:p>
          <a:p>
            <a:pPr marL="282575" indent="-282575">
              <a:spcBef>
                <a:spcPct val="2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GB" dirty="0">
                <a:cs typeface="Segoe UI Light" panose="020B0502040204020203" pitchFamily="34" charset="0"/>
              </a:rPr>
              <a:t>Describe </a:t>
            </a:r>
            <a:r>
              <a:rPr lang="en-GB" u="sng" dirty="0">
                <a:cs typeface="Segoe UI Light" panose="020B0502040204020203" pitchFamily="34" charset="0"/>
              </a:rPr>
              <a:t>site of emergence</a:t>
            </a:r>
            <a:r>
              <a:rPr lang="en-GB" dirty="0">
                <a:cs typeface="Segoe UI Light" panose="020B0502040204020203" pitchFamily="34" charset="0"/>
              </a:rPr>
              <a:t> and </a:t>
            </a:r>
            <a:r>
              <a:rPr lang="en-GB" u="sng" dirty="0">
                <a:cs typeface="Segoe UI Light" panose="020B0502040204020203" pitchFamily="34" charset="0"/>
              </a:rPr>
              <a:t>course</a:t>
            </a:r>
            <a:r>
              <a:rPr lang="en-GB" dirty="0">
                <a:cs typeface="Segoe UI Light" panose="020B0502040204020203" pitchFamily="34" charset="0"/>
              </a:rPr>
              <a:t> of accessory and hypoglossal nerves.</a:t>
            </a:r>
          </a:p>
          <a:p>
            <a:pPr marL="282575" indent="-282575">
              <a:spcBef>
                <a:spcPct val="2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GB" dirty="0">
                <a:cs typeface="Segoe UI Light" panose="020B0502040204020203" pitchFamily="34" charset="0"/>
              </a:rPr>
              <a:t>Describe </a:t>
            </a:r>
            <a:r>
              <a:rPr lang="en-GB" u="sng" dirty="0">
                <a:cs typeface="Segoe UI Light" panose="020B0502040204020203" pitchFamily="34" charset="0"/>
              </a:rPr>
              <a:t>important relations</a:t>
            </a:r>
            <a:r>
              <a:rPr lang="en-GB" dirty="0">
                <a:cs typeface="Segoe UI Light" panose="020B0502040204020203" pitchFamily="34" charset="0"/>
              </a:rPr>
              <a:t> of accessory and hypoglossal nerves in the neck.</a:t>
            </a:r>
          </a:p>
          <a:p>
            <a:pPr marL="282575" indent="-282575">
              <a:spcBef>
                <a:spcPct val="2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GB" dirty="0">
                <a:cs typeface="Segoe UI Light" panose="020B0502040204020203" pitchFamily="34" charset="0"/>
              </a:rPr>
              <a:t>List the </a:t>
            </a:r>
            <a:r>
              <a:rPr lang="en-GB" u="sng" dirty="0">
                <a:cs typeface="Segoe UI Light" panose="020B0502040204020203" pitchFamily="34" charset="0"/>
              </a:rPr>
              <a:t>branches</a:t>
            </a:r>
            <a:r>
              <a:rPr lang="en-GB" dirty="0">
                <a:cs typeface="Segoe UI Light" panose="020B0502040204020203" pitchFamily="34" charset="0"/>
              </a:rPr>
              <a:t> of accessory and hypoglossal nerves.</a:t>
            </a:r>
          </a:p>
          <a:p>
            <a:pPr marL="282575" indent="-282575">
              <a:spcBef>
                <a:spcPct val="20000"/>
              </a:spcBef>
              <a:buSzPct val="75000"/>
              <a:buFont typeface="Wingdings" panose="05000000000000000000" pitchFamily="2" charset="2"/>
              <a:buChar char="ü"/>
              <a:defRPr/>
            </a:pPr>
            <a:r>
              <a:rPr lang="en-GB" dirty="0">
                <a:cs typeface="Segoe UI Light" panose="020B0502040204020203" pitchFamily="34" charset="0"/>
              </a:rPr>
              <a:t>Describe the </a:t>
            </a:r>
            <a:r>
              <a:rPr lang="en-GB" u="sng" dirty="0">
                <a:cs typeface="Segoe UI Light" panose="020B0502040204020203" pitchFamily="34" charset="0"/>
              </a:rPr>
              <a:t>main motor effects </a:t>
            </a:r>
            <a:r>
              <a:rPr lang="en-GB" dirty="0">
                <a:cs typeface="Segoe UI Light" panose="020B0502040204020203" pitchFamily="34" charset="0"/>
              </a:rPr>
              <a:t>in case of lesion of  accessory and hypoglossal nerves.</a:t>
            </a:r>
          </a:p>
        </p:txBody>
      </p:sp>
    </p:spTree>
    <p:extLst>
      <p:ext uri="{BB962C8B-B14F-4D97-AF65-F5344CB8AC3E}">
        <p14:creationId xmlns:p14="http://schemas.microsoft.com/office/powerpoint/2010/main" val="141251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4C83F19-E5BC-49AC-974A-9679175C94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9297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EXTRA</a:t>
            </a: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Mnemonics And Pictures To</a:t>
            </a:r>
            <a:br>
              <a:rPr lang="en-US" sz="32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 Help Memorize The Cranial Nerves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74083" y="2458968"/>
            <a:ext cx="6029194" cy="4267061"/>
            <a:chOff x="7210798" y="2433916"/>
            <a:chExt cx="4981202" cy="4267061"/>
          </a:xfrm>
        </p:grpSpPr>
        <p:pic>
          <p:nvPicPr>
            <p:cNvPr id="1026" name="Picture 2" descr="Image result for cranial nerve mnemonic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448"/>
            <a:stretch/>
          </p:blipFill>
          <p:spPr bwMode="auto">
            <a:xfrm>
              <a:off x="7210798" y="2433916"/>
              <a:ext cx="4981202" cy="4267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1321937" y="4428899"/>
              <a:ext cx="615140" cy="5864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050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255432" y="4364561"/>
              <a:ext cx="5209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 panose="030F0702030302020204" pitchFamily="66" charset="0"/>
                </a:rPr>
                <a:t>Big</a:t>
              </a:r>
              <a:endParaRPr lang="en-GB" sz="100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255432" y="4523076"/>
              <a:ext cx="5874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 panose="030F0702030302020204" pitchFamily="66" charset="0"/>
                </a:rPr>
                <a:t>Brains</a:t>
              </a:r>
              <a:endParaRPr lang="en-GB" sz="100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49889" y="4666165"/>
              <a:ext cx="6539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 panose="030F0702030302020204" pitchFamily="66" charset="0"/>
                </a:rPr>
                <a:t>Matter</a:t>
              </a:r>
              <a:endParaRPr lang="en-GB" sz="1000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244348" y="4809254"/>
              <a:ext cx="6539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omic Sans MS" panose="030F0702030302020204" pitchFamily="66" charset="0"/>
                </a:rPr>
                <a:t>More</a:t>
              </a:r>
              <a:endParaRPr lang="en-GB" sz="10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1034" name="Picture 10" descr="Image result for cranial nerve mnemon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79" y="483010"/>
            <a:ext cx="4445798" cy="1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337042" y="613685"/>
            <a:ext cx="682625" cy="734036"/>
            <a:chOff x="6597319" y="353560"/>
            <a:chExt cx="682625" cy="734036"/>
          </a:xfrm>
        </p:grpSpPr>
        <p:pic>
          <p:nvPicPr>
            <p:cNvPr id="19" name="Picture 2" descr="Image result for youtub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07:32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49" y="3438191"/>
            <a:ext cx="5374118" cy="32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on occasions our trusty truck acts funny very good vehicle any how">
            <a:extLst>
              <a:ext uri="{FF2B5EF4-FFF2-40B4-BE49-F238E27FC236}">
                <a16:creationId xmlns:a16="http://schemas.microsoft.com/office/drawing/2014/main" id="{3F5AB980-65C4-4003-AC4C-02A3B1461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41290" r="5543" b="7527"/>
          <a:stretch/>
        </p:blipFill>
        <p:spPr bwMode="auto">
          <a:xfrm>
            <a:off x="1172227" y="1885835"/>
            <a:ext cx="4568161" cy="150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1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19106" y="1413365"/>
            <a:ext cx="610693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>
                <a:latin typeface="+mn-lt"/>
              </a:rPr>
              <a:t>Type: </a:t>
            </a:r>
            <a:r>
              <a:rPr lang="en-GB" sz="2200" b="1" dirty="0">
                <a:latin typeface="+mn-lt"/>
              </a:rPr>
              <a:t>Motor</a:t>
            </a:r>
          </a:p>
          <a:p>
            <a:r>
              <a:rPr lang="en-GB" sz="2200" dirty="0">
                <a:latin typeface="+mn-lt"/>
              </a:rPr>
              <a:t>Has two parts (roots)*:</a:t>
            </a:r>
            <a:endParaRPr lang="en-GB" sz="1500" dirty="0">
              <a:latin typeface="+mn-lt"/>
            </a:endParaRPr>
          </a:p>
          <a:p>
            <a:br>
              <a:rPr lang="en-GB" sz="1500" dirty="0">
                <a:latin typeface="+mn-lt"/>
              </a:rPr>
            </a:br>
            <a:endParaRPr lang="en-GB" sz="1500" dirty="0">
              <a:latin typeface="+mn-lt"/>
            </a:endParaRPr>
          </a:p>
          <a:p>
            <a:endParaRPr lang="en-GB" sz="15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200" dirty="0"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>
                <a:latin typeface="+mn-lt"/>
              </a:rPr>
              <a:t>Foramen of exit from skull: </a:t>
            </a:r>
            <a:r>
              <a:rPr lang="en-GB" sz="2200" b="1" dirty="0">
                <a:latin typeface="+mn-lt"/>
              </a:rPr>
              <a:t>Jugular foramen.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(then separate again)</a:t>
            </a: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*remember its gives 9</a:t>
            </a:r>
            <a:r>
              <a:rPr lang="en-GB" sz="2000" baseline="30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10</a:t>
            </a:r>
            <a:r>
              <a:rPr lang="en-GB" sz="2000" baseline="30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&amp; now 11</a:t>
            </a:r>
            <a:r>
              <a:rPr lang="en-GB" sz="2000" baseline="30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**supplying the stylomastoid muscle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BB1B1B-9D1F-4273-8764-FB2BF532D5E1}"/>
              </a:ext>
            </a:extLst>
          </p:cNvPr>
          <p:cNvSpPr/>
          <p:nvPr/>
        </p:nvSpPr>
        <p:spPr>
          <a:xfrm>
            <a:off x="3891699" y="2404817"/>
            <a:ext cx="3030482" cy="23103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arises from motor neurones in ventral horn of the spinal </a:t>
            </a:r>
            <a:r>
              <a:rPr lang="en-GB" sz="2200" dirty="0" err="1">
                <a:solidFill>
                  <a:schemeClr val="tx1"/>
                </a:solidFill>
              </a:rPr>
              <a:t>gray</a:t>
            </a:r>
            <a:r>
              <a:rPr lang="en-GB" sz="2200" dirty="0">
                <a:solidFill>
                  <a:schemeClr val="tx1"/>
                </a:solidFill>
              </a:rPr>
              <a:t> matter at levels C1-C5 (</a:t>
            </a:r>
            <a:r>
              <a:rPr lang="en-GB" sz="2200" b="1" dirty="0">
                <a:solidFill>
                  <a:schemeClr val="tx1"/>
                </a:solidFill>
              </a:rPr>
              <a:t>spinal nucleus</a:t>
            </a:r>
            <a:r>
              <a:rPr lang="en-GB" sz="2200" dirty="0">
                <a:solidFill>
                  <a:schemeClr val="tx1"/>
                </a:solidFill>
              </a:rPr>
              <a:t>)**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135772-8957-4306-BDAB-C69D88D55CC7}"/>
              </a:ext>
            </a:extLst>
          </p:cNvPr>
          <p:cNvSpPr/>
          <p:nvPr/>
        </p:nvSpPr>
        <p:spPr>
          <a:xfrm>
            <a:off x="1110877" y="2404818"/>
            <a:ext cx="2538405" cy="2310307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br>
              <a:rPr lang="en-GB" sz="2200" dirty="0">
                <a:solidFill>
                  <a:schemeClr val="tx1"/>
                </a:solidFill>
              </a:rPr>
            </a:br>
            <a:r>
              <a:rPr lang="en-GB" sz="2200" dirty="0">
                <a:solidFill>
                  <a:schemeClr val="tx1"/>
                </a:solidFill>
              </a:rPr>
              <a:t>carries fibres that originate in the caudal part of </a:t>
            </a:r>
            <a:r>
              <a:rPr lang="en-GB" sz="2200" b="1" dirty="0">
                <a:solidFill>
                  <a:schemeClr val="tx1"/>
                </a:solidFill>
              </a:rPr>
              <a:t>nucleus ambiguus</a:t>
            </a:r>
            <a:r>
              <a:rPr lang="en-GB" sz="2200" dirty="0">
                <a:solidFill>
                  <a:schemeClr val="tx1"/>
                </a:solidFill>
              </a:rPr>
              <a:t>.*</a:t>
            </a:r>
          </a:p>
          <a:p>
            <a:pPr algn="ctr"/>
            <a:endParaRPr lang="en-GB" sz="22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26045" y="3239708"/>
            <a:ext cx="4525795" cy="3408187"/>
            <a:chOff x="7346578" y="690283"/>
            <a:chExt cx="4111625" cy="5853113"/>
          </a:xfrm>
        </p:grpSpPr>
        <p:pic>
          <p:nvPicPr>
            <p:cNvPr id="5" name="Content Placeholder 4" descr="eleventh-cranial-nerve-4991_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578" y="690283"/>
              <a:ext cx="4111625" cy="585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10089777" y="1985682"/>
              <a:ext cx="152400" cy="381000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0165977" y="3890682"/>
              <a:ext cx="76200" cy="16002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7767919" y="2429035"/>
              <a:ext cx="475128" cy="314165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4538260" y="5130098"/>
            <a:ext cx="196414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1284506" y="4215852"/>
            <a:ext cx="2068294" cy="3630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532257" y="818842"/>
            <a:ext cx="3713372" cy="2308860"/>
            <a:chOff x="7731384" y="4510363"/>
            <a:chExt cx="3713372" cy="2308860"/>
          </a:xfrm>
        </p:grpSpPr>
        <p:grpSp>
          <p:nvGrpSpPr>
            <p:cNvPr id="2" name="Group 1"/>
            <p:cNvGrpSpPr/>
            <p:nvPr/>
          </p:nvGrpSpPr>
          <p:grpSpPr>
            <a:xfrm>
              <a:off x="7731384" y="4510363"/>
              <a:ext cx="3713372" cy="2182331"/>
              <a:chOff x="7731384" y="4510363"/>
              <a:chExt cx="3713372" cy="2182331"/>
            </a:xfrm>
          </p:grpSpPr>
          <p:pic>
            <p:nvPicPr>
              <p:cNvPr id="1026" name="Picture 2" descr="Image result for nucleus ambiguu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31384" y="4510363"/>
                <a:ext cx="3713372" cy="2182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3"/>
              <p:cNvSpPr>
                <a:spLocks noChangeArrowheads="1"/>
              </p:cNvSpPr>
              <p:nvPr/>
            </p:nvSpPr>
            <p:spPr bwMode="auto">
              <a:xfrm>
                <a:off x="10255624" y="5999711"/>
                <a:ext cx="918882" cy="132148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75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10659036" y="6511446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90285AD-A9BB-4BBE-9A38-B81756FA0EBA}"/>
              </a:ext>
            </a:extLst>
          </p:cNvPr>
          <p:cNvSpPr/>
          <p:nvPr/>
        </p:nvSpPr>
        <p:spPr>
          <a:xfrm>
            <a:off x="1686315" y="6101147"/>
            <a:ext cx="4365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600" dirty="0">
                <a:solidFill>
                  <a:srgbClr val="92D050"/>
                </a:solidFill>
              </a:rPr>
              <a:t>* يختلف هذا العصب بأنه الوحيد بين الباقين إلي يأخذ من جزئيين</a:t>
            </a:r>
            <a:endParaRPr lang="en-GB" sz="1600" dirty="0">
              <a:solidFill>
                <a:srgbClr val="92D05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922430-3272-4321-8005-7FC0D95D7D43}"/>
              </a:ext>
            </a:extLst>
          </p:cNvPr>
          <p:cNvSpPr/>
          <p:nvPr/>
        </p:nvSpPr>
        <p:spPr>
          <a:xfrm>
            <a:off x="823057" y="2375126"/>
            <a:ext cx="3195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0" indent="-24130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Calibri" panose="020F0502020204030204"/>
              </a:rPr>
              <a:t>Cranial part</a:t>
            </a:r>
            <a:r>
              <a:rPr lang="en-GB" sz="2400" dirty="0">
                <a:latin typeface="Calibri" panose="020F0502020204030204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C3D2E1-30E1-46EE-8FDC-6E84FE39555D}"/>
              </a:ext>
            </a:extLst>
          </p:cNvPr>
          <p:cNvSpPr/>
          <p:nvPr/>
        </p:nvSpPr>
        <p:spPr>
          <a:xfrm>
            <a:off x="3624506" y="2375127"/>
            <a:ext cx="3483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lvl="0" indent="-24130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Calibri" panose="020F0502020204030204"/>
              </a:rPr>
              <a:t>Spinal part</a:t>
            </a:r>
            <a:r>
              <a:rPr lang="en-GB" sz="2400" dirty="0">
                <a:latin typeface="Calibri" panose="020F0502020204030204"/>
              </a:rPr>
              <a:t>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4C83F19-E5BC-49AC-974A-9679175C94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11th Cranial Nerve - </a:t>
            </a:r>
            <a:r>
              <a:rPr lang="en-US" sz="3200" b="1" dirty="0"/>
              <a:t>Accessory (XI)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614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036607A-C5F8-491A-8960-0BBC25DB90F8}"/>
              </a:ext>
            </a:extLst>
          </p:cNvPr>
          <p:cNvSpPr/>
          <p:nvPr/>
        </p:nvSpPr>
        <p:spPr>
          <a:xfrm>
            <a:off x="986781" y="1821476"/>
            <a:ext cx="5777813" cy="4343350"/>
          </a:xfrm>
          <a:prstGeom prst="rect">
            <a:avLst/>
          </a:prstGeom>
          <a:noFill/>
          <a:ln w="285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1"/>
                </a:solidFill>
              </a:rPr>
              <a:t>Emerges from lateral aspect of the </a:t>
            </a:r>
            <a:r>
              <a:rPr lang="en-GB" sz="2200" b="1" dirty="0">
                <a:solidFill>
                  <a:schemeClr val="tx1"/>
                </a:solidFill>
              </a:rPr>
              <a:t>medulla</a:t>
            </a:r>
            <a:r>
              <a:rPr lang="en-GB" sz="2200" dirty="0">
                <a:solidFill>
                  <a:schemeClr val="tx1"/>
                </a:solidFill>
              </a:rPr>
              <a:t> as a linear series of rootlets caudal to rootlets of the </a:t>
            </a:r>
            <a:r>
              <a:rPr lang="en-GB" sz="2200" dirty="0" err="1">
                <a:solidFill>
                  <a:schemeClr val="tx1"/>
                </a:solidFill>
              </a:rPr>
              <a:t>vagus</a:t>
            </a:r>
            <a:r>
              <a:rPr lang="en-GB" sz="2200" dirty="0">
                <a:solidFill>
                  <a:schemeClr val="tx1"/>
                </a:solidFill>
              </a:rPr>
              <a:t> nerve.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“to form pharyngeal plexus (its formed of 9</a:t>
            </a:r>
            <a:r>
              <a:rPr lang="en-GB" sz="22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, 10</a:t>
            </a:r>
            <a:r>
              <a:rPr lang="en-GB" sz="22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 , 11</a:t>
            </a:r>
            <a:r>
              <a:rPr lang="en-GB" sz="22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 &amp; 1XC)”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1"/>
                </a:solidFill>
              </a:rPr>
              <a:t> At the side of medulla it joins the spinal root briefly.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1"/>
                </a:solidFill>
              </a:rPr>
              <a:t>It separates once again as the nerve leaves the cranial cavity through the </a:t>
            </a:r>
            <a:r>
              <a:rPr lang="en-GB" sz="2200" b="1" dirty="0">
                <a:solidFill>
                  <a:schemeClr val="tx1"/>
                </a:solidFill>
              </a:rPr>
              <a:t>Jugular foramen</a:t>
            </a:r>
            <a:r>
              <a:rPr lang="en-GB" sz="22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200" dirty="0">
                <a:solidFill>
                  <a:schemeClr val="tx1"/>
                </a:solidFill>
              </a:rPr>
              <a:t>At the level of jugular foramen these fibres join the </a:t>
            </a:r>
            <a:r>
              <a:rPr lang="en-GB" sz="2200" dirty="0" err="1">
                <a:solidFill>
                  <a:schemeClr val="tx1"/>
                </a:solidFill>
              </a:rPr>
              <a:t>vagus</a:t>
            </a:r>
            <a:r>
              <a:rPr lang="en-GB" sz="2200" dirty="0">
                <a:solidFill>
                  <a:schemeClr val="tx1"/>
                </a:solidFill>
              </a:rPr>
              <a:t> nerve and distribute with it to muscles of the soft plate, </a:t>
            </a:r>
            <a:r>
              <a:rPr lang="en-GB" sz="2200" dirty="0" err="1">
                <a:solidFill>
                  <a:schemeClr val="tx1"/>
                </a:solidFill>
              </a:rPr>
              <a:t>esophagus</a:t>
            </a:r>
            <a:r>
              <a:rPr lang="en-GB" sz="2200" dirty="0">
                <a:solidFill>
                  <a:schemeClr val="tx1"/>
                </a:solidFill>
              </a:rPr>
              <a:t>, pharynx and larynx.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71524" y="4122294"/>
            <a:ext cx="3526001" cy="2583306"/>
            <a:chOff x="8496930" y="3578047"/>
            <a:chExt cx="3526001" cy="3172376"/>
          </a:xfrm>
        </p:grpSpPr>
        <p:grpSp>
          <p:nvGrpSpPr>
            <p:cNvPr id="7" name="Group 6"/>
            <p:cNvGrpSpPr/>
            <p:nvPr/>
          </p:nvGrpSpPr>
          <p:grpSpPr>
            <a:xfrm>
              <a:off x="8496930" y="3578047"/>
              <a:ext cx="3526001" cy="3172376"/>
              <a:chOff x="8665999" y="3685624"/>
              <a:chExt cx="3526001" cy="3172376"/>
            </a:xfrm>
          </p:grpSpPr>
          <p:pic>
            <p:nvPicPr>
              <p:cNvPr id="1026" name="Picture 2" descr="Image result for vagus and accessory nerve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5999" y="3685624"/>
                <a:ext cx="3526001" cy="3172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1264874" y="6300601"/>
                <a:ext cx="5613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6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9009529" y="4175547"/>
              <a:ext cx="518135" cy="300538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009529" y="3839840"/>
              <a:ext cx="470177" cy="268565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26152" y="5447716"/>
              <a:ext cx="604171" cy="2962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095805" y="4113324"/>
              <a:ext cx="532422" cy="289224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71524" y="884420"/>
            <a:ext cx="3469340" cy="3073758"/>
            <a:chOff x="8296836" y="0"/>
            <a:chExt cx="3469340" cy="3415469"/>
          </a:xfrm>
        </p:grpSpPr>
        <p:pic>
          <p:nvPicPr>
            <p:cNvPr id="3" name="Picture 7" descr="C:\Documents and Settings\Zeenet\My Documents\My Pictures\5rt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" t="2130" r="2013" b="1420"/>
            <a:stretch/>
          </p:blipFill>
          <p:spPr bwMode="auto">
            <a:xfrm>
              <a:off x="8296836" y="0"/>
              <a:ext cx="3469340" cy="3415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1072930" y="609888"/>
              <a:ext cx="684671" cy="205399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901818" y="204711"/>
              <a:ext cx="1230118" cy="213017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309021" y="4661443"/>
            <a:ext cx="1893659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29639" y="2942760"/>
            <a:ext cx="608761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61085" y="2280157"/>
            <a:ext cx="91440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361085" y="2612571"/>
            <a:ext cx="3223038" cy="25645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24C83F19-E5BC-49AC-974A-9679175C94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11th Cranial Nerve - </a:t>
            </a:r>
            <a:r>
              <a:rPr lang="en-US" sz="3200" b="1" dirty="0"/>
              <a:t>Accessory (XI) </a:t>
            </a:r>
          </a:p>
          <a:p>
            <a:r>
              <a:rPr lang="en-US" sz="3200" b="1" dirty="0"/>
              <a:t>Cranial Part</a:t>
            </a:r>
          </a:p>
        </p:txBody>
      </p:sp>
    </p:spTree>
    <p:extLst>
      <p:ext uri="{BB962C8B-B14F-4D97-AF65-F5344CB8AC3E}">
        <p14:creationId xmlns:p14="http://schemas.microsoft.com/office/powerpoint/2010/main" val="187667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1A7C496-EF13-4879-BFEE-FEFD98BA629F}"/>
              </a:ext>
            </a:extLst>
          </p:cNvPr>
          <p:cNvSpPr/>
          <p:nvPr/>
        </p:nvSpPr>
        <p:spPr>
          <a:xfrm>
            <a:off x="996829" y="1841359"/>
            <a:ext cx="6200600" cy="39250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The axons leave the cord via series of rootlets, emerge laterally midway between the dorsal and ventral roots of the spinal nerves.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Courses </a:t>
            </a:r>
            <a:r>
              <a:rPr lang="en-GB" sz="2200" dirty="0" err="1">
                <a:solidFill>
                  <a:schemeClr val="tx1"/>
                </a:solidFill>
                <a:cs typeface="Arial" pitchFamily="34" charset="0"/>
              </a:rPr>
              <a:t>rostrally</a:t>
            </a: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 and </a:t>
            </a:r>
            <a:r>
              <a:rPr lang="en-GB" sz="2200" i="1" u="sng" dirty="0">
                <a:solidFill>
                  <a:schemeClr val="tx1"/>
                </a:solidFill>
                <a:cs typeface="Arial" pitchFamily="34" charset="0"/>
              </a:rPr>
              <a:t>enter the cranial cavity</a:t>
            </a:r>
            <a:r>
              <a:rPr lang="en-GB" sz="2200" i="1" dirty="0">
                <a:solidFill>
                  <a:schemeClr val="tx1"/>
                </a:solidFill>
                <a:cs typeface="Arial" pitchFamily="34" charset="0"/>
              </a:rPr>
              <a:t>* </a:t>
            </a: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through the </a:t>
            </a:r>
            <a:r>
              <a:rPr lang="en-GB" sz="2200" b="1" dirty="0">
                <a:solidFill>
                  <a:schemeClr val="tx1"/>
                </a:solidFill>
                <a:cs typeface="Arial" pitchFamily="34" charset="0"/>
              </a:rPr>
              <a:t>foramen magnum</a:t>
            </a: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, and joins the cranial root briefly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 Separates once again as the nerve leaves the cranial cavity through the </a:t>
            </a:r>
            <a:r>
              <a:rPr lang="en-GB" sz="2200" b="1" dirty="0">
                <a:solidFill>
                  <a:schemeClr val="tx1"/>
                </a:solidFill>
                <a:cs typeface="Arial" pitchFamily="34" charset="0"/>
              </a:rPr>
              <a:t>Jugular foramen “</a:t>
            </a:r>
            <a:r>
              <a:rPr lang="en-US" sz="2400" b="1" dirty="0">
                <a:solidFill>
                  <a:srgbClr val="92D050"/>
                </a:solidFill>
                <a:cs typeface="Arial" pitchFamily="34" charset="0"/>
              </a:rPr>
              <a:t>then descend to the posterior triangle of neck</a:t>
            </a:r>
            <a:r>
              <a:rPr lang="en-GB" sz="2200" b="1" dirty="0">
                <a:solidFill>
                  <a:schemeClr val="tx1"/>
                </a:solidFill>
                <a:cs typeface="Arial" pitchFamily="34" charset="0"/>
              </a:rPr>
              <a:t>”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Supplies the </a:t>
            </a:r>
            <a:r>
              <a:rPr lang="en-GB" sz="2200" b="1" dirty="0" err="1">
                <a:solidFill>
                  <a:schemeClr val="tx1"/>
                </a:solidFill>
                <a:cs typeface="Arial" pitchFamily="34" charset="0"/>
              </a:rPr>
              <a:t>sternomastoid</a:t>
            </a:r>
            <a:r>
              <a:rPr lang="en-GB" sz="2200" b="1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(Anterior) </a:t>
            </a: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and </a:t>
            </a:r>
            <a:r>
              <a:rPr lang="en-GB" sz="2200" b="1" dirty="0">
                <a:solidFill>
                  <a:schemeClr val="tx1"/>
                </a:solidFill>
                <a:cs typeface="Arial" pitchFamily="34" charset="0"/>
              </a:rPr>
              <a:t>trapezius</a:t>
            </a: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(Posterior) </a:t>
            </a: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muscles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411510" y="203847"/>
            <a:ext cx="2728210" cy="3088540"/>
            <a:chOff x="8411510" y="203847"/>
            <a:chExt cx="2728210" cy="3088540"/>
          </a:xfrm>
        </p:grpSpPr>
        <p:pic>
          <p:nvPicPr>
            <p:cNvPr id="3" name="Content Placeholder 4" descr="Accessory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7" r="1724" b="3645"/>
            <a:stretch>
              <a:fillRect/>
            </a:stretch>
          </p:blipFill>
          <p:spPr>
            <a:xfrm>
              <a:off x="8411510" y="203847"/>
              <a:ext cx="2728210" cy="308854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10074517" y="700226"/>
              <a:ext cx="604171" cy="255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8857" y="3447738"/>
            <a:ext cx="3648546" cy="3215473"/>
            <a:chOff x="7928857" y="3447738"/>
            <a:chExt cx="3648546" cy="3305330"/>
          </a:xfrm>
        </p:grpSpPr>
        <p:grpSp>
          <p:nvGrpSpPr>
            <p:cNvPr id="5" name="Group 4"/>
            <p:cNvGrpSpPr/>
            <p:nvPr/>
          </p:nvGrpSpPr>
          <p:grpSpPr>
            <a:xfrm>
              <a:off x="7973828" y="3447738"/>
              <a:ext cx="3603575" cy="3305330"/>
              <a:chOff x="7973828" y="3447738"/>
              <a:chExt cx="3603575" cy="3305330"/>
            </a:xfrm>
          </p:grpSpPr>
          <p:pic>
            <p:nvPicPr>
              <p:cNvPr id="2050" name="Picture 2" descr="Image result for accessory nerves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908"/>
              <a:stretch/>
            </p:blipFill>
            <p:spPr bwMode="auto">
              <a:xfrm>
                <a:off x="7973828" y="3447738"/>
                <a:ext cx="3603575" cy="3305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0812035" y="6487656"/>
                <a:ext cx="561372" cy="265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6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8677519" y="3471090"/>
              <a:ext cx="1093155" cy="18276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43848" y="5831173"/>
              <a:ext cx="666220" cy="336231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8857" y="6486211"/>
              <a:ext cx="1844729" cy="177000"/>
            </a:xfrm>
            <a:prstGeom prst="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863544" y="5276458"/>
            <a:ext cx="1708456" cy="0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00144" y="5564598"/>
            <a:ext cx="1076726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5270" y="6030554"/>
            <a:ext cx="4886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*It is the only nerve that enters the cranial cavity, all others exit.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4C83F19-E5BC-49AC-974A-9679175C94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11th Cranial Nerve - </a:t>
            </a:r>
            <a:r>
              <a:rPr lang="en-US" sz="3200" b="1" dirty="0"/>
              <a:t>Accessory (XI) </a:t>
            </a:r>
          </a:p>
          <a:p>
            <a:r>
              <a:rPr lang="en-US" sz="3200" b="1" dirty="0"/>
              <a:t>Spinal Part</a:t>
            </a:r>
          </a:p>
        </p:txBody>
      </p:sp>
    </p:spTree>
    <p:extLst>
      <p:ext uri="{BB962C8B-B14F-4D97-AF65-F5344CB8AC3E}">
        <p14:creationId xmlns:p14="http://schemas.microsoft.com/office/powerpoint/2010/main" val="418592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Documents and Settings\Jamila\Desktop\tmp15F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32" y="3652205"/>
            <a:ext cx="3627631" cy="286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492181" y="635703"/>
            <a:ext cx="4394631" cy="3602000"/>
            <a:chOff x="5128358" y="669056"/>
            <a:chExt cx="5199916" cy="5752382"/>
          </a:xfrm>
        </p:grpSpPr>
        <p:pic>
          <p:nvPicPr>
            <p:cNvPr id="4" name="Picture 7" descr="C:\Users\Zeenat\Pictures\nmb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1" t="1023" r="1"/>
            <a:stretch/>
          </p:blipFill>
          <p:spPr bwMode="auto">
            <a:xfrm>
              <a:off x="5128358" y="669056"/>
              <a:ext cx="5199916" cy="5752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>
              <a:off x="8153400" y="1295400"/>
              <a:ext cx="0" cy="1143000"/>
            </a:xfrm>
            <a:prstGeom prst="straightConnector1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Freeform 6"/>
            <p:cNvSpPr>
              <a:spLocks/>
            </p:cNvSpPr>
            <p:nvPr/>
          </p:nvSpPr>
          <p:spPr bwMode="auto">
            <a:xfrm rot="4823066">
              <a:off x="6656388" y="1641476"/>
              <a:ext cx="1636713" cy="842962"/>
            </a:xfrm>
            <a:custGeom>
              <a:avLst/>
              <a:gdLst>
                <a:gd name="T0" fmla="*/ 0 w 2304"/>
                <a:gd name="T1" fmla="*/ 2147483646 h 936"/>
                <a:gd name="T2" fmla="*/ 2147483646 w 2304"/>
                <a:gd name="T3" fmla="*/ 2147483646 h 936"/>
                <a:gd name="T4" fmla="*/ 2147483646 w 2304"/>
                <a:gd name="T5" fmla="*/ 0 h 936"/>
                <a:gd name="T6" fmla="*/ 0 60000 65536"/>
                <a:gd name="T7" fmla="*/ 0 60000 65536"/>
                <a:gd name="T8" fmla="*/ 0 60000 65536"/>
                <a:gd name="T9" fmla="*/ 0 w 2304"/>
                <a:gd name="T10" fmla="*/ 0 h 936"/>
                <a:gd name="T11" fmla="*/ 2304 w 2304"/>
                <a:gd name="T12" fmla="*/ 936 h 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36">
                  <a:moveTo>
                    <a:pt x="0" y="720"/>
                  </a:moveTo>
                  <a:cubicBezTo>
                    <a:pt x="576" y="828"/>
                    <a:pt x="1152" y="936"/>
                    <a:pt x="1536" y="816"/>
                  </a:cubicBezTo>
                  <a:cubicBezTo>
                    <a:pt x="1920" y="696"/>
                    <a:pt x="2112" y="348"/>
                    <a:pt x="2304" y="0"/>
                  </a:cubicBezTo>
                </a:path>
              </a:pathLst>
            </a:custGeom>
            <a:noFill/>
            <a:ln w="31750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cxnSp>
          <p:nvCxnSpPr>
            <p:cNvPr id="7" name="Straight Arrow Connector 4"/>
            <p:cNvCxnSpPr>
              <a:cxnSpLocks noChangeShapeType="1"/>
            </p:cNvCxnSpPr>
            <p:nvPr/>
          </p:nvCxnSpPr>
          <p:spPr bwMode="auto">
            <a:xfrm>
              <a:off x="8458200" y="3505200"/>
              <a:ext cx="0" cy="1143000"/>
            </a:xfrm>
            <a:prstGeom prst="straightConnector1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Arrow Connector 4"/>
            <p:cNvCxnSpPr>
              <a:cxnSpLocks noChangeShapeType="1"/>
            </p:cNvCxnSpPr>
            <p:nvPr/>
          </p:nvCxnSpPr>
          <p:spPr bwMode="auto">
            <a:xfrm>
              <a:off x="6781800" y="1295400"/>
              <a:ext cx="0" cy="1143000"/>
            </a:xfrm>
            <a:prstGeom prst="straightConnector1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Arrow Connector 4"/>
            <p:cNvCxnSpPr>
              <a:cxnSpLocks noChangeShapeType="1"/>
            </p:cNvCxnSpPr>
            <p:nvPr/>
          </p:nvCxnSpPr>
          <p:spPr bwMode="auto">
            <a:xfrm>
              <a:off x="7162800" y="3733800"/>
              <a:ext cx="228600" cy="609600"/>
            </a:xfrm>
            <a:prstGeom prst="straightConnector1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Freeform 18"/>
            <p:cNvSpPr>
              <a:spLocks/>
            </p:cNvSpPr>
            <p:nvPr/>
          </p:nvSpPr>
          <p:spPr bwMode="auto">
            <a:xfrm rot="11711981" flipH="1">
              <a:off x="7540625" y="4429125"/>
              <a:ext cx="757238" cy="742950"/>
            </a:xfrm>
            <a:custGeom>
              <a:avLst/>
              <a:gdLst>
                <a:gd name="T0" fmla="*/ 0 w 2304"/>
                <a:gd name="T1" fmla="*/ 2147483646 h 936"/>
                <a:gd name="T2" fmla="*/ 2147483646 w 2304"/>
                <a:gd name="T3" fmla="*/ 2147483646 h 936"/>
                <a:gd name="T4" fmla="*/ 2147483646 w 2304"/>
                <a:gd name="T5" fmla="*/ 0 h 936"/>
                <a:gd name="T6" fmla="*/ 0 60000 65536"/>
                <a:gd name="T7" fmla="*/ 0 60000 65536"/>
                <a:gd name="T8" fmla="*/ 0 60000 65536"/>
                <a:gd name="T9" fmla="*/ 0 w 2304"/>
                <a:gd name="T10" fmla="*/ 0 h 936"/>
                <a:gd name="T11" fmla="*/ 2304 w 2304"/>
                <a:gd name="T12" fmla="*/ 936 h 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36">
                  <a:moveTo>
                    <a:pt x="0" y="720"/>
                  </a:moveTo>
                  <a:cubicBezTo>
                    <a:pt x="576" y="828"/>
                    <a:pt x="1152" y="936"/>
                    <a:pt x="1536" y="816"/>
                  </a:cubicBezTo>
                  <a:cubicBezTo>
                    <a:pt x="1920" y="696"/>
                    <a:pt x="2112" y="348"/>
                    <a:pt x="2304" y="0"/>
                  </a:cubicBezTo>
                </a:path>
              </a:pathLst>
            </a:custGeom>
            <a:noFill/>
            <a:ln w="31750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8001000" y="2667000"/>
              <a:ext cx="4572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7848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838200" y="1483836"/>
            <a:ext cx="694041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200" dirty="0">
                <a:latin typeface="+mn-lt"/>
              </a:rPr>
              <a:t>The nucleus </a:t>
            </a:r>
            <a:r>
              <a:rPr lang="en-US" altLang="en-US" sz="2200" dirty="0" err="1">
                <a:latin typeface="+mn-lt"/>
              </a:rPr>
              <a:t>ambiguus</a:t>
            </a:r>
            <a:r>
              <a:rPr lang="en-US" altLang="en-US" sz="2200" dirty="0">
                <a:latin typeface="+mn-lt"/>
              </a:rPr>
              <a:t> and the spinal nucleus receive</a:t>
            </a:r>
            <a:r>
              <a:rPr lang="en-US" altLang="en-US" sz="2200" b="1" dirty="0">
                <a:latin typeface="+mn-lt"/>
              </a:rPr>
              <a:t> </a:t>
            </a:r>
            <a:r>
              <a:rPr lang="en-US" altLang="en-US" sz="2200" b="1" u="sng" dirty="0">
                <a:latin typeface="+mn-lt"/>
              </a:rPr>
              <a:t>bilateral</a:t>
            </a:r>
            <a:r>
              <a:rPr lang="en-US" altLang="en-US" sz="2200" b="1" dirty="0">
                <a:latin typeface="+mn-lt"/>
              </a:rPr>
              <a:t> </a:t>
            </a:r>
            <a:r>
              <a:rPr lang="en-US" altLang="en-US" sz="2200" b="1" dirty="0" err="1">
                <a:latin typeface="+mn-lt"/>
              </a:rPr>
              <a:t>corticonuclear</a:t>
            </a:r>
            <a:r>
              <a:rPr lang="en-US" altLang="en-US" sz="2200" b="1" dirty="0">
                <a:latin typeface="+mn-lt"/>
              </a:rPr>
              <a:t> </a:t>
            </a:r>
            <a:r>
              <a:rPr lang="en-US" altLang="en-US" sz="2200" dirty="0">
                <a:solidFill>
                  <a:srgbClr val="92D050"/>
                </a:solidFill>
                <a:latin typeface="+mn-lt"/>
              </a:rPr>
              <a:t>or corticospinal </a:t>
            </a:r>
            <a:r>
              <a:rPr lang="en-US" altLang="en-US" sz="2200" b="1" dirty="0">
                <a:latin typeface="+mn-lt"/>
              </a:rPr>
              <a:t>fibers </a:t>
            </a:r>
            <a:br>
              <a:rPr lang="en-US" altLang="en-US" sz="2200" b="1" dirty="0">
                <a:latin typeface="+mn-lt"/>
              </a:rPr>
            </a:br>
            <a:r>
              <a:rPr lang="en-US" altLang="en-US" sz="2200" dirty="0">
                <a:latin typeface="+mn-lt"/>
              </a:rPr>
              <a:t>(from both cerebral hemispheres). </a:t>
            </a:r>
          </a:p>
          <a:p>
            <a:pPr marL="509588" lvl="0" indent="-2222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65100" algn="l"/>
              </a:tabLst>
            </a:pPr>
            <a:endParaRPr lang="en-GB" altLang="en-US" sz="2200" dirty="0">
              <a:latin typeface="Calibri" panose="020F0502020204030204"/>
            </a:endParaRPr>
          </a:p>
          <a:p>
            <a:pPr marL="509588" lvl="0" indent="-2222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165100" algn="l"/>
              </a:tabLst>
            </a:pPr>
            <a:endParaRPr lang="en-GB" altLang="en-US" sz="2200" dirty="0">
              <a:latin typeface="Calibri" panose="020F0502020204030204"/>
            </a:endParaRPr>
          </a:p>
          <a:p>
            <a:pPr marL="287338" lvl="0">
              <a:spcBef>
                <a:spcPct val="0"/>
              </a:spcBef>
              <a:tabLst>
                <a:tab pos="165100" algn="l"/>
              </a:tabLst>
            </a:pPr>
            <a:endParaRPr lang="en-GB" altLang="en-US" sz="2200" dirty="0">
              <a:latin typeface="Calibri" panose="020F0502020204030204"/>
            </a:endParaRPr>
          </a:p>
          <a:p>
            <a:pPr lvl="0">
              <a:spcBef>
                <a:spcPct val="0"/>
              </a:spcBef>
              <a:tabLst>
                <a:tab pos="165100" algn="l"/>
              </a:tabLst>
            </a:pPr>
            <a:r>
              <a:rPr lang="en-GB" altLang="en-US" sz="3200" dirty="0">
                <a:latin typeface="Calibri" panose="020F0502020204030204"/>
              </a:rPr>
              <a:t>Functions:</a:t>
            </a:r>
          </a:p>
          <a:p>
            <a:pPr marL="630238" lvl="0" indent="-342900">
              <a:spcBef>
                <a:spcPct val="0"/>
              </a:spcBef>
              <a:buFont typeface="Courier New" panose="02070309020205020404" pitchFamily="49" charset="0"/>
              <a:buChar char="o"/>
              <a:tabLst>
                <a:tab pos="165100" algn="l"/>
              </a:tabLst>
            </a:pPr>
            <a:r>
              <a:rPr lang="en-GB" altLang="en-US" sz="2200" dirty="0">
                <a:latin typeface="Calibri" panose="020F0502020204030204"/>
              </a:rPr>
              <a:t>Movements of the soft palate, </a:t>
            </a:r>
            <a:br>
              <a:rPr lang="en-GB" altLang="en-US" sz="2200" dirty="0">
                <a:latin typeface="Calibri" panose="020F0502020204030204"/>
              </a:rPr>
            </a:br>
            <a:r>
              <a:rPr lang="en-GB" altLang="en-US" sz="2200" dirty="0">
                <a:latin typeface="Calibri" panose="020F0502020204030204"/>
              </a:rPr>
              <a:t>larynx, pharynx </a:t>
            </a:r>
            <a:r>
              <a:rPr lang="en-GB" altLang="en-US" sz="2200" dirty="0">
                <a:solidFill>
                  <a:srgbClr val="92D050"/>
                </a:solidFill>
                <a:latin typeface="Calibri" panose="020F0502020204030204"/>
              </a:rPr>
              <a:t>(cranial part)</a:t>
            </a:r>
            <a:r>
              <a:rPr lang="en-GB" altLang="en-US" sz="2200" dirty="0">
                <a:solidFill>
                  <a:schemeClr val="tx1"/>
                </a:solidFill>
                <a:latin typeface="Calibri" panose="020F0502020204030204"/>
              </a:rPr>
              <a:t>.</a:t>
            </a:r>
          </a:p>
          <a:p>
            <a:pPr marL="630238" lvl="0" indent="-342900">
              <a:spcBef>
                <a:spcPct val="0"/>
              </a:spcBef>
              <a:buFont typeface="Courier New" panose="02070309020205020404" pitchFamily="49" charset="0"/>
              <a:buChar char="o"/>
              <a:tabLst>
                <a:tab pos="165100" algn="l"/>
              </a:tabLst>
            </a:pPr>
            <a:r>
              <a:rPr lang="en-GB" altLang="en-US" sz="2200" dirty="0">
                <a:latin typeface="Calibri" panose="020F0502020204030204"/>
              </a:rPr>
              <a:t>Controls the movements of neck</a:t>
            </a:r>
            <a:br>
              <a:rPr lang="en-GB" altLang="en-US" sz="2200" dirty="0">
                <a:latin typeface="Calibri" panose="020F0502020204030204"/>
              </a:rPr>
            </a:br>
            <a:r>
              <a:rPr lang="en-GB" altLang="en-US" sz="2200" dirty="0">
                <a:solidFill>
                  <a:srgbClr val="92D050"/>
                </a:solidFill>
                <a:latin typeface="Calibri" panose="020F0502020204030204"/>
              </a:rPr>
              <a:t>(spinal part) </a:t>
            </a:r>
            <a:r>
              <a:rPr lang="en-GB" altLang="en-US" sz="2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“via the </a:t>
            </a:r>
            <a:r>
              <a:rPr lang="en-GB" altLang="en-US" sz="2200" dirty="0" err="1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sternomastoid</a:t>
            </a:r>
            <a:r>
              <a:rPr lang="en-GB" altLang="en-US" sz="2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 </a:t>
            </a:r>
            <a:br>
              <a:rPr lang="en-GB" altLang="en-US" sz="2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r>
              <a:rPr lang="en-GB" altLang="en-US" sz="2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and trapezius muscles)”</a:t>
            </a:r>
            <a:r>
              <a:rPr lang="en-GB" altLang="en-US" sz="2200" dirty="0">
                <a:solidFill>
                  <a:schemeClr val="tx1"/>
                </a:solidFill>
                <a:latin typeface="Calibri" panose="020F0502020204030204"/>
              </a:rPr>
              <a:t>.</a:t>
            </a:r>
          </a:p>
          <a:p>
            <a:pPr marL="342900" indent="-3429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altLang="en-US" sz="2200" dirty="0">
              <a:latin typeface="+mn-lt"/>
            </a:endParaRPr>
          </a:p>
          <a:p>
            <a:pPr marL="342900" indent="-342900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altLang="en-US" sz="2200" dirty="0">
              <a:latin typeface="+mn-lt"/>
            </a:endParaRPr>
          </a:p>
        </p:txBody>
      </p:sp>
      <p:pic>
        <p:nvPicPr>
          <p:cNvPr id="23" name="Picture 2" descr="Image result for accessory nerves">
            <a:extLst>
              <a:ext uri="{FF2B5EF4-FFF2-40B4-BE49-F238E27FC236}">
                <a16:creationId xmlns:a16="http://schemas.microsoft.com/office/drawing/2014/main" id="{6B48DAF7-E2D7-40C6-9D37-D065A0725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8"/>
          <a:stretch/>
        </p:blipFill>
        <p:spPr bwMode="auto">
          <a:xfrm>
            <a:off x="9146073" y="4481457"/>
            <a:ext cx="2320547" cy="21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4C83F19-E5BC-49AC-974A-9679175C94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11th Cranial Nerve - </a:t>
            </a:r>
            <a:r>
              <a:rPr lang="en-US" sz="3200" b="1" dirty="0"/>
              <a:t>Accessory (XI)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626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171639" y="488007"/>
            <a:ext cx="1485917" cy="1485917"/>
            <a:chOff x="8289561" y="727309"/>
            <a:chExt cx="2057400" cy="2057400"/>
          </a:xfrm>
        </p:grpSpPr>
        <p:pic>
          <p:nvPicPr>
            <p:cNvPr id="5" name="Picture 2" descr="C:\Documents and Settings\Jamila\Desktop\download (3)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289561" y="727309"/>
              <a:ext cx="20574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10001131" y="1436923"/>
              <a:ext cx="293863" cy="25759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" name="Content Placeholder 3"/>
          <p:cNvSpPr txBox="1">
            <a:spLocks/>
          </p:cNvSpPr>
          <p:nvPr/>
        </p:nvSpPr>
        <p:spPr>
          <a:xfrm>
            <a:off x="847213" y="1465006"/>
            <a:ext cx="7324426" cy="3465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100" b="1" dirty="0"/>
              <a:t>Causes</a:t>
            </a:r>
            <a:r>
              <a:rPr lang="en-US" sz="2100" dirty="0"/>
              <a:t>:</a:t>
            </a:r>
          </a:p>
          <a:p>
            <a:pPr marL="465138">
              <a:spcBef>
                <a:spcPts val="0"/>
              </a:spcBef>
              <a:defRPr/>
            </a:pPr>
            <a:r>
              <a:rPr lang="en-US" sz="2100" dirty="0"/>
              <a:t>Because of the relatively superficial position of the nerve in the </a:t>
            </a:r>
            <a:r>
              <a:rPr lang="en-US" sz="2100" b="1" dirty="0"/>
              <a:t>posterior triangle</a:t>
            </a:r>
            <a:r>
              <a:rPr lang="en-US" sz="2100" dirty="0"/>
              <a:t>, it </a:t>
            </a:r>
            <a:r>
              <a:rPr lang="en-US" sz="2100" dirty="0">
                <a:cs typeface="Times New Roman" pitchFamily="18" charset="0"/>
              </a:rPr>
              <a:t>may be damaged by penetrating trauma as stab wounds. </a:t>
            </a:r>
          </a:p>
          <a:p>
            <a:pPr marL="465138">
              <a:spcBef>
                <a:spcPts val="0"/>
              </a:spcBef>
              <a:defRPr/>
            </a:pPr>
            <a:r>
              <a:rPr lang="en-US" sz="2100" dirty="0"/>
              <a:t>It is considered the </a:t>
            </a:r>
            <a:r>
              <a:rPr lang="en-US" sz="2100" u="sng" dirty="0"/>
              <a:t>most commonly </a:t>
            </a:r>
            <a:r>
              <a:rPr lang="en-US" sz="2100" u="sng" dirty="0" err="1"/>
              <a:t>iatrgenically</a:t>
            </a:r>
            <a:r>
              <a:rPr lang="en-US" sz="2100" dirty="0"/>
              <a:t>* injured nerve  as during removal of malignant lymph nodes in the posterior triangle. 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2100" b="1" dirty="0"/>
              <a:t>Manifestations</a:t>
            </a:r>
            <a:endParaRPr lang="en-GB" sz="1600" b="1" dirty="0">
              <a:solidFill>
                <a:srgbClr val="FF0000"/>
              </a:solidFill>
            </a:endParaRPr>
          </a:p>
          <a:p>
            <a:pPr marL="465138">
              <a:spcBef>
                <a:spcPts val="0"/>
              </a:spcBef>
              <a:defRPr/>
            </a:pPr>
            <a:r>
              <a:rPr lang="en-GB" sz="2100" dirty="0"/>
              <a:t>It produces atrophy and weakness of </a:t>
            </a:r>
            <a:r>
              <a:rPr lang="en-GB" sz="2100" b="1" dirty="0"/>
              <a:t>trapezius</a:t>
            </a:r>
            <a:r>
              <a:rPr lang="en-GB" sz="2100" dirty="0"/>
              <a:t>.</a:t>
            </a:r>
          </a:p>
          <a:p>
            <a:pPr marL="465138">
              <a:spcBef>
                <a:spcPts val="0"/>
              </a:spcBef>
              <a:defRPr/>
            </a:pPr>
            <a:r>
              <a:rPr lang="en-GB" sz="2100" dirty="0"/>
              <a:t>Unilateral paralysis of trapezius is evident by (1) inability to elevate &amp; (2) retract the shoulder, (3) difficulty in elevating the arm &amp; (4) Winging of scapula</a:t>
            </a:r>
            <a:r>
              <a:rPr lang="en-GB" sz="2100" dirty="0">
                <a:solidFill>
                  <a:schemeClr val="bg1">
                    <a:lumMod val="65000"/>
                  </a:schemeClr>
                </a:solidFill>
              </a:rPr>
              <a:t>*</a:t>
            </a:r>
            <a:r>
              <a:rPr lang="en-GB" sz="2100" dirty="0"/>
              <a:t>.</a:t>
            </a:r>
          </a:p>
          <a:p>
            <a:pPr marL="465138">
              <a:spcBef>
                <a:spcPts val="0"/>
              </a:spcBef>
              <a:defRPr/>
            </a:pPr>
            <a:r>
              <a:rPr lang="en-GB" sz="2100" dirty="0"/>
              <a:t>Dropping of the shoulder is an obvious sign of injury of nerve</a:t>
            </a:r>
          </a:p>
          <a:p>
            <a:pPr marL="465138">
              <a:spcBef>
                <a:spcPts val="0"/>
              </a:spcBef>
              <a:buClr>
                <a:schemeClr val="tx1"/>
              </a:buClr>
              <a:defRPr/>
            </a:pPr>
            <a:r>
              <a:rPr lang="en-GB" sz="2100" dirty="0">
                <a:solidFill>
                  <a:srgbClr val="92D050"/>
                </a:solidFill>
              </a:rPr>
              <a:t>If the cranial root is also injured: </a:t>
            </a:r>
            <a:r>
              <a:rPr lang="en-GB" sz="2100" dirty="0"/>
              <a:t>the lesion also causes difficulty in swallowing and speech &amp; Inability to turn head</a:t>
            </a:r>
            <a:r>
              <a:rPr lang="en-US" sz="2100" dirty="0"/>
              <a:t> 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>“paralysis to mastoid muscle”</a:t>
            </a:r>
            <a:endParaRPr lang="en-US" sz="21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100" dirty="0"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100" dirty="0"/>
          </a:p>
        </p:txBody>
      </p:sp>
      <p:sp>
        <p:nvSpPr>
          <p:cNvPr id="4" name="Rectangle 3"/>
          <p:cNvSpPr/>
          <p:nvPr/>
        </p:nvSpPr>
        <p:spPr>
          <a:xfrm>
            <a:off x="5103794" y="4595614"/>
            <a:ext cx="4053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 induced inadvertently by a physician or surgeon </a:t>
            </a:r>
            <a:b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or by medical treatment or diagnostic procedures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06532" y="365125"/>
            <a:ext cx="2549131" cy="1804824"/>
            <a:chOff x="6744915" y="2931712"/>
            <a:chExt cx="5226289" cy="3700293"/>
          </a:xfrm>
        </p:grpSpPr>
        <p:pic>
          <p:nvPicPr>
            <p:cNvPr id="3074" name="Picture 2" descr="http://www.medicalexhibits.com/obrasky/2008/08056_02Xrev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915" y="2931712"/>
              <a:ext cx="5226289" cy="3700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9485874" y="5604799"/>
              <a:ext cx="500743" cy="40411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4C83F19-E5BC-49AC-974A-9679175C94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11th Cranial Nerve - </a:t>
            </a:r>
            <a:r>
              <a:rPr lang="en-US" sz="3200" b="1" dirty="0"/>
              <a:t>Accessory (XI) </a:t>
            </a:r>
          </a:p>
          <a:p>
            <a:r>
              <a:rPr lang="en-US" sz="2800" b="1" dirty="0"/>
              <a:t>Injury of Spinal Root</a:t>
            </a:r>
          </a:p>
        </p:txBody>
      </p:sp>
      <p:grpSp>
        <p:nvGrpSpPr>
          <p:cNvPr id="13" name="Group 5"/>
          <p:cNvGrpSpPr/>
          <p:nvPr/>
        </p:nvGrpSpPr>
        <p:grpSpPr>
          <a:xfrm>
            <a:off x="9157145" y="4488625"/>
            <a:ext cx="1769389" cy="1710409"/>
            <a:chOff x="8610600" y="4201886"/>
            <a:chExt cx="2286000" cy="2209800"/>
          </a:xfrm>
        </p:grpSpPr>
        <p:pic>
          <p:nvPicPr>
            <p:cNvPr id="14" name="Picture 3" descr="C:\Documents and Settings\Jamila\Desktop\images (2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0600" y="4201886"/>
              <a:ext cx="20574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5"/>
            <p:cNvCxnSpPr>
              <a:cxnSpLocks noChangeShapeType="1"/>
            </p:cNvCxnSpPr>
            <p:nvPr/>
          </p:nvCxnSpPr>
          <p:spPr bwMode="auto">
            <a:xfrm flipH="1">
              <a:off x="10058400" y="5573486"/>
              <a:ext cx="838200" cy="152400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6" name="Picture 2" descr="http://ars.els-cdn.com/content/image/1-s2.0-S109037980600002X-gr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657" y="2169949"/>
            <a:ext cx="3359556" cy="21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980937" y="6199034"/>
            <a:ext cx="1008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Some references say injury of spinal part of accessory nerve will lead to winging of scapula (which is what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Dr.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Jameela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said) but according to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Dr.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Essam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only partial depression of angle of scapula because serratus anterior is still working.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4033967" y="1093533"/>
            <a:ext cx="42096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  <a:latin typeface="+mj-lt"/>
              </a:rPr>
              <a:t>*any damage to cranial part will damage also the </a:t>
            </a:r>
            <a:r>
              <a:rPr lang="en-US" sz="1600" dirty="0" err="1">
                <a:solidFill>
                  <a:schemeClr val="accent3"/>
                </a:solidFill>
                <a:latin typeface="+mj-lt"/>
              </a:rPr>
              <a:t>vagus</a:t>
            </a:r>
            <a:r>
              <a:rPr lang="en-US" sz="1600" dirty="0">
                <a:solidFill>
                  <a:schemeClr val="accent3"/>
                </a:solidFill>
                <a:latin typeface="+mj-lt"/>
              </a:rPr>
              <a:t> which will damage the pharyngeal plexus </a:t>
            </a:r>
            <a:endParaRPr lang="ar-SA" sz="1600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215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6CBBE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0" b="51764"/>
          <a:stretch>
            <a:fillRect/>
          </a:stretch>
        </p:blipFill>
        <p:spPr bwMode="auto">
          <a:xfrm>
            <a:off x="6592424" y="2402685"/>
            <a:ext cx="2735663" cy="168861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137892" y="1308543"/>
            <a:ext cx="3054108" cy="2613346"/>
            <a:chOff x="6412541" y="1123950"/>
            <a:chExt cx="4103059" cy="5048250"/>
          </a:xfrm>
        </p:grpSpPr>
        <p:pic>
          <p:nvPicPr>
            <p:cNvPr id="26627" name="Picture 2" descr="C:\Documents and Settings\Free User\My Documents\My Pictures\Picture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1" r="20673" b="5817"/>
            <a:stretch/>
          </p:blipFill>
          <p:spPr bwMode="auto">
            <a:xfrm>
              <a:off x="6412541" y="1123950"/>
              <a:ext cx="4103059" cy="504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8" name="Oval 7"/>
            <p:cNvSpPr>
              <a:spLocks noChangeArrowheads="1"/>
            </p:cNvSpPr>
            <p:nvPr/>
          </p:nvSpPr>
          <p:spPr bwMode="auto">
            <a:xfrm>
              <a:off x="6705600" y="4716090"/>
              <a:ext cx="304800" cy="304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26629" name="TextBox 8"/>
            <p:cNvSpPr txBox="1">
              <a:spLocks noChangeArrowheads="1"/>
            </p:cNvSpPr>
            <p:nvPr/>
          </p:nvSpPr>
          <p:spPr bwMode="auto">
            <a:xfrm>
              <a:off x="9144000" y="5375899"/>
              <a:ext cx="838200" cy="505357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50" b="1">
                  <a:solidFill>
                    <a:srgbClr val="000000"/>
                  </a:solidFill>
                  <a:latin typeface="+mn-lt"/>
                </a:rPr>
                <a:t>Olive</a:t>
              </a:r>
            </a:p>
          </p:txBody>
        </p:sp>
        <p:sp>
          <p:nvSpPr>
            <p:cNvPr id="26630" name="TextBox 9"/>
            <p:cNvSpPr txBox="1">
              <a:spLocks noChangeArrowheads="1"/>
            </p:cNvSpPr>
            <p:nvPr/>
          </p:nvSpPr>
          <p:spPr bwMode="auto">
            <a:xfrm>
              <a:off x="9220200" y="4678691"/>
              <a:ext cx="1159547" cy="505357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50" b="1" dirty="0">
                  <a:solidFill>
                    <a:srgbClr val="000000"/>
                  </a:solidFill>
                  <a:latin typeface="+mn-lt"/>
                </a:rPr>
                <a:t>Pyramid</a:t>
              </a:r>
            </a:p>
          </p:txBody>
        </p:sp>
        <p:cxnSp>
          <p:nvCxnSpPr>
            <p:cNvPr id="26631" name="Straight Arrow Connector 11"/>
            <p:cNvCxnSpPr>
              <a:cxnSpLocks noChangeShapeType="1"/>
            </p:cNvCxnSpPr>
            <p:nvPr/>
          </p:nvCxnSpPr>
          <p:spPr bwMode="auto">
            <a:xfrm rot="10800000">
              <a:off x="7848600" y="4629150"/>
              <a:ext cx="1295400" cy="91440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2" name="Straight Arrow Connector 12"/>
            <p:cNvCxnSpPr>
              <a:cxnSpLocks noChangeShapeType="1"/>
            </p:cNvCxnSpPr>
            <p:nvPr/>
          </p:nvCxnSpPr>
          <p:spPr bwMode="auto">
            <a:xfrm rot="10800000">
              <a:off x="7620000" y="4400550"/>
              <a:ext cx="1600200" cy="41275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34" name="Down Arrow 5"/>
            <p:cNvSpPr>
              <a:spLocks noChangeArrowheads="1"/>
            </p:cNvSpPr>
            <p:nvPr/>
          </p:nvSpPr>
          <p:spPr bwMode="auto">
            <a:xfrm>
              <a:off x="7239000" y="1524000"/>
              <a:ext cx="76200" cy="228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2775358" y="3295998"/>
            <a:ext cx="832009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42121" y="3295998"/>
            <a:ext cx="5238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00979" y="3617164"/>
            <a:ext cx="2099821" cy="0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104F7DF-BB46-447D-BAED-F01810E270A9}"/>
              </a:ext>
            </a:extLst>
          </p:cNvPr>
          <p:cNvSpPr/>
          <p:nvPr/>
        </p:nvSpPr>
        <p:spPr>
          <a:xfrm>
            <a:off x="2804326" y="1465006"/>
            <a:ext cx="234391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rgbClr val="92D050"/>
                </a:solidFill>
              </a:rPr>
              <a:t>* The most medial nucleus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4C83F19-E5BC-49AC-974A-9679175C946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12th Cranial Nerve - </a:t>
            </a:r>
            <a:r>
              <a:rPr lang="en-US" sz="3200" b="1" dirty="0"/>
              <a:t>Hypoglossal (XII) </a:t>
            </a:r>
            <a:endParaRPr lang="en-US" sz="2800" b="1" dirty="0"/>
          </a:p>
        </p:txBody>
      </p:sp>
      <p:cxnSp>
        <p:nvCxnSpPr>
          <p:cNvPr id="34" name="Straight Connector 11"/>
          <p:cNvCxnSpPr/>
          <p:nvPr/>
        </p:nvCxnSpPr>
        <p:spPr>
          <a:xfrm>
            <a:off x="1255445" y="5981522"/>
            <a:ext cx="2011680" cy="0"/>
          </a:xfrm>
          <a:prstGeom prst="line">
            <a:avLst/>
          </a:prstGeom>
          <a:ln w="28575">
            <a:solidFill>
              <a:srgbClr val="FED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3"/>
          <p:cNvCxnSpPr/>
          <p:nvPr/>
        </p:nvCxnSpPr>
        <p:spPr>
          <a:xfrm>
            <a:off x="1255445" y="6304734"/>
            <a:ext cx="90296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3"/>
          <p:cNvCxnSpPr/>
          <p:nvPr/>
        </p:nvCxnSpPr>
        <p:spPr>
          <a:xfrm>
            <a:off x="3849497" y="5994832"/>
            <a:ext cx="115456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416837" y="636426"/>
            <a:ext cx="1745369" cy="1600259"/>
            <a:chOff x="9436152" y="3608230"/>
            <a:chExt cx="2507979" cy="2855496"/>
          </a:xfrm>
        </p:grpSpPr>
        <p:pic>
          <p:nvPicPr>
            <p:cNvPr id="5122" name="Picture 2" descr="Image result for Hypoglossal canal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51" t="9719" r="5621" b="15215"/>
            <a:stretch/>
          </p:blipFill>
          <p:spPr bwMode="auto">
            <a:xfrm>
              <a:off x="9436152" y="3608230"/>
              <a:ext cx="2507979" cy="285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1029749" y="6148051"/>
              <a:ext cx="561372" cy="265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149158" y="5232351"/>
              <a:ext cx="563871" cy="200446"/>
            </a:xfrm>
            <a:prstGeom prst="rect">
              <a:avLst/>
            </a:prstGeom>
            <a:noFill/>
            <a:ln w="28575">
              <a:solidFill>
                <a:srgbClr val="CC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55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465006"/>
            <a:ext cx="5681663" cy="4572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290513" indent="-290513" eaLnBrk="1" hangingPunct="1">
              <a:lnSpc>
                <a:spcPct val="9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rgbClr val="000000"/>
                </a:solidFill>
              </a:rPr>
              <a:t>Type: </a:t>
            </a:r>
            <a:r>
              <a:rPr lang="en-US" sz="2200" b="1" dirty="0">
                <a:solidFill>
                  <a:srgbClr val="000000"/>
                </a:solidFill>
              </a:rPr>
              <a:t>Motor</a:t>
            </a:r>
          </a:p>
          <a:p>
            <a:pPr marL="290513" indent="-290513" eaLnBrk="1" hangingPunct="1">
              <a:lnSpc>
                <a:spcPct val="9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rgbClr val="000000"/>
                </a:solidFill>
              </a:rPr>
              <a:t>Origin: </a:t>
            </a:r>
            <a:r>
              <a:rPr lang="en-US" sz="2200" b="1" dirty="0">
                <a:solidFill>
                  <a:srgbClr val="000000"/>
                </a:solidFill>
              </a:rPr>
              <a:t>H</a:t>
            </a:r>
            <a:r>
              <a:rPr lang="en-GB" sz="2200" b="1" dirty="0" err="1">
                <a:solidFill>
                  <a:srgbClr val="000000"/>
                </a:solidFill>
              </a:rPr>
              <a:t>ypoglossal</a:t>
            </a:r>
            <a:r>
              <a:rPr lang="en-GB" sz="2200" b="1" dirty="0">
                <a:solidFill>
                  <a:srgbClr val="000000"/>
                </a:solidFill>
              </a:rPr>
              <a:t> nucleus </a:t>
            </a:r>
            <a:r>
              <a:rPr lang="en-GB" sz="2200" dirty="0">
                <a:solidFill>
                  <a:srgbClr val="000000"/>
                </a:solidFill>
              </a:rPr>
              <a:t>of the medulla (in the floor of 4</a:t>
            </a:r>
            <a:r>
              <a:rPr lang="en-GB" sz="2200" baseline="30000" dirty="0">
                <a:solidFill>
                  <a:srgbClr val="000000"/>
                </a:solidFill>
              </a:rPr>
              <a:t>th</a:t>
            </a:r>
            <a:r>
              <a:rPr lang="en-GB" sz="2200" dirty="0">
                <a:solidFill>
                  <a:srgbClr val="000000"/>
                </a:solidFill>
              </a:rPr>
              <a:t> ventricle)*</a:t>
            </a:r>
          </a:p>
          <a:p>
            <a:pPr marL="290513" indent="-290513" eaLnBrk="1" hangingPunct="1">
              <a:lnSpc>
                <a:spcPct val="9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rgbClr val="000000"/>
                </a:solidFill>
              </a:rPr>
              <a:t>The fibers emerge from the anterior surface of the medulla oblongata through the </a:t>
            </a:r>
            <a:r>
              <a:rPr lang="en-US" sz="2200" b="1" dirty="0">
                <a:solidFill>
                  <a:srgbClr val="000000"/>
                </a:solidFill>
              </a:rPr>
              <a:t>sulcus between the pyramid </a:t>
            </a:r>
            <a:r>
              <a:rPr lang="en-US" sz="2200" dirty="0">
                <a:solidFill>
                  <a:srgbClr val="000000"/>
                </a:solidFill>
              </a:rPr>
              <a:t>and the </a:t>
            </a:r>
            <a:r>
              <a:rPr lang="en-US" sz="2200" b="1" dirty="0">
                <a:solidFill>
                  <a:srgbClr val="000000"/>
                </a:solidFill>
              </a:rPr>
              <a:t>olive.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endParaRPr lang="en-GB" sz="2200" dirty="0">
              <a:solidFill>
                <a:srgbClr val="000000"/>
              </a:solidFill>
            </a:endParaRPr>
          </a:p>
          <a:p>
            <a:pPr marL="290513" indent="-290513" eaLnBrk="1" hangingPunct="1">
              <a:lnSpc>
                <a:spcPct val="9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rgbClr val="000000"/>
                </a:solidFill>
              </a:rPr>
              <a:t>Foramen of exit from skull: </a:t>
            </a:r>
            <a:r>
              <a:rPr lang="en-GB" sz="2200" b="1" dirty="0">
                <a:solidFill>
                  <a:srgbClr val="000000"/>
                </a:solidFill>
              </a:rPr>
              <a:t>Hypoglossal canal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The hypoglossal nucleus receives </a:t>
            </a:r>
            <a:r>
              <a:rPr lang="en-US" sz="2200" b="1" dirty="0" err="1"/>
              <a:t>corticonuclear</a:t>
            </a:r>
            <a:r>
              <a:rPr lang="en-US" sz="2200" dirty="0"/>
              <a:t> fibers from </a:t>
            </a:r>
            <a:r>
              <a:rPr lang="en-US" sz="2200" b="1" u="sng" dirty="0"/>
              <a:t>both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(bilateral) </a:t>
            </a:r>
            <a:r>
              <a:rPr lang="en-US" sz="2200" dirty="0"/>
              <a:t>cerebral hemispheres </a:t>
            </a:r>
            <a:r>
              <a:rPr lang="en-US" sz="2200" b="1" dirty="0"/>
              <a:t>EXCEPT</a:t>
            </a:r>
            <a:r>
              <a:rPr lang="en-US" sz="2200" dirty="0"/>
              <a:t> the region </a:t>
            </a:r>
            <a:br>
              <a:rPr lang="en-US" sz="2200" dirty="0"/>
            </a:br>
            <a:r>
              <a:rPr lang="en-US" sz="2200" dirty="0"/>
              <a:t>that supplies </a:t>
            </a:r>
            <a:r>
              <a:rPr lang="en-US" sz="2200" b="1" dirty="0">
                <a:solidFill>
                  <a:srgbClr val="C00000"/>
                </a:solidFill>
              </a:rPr>
              <a:t>genioglossus**</a:t>
            </a:r>
            <a:r>
              <a:rPr lang="en-US" sz="2200" dirty="0"/>
              <a:t> muscle </a:t>
            </a:r>
            <a:br>
              <a:rPr lang="en-US" sz="2200" dirty="0"/>
            </a:br>
            <a:r>
              <a:rPr lang="en-US" sz="2200" dirty="0"/>
              <a:t>(receives contralateral supply only) </a:t>
            </a:r>
          </a:p>
          <a:p>
            <a: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GB" sz="2200" dirty="0"/>
              <a:t>Also receives afferent </a:t>
            </a:r>
            <a:r>
              <a:rPr lang="en-GB" sz="2200" dirty="0" err="1"/>
              <a:t>fibers</a:t>
            </a:r>
            <a:r>
              <a:rPr lang="en-GB" sz="2200" dirty="0"/>
              <a:t> from</a:t>
            </a:r>
            <a:br>
              <a:rPr lang="en-GB" sz="2200" dirty="0"/>
            </a:br>
            <a:r>
              <a:rPr lang="en-GB" sz="2200" b="1" dirty="0"/>
              <a:t>nucleus </a:t>
            </a:r>
            <a:r>
              <a:rPr lang="en-GB" sz="2200" b="1" dirty="0" err="1"/>
              <a:t>solitarius</a:t>
            </a:r>
            <a:r>
              <a:rPr lang="en-GB" sz="2200" b="1" dirty="0"/>
              <a:t> </a:t>
            </a:r>
            <a:r>
              <a:rPr lang="en-GB" sz="2200" dirty="0"/>
              <a:t>and </a:t>
            </a:r>
            <a:r>
              <a:rPr lang="en-GB" sz="2200" b="1" dirty="0"/>
              <a:t>trigeminal sensory nucleus</a:t>
            </a:r>
            <a:r>
              <a:rPr lang="en-GB" sz="2200" dirty="0"/>
              <a:t>.</a:t>
            </a:r>
          </a:p>
          <a:p>
            <a:pPr marL="290513" indent="-290513" eaLnBrk="1" hangingPunct="1">
              <a:lnSpc>
                <a:spcPct val="9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  <a:defRPr/>
            </a:pPr>
            <a:endParaRPr lang="en-US" sz="2200" dirty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200" dirty="0"/>
          </a:p>
        </p:txBody>
      </p:sp>
      <p:grpSp>
        <p:nvGrpSpPr>
          <p:cNvPr id="40" name="Group 3"/>
          <p:cNvGrpSpPr/>
          <p:nvPr/>
        </p:nvGrpSpPr>
        <p:grpSpPr>
          <a:xfrm>
            <a:off x="9208314" y="4234474"/>
            <a:ext cx="2781478" cy="2104725"/>
            <a:chOff x="5580528" y="363072"/>
            <a:chExt cx="4585447" cy="4141694"/>
          </a:xfrm>
        </p:grpSpPr>
        <p:pic>
          <p:nvPicPr>
            <p:cNvPr id="41" name="Picture 5" descr="C:\Users\Zeenat\Pictures\bbb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" t="1359" r="4044" b="2123"/>
            <a:stretch/>
          </p:blipFill>
          <p:spPr bwMode="auto">
            <a:xfrm>
              <a:off x="5580528" y="363072"/>
              <a:ext cx="4585447" cy="414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Arrow Connector 4"/>
            <p:cNvCxnSpPr>
              <a:cxnSpLocks noChangeShapeType="1"/>
            </p:cNvCxnSpPr>
            <p:nvPr/>
          </p:nvCxnSpPr>
          <p:spPr bwMode="auto">
            <a:xfrm>
              <a:off x="7848600" y="1066800"/>
              <a:ext cx="0" cy="533400"/>
            </a:xfrm>
            <a:prstGeom prst="straightConnector1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Freeform 7"/>
            <p:cNvSpPr>
              <a:spLocks/>
            </p:cNvSpPr>
            <p:nvPr/>
          </p:nvSpPr>
          <p:spPr bwMode="auto">
            <a:xfrm rot="5202804">
              <a:off x="6821489" y="1374776"/>
              <a:ext cx="1063625" cy="320675"/>
            </a:xfrm>
            <a:custGeom>
              <a:avLst/>
              <a:gdLst>
                <a:gd name="T0" fmla="*/ 0 w 2304"/>
                <a:gd name="T1" fmla="*/ 2147483646 h 936"/>
                <a:gd name="T2" fmla="*/ 2147483646 w 2304"/>
                <a:gd name="T3" fmla="*/ 2147483646 h 936"/>
                <a:gd name="T4" fmla="*/ 2147483646 w 2304"/>
                <a:gd name="T5" fmla="*/ 0 h 936"/>
                <a:gd name="T6" fmla="*/ 0 60000 65536"/>
                <a:gd name="T7" fmla="*/ 0 60000 65536"/>
                <a:gd name="T8" fmla="*/ 0 60000 65536"/>
                <a:gd name="T9" fmla="*/ 0 w 2304"/>
                <a:gd name="T10" fmla="*/ 0 h 936"/>
                <a:gd name="T11" fmla="*/ 2304 w 2304"/>
                <a:gd name="T12" fmla="*/ 936 h 9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4" h="936">
                  <a:moveTo>
                    <a:pt x="0" y="720"/>
                  </a:moveTo>
                  <a:cubicBezTo>
                    <a:pt x="576" y="828"/>
                    <a:pt x="1152" y="936"/>
                    <a:pt x="1536" y="816"/>
                  </a:cubicBezTo>
                  <a:cubicBezTo>
                    <a:pt x="1920" y="696"/>
                    <a:pt x="2112" y="348"/>
                    <a:pt x="2304" y="0"/>
                  </a:cubicBezTo>
                </a:path>
              </a:pathLst>
            </a:custGeom>
            <a:noFill/>
            <a:ln w="31750">
              <a:solidFill>
                <a:srgbClr val="00FF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44" name="Group 9">
            <a:extLst>
              <a:ext uri="{FF2B5EF4-FFF2-40B4-BE49-F238E27FC236}">
                <a16:creationId xmlns:a16="http://schemas.microsoft.com/office/drawing/2014/main" id="{29DE6FE6-6523-4611-90E1-E9AB3A54F5FB}"/>
              </a:ext>
            </a:extLst>
          </p:cNvPr>
          <p:cNvGrpSpPr/>
          <p:nvPr/>
        </p:nvGrpSpPr>
        <p:grpSpPr>
          <a:xfrm>
            <a:off x="7114232" y="4270733"/>
            <a:ext cx="2133397" cy="1869572"/>
            <a:chOff x="1322912" y="2920613"/>
            <a:chExt cx="4847033" cy="3455756"/>
          </a:xfrm>
        </p:grpSpPr>
        <p:grpSp>
          <p:nvGrpSpPr>
            <p:cNvPr id="45" name="Group 7"/>
            <p:cNvGrpSpPr/>
            <p:nvPr/>
          </p:nvGrpSpPr>
          <p:grpSpPr>
            <a:xfrm>
              <a:off x="1322912" y="2920613"/>
              <a:ext cx="4798950" cy="3455756"/>
              <a:chOff x="1322912" y="2920613"/>
              <a:chExt cx="4798950" cy="3455756"/>
            </a:xfrm>
          </p:grpSpPr>
          <p:pic>
            <p:nvPicPr>
              <p:cNvPr id="48" name="Picture 2" descr="Image result for nucleus solitariu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2912" y="2920613"/>
                <a:ext cx="4798950" cy="34557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Box 8"/>
              <p:cNvSpPr txBox="1"/>
              <p:nvPr/>
            </p:nvSpPr>
            <p:spPr>
              <a:xfrm>
                <a:off x="1322912" y="5984046"/>
                <a:ext cx="561372" cy="23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6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46" name="Rectangle 10"/>
            <p:cNvSpPr/>
            <p:nvPr/>
          </p:nvSpPr>
          <p:spPr>
            <a:xfrm>
              <a:off x="3572409" y="3061438"/>
              <a:ext cx="954253" cy="136087"/>
            </a:xfrm>
            <a:prstGeom prst="rect">
              <a:avLst/>
            </a:prstGeom>
            <a:noFill/>
            <a:ln w="28575">
              <a:solidFill>
                <a:srgbClr val="FED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12"/>
            <p:cNvSpPr/>
            <p:nvPr/>
          </p:nvSpPr>
          <p:spPr>
            <a:xfrm>
              <a:off x="4798345" y="4209373"/>
              <a:ext cx="1371600" cy="136087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Rectangle 15">
            <a:extLst>
              <a:ext uri="{FF2B5EF4-FFF2-40B4-BE49-F238E27FC236}">
                <a16:creationId xmlns:a16="http://schemas.microsoft.com/office/drawing/2014/main" id="{035E4448-4C7C-4822-A207-895E68E02207}"/>
              </a:ext>
            </a:extLst>
          </p:cNvPr>
          <p:cNvSpPr/>
          <p:nvPr/>
        </p:nvSpPr>
        <p:spPr>
          <a:xfrm>
            <a:off x="5384007" y="4832514"/>
            <a:ext cx="1730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dirty="0">
                <a:solidFill>
                  <a:srgbClr val="92D050"/>
                </a:solidFill>
                <a:latin typeface="Calibri" panose="020F0502020204030204"/>
              </a:rPr>
              <a:t>** The only muscle that take fibers from one side, which is the opposite side</a:t>
            </a:r>
          </a:p>
        </p:txBody>
      </p:sp>
    </p:spTree>
    <p:extLst>
      <p:ext uri="{BB962C8B-B14F-4D97-AF65-F5344CB8AC3E}">
        <p14:creationId xmlns:p14="http://schemas.microsoft.com/office/powerpoint/2010/main" val="425120555"/>
      </p:ext>
    </p:extLst>
  </p:cSld>
  <p:clrMapOvr>
    <a:masterClrMapping/>
  </p:clrMapOvr>
</p:sld>
</file>

<file path=ppt/theme/theme1.xml><?xml version="1.0" encoding="utf-8"?>
<a:theme xmlns:a="http://schemas.openxmlformats.org/drawingml/2006/main" name="Anatomy them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 theme (1)</Template>
  <TotalTime>1957</TotalTime>
  <Words>1504</Words>
  <Application>Microsoft Office PowerPoint</Application>
  <PresentationFormat>شاشة عريضة</PresentationFormat>
  <Paragraphs>202</Paragraphs>
  <Slides>16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9" baseType="lpstr">
      <vt:lpstr>Wingdings</vt:lpstr>
      <vt:lpstr>Segoe UI Light</vt:lpstr>
      <vt:lpstr>Open Sans</vt:lpstr>
      <vt:lpstr>Courier New</vt:lpstr>
      <vt:lpstr>Calibri Light</vt:lpstr>
      <vt:lpstr>Gill Sans MT</vt:lpstr>
      <vt:lpstr>Arial</vt:lpstr>
      <vt:lpstr>Calibri</vt:lpstr>
      <vt:lpstr>Times New Roman</vt:lpstr>
      <vt:lpstr>Comic Sans MS</vt:lpstr>
      <vt:lpstr>Arabic Typesetting</vt:lpstr>
      <vt:lpstr>Agency FB</vt:lpstr>
      <vt:lpstr>Anatomy theme</vt:lpstr>
      <vt:lpstr>عرض تقديمي في PowerPoint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Jawaher AbdulMohsen</dc:creator>
  <cp:lastModifiedBy>ftomy naje</cp:lastModifiedBy>
  <cp:revision>92</cp:revision>
  <dcterms:created xsi:type="dcterms:W3CDTF">2017-04-30T17:35:08Z</dcterms:created>
  <dcterms:modified xsi:type="dcterms:W3CDTF">2018-09-15T21:25:58Z</dcterms:modified>
</cp:coreProperties>
</file>