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2600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96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51B6F6F0-6FEA-487F-8CBA-90A2D5A66A33}">
  <a:tblStyle styleId="{51B6F6F0-6FEA-487F-8CBA-90A2D5A66A3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969"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6" Type="http://schemas.openxmlformats.org/officeDocument/2006/relationships/slide" Target="slides/slide10.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g3dd085ec1c_0_25: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dd085ec1c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Google Shape;61;g7a5c8294155fdea8_0: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7a5c8294155fdea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3dd085ec1c_0_20: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dd085ec1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3dd085ec1c_0_44: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dd085ec1c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4993420e3b3d8860_0: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4993420e3b3d886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4993420e3b3d8860_6: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4993420e3b3d886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4993420e3b3d8860_9: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4993420e3b3d886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641c5e98156d0816_0: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641c5e98156d081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g7f97f5ef47715a9b_0:notes"/>
          <p:cNvSpPr/>
          <p:nvPr>
            <p:ph idx="2" type="sldImg"/>
          </p:nvPr>
        </p:nvSpPr>
        <p:spPr>
          <a:xfrm>
            <a:off x="2185088"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7f97f5ef47715a9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1823981"/>
            <a:ext cx="8520600" cy="50283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6942738"/>
            <a:ext cx="8520600" cy="1941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2709668"/>
            <a:ext cx="8520600" cy="48102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7721986"/>
            <a:ext cx="8520600" cy="31866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5268924"/>
            <a:ext cx="8520600" cy="20622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1090175"/>
            <a:ext cx="8520600" cy="14031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2823211"/>
            <a:ext cx="8520600" cy="83691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1090175"/>
            <a:ext cx="8520600" cy="14031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2823211"/>
            <a:ext cx="3999900" cy="83691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2823211"/>
            <a:ext cx="3999900" cy="83691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1090175"/>
            <a:ext cx="8520600" cy="14031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1361050"/>
            <a:ext cx="2808000" cy="18513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3404094"/>
            <a:ext cx="2808000" cy="77886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1102730"/>
            <a:ext cx="6367800" cy="100212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306"/>
            <a:ext cx="4572000" cy="126000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Google Shape;37;p9"/>
          <p:cNvSpPr txBox="1"/>
          <p:nvPr>
            <p:ph type="title"/>
          </p:nvPr>
        </p:nvSpPr>
        <p:spPr>
          <a:xfrm>
            <a:off x="265500" y="3020901"/>
            <a:ext cx="4045200" cy="36312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6866675"/>
            <a:ext cx="4045200" cy="302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1773762"/>
            <a:ext cx="3837000" cy="90519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10363613"/>
            <a:ext cx="5998800" cy="14823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1090175"/>
            <a:ext cx="8520600" cy="14031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2823211"/>
            <a:ext cx="8520600" cy="83691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11423453"/>
            <a:ext cx="548700" cy="9642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1.png"/><Relationship Id="rId4" Type="http://schemas.openxmlformats.org/officeDocument/2006/relationships/image" Target="../media/image3.jpg"/><Relationship Id="rId5" Type="http://schemas.openxmlformats.org/officeDocument/2006/relationships/image" Target="../media/image2.jpg"/><Relationship Id="rId6"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6.jpg"/><Relationship Id="rId4" Type="http://schemas.openxmlformats.org/officeDocument/2006/relationships/image" Target="../media/image36.png"/><Relationship Id="rId9" Type="http://schemas.openxmlformats.org/officeDocument/2006/relationships/hyperlink" Target="https://docs.google.com/presentation/d/18C-Oz7NsnJFLe-X-vXyqMMVyOtMGyPuJpoGKGR_DVow/edit?usp=sharing" TargetMode="External"/><Relationship Id="rId5" Type="http://schemas.openxmlformats.org/officeDocument/2006/relationships/image" Target="../media/image37.png"/><Relationship Id="rId6" Type="http://schemas.openxmlformats.org/officeDocument/2006/relationships/image" Target="../media/image35.jpg"/><Relationship Id="rId7" Type="http://schemas.openxmlformats.org/officeDocument/2006/relationships/image" Target="../media/image34.jpg"/><Relationship Id="rId8" Type="http://schemas.openxmlformats.org/officeDocument/2006/relationships/hyperlink" Target="https://docs.google.com/forms/d/e/1FAIpQLScOgbUPt8Lie98pkxZHeIrxoigJtHsVPv6nd5981smYgqDT_A/viewform?usp=pp_ur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0" Type="http://schemas.openxmlformats.org/officeDocument/2006/relationships/image" Target="../media/image8.png"/><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2.jpg"/><Relationship Id="rId4" Type="http://schemas.openxmlformats.org/officeDocument/2006/relationships/image" Target="../media/image9.jpg"/><Relationship Id="rId9" Type="http://schemas.openxmlformats.org/officeDocument/2006/relationships/image" Target="../media/image40.jpg"/><Relationship Id="rId5" Type="http://schemas.openxmlformats.org/officeDocument/2006/relationships/image" Target="../media/image10.jpg"/><Relationship Id="rId6" Type="http://schemas.openxmlformats.org/officeDocument/2006/relationships/image" Target="../media/image7.png"/><Relationship Id="rId7" Type="http://schemas.openxmlformats.org/officeDocument/2006/relationships/image" Target="../media/image6.png"/><Relationship Id="rId8"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2.jpg"/><Relationship Id="rId4" Type="http://schemas.openxmlformats.org/officeDocument/2006/relationships/image" Target="../media/image15.jpg"/><Relationship Id="rId5" Type="http://schemas.openxmlformats.org/officeDocument/2006/relationships/image" Target="../media/image30.jpg"/><Relationship Id="rId6" Type="http://schemas.openxmlformats.org/officeDocument/2006/relationships/image" Target="../media/image21.jpg"/><Relationship Id="rId7"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6.jpg"/><Relationship Id="rId4" Type="http://schemas.openxmlformats.org/officeDocument/2006/relationships/image" Target="../media/image19.jpg"/><Relationship Id="rId5" Type="http://schemas.openxmlformats.org/officeDocument/2006/relationships/image" Target="../media/image20.jpg"/><Relationship Id="rId6" Type="http://schemas.openxmlformats.org/officeDocument/2006/relationships/image" Target="../media/image18.jpg"/><Relationship Id="rId7" Type="http://schemas.openxmlformats.org/officeDocument/2006/relationships/image" Target="../media/image11.png"/><Relationship Id="rId8"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4.jpg"/><Relationship Id="rId4" Type="http://schemas.openxmlformats.org/officeDocument/2006/relationships/image" Target="../media/image29.jpg"/><Relationship Id="rId5" Type="http://schemas.openxmlformats.org/officeDocument/2006/relationships/image" Target="../media/image27.jpg"/><Relationship Id="rId6" Type="http://schemas.openxmlformats.org/officeDocument/2006/relationships/image" Target="../media/image33.jpg"/><Relationship Id="rId7" Type="http://schemas.openxmlformats.org/officeDocument/2006/relationships/image" Target="../media/image3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1.jpg"/><Relationship Id="rId4" Type="http://schemas.openxmlformats.org/officeDocument/2006/relationships/image" Target="../media/image28.jpg"/><Relationship Id="rId9" Type="http://schemas.openxmlformats.org/officeDocument/2006/relationships/image" Target="../media/image25.jpg"/><Relationship Id="rId5" Type="http://schemas.openxmlformats.org/officeDocument/2006/relationships/image" Target="../media/image24.jpg"/><Relationship Id="rId6" Type="http://schemas.openxmlformats.org/officeDocument/2006/relationships/image" Target="../media/image39.jpg"/><Relationship Id="rId7" Type="http://schemas.openxmlformats.org/officeDocument/2006/relationships/image" Target="../media/image17.jpg"/><Relationship Id="rId8"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7131518" y="11041850"/>
            <a:ext cx="1745426" cy="1408299"/>
          </a:xfrm>
          <a:prstGeom prst="rect">
            <a:avLst/>
          </a:prstGeom>
          <a:noFill/>
          <a:ln>
            <a:noFill/>
          </a:ln>
        </p:spPr>
      </p:pic>
      <p:pic>
        <p:nvPicPr>
          <p:cNvPr id="55" name="Google Shape;55;p13"/>
          <p:cNvPicPr preferRelativeResize="0"/>
          <p:nvPr/>
        </p:nvPicPr>
        <p:blipFill>
          <a:blip r:embed="rId5">
            <a:alphaModFix/>
          </a:blip>
          <a:stretch>
            <a:fillRect/>
          </a:stretch>
        </p:blipFill>
        <p:spPr>
          <a:xfrm>
            <a:off x="187275" y="11041850"/>
            <a:ext cx="1657874" cy="1408300"/>
          </a:xfrm>
          <a:prstGeom prst="rect">
            <a:avLst/>
          </a:prstGeom>
          <a:noFill/>
          <a:ln>
            <a:noFill/>
          </a:ln>
        </p:spPr>
      </p:pic>
      <p:sp>
        <p:nvSpPr>
          <p:cNvPr id="56" name="Google Shape;56;p13"/>
          <p:cNvSpPr txBox="1"/>
          <p:nvPr/>
        </p:nvSpPr>
        <p:spPr>
          <a:xfrm>
            <a:off x="187277" y="7799273"/>
            <a:ext cx="2524500" cy="12948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ar" sz="1700">
                <a:solidFill>
                  <a:schemeClr val="dk1"/>
                </a:solidFill>
                <a:latin typeface="Comic Sans MS"/>
                <a:ea typeface="Comic Sans MS"/>
                <a:cs typeface="Comic Sans MS"/>
                <a:sym typeface="Comic Sans MS"/>
              </a:rPr>
              <a:t>  </a:t>
            </a:r>
            <a:r>
              <a:rPr lang="ar" sz="1700">
                <a:solidFill>
                  <a:schemeClr val="dk1"/>
                </a:solidFill>
                <a:latin typeface="Comic Sans MS"/>
                <a:ea typeface="Comic Sans MS"/>
                <a:cs typeface="Comic Sans MS"/>
                <a:sym typeface="Comic Sans MS"/>
              </a:rPr>
              <a:t>Color Code: </a:t>
            </a:r>
            <a:endParaRPr sz="1700">
              <a:solidFill>
                <a:schemeClr val="dk1"/>
              </a:solidFill>
              <a:latin typeface="Comic Sans MS"/>
              <a:ea typeface="Comic Sans MS"/>
              <a:cs typeface="Comic Sans MS"/>
              <a:sym typeface="Comic Sans MS"/>
            </a:endParaRPr>
          </a:p>
          <a:p>
            <a:pPr indent="-336550" lvl="0" marL="457200" rtl="0">
              <a:spcBef>
                <a:spcPts val="0"/>
              </a:spcBef>
              <a:spcAft>
                <a:spcPts val="0"/>
              </a:spcAft>
              <a:buClr>
                <a:srgbClr val="CC0000"/>
              </a:buClr>
              <a:buSzPts val="1700"/>
              <a:buFont typeface="Comic Sans MS"/>
              <a:buChar char="●"/>
            </a:pPr>
            <a:r>
              <a:rPr lang="ar" sz="1700">
                <a:solidFill>
                  <a:srgbClr val="CC0000"/>
                </a:solidFill>
                <a:latin typeface="Comic Sans MS"/>
                <a:ea typeface="Comic Sans MS"/>
                <a:cs typeface="Comic Sans MS"/>
                <a:sym typeface="Comic Sans MS"/>
              </a:rPr>
              <a:t>Important</a:t>
            </a:r>
            <a:endParaRPr sz="1700">
              <a:solidFill>
                <a:srgbClr val="CC0000"/>
              </a:solidFill>
              <a:latin typeface="Comic Sans MS"/>
              <a:ea typeface="Comic Sans MS"/>
              <a:cs typeface="Comic Sans MS"/>
              <a:sym typeface="Comic Sans MS"/>
            </a:endParaRPr>
          </a:p>
          <a:p>
            <a:pPr indent="-336550" lvl="0" marL="457200" rtl="0">
              <a:spcBef>
                <a:spcPts val="0"/>
              </a:spcBef>
              <a:spcAft>
                <a:spcPts val="0"/>
              </a:spcAft>
              <a:buClr>
                <a:srgbClr val="38761D"/>
              </a:buClr>
              <a:buSzPts val="1700"/>
              <a:buFont typeface="Comic Sans MS"/>
              <a:buChar char="●"/>
            </a:pPr>
            <a:r>
              <a:rPr lang="ar" sz="1700">
                <a:solidFill>
                  <a:srgbClr val="38761D"/>
                </a:solidFill>
                <a:latin typeface="Comic Sans MS"/>
                <a:ea typeface="Comic Sans MS"/>
                <a:cs typeface="Comic Sans MS"/>
                <a:sym typeface="Comic Sans MS"/>
              </a:rPr>
              <a:t>Doctors Notes </a:t>
            </a:r>
            <a:endParaRPr sz="1700">
              <a:solidFill>
                <a:srgbClr val="38761D"/>
              </a:solidFill>
              <a:latin typeface="Comic Sans MS"/>
              <a:ea typeface="Comic Sans MS"/>
              <a:cs typeface="Comic Sans MS"/>
              <a:sym typeface="Comic Sans MS"/>
            </a:endParaRPr>
          </a:p>
          <a:p>
            <a:pPr indent="-336550" lvl="0" marL="457200" rtl="0">
              <a:spcBef>
                <a:spcPts val="0"/>
              </a:spcBef>
              <a:spcAft>
                <a:spcPts val="0"/>
              </a:spcAft>
              <a:buClr>
                <a:srgbClr val="999999"/>
              </a:buClr>
              <a:buSzPts val="1700"/>
              <a:buFont typeface="Comic Sans MS"/>
              <a:buChar char="●"/>
            </a:pPr>
            <a:r>
              <a:rPr lang="ar" sz="1700">
                <a:solidFill>
                  <a:srgbClr val="999999"/>
                </a:solidFill>
                <a:latin typeface="Comic Sans MS"/>
                <a:ea typeface="Comic Sans MS"/>
                <a:cs typeface="Comic Sans MS"/>
                <a:sym typeface="Comic Sans MS"/>
              </a:rPr>
              <a:t>Extra explanation</a:t>
            </a:r>
            <a:br>
              <a:rPr lang="ar" sz="1700">
                <a:solidFill>
                  <a:srgbClr val="999999"/>
                </a:solidFill>
                <a:latin typeface="Comic Sans MS"/>
                <a:ea typeface="Comic Sans MS"/>
                <a:cs typeface="Comic Sans MS"/>
                <a:sym typeface="Comic Sans MS"/>
              </a:rPr>
            </a:br>
            <a:endParaRPr/>
          </a:p>
        </p:txBody>
      </p:sp>
      <p:sp>
        <p:nvSpPr>
          <p:cNvPr id="57" name="Google Shape;57;p13"/>
          <p:cNvSpPr txBox="1"/>
          <p:nvPr/>
        </p:nvSpPr>
        <p:spPr>
          <a:xfrm>
            <a:off x="3550775" y="4142575"/>
            <a:ext cx="5326200" cy="21573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ar" sz="2700">
                <a:solidFill>
                  <a:schemeClr val="dk1"/>
                </a:solidFill>
                <a:latin typeface="Comic Sans MS"/>
                <a:ea typeface="Comic Sans MS"/>
                <a:cs typeface="Comic Sans MS"/>
                <a:sym typeface="Comic Sans MS"/>
              </a:rPr>
              <a:t>   </a:t>
            </a:r>
            <a:endParaRPr b="1" sz="2700">
              <a:solidFill>
                <a:schemeClr val="dk1"/>
              </a:solidFill>
              <a:latin typeface="Comic Sans MS"/>
              <a:ea typeface="Comic Sans MS"/>
              <a:cs typeface="Comic Sans MS"/>
              <a:sym typeface="Comic Sans MS"/>
            </a:endParaRPr>
          </a:p>
          <a:p>
            <a:pPr indent="0" lvl="0" marL="0" rtl="0" algn="ctr">
              <a:spcBef>
                <a:spcPts val="0"/>
              </a:spcBef>
              <a:spcAft>
                <a:spcPts val="0"/>
              </a:spcAft>
              <a:buNone/>
            </a:pPr>
            <a:r>
              <a:rPr b="1" lang="ar" sz="2700">
                <a:solidFill>
                  <a:schemeClr val="dk1"/>
                </a:solidFill>
                <a:latin typeface="Comic Sans MS"/>
                <a:ea typeface="Comic Sans MS"/>
                <a:cs typeface="Comic Sans MS"/>
                <a:sym typeface="Comic Sans MS"/>
              </a:rPr>
              <a:t>Development of </a:t>
            </a:r>
            <a:endParaRPr b="1" sz="2700">
              <a:solidFill>
                <a:schemeClr val="dk1"/>
              </a:solidFill>
              <a:latin typeface="Comic Sans MS"/>
              <a:ea typeface="Comic Sans MS"/>
              <a:cs typeface="Comic Sans MS"/>
              <a:sym typeface="Comic Sans MS"/>
            </a:endParaRPr>
          </a:p>
          <a:p>
            <a:pPr indent="0" lvl="0" marL="0" rtl="0" algn="ctr">
              <a:spcBef>
                <a:spcPts val="0"/>
              </a:spcBef>
              <a:spcAft>
                <a:spcPts val="0"/>
              </a:spcAft>
              <a:buNone/>
            </a:pPr>
            <a:r>
              <a:rPr b="1" lang="ar" sz="2700">
                <a:solidFill>
                  <a:schemeClr val="dk1"/>
                </a:solidFill>
                <a:latin typeface="Comic Sans MS"/>
                <a:ea typeface="Comic Sans MS"/>
                <a:cs typeface="Comic Sans MS"/>
                <a:sym typeface="Comic Sans MS"/>
              </a:rPr>
              <a:t>Spinal Cord &amp; Vertebral Column </a:t>
            </a:r>
            <a:endParaRPr b="1" sz="2700">
              <a:solidFill>
                <a:schemeClr val="dk1"/>
              </a:solidFill>
              <a:latin typeface="Comic Sans MS"/>
              <a:ea typeface="Comic Sans MS"/>
              <a:cs typeface="Comic Sans MS"/>
              <a:sym typeface="Comic Sans MS"/>
            </a:endParaRPr>
          </a:p>
          <a:p>
            <a:pPr indent="0" lvl="0" marL="0" algn="ctr">
              <a:spcBef>
                <a:spcPts val="0"/>
              </a:spcBef>
              <a:spcAft>
                <a:spcPts val="0"/>
              </a:spcAft>
              <a:buNone/>
            </a:pPr>
            <a:r>
              <a:t/>
            </a:r>
            <a:endParaRPr b="1" sz="2700">
              <a:solidFill>
                <a:schemeClr val="dk1"/>
              </a:solidFill>
              <a:latin typeface="Comic Sans MS"/>
              <a:ea typeface="Comic Sans MS"/>
              <a:cs typeface="Comic Sans MS"/>
              <a:sym typeface="Comic Sans MS"/>
            </a:endParaRPr>
          </a:p>
        </p:txBody>
      </p:sp>
      <p:pic>
        <p:nvPicPr>
          <p:cNvPr id="58" name="Google Shape;58;p13"/>
          <p:cNvPicPr preferRelativeResize="0"/>
          <p:nvPr/>
        </p:nvPicPr>
        <p:blipFill>
          <a:blip r:embed="rId6">
            <a:alphaModFix/>
          </a:blip>
          <a:stretch>
            <a:fillRect/>
          </a:stretch>
        </p:blipFill>
        <p:spPr>
          <a:xfrm>
            <a:off x="1845150" y="11041850"/>
            <a:ext cx="1401334" cy="1408300"/>
          </a:xfrm>
          <a:prstGeom prst="rect">
            <a:avLst/>
          </a:prstGeom>
          <a:noFill/>
          <a:ln>
            <a:noFill/>
          </a:ln>
        </p:spPr>
      </p:pic>
      <p:sp>
        <p:nvSpPr>
          <p:cNvPr id="59" name="Google Shape;59;p13"/>
          <p:cNvSpPr txBox="1"/>
          <p:nvPr/>
        </p:nvSpPr>
        <p:spPr>
          <a:xfrm>
            <a:off x="7131550" y="8143200"/>
            <a:ext cx="1745400" cy="4140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algn="ctr">
              <a:spcBef>
                <a:spcPts val="0"/>
              </a:spcBef>
              <a:spcAft>
                <a:spcPts val="0"/>
              </a:spcAft>
              <a:buNone/>
            </a:pPr>
            <a:r>
              <a:rPr lang="ar">
                <a:solidFill>
                  <a:srgbClr val="B4A7D6"/>
                </a:solidFill>
                <a:latin typeface="Comic Sans MS"/>
                <a:ea typeface="Comic Sans MS"/>
                <a:cs typeface="Comic Sans MS"/>
                <a:sym typeface="Comic Sans MS"/>
              </a:rPr>
              <a:t>Done</a:t>
            </a:r>
            <a:endParaRPr>
              <a:solidFill>
                <a:srgbClr val="B4A7D6"/>
              </a:solidFill>
              <a:latin typeface="Comic Sans MS"/>
              <a:ea typeface="Comic Sans MS"/>
              <a:cs typeface="Comic Sans MS"/>
              <a:sym typeface="Comic Sans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90" name="Shape 190"/>
        <p:cNvGrpSpPr/>
        <p:nvPr/>
      </p:nvGrpSpPr>
      <p:grpSpPr>
        <a:xfrm>
          <a:off x="0" y="0"/>
          <a:ext cx="0" cy="0"/>
          <a:chOff x="0" y="0"/>
          <a:chExt cx="0" cy="0"/>
        </a:xfrm>
      </p:grpSpPr>
      <p:sp>
        <p:nvSpPr>
          <p:cNvPr id="191" name="Google Shape;191;p22"/>
          <p:cNvSpPr txBox="1"/>
          <p:nvPr>
            <p:ph idx="1" type="body"/>
          </p:nvPr>
        </p:nvSpPr>
        <p:spPr>
          <a:xfrm>
            <a:off x="569325" y="1857575"/>
            <a:ext cx="8277600" cy="4068000"/>
          </a:xfrm>
          <a:prstGeom prst="rect">
            <a:avLst/>
          </a:prstGeom>
          <a:ln cap="flat" cmpd="sng" w="9525">
            <a:solidFill>
              <a:srgbClr val="FFFFFF"/>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2400">
              <a:solidFill>
                <a:srgbClr val="8E7CC3"/>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8E7CC3"/>
                </a:solidFill>
                <a:latin typeface="Comic Sans MS"/>
                <a:ea typeface="Comic Sans MS"/>
                <a:cs typeface="Comic Sans MS"/>
                <a:sym typeface="Comic Sans MS"/>
              </a:rPr>
              <a:t>Team leader</a:t>
            </a:r>
            <a:r>
              <a:rPr lang="ar" sz="2400">
                <a:solidFill>
                  <a:srgbClr val="8E7CC3"/>
                </a:solidFill>
                <a:latin typeface="Comic Sans MS"/>
                <a:ea typeface="Comic Sans MS"/>
                <a:cs typeface="Comic Sans MS"/>
                <a:sym typeface="Comic Sans MS"/>
              </a:rPr>
              <a:t>s</a:t>
            </a:r>
            <a:endParaRPr sz="2400">
              <a:solidFill>
                <a:srgbClr val="000000"/>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000000"/>
                </a:solidFill>
                <a:latin typeface="Comic Sans MS"/>
                <a:ea typeface="Comic Sans MS"/>
                <a:cs typeface="Comic Sans MS"/>
                <a:sym typeface="Comic Sans MS"/>
              </a:rPr>
              <a:t>ميعاد النفيعي </a:t>
            </a:r>
            <a:r>
              <a:rPr lang="ar" sz="2400">
                <a:solidFill>
                  <a:srgbClr val="000000"/>
                </a:solidFill>
                <a:latin typeface="Comic Sans MS"/>
                <a:ea typeface="Comic Sans MS"/>
                <a:cs typeface="Comic Sans MS"/>
                <a:sym typeface="Comic Sans MS"/>
              </a:rPr>
              <a:t>- فهد </a:t>
            </a:r>
            <a:r>
              <a:rPr lang="ar" sz="2400">
                <a:solidFill>
                  <a:srgbClr val="000000"/>
                </a:solidFill>
                <a:latin typeface="Comic Sans MS"/>
                <a:ea typeface="Comic Sans MS"/>
                <a:cs typeface="Comic Sans MS"/>
                <a:sym typeface="Comic Sans MS"/>
              </a:rPr>
              <a:t>النهابي</a:t>
            </a:r>
            <a:r>
              <a:rPr lang="ar" sz="2400">
                <a:solidFill>
                  <a:srgbClr val="000000"/>
                </a:solidFill>
                <a:latin typeface="Comic Sans MS"/>
                <a:ea typeface="Comic Sans MS"/>
                <a:cs typeface="Comic Sans MS"/>
                <a:sym typeface="Comic Sans MS"/>
              </a:rPr>
              <a:t> </a:t>
            </a:r>
            <a:endParaRPr sz="2400">
              <a:solidFill>
                <a:srgbClr val="000000"/>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8E7CC3"/>
                </a:solidFill>
                <a:latin typeface="Comic Sans MS"/>
                <a:ea typeface="Comic Sans MS"/>
                <a:cs typeface="Comic Sans MS"/>
                <a:sym typeface="Comic Sans MS"/>
              </a:rPr>
              <a:t>Team members</a:t>
            </a:r>
            <a:endParaRPr sz="2400">
              <a:solidFill>
                <a:srgbClr val="8E7CC3"/>
              </a:solidFill>
              <a:latin typeface="Comic Sans MS"/>
              <a:ea typeface="Comic Sans MS"/>
              <a:cs typeface="Comic Sans MS"/>
              <a:sym typeface="Comic Sans MS"/>
            </a:endParaRPr>
          </a:p>
          <a:p>
            <a:pPr indent="0" lvl="0" marL="0" rtl="0" algn="ctr">
              <a:spcBef>
                <a:spcPts val="1600"/>
              </a:spcBef>
              <a:spcAft>
                <a:spcPts val="1600"/>
              </a:spcAft>
              <a:buNone/>
            </a:pPr>
            <a:r>
              <a:rPr lang="ar" sz="2400">
                <a:solidFill>
                  <a:srgbClr val="000000"/>
                </a:solidFill>
                <a:latin typeface="Comic Sans MS"/>
                <a:ea typeface="Comic Sans MS"/>
                <a:cs typeface="Comic Sans MS"/>
                <a:sym typeface="Comic Sans MS"/>
              </a:rPr>
              <a:t>غادة القرني - ساره البليهد - عهد القرين - بلقيس الراجحي - ليلى الصّباغ </a:t>
            </a:r>
            <a:endParaRPr sz="2400">
              <a:solidFill>
                <a:srgbClr val="000000"/>
              </a:solidFill>
              <a:latin typeface="Comic Sans MS"/>
              <a:ea typeface="Comic Sans MS"/>
              <a:cs typeface="Comic Sans MS"/>
              <a:sym typeface="Comic Sans MS"/>
            </a:endParaRPr>
          </a:p>
        </p:txBody>
      </p:sp>
      <p:pic>
        <p:nvPicPr>
          <p:cNvPr id="192" name="Google Shape;192;p22"/>
          <p:cNvPicPr preferRelativeResize="0"/>
          <p:nvPr/>
        </p:nvPicPr>
        <p:blipFill>
          <a:blip r:embed="rId4">
            <a:alphaModFix/>
          </a:blip>
          <a:stretch>
            <a:fillRect/>
          </a:stretch>
        </p:blipFill>
        <p:spPr>
          <a:xfrm>
            <a:off x="5101425" y="7921775"/>
            <a:ext cx="494425" cy="621750"/>
          </a:xfrm>
          <a:prstGeom prst="rect">
            <a:avLst/>
          </a:prstGeom>
          <a:noFill/>
          <a:ln>
            <a:noFill/>
          </a:ln>
        </p:spPr>
      </p:pic>
      <p:pic>
        <p:nvPicPr>
          <p:cNvPr id="193" name="Google Shape;193;p22"/>
          <p:cNvPicPr preferRelativeResize="0"/>
          <p:nvPr/>
        </p:nvPicPr>
        <p:blipFill>
          <a:blip r:embed="rId5">
            <a:alphaModFix/>
          </a:blip>
          <a:stretch>
            <a:fillRect/>
          </a:stretch>
        </p:blipFill>
        <p:spPr>
          <a:xfrm>
            <a:off x="5037763" y="8543525"/>
            <a:ext cx="621750" cy="621750"/>
          </a:xfrm>
          <a:prstGeom prst="rect">
            <a:avLst/>
          </a:prstGeom>
          <a:noFill/>
          <a:ln>
            <a:noFill/>
          </a:ln>
        </p:spPr>
      </p:pic>
      <p:pic>
        <p:nvPicPr>
          <p:cNvPr id="194" name="Google Shape;194;p22"/>
          <p:cNvPicPr preferRelativeResize="0"/>
          <p:nvPr/>
        </p:nvPicPr>
        <p:blipFill>
          <a:blip r:embed="rId6">
            <a:alphaModFix/>
          </a:blip>
          <a:stretch>
            <a:fillRect/>
          </a:stretch>
        </p:blipFill>
        <p:spPr>
          <a:xfrm>
            <a:off x="4902913" y="9279540"/>
            <a:ext cx="891450" cy="749625"/>
          </a:xfrm>
          <a:prstGeom prst="rect">
            <a:avLst/>
          </a:prstGeom>
          <a:noFill/>
          <a:ln>
            <a:noFill/>
          </a:ln>
        </p:spPr>
      </p:pic>
      <p:pic>
        <p:nvPicPr>
          <p:cNvPr id="195" name="Google Shape;195;p22"/>
          <p:cNvPicPr preferRelativeResize="0"/>
          <p:nvPr/>
        </p:nvPicPr>
        <p:blipFill>
          <a:blip r:embed="rId7">
            <a:alphaModFix/>
          </a:blip>
          <a:stretch>
            <a:fillRect/>
          </a:stretch>
        </p:blipFill>
        <p:spPr>
          <a:xfrm>
            <a:off x="4902938" y="10029175"/>
            <a:ext cx="891425" cy="963300"/>
          </a:xfrm>
          <a:prstGeom prst="rect">
            <a:avLst/>
          </a:prstGeom>
          <a:noFill/>
          <a:ln>
            <a:noFill/>
          </a:ln>
        </p:spPr>
      </p:pic>
      <p:sp>
        <p:nvSpPr>
          <p:cNvPr id="196" name="Google Shape;196;p22"/>
          <p:cNvSpPr txBox="1"/>
          <p:nvPr/>
        </p:nvSpPr>
        <p:spPr>
          <a:xfrm>
            <a:off x="714411" y="1378631"/>
            <a:ext cx="7315200" cy="853500"/>
          </a:xfrm>
          <a:prstGeom prst="rect">
            <a:avLst/>
          </a:prstGeom>
          <a:noFill/>
          <a:ln cap="flat" cmpd="sng" w="9525">
            <a:solidFill>
              <a:srgbClr val="FFFFFF"/>
            </a:solidFill>
            <a:prstDash val="dashDot"/>
            <a:round/>
            <a:headEnd len="sm" w="sm" type="none"/>
            <a:tailEnd len="sm" w="sm" type="none"/>
          </a:ln>
        </p:spPr>
        <p:txBody>
          <a:bodyPr anchorCtr="0" anchor="t" bIns="91425" lIns="91425" spcFirstLastPara="1" rIns="91425" wrap="square" tIns="91425">
            <a:noAutofit/>
          </a:bodyPr>
          <a:lstStyle/>
          <a:p>
            <a:pPr indent="0" lvl="0" marL="0" algn="ctr">
              <a:spcBef>
                <a:spcPts val="0"/>
              </a:spcBef>
              <a:spcAft>
                <a:spcPts val="0"/>
              </a:spcAft>
              <a:buNone/>
            </a:pPr>
            <a:r>
              <a:rPr b="1" lang="ar" sz="2000">
                <a:highlight>
                  <a:srgbClr val="EFEFEF"/>
                </a:highlight>
              </a:rPr>
              <a:t>( </a:t>
            </a:r>
            <a:r>
              <a:rPr b="1" lang="ar" sz="2000">
                <a:highlight>
                  <a:srgbClr val="EFEFEF"/>
                </a:highlight>
              </a:rPr>
              <a:t>يَرْفَعِ اللَّهُ الَّذِينَ آمَنُوا مِنكُمْ وَالَّذِينَ أُوتُوا الْعِلْمَ دَرَجَاتٍ وَاللَّهُ بِمَا تَعْمَلُونَ خَبِير )</a:t>
            </a:r>
            <a:endParaRPr b="1" sz="2000">
              <a:highlight>
                <a:srgbClr val="EFEFEF"/>
              </a:highlight>
            </a:endParaRPr>
          </a:p>
        </p:txBody>
      </p:sp>
      <p:sp>
        <p:nvSpPr>
          <p:cNvPr id="197" name="Google Shape;197;p22"/>
          <p:cNvSpPr txBox="1"/>
          <p:nvPr/>
        </p:nvSpPr>
        <p:spPr>
          <a:xfrm>
            <a:off x="4681925" y="7528425"/>
            <a:ext cx="4165200" cy="35208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spcBef>
                <a:spcPts val="0"/>
              </a:spcBef>
              <a:spcAft>
                <a:spcPts val="0"/>
              </a:spcAft>
              <a:buNone/>
            </a:pPr>
            <a:r>
              <a:t/>
            </a:r>
            <a:endParaRPr/>
          </a:p>
          <a:p>
            <a:pPr indent="0" lvl="0" marL="0" rtl="0">
              <a:spcBef>
                <a:spcPts val="0"/>
              </a:spcBef>
              <a:spcAft>
                <a:spcPts val="0"/>
              </a:spcAft>
              <a:buNone/>
            </a:pPr>
            <a:r>
              <a:t/>
            </a:r>
            <a:endParaRPr/>
          </a:p>
          <a:p>
            <a:pPr indent="0" lvl="0" marL="0" rtl="0">
              <a:lnSpc>
                <a:spcPct val="115000"/>
              </a:lnSpc>
              <a:spcBef>
                <a:spcPts val="0"/>
              </a:spcBef>
              <a:spcAft>
                <a:spcPts val="0"/>
              </a:spcAft>
              <a:buNone/>
            </a:pPr>
            <a:r>
              <a:rPr lang="ar"/>
              <a:t>                  </a:t>
            </a:r>
            <a:r>
              <a:rPr lang="ar" sz="1600">
                <a:latin typeface="Comic Sans MS"/>
                <a:ea typeface="Comic Sans MS"/>
                <a:cs typeface="Comic Sans MS"/>
                <a:sym typeface="Comic Sans MS"/>
              </a:rPr>
              <a:t>Embryologyteam437@gmail.com</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rPr lang="ar" sz="1600">
                <a:latin typeface="Comic Sans MS"/>
                <a:ea typeface="Comic Sans MS"/>
                <a:cs typeface="Comic Sans MS"/>
                <a:sym typeface="Comic Sans MS"/>
              </a:rPr>
              <a:t>               ‪@embryology437</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rPr lang="ar" sz="1600">
                <a:latin typeface="Comic Sans MS"/>
                <a:ea typeface="Comic Sans MS"/>
                <a:cs typeface="Comic Sans MS"/>
                <a:sym typeface="Comic Sans MS"/>
              </a:rPr>
              <a:t>                </a:t>
            </a:r>
            <a:r>
              <a:rPr lang="ar" sz="1600" u="sng">
                <a:solidFill>
                  <a:srgbClr val="0097A7"/>
                </a:solidFill>
                <a:latin typeface="Comic Sans MS"/>
                <a:ea typeface="Comic Sans MS"/>
                <a:cs typeface="Comic Sans MS"/>
                <a:sym typeface="Comic Sans MS"/>
                <a:hlinkClick r:id="rId8"/>
              </a:rPr>
              <a:t>Your feedback</a:t>
            </a:r>
            <a:r>
              <a:rPr lang="ar" sz="1600">
                <a:latin typeface="Comic Sans MS"/>
                <a:ea typeface="Comic Sans MS"/>
                <a:cs typeface="Comic Sans MS"/>
                <a:sym typeface="Comic Sans MS"/>
              </a:rPr>
              <a:t> </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nSpc>
                <a:spcPct val="115000"/>
              </a:lnSpc>
              <a:spcBef>
                <a:spcPts val="0"/>
              </a:spcBef>
              <a:spcAft>
                <a:spcPts val="0"/>
              </a:spcAft>
              <a:buNone/>
            </a:pPr>
            <a:r>
              <a:rPr lang="ar" sz="1600">
                <a:latin typeface="Comic Sans MS"/>
                <a:ea typeface="Comic Sans MS"/>
                <a:cs typeface="Comic Sans MS"/>
                <a:sym typeface="Comic Sans MS"/>
              </a:rPr>
              <a:t>               </a:t>
            </a:r>
            <a:r>
              <a:rPr lang="ar" sz="1600" u="sng">
                <a:solidFill>
                  <a:srgbClr val="0097A7"/>
                </a:solidFill>
                <a:latin typeface="Comic Sans MS"/>
                <a:ea typeface="Comic Sans MS"/>
                <a:cs typeface="Comic Sans MS"/>
                <a:sym typeface="Comic Sans MS"/>
                <a:hlinkClick r:id="rId9"/>
              </a:rPr>
              <a:t>  Editing file</a:t>
            </a:r>
            <a:endParaRPr sz="1600">
              <a:latin typeface="Comic Sans MS"/>
              <a:ea typeface="Comic Sans MS"/>
              <a:cs typeface="Comic Sans MS"/>
              <a:sym typeface="Comic Sans MS"/>
            </a:endParaRPr>
          </a:p>
          <a:p>
            <a:pPr indent="0" lvl="0" marL="0" rtl="0">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sp>
        <p:nvSpPr>
          <p:cNvPr id="64" name="Google Shape;64;p14"/>
          <p:cNvSpPr txBox="1"/>
          <p:nvPr/>
        </p:nvSpPr>
        <p:spPr>
          <a:xfrm>
            <a:off x="511798" y="1756807"/>
            <a:ext cx="8120400" cy="9086400"/>
          </a:xfrm>
          <a:prstGeom prst="rect">
            <a:avLst/>
          </a:prstGeom>
          <a:noFill/>
          <a:ln>
            <a:noFill/>
          </a:ln>
        </p:spPr>
        <p:txBody>
          <a:bodyPr anchorCtr="0" anchor="ctr" bIns="91425" lIns="91425" spcFirstLastPara="1" rIns="91425" wrap="square" tIns="91425">
            <a:noAutofit/>
          </a:bodyPr>
          <a:lstStyle/>
          <a:p>
            <a:pPr indent="0" lvl="0" marL="0">
              <a:lnSpc>
                <a:spcPct val="200000"/>
              </a:lnSpc>
              <a:spcBef>
                <a:spcPts val="0"/>
              </a:spcBef>
              <a:spcAft>
                <a:spcPts val="0"/>
              </a:spcAft>
              <a:buNone/>
            </a:pPr>
            <a:r>
              <a:t/>
            </a:r>
            <a:endParaRPr sz="1700">
              <a:latin typeface="Comic Sans MS"/>
              <a:ea typeface="Comic Sans MS"/>
              <a:cs typeface="Comic Sans MS"/>
              <a:sym typeface="Comic Sans MS"/>
            </a:endParaRPr>
          </a:p>
          <a:p>
            <a:pPr indent="0" lvl="0" marL="0" rtl="0">
              <a:lnSpc>
                <a:spcPct val="200000"/>
              </a:lnSpc>
              <a:spcBef>
                <a:spcPts val="0"/>
              </a:spcBef>
              <a:spcAft>
                <a:spcPts val="0"/>
              </a:spcAft>
              <a:buNone/>
            </a:pPr>
            <a:r>
              <a:rPr lang="ar" sz="1700">
                <a:latin typeface="Comic Sans MS"/>
                <a:ea typeface="Comic Sans MS"/>
                <a:cs typeface="Comic Sans MS"/>
                <a:sym typeface="Comic Sans MS"/>
              </a:rPr>
              <a:t>  </a:t>
            </a:r>
            <a:r>
              <a:rPr lang="ar" sz="1700">
                <a:solidFill>
                  <a:srgbClr val="8E7CC3"/>
                </a:solidFill>
                <a:latin typeface="Comic Sans MS"/>
                <a:ea typeface="Comic Sans MS"/>
                <a:cs typeface="Comic Sans MS"/>
                <a:sym typeface="Comic Sans MS"/>
              </a:rPr>
              <a:t>OBJECTIVES: </a:t>
            </a:r>
            <a:endParaRPr sz="1700">
              <a:solidFill>
                <a:srgbClr val="8E7CC3"/>
              </a:solidFill>
              <a:latin typeface="Comic Sans MS"/>
              <a:ea typeface="Comic Sans MS"/>
              <a:cs typeface="Comic Sans MS"/>
              <a:sym typeface="Comic Sans MS"/>
            </a:endParaRPr>
          </a:p>
          <a:p>
            <a:pPr indent="0" lvl="0" marL="0" rtl="0">
              <a:lnSpc>
                <a:spcPct val="200000"/>
              </a:lnSpc>
              <a:spcBef>
                <a:spcPts val="0"/>
              </a:spcBef>
              <a:spcAft>
                <a:spcPts val="0"/>
              </a:spcAft>
              <a:buNone/>
            </a:pPr>
            <a:r>
              <a:t/>
            </a:r>
            <a:endParaRPr sz="1700">
              <a:latin typeface="Comic Sans MS"/>
              <a:ea typeface="Comic Sans MS"/>
              <a:cs typeface="Comic Sans MS"/>
              <a:sym typeface="Comic Sans MS"/>
            </a:endParaRPr>
          </a:p>
          <a:p>
            <a:pPr indent="-336550" lvl="0" marL="45720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Describe the development of the spinal cord from the neural tube.</a:t>
            </a:r>
            <a:endParaRPr sz="1700">
              <a:latin typeface="Comic Sans MS"/>
              <a:ea typeface="Comic Sans MS"/>
              <a:cs typeface="Comic Sans MS"/>
              <a:sym typeface="Comic Sans MS"/>
            </a:endParaRPr>
          </a:p>
          <a:p>
            <a:pPr indent="-336550" lvl="0" marL="457200" rtl="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List the layers of the spinal cord and its contents.</a:t>
            </a:r>
            <a:endParaRPr sz="1700">
              <a:latin typeface="Comic Sans MS"/>
              <a:ea typeface="Comic Sans MS"/>
              <a:cs typeface="Comic Sans MS"/>
              <a:sym typeface="Comic Sans MS"/>
            </a:endParaRPr>
          </a:p>
          <a:p>
            <a:pPr indent="-336550" lvl="0" marL="457200" rtl="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List subdivisions of mantle &amp; marginal zones.</a:t>
            </a:r>
            <a:endParaRPr sz="1700">
              <a:latin typeface="Comic Sans MS"/>
              <a:ea typeface="Comic Sans MS"/>
              <a:cs typeface="Comic Sans MS"/>
              <a:sym typeface="Comic Sans MS"/>
            </a:endParaRPr>
          </a:p>
          <a:p>
            <a:pPr indent="-336550" lvl="0" marL="457200" rtl="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List meningeal layers and describe positional changes of spinal cord.</a:t>
            </a:r>
            <a:endParaRPr sz="1700">
              <a:latin typeface="Comic Sans MS"/>
              <a:ea typeface="Comic Sans MS"/>
              <a:cs typeface="Comic Sans MS"/>
              <a:sym typeface="Comic Sans MS"/>
            </a:endParaRPr>
          </a:p>
          <a:p>
            <a:pPr indent="-336550" lvl="0" marL="457200" rtl="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Describe development of vertebral column from sclerotomic portion of paraxial mesoderm.</a:t>
            </a:r>
            <a:endParaRPr sz="1700">
              <a:latin typeface="Comic Sans MS"/>
              <a:ea typeface="Comic Sans MS"/>
              <a:cs typeface="Comic Sans MS"/>
              <a:sym typeface="Comic Sans MS"/>
            </a:endParaRPr>
          </a:p>
          <a:p>
            <a:pPr indent="-336550" lvl="0" marL="45720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Describe chondrification &amp; ossification stages in vertebral development.</a:t>
            </a:r>
            <a:endParaRPr sz="1700">
              <a:latin typeface="Comic Sans MS"/>
              <a:ea typeface="Comic Sans MS"/>
              <a:cs typeface="Comic Sans MS"/>
              <a:sym typeface="Comic Sans MS"/>
            </a:endParaRPr>
          </a:p>
          <a:p>
            <a:pPr indent="-336550" lvl="0" marL="457200" rtl="0">
              <a:lnSpc>
                <a:spcPct val="200000"/>
              </a:lnSpc>
              <a:spcBef>
                <a:spcPts val="0"/>
              </a:spcBef>
              <a:spcAft>
                <a:spcPts val="0"/>
              </a:spcAft>
              <a:buSzPts val="1700"/>
              <a:buFont typeface="Comic Sans MS"/>
              <a:buChar char="●"/>
            </a:pPr>
            <a:r>
              <a:rPr lang="ar" sz="1700">
                <a:latin typeface="Comic Sans MS"/>
                <a:ea typeface="Comic Sans MS"/>
                <a:cs typeface="Comic Sans MS"/>
                <a:sym typeface="Comic Sans MS"/>
              </a:rPr>
              <a:t>Describe spina bifida and its types.</a:t>
            </a:r>
            <a:endParaRPr sz="1700">
              <a:latin typeface="Comic Sans MS"/>
              <a:ea typeface="Comic Sans MS"/>
              <a:cs typeface="Comic Sans MS"/>
              <a:sym typeface="Comic Sans MS"/>
            </a:endParaRPr>
          </a:p>
          <a:p>
            <a:pPr indent="0" lvl="0" marL="0" rtl="0">
              <a:lnSpc>
                <a:spcPct val="200000"/>
              </a:lnSpc>
              <a:spcBef>
                <a:spcPts val="0"/>
              </a:spcBef>
              <a:spcAft>
                <a:spcPts val="0"/>
              </a:spcAft>
              <a:buNone/>
            </a:pPr>
            <a:r>
              <a:t/>
            </a:r>
            <a:endParaRPr sz="1700">
              <a:latin typeface="Comic Sans MS"/>
              <a:ea typeface="Comic Sans MS"/>
              <a:cs typeface="Comic Sans MS"/>
              <a:sym typeface="Comic Sans MS"/>
            </a:endParaRPr>
          </a:p>
          <a:p>
            <a:pPr indent="0" lvl="0" marL="0">
              <a:lnSpc>
                <a:spcPct val="200000"/>
              </a:lnSpc>
              <a:spcBef>
                <a:spcPts val="0"/>
              </a:spcBef>
              <a:spcAft>
                <a:spcPts val="0"/>
              </a:spcAft>
              <a:buNone/>
            </a:pPr>
            <a:r>
              <a:t/>
            </a:r>
            <a:endParaRPr sz="1700">
              <a:latin typeface="Comic Sans MS"/>
              <a:ea typeface="Comic Sans MS"/>
              <a:cs typeface="Comic Sans MS"/>
              <a:sym typeface="Comic Sans MS"/>
            </a:endParaRPr>
          </a:p>
          <a:p>
            <a:pPr indent="0" lvl="0" marL="0">
              <a:lnSpc>
                <a:spcPct val="200000"/>
              </a:lnSpc>
              <a:spcBef>
                <a:spcPts val="0"/>
              </a:spcBef>
              <a:spcAft>
                <a:spcPts val="0"/>
              </a:spcAft>
              <a:buNone/>
            </a:pPr>
            <a:r>
              <a:t/>
            </a:r>
            <a:endParaRPr sz="1700">
              <a:latin typeface="Comic Sans MS"/>
              <a:ea typeface="Comic Sans MS"/>
              <a:cs typeface="Comic Sans MS"/>
              <a:sym typeface="Comic Sans MS"/>
            </a:endParaRPr>
          </a:p>
          <a:p>
            <a:pPr indent="0" lvl="0" marL="0" rtl="0">
              <a:lnSpc>
                <a:spcPct val="200000"/>
              </a:lnSpc>
              <a:spcBef>
                <a:spcPts val="0"/>
              </a:spcBef>
              <a:spcAft>
                <a:spcPts val="0"/>
              </a:spcAft>
              <a:buNone/>
            </a:pPr>
            <a:r>
              <a:t/>
            </a:r>
            <a:endParaRPr sz="1700">
              <a:latin typeface="Comic Sans MS"/>
              <a:ea typeface="Comic Sans MS"/>
              <a:cs typeface="Comic Sans MS"/>
              <a:sym typeface="Comic Sans MS"/>
            </a:endParaRPr>
          </a:p>
          <a:p>
            <a:pPr indent="0" lvl="0" marL="0" rtl="0">
              <a:lnSpc>
                <a:spcPct val="200000"/>
              </a:lnSpc>
              <a:spcBef>
                <a:spcPts val="0"/>
              </a:spcBef>
              <a:spcAft>
                <a:spcPts val="0"/>
              </a:spcAft>
              <a:buNone/>
            </a:pPr>
            <a:r>
              <a:rPr lang="ar" sz="1700">
                <a:latin typeface="Comic Sans MS"/>
                <a:ea typeface="Comic Sans MS"/>
                <a:cs typeface="Comic Sans MS"/>
                <a:sym typeface="Comic Sans MS"/>
              </a:rPr>
              <a:t>  </a:t>
            </a:r>
            <a:endParaRPr sz="1700">
              <a:solidFill>
                <a:srgbClr val="999999"/>
              </a:solidFill>
              <a:latin typeface="Comic Sans MS"/>
              <a:ea typeface="Comic Sans MS"/>
              <a:cs typeface="Comic Sans MS"/>
              <a:sym typeface="Comic Sans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5"/>
          <p:cNvSpPr txBox="1"/>
          <p:nvPr>
            <p:ph idx="1" type="body"/>
          </p:nvPr>
        </p:nvSpPr>
        <p:spPr>
          <a:xfrm>
            <a:off x="173425" y="737850"/>
            <a:ext cx="6681900" cy="11124300"/>
          </a:xfrm>
          <a:prstGeom prst="rect">
            <a:avLst/>
          </a:prstGeom>
        </p:spPr>
        <p:txBody>
          <a:bodyPr anchorCtr="0" anchor="t" bIns="91425" lIns="91425" spcFirstLastPara="1" rIns="91425" wrap="square" tIns="91425">
            <a:noAutofit/>
          </a:bodyPr>
          <a:lstStyle/>
          <a:p>
            <a:pPr indent="0" lvl="0" marL="0" rtl="0">
              <a:spcBef>
                <a:spcPts val="700"/>
              </a:spcBef>
              <a:spcAft>
                <a:spcPts val="0"/>
              </a:spcAft>
              <a:buClr>
                <a:schemeClr val="dk1"/>
              </a:buClr>
              <a:buSzPts val="1100"/>
              <a:buFont typeface="Arial"/>
              <a:buNone/>
            </a:pPr>
            <a:r>
              <a:rPr lang="ar" sz="1200">
                <a:solidFill>
                  <a:srgbClr val="8E7CC3"/>
                </a:solidFill>
                <a:latin typeface="Comic Sans MS"/>
                <a:ea typeface="Comic Sans MS"/>
                <a:cs typeface="Comic Sans MS"/>
                <a:sym typeface="Comic Sans MS"/>
              </a:rPr>
              <a:t>The Three Germ Layers: </a:t>
            </a:r>
            <a:endParaRPr sz="1200">
              <a:solidFill>
                <a:srgbClr val="8E7CC3"/>
              </a:solidFill>
              <a:latin typeface="Comic Sans MS"/>
              <a:ea typeface="Comic Sans MS"/>
              <a:cs typeface="Comic Sans MS"/>
              <a:sym typeface="Comic Sans MS"/>
            </a:endParaRPr>
          </a:p>
          <a:p>
            <a:pPr indent="0" lvl="0" marL="0" rtl="0">
              <a:spcBef>
                <a:spcPts val="700"/>
              </a:spcBef>
              <a:spcAft>
                <a:spcPts val="0"/>
              </a:spcAft>
              <a:buClr>
                <a:schemeClr val="dk1"/>
              </a:buClr>
              <a:buSzPts val="1100"/>
              <a:buFont typeface="Arial"/>
              <a:buNone/>
            </a:pPr>
            <a:r>
              <a:rPr lang="ar" sz="1200">
                <a:solidFill>
                  <a:srgbClr val="000000"/>
                </a:solidFill>
                <a:latin typeface="Comic Sans MS"/>
                <a:ea typeface="Comic Sans MS"/>
                <a:cs typeface="Comic Sans MS"/>
                <a:sym typeface="Comic Sans MS"/>
              </a:rPr>
              <a:t> </a:t>
            </a:r>
            <a:r>
              <a:rPr lang="ar" sz="1200">
                <a:solidFill>
                  <a:srgbClr val="FF00FF"/>
                </a:solidFill>
                <a:latin typeface="Comic Sans MS"/>
                <a:ea typeface="Comic Sans MS"/>
                <a:cs typeface="Comic Sans MS"/>
                <a:sym typeface="Comic Sans MS"/>
              </a:rPr>
              <a:t>Ectoder</a:t>
            </a:r>
            <a:r>
              <a:rPr lang="ar" sz="1200">
                <a:solidFill>
                  <a:srgbClr val="FF00FF"/>
                </a:solidFill>
                <a:latin typeface="Comic Sans MS"/>
                <a:ea typeface="Comic Sans MS"/>
                <a:cs typeface="Comic Sans MS"/>
                <a:sym typeface="Comic Sans MS"/>
              </a:rPr>
              <a:t>m</a:t>
            </a:r>
            <a:r>
              <a:rPr lang="ar" sz="1200">
                <a:solidFill>
                  <a:srgbClr val="000000"/>
                </a:solidFill>
                <a:latin typeface="Comic Sans MS"/>
                <a:ea typeface="Comic Sans MS"/>
                <a:cs typeface="Comic Sans MS"/>
                <a:sym typeface="Comic Sans MS"/>
              </a:rPr>
              <a:t>, </a:t>
            </a:r>
            <a:r>
              <a:rPr lang="ar" sz="1200">
                <a:solidFill>
                  <a:srgbClr val="38761D"/>
                </a:solidFill>
                <a:latin typeface="Comic Sans MS"/>
                <a:ea typeface="Comic Sans MS"/>
                <a:cs typeface="Comic Sans MS"/>
                <a:sym typeface="Comic Sans MS"/>
              </a:rPr>
              <a:t>Mesoderm</a:t>
            </a:r>
            <a:r>
              <a:rPr lang="ar" sz="1200">
                <a:solidFill>
                  <a:srgbClr val="000000"/>
                </a:solidFill>
                <a:latin typeface="Comic Sans MS"/>
                <a:ea typeface="Comic Sans MS"/>
                <a:cs typeface="Comic Sans MS"/>
                <a:sym typeface="Comic Sans MS"/>
              </a:rPr>
              <a:t>, </a:t>
            </a:r>
            <a:r>
              <a:rPr lang="ar" sz="1200">
                <a:solidFill>
                  <a:srgbClr val="CC0000"/>
                </a:solidFill>
                <a:latin typeface="Comic Sans MS"/>
                <a:ea typeface="Comic Sans MS"/>
                <a:cs typeface="Comic Sans MS"/>
                <a:sym typeface="Comic Sans MS"/>
              </a:rPr>
              <a:t>Endoderm</a:t>
            </a:r>
            <a:endParaRPr sz="1200">
              <a:solidFill>
                <a:srgbClr val="CC0000"/>
              </a:solidFill>
              <a:latin typeface="Comic Sans MS"/>
              <a:ea typeface="Comic Sans MS"/>
              <a:cs typeface="Comic Sans MS"/>
              <a:sym typeface="Comic Sans MS"/>
            </a:endParaRPr>
          </a:p>
          <a:p>
            <a:pPr indent="0" lvl="0" marL="0" rtl="0">
              <a:spcBef>
                <a:spcPts val="700"/>
              </a:spcBef>
              <a:spcAft>
                <a:spcPts val="0"/>
              </a:spcAft>
              <a:buClr>
                <a:schemeClr val="dk1"/>
              </a:buClr>
              <a:buSzPts val="1100"/>
              <a:buFont typeface="Arial"/>
              <a:buNone/>
            </a:pPr>
            <a:r>
              <a:rPr lang="ar" sz="1200">
                <a:solidFill>
                  <a:srgbClr val="000000"/>
                </a:solidFill>
                <a:latin typeface="Comic Sans MS"/>
                <a:ea typeface="Comic Sans MS"/>
                <a:cs typeface="Comic Sans MS"/>
                <a:sym typeface="Comic Sans MS"/>
              </a:rPr>
              <a:t> The Neural Tube is a derivative of the </a:t>
            </a:r>
            <a:r>
              <a:rPr b="1" lang="ar" sz="1200">
                <a:solidFill>
                  <a:srgbClr val="000000"/>
                </a:solidFill>
                <a:latin typeface="Comic Sans MS"/>
                <a:ea typeface="Comic Sans MS"/>
                <a:cs typeface="Comic Sans MS"/>
                <a:sym typeface="Comic Sans MS"/>
              </a:rPr>
              <a:t>ectoderm</a:t>
            </a:r>
            <a:r>
              <a:rPr lang="ar" sz="1200">
                <a:solidFill>
                  <a:srgbClr val="000000"/>
                </a:solidFill>
                <a:latin typeface="Comic Sans MS"/>
                <a:ea typeface="Comic Sans MS"/>
                <a:cs typeface="Comic Sans MS"/>
                <a:sym typeface="Comic Sans MS"/>
              </a:rPr>
              <a:t>. </a:t>
            </a:r>
            <a:br>
              <a:rPr lang="ar" sz="1200">
                <a:solidFill>
                  <a:srgbClr val="000000"/>
                </a:solidFill>
                <a:latin typeface="Comic Sans MS"/>
                <a:ea typeface="Comic Sans MS"/>
                <a:cs typeface="Comic Sans MS"/>
                <a:sym typeface="Comic Sans MS"/>
              </a:rPr>
            </a:br>
            <a:r>
              <a:rPr lang="ar" sz="1200">
                <a:solidFill>
                  <a:srgbClr val="000000"/>
                </a:solidFill>
                <a:latin typeface="Comic Sans MS"/>
                <a:ea typeface="Comic Sans MS"/>
                <a:cs typeface="Comic Sans MS"/>
                <a:sym typeface="Comic Sans MS"/>
              </a:rPr>
              <a:t> </a:t>
            </a:r>
            <a:r>
              <a:rPr lang="ar" sz="1200">
                <a:solidFill>
                  <a:srgbClr val="CC0000"/>
                </a:solidFill>
                <a:latin typeface="Comic Sans MS"/>
                <a:ea typeface="Comic Sans MS"/>
                <a:cs typeface="Comic Sans MS"/>
                <a:sym typeface="Comic Sans MS"/>
              </a:rPr>
              <a:t>Notochord</a:t>
            </a:r>
            <a:r>
              <a:rPr lang="ar" sz="1200">
                <a:solidFill>
                  <a:srgbClr val="000000"/>
                </a:solidFill>
                <a:latin typeface="Comic Sans MS"/>
                <a:ea typeface="Comic Sans MS"/>
                <a:cs typeface="Comic Sans MS"/>
                <a:sym typeface="Comic Sans MS"/>
              </a:rPr>
              <a:t> stimulates neural tube formation which in turn stimulates development of        the vertebral column.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Clr>
                <a:schemeClr val="dk1"/>
              </a:buClr>
              <a:buSzPts val="1100"/>
              <a:buFont typeface="Arial"/>
              <a:buNone/>
            </a:pPr>
            <a:r>
              <a:rPr lang="ar" sz="1200">
                <a:solidFill>
                  <a:srgbClr val="A64D79"/>
                </a:solidFill>
                <a:latin typeface="Comic Sans MS"/>
                <a:ea typeface="Comic Sans MS"/>
                <a:cs typeface="Comic Sans MS"/>
                <a:sym typeface="Comic Sans MS"/>
              </a:rPr>
              <a:t> </a:t>
            </a:r>
            <a:r>
              <a:rPr lang="ar" sz="1200">
                <a:solidFill>
                  <a:srgbClr val="8E7CC3"/>
                </a:solidFill>
                <a:latin typeface="Comic Sans MS"/>
                <a:ea typeface="Comic Sans MS"/>
                <a:cs typeface="Comic Sans MS"/>
                <a:sym typeface="Comic Sans MS"/>
              </a:rPr>
              <a:t>Development of Neural Tube: </a:t>
            </a:r>
            <a:endParaRPr sz="1200">
              <a:solidFill>
                <a:srgbClr val="8E7CC3"/>
              </a:solidFill>
              <a:latin typeface="Comic Sans MS"/>
              <a:ea typeface="Comic Sans MS"/>
              <a:cs typeface="Comic Sans MS"/>
              <a:sym typeface="Comic Sans MS"/>
            </a:endParaRPr>
          </a:p>
          <a:p>
            <a:pPr indent="-304800" lvl="0" marL="457200" rtl="0">
              <a:spcBef>
                <a:spcPts val="700"/>
              </a:spcBef>
              <a:spcAft>
                <a:spcPts val="0"/>
              </a:spcAft>
              <a:buClr>
                <a:srgbClr val="000000"/>
              </a:buClr>
              <a:buSzPts val="1200"/>
              <a:buFont typeface="Comic Sans MS"/>
              <a:buAutoNum type="arabicPeriod"/>
            </a:pPr>
            <a:r>
              <a:rPr lang="ar" sz="1200">
                <a:solidFill>
                  <a:srgbClr val="000000"/>
                </a:solidFill>
                <a:latin typeface="Comic Sans MS"/>
                <a:ea typeface="Comic Sans MS"/>
                <a:cs typeface="Comic Sans MS"/>
                <a:sym typeface="Comic Sans MS"/>
              </a:rPr>
              <a:t>Ectodermal cells </a:t>
            </a:r>
            <a:r>
              <a:rPr b="1" lang="ar" sz="1200">
                <a:solidFill>
                  <a:srgbClr val="000000"/>
                </a:solidFill>
                <a:latin typeface="Comic Sans MS"/>
                <a:ea typeface="Comic Sans MS"/>
                <a:cs typeface="Comic Sans MS"/>
                <a:sym typeface="Comic Sans MS"/>
              </a:rPr>
              <a:t>dorsal</a:t>
            </a:r>
            <a:r>
              <a:rPr lang="ar" sz="1200">
                <a:solidFill>
                  <a:srgbClr val="000000"/>
                </a:solidFill>
                <a:latin typeface="Comic Sans MS"/>
                <a:ea typeface="Comic Sans MS"/>
                <a:cs typeface="Comic Sans MS"/>
                <a:sym typeface="Comic Sans MS"/>
              </a:rPr>
              <a:t> to notochord thicken to form the </a:t>
            </a:r>
            <a:r>
              <a:rPr lang="ar" sz="1200">
                <a:solidFill>
                  <a:srgbClr val="CC0000"/>
                </a:solidFill>
                <a:latin typeface="Comic Sans MS"/>
                <a:ea typeface="Comic Sans MS"/>
                <a:cs typeface="Comic Sans MS"/>
                <a:sym typeface="Comic Sans MS"/>
              </a:rPr>
              <a:t>neural plate.</a:t>
            </a:r>
            <a:endParaRPr sz="1200">
              <a:solidFill>
                <a:srgbClr val="CC0000"/>
              </a:solidFill>
              <a:latin typeface="Comic Sans MS"/>
              <a:ea typeface="Comic Sans MS"/>
              <a:cs typeface="Comic Sans MS"/>
              <a:sym typeface="Comic Sans MS"/>
            </a:endParaRPr>
          </a:p>
          <a:p>
            <a:pPr indent="-304800" lvl="0" marL="457200" rtl="0">
              <a:spcBef>
                <a:spcPts val="0"/>
              </a:spcBef>
              <a:spcAft>
                <a:spcPts val="0"/>
              </a:spcAft>
              <a:buClr>
                <a:srgbClr val="000000"/>
              </a:buClr>
              <a:buSzPts val="1200"/>
              <a:buFont typeface="Comic Sans MS"/>
              <a:buAutoNum type="arabicPeriod"/>
            </a:pPr>
            <a:r>
              <a:rPr lang="ar" sz="1200">
                <a:solidFill>
                  <a:srgbClr val="000000"/>
                </a:solidFill>
                <a:latin typeface="Comic Sans MS"/>
                <a:ea typeface="Comic Sans MS"/>
                <a:cs typeface="Comic Sans MS"/>
                <a:sym typeface="Comic Sans MS"/>
              </a:rPr>
              <a:t> A longitudinal groove, neural groove, develops in the neural plate.</a:t>
            </a:r>
            <a:endParaRPr sz="1200">
              <a:solidFill>
                <a:srgbClr val="000000"/>
              </a:solidFill>
              <a:latin typeface="Comic Sans MS"/>
              <a:ea typeface="Comic Sans MS"/>
              <a:cs typeface="Comic Sans MS"/>
              <a:sym typeface="Comic Sans MS"/>
            </a:endParaRPr>
          </a:p>
          <a:p>
            <a:pPr indent="-304800" lvl="0" marL="457200" rtl="0">
              <a:spcBef>
                <a:spcPts val="0"/>
              </a:spcBef>
              <a:spcAft>
                <a:spcPts val="0"/>
              </a:spcAft>
              <a:buClr>
                <a:srgbClr val="000000"/>
              </a:buClr>
              <a:buSzPts val="1200"/>
              <a:buFont typeface="Comic Sans MS"/>
              <a:buAutoNum type="arabicPeriod"/>
            </a:pPr>
            <a:r>
              <a:rPr lang="ar" sz="1200">
                <a:solidFill>
                  <a:srgbClr val="000000"/>
                </a:solidFill>
                <a:latin typeface="Comic Sans MS"/>
                <a:ea typeface="Comic Sans MS"/>
                <a:cs typeface="Comic Sans MS"/>
                <a:sym typeface="Comic Sans MS"/>
              </a:rPr>
              <a:t> The margins of the neural plate (</a:t>
            </a:r>
            <a:r>
              <a:rPr b="1" lang="ar" sz="1200">
                <a:solidFill>
                  <a:srgbClr val="000000"/>
                </a:solidFill>
                <a:latin typeface="Comic Sans MS"/>
                <a:ea typeface="Comic Sans MS"/>
                <a:cs typeface="Comic Sans MS"/>
                <a:sym typeface="Comic Sans MS"/>
              </a:rPr>
              <a:t>neural folds</a:t>
            </a:r>
            <a:r>
              <a:rPr lang="ar" sz="1200">
                <a:solidFill>
                  <a:srgbClr val="000000"/>
                </a:solidFill>
                <a:latin typeface="Comic Sans MS"/>
                <a:ea typeface="Comic Sans MS"/>
                <a:cs typeface="Comic Sans MS"/>
                <a:sym typeface="Comic Sans MS"/>
              </a:rPr>
              <a:t>) approach to each other and fuse to form the </a:t>
            </a:r>
            <a:r>
              <a:rPr lang="ar" sz="1200">
                <a:solidFill>
                  <a:srgbClr val="CC0000"/>
                </a:solidFill>
                <a:latin typeface="Comic Sans MS"/>
                <a:ea typeface="Comic Sans MS"/>
                <a:cs typeface="Comic Sans MS"/>
                <a:sym typeface="Comic Sans MS"/>
              </a:rPr>
              <a:t>neural tube.</a:t>
            </a:r>
            <a:endParaRPr sz="1200">
              <a:solidFill>
                <a:srgbClr val="CC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700"/>
              </a:spcBef>
              <a:spcAft>
                <a:spcPts val="0"/>
              </a:spcAft>
              <a:buNone/>
            </a:pPr>
            <a:r>
              <a:rPr lang="ar" sz="1200">
                <a:solidFill>
                  <a:srgbClr val="8E7CC3"/>
                </a:solidFill>
                <a:latin typeface="Comic Sans MS"/>
                <a:ea typeface="Comic Sans MS"/>
                <a:cs typeface="Comic Sans MS"/>
                <a:sym typeface="Comic Sans MS"/>
              </a:rPr>
              <a:t>Development of the Spinal Cord:</a:t>
            </a:r>
            <a:r>
              <a:rPr lang="ar" sz="1200">
                <a:solidFill>
                  <a:srgbClr val="A64D79"/>
                </a:solidFill>
                <a:latin typeface="Comic Sans MS"/>
                <a:ea typeface="Comic Sans MS"/>
                <a:cs typeface="Comic Sans MS"/>
                <a:sym typeface="Comic Sans MS"/>
              </a:rPr>
              <a:t> </a:t>
            </a:r>
            <a:r>
              <a:rPr lang="ar" sz="1200">
                <a:solidFill>
                  <a:srgbClr val="999999"/>
                </a:solidFill>
                <a:latin typeface="Comic Sans MS"/>
                <a:ea typeface="Comic Sans MS"/>
                <a:cs typeface="Comic Sans MS"/>
                <a:sym typeface="Comic Sans MS"/>
              </a:rPr>
              <a:t>brain الثلث الأول يتكون منه ال</a:t>
            </a:r>
            <a:endParaRPr sz="1200">
              <a:solidFill>
                <a:srgbClr val="999999"/>
              </a:solidFill>
              <a:latin typeface="Comic Sans MS"/>
              <a:ea typeface="Comic Sans MS"/>
              <a:cs typeface="Comic Sans MS"/>
              <a:sym typeface="Comic Sans MS"/>
            </a:endParaRPr>
          </a:p>
          <a:p>
            <a:pPr indent="0" lvl="0" marL="0" rtl="0">
              <a:spcBef>
                <a:spcPts val="700"/>
              </a:spcBef>
              <a:spcAft>
                <a:spcPts val="0"/>
              </a:spcAft>
              <a:buNone/>
            </a:pPr>
            <a:r>
              <a:rPr lang="ar" sz="1200">
                <a:solidFill>
                  <a:srgbClr val="000000"/>
                </a:solidFill>
                <a:latin typeface="Comic Sans MS"/>
                <a:ea typeface="Comic Sans MS"/>
                <a:cs typeface="Comic Sans MS"/>
                <a:sym typeface="Comic Sans MS"/>
              </a:rPr>
              <a:t>The spinal cord develops from the </a:t>
            </a:r>
            <a:r>
              <a:rPr lang="ar" sz="1200">
                <a:solidFill>
                  <a:srgbClr val="CC0000"/>
                </a:solidFill>
                <a:latin typeface="Comic Sans MS"/>
                <a:ea typeface="Comic Sans MS"/>
                <a:cs typeface="Comic Sans MS"/>
                <a:sym typeface="Comic Sans MS"/>
              </a:rPr>
              <a:t>caudal 2/3 of the neural tube. </a:t>
            </a:r>
            <a:endParaRPr sz="1200">
              <a:solidFill>
                <a:srgbClr val="CC0000"/>
              </a:solidFill>
              <a:latin typeface="Comic Sans MS"/>
              <a:ea typeface="Comic Sans MS"/>
              <a:cs typeface="Comic Sans MS"/>
              <a:sym typeface="Comic Sans MS"/>
            </a:endParaRPr>
          </a:p>
          <a:p>
            <a:pPr indent="0" lvl="0" marL="0" rtl="0">
              <a:spcBef>
                <a:spcPts val="700"/>
              </a:spcBef>
              <a:spcAft>
                <a:spcPts val="0"/>
              </a:spcAft>
              <a:buNone/>
            </a:pPr>
            <a:r>
              <a:rPr lang="ar" sz="1200">
                <a:solidFill>
                  <a:srgbClr val="000000"/>
                </a:solidFill>
                <a:latin typeface="Comic Sans MS"/>
                <a:ea typeface="Comic Sans MS"/>
                <a:cs typeface="Comic Sans MS"/>
                <a:sym typeface="Comic Sans MS"/>
              </a:rPr>
              <a:t>The cells of the neural tube are arranged in three layers: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700"/>
              </a:spcBef>
              <a:spcAft>
                <a:spcPts val="0"/>
              </a:spcAft>
              <a:buNone/>
            </a:pPr>
            <a:r>
              <a:rPr lang="ar" sz="1200">
                <a:solidFill>
                  <a:srgbClr val="8E7CC3"/>
                </a:solidFill>
                <a:latin typeface="Comic Sans MS"/>
                <a:ea typeface="Comic Sans MS"/>
                <a:cs typeface="Comic Sans MS"/>
                <a:sym typeface="Comic Sans MS"/>
              </a:rPr>
              <a:t>Mantle Layer of Spinal Cord: </a:t>
            </a:r>
            <a:endParaRPr sz="1200">
              <a:solidFill>
                <a:srgbClr val="8E7CC3"/>
              </a:solidFill>
              <a:latin typeface="Comic Sans MS"/>
              <a:ea typeface="Comic Sans MS"/>
              <a:cs typeface="Comic Sans MS"/>
              <a:sym typeface="Comic Sans MS"/>
            </a:endParaRPr>
          </a:p>
          <a:p>
            <a:pPr indent="0" lvl="0" marL="0" rtl="0">
              <a:spcBef>
                <a:spcPts val="700"/>
              </a:spcBef>
              <a:spcAft>
                <a:spcPts val="0"/>
              </a:spcAft>
              <a:buNone/>
            </a:pPr>
            <a:r>
              <a:rPr lang="ar" sz="1200">
                <a:solidFill>
                  <a:srgbClr val="000000"/>
                </a:solidFill>
                <a:latin typeface="Comic Sans MS"/>
                <a:ea typeface="Comic Sans MS"/>
                <a:cs typeface="Comic Sans MS"/>
                <a:sym typeface="Comic Sans MS"/>
              </a:rPr>
              <a:t>Neurons of mantle layer (</a:t>
            </a:r>
            <a:r>
              <a:rPr b="1" lang="ar" sz="1200">
                <a:solidFill>
                  <a:srgbClr val="000000"/>
                </a:solidFill>
                <a:latin typeface="Comic Sans MS"/>
                <a:ea typeface="Comic Sans MS"/>
                <a:cs typeface="Comic Sans MS"/>
                <a:sym typeface="Comic Sans MS"/>
              </a:rPr>
              <a:t>future grey matter</a:t>
            </a:r>
            <a:r>
              <a:rPr lang="ar" sz="1200">
                <a:solidFill>
                  <a:srgbClr val="000000"/>
                </a:solidFill>
                <a:latin typeface="Comic Sans MS"/>
                <a:ea typeface="Comic Sans MS"/>
                <a:cs typeface="Comic Sans MS"/>
                <a:sym typeface="Comic Sans MS"/>
              </a:rPr>
              <a:t>) differentiate into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0" lvl="0" marL="0" rtl="0">
              <a:spcBef>
                <a:spcPts val="700"/>
              </a:spcBef>
              <a:spcAft>
                <a:spcPts val="0"/>
              </a:spcAft>
              <a:buNone/>
            </a:pPr>
            <a:r>
              <a:t/>
            </a:r>
            <a:endParaRPr sz="1200">
              <a:solidFill>
                <a:srgbClr val="000000"/>
              </a:solidFill>
              <a:latin typeface="Comic Sans MS"/>
              <a:ea typeface="Comic Sans MS"/>
              <a:cs typeface="Comic Sans MS"/>
              <a:sym typeface="Comic Sans MS"/>
            </a:endParaRPr>
          </a:p>
          <a:p>
            <a:pPr indent="-304800" lvl="0" marL="457200" rtl="0">
              <a:spcBef>
                <a:spcPts val="700"/>
              </a:spcBef>
              <a:spcAft>
                <a:spcPts val="0"/>
              </a:spcAft>
              <a:buClr>
                <a:srgbClr val="000000"/>
              </a:buClr>
              <a:buSzPts val="1200"/>
              <a:buFont typeface="Comic Sans MS"/>
              <a:buChar char="●"/>
            </a:pPr>
            <a:r>
              <a:rPr lang="ar" sz="1200">
                <a:solidFill>
                  <a:srgbClr val="000000"/>
                </a:solidFill>
                <a:latin typeface="Comic Sans MS"/>
                <a:ea typeface="Comic Sans MS"/>
                <a:cs typeface="Comic Sans MS"/>
                <a:sym typeface="Comic Sans MS"/>
              </a:rPr>
              <a:t>The 2 areas are separated by a longitudinal groove (</a:t>
            </a:r>
            <a:r>
              <a:rPr lang="ar" sz="1200">
                <a:solidFill>
                  <a:srgbClr val="CC0000"/>
                </a:solidFill>
                <a:latin typeface="Comic Sans MS"/>
                <a:ea typeface="Comic Sans MS"/>
                <a:cs typeface="Comic Sans MS"/>
                <a:sym typeface="Comic Sans MS"/>
              </a:rPr>
              <a:t>sulcus limitans</a:t>
            </a:r>
            <a:r>
              <a:rPr lang="ar" sz="1200">
                <a:solidFill>
                  <a:srgbClr val="000000"/>
                </a:solidFill>
                <a:latin typeface="Comic Sans MS"/>
                <a:ea typeface="Comic Sans MS"/>
                <a:cs typeface="Comic Sans MS"/>
                <a:sym typeface="Comic Sans MS"/>
              </a:rPr>
              <a:t>). </a:t>
            </a:r>
            <a:endParaRPr sz="1200">
              <a:solidFill>
                <a:srgbClr val="000000"/>
              </a:solidFill>
              <a:latin typeface="Comic Sans MS"/>
              <a:ea typeface="Comic Sans MS"/>
              <a:cs typeface="Comic Sans MS"/>
              <a:sym typeface="Comic Sans MS"/>
            </a:endParaRPr>
          </a:p>
        </p:txBody>
      </p:sp>
      <p:graphicFrame>
        <p:nvGraphicFramePr>
          <p:cNvPr id="70" name="Google Shape;70;p15"/>
          <p:cNvGraphicFramePr/>
          <p:nvPr/>
        </p:nvGraphicFramePr>
        <p:xfrm>
          <a:off x="345712" y="5410598"/>
          <a:ext cx="3000000" cy="3000000"/>
        </p:xfrm>
        <a:graphic>
          <a:graphicData uri="http://schemas.openxmlformats.org/drawingml/2006/table">
            <a:tbl>
              <a:tblPr>
                <a:noFill/>
                <a:tableStyleId>{51B6F6F0-6FEA-487F-8CBA-90A2D5A66A33}</a:tableStyleId>
              </a:tblPr>
              <a:tblGrid>
                <a:gridCol w="1686625"/>
                <a:gridCol w="1686625"/>
                <a:gridCol w="1686625"/>
              </a:tblGrid>
              <a:tr h="436025">
                <a:tc>
                  <a:txBody>
                    <a:bodyPr>
                      <a:noAutofit/>
                    </a:bodyPr>
                    <a:lstStyle/>
                    <a:p>
                      <a:pPr indent="0" lvl="0" marL="0" algn="ctr">
                        <a:spcBef>
                          <a:spcPts val="0"/>
                        </a:spcBef>
                        <a:spcAft>
                          <a:spcPts val="0"/>
                        </a:spcAft>
                        <a:buNone/>
                      </a:pPr>
                      <a:r>
                        <a:rPr b="1" lang="ar" sz="1200">
                          <a:solidFill>
                            <a:srgbClr val="38761D"/>
                          </a:solidFill>
                          <a:latin typeface="Comic Sans MS"/>
                          <a:ea typeface="Comic Sans MS"/>
                          <a:cs typeface="Comic Sans MS"/>
                          <a:sym typeface="Comic Sans MS"/>
                        </a:rPr>
                        <a:t>ventricular zone</a:t>
                      </a:r>
                      <a:endParaRPr b="1" sz="1200">
                        <a:solidFill>
                          <a:srgbClr val="38761D"/>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lgn="ctr">
                        <a:spcBef>
                          <a:spcPts val="0"/>
                        </a:spcBef>
                        <a:spcAft>
                          <a:spcPts val="0"/>
                        </a:spcAft>
                        <a:buNone/>
                      </a:pPr>
                      <a:r>
                        <a:rPr b="1" lang="ar" sz="1200">
                          <a:solidFill>
                            <a:srgbClr val="FF00FF"/>
                          </a:solidFill>
                          <a:latin typeface="Comic Sans MS"/>
                          <a:ea typeface="Comic Sans MS"/>
                          <a:cs typeface="Comic Sans MS"/>
                          <a:sym typeface="Comic Sans MS"/>
                        </a:rPr>
                        <a:t>mantle zone</a:t>
                      </a:r>
                      <a:endParaRPr b="1" sz="1200">
                        <a:solidFill>
                          <a:srgbClr val="FF00FF"/>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lgn="ctr">
                        <a:spcBef>
                          <a:spcPts val="0"/>
                        </a:spcBef>
                        <a:spcAft>
                          <a:spcPts val="0"/>
                        </a:spcAft>
                        <a:buNone/>
                      </a:pPr>
                      <a:r>
                        <a:rPr b="1" lang="ar" sz="1200">
                          <a:solidFill>
                            <a:srgbClr val="0000FF"/>
                          </a:solidFill>
                          <a:latin typeface="Comic Sans MS"/>
                          <a:ea typeface="Comic Sans MS"/>
                          <a:cs typeface="Comic Sans MS"/>
                          <a:sym typeface="Comic Sans MS"/>
                        </a:rPr>
                        <a:t>marginal zone</a:t>
                      </a:r>
                      <a:endParaRPr b="1" sz="1200">
                        <a:solidFill>
                          <a:srgbClr val="0000FF"/>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r>
              <a:tr h="43602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Inner </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Middle </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Outer</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696650">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undifferentiated cells</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cell bodies of neurons (future grey matter)</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nerve fibers or axons of neurons (future white matter)</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bl>
          </a:graphicData>
        </a:graphic>
      </p:graphicFrame>
      <p:pic>
        <p:nvPicPr>
          <p:cNvPr id="71" name="Google Shape;71;p15"/>
          <p:cNvPicPr preferRelativeResize="0"/>
          <p:nvPr/>
        </p:nvPicPr>
        <p:blipFill>
          <a:blip r:embed="rId3">
            <a:alphaModFix/>
          </a:blip>
          <a:stretch>
            <a:fillRect/>
          </a:stretch>
        </p:blipFill>
        <p:spPr>
          <a:xfrm>
            <a:off x="4539475" y="764793"/>
            <a:ext cx="2277400" cy="809025"/>
          </a:xfrm>
          <a:prstGeom prst="rect">
            <a:avLst/>
          </a:prstGeom>
          <a:noFill/>
          <a:ln cap="flat" cmpd="sng" w="9525">
            <a:solidFill>
              <a:schemeClr val="dk2"/>
            </a:solidFill>
            <a:prstDash val="dashDot"/>
            <a:round/>
            <a:headEnd len="sm" w="sm" type="none"/>
            <a:tailEnd len="sm" w="sm" type="none"/>
          </a:ln>
        </p:spPr>
      </p:pic>
      <p:cxnSp>
        <p:nvCxnSpPr>
          <p:cNvPr id="72" name="Google Shape;72;p15"/>
          <p:cNvCxnSpPr/>
          <p:nvPr/>
        </p:nvCxnSpPr>
        <p:spPr>
          <a:xfrm flipH="1" rot="10800000">
            <a:off x="594005" y="4007827"/>
            <a:ext cx="5478900" cy="2700"/>
          </a:xfrm>
          <a:prstGeom prst="straightConnector1">
            <a:avLst/>
          </a:prstGeom>
          <a:noFill/>
          <a:ln cap="flat" cmpd="sng" w="9525">
            <a:solidFill>
              <a:srgbClr val="999999"/>
            </a:solidFill>
            <a:prstDash val="dashDot"/>
            <a:round/>
            <a:headEnd len="med" w="med" type="none"/>
            <a:tailEnd len="med" w="med" type="none"/>
          </a:ln>
        </p:spPr>
      </p:cxnSp>
      <p:pic>
        <p:nvPicPr>
          <p:cNvPr id="73" name="Google Shape;73;p15"/>
          <p:cNvPicPr preferRelativeResize="0"/>
          <p:nvPr/>
        </p:nvPicPr>
        <p:blipFill>
          <a:blip r:embed="rId4">
            <a:alphaModFix/>
          </a:blip>
          <a:stretch>
            <a:fillRect/>
          </a:stretch>
        </p:blipFill>
        <p:spPr>
          <a:xfrm>
            <a:off x="6285022" y="4198871"/>
            <a:ext cx="2530375" cy="1448000"/>
          </a:xfrm>
          <a:prstGeom prst="rect">
            <a:avLst/>
          </a:prstGeom>
          <a:noFill/>
          <a:ln cap="flat" cmpd="sng" w="9525">
            <a:solidFill>
              <a:schemeClr val="dk2"/>
            </a:solidFill>
            <a:prstDash val="dashDot"/>
            <a:round/>
            <a:headEnd len="sm" w="sm" type="none"/>
            <a:tailEnd len="sm" w="sm" type="none"/>
          </a:ln>
        </p:spPr>
      </p:pic>
      <p:pic>
        <p:nvPicPr>
          <p:cNvPr id="74" name="Google Shape;74;p15"/>
          <p:cNvPicPr preferRelativeResize="0"/>
          <p:nvPr/>
        </p:nvPicPr>
        <p:blipFill>
          <a:blip r:embed="rId5">
            <a:alphaModFix/>
          </a:blip>
          <a:stretch>
            <a:fillRect/>
          </a:stretch>
        </p:blipFill>
        <p:spPr>
          <a:xfrm>
            <a:off x="6238920" y="5872767"/>
            <a:ext cx="2622574" cy="1840375"/>
          </a:xfrm>
          <a:prstGeom prst="rect">
            <a:avLst/>
          </a:prstGeom>
          <a:noFill/>
          <a:ln cap="flat" cmpd="sng" w="9525">
            <a:solidFill>
              <a:schemeClr val="dk2"/>
            </a:solidFill>
            <a:prstDash val="dashDot"/>
            <a:round/>
            <a:headEnd len="sm" w="sm" type="none"/>
            <a:tailEnd len="sm" w="sm" type="none"/>
          </a:ln>
        </p:spPr>
      </p:pic>
      <p:cxnSp>
        <p:nvCxnSpPr>
          <p:cNvPr id="75" name="Google Shape;75;p15"/>
          <p:cNvCxnSpPr/>
          <p:nvPr/>
        </p:nvCxnSpPr>
        <p:spPr>
          <a:xfrm>
            <a:off x="4766397" y="4858291"/>
            <a:ext cx="1306500" cy="438000"/>
          </a:xfrm>
          <a:prstGeom prst="straightConnector1">
            <a:avLst/>
          </a:prstGeom>
          <a:noFill/>
          <a:ln cap="flat" cmpd="sng" w="9525">
            <a:solidFill>
              <a:srgbClr val="A64D79"/>
            </a:solidFill>
            <a:prstDash val="solid"/>
            <a:round/>
            <a:headEnd len="med" w="med" type="none"/>
            <a:tailEnd len="med" w="med" type="triangle"/>
          </a:ln>
        </p:spPr>
      </p:cxnSp>
      <p:graphicFrame>
        <p:nvGraphicFramePr>
          <p:cNvPr id="76" name="Google Shape;76;p15"/>
          <p:cNvGraphicFramePr/>
          <p:nvPr/>
        </p:nvGraphicFramePr>
        <p:xfrm>
          <a:off x="345702" y="9485913"/>
          <a:ext cx="3000000" cy="3000000"/>
        </p:xfrm>
        <a:graphic>
          <a:graphicData uri="http://schemas.openxmlformats.org/drawingml/2006/table">
            <a:tbl>
              <a:tblPr>
                <a:noFill/>
                <a:tableStyleId>{51B6F6F0-6FEA-487F-8CBA-90A2D5A66A33}</a:tableStyleId>
              </a:tblPr>
              <a:tblGrid>
                <a:gridCol w="2449500"/>
                <a:gridCol w="2449500"/>
              </a:tblGrid>
              <a:tr h="48267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Dorsal </a:t>
                      </a:r>
                      <a:r>
                        <a:rPr b="1" lang="ar" sz="1200">
                          <a:latin typeface="Comic Sans MS"/>
                          <a:ea typeface="Comic Sans MS"/>
                          <a:cs typeface="Comic Sans MS"/>
                          <a:sym typeface="Comic Sans MS"/>
                        </a:rPr>
                        <a:t>alar</a:t>
                      </a:r>
                      <a:r>
                        <a:rPr lang="ar" sz="1200">
                          <a:latin typeface="Comic Sans MS"/>
                          <a:ea typeface="Comic Sans MS"/>
                          <a:cs typeface="Comic Sans MS"/>
                          <a:sym typeface="Comic Sans MS"/>
                        </a:rPr>
                        <a:t> plate</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Ventral </a:t>
                      </a:r>
                      <a:r>
                        <a:rPr b="1" lang="ar" sz="1200">
                          <a:latin typeface="Comic Sans MS"/>
                          <a:ea typeface="Comic Sans MS"/>
                          <a:cs typeface="Comic Sans MS"/>
                          <a:sym typeface="Comic Sans MS"/>
                        </a:rPr>
                        <a:t>basal</a:t>
                      </a:r>
                      <a:r>
                        <a:rPr lang="ar" sz="1200">
                          <a:latin typeface="Comic Sans MS"/>
                          <a:ea typeface="Comic Sans MS"/>
                          <a:cs typeface="Comic Sans MS"/>
                          <a:sym typeface="Comic Sans MS"/>
                        </a:rPr>
                        <a:t> plate</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r>
              <a:tr h="48267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future dorsal horn</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future ventral horn</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48267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containing sensory neurons</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containing motor neurons</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bl>
          </a:graphicData>
        </a:graphic>
      </p:graphicFrame>
      <p:pic>
        <p:nvPicPr>
          <p:cNvPr id="77" name="Google Shape;77;p15"/>
          <p:cNvPicPr preferRelativeResize="0"/>
          <p:nvPr/>
        </p:nvPicPr>
        <p:blipFill>
          <a:blip r:embed="rId6">
            <a:alphaModFix/>
          </a:blip>
          <a:stretch>
            <a:fillRect/>
          </a:stretch>
        </p:blipFill>
        <p:spPr>
          <a:xfrm>
            <a:off x="7526025" y="8418838"/>
            <a:ext cx="1450251" cy="1568675"/>
          </a:xfrm>
          <a:prstGeom prst="rect">
            <a:avLst/>
          </a:prstGeom>
          <a:noFill/>
          <a:ln cap="flat" cmpd="sng" w="9525">
            <a:solidFill>
              <a:schemeClr val="dk2"/>
            </a:solidFill>
            <a:prstDash val="dashDot"/>
            <a:round/>
            <a:headEnd len="sm" w="sm" type="none"/>
            <a:tailEnd len="sm" w="sm" type="none"/>
          </a:ln>
        </p:spPr>
      </p:pic>
      <p:pic>
        <p:nvPicPr>
          <p:cNvPr id="78" name="Google Shape;78;p15"/>
          <p:cNvPicPr preferRelativeResize="0"/>
          <p:nvPr/>
        </p:nvPicPr>
        <p:blipFill>
          <a:blip r:embed="rId7">
            <a:alphaModFix/>
          </a:blip>
          <a:stretch>
            <a:fillRect/>
          </a:stretch>
        </p:blipFill>
        <p:spPr>
          <a:xfrm>
            <a:off x="5486022" y="8418834"/>
            <a:ext cx="1879125" cy="1568675"/>
          </a:xfrm>
          <a:prstGeom prst="rect">
            <a:avLst/>
          </a:prstGeom>
          <a:noFill/>
          <a:ln cap="flat" cmpd="sng" w="9525">
            <a:solidFill>
              <a:schemeClr val="dk2"/>
            </a:solidFill>
            <a:prstDash val="dashDot"/>
            <a:round/>
            <a:headEnd len="sm" w="sm" type="none"/>
            <a:tailEnd len="sm" w="sm" type="none"/>
          </a:ln>
        </p:spPr>
      </p:pic>
      <p:cxnSp>
        <p:nvCxnSpPr>
          <p:cNvPr id="79" name="Google Shape;79;p15"/>
          <p:cNvCxnSpPr/>
          <p:nvPr/>
        </p:nvCxnSpPr>
        <p:spPr>
          <a:xfrm>
            <a:off x="6659087" y="8875223"/>
            <a:ext cx="1348800" cy="99300"/>
          </a:xfrm>
          <a:prstGeom prst="straightConnector1">
            <a:avLst/>
          </a:prstGeom>
          <a:noFill/>
          <a:ln cap="flat" cmpd="sng" w="9525">
            <a:solidFill>
              <a:srgbClr val="A64D79"/>
            </a:solidFill>
            <a:prstDash val="solid"/>
            <a:round/>
            <a:headEnd len="med" w="med" type="none"/>
            <a:tailEnd len="med" w="med" type="triangle"/>
          </a:ln>
        </p:spPr>
      </p:cxnSp>
      <p:cxnSp>
        <p:nvCxnSpPr>
          <p:cNvPr id="80" name="Google Shape;80;p15"/>
          <p:cNvCxnSpPr/>
          <p:nvPr/>
        </p:nvCxnSpPr>
        <p:spPr>
          <a:xfrm>
            <a:off x="6722987" y="9323785"/>
            <a:ext cx="1221000" cy="171300"/>
          </a:xfrm>
          <a:prstGeom prst="straightConnector1">
            <a:avLst/>
          </a:prstGeom>
          <a:noFill/>
          <a:ln cap="flat" cmpd="sng" w="9525">
            <a:solidFill>
              <a:srgbClr val="A64D79"/>
            </a:solidFill>
            <a:prstDash val="solid"/>
            <a:round/>
            <a:headEnd len="med" w="med" type="none"/>
            <a:tailEnd len="med" w="med" type="triangle"/>
          </a:ln>
        </p:spPr>
      </p:cxnSp>
      <p:pic>
        <p:nvPicPr>
          <p:cNvPr id="81" name="Google Shape;81;p15"/>
          <p:cNvPicPr preferRelativeResize="0"/>
          <p:nvPr/>
        </p:nvPicPr>
        <p:blipFill>
          <a:blip r:embed="rId8">
            <a:alphaModFix/>
          </a:blip>
          <a:stretch>
            <a:fillRect/>
          </a:stretch>
        </p:blipFill>
        <p:spPr>
          <a:xfrm>
            <a:off x="6285025" y="10136573"/>
            <a:ext cx="2530375" cy="1448000"/>
          </a:xfrm>
          <a:prstGeom prst="rect">
            <a:avLst/>
          </a:prstGeom>
          <a:noFill/>
          <a:ln cap="flat" cmpd="sng" w="9525">
            <a:solidFill>
              <a:schemeClr val="dk2"/>
            </a:solidFill>
            <a:prstDash val="dashDot"/>
            <a:round/>
            <a:headEnd len="sm" w="sm" type="none"/>
            <a:tailEnd len="sm" w="sm" type="none"/>
          </a:ln>
        </p:spPr>
      </p:pic>
      <p:pic>
        <p:nvPicPr>
          <p:cNvPr id="82" name="Google Shape;82;p15"/>
          <p:cNvPicPr preferRelativeResize="0"/>
          <p:nvPr/>
        </p:nvPicPr>
        <p:blipFill>
          <a:blip r:embed="rId9">
            <a:alphaModFix/>
          </a:blip>
          <a:stretch>
            <a:fillRect/>
          </a:stretch>
        </p:blipFill>
        <p:spPr>
          <a:xfrm>
            <a:off x="6816875" y="1879338"/>
            <a:ext cx="2120948" cy="2073252"/>
          </a:xfrm>
          <a:prstGeom prst="rect">
            <a:avLst/>
          </a:prstGeom>
          <a:noFill/>
          <a:ln cap="flat" cmpd="sng" w="9525">
            <a:solidFill>
              <a:srgbClr val="999999"/>
            </a:solidFill>
            <a:prstDash val="dashDot"/>
            <a:round/>
            <a:headEnd len="sm" w="sm" type="none"/>
            <a:tailEnd len="sm" w="sm" type="none"/>
          </a:ln>
        </p:spPr>
      </p:pic>
      <p:cxnSp>
        <p:nvCxnSpPr>
          <p:cNvPr id="83" name="Google Shape;83;p15"/>
          <p:cNvCxnSpPr/>
          <p:nvPr/>
        </p:nvCxnSpPr>
        <p:spPr>
          <a:xfrm>
            <a:off x="193393" y="8119734"/>
            <a:ext cx="8599800" cy="22500"/>
          </a:xfrm>
          <a:prstGeom prst="straightConnector1">
            <a:avLst/>
          </a:prstGeom>
          <a:noFill/>
          <a:ln cap="flat" cmpd="sng" w="9525">
            <a:solidFill>
              <a:srgbClr val="999999"/>
            </a:solidFill>
            <a:prstDash val="dashDot"/>
            <a:round/>
            <a:headEnd len="med" w="med" type="none"/>
            <a:tailEnd len="med" w="med" type="none"/>
          </a:ln>
        </p:spPr>
      </p:cxnSp>
      <p:sp>
        <p:nvSpPr>
          <p:cNvPr id="84" name="Google Shape;84;p15"/>
          <p:cNvSpPr/>
          <p:nvPr/>
        </p:nvSpPr>
        <p:spPr>
          <a:xfrm>
            <a:off x="2478125" y="3265225"/>
            <a:ext cx="3594900" cy="595800"/>
          </a:xfrm>
          <a:prstGeom prst="rect">
            <a:avLst/>
          </a:prstGeom>
          <a:solidFill>
            <a:srgbClr val="F3F3F3"/>
          </a:solid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ar" sz="800">
                <a:solidFill>
                  <a:srgbClr val="666666"/>
                </a:solidFill>
              </a:rPr>
              <a:t>الـ notochord بتحفز الـ ectoderm على أنها تتكثف وتكون لي شكل مسطح اللي هو neural plate بعد كذا هذا الـ neural plate بيبدأ يسوي لي شكل زبدية وهو نسميه neural groove</a:t>
            </a:r>
            <a:endParaRPr sz="800">
              <a:solidFill>
                <a:srgbClr val="666666"/>
              </a:solidFill>
            </a:endParaRPr>
          </a:p>
          <a:p>
            <a:pPr indent="0" lvl="0" marL="0" rtl="1">
              <a:spcBef>
                <a:spcPts val="0"/>
              </a:spcBef>
              <a:spcAft>
                <a:spcPts val="0"/>
              </a:spcAft>
              <a:buNone/>
            </a:pPr>
            <a:r>
              <a:rPr lang="ar" sz="800">
                <a:solidFill>
                  <a:srgbClr val="666666"/>
                </a:solidFill>
              </a:rPr>
              <a:t> نهاية هذا الـ neural groove فيه طيات نسميها neural fold اللي راح يلتحم مع بعض ويتسكر علشان يسوي لي neural tube</a:t>
            </a:r>
            <a:endParaRPr sz="800">
              <a:solidFill>
                <a:srgbClr val="666666"/>
              </a:solidFill>
            </a:endParaRPr>
          </a:p>
        </p:txBody>
      </p:sp>
      <p:sp>
        <p:nvSpPr>
          <p:cNvPr id="85" name="Google Shape;85;p15"/>
          <p:cNvSpPr/>
          <p:nvPr/>
        </p:nvSpPr>
        <p:spPr>
          <a:xfrm>
            <a:off x="637788" y="7379463"/>
            <a:ext cx="4475700" cy="550200"/>
          </a:xfrm>
          <a:prstGeom prst="rect">
            <a:avLst/>
          </a:prstGeom>
          <a:solidFill>
            <a:srgbClr val="F3F3F3"/>
          </a:solid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ar" sz="900">
                <a:solidFill>
                  <a:srgbClr val="666666"/>
                </a:solidFill>
              </a:rPr>
              <a:t>هنا الـ neural tube مكون من ثلاث طبقات، أول طبقة (الداخلية) مكونة من خلايا غير معروفة.</a:t>
            </a:r>
            <a:endParaRPr sz="900">
              <a:solidFill>
                <a:srgbClr val="666666"/>
              </a:solidFill>
            </a:endParaRPr>
          </a:p>
          <a:p>
            <a:pPr indent="0" lvl="0" marL="0" rtl="1">
              <a:spcBef>
                <a:spcPts val="0"/>
              </a:spcBef>
              <a:spcAft>
                <a:spcPts val="0"/>
              </a:spcAft>
              <a:buNone/>
            </a:pPr>
            <a:r>
              <a:rPr lang="ar" sz="900">
                <a:solidFill>
                  <a:srgbClr val="666666"/>
                </a:solidFill>
              </a:rPr>
              <a:t>الطبقة الثانية (الوسطى) بتكون Grey matter مستقبلًا، والطبقة الأخيرة (الخارجية) بتكون White matter مستقبلًا</a:t>
            </a:r>
            <a:endParaRPr sz="900">
              <a:solidFill>
                <a:srgbClr val="666666"/>
              </a:solidFill>
            </a:endParaRPr>
          </a:p>
        </p:txBody>
      </p:sp>
      <p:sp>
        <p:nvSpPr>
          <p:cNvPr id="86" name="Google Shape;86;p15"/>
          <p:cNvSpPr/>
          <p:nvPr/>
        </p:nvSpPr>
        <p:spPr>
          <a:xfrm>
            <a:off x="2377775" y="8418825"/>
            <a:ext cx="3006000" cy="540300"/>
          </a:xfrm>
          <a:prstGeom prst="rect">
            <a:avLst/>
          </a:prstGeom>
          <a:solidFill>
            <a:srgbClr val="F3F3F3"/>
          </a:solid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ar" sz="800">
                <a:solidFill>
                  <a:srgbClr val="666666"/>
                </a:solidFill>
              </a:rPr>
              <a:t>مثل ما قلنا الطبقة الوسطى راح تكون grey matter مستقبلًا، لذلك بتنقسم إلى قسمين:</a:t>
            </a:r>
            <a:endParaRPr sz="800">
              <a:solidFill>
                <a:srgbClr val="666666"/>
              </a:solidFill>
            </a:endParaRPr>
          </a:p>
          <a:p>
            <a:pPr indent="0" lvl="0" marL="0" rtl="1">
              <a:spcBef>
                <a:spcPts val="0"/>
              </a:spcBef>
              <a:spcAft>
                <a:spcPts val="0"/>
              </a:spcAft>
              <a:buNone/>
            </a:pPr>
            <a:r>
              <a:rPr b="1" lang="ar" sz="800">
                <a:solidFill>
                  <a:srgbClr val="666666"/>
                </a:solidFill>
              </a:rPr>
              <a:t>1- القسم الخلفي (Dorsal alar plate)</a:t>
            </a:r>
            <a:r>
              <a:rPr lang="ar" sz="800">
                <a:solidFill>
                  <a:srgbClr val="666666"/>
                </a:solidFill>
              </a:rPr>
              <a:t> </a:t>
            </a:r>
            <a:r>
              <a:rPr lang="ar" sz="700">
                <a:solidFill>
                  <a:srgbClr val="666666"/>
                </a:solidFill>
              </a:rPr>
              <a:t>اللي راح يكون Dorsal horn مستقبلًا</a:t>
            </a:r>
            <a:endParaRPr sz="700">
              <a:solidFill>
                <a:srgbClr val="666666"/>
              </a:solidFill>
            </a:endParaRPr>
          </a:p>
          <a:p>
            <a:pPr indent="0" lvl="0" marL="0" rtl="1">
              <a:spcBef>
                <a:spcPts val="0"/>
              </a:spcBef>
              <a:spcAft>
                <a:spcPts val="0"/>
              </a:spcAft>
              <a:buNone/>
            </a:pPr>
            <a:r>
              <a:rPr b="1" lang="ar" sz="800">
                <a:solidFill>
                  <a:srgbClr val="666666"/>
                </a:solidFill>
              </a:rPr>
              <a:t>2- القسم الأمامي (Ventral basal plate)</a:t>
            </a:r>
            <a:r>
              <a:rPr lang="ar" sz="800">
                <a:solidFill>
                  <a:srgbClr val="666666"/>
                </a:solidFill>
              </a:rPr>
              <a:t> </a:t>
            </a:r>
            <a:r>
              <a:rPr lang="ar" sz="700">
                <a:solidFill>
                  <a:srgbClr val="666666"/>
                </a:solidFill>
              </a:rPr>
              <a:t>اللي راح يكون Ventral horn مستقبلًا</a:t>
            </a:r>
            <a:endParaRPr sz="700">
              <a:solidFill>
                <a:srgbClr val="666666"/>
              </a:solidFill>
            </a:endParaRPr>
          </a:p>
        </p:txBody>
      </p:sp>
      <p:pic>
        <p:nvPicPr>
          <p:cNvPr id="87" name="Google Shape;87;p15"/>
          <p:cNvPicPr preferRelativeResize="0"/>
          <p:nvPr/>
        </p:nvPicPr>
        <p:blipFill>
          <a:blip r:embed="rId10">
            <a:alphaModFix/>
          </a:blip>
          <a:stretch>
            <a:fillRect/>
          </a:stretch>
        </p:blipFill>
        <p:spPr>
          <a:xfrm>
            <a:off x="6888675" y="692925"/>
            <a:ext cx="2201099" cy="1071200"/>
          </a:xfrm>
          <a:prstGeom prst="rect">
            <a:avLst/>
          </a:prstGeom>
          <a:noFill/>
          <a:ln>
            <a:noFill/>
          </a:ln>
        </p:spPr>
      </p:pic>
      <p:sp>
        <p:nvSpPr>
          <p:cNvPr id="88" name="Google Shape;88;p15"/>
          <p:cNvSpPr txBox="1"/>
          <p:nvPr/>
        </p:nvSpPr>
        <p:spPr>
          <a:xfrm>
            <a:off x="7453325" y="799225"/>
            <a:ext cx="266700" cy="171300"/>
          </a:xfrm>
          <a:prstGeom prst="rect">
            <a:avLst/>
          </a:prstGeom>
          <a:noFill/>
          <a:ln cap="flat" cmpd="sng" w="19050">
            <a:solidFill>
              <a:srgbClr val="FF00FF"/>
            </a:solidFill>
            <a:prstDash val="solid"/>
            <a:round/>
            <a:headEnd len="sm" w="sm" type="none"/>
            <a:tailEnd len="sm" w="sm" type="none"/>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89" name="Google Shape;89;p15"/>
          <p:cNvSpPr txBox="1"/>
          <p:nvPr/>
        </p:nvSpPr>
        <p:spPr>
          <a:xfrm>
            <a:off x="6943750" y="1070614"/>
            <a:ext cx="307500" cy="197400"/>
          </a:xfrm>
          <a:prstGeom prst="rect">
            <a:avLst/>
          </a:prstGeom>
          <a:noFill/>
          <a:ln cap="flat" cmpd="sng" w="19050">
            <a:solidFill>
              <a:srgbClr val="38761D"/>
            </a:solidFill>
            <a:prstDash val="solid"/>
            <a:round/>
            <a:headEnd len="sm" w="sm" type="none"/>
            <a:tailEnd len="sm" w="sm" type="none"/>
          </a:ln>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90" name="Google Shape;90;p15"/>
          <p:cNvSpPr txBox="1"/>
          <p:nvPr/>
        </p:nvSpPr>
        <p:spPr>
          <a:xfrm>
            <a:off x="7005550" y="1365950"/>
            <a:ext cx="245700" cy="171300"/>
          </a:xfrm>
          <a:prstGeom prst="rect">
            <a:avLst/>
          </a:prstGeom>
          <a:noFill/>
          <a:ln cap="flat" cmpd="sng" w="19050">
            <a:solidFill>
              <a:srgbClr val="CC0000"/>
            </a:solidFill>
            <a:prstDash val="solid"/>
            <a:round/>
            <a:headEnd len="sm" w="sm" type="none"/>
            <a:tailEnd len="sm" w="sm" type="none"/>
          </a:ln>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91" name="Google Shape;91;p15"/>
          <p:cNvSpPr txBox="1"/>
          <p:nvPr/>
        </p:nvSpPr>
        <p:spPr>
          <a:xfrm>
            <a:off x="8504750" y="993950"/>
            <a:ext cx="418800" cy="99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92" name="Google Shape;92;p15"/>
          <p:cNvSpPr txBox="1"/>
          <p:nvPr/>
        </p:nvSpPr>
        <p:spPr>
          <a:xfrm>
            <a:off x="3718950" y="1492245"/>
            <a:ext cx="3246300" cy="438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solidFill>
                  <a:srgbClr val="38761D"/>
                </a:solidFill>
              </a:rPr>
              <a:t>Neural tube gives </a:t>
            </a:r>
            <a:r>
              <a:rPr lang="ar" sz="800">
                <a:solidFill>
                  <a:srgbClr val="38761D"/>
                </a:solidFill>
              </a:rPr>
              <a:t>rise</a:t>
            </a:r>
            <a:r>
              <a:rPr lang="ar" sz="800">
                <a:solidFill>
                  <a:srgbClr val="38761D"/>
                </a:solidFill>
              </a:rPr>
              <a:t> to Spinal Cord and Brain</a:t>
            </a:r>
            <a:endParaRPr sz="800">
              <a:solidFill>
                <a:srgbClr val="38761D"/>
              </a:solidFill>
            </a:endParaRPr>
          </a:p>
        </p:txBody>
      </p:sp>
      <p:sp>
        <p:nvSpPr>
          <p:cNvPr id="93" name="Google Shape;93;p15"/>
          <p:cNvSpPr txBox="1"/>
          <p:nvPr/>
        </p:nvSpPr>
        <p:spPr>
          <a:xfrm>
            <a:off x="1745675" y="1879355"/>
            <a:ext cx="5059800" cy="595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800">
                <a:solidFill>
                  <a:srgbClr val="38761D"/>
                </a:solidFill>
              </a:rPr>
              <a:t>Notochord acts as an axis which will be formed around it the Vertebral column. It helps in vertebral </a:t>
            </a:r>
            <a:r>
              <a:rPr lang="ar" sz="800">
                <a:solidFill>
                  <a:srgbClr val="38761D"/>
                </a:solidFill>
              </a:rPr>
              <a:t>column</a:t>
            </a:r>
            <a:r>
              <a:rPr lang="ar" sz="800">
                <a:solidFill>
                  <a:srgbClr val="38761D"/>
                </a:solidFill>
              </a:rPr>
              <a:t> development </a:t>
            </a:r>
            <a:endParaRPr sz="800">
              <a:solidFill>
                <a:srgbClr val="38761D"/>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Google Shape;98;p16"/>
          <p:cNvSpPr txBox="1"/>
          <p:nvPr/>
        </p:nvSpPr>
        <p:spPr>
          <a:xfrm>
            <a:off x="919017" y="5873280"/>
            <a:ext cx="7315200" cy="85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99" name="Google Shape;99;p16"/>
          <p:cNvSpPr txBox="1"/>
          <p:nvPr/>
        </p:nvSpPr>
        <p:spPr>
          <a:xfrm>
            <a:off x="321824" y="964345"/>
            <a:ext cx="7927200" cy="10479900"/>
          </a:xfrm>
          <a:prstGeom prst="rect">
            <a:avLst/>
          </a:prstGeom>
          <a:noFill/>
          <a:ln>
            <a:noFill/>
          </a:ln>
        </p:spPr>
        <p:txBody>
          <a:bodyPr anchorCtr="0" anchor="t" bIns="91425" lIns="91425" spcFirstLastPara="1" rIns="91425" wrap="square" tIns="91425">
            <a:noAutofit/>
          </a:bodyPr>
          <a:lstStyle/>
          <a:p>
            <a:pPr indent="0" lvl="0" marL="0" algn="l">
              <a:spcBef>
                <a:spcPts val="0"/>
              </a:spcBef>
              <a:spcAft>
                <a:spcPts val="0"/>
              </a:spcAft>
              <a:buNone/>
            </a:pPr>
            <a:r>
              <a:t/>
            </a:r>
            <a:endParaRPr sz="1200">
              <a:solidFill>
                <a:srgbClr val="999999"/>
              </a:solidFill>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Proliferation and bulging of both </a:t>
            </a:r>
            <a:r>
              <a:rPr b="1" lang="ar" sz="1200">
                <a:latin typeface="Comic Sans MS"/>
                <a:ea typeface="Comic Sans MS"/>
                <a:cs typeface="Comic Sans MS"/>
                <a:sym typeface="Comic Sans MS"/>
              </a:rPr>
              <a:t>alar</a:t>
            </a:r>
            <a:r>
              <a:rPr lang="ar" sz="1200">
                <a:latin typeface="Comic Sans MS"/>
                <a:ea typeface="Comic Sans MS"/>
                <a:cs typeface="Comic Sans MS"/>
                <a:sym typeface="Comic Sans MS"/>
              </a:rPr>
              <a:t> &amp; </a:t>
            </a:r>
            <a:r>
              <a:rPr b="1" lang="ar" sz="1200">
                <a:latin typeface="Comic Sans MS"/>
                <a:ea typeface="Comic Sans MS"/>
                <a:cs typeface="Comic Sans MS"/>
                <a:sym typeface="Comic Sans MS"/>
              </a:rPr>
              <a:t>basal</a:t>
            </a:r>
            <a:r>
              <a:rPr lang="ar" sz="1200">
                <a:latin typeface="Comic Sans MS"/>
                <a:ea typeface="Comic Sans MS"/>
                <a:cs typeface="Comic Sans MS"/>
                <a:sym typeface="Comic Sans MS"/>
              </a:rPr>
              <a:t> plates result in:</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  </a:t>
            </a: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304800" lvl="0" marL="457200" rtl="0">
              <a:lnSpc>
                <a:spcPct val="150000"/>
              </a:lnSpc>
              <a:spcBef>
                <a:spcPts val="0"/>
              </a:spcBef>
              <a:spcAft>
                <a:spcPts val="0"/>
              </a:spcAft>
              <a:buSzPts val="1200"/>
              <a:buFont typeface="Comic Sans MS"/>
              <a:buChar char="●"/>
            </a:pPr>
            <a:r>
              <a:rPr lang="ar" sz="1200">
                <a:latin typeface="Comic Sans MS"/>
                <a:ea typeface="Comic Sans MS"/>
                <a:cs typeface="Comic Sans MS"/>
                <a:sym typeface="Comic Sans MS"/>
              </a:rPr>
              <a:t>Formation of </a:t>
            </a:r>
            <a:r>
              <a:rPr b="1" lang="ar" sz="1200">
                <a:latin typeface="Comic Sans MS"/>
                <a:ea typeface="Comic Sans MS"/>
                <a:cs typeface="Comic Sans MS"/>
                <a:sym typeface="Comic Sans MS"/>
              </a:rPr>
              <a:t>dorsal median septu</a:t>
            </a:r>
            <a:r>
              <a:rPr b="1" lang="ar" sz="1200">
                <a:latin typeface="Comic Sans MS"/>
                <a:ea typeface="Comic Sans MS"/>
                <a:cs typeface="Comic Sans MS"/>
                <a:sym typeface="Comic Sans MS"/>
              </a:rPr>
              <a:t>m. </a:t>
            </a:r>
            <a:endParaRPr b="1" sz="1200">
              <a:latin typeface="Comic Sans MS"/>
              <a:ea typeface="Comic Sans MS"/>
              <a:cs typeface="Comic Sans MS"/>
              <a:sym typeface="Comic Sans MS"/>
            </a:endParaRPr>
          </a:p>
          <a:p>
            <a:pPr indent="-304800" lvl="0" marL="457200" rtl="0">
              <a:lnSpc>
                <a:spcPct val="150000"/>
              </a:lnSpc>
              <a:spcBef>
                <a:spcPts val="0"/>
              </a:spcBef>
              <a:spcAft>
                <a:spcPts val="0"/>
              </a:spcAft>
              <a:buSzPts val="1200"/>
              <a:buFont typeface="Comic Sans MS"/>
              <a:buChar char="●"/>
            </a:pPr>
            <a:r>
              <a:rPr lang="ar" sz="1200">
                <a:latin typeface="Comic Sans MS"/>
                <a:ea typeface="Comic Sans MS"/>
                <a:cs typeface="Comic Sans MS"/>
                <a:sym typeface="Comic Sans MS"/>
              </a:rPr>
              <a:t>Formation of </a:t>
            </a:r>
            <a:r>
              <a:rPr b="1" lang="ar" sz="1200">
                <a:latin typeface="Comic Sans MS"/>
                <a:ea typeface="Comic Sans MS"/>
                <a:cs typeface="Comic Sans MS"/>
                <a:sym typeface="Comic Sans MS"/>
              </a:rPr>
              <a:t>ventral median fissur</a:t>
            </a:r>
            <a:r>
              <a:rPr b="1" lang="ar" sz="1200">
                <a:latin typeface="Comic Sans MS"/>
                <a:ea typeface="Comic Sans MS"/>
                <a:cs typeface="Comic Sans MS"/>
                <a:sym typeface="Comic Sans MS"/>
              </a:rPr>
              <a:t>e. </a:t>
            </a:r>
            <a:endParaRPr b="1" sz="1200">
              <a:latin typeface="Comic Sans MS"/>
              <a:ea typeface="Comic Sans MS"/>
              <a:cs typeface="Comic Sans MS"/>
              <a:sym typeface="Comic Sans MS"/>
            </a:endParaRPr>
          </a:p>
          <a:p>
            <a:pPr indent="-304800" lvl="0" marL="457200" rtl="0">
              <a:lnSpc>
                <a:spcPct val="150000"/>
              </a:lnSpc>
              <a:spcBef>
                <a:spcPts val="0"/>
              </a:spcBef>
              <a:spcAft>
                <a:spcPts val="0"/>
              </a:spcAft>
              <a:buSzPts val="1200"/>
              <a:buFont typeface="Comic Sans MS"/>
              <a:buChar char="●"/>
            </a:pPr>
            <a:r>
              <a:rPr lang="ar" sz="1200">
                <a:latin typeface="Comic Sans MS"/>
                <a:ea typeface="Comic Sans MS"/>
                <a:cs typeface="Comic Sans MS"/>
                <a:sym typeface="Comic Sans MS"/>
              </a:rPr>
              <a:t>Narrowing of the lumen of the neural tube to form a </a:t>
            </a:r>
            <a:r>
              <a:rPr b="1" lang="ar" sz="1200">
                <a:latin typeface="Comic Sans MS"/>
                <a:ea typeface="Comic Sans MS"/>
                <a:cs typeface="Comic Sans MS"/>
                <a:sym typeface="Comic Sans MS"/>
              </a:rPr>
              <a:t>small central canal. </a:t>
            </a:r>
            <a:endParaRPr b="1" sz="1200">
              <a:latin typeface="Comic Sans MS"/>
              <a:ea typeface="Comic Sans MS"/>
              <a:cs typeface="Comic Sans MS"/>
              <a:sym typeface="Comic Sans MS"/>
            </a:endParaRPr>
          </a:p>
          <a:p>
            <a:pPr indent="0" lvl="0" marL="0" rtl="0">
              <a:spcBef>
                <a:spcPts val="0"/>
              </a:spcBef>
              <a:spcAft>
                <a:spcPts val="0"/>
              </a:spcAft>
              <a:buNone/>
            </a:pPr>
            <a:r>
              <a:t/>
            </a:r>
            <a:endParaRPr b="1" sz="1200">
              <a:latin typeface="Comic Sans MS"/>
              <a:ea typeface="Comic Sans MS"/>
              <a:cs typeface="Comic Sans MS"/>
              <a:sym typeface="Comic Sans MS"/>
            </a:endParaRPr>
          </a:p>
          <a:p>
            <a:pPr indent="0" lvl="0" marL="0">
              <a:spcBef>
                <a:spcPts val="0"/>
              </a:spcBef>
              <a:spcAft>
                <a:spcPts val="0"/>
              </a:spcAft>
              <a:buNone/>
            </a:pPr>
            <a:r>
              <a:t/>
            </a:r>
            <a:endParaRPr b="1" sz="1200">
              <a:latin typeface="Comic Sans MS"/>
              <a:ea typeface="Comic Sans MS"/>
              <a:cs typeface="Comic Sans MS"/>
              <a:sym typeface="Comic Sans MS"/>
            </a:endParaRPr>
          </a:p>
          <a:p>
            <a:pPr indent="0" lvl="0" marL="0" rtl="0">
              <a:spcBef>
                <a:spcPts val="0"/>
              </a:spcBef>
              <a:spcAft>
                <a:spcPts val="0"/>
              </a:spcAft>
              <a:buNone/>
            </a:pPr>
            <a:r>
              <a:t/>
            </a:r>
            <a:endParaRPr b="1" sz="1200">
              <a:latin typeface="Comic Sans MS"/>
              <a:ea typeface="Comic Sans MS"/>
              <a:cs typeface="Comic Sans MS"/>
              <a:sym typeface="Comic Sans MS"/>
            </a:endParaRPr>
          </a:p>
          <a:p>
            <a:pPr indent="0" lvl="0" marL="0">
              <a:spcBef>
                <a:spcPts val="0"/>
              </a:spcBef>
              <a:spcAft>
                <a:spcPts val="0"/>
              </a:spcAft>
              <a:buNone/>
            </a:pPr>
            <a:r>
              <a:rPr lang="ar" sz="1200">
                <a:solidFill>
                  <a:srgbClr val="8E7CC3"/>
                </a:solidFill>
                <a:latin typeface="Comic Sans MS"/>
                <a:ea typeface="Comic Sans MS"/>
                <a:cs typeface="Comic Sans MS"/>
                <a:sym typeface="Comic Sans MS"/>
              </a:rPr>
              <a:t>The marginal layer (</a:t>
            </a:r>
            <a:r>
              <a:rPr b="1" lang="ar" sz="1200">
                <a:solidFill>
                  <a:srgbClr val="8E7CC3"/>
                </a:solidFill>
                <a:latin typeface="Comic Sans MS"/>
                <a:ea typeface="Comic Sans MS"/>
                <a:cs typeface="Comic Sans MS"/>
                <a:sym typeface="Comic Sans MS"/>
              </a:rPr>
              <a:t>future white matter</a:t>
            </a:r>
            <a:r>
              <a:rPr lang="ar" sz="1200">
                <a:solidFill>
                  <a:srgbClr val="8E7CC3"/>
                </a:solidFill>
                <a:latin typeface="Comic Sans MS"/>
                <a:ea typeface="Comic Sans MS"/>
                <a:cs typeface="Comic Sans MS"/>
                <a:sym typeface="Comic Sans MS"/>
              </a:rPr>
              <a:t>):</a:t>
            </a:r>
            <a:endParaRPr sz="1200">
              <a:solidFill>
                <a:srgbClr val="8E7CC3"/>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a:spcBef>
                <a:spcPts val="0"/>
              </a:spcBef>
              <a:spcAft>
                <a:spcPts val="0"/>
              </a:spcAft>
              <a:buNone/>
            </a:pPr>
            <a:r>
              <a:rPr lang="ar" sz="1200">
                <a:latin typeface="Comic Sans MS"/>
                <a:ea typeface="Comic Sans MS"/>
                <a:cs typeface="Comic Sans MS"/>
                <a:sym typeface="Comic Sans MS"/>
              </a:rPr>
              <a:t>increases in size due to addition of ascending, descending &amp; intersegmental nerve fibers</a:t>
            </a: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and it </a:t>
            </a:r>
            <a:r>
              <a:rPr lang="ar" sz="1200">
                <a:latin typeface="Comic Sans MS"/>
                <a:ea typeface="Comic Sans MS"/>
                <a:cs typeface="Comic Sans MS"/>
                <a:sym typeface="Comic Sans MS"/>
              </a:rPr>
              <a:t>is divided into : </a:t>
            </a:r>
            <a:r>
              <a:rPr b="1" lang="ar" sz="1200">
                <a:latin typeface="Comic Sans MS"/>
                <a:ea typeface="Comic Sans MS"/>
                <a:cs typeface="Comic Sans MS"/>
                <a:sym typeface="Comic Sans MS"/>
              </a:rPr>
              <a:t>dorsal</a:t>
            </a:r>
            <a:r>
              <a:rPr lang="ar" sz="1200">
                <a:latin typeface="Comic Sans MS"/>
                <a:ea typeface="Comic Sans MS"/>
                <a:cs typeface="Comic Sans MS"/>
                <a:sym typeface="Comic Sans MS"/>
              </a:rPr>
              <a:t>, </a:t>
            </a:r>
            <a:r>
              <a:rPr b="1" lang="ar" sz="1200">
                <a:latin typeface="Comic Sans MS"/>
                <a:ea typeface="Comic Sans MS"/>
                <a:cs typeface="Comic Sans MS"/>
                <a:sym typeface="Comic Sans MS"/>
              </a:rPr>
              <a:t>lateral</a:t>
            </a:r>
            <a:r>
              <a:rPr lang="ar" sz="1200">
                <a:latin typeface="Comic Sans MS"/>
                <a:ea typeface="Comic Sans MS"/>
                <a:cs typeface="Comic Sans MS"/>
                <a:sym typeface="Comic Sans MS"/>
              </a:rPr>
              <a:t> and </a:t>
            </a:r>
            <a:r>
              <a:rPr b="1" lang="ar" sz="1200">
                <a:latin typeface="Comic Sans MS"/>
                <a:ea typeface="Comic Sans MS"/>
                <a:cs typeface="Comic Sans MS"/>
                <a:sym typeface="Comic Sans MS"/>
              </a:rPr>
              <a:t>ventral funiculi (white column)</a:t>
            </a:r>
            <a:br>
              <a:rPr b="1" lang="ar" sz="1200">
                <a:latin typeface="Comic Sans MS"/>
                <a:ea typeface="Comic Sans MS"/>
                <a:cs typeface="Comic Sans MS"/>
                <a:sym typeface="Comic Sans MS"/>
              </a:rPr>
            </a:br>
            <a:endParaRPr b="1" sz="1200">
              <a:latin typeface="Comic Sans MS"/>
              <a:ea typeface="Comic Sans MS"/>
              <a:cs typeface="Comic Sans MS"/>
              <a:sym typeface="Comic Sans MS"/>
            </a:endParaRPr>
          </a:p>
          <a:p>
            <a:pPr indent="0" lvl="0" marL="0" rtl="0">
              <a:spcBef>
                <a:spcPts val="0"/>
              </a:spcBef>
              <a:spcAft>
                <a:spcPts val="0"/>
              </a:spcAft>
              <a:buNone/>
            </a:pPr>
            <a:r>
              <a:rPr b="1" lang="ar" sz="1200">
                <a:latin typeface="Comic Sans MS"/>
                <a:ea typeface="Comic Sans MS"/>
                <a:cs typeface="Comic Sans MS"/>
                <a:sym typeface="Comic Sans MS"/>
              </a:rPr>
              <a:t>Myelination</a:t>
            </a:r>
            <a:r>
              <a:rPr lang="ar" sz="1200">
                <a:latin typeface="Comic Sans MS"/>
                <a:ea typeface="Comic Sans MS"/>
                <a:cs typeface="Comic Sans MS"/>
                <a:sym typeface="Comic Sans MS"/>
              </a:rPr>
              <a:t> of nerve fibers starts at </a:t>
            </a:r>
            <a:r>
              <a:rPr lang="ar" sz="1200">
                <a:solidFill>
                  <a:srgbClr val="CC0000"/>
                </a:solidFill>
                <a:latin typeface="Comic Sans MS"/>
                <a:ea typeface="Comic Sans MS"/>
                <a:cs typeface="Comic Sans MS"/>
                <a:sym typeface="Comic Sans MS"/>
              </a:rPr>
              <a:t>4th month &amp; continues during the 1st postnatal year</a:t>
            </a: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Motor fibers myelinate </a:t>
            </a:r>
            <a:r>
              <a:rPr b="1" lang="ar" sz="1200">
                <a:latin typeface="Comic Sans MS"/>
                <a:ea typeface="Comic Sans MS"/>
                <a:cs typeface="Comic Sans MS"/>
                <a:sym typeface="Comic Sans MS"/>
              </a:rPr>
              <a:t>before</a:t>
            </a:r>
            <a:r>
              <a:rPr lang="ar" sz="1200">
                <a:latin typeface="Comic Sans MS"/>
                <a:ea typeface="Comic Sans MS"/>
                <a:cs typeface="Comic Sans MS"/>
                <a:sym typeface="Comic Sans MS"/>
              </a:rPr>
              <a:t> sensory fibers. So, After a nerve injury, both motor and sensory axons have the ability to regenerate and, given a proper pathway.</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rPr lang="ar" sz="1200">
                <a:solidFill>
                  <a:srgbClr val="8E7CC3"/>
                </a:solidFill>
                <a:latin typeface="Comic Sans MS"/>
                <a:ea typeface="Comic Sans MS"/>
                <a:cs typeface="Comic Sans MS"/>
                <a:sym typeface="Comic Sans MS"/>
              </a:rPr>
              <a:t>Meninges: </a:t>
            </a:r>
            <a:endParaRPr sz="1200">
              <a:solidFill>
                <a:srgbClr val="8E7CC3"/>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These Are 3 Membranes</a:t>
            </a:r>
            <a:r>
              <a:rPr lang="ar" sz="1200">
                <a:latin typeface="Comic Sans MS"/>
                <a:ea typeface="Comic Sans MS"/>
                <a:cs typeface="Comic Sans MS"/>
                <a:sym typeface="Comic Sans MS"/>
              </a:rPr>
              <a:t> covering the </a:t>
            </a:r>
            <a:r>
              <a:rPr lang="ar" sz="1200">
                <a:latin typeface="Comic Sans MS"/>
                <a:ea typeface="Comic Sans MS"/>
                <a:cs typeface="Comic Sans MS"/>
                <a:sym typeface="Comic Sans MS"/>
              </a:rPr>
              <a:t>neural tube:</a:t>
            </a:r>
            <a:br>
              <a:rPr lang="ar" sz="1200">
                <a:latin typeface="Comic Sans MS"/>
                <a:ea typeface="Comic Sans MS"/>
                <a:cs typeface="Comic Sans MS"/>
                <a:sym typeface="Comic Sans MS"/>
              </a:rPr>
            </a:br>
            <a:r>
              <a:rPr lang="ar" sz="1200">
                <a:solidFill>
                  <a:srgbClr val="A64D79"/>
                </a:solidFill>
                <a:latin typeface="Comic Sans MS"/>
                <a:ea typeface="Comic Sans MS"/>
                <a:cs typeface="Comic Sans MS"/>
                <a:sym typeface="Comic Sans MS"/>
              </a:rPr>
              <a:t>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A cavity appears between the </a:t>
            </a:r>
            <a:r>
              <a:rPr b="1" lang="ar" sz="1200">
                <a:latin typeface="Comic Sans MS"/>
                <a:ea typeface="Comic Sans MS"/>
                <a:cs typeface="Comic Sans MS"/>
                <a:sym typeface="Comic Sans MS"/>
              </a:rPr>
              <a:t>arachnoid</a:t>
            </a:r>
            <a:r>
              <a:rPr lang="ar" sz="1200">
                <a:latin typeface="Comic Sans MS"/>
                <a:ea typeface="Comic Sans MS"/>
                <a:cs typeface="Comic Sans MS"/>
                <a:sym typeface="Comic Sans MS"/>
              </a:rPr>
              <a:t> &amp; the </a:t>
            </a:r>
            <a:r>
              <a:rPr b="1" lang="ar" sz="1200">
                <a:latin typeface="Comic Sans MS"/>
                <a:ea typeface="Comic Sans MS"/>
                <a:cs typeface="Comic Sans MS"/>
                <a:sym typeface="Comic Sans MS"/>
              </a:rPr>
              <a:t>pia</a:t>
            </a:r>
            <a:r>
              <a:rPr lang="ar" sz="1200">
                <a:latin typeface="Comic Sans MS"/>
                <a:ea typeface="Comic Sans MS"/>
                <a:cs typeface="Comic Sans MS"/>
                <a:sym typeface="Comic Sans MS"/>
              </a:rPr>
              <a:t> mater (</a:t>
            </a:r>
            <a:r>
              <a:rPr lang="ar" sz="1200">
                <a:solidFill>
                  <a:srgbClr val="CC0000"/>
                </a:solidFill>
                <a:latin typeface="Comic Sans MS"/>
                <a:ea typeface="Comic Sans MS"/>
                <a:cs typeface="Comic Sans MS"/>
                <a:sym typeface="Comic Sans MS"/>
              </a:rPr>
              <a:t>subarachnoid space</a:t>
            </a:r>
            <a:r>
              <a:rPr lang="ar" sz="1200">
                <a:latin typeface="Comic Sans MS"/>
                <a:ea typeface="Comic Sans MS"/>
                <a:cs typeface="Comic Sans MS"/>
                <a:sym typeface="Comic Sans MS"/>
              </a:rPr>
              <a:t>) becomes filled with cerebrospinal fluid (CSF)</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rPr lang="ar" sz="1200">
                <a:solidFill>
                  <a:srgbClr val="8E7CC3"/>
                </a:solidFill>
                <a:latin typeface="Comic Sans MS"/>
                <a:ea typeface="Comic Sans MS"/>
                <a:cs typeface="Comic Sans MS"/>
                <a:sym typeface="Comic Sans MS"/>
              </a:rPr>
              <a:t>Positional Changes of Spinal Cord: </a:t>
            </a:r>
            <a:endParaRPr sz="1200">
              <a:solidFill>
                <a:srgbClr val="8E7CC3"/>
              </a:solidFill>
              <a:latin typeface="Comic Sans MS"/>
              <a:ea typeface="Comic Sans MS"/>
              <a:cs typeface="Comic Sans MS"/>
              <a:sym typeface="Comic Sans MS"/>
            </a:endParaRPr>
          </a:p>
          <a:p>
            <a:pPr indent="0" lvl="0" marL="0" rt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304800" lvl="0" marL="457200" rtl="0">
              <a:lnSpc>
                <a:spcPct val="150000"/>
              </a:lnSpc>
              <a:spcBef>
                <a:spcPts val="0"/>
              </a:spcBef>
              <a:spcAft>
                <a:spcPts val="0"/>
              </a:spcAft>
              <a:buSzPts val="1200"/>
              <a:buFont typeface="Comic Sans MS"/>
              <a:buAutoNum type="arabicPeriod"/>
            </a:pPr>
            <a:r>
              <a:rPr lang="ar" sz="1200">
                <a:latin typeface="Comic Sans MS"/>
                <a:ea typeface="Comic Sans MS"/>
                <a:cs typeface="Comic Sans MS"/>
                <a:sym typeface="Comic Sans MS"/>
              </a:rPr>
              <a:t>Initially, the spinal cord occupies the </a:t>
            </a:r>
            <a:r>
              <a:rPr b="1" lang="ar" sz="1200">
                <a:latin typeface="Comic Sans MS"/>
                <a:ea typeface="Comic Sans MS"/>
                <a:cs typeface="Comic Sans MS"/>
                <a:sym typeface="Comic Sans MS"/>
              </a:rPr>
              <a:t>whole length of the vertebral canal.</a:t>
            </a:r>
            <a:endParaRPr sz="1200">
              <a:latin typeface="Comic Sans MS"/>
              <a:ea typeface="Comic Sans MS"/>
              <a:cs typeface="Comic Sans MS"/>
              <a:sym typeface="Comic Sans MS"/>
            </a:endParaRPr>
          </a:p>
          <a:p>
            <a:pPr indent="-304800" lvl="0" marL="457200">
              <a:lnSpc>
                <a:spcPct val="150000"/>
              </a:lnSpc>
              <a:spcBef>
                <a:spcPts val="0"/>
              </a:spcBef>
              <a:spcAft>
                <a:spcPts val="0"/>
              </a:spcAft>
              <a:buSzPts val="1200"/>
              <a:buFont typeface="Comic Sans MS"/>
              <a:buAutoNum type="arabicPeriod"/>
            </a:pPr>
            <a:r>
              <a:rPr lang="ar" sz="1200">
                <a:latin typeface="Comic Sans MS"/>
                <a:ea typeface="Comic Sans MS"/>
                <a:cs typeface="Comic Sans MS"/>
                <a:sym typeface="Comic Sans MS"/>
              </a:rPr>
              <a:t>As a result a </a:t>
            </a:r>
            <a:r>
              <a:rPr b="1" lang="ar" sz="1200">
                <a:latin typeface="Comic Sans MS"/>
                <a:ea typeface="Comic Sans MS"/>
                <a:cs typeface="Comic Sans MS"/>
                <a:sym typeface="Comic Sans MS"/>
              </a:rPr>
              <a:t>faster growth of vertebral column,</a:t>
            </a:r>
            <a:r>
              <a:rPr lang="ar" sz="1200">
                <a:latin typeface="Comic Sans MS"/>
                <a:ea typeface="Comic Sans MS"/>
                <a:cs typeface="Comic Sans MS"/>
                <a:sym typeface="Comic Sans MS"/>
              </a:rPr>
              <a:t> the caudal end of spinal cord (</a:t>
            </a:r>
            <a:r>
              <a:rPr lang="ar" sz="1200">
                <a:solidFill>
                  <a:srgbClr val="CC0000"/>
                </a:solidFill>
                <a:latin typeface="Comic Sans MS"/>
                <a:ea typeface="Comic Sans MS"/>
                <a:cs typeface="Comic Sans MS"/>
                <a:sym typeface="Comic Sans MS"/>
              </a:rPr>
              <a:t>conus medullaris</a:t>
            </a:r>
            <a:r>
              <a:rPr lang="ar" sz="1200">
                <a:latin typeface="Comic Sans MS"/>
                <a:ea typeface="Comic Sans MS"/>
                <a:cs typeface="Comic Sans MS"/>
                <a:sym typeface="Comic Sans MS"/>
              </a:rPr>
              <a:t>) shifts gradually to a higher level</a:t>
            </a:r>
            <a:endParaRPr sz="1200">
              <a:latin typeface="Comic Sans MS"/>
              <a:ea typeface="Comic Sans MS"/>
              <a:cs typeface="Comic Sans MS"/>
              <a:sym typeface="Comic Sans MS"/>
            </a:endParaRPr>
          </a:p>
        </p:txBody>
      </p:sp>
      <p:pic>
        <p:nvPicPr>
          <p:cNvPr id="100" name="Google Shape;100;p16"/>
          <p:cNvPicPr preferRelativeResize="0"/>
          <p:nvPr/>
        </p:nvPicPr>
        <p:blipFill>
          <a:blip r:embed="rId3">
            <a:alphaModFix/>
          </a:blip>
          <a:stretch>
            <a:fillRect/>
          </a:stretch>
        </p:blipFill>
        <p:spPr>
          <a:xfrm>
            <a:off x="6275350" y="1510887"/>
            <a:ext cx="2751426" cy="1091587"/>
          </a:xfrm>
          <a:prstGeom prst="rect">
            <a:avLst/>
          </a:prstGeom>
          <a:noFill/>
          <a:ln cap="flat" cmpd="sng" w="9525">
            <a:solidFill>
              <a:schemeClr val="dk2"/>
            </a:solidFill>
            <a:prstDash val="dashDot"/>
            <a:round/>
            <a:headEnd len="sm" w="sm" type="none"/>
            <a:tailEnd len="sm" w="sm" type="none"/>
          </a:ln>
        </p:spPr>
      </p:pic>
      <p:cxnSp>
        <p:nvCxnSpPr>
          <p:cNvPr id="101" name="Google Shape;101;p16"/>
          <p:cNvCxnSpPr/>
          <p:nvPr/>
        </p:nvCxnSpPr>
        <p:spPr>
          <a:xfrm>
            <a:off x="601347" y="2762359"/>
            <a:ext cx="5444100" cy="15000"/>
          </a:xfrm>
          <a:prstGeom prst="straightConnector1">
            <a:avLst/>
          </a:prstGeom>
          <a:noFill/>
          <a:ln cap="flat" cmpd="sng" w="9525">
            <a:solidFill>
              <a:srgbClr val="999999"/>
            </a:solidFill>
            <a:prstDash val="dashDot"/>
            <a:round/>
            <a:headEnd len="med" w="med" type="none"/>
            <a:tailEnd len="med" w="med" type="none"/>
          </a:ln>
        </p:spPr>
      </p:cxnSp>
      <p:graphicFrame>
        <p:nvGraphicFramePr>
          <p:cNvPr id="102" name="Google Shape;102;p16"/>
          <p:cNvGraphicFramePr/>
          <p:nvPr/>
        </p:nvGraphicFramePr>
        <p:xfrm>
          <a:off x="414327" y="6025291"/>
          <a:ext cx="3000000" cy="3000000"/>
        </p:xfrm>
        <a:graphic>
          <a:graphicData uri="http://schemas.openxmlformats.org/drawingml/2006/table">
            <a:tbl>
              <a:tblPr>
                <a:noFill/>
                <a:tableStyleId>{51B6F6F0-6FEA-487F-8CBA-90A2D5A66A33}</a:tableStyleId>
              </a:tblPr>
              <a:tblGrid>
                <a:gridCol w="2213225"/>
                <a:gridCol w="2213225"/>
                <a:gridCol w="2213225"/>
              </a:tblGrid>
              <a:tr h="519850">
                <a:tc>
                  <a:txBody>
                    <a:bodyPr>
                      <a:noAutofit/>
                    </a:bodyPr>
                    <a:lstStyle/>
                    <a:p>
                      <a:pPr indent="0" lvl="0" marL="0">
                        <a:spcBef>
                          <a:spcPts val="0"/>
                        </a:spcBef>
                        <a:spcAft>
                          <a:spcPts val="0"/>
                        </a:spcAft>
                        <a:buNone/>
                      </a:pPr>
                      <a:r>
                        <a:rPr lang="ar">
                          <a:latin typeface="Comic Sans MS"/>
                          <a:ea typeface="Comic Sans MS"/>
                          <a:cs typeface="Comic Sans MS"/>
                          <a:sym typeface="Comic Sans MS"/>
                        </a:rPr>
                        <a:t>Outer thick </a:t>
                      </a:r>
                      <a:r>
                        <a:rPr b="1" lang="ar">
                          <a:latin typeface="Comic Sans MS"/>
                          <a:ea typeface="Comic Sans MS"/>
                          <a:cs typeface="Comic Sans MS"/>
                          <a:sym typeface="Comic Sans MS"/>
                        </a:rPr>
                        <a:t>dura</a:t>
                      </a:r>
                      <a:r>
                        <a:rPr lang="ar">
                          <a:latin typeface="Comic Sans MS"/>
                          <a:ea typeface="Comic Sans MS"/>
                          <a:cs typeface="Comic Sans MS"/>
                          <a:sym typeface="Comic Sans MS"/>
                        </a:rPr>
                        <a:t> mater</a:t>
                      </a:r>
                      <a:endParaRPr>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spcBef>
                          <a:spcPts val="0"/>
                        </a:spcBef>
                        <a:spcAft>
                          <a:spcPts val="0"/>
                        </a:spcAft>
                        <a:buNone/>
                      </a:pPr>
                      <a:r>
                        <a:rPr lang="ar">
                          <a:latin typeface="Comic Sans MS"/>
                          <a:ea typeface="Comic Sans MS"/>
                          <a:cs typeface="Comic Sans MS"/>
                          <a:sym typeface="Comic Sans MS"/>
                        </a:rPr>
                        <a:t>Middle </a:t>
                      </a:r>
                      <a:r>
                        <a:rPr b="1" lang="ar">
                          <a:latin typeface="Comic Sans MS"/>
                          <a:ea typeface="Comic Sans MS"/>
                          <a:cs typeface="Comic Sans MS"/>
                          <a:sym typeface="Comic Sans MS"/>
                        </a:rPr>
                        <a:t>arachnoid</a:t>
                      </a:r>
                      <a:r>
                        <a:rPr lang="ar">
                          <a:latin typeface="Comic Sans MS"/>
                          <a:ea typeface="Comic Sans MS"/>
                          <a:cs typeface="Comic Sans MS"/>
                          <a:sym typeface="Comic Sans MS"/>
                        </a:rPr>
                        <a:t> mater</a:t>
                      </a:r>
                      <a:endParaRPr>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spcBef>
                          <a:spcPts val="0"/>
                        </a:spcBef>
                        <a:spcAft>
                          <a:spcPts val="0"/>
                        </a:spcAft>
                        <a:buNone/>
                      </a:pPr>
                      <a:r>
                        <a:rPr lang="ar">
                          <a:latin typeface="Comic Sans MS"/>
                          <a:ea typeface="Comic Sans MS"/>
                          <a:cs typeface="Comic Sans MS"/>
                          <a:sym typeface="Comic Sans MS"/>
                        </a:rPr>
                        <a:t>Inner thin </a:t>
                      </a:r>
                      <a:r>
                        <a:rPr b="1" lang="ar">
                          <a:latin typeface="Comic Sans MS"/>
                          <a:ea typeface="Comic Sans MS"/>
                          <a:cs typeface="Comic Sans MS"/>
                          <a:sym typeface="Comic Sans MS"/>
                        </a:rPr>
                        <a:t>pia</a:t>
                      </a:r>
                      <a:r>
                        <a:rPr lang="ar">
                          <a:latin typeface="Comic Sans MS"/>
                          <a:ea typeface="Comic Sans MS"/>
                          <a:cs typeface="Comic Sans MS"/>
                          <a:sym typeface="Comic Sans MS"/>
                        </a:rPr>
                        <a:t> mater</a:t>
                      </a:r>
                      <a:endParaRPr>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r>
              <a:tr h="135675">
                <a:tc rowSpan="2">
                  <a:txBody>
                    <a:bodyPr>
                      <a:noAutofit/>
                    </a:bodyPr>
                    <a:lstStyle/>
                    <a:p>
                      <a:pPr indent="0" lvl="0" marL="0">
                        <a:spcBef>
                          <a:spcPts val="0"/>
                        </a:spcBef>
                        <a:spcAft>
                          <a:spcPts val="0"/>
                        </a:spcAft>
                        <a:buNone/>
                      </a:pPr>
                      <a:r>
                        <a:rPr lang="ar">
                          <a:solidFill>
                            <a:srgbClr val="CC0000"/>
                          </a:solidFill>
                          <a:latin typeface="Comic Sans MS"/>
                          <a:ea typeface="Comic Sans MS"/>
                          <a:cs typeface="Comic Sans MS"/>
                          <a:sym typeface="Comic Sans MS"/>
                        </a:rPr>
                        <a:t>MESODERMAL</a:t>
                      </a:r>
                      <a:r>
                        <a:rPr lang="ar">
                          <a:latin typeface="Comic Sans MS"/>
                          <a:ea typeface="Comic Sans MS"/>
                          <a:cs typeface="Comic Sans MS"/>
                          <a:sym typeface="Comic Sans MS"/>
                        </a:rPr>
                        <a:t> in origin</a:t>
                      </a:r>
                      <a:endParaRPr>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gridSpan="2" rowSpan="2">
                  <a:txBody>
                    <a:bodyPr>
                      <a:noAutofit/>
                    </a:bodyPr>
                    <a:lstStyle/>
                    <a:p>
                      <a:pPr indent="0" lvl="0" marL="0" algn="ctr">
                        <a:spcBef>
                          <a:spcPts val="0"/>
                        </a:spcBef>
                        <a:spcAft>
                          <a:spcPts val="0"/>
                        </a:spcAft>
                        <a:buNone/>
                      </a:pPr>
                      <a:r>
                        <a:rPr lang="ar">
                          <a:solidFill>
                            <a:srgbClr val="CC0000"/>
                          </a:solidFill>
                          <a:latin typeface="Comic Sans MS"/>
                          <a:ea typeface="Comic Sans MS"/>
                          <a:cs typeface="Comic Sans MS"/>
                          <a:sym typeface="Comic Sans MS"/>
                        </a:rPr>
                        <a:t>ECTODERMAL</a:t>
                      </a:r>
                      <a:r>
                        <a:rPr lang="ar">
                          <a:latin typeface="Comic Sans MS"/>
                          <a:ea typeface="Comic Sans MS"/>
                          <a:cs typeface="Comic Sans MS"/>
                          <a:sym typeface="Comic Sans MS"/>
                        </a:rPr>
                        <a:t> in origin</a:t>
                      </a:r>
                      <a:endParaRPr>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rowSpan="2" hMerge="1"/>
              </a:tr>
              <a:tr h="349100">
                <a:tc vMerge="1"/>
                <a:tc gridSpan="2" vMerge="1"/>
                <a:tc hMerge="1" vMerge="1"/>
              </a:tr>
            </a:tbl>
          </a:graphicData>
        </a:graphic>
      </p:graphicFrame>
      <p:pic>
        <p:nvPicPr>
          <p:cNvPr id="103" name="Google Shape;103;p16"/>
          <p:cNvPicPr preferRelativeResize="0"/>
          <p:nvPr/>
        </p:nvPicPr>
        <p:blipFill>
          <a:blip r:embed="rId4">
            <a:alphaModFix/>
          </a:blip>
          <a:stretch>
            <a:fillRect/>
          </a:stretch>
        </p:blipFill>
        <p:spPr>
          <a:xfrm>
            <a:off x="7017732" y="2905800"/>
            <a:ext cx="1963843" cy="1091601"/>
          </a:xfrm>
          <a:prstGeom prst="rect">
            <a:avLst/>
          </a:prstGeom>
          <a:noFill/>
          <a:ln cap="flat" cmpd="sng" w="9525">
            <a:solidFill>
              <a:schemeClr val="dk2"/>
            </a:solidFill>
            <a:prstDash val="dashDot"/>
            <a:round/>
            <a:headEnd len="sm" w="sm" type="none"/>
            <a:tailEnd len="sm" w="sm" type="none"/>
          </a:ln>
        </p:spPr>
      </p:pic>
      <p:cxnSp>
        <p:nvCxnSpPr>
          <p:cNvPr id="104" name="Google Shape;104;p16"/>
          <p:cNvCxnSpPr/>
          <p:nvPr/>
        </p:nvCxnSpPr>
        <p:spPr>
          <a:xfrm>
            <a:off x="299643" y="5116409"/>
            <a:ext cx="8599800" cy="22500"/>
          </a:xfrm>
          <a:prstGeom prst="straightConnector1">
            <a:avLst/>
          </a:prstGeom>
          <a:noFill/>
          <a:ln cap="flat" cmpd="sng" w="9525">
            <a:solidFill>
              <a:srgbClr val="999999"/>
            </a:solidFill>
            <a:prstDash val="dashDot"/>
            <a:round/>
            <a:headEnd len="med" w="med" type="none"/>
            <a:tailEnd len="med" w="med" type="none"/>
          </a:ln>
        </p:spPr>
      </p:cxnSp>
      <p:pic>
        <p:nvPicPr>
          <p:cNvPr id="105" name="Google Shape;105;p16"/>
          <p:cNvPicPr preferRelativeResize="0"/>
          <p:nvPr/>
        </p:nvPicPr>
        <p:blipFill>
          <a:blip r:embed="rId5">
            <a:alphaModFix/>
          </a:blip>
          <a:stretch>
            <a:fillRect/>
          </a:stretch>
        </p:blipFill>
        <p:spPr>
          <a:xfrm>
            <a:off x="7164400" y="6025288"/>
            <a:ext cx="1670500" cy="1004649"/>
          </a:xfrm>
          <a:prstGeom prst="rect">
            <a:avLst/>
          </a:prstGeom>
          <a:noFill/>
          <a:ln cap="flat" cmpd="sng" w="9525">
            <a:solidFill>
              <a:schemeClr val="dk2"/>
            </a:solidFill>
            <a:prstDash val="dashDot"/>
            <a:round/>
            <a:headEnd len="sm" w="sm" type="none"/>
            <a:tailEnd len="sm" w="sm" type="none"/>
          </a:ln>
        </p:spPr>
      </p:pic>
      <p:pic>
        <p:nvPicPr>
          <p:cNvPr id="106" name="Google Shape;106;p16"/>
          <p:cNvPicPr preferRelativeResize="0"/>
          <p:nvPr/>
        </p:nvPicPr>
        <p:blipFill>
          <a:blip r:embed="rId6">
            <a:alphaModFix/>
          </a:blip>
          <a:stretch>
            <a:fillRect/>
          </a:stretch>
        </p:blipFill>
        <p:spPr>
          <a:xfrm>
            <a:off x="919014" y="9587988"/>
            <a:ext cx="3874926" cy="2075765"/>
          </a:xfrm>
          <a:prstGeom prst="rect">
            <a:avLst/>
          </a:prstGeom>
          <a:noFill/>
          <a:ln cap="flat" cmpd="sng" w="9525">
            <a:solidFill>
              <a:schemeClr val="dk2"/>
            </a:solidFill>
            <a:prstDash val="dashDot"/>
            <a:round/>
            <a:headEnd len="sm" w="sm" type="none"/>
            <a:tailEnd len="sm" w="sm" type="none"/>
          </a:ln>
        </p:spPr>
      </p:pic>
      <p:pic>
        <p:nvPicPr>
          <p:cNvPr id="107" name="Google Shape;107;p16"/>
          <p:cNvPicPr preferRelativeResize="0"/>
          <p:nvPr/>
        </p:nvPicPr>
        <p:blipFill>
          <a:blip r:embed="rId7">
            <a:alphaModFix/>
          </a:blip>
          <a:stretch>
            <a:fillRect/>
          </a:stretch>
        </p:blipFill>
        <p:spPr>
          <a:xfrm>
            <a:off x="5210402" y="9566549"/>
            <a:ext cx="1954000" cy="2075775"/>
          </a:xfrm>
          <a:prstGeom prst="rect">
            <a:avLst/>
          </a:prstGeom>
          <a:noFill/>
          <a:ln cap="flat" cmpd="sng" w="9525">
            <a:solidFill>
              <a:schemeClr val="dk2"/>
            </a:solidFill>
            <a:prstDash val="dashDot"/>
            <a:round/>
            <a:headEnd len="sm" w="sm" type="none"/>
            <a:tailEnd len="sm" w="sm" type="none"/>
          </a:ln>
        </p:spPr>
      </p:pic>
      <p:cxnSp>
        <p:nvCxnSpPr>
          <p:cNvPr id="108" name="Google Shape;108;p16"/>
          <p:cNvCxnSpPr/>
          <p:nvPr/>
        </p:nvCxnSpPr>
        <p:spPr>
          <a:xfrm>
            <a:off x="414318" y="7770831"/>
            <a:ext cx="8599800" cy="22500"/>
          </a:xfrm>
          <a:prstGeom prst="straightConnector1">
            <a:avLst/>
          </a:prstGeom>
          <a:noFill/>
          <a:ln cap="flat" cmpd="sng" w="9525">
            <a:solidFill>
              <a:srgbClr val="999999"/>
            </a:solidFill>
            <a:prstDash val="dashDot"/>
            <a:round/>
            <a:headEnd len="med" w="med" type="none"/>
            <a:tailEnd len="med" w="med" type="none"/>
          </a:ln>
        </p:spPr>
      </p:cxnSp>
      <p:sp>
        <p:nvSpPr>
          <p:cNvPr id="109" name="Google Shape;109;p16"/>
          <p:cNvSpPr/>
          <p:nvPr/>
        </p:nvSpPr>
        <p:spPr>
          <a:xfrm>
            <a:off x="5953125" y="758600"/>
            <a:ext cx="3073800" cy="555900"/>
          </a:xfrm>
          <a:prstGeom prst="rect">
            <a:avLst/>
          </a:prstGeom>
          <a:solidFill>
            <a:srgbClr val="F3F3F3"/>
          </a:solid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ar" sz="900">
                <a:solidFill>
                  <a:srgbClr val="666666"/>
                </a:solidFill>
              </a:rPr>
              <a:t>تبدأ الخلايا الموجودة في Dorsal alar plate والـ Ventral basal plate تتكاثر وتتكثف إلى ان تقترب المنطقتين من بعض، هذا التقارب بيصير له نتائج</a:t>
            </a:r>
            <a:endParaRPr sz="900">
              <a:solidFill>
                <a:srgbClr val="666666"/>
              </a:solidFill>
            </a:endParaRPr>
          </a:p>
        </p:txBody>
      </p:sp>
      <p:sp>
        <p:nvSpPr>
          <p:cNvPr id="110" name="Google Shape;110;p16"/>
          <p:cNvSpPr/>
          <p:nvPr/>
        </p:nvSpPr>
        <p:spPr>
          <a:xfrm>
            <a:off x="5848350" y="7991475"/>
            <a:ext cx="3133500" cy="470400"/>
          </a:xfrm>
          <a:prstGeom prst="rect">
            <a:avLst/>
          </a:prstGeom>
          <a:solidFill>
            <a:srgbClr val="F3F3F3"/>
          </a:solid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ar" sz="1000">
                <a:solidFill>
                  <a:srgbClr val="666666"/>
                </a:solidFill>
              </a:rPr>
              <a:t>في البداية يكون طول الـ spinal cord مساوي لطول فقرات الظهر..</a:t>
            </a:r>
            <a:endParaRPr sz="1000">
              <a:solidFill>
                <a:srgbClr val="666666"/>
              </a:solidFill>
            </a:endParaRPr>
          </a:p>
          <a:p>
            <a:pPr indent="0" lvl="0" marL="0" rtl="1">
              <a:spcBef>
                <a:spcPts val="0"/>
              </a:spcBef>
              <a:spcAft>
                <a:spcPts val="0"/>
              </a:spcAft>
              <a:buNone/>
            </a:pPr>
            <a:r>
              <a:rPr lang="ar" sz="1000">
                <a:solidFill>
                  <a:srgbClr val="666666"/>
                </a:solidFill>
              </a:rPr>
              <a:t>لكن بعد ما تبدأ تنمو فقرات الظهر تصير أطول من الـ spinal cord</a:t>
            </a:r>
            <a:endParaRPr sz="1000">
              <a:solidFill>
                <a:srgbClr val="666666"/>
              </a:solidFill>
            </a:endParaRPr>
          </a:p>
        </p:txBody>
      </p:sp>
      <p:sp>
        <p:nvSpPr>
          <p:cNvPr id="111" name="Google Shape;111;p16"/>
          <p:cNvSpPr txBox="1"/>
          <p:nvPr/>
        </p:nvSpPr>
        <p:spPr>
          <a:xfrm>
            <a:off x="299658" y="4520600"/>
            <a:ext cx="4131600" cy="595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800">
                <a:solidFill>
                  <a:srgbClr val="38761D"/>
                </a:solidFill>
              </a:rPr>
              <a:t>Motor fibers myelination is faster than sensory fibers</a:t>
            </a:r>
            <a:endParaRPr sz="800">
              <a:solidFill>
                <a:srgbClr val="38761D"/>
              </a:solidFill>
            </a:endParaRPr>
          </a:p>
        </p:txBody>
      </p:sp>
      <p:sp>
        <p:nvSpPr>
          <p:cNvPr id="112" name="Google Shape;112;p16"/>
          <p:cNvSpPr txBox="1"/>
          <p:nvPr/>
        </p:nvSpPr>
        <p:spPr>
          <a:xfrm>
            <a:off x="7243500" y="9566550"/>
            <a:ext cx="1900500" cy="1974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solidFill>
                  <a:srgbClr val="38761D"/>
                </a:solidFill>
              </a:rPr>
              <a:t>Prenatal periods is consistent of two periods: </a:t>
            </a:r>
            <a:endParaRPr sz="800">
              <a:solidFill>
                <a:srgbClr val="38761D"/>
              </a:solidFill>
            </a:endParaRPr>
          </a:p>
          <a:p>
            <a:pPr indent="0" lvl="0" marL="0">
              <a:spcBef>
                <a:spcPts val="0"/>
              </a:spcBef>
              <a:spcAft>
                <a:spcPts val="0"/>
              </a:spcAft>
              <a:buNone/>
            </a:pPr>
            <a:r>
              <a:rPr lang="ar" sz="800">
                <a:solidFill>
                  <a:srgbClr val="38761D"/>
                </a:solidFill>
              </a:rPr>
              <a:t>1- embryonic period: </a:t>
            </a:r>
            <a:r>
              <a:rPr lang="ar" sz="800">
                <a:solidFill>
                  <a:srgbClr val="38761D"/>
                </a:solidFill>
              </a:rPr>
              <a:t>since</a:t>
            </a:r>
            <a:r>
              <a:rPr lang="ar" sz="800">
                <a:solidFill>
                  <a:srgbClr val="38761D"/>
                </a:solidFill>
              </a:rPr>
              <a:t> fertilization to the end of 8th week</a:t>
            </a:r>
            <a:endParaRPr sz="800">
              <a:solidFill>
                <a:srgbClr val="38761D"/>
              </a:solidFill>
            </a:endParaRPr>
          </a:p>
          <a:p>
            <a:pPr indent="0" lvl="0" marL="0" rtl="0">
              <a:spcBef>
                <a:spcPts val="0"/>
              </a:spcBef>
              <a:spcAft>
                <a:spcPts val="0"/>
              </a:spcAft>
              <a:buNone/>
            </a:pPr>
            <a:r>
              <a:rPr lang="ar" sz="800">
                <a:solidFill>
                  <a:srgbClr val="38761D"/>
                </a:solidFill>
              </a:rPr>
              <a:t>2- fetal period: </a:t>
            </a:r>
            <a:r>
              <a:rPr lang="ar" sz="800">
                <a:solidFill>
                  <a:srgbClr val="38761D"/>
                </a:solidFill>
              </a:rPr>
              <a:t>beginning</a:t>
            </a:r>
            <a:r>
              <a:rPr lang="ar" sz="800">
                <a:solidFill>
                  <a:srgbClr val="38761D"/>
                </a:solidFill>
              </a:rPr>
              <a:t> of 9th week to birth</a:t>
            </a:r>
            <a:endParaRPr sz="800">
              <a:solidFill>
                <a:srgbClr val="38761D"/>
              </a:solidFill>
            </a:endParaRPr>
          </a:p>
        </p:txBody>
      </p:sp>
      <p:sp>
        <p:nvSpPr>
          <p:cNvPr id="113" name="Google Shape;113;p16"/>
          <p:cNvSpPr txBox="1"/>
          <p:nvPr/>
        </p:nvSpPr>
        <p:spPr>
          <a:xfrm>
            <a:off x="853836" y="11020739"/>
            <a:ext cx="982200" cy="595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600">
                <a:solidFill>
                  <a:srgbClr val="38761D"/>
                </a:solidFill>
              </a:rPr>
              <a:t>End of embryonic period: Spinal cord at the end of vertebral column</a:t>
            </a:r>
            <a:endParaRPr sz="600">
              <a:solidFill>
                <a:srgbClr val="38761D"/>
              </a:solidFill>
            </a:endParaRPr>
          </a:p>
        </p:txBody>
      </p:sp>
      <p:sp>
        <p:nvSpPr>
          <p:cNvPr id="114" name="Google Shape;114;p16"/>
          <p:cNvSpPr txBox="1"/>
          <p:nvPr/>
        </p:nvSpPr>
        <p:spPr>
          <a:xfrm>
            <a:off x="1836027" y="11209100"/>
            <a:ext cx="791400" cy="595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600">
                <a:solidFill>
                  <a:srgbClr val="38761D"/>
                </a:solidFill>
              </a:rPr>
              <a:t>Shift upward: Spinal cord at S1</a:t>
            </a:r>
            <a:endParaRPr sz="600">
              <a:solidFill>
                <a:srgbClr val="38761D"/>
              </a:solidFill>
            </a:endParaRPr>
          </a:p>
        </p:txBody>
      </p:sp>
      <p:sp>
        <p:nvSpPr>
          <p:cNvPr id="115" name="Google Shape;115;p16"/>
          <p:cNvSpPr txBox="1"/>
          <p:nvPr/>
        </p:nvSpPr>
        <p:spPr>
          <a:xfrm>
            <a:off x="2867275" y="11337500"/>
            <a:ext cx="982200" cy="66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600">
                <a:solidFill>
                  <a:srgbClr val="38761D"/>
                </a:solidFill>
              </a:rPr>
              <a:t>Spinal cord at L3</a:t>
            </a:r>
            <a:endParaRPr sz="600">
              <a:solidFill>
                <a:srgbClr val="38761D"/>
              </a:solidFill>
            </a:endParaRPr>
          </a:p>
        </p:txBody>
      </p:sp>
      <p:sp>
        <p:nvSpPr>
          <p:cNvPr id="116" name="Google Shape;116;p16"/>
          <p:cNvSpPr txBox="1"/>
          <p:nvPr/>
        </p:nvSpPr>
        <p:spPr>
          <a:xfrm>
            <a:off x="3849477" y="11337488"/>
            <a:ext cx="673500" cy="66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600">
                <a:solidFill>
                  <a:srgbClr val="38761D"/>
                </a:solidFill>
              </a:rPr>
              <a:t>Spinal cord at L1-L2</a:t>
            </a:r>
            <a:endParaRPr sz="600">
              <a:solidFill>
                <a:srgbClr val="38761D"/>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sp>
        <p:nvSpPr>
          <p:cNvPr id="121" name="Google Shape;121;p17"/>
          <p:cNvSpPr txBox="1"/>
          <p:nvPr/>
        </p:nvSpPr>
        <p:spPr>
          <a:xfrm>
            <a:off x="238675" y="794050"/>
            <a:ext cx="8735700" cy="10435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1200">
                <a:solidFill>
                  <a:srgbClr val="8E7CC3"/>
                </a:solidFill>
                <a:latin typeface="Comic Sans MS"/>
                <a:ea typeface="Comic Sans MS"/>
                <a:cs typeface="Comic Sans MS"/>
                <a:sym typeface="Comic Sans MS"/>
              </a:rPr>
              <a:t>Development of the Vertebral Column: </a:t>
            </a:r>
            <a:endParaRPr sz="1200">
              <a:solidFill>
                <a:srgbClr val="8E7CC3"/>
              </a:solidFill>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rPr lang="ar" sz="1200">
                <a:latin typeface="Comic Sans MS"/>
                <a:ea typeface="Comic Sans MS"/>
                <a:cs typeface="Comic Sans MS"/>
                <a:sym typeface="Comic Sans MS"/>
              </a:rPr>
              <a:t>The vertebral column develops from the ventromedial parts (</a:t>
            </a:r>
            <a:r>
              <a:rPr lang="ar" sz="1200">
                <a:solidFill>
                  <a:srgbClr val="CC0000"/>
                </a:solidFill>
                <a:latin typeface="Comic Sans MS"/>
                <a:ea typeface="Comic Sans MS"/>
                <a:cs typeface="Comic Sans MS"/>
                <a:sym typeface="Comic Sans MS"/>
              </a:rPr>
              <a:t>sclerotomes</a:t>
            </a:r>
            <a:r>
              <a:rPr lang="ar" sz="1200">
                <a:latin typeface="Comic Sans MS"/>
                <a:ea typeface="Comic Sans MS"/>
                <a:cs typeface="Comic Sans MS"/>
                <a:sym typeface="Comic Sans MS"/>
              </a:rPr>
              <a:t>) of the somites. </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The somites develop from the </a:t>
            </a:r>
            <a:r>
              <a:rPr b="1" lang="ar" sz="1200">
                <a:latin typeface="Comic Sans MS"/>
                <a:ea typeface="Comic Sans MS"/>
                <a:cs typeface="Comic Sans MS"/>
                <a:sym typeface="Comic Sans MS"/>
              </a:rPr>
              <a:t>para-axial mesoderm.</a:t>
            </a:r>
            <a:endParaRPr b="1" sz="1200">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rPr lang="ar" sz="1200">
                <a:solidFill>
                  <a:srgbClr val="8E7CC3"/>
                </a:solidFill>
                <a:latin typeface="Comic Sans MS"/>
                <a:ea typeface="Comic Sans MS"/>
                <a:cs typeface="Comic Sans MS"/>
                <a:sym typeface="Comic Sans MS"/>
              </a:rPr>
              <a:t>Intraembryonic Mesoderm: </a:t>
            </a:r>
            <a:endParaRPr sz="1200">
              <a:solidFill>
                <a:srgbClr val="8E7CC3"/>
              </a:solidFill>
              <a:latin typeface="Comic Sans MS"/>
              <a:ea typeface="Comic Sans MS"/>
              <a:cs typeface="Comic Sans MS"/>
              <a:sym typeface="Comic Sans MS"/>
            </a:endParaRPr>
          </a:p>
          <a:p>
            <a:pPr indent="0" lvl="0" mar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a:spcBef>
                <a:spcPts val="0"/>
              </a:spcBef>
              <a:spcAft>
                <a:spcPts val="0"/>
              </a:spcAft>
              <a:buNone/>
            </a:pPr>
            <a:r>
              <a:rPr lang="ar" sz="1200">
                <a:latin typeface="Comic Sans MS"/>
                <a:ea typeface="Comic Sans MS"/>
                <a:cs typeface="Comic Sans MS"/>
                <a:sym typeface="Comic Sans MS"/>
              </a:rPr>
              <a:t>Located between Ectoderm &amp; Endoderm EXCEPT in the central axis of embryo where </a:t>
            </a:r>
            <a:r>
              <a:rPr lang="ar" sz="1200">
                <a:solidFill>
                  <a:srgbClr val="CC0000"/>
                </a:solidFill>
                <a:latin typeface="Comic Sans MS"/>
                <a:ea typeface="Comic Sans MS"/>
                <a:cs typeface="Comic Sans MS"/>
                <a:sym typeface="Comic Sans MS"/>
              </a:rPr>
              <a:t>NOTOCHORD</a:t>
            </a:r>
            <a:r>
              <a:rPr lang="ar" sz="1200">
                <a:latin typeface="Comic Sans MS"/>
                <a:ea typeface="Comic Sans MS"/>
                <a:cs typeface="Comic Sans MS"/>
                <a:sym typeface="Comic Sans MS"/>
              </a:rPr>
              <a:t> is found.</a:t>
            </a:r>
            <a:endParaRPr sz="1200">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Differentiates into 3 parts:</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Paraxial mesoderm</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Intermediate mesoderm</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Lateral mesoderm</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rPr b="1" lang="ar" sz="1200">
                <a:latin typeface="Comic Sans MS"/>
                <a:ea typeface="Comic Sans MS"/>
                <a:cs typeface="Comic Sans MS"/>
                <a:sym typeface="Comic Sans MS"/>
              </a:rPr>
              <a:t>Paraxial mesoderm</a:t>
            </a:r>
            <a:r>
              <a:rPr lang="ar" sz="1200">
                <a:latin typeface="Comic Sans MS"/>
                <a:ea typeface="Comic Sans MS"/>
                <a:cs typeface="Comic Sans MS"/>
                <a:sym typeface="Comic Sans MS"/>
              </a:rPr>
              <a:t> divides into segments called ‘</a:t>
            </a:r>
            <a:r>
              <a:rPr lang="ar" sz="1200">
                <a:solidFill>
                  <a:srgbClr val="CC0000"/>
                </a:solidFill>
                <a:latin typeface="Comic Sans MS"/>
                <a:ea typeface="Comic Sans MS"/>
                <a:cs typeface="Comic Sans MS"/>
                <a:sym typeface="Comic Sans MS"/>
              </a:rPr>
              <a:t>somites</a:t>
            </a:r>
            <a:r>
              <a:rPr lang="ar" sz="1200">
                <a:latin typeface="Comic Sans MS"/>
                <a:ea typeface="Comic Sans MS"/>
                <a:cs typeface="Comic Sans MS"/>
                <a:sym typeface="Comic Sans MS"/>
              </a:rPr>
              <a:t>’.</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Each somite divides into 3 parts:</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solidFill>
                  <a:srgbClr val="8E7CC3"/>
                </a:solidFill>
                <a:latin typeface="Comic Sans MS"/>
                <a:ea typeface="Comic Sans MS"/>
                <a:cs typeface="Comic Sans MS"/>
                <a:sym typeface="Comic Sans MS"/>
              </a:rPr>
              <a:t>Dermatome</a:t>
            </a: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 </a:t>
            </a:r>
            <a:r>
              <a:rPr lang="ar" sz="1200">
                <a:solidFill>
                  <a:srgbClr val="C27BA0"/>
                </a:solidFill>
                <a:latin typeface="Comic Sans MS"/>
                <a:ea typeface="Comic Sans MS"/>
                <a:cs typeface="Comic Sans MS"/>
                <a:sym typeface="Comic Sans MS"/>
              </a:rPr>
              <a:t>Myotome</a:t>
            </a: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304800" lvl="0" marL="457200" rtl="0">
              <a:spcBef>
                <a:spcPts val="0"/>
              </a:spcBef>
              <a:spcAft>
                <a:spcPts val="0"/>
              </a:spcAft>
              <a:buClr>
                <a:srgbClr val="6AA84F"/>
              </a:buClr>
              <a:buSzPts val="1200"/>
              <a:buFont typeface="Comic Sans MS"/>
              <a:buAutoNum type="arabicPeriod"/>
            </a:pPr>
            <a:r>
              <a:rPr b="1" lang="ar" sz="1200">
                <a:solidFill>
                  <a:srgbClr val="6AA84F"/>
                </a:solidFill>
                <a:latin typeface="Comic Sans MS"/>
                <a:ea typeface="Comic Sans MS"/>
                <a:cs typeface="Comic Sans MS"/>
                <a:sym typeface="Comic Sans MS"/>
              </a:rPr>
              <a:t>Sclerotome</a:t>
            </a:r>
            <a:endParaRPr b="1" sz="1200">
              <a:solidFill>
                <a:srgbClr val="6AA84F"/>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rt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rPr lang="ar" sz="1200">
                <a:solidFill>
                  <a:srgbClr val="8E7CC3"/>
                </a:solidFill>
                <a:latin typeface="Comic Sans MS"/>
                <a:ea typeface="Comic Sans MS"/>
                <a:cs typeface="Comic Sans MS"/>
                <a:sym typeface="Comic Sans MS"/>
              </a:rPr>
              <a:t>DEVELOPMENT OF VERTEBRA: </a:t>
            </a:r>
            <a:endParaRPr sz="1200">
              <a:solidFill>
                <a:srgbClr val="8E7CC3"/>
              </a:solidFill>
              <a:latin typeface="Comic Sans MS"/>
              <a:ea typeface="Comic Sans MS"/>
              <a:cs typeface="Comic Sans MS"/>
              <a:sym typeface="Comic Sans MS"/>
            </a:endParaRPr>
          </a:p>
          <a:p>
            <a:pPr indent="0" lvl="0" marL="0">
              <a:lnSpc>
                <a:spcPct val="150000"/>
              </a:lnSpc>
              <a:spcBef>
                <a:spcPts val="0"/>
              </a:spcBef>
              <a:spcAft>
                <a:spcPts val="0"/>
              </a:spcAft>
              <a:buNone/>
            </a:pPr>
            <a:r>
              <a:t/>
            </a:r>
            <a:endParaRPr sz="1200">
              <a:solidFill>
                <a:srgbClr val="A64D79"/>
              </a:solidFill>
              <a:latin typeface="Comic Sans MS"/>
              <a:ea typeface="Comic Sans MS"/>
              <a:cs typeface="Comic Sans MS"/>
              <a:sym typeface="Comic Sans MS"/>
            </a:endParaRPr>
          </a:p>
          <a:p>
            <a:pPr indent="-304800" lvl="0" marL="457200">
              <a:lnSpc>
                <a:spcPct val="150000"/>
              </a:lnSpc>
              <a:spcBef>
                <a:spcPts val="0"/>
              </a:spcBef>
              <a:spcAft>
                <a:spcPts val="0"/>
              </a:spcAft>
              <a:buSzPts val="1200"/>
              <a:buFont typeface="Comic Sans MS"/>
              <a:buAutoNum type="arabicPeriod"/>
            </a:pPr>
            <a:r>
              <a:rPr lang="ar" sz="1200">
                <a:latin typeface="Comic Sans MS"/>
                <a:ea typeface="Comic Sans MS"/>
                <a:cs typeface="Comic Sans MS"/>
                <a:sym typeface="Comic Sans MS"/>
              </a:rPr>
              <a:t>Sclerotome around neural tube: forms vertebral (neural) arch. </a:t>
            </a:r>
            <a:endParaRPr sz="1200">
              <a:latin typeface="Comic Sans MS"/>
              <a:ea typeface="Comic Sans MS"/>
              <a:cs typeface="Comic Sans MS"/>
              <a:sym typeface="Comic Sans MS"/>
            </a:endParaRPr>
          </a:p>
          <a:p>
            <a:pPr indent="-304800" lvl="0" marL="457200" rtl="0">
              <a:lnSpc>
                <a:spcPct val="150000"/>
              </a:lnSpc>
              <a:spcBef>
                <a:spcPts val="0"/>
              </a:spcBef>
              <a:spcAft>
                <a:spcPts val="0"/>
              </a:spcAft>
              <a:buSzPts val="1200"/>
              <a:buFont typeface="Comic Sans MS"/>
              <a:buAutoNum type="arabicPeriod"/>
            </a:pPr>
            <a:r>
              <a:rPr lang="ar" sz="1200">
                <a:latin typeface="Comic Sans MS"/>
                <a:ea typeface="Comic Sans MS"/>
                <a:cs typeface="Comic Sans MS"/>
                <a:sym typeface="Comic Sans MS"/>
              </a:rPr>
              <a:t>Sclerotome around notochord: forms body of vertebra.</a:t>
            </a:r>
            <a:endParaRPr sz="1200">
              <a:latin typeface="Comic Sans MS"/>
              <a:ea typeface="Comic Sans MS"/>
              <a:cs typeface="Comic Sans MS"/>
              <a:sym typeface="Comic Sans MS"/>
            </a:endParaRPr>
          </a:p>
          <a:p>
            <a:pPr indent="-304800" lvl="0" marL="457200" rtl="0">
              <a:lnSpc>
                <a:spcPct val="150000"/>
              </a:lnSpc>
              <a:spcBef>
                <a:spcPts val="0"/>
              </a:spcBef>
              <a:spcAft>
                <a:spcPts val="0"/>
              </a:spcAft>
              <a:buSzPts val="1200"/>
              <a:buFont typeface="Comic Sans MS"/>
              <a:buAutoNum type="arabicPeriod"/>
            </a:pPr>
            <a:r>
              <a:rPr lang="ar" sz="1200">
                <a:latin typeface="Comic Sans MS"/>
                <a:ea typeface="Comic Sans MS"/>
                <a:cs typeface="Comic Sans MS"/>
                <a:sym typeface="Comic Sans MS"/>
              </a:rPr>
              <a:t>Sclerotome in body wall near to neural tube and notochord: forms costal</a:t>
            </a:r>
            <a:endParaRPr sz="1200">
              <a:latin typeface="Comic Sans MS"/>
              <a:ea typeface="Comic Sans MS"/>
              <a:cs typeface="Comic Sans MS"/>
              <a:sym typeface="Comic Sans MS"/>
            </a:endParaRPr>
          </a:p>
          <a:p>
            <a:pPr indent="0" lvl="0" marL="0" rtl="0">
              <a:lnSpc>
                <a:spcPct val="150000"/>
              </a:lnSpc>
              <a:spcBef>
                <a:spcPts val="0"/>
              </a:spcBef>
              <a:spcAft>
                <a:spcPts val="0"/>
              </a:spcAft>
              <a:buNone/>
            </a:pPr>
            <a:r>
              <a:rPr lang="ar" sz="1200">
                <a:latin typeface="Comic Sans MS"/>
                <a:ea typeface="Comic Sans MS"/>
                <a:cs typeface="Comic Sans MS"/>
                <a:sym typeface="Comic Sans MS"/>
              </a:rPr>
              <a:t> proces</a:t>
            </a:r>
            <a:r>
              <a:rPr lang="ar" sz="1200">
                <a:latin typeface="Comic Sans MS"/>
                <a:ea typeface="Comic Sans MS"/>
                <a:cs typeface="Comic Sans MS"/>
                <a:sym typeface="Comic Sans MS"/>
              </a:rPr>
              <a:t>s ( </a:t>
            </a:r>
            <a:r>
              <a:rPr lang="ar" sz="1200">
                <a:latin typeface="Comic Sans MS"/>
                <a:ea typeface="Comic Sans MS"/>
                <a:cs typeface="Comic Sans MS"/>
                <a:sym typeface="Comic Sans MS"/>
              </a:rPr>
              <a:t>gives ribs in thoracic region only ). </a:t>
            </a:r>
            <a:endParaRPr sz="1200">
              <a:latin typeface="Comic Sans MS"/>
              <a:ea typeface="Comic Sans MS"/>
              <a:cs typeface="Comic Sans MS"/>
              <a:sym typeface="Comic Sans MS"/>
            </a:endParaRPr>
          </a:p>
          <a:p>
            <a:pPr indent="0" lvl="0" marL="0" rtl="0">
              <a:lnSpc>
                <a:spcPct val="150000"/>
              </a:lnSpc>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rt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rtl="0">
              <a:spcBef>
                <a:spcPts val="0"/>
              </a:spcBef>
              <a:spcAft>
                <a:spcPts val="0"/>
              </a:spcAft>
              <a:buNone/>
            </a:pPr>
            <a:r>
              <a:t/>
            </a:r>
            <a:endParaRPr b="1" sz="1200">
              <a:solidFill>
                <a:srgbClr val="CC0000"/>
              </a:solidFill>
              <a:latin typeface="Comic Sans MS"/>
              <a:ea typeface="Comic Sans MS"/>
              <a:cs typeface="Comic Sans MS"/>
              <a:sym typeface="Comic Sans MS"/>
            </a:endParaRPr>
          </a:p>
          <a:p>
            <a:pPr indent="0" lvl="0" marL="0" rtl="0">
              <a:spcBef>
                <a:spcPts val="0"/>
              </a:spcBef>
              <a:spcAft>
                <a:spcPts val="0"/>
              </a:spcAft>
              <a:buNone/>
            </a:pPr>
            <a:r>
              <a:rPr lang="ar" sz="1200">
                <a:solidFill>
                  <a:srgbClr val="8E7CC3"/>
                </a:solidFill>
                <a:latin typeface="Comic Sans MS"/>
                <a:ea typeface="Comic Sans MS"/>
                <a:cs typeface="Comic Sans MS"/>
                <a:sym typeface="Comic Sans MS"/>
              </a:rPr>
              <a:t>Formation of Body of Vertebra:</a:t>
            </a:r>
            <a:endParaRPr sz="1200">
              <a:solidFill>
                <a:srgbClr val="8E7CC3"/>
              </a:solidFill>
              <a:latin typeface="Comic Sans MS"/>
              <a:ea typeface="Comic Sans MS"/>
              <a:cs typeface="Comic Sans MS"/>
              <a:sym typeface="Comic Sans MS"/>
            </a:endParaRPr>
          </a:p>
          <a:p>
            <a:pPr indent="0" lvl="0" marL="0" rtl="0">
              <a:spcBef>
                <a:spcPts val="0"/>
              </a:spcBef>
              <a:spcAft>
                <a:spcPts val="0"/>
              </a:spcAft>
              <a:buNone/>
            </a:pPr>
            <a:r>
              <a:t/>
            </a:r>
            <a:endParaRPr b="1" sz="1200">
              <a:latin typeface="Comic Sans MS"/>
              <a:ea typeface="Comic Sans MS"/>
              <a:cs typeface="Comic Sans MS"/>
              <a:sym typeface="Comic Sans MS"/>
            </a:endParaRPr>
          </a:p>
          <a:p>
            <a:pPr indent="0" lvl="0" marL="0" rtl="0">
              <a:spcBef>
                <a:spcPts val="0"/>
              </a:spcBef>
              <a:spcAft>
                <a:spcPts val="0"/>
              </a:spcAft>
              <a:buNone/>
            </a:pPr>
            <a:r>
              <a:rPr lang="ar" sz="1200">
                <a:solidFill>
                  <a:srgbClr val="CC0000"/>
                </a:solidFill>
                <a:latin typeface="Comic Sans MS"/>
                <a:ea typeface="Comic Sans MS"/>
                <a:cs typeface="Comic Sans MS"/>
                <a:sym typeface="Comic Sans MS"/>
              </a:rPr>
              <a:t>At 4th week</a:t>
            </a:r>
            <a:r>
              <a:rPr lang="ar" sz="1200">
                <a:latin typeface="Comic Sans MS"/>
                <a:ea typeface="Comic Sans MS"/>
                <a:cs typeface="Comic Sans MS"/>
                <a:sym typeface="Comic Sans MS"/>
              </a:rPr>
              <a:t>, each sclerotome becomes </a:t>
            </a:r>
            <a:r>
              <a:rPr lang="ar" sz="1200">
                <a:latin typeface="Comic Sans MS"/>
                <a:ea typeface="Comic Sans MS"/>
                <a:cs typeface="Comic Sans MS"/>
                <a:sym typeface="Comic Sans MS"/>
              </a:rPr>
              <a:t>subdivided</a:t>
            </a:r>
            <a:r>
              <a:rPr lang="ar" sz="1200">
                <a:latin typeface="Comic Sans MS"/>
                <a:ea typeface="Comic Sans MS"/>
                <a:cs typeface="Comic Sans MS"/>
                <a:sym typeface="Comic Sans MS"/>
              </a:rPr>
              <a:t> into two parts :</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b="1" lang="ar" sz="1200">
                <a:latin typeface="Comic Sans MS"/>
                <a:ea typeface="Comic Sans MS"/>
                <a:cs typeface="Comic Sans MS"/>
                <a:sym typeface="Comic Sans MS"/>
              </a:rPr>
              <a:t>an cranial part</a:t>
            </a:r>
            <a:r>
              <a:rPr lang="ar" sz="1200">
                <a:latin typeface="Comic Sans MS"/>
                <a:ea typeface="Comic Sans MS"/>
                <a:cs typeface="Comic Sans MS"/>
                <a:sym typeface="Comic Sans MS"/>
              </a:rPr>
              <a:t>, consisting of </a:t>
            </a:r>
            <a:r>
              <a:rPr b="1" lang="ar" sz="1200">
                <a:latin typeface="Comic Sans MS"/>
                <a:ea typeface="Comic Sans MS"/>
                <a:cs typeface="Comic Sans MS"/>
                <a:sym typeface="Comic Sans MS"/>
              </a:rPr>
              <a:t>loosely arranged cell</a:t>
            </a:r>
            <a:r>
              <a:rPr b="1" lang="ar" sz="1200">
                <a:latin typeface="Comic Sans MS"/>
                <a:ea typeface="Comic Sans MS"/>
                <a:cs typeface="Comic Sans MS"/>
                <a:sym typeface="Comic Sans MS"/>
              </a:rPr>
              <a:t>s. </a:t>
            </a:r>
            <a:endParaRPr b="1"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b="1" lang="ar" sz="1200">
                <a:latin typeface="Comic Sans MS"/>
                <a:ea typeface="Comic Sans MS"/>
                <a:cs typeface="Comic Sans MS"/>
                <a:sym typeface="Comic Sans MS"/>
              </a:rPr>
              <a:t> a caudal part</a:t>
            </a:r>
            <a:r>
              <a:rPr lang="ar" sz="1200">
                <a:latin typeface="Comic Sans MS"/>
                <a:ea typeface="Comic Sans MS"/>
                <a:cs typeface="Comic Sans MS"/>
                <a:sym typeface="Comic Sans MS"/>
              </a:rPr>
              <a:t>, of more </a:t>
            </a:r>
            <a:r>
              <a:rPr b="1" lang="ar" sz="1200">
                <a:latin typeface="Comic Sans MS"/>
                <a:ea typeface="Comic Sans MS"/>
                <a:cs typeface="Comic Sans MS"/>
                <a:sym typeface="Comic Sans MS"/>
              </a:rPr>
              <a:t>condensed tissue.</a:t>
            </a:r>
            <a:endParaRPr b="1" sz="1200">
              <a:latin typeface="Comic Sans MS"/>
              <a:ea typeface="Comic Sans MS"/>
              <a:cs typeface="Comic Sans MS"/>
              <a:sym typeface="Comic Sans MS"/>
            </a:endParaRPr>
          </a:p>
          <a:p>
            <a:pPr indent="0" lvl="0" mar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a:spcBef>
                <a:spcPts val="0"/>
              </a:spcBef>
              <a:spcAft>
                <a:spcPts val="0"/>
              </a:spcAft>
              <a:buNone/>
            </a:pPr>
            <a:r>
              <a:t/>
            </a:r>
            <a:endParaRPr sz="1200">
              <a:solidFill>
                <a:srgbClr val="A64D79"/>
              </a:solidFill>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The Caudal Part Of</a:t>
            </a:r>
            <a:r>
              <a:rPr lang="ar" sz="1200">
                <a:latin typeface="Comic Sans MS"/>
                <a:ea typeface="Comic Sans MS"/>
                <a:cs typeface="Comic Sans MS"/>
                <a:sym typeface="Comic Sans MS"/>
              </a:rPr>
              <a:t> each somite fuses with the cranial part of the consecutive somite, </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around the notochord to form the body of the vertebra, called the centrum.</a:t>
            </a:r>
            <a:endParaRPr sz="1200">
              <a:latin typeface="Comic Sans MS"/>
              <a:ea typeface="Comic Sans MS"/>
              <a:cs typeface="Comic Sans MS"/>
              <a:sym typeface="Comic Sans MS"/>
            </a:endParaRPr>
          </a:p>
          <a:p>
            <a:pPr indent="0" lvl="0" marL="0" rtl="0">
              <a:spcBef>
                <a:spcPts val="0"/>
              </a:spcBef>
              <a:spcAft>
                <a:spcPts val="0"/>
              </a:spcAft>
              <a:buNone/>
            </a:pPr>
            <a:r>
              <a:rPr lang="ar" sz="1200">
                <a:latin typeface="Comic Sans MS"/>
                <a:ea typeface="Comic Sans MS"/>
                <a:cs typeface="Comic Sans MS"/>
                <a:sym typeface="Comic Sans MS"/>
              </a:rPr>
              <a:t>Thus each centrum develops from 2 adjacent sclerotomes.  </a:t>
            </a:r>
            <a:endParaRPr sz="1200">
              <a:latin typeface="Comic Sans MS"/>
              <a:ea typeface="Comic Sans MS"/>
              <a:cs typeface="Comic Sans MS"/>
              <a:sym typeface="Comic Sans MS"/>
            </a:endParaRPr>
          </a:p>
        </p:txBody>
      </p:sp>
      <p:pic>
        <p:nvPicPr>
          <p:cNvPr id="122" name="Google Shape;122;p17"/>
          <p:cNvPicPr preferRelativeResize="0"/>
          <p:nvPr/>
        </p:nvPicPr>
        <p:blipFill>
          <a:blip r:embed="rId3">
            <a:alphaModFix/>
          </a:blip>
          <a:stretch>
            <a:fillRect/>
          </a:stretch>
        </p:blipFill>
        <p:spPr>
          <a:xfrm>
            <a:off x="7037775" y="2885800"/>
            <a:ext cx="1755150" cy="1845300"/>
          </a:xfrm>
          <a:prstGeom prst="rect">
            <a:avLst/>
          </a:prstGeom>
          <a:noFill/>
          <a:ln cap="flat" cmpd="sng" w="9525">
            <a:solidFill>
              <a:srgbClr val="999999"/>
            </a:solidFill>
            <a:prstDash val="dashDot"/>
            <a:round/>
            <a:headEnd len="sm" w="sm" type="none"/>
            <a:tailEnd len="sm" w="sm" type="none"/>
          </a:ln>
        </p:spPr>
      </p:pic>
      <p:pic>
        <p:nvPicPr>
          <p:cNvPr id="123" name="Google Shape;123;p17"/>
          <p:cNvPicPr preferRelativeResize="0"/>
          <p:nvPr/>
        </p:nvPicPr>
        <p:blipFill>
          <a:blip r:embed="rId4">
            <a:alphaModFix/>
          </a:blip>
          <a:stretch>
            <a:fillRect/>
          </a:stretch>
        </p:blipFill>
        <p:spPr>
          <a:xfrm>
            <a:off x="4572000" y="2885825"/>
            <a:ext cx="2465775" cy="1845300"/>
          </a:xfrm>
          <a:prstGeom prst="rect">
            <a:avLst/>
          </a:prstGeom>
          <a:noFill/>
          <a:ln cap="flat" cmpd="sng" w="9525">
            <a:solidFill>
              <a:srgbClr val="999999"/>
            </a:solidFill>
            <a:prstDash val="dashDot"/>
            <a:round/>
            <a:headEnd len="sm" w="sm" type="none"/>
            <a:tailEnd len="sm" w="sm" type="none"/>
          </a:ln>
        </p:spPr>
      </p:pic>
      <p:pic>
        <p:nvPicPr>
          <p:cNvPr id="124" name="Google Shape;124;p17"/>
          <p:cNvPicPr preferRelativeResize="0"/>
          <p:nvPr/>
        </p:nvPicPr>
        <p:blipFill>
          <a:blip r:embed="rId5">
            <a:alphaModFix/>
          </a:blip>
          <a:stretch>
            <a:fillRect/>
          </a:stretch>
        </p:blipFill>
        <p:spPr>
          <a:xfrm>
            <a:off x="5311780" y="8286430"/>
            <a:ext cx="2616025" cy="1335950"/>
          </a:xfrm>
          <a:prstGeom prst="rect">
            <a:avLst/>
          </a:prstGeom>
          <a:noFill/>
          <a:ln cap="flat" cmpd="sng" w="9525">
            <a:solidFill>
              <a:srgbClr val="999999"/>
            </a:solidFill>
            <a:prstDash val="dashDot"/>
            <a:round/>
            <a:headEnd len="sm" w="sm" type="none"/>
            <a:tailEnd len="sm" w="sm" type="none"/>
          </a:ln>
        </p:spPr>
      </p:pic>
      <p:cxnSp>
        <p:nvCxnSpPr>
          <p:cNvPr id="125" name="Google Shape;125;p17"/>
          <p:cNvCxnSpPr/>
          <p:nvPr/>
        </p:nvCxnSpPr>
        <p:spPr>
          <a:xfrm flipH="1" rot="10800000">
            <a:off x="4666944" y="8876876"/>
            <a:ext cx="1775400" cy="299700"/>
          </a:xfrm>
          <a:prstGeom prst="straightConnector1">
            <a:avLst/>
          </a:prstGeom>
          <a:noFill/>
          <a:ln cap="flat" cmpd="sng" w="9525">
            <a:solidFill>
              <a:srgbClr val="A64D79"/>
            </a:solidFill>
            <a:prstDash val="solid"/>
            <a:round/>
            <a:headEnd len="med" w="med" type="none"/>
            <a:tailEnd len="med" w="med" type="stealth"/>
          </a:ln>
        </p:spPr>
      </p:cxnSp>
      <p:cxnSp>
        <p:nvCxnSpPr>
          <p:cNvPr id="126" name="Google Shape;126;p17"/>
          <p:cNvCxnSpPr/>
          <p:nvPr/>
        </p:nvCxnSpPr>
        <p:spPr>
          <a:xfrm flipH="1" rot="10800000">
            <a:off x="3911250" y="8996873"/>
            <a:ext cx="2501100" cy="378300"/>
          </a:xfrm>
          <a:prstGeom prst="straightConnector1">
            <a:avLst/>
          </a:prstGeom>
          <a:noFill/>
          <a:ln cap="flat" cmpd="sng" w="9525">
            <a:solidFill>
              <a:srgbClr val="A64D79"/>
            </a:solidFill>
            <a:prstDash val="solid"/>
            <a:round/>
            <a:headEnd len="med" w="med" type="none"/>
            <a:tailEnd len="med" w="med" type="stealth"/>
          </a:ln>
        </p:spPr>
      </p:cxnSp>
      <p:pic>
        <p:nvPicPr>
          <p:cNvPr id="127" name="Google Shape;127;p17"/>
          <p:cNvPicPr preferRelativeResize="0"/>
          <p:nvPr/>
        </p:nvPicPr>
        <p:blipFill>
          <a:blip r:embed="rId6">
            <a:alphaModFix/>
          </a:blip>
          <a:stretch>
            <a:fillRect/>
          </a:stretch>
        </p:blipFill>
        <p:spPr>
          <a:xfrm>
            <a:off x="6682650" y="9875709"/>
            <a:ext cx="2174175" cy="1622975"/>
          </a:xfrm>
          <a:prstGeom prst="rect">
            <a:avLst/>
          </a:prstGeom>
          <a:noFill/>
          <a:ln cap="flat" cmpd="sng" w="9525">
            <a:solidFill>
              <a:srgbClr val="999999"/>
            </a:solidFill>
            <a:prstDash val="dashDot"/>
            <a:round/>
            <a:headEnd len="sm" w="sm" type="none"/>
            <a:tailEnd len="sm" w="sm" type="none"/>
          </a:ln>
        </p:spPr>
      </p:pic>
      <p:cxnSp>
        <p:nvCxnSpPr>
          <p:cNvPr id="128" name="Google Shape;128;p17"/>
          <p:cNvCxnSpPr/>
          <p:nvPr/>
        </p:nvCxnSpPr>
        <p:spPr>
          <a:xfrm>
            <a:off x="306618" y="5016309"/>
            <a:ext cx="8599800" cy="22500"/>
          </a:xfrm>
          <a:prstGeom prst="straightConnector1">
            <a:avLst/>
          </a:prstGeom>
          <a:noFill/>
          <a:ln cap="flat" cmpd="sng" w="9525">
            <a:solidFill>
              <a:srgbClr val="999999"/>
            </a:solidFill>
            <a:prstDash val="dashDot"/>
            <a:round/>
            <a:headEnd len="med" w="med" type="none"/>
            <a:tailEnd len="med" w="med" type="none"/>
          </a:ln>
        </p:spPr>
      </p:cxnSp>
      <p:cxnSp>
        <p:nvCxnSpPr>
          <p:cNvPr id="129" name="Google Shape;129;p17"/>
          <p:cNvCxnSpPr/>
          <p:nvPr/>
        </p:nvCxnSpPr>
        <p:spPr>
          <a:xfrm>
            <a:off x="306618" y="8055609"/>
            <a:ext cx="8599800" cy="22500"/>
          </a:xfrm>
          <a:prstGeom prst="straightConnector1">
            <a:avLst/>
          </a:prstGeom>
          <a:noFill/>
          <a:ln cap="flat" cmpd="sng" w="9525">
            <a:solidFill>
              <a:srgbClr val="999999"/>
            </a:solidFill>
            <a:prstDash val="dashDot"/>
            <a:round/>
            <a:headEnd len="med" w="med" type="none"/>
            <a:tailEnd len="med" w="med" type="none"/>
          </a:ln>
        </p:spPr>
      </p:cxnSp>
      <p:pic>
        <p:nvPicPr>
          <p:cNvPr id="130" name="Google Shape;130;p17"/>
          <p:cNvPicPr preferRelativeResize="0"/>
          <p:nvPr/>
        </p:nvPicPr>
        <p:blipFill>
          <a:blip r:embed="rId7">
            <a:alphaModFix/>
          </a:blip>
          <a:stretch>
            <a:fillRect/>
          </a:stretch>
        </p:blipFill>
        <p:spPr>
          <a:xfrm>
            <a:off x="6357850" y="5140950"/>
            <a:ext cx="2341776" cy="1268225"/>
          </a:xfrm>
          <a:prstGeom prst="rect">
            <a:avLst/>
          </a:prstGeom>
          <a:noFill/>
          <a:ln cap="flat" cmpd="sng" w="9525">
            <a:solidFill>
              <a:srgbClr val="999999"/>
            </a:solidFill>
            <a:prstDash val="dashDot"/>
            <a:round/>
            <a:headEnd len="sm" w="sm" type="none"/>
            <a:tailEnd len="sm" w="sm" type="none"/>
          </a:ln>
        </p:spPr>
      </p:pic>
      <p:sp>
        <p:nvSpPr>
          <p:cNvPr id="131" name="Google Shape;131;p17"/>
          <p:cNvSpPr/>
          <p:nvPr/>
        </p:nvSpPr>
        <p:spPr>
          <a:xfrm>
            <a:off x="4572000" y="1632150"/>
            <a:ext cx="3685800" cy="539700"/>
          </a:xfrm>
          <a:prstGeom prst="rect">
            <a:avLst/>
          </a:prstGeom>
          <a:solidFill>
            <a:srgbClr val="F3F3F3"/>
          </a:solid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ar" sz="800">
                <a:solidFill>
                  <a:srgbClr val="666666"/>
                </a:solidFill>
              </a:rPr>
              <a:t>طبقة الـ mesoderm تقسم إلى ثلاث أقسام من اليمين واليسار ويفصل بين اليمين واليسار الـ notochord.</a:t>
            </a:r>
            <a:endParaRPr sz="800">
              <a:solidFill>
                <a:srgbClr val="666666"/>
              </a:solidFill>
            </a:endParaRPr>
          </a:p>
          <a:p>
            <a:pPr indent="0" lvl="0" marL="0" rtl="1">
              <a:spcBef>
                <a:spcPts val="0"/>
              </a:spcBef>
              <a:spcAft>
                <a:spcPts val="0"/>
              </a:spcAft>
              <a:buNone/>
            </a:pPr>
            <a:r>
              <a:rPr lang="ar" sz="800">
                <a:solidFill>
                  <a:srgbClr val="666666"/>
                </a:solidFill>
              </a:rPr>
              <a:t>أول قسم هو الـ para-axial mesoderm وهذا القسم يقسم إلى ثلاث أجزاء:</a:t>
            </a:r>
            <a:endParaRPr sz="800">
              <a:solidFill>
                <a:srgbClr val="666666"/>
              </a:solidFill>
            </a:endParaRPr>
          </a:p>
          <a:p>
            <a:pPr indent="0" lvl="0" marL="0" rtl="1">
              <a:spcBef>
                <a:spcPts val="0"/>
              </a:spcBef>
              <a:spcAft>
                <a:spcPts val="0"/>
              </a:spcAft>
              <a:buNone/>
            </a:pPr>
            <a:r>
              <a:rPr lang="ar" sz="800">
                <a:solidFill>
                  <a:srgbClr val="666666"/>
                </a:solidFill>
              </a:rPr>
              <a:t> Sclerotome, Dermatome, Myotome .. من الـ </a:t>
            </a:r>
            <a:r>
              <a:rPr lang="ar" sz="800">
                <a:solidFill>
                  <a:srgbClr val="666666"/>
                </a:solidFill>
              </a:rPr>
              <a:t>Sclerotome</a:t>
            </a:r>
            <a:r>
              <a:rPr lang="ar" sz="800">
                <a:solidFill>
                  <a:srgbClr val="666666"/>
                </a:solidFill>
              </a:rPr>
              <a:t> يتكون لنا عظام فقرات الظهر</a:t>
            </a:r>
            <a:endParaRPr sz="800">
              <a:solidFill>
                <a:srgbClr val="666666"/>
              </a:solidFill>
            </a:endParaRPr>
          </a:p>
        </p:txBody>
      </p:sp>
      <p:pic>
        <p:nvPicPr>
          <p:cNvPr id="132" name="Google Shape;132;p17"/>
          <p:cNvPicPr preferRelativeResize="0"/>
          <p:nvPr/>
        </p:nvPicPr>
        <p:blipFill rotWithShape="1">
          <a:blip r:embed="rId8">
            <a:alphaModFix/>
          </a:blip>
          <a:srcRect b="4404" l="2957" r="3444" t="4975"/>
          <a:stretch/>
        </p:blipFill>
        <p:spPr>
          <a:xfrm>
            <a:off x="6357850" y="6511325"/>
            <a:ext cx="2341774" cy="1413475"/>
          </a:xfrm>
          <a:prstGeom prst="rect">
            <a:avLst/>
          </a:prstGeom>
          <a:noFill/>
          <a:ln cap="flat" cmpd="sng" w="9525">
            <a:solidFill>
              <a:srgbClr val="999999"/>
            </a:solidFill>
            <a:prstDash val="dashDot"/>
            <a:round/>
            <a:headEnd len="sm" w="sm" type="none"/>
            <a:tailEnd len="sm" w="sm" type="none"/>
          </a:ln>
        </p:spPr>
      </p:pic>
      <p:sp>
        <p:nvSpPr>
          <p:cNvPr id="133" name="Google Shape;133;p17"/>
          <p:cNvSpPr txBox="1"/>
          <p:nvPr/>
        </p:nvSpPr>
        <p:spPr>
          <a:xfrm>
            <a:off x="1549917" y="3893847"/>
            <a:ext cx="5833500" cy="1802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1200">
                <a:solidFill>
                  <a:srgbClr val="38761D"/>
                </a:solidFill>
              </a:rPr>
              <a:t>Future skin</a:t>
            </a:r>
            <a:endParaRPr sz="1200">
              <a:solidFill>
                <a:srgbClr val="38761D"/>
              </a:solidFill>
            </a:endParaRPr>
          </a:p>
          <a:p>
            <a:pPr indent="0" lvl="0" marL="0">
              <a:spcBef>
                <a:spcPts val="0"/>
              </a:spcBef>
              <a:spcAft>
                <a:spcPts val="0"/>
              </a:spcAft>
              <a:buNone/>
            </a:pPr>
            <a:r>
              <a:rPr lang="ar" sz="1200">
                <a:solidFill>
                  <a:srgbClr val="38761D"/>
                </a:solidFill>
              </a:rPr>
              <a:t>Future muscles </a:t>
            </a:r>
            <a:endParaRPr sz="1200">
              <a:solidFill>
                <a:srgbClr val="38761D"/>
              </a:solidFill>
            </a:endParaRPr>
          </a:p>
          <a:p>
            <a:pPr indent="0" lvl="0" marL="0" rtl="0">
              <a:spcBef>
                <a:spcPts val="0"/>
              </a:spcBef>
              <a:spcAft>
                <a:spcPts val="0"/>
              </a:spcAft>
              <a:buNone/>
            </a:pPr>
            <a:r>
              <a:rPr lang="ar" sz="1200">
                <a:solidFill>
                  <a:srgbClr val="38761D"/>
                </a:solidFill>
              </a:rPr>
              <a:t>Future bones</a:t>
            </a:r>
            <a:endParaRPr sz="1200">
              <a:solidFill>
                <a:srgbClr val="38761D"/>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18"/>
          <p:cNvSpPr txBox="1"/>
          <p:nvPr/>
        </p:nvSpPr>
        <p:spPr>
          <a:xfrm>
            <a:off x="206375" y="899700"/>
            <a:ext cx="8842800" cy="9975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1200">
                <a:solidFill>
                  <a:srgbClr val="8E7CC3"/>
                </a:solidFill>
              </a:rPr>
              <a:t>Fate of Notochord:  </a:t>
            </a:r>
            <a:endParaRPr sz="1200">
              <a:solidFill>
                <a:srgbClr val="8E7CC3"/>
              </a:solidFill>
            </a:endParaRPr>
          </a:p>
          <a:p>
            <a:pPr indent="0" lvl="0" marL="0">
              <a:spcBef>
                <a:spcPts val="0"/>
              </a:spcBef>
              <a:spcAft>
                <a:spcPts val="0"/>
              </a:spcAft>
              <a:buNone/>
            </a:pPr>
            <a:r>
              <a:t/>
            </a:r>
            <a:endParaRPr sz="1200">
              <a:solidFill>
                <a:srgbClr val="A64D79"/>
              </a:solidFill>
            </a:endParaRPr>
          </a:p>
          <a:p>
            <a:pPr indent="0" lvl="0" marL="0">
              <a:spcBef>
                <a:spcPts val="0"/>
              </a:spcBef>
              <a:spcAft>
                <a:spcPts val="0"/>
              </a:spcAft>
              <a:buNone/>
            </a:pPr>
            <a:r>
              <a:rPr lang="ar" sz="1200"/>
              <a:t>In the region of the bodies of vertebrae: It degenerates</a:t>
            </a:r>
            <a:br>
              <a:rPr lang="ar" sz="1200"/>
            </a:br>
            <a:r>
              <a:rPr lang="ar" sz="1200"/>
              <a:t>Between bodies of vertebrae: It forms the central part, ’</a:t>
            </a:r>
            <a:r>
              <a:rPr lang="ar" sz="1200">
                <a:solidFill>
                  <a:srgbClr val="CC0000"/>
                </a:solidFill>
              </a:rPr>
              <a:t>nucleus pulposus</a:t>
            </a:r>
            <a:r>
              <a:rPr lang="ar" sz="1200"/>
              <a:t>’ of the intervertebral discs. </a:t>
            </a:r>
            <a:endParaRPr sz="1200"/>
          </a:p>
          <a:p>
            <a:pPr indent="0" lvl="0" marL="0">
              <a:spcBef>
                <a:spcPts val="0"/>
              </a:spcBef>
              <a:spcAft>
                <a:spcPts val="0"/>
              </a:spcAft>
              <a:buNone/>
            </a:pPr>
            <a:r>
              <a:t/>
            </a:r>
            <a:endParaRPr sz="1200"/>
          </a:p>
          <a:p>
            <a:pPr indent="0" lvl="0" marL="0">
              <a:spcBef>
                <a:spcPts val="0"/>
              </a:spcBef>
              <a:spcAft>
                <a:spcPts val="0"/>
              </a:spcAft>
              <a:buNone/>
            </a:pPr>
            <a:r>
              <a:rPr lang="ar" sz="1200">
                <a:solidFill>
                  <a:srgbClr val="CC0000"/>
                </a:solidFill>
              </a:rPr>
              <a:t>Annulus fibrosus</a:t>
            </a:r>
            <a:r>
              <a:rPr lang="ar" sz="1200"/>
              <a:t> part of the intervertebral discs is formed by the mesoderm surrounding the notochord.</a:t>
            </a:r>
            <a:endParaRPr sz="1200"/>
          </a:p>
          <a:p>
            <a:pPr indent="0" lvl="0" marL="0">
              <a:spcBef>
                <a:spcPts val="0"/>
              </a:spcBef>
              <a:spcAft>
                <a:spcPts val="0"/>
              </a:spcAft>
              <a:buNone/>
            </a:pPr>
            <a:r>
              <a:t/>
            </a:r>
            <a:endParaRPr sz="1200"/>
          </a:p>
          <a:p>
            <a:pPr indent="-304800" lvl="0" marL="457200" rtl="0">
              <a:spcBef>
                <a:spcPts val="0"/>
              </a:spcBef>
              <a:spcAft>
                <a:spcPts val="0"/>
              </a:spcAft>
              <a:buClr>
                <a:srgbClr val="CC0000"/>
              </a:buClr>
              <a:buSzPts val="1200"/>
              <a:buChar char="●"/>
            </a:pPr>
            <a:r>
              <a:rPr lang="ar" sz="1200">
                <a:solidFill>
                  <a:srgbClr val="CC0000"/>
                </a:solidFill>
              </a:rPr>
              <a:t>The fused sclerotomes grow dorsally around the neural tube and </a:t>
            </a:r>
            <a:endParaRPr sz="1200">
              <a:solidFill>
                <a:srgbClr val="CC0000"/>
              </a:solidFill>
            </a:endParaRPr>
          </a:p>
          <a:p>
            <a:pPr indent="0" lvl="0" marL="0" rtl="0">
              <a:spcBef>
                <a:spcPts val="0"/>
              </a:spcBef>
              <a:spcAft>
                <a:spcPts val="0"/>
              </a:spcAft>
              <a:buNone/>
            </a:pPr>
            <a:r>
              <a:rPr lang="ar" sz="1200">
                <a:solidFill>
                  <a:srgbClr val="CC0000"/>
                </a:solidFill>
              </a:rPr>
              <a:t>form the vertebral (neural) arch.</a:t>
            </a:r>
            <a:endParaRPr sz="1200">
              <a:solidFill>
                <a:srgbClr val="CC0000"/>
              </a:solidFill>
            </a:endParaRPr>
          </a:p>
          <a:p>
            <a:pPr indent="-304800" lvl="0" marL="457200" rtl="0">
              <a:spcBef>
                <a:spcPts val="0"/>
              </a:spcBef>
              <a:spcAft>
                <a:spcPts val="0"/>
              </a:spcAft>
              <a:buClr>
                <a:srgbClr val="CC0000"/>
              </a:buClr>
              <a:buSzPts val="1200"/>
              <a:buChar char="●"/>
            </a:pPr>
            <a:r>
              <a:rPr lang="ar" sz="1200">
                <a:solidFill>
                  <a:srgbClr val="CC0000"/>
                </a:solidFill>
              </a:rPr>
              <a:t>Ventrolaterally, costal processes develop that give rise to ribs</a:t>
            </a:r>
            <a:endParaRPr sz="1200">
              <a:solidFill>
                <a:srgbClr val="CC0000"/>
              </a:solidFill>
            </a:endParaRPr>
          </a:p>
          <a:p>
            <a:pPr indent="0" lvl="0" marL="0" rtl="0">
              <a:spcBef>
                <a:spcPts val="0"/>
              </a:spcBef>
              <a:spcAft>
                <a:spcPts val="0"/>
              </a:spcAft>
              <a:buNone/>
            </a:pPr>
            <a:r>
              <a:rPr lang="ar" sz="1200">
                <a:solidFill>
                  <a:srgbClr val="CC0000"/>
                </a:solidFill>
              </a:rPr>
              <a:t> in thoracic region. </a:t>
            </a:r>
            <a:endParaRPr sz="1200">
              <a:solidFill>
                <a:srgbClr val="CC0000"/>
              </a:solidFill>
            </a:endParaRPr>
          </a:p>
          <a:p>
            <a:pPr indent="0" lvl="0" marL="0" rtl="0">
              <a:spcBef>
                <a:spcPts val="0"/>
              </a:spcBef>
              <a:spcAft>
                <a:spcPts val="0"/>
              </a:spcAft>
              <a:buNone/>
            </a:pPr>
            <a:r>
              <a:t/>
            </a:r>
            <a:endParaRPr sz="1200">
              <a:solidFill>
                <a:srgbClr val="CC0000"/>
              </a:solidFill>
            </a:endParaRPr>
          </a:p>
          <a:p>
            <a:pPr indent="0" lvl="0" marL="0" rtl="0">
              <a:spcBef>
                <a:spcPts val="0"/>
              </a:spcBef>
              <a:spcAft>
                <a:spcPts val="0"/>
              </a:spcAft>
              <a:buNone/>
            </a:pPr>
            <a:r>
              <a:t/>
            </a:r>
            <a:endParaRPr sz="1200">
              <a:solidFill>
                <a:srgbClr val="CC0000"/>
              </a:solidFill>
            </a:endParaRPr>
          </a:p>
          <a:p>
            <a:pPr indent="0" lvl="0" marL="0">
              <a:spcBef>
                <a:spcPts val="0"/>
              </a:spcBef>
              <a:spcAft>
                <a:spcPts val="0"/>
              </a:spcAft>
              <a:buNone/>
            </a:pPr>
            <a:r>
              <a:t/>
            </a:r>
            <a:endParaRPr sz="1200">
              <a:solidFill>
                <a:srgbClr val="CC0000"/>
              </a:solidFill>
            </a:endParaRPr>
          </a:p>
          <a:p>
            <a:pPr indent="0" lvl="0" marL="0" rtl="0">
              <a:spcBef>
                <a:spcPts val="0"/>
              </a:spcBef>
              <a:spcAft>
                <a:spcPts val="0"/>
              </a:spcAft>
              <a:buNone/>
            </a:pPr>
            <a:r>
              <a:t/>
            </a:r>
            <a:endParaRPr sz="1200">
              <a:solidFill>
                <a:srgbClr val="CC0000"/>
              </a:solidFill>
            </a:endParaRPr>
          </a:p>
          <a:p>
            <a:pPr indent="0" lvl="0" marL="0" rtl="0">
              <a:spcBef>
                <a:spcPts val="0"/>
              </a:spcBef>
              <a:spcAft>
                <a:spcPts val="0"/>
              </a:spcAft>
              <a:buNone/>
            </a:pPr>
            <a:r>
              <a:t/>
            </a:r>
            <a:endParaRPr sz="1200">
              <a:solidFill>
                <a:srgbClr val="CC0000"/>
              </a:solidFill>
            </a:endParaRPr>
          </a:p>
          <a:p>
            <a:pPr indent="0" lvl="0" marL="0" rtl="0">
              <a:spcBef>
                <a:spcPts val="0"/>
              </a:spcBef>
              <a:spcAft>
                <a:spcPts val="0"/>
              </a:spcAft>
              <a:buNone/>
            </a:pPr>
            <a:r>
              <a:rPr lang="ar" sz="1200">
                <a:solidFill>
                  <a:srgbClr val="8E7CC3"/>
                </a:solidFill>
              </a:rPr>
              <a:t>Vertebral Development</a:t>
            </a:r>
            <a:r>
              <a:rPr lang="ar" sz="1200">
                <a:solidFill>
                  <a:srgbClr val="A64D79"/>
                </a:solidFill>
              </a:rPr>
              <a:t>: </a:t>
            </a:r>
            <a:endParaRPr sz="1200">
              <a:solidFill>
                <a:srgbClr val="A64D79"/>
              </a:solidFill>
            </a:endParaRPr>
          </a:p>
          <a:p>
            <a:pPr indent="0" lvl="0" marL="0" rtl="0">
              <a:spcBef>
                <a:spcPts val="0"/>
              </a:spcBef>
              <a:spcAft>
                <a:spcPts val="0"/>
              </a:spcAft>
              <a:buNone/>
            </a:pPr>
            <a:r>
              <a:t/>
            </a:r>
            <a:endParaRPr sz="1200">
              <a:solidFill>
                <a:srgbClr val="A64D79"/>
              </a:solidFill>
            </a:endParaRPr>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t/>
            </a:r>
            <a:endParaRPr sz="1200"/>
          </a:p>
          <a:p>
            <a:pPr indent="0" lvl="0" marL="0">
              <a:spcBef>
                <a:spcPts val="0"/>
              </a:spcBef>
              <a:spcAft>
                <a:spcPts val="0"/>
              </a:spcAft>
              <a:buNone/>
            </a:pPr>
            <a:r>
              <a:t/>
            </a:r>
            <a:endParaRPr sz="1200"/>
          </a:p>
          <a:p>
            <a:pPr indent="0" lvl="0" marL="0">
              <a:spcBef>
                <a:spcPts val="0"/>
              </a:spcBef>
              <a:spcAft>
                <a:spcPts val="0"/>
              </a:spcAft>
              <a:buNone/>
            </a:pPr>
            <a:r>
              <a:t/>
            </a:r>
            <a:endParaRPr sz="1200"/>
          </a:p>
          <a:p>
            <a:pPr indent="0" lvl="0" marL="0">
              <a:spcBef>
                <a:spcPts val="0"/>
              </a:spcBef>
              <a:spcAft>
                <a:spcPts val="0"/>
              </a:spcAft>
              <a:buNone/>
            </a:pPr>
            <a:r>
              <a:t/>
            </a:r>
            <a:endParaRPr sz="1200"/>
          </a:p>
          <a:p>
            <a:pPr indent="0" lvl="0" marL="0" rtl="0">
              <a:spcBef>
                <a:spcPts val="0"/>
              </a:spcBef>
              <a:spcAft>
                <a:spcPts val="0"/>
              </a:spcAft>
              <a:buNone/>
            </a:pPr>
            <a:r>
              <a:t/>
            </a:r>
            <a:endParaRPr sz="1200"/>
          </a:p>
          <a:p>
            <a:pPr indent="0" lvl="0" marL="0" rtl="0">
              <a:spcBef>
                <a:spcPts val="0"/>
              </a:spcBef>
              <a:spcAft>
                <a:spcPts val="0"/>
              </a:spcAft>
              <a:buNone/>
            </a:pPr>
            <a:r>
              <a:rPr lang="ar" sz="1200">
                <a:solidFill>
                  <a:srgbClr val="8E7CC3"/>
                </a:solidFill>
              </a:rPr>
              <a:t>Curvatures of Vertebral Column: </a:t>
            </a:r>
            <a:endParaRPr sz="1200">
              <a:solidFill>
                <a:srgbClr val="8E7CC3"/>
              </a:solidFill>
            </a:endParaRPr>
          </a:p>
          <a:p>
            <a:pPr indent="0" lvl="0" marL="0" rtl="0">
              <a:spcBef>
                <a:spcPts val="0"/>
              </a:spcBef>
              <a:spcAft>
                <a:spcPts val="0"/>
              </a:spcAft>
              <a:buNone/>
            </a:pPr>
            <a:r>
              <a:t/>
            </a:r>
            <a:endParaRPr sz="1200">
              <a:solidFill>
                <a:srgbClr val="A64D79"/>
              </a:solidFill>
            </a:endParaRPr>
          </a:p>
          <a:p>
            <a:pPr indent="0" lvl="0" marL="0">
              <a:spcBef>
                <a:spcPts val="0"/>
              </a:spcBef>
              <a:spcAft>
                <a:spcPts val="0"/>
              </a:spcAft>
              <a:buNone/>
            </a:pPr>
            <a:r>
              <a:t/>
            </a:r>
            <a:endParaRPr sz="1200">
              <a:solidFill>
                <a:srgbClr val="A64D79"/>
              </a:solidFill>
            </a:endParaRPr>
          </a:p>
        </p:txBody>
      </p:sp>
      <p:pic>
        <p:nvPicPr>
          <p:cNvPr id="139" name="Google Shape;139;p18"/>
          <p:cNvPicPr preferRelativeResize="0"/>
          <p:nvPr/>
        </p:nvPicPr>
        <p:blipFill>
          <a:blip r:embed="rId3">
            <a:alphaModFix/>
          </a:blip>
          <a:stretch>
            <a:fillRect/>
          </a:stretch>
        </p:blipFill>
        <p:spPr>
          <a:xfrm>
            <a:off x="5790617" y="2111209"/>
            <a:ext cx="1440326" cy="1389950"/>
          </a:xfrm>
          <a:prstGeom prst="rect">
            <a:avLst/>
          </a:prstGeom>
          <a:noFill/>
          <a:ln cap="flat" cmpd="sng" w="9525">
            <a:solidFill>
              <a:srgbClr val="999999"/>
            </a:solidFill>
            <a:prstDash val="dashDot"/>
            <a:round/>
            <a:headEnd len="sm" w="sm" type="none"/>
            <a:tailEnd len="sm" w="sm" type="none"/>
          </a:ln>
        </p:spPr>
      </p:pic>
      <p:pic>
        <p:nvPicPr>
          <p:cNvPr id="140" name="Google Shape;140;p18"/>
          <p:cNvPicPr preferRelativeResize="0"/>
          <p:nvPr/>
        </p:nvPicPr>
        <p:blipFill>
          <a:blip r:embed="rId4">
            <a:alphaModFix/>
          </a:blip>
          <a:stretch>
            <a:fillRect/>
          </a:stretch>
        </p:blipFill>
        <p:spPr>
          <a:xfrm>
            <a:off x="7355841" y="784048"/>
            <a:ext cx="1585899" cy="1091500"/>
          </a:xfrm>
          <a:prstGeom prst="rect">
            <a:avLst/>
          </a:prstGeom>
          <a:noFill/>
          <a:ln cap="flat" cmpd="sng" w="9525">
            <a:solidFill>
              <a:srgbClr val="999999"/>
            </a:solidFill>
            <a:prstDash val="dashDot"/>
            <a:round/>
            <a:headEnd len="sm" w="sm" type="none"/>
            <a:tailEnd len="sm" w="sm" type="none"/>
          </a:ln>
        </p:spPr>
      </p:pic>
      <p:pic>
        <p:nvPicPr>
          <p:cNvPr id="141" name="Google Shape;141;p18"/>
          <p:cNvPicPr preferRelativeResize="0"/>
          <p:nvPr/>
        </p:nvPicPr>
        <p:blipFill>
          <a:blip r:embed="rId5">
            <a:alphaModFix/>
          </a:blip>
          <a:stretch>
            <a:fillRect/>
          </a:stretch>
        </p:blipFill>
        <p:spPr>
          <a:xfrm>
            <a:off x="7389512" y="2024123"/>
            <a:ext cx="1518575" cy="1564100"/>
          </a:xfrm>
          <a:prstGeom prst="rect">
            <a:avLst/>
          </a:prstGeom>
          <a:noFill/>
          <a:ln cap="flat" cmpd="sng" w="9525">
            <a:solidFill>
              <a:srgbClr val="999999"/>
            </a:solidFill>
            <a:prstDash val="dashDot"/>
            <a:round/>
            <a:headEnd len="sm" w="sm" type="none"/>
            <a:tailEnd len="sm" w="sm" type="none"/>
          </a:ln>
        </p:spPr>
      </p:pic>
      <p:sp>
        <p:nvSpPr>
          <p:cNvPr id="142" name="Google Shape;142;p18"/>
          <p:cNvSpPr txBox="1"/>
          <p:nvPr/>
        </p:nvSpPr>
        <p:spPr>
          <a:xfrm>
            <a:off x="4771750" y="4170350"/>
            <a:ext cx="4170000" cy="32682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a:spcBef>
                <a:spcPts val="0"/>
              </a:spcBef>
              <a:spcAft>
                <a:spcPts val="0"/>
              </a:spcAft>
              <a:buNone/>
            </a:pPr>
            <a:r>
              <a:rPr lang="ar" sz="1000">
                <a:latin typeface="Comic Sans MS"/>
                <a:ea typeface="Comic Sans MS"/>
                <a:cs typeface="Comic Sans MS"/>
                <a:sym typeface="Comic Sans MS"/>
              </a:rPr>
              <a:t>This picture represents the changes that occurs into 2 stages : </a:t>
            </a:r>
            <a:r>
              <a:rPr lang="ar" sz="1000">
                <a:solidFill>
                  <a:srgbClr val="CC0000"/>
                </a:solidFill>
                <a:latin typeface="Comic Sans MS"/>
                <a:ea typeface="Comic Sans MS"/>
                <a:cs typeface="Comic Sans MS"/>
                <a:sym typeface="Comic Sans MS"/>
              </a:rPr>
              <a:t>chondrification</a:t>
            </a:r>
            <a:r>
              <a:rPr lang="ar" sz="1000">
                <a:latin typeface="Comic Sans MS"/>
                <a:ea typeface="Comic Sans MS"/>
                <a:cs typeface="Comic Sans MS"/>
                <a:sym typeface="Comic Sans MS"/>
              </a:rPr>
              <a:t> stage and</a:t>
            </a:r>
            <a:br>
              <a:rPr lang="ar" sz="1000">
                <a:latin typeface="Comic Sans MS"/>
                <a:ea typeface="Comic Sans MS"/>
                <a:cs typeface="Comic Sans MS"/>
                <a:sym typeface="Comic Sans MS"/>
              </a:rPr>
            </a:br>
            <a:r>
              <a:rPr lang="ar" sz="1000">
                <a:latin typeface="Comic Sans MS"/>
                <a:ea typeface="Comic Sans MS"/>
                <a:cs typeface="Comic Sans MS"/>
                <a:sym typeface="Comic Sans MS"/>
              </a:rPr>
              <a:t>ossification stage.</a:t>
            </a:r>
            <a:br>
              <a:rPr lang="ar" sz="1000">
                <a:latin typeface="Comic Sans MS"/>
                <a:ea typeface="Comic Sans MS"/>
                <a:cs typeface="Comic Sans MS"/>
                <a:sym typeface="Comic Sans MS"/>
              </a:rPr>
            </a:br>
            <a:endParaRPr sz="1000">
              <a:latin typeface="Comic Sans MS"/>
              <a:ea typeface="Comic Sans MS"/>
              <a:cs typeface="Comic Sans MS"/>
              <a:sym typeface="Comic Sans MS"/>
            </a:endParaRPr>
          </a:p>
          <a:p>
            <a:pPr indent="0" lvl="0" marL="0">
              <a:spcBef>
                <a:spcPts val="0"/>
              </a:spcBef>
              <a:spcAft>
                <a:spcPts val="0"/>
              </a:spcAft>
              <a:buNone/>
            </a:pPr>
            <a:r>
              <a:rPr lang="ar" sz="1000">
                <a:latin typeface="Comic Sans MS"/>
                <a:ea typeface="Comic Sans MS"/>
                <a:cs typeface="Comic Sans MS"/>
                <a:sym typeface="Comic Sans MS"/>
              </a:rPr>
              <a:t>- The </a:t>
            </a:r>
            <a:r>
              <a:rPr b="1" lang="ar" sz="1000">
                <a:solidFill>
                  <a:srgbClr val="CC0000"/>
                </a:solidFill>
                <a:latin typeface="Comic Sans MS"/>
                <a:ea typeface="Comic Sans MS"/>
                <a:cs typeface="Comic Sans MS"/>
                <a:sym typeface="Comic Sans MS"/>
              </a:rPr>
              <a:t>chondrification centers appears at</a:t>
            </a:r>
            <a:r>
              <a:rPr lang="ar" sz="1000">
                <a:latin typeface="Comic Sans MS"/>
                <a:ea typeface="Comic Sans MS"/>
                <a:cs typeface="Comic Sans MS"/>
                <a:sym typeface="Comic Sans MS"/>
              </a:rPr>
              <a:t> </a:t>
            </a:r>
            <a:r>
              <a:rPr b="1" lang="ar" sz="1000">
                <a:solidFill>
                  <a:srgbClr val="CC0000"/>
                </a:solidFill>
                <a:latin typeface="Comic Sans MS"/>
                <a:ea typeface="Comic Sans MS"/>
                <a:cs typeface="Comic Sans MS"/>
                <a:sym typeface="Comic Sans MS"/>
              </a:rPr>
              <a:t>6th week (cartilage)</a:t>
            </a:r>
            <a:r>
              <a:rPr lang="ar" sz="1000">
                <a:latin typeface="Comic Sans MS"/>
                <a:ea typeface="Comic Sans MS"/>
                <a:cs typeface="Comic Sans MS"/>
                <a:sym typeface="Comic Sans MS"/>
              </a:rPr>
              <a:t>:(Pic.B)</a:t>
            </a:r>
            <a:br>
              <a:rPr lang="ar" sz="1000">
                <a:latin typeface="Comic Sans MS"/>
                <a:ea typeface="Comic Sans MS"/>
                <a:cs typeface="Comic Sans MS"/>
                <a:sym typeface="Comic Sans MS"/>
              </a:rPr>
            </a:br>
            <a:endParaRPr sz="1000">
              <a:latin typeface="Comic Sans MS"/>
              <a:ea typeface="Comic Sans MS"/>
              <a:cs typeface="Comic Sans MS"/>
              <a:sym typeface="Comic Sans MS"/>
            </a:endParaRPr>
          </a:p>
          <a:p>
            <a:pPr indent="0" lvl="0" marL="0">
              <a:spcBef>
                <a:spcPts val="0"/>
              </a:spcBef>
              <a:spcAft>
                <a:spcPts val="0"/>
              </a:spcAft>
              <a:buNone/>
            </a:pPr>
            <a:r>
              <a:rPr lang="ar" sz="1000">
                <a:latin typeface="Comic Sans MS"/>
                <a:ea typeface="Comic Sans MS"/>
                <a:cs typeface="Comic Sans MS"/>
                <a:sym typeface="Comic Sans MS"/>
              </a:rPr>
              <a:t>- And by the </a:t>
            </a:r>
            <a:r>
              <a:rPr b="1" lang="ar" sz="1000">
                <a:solidFill>
                  <a:srgbClr val="CC0000"/>
                </a:solidFill>
                <a:latin typeface="Comic Sans MS"/>
                <a:ea typeface="Comic Sans MS"/>
                <a:cs typeface="Comic Sans MS"/>
                <a:sym typeface="Comic Sans MS"/>
              </a:rPr>
              <a:t>(at the end of 8th week) the 3 primary ossification centers appears (bone)</a:t>
            </a:r>
            <a:r>
              <a:rPr lang="ar" sz="1000">
                <a:latin typeface="Comic Sans MS"/>
                <a:ea typeface="Comic Sans MS"/>
                <a:cs typeface="Comic Sans MS"/>
                <a:sym typeface="Comic Sans MS"/>
              </a:rPr>
              <a:t>: (Pic.c)</a:t>
            </a:r>
            <a:br>
              <a:rPr lang="ar" sz="1000">
                <a:latin typeface="Comic Sans MS"/>
                <a:ea typeface="Comic Sans MS"/>
                <a:cs typeface="Comic Sans MS"/>
                <a:sym typeface="Comic Sans MS"/>
              </a:rPr>
            </a:br>
            <a:endParaRPr sz="1000">
              <a:latin typeface="Comic Sans MS"/>
              <a:ea typeface="Comic Sans MS"/>
              <a:cs typeface="Comic Sans MS"/>
              <a:sym typeface="Comic Sans MS"/>
            </a:endParaRPr>
          </a:p>
          <a:p>
            <a:pPr indent="0" lvl="0" marL="0">
              <a:spcBef>
                <a:spcPts val="0"/>
              </a:spcBef>
              <a:spcAft>
                <a:spcPts val="0"/>
              </a:spcAft>
              <a:buNone/>
            </a:pPr>
            <a:r>
              <a:rPr lang="ar" sz="1000">
                <a:latin typeface="Comic Sans MS"/>
                <a:ea typeface="Comic Sans MS"/>
                <a:cs typeface="Comic Sans MS"/>
                <a:sym typeface="Comic Sans MS"/>
              </a:rPr>
              <a:t>- And The </a:t>
            </a:r>
            <a:r>
              <a:rPr b="1" lang="ar" sz="1000">
                <a:solidFill>
                  <a:srgbClr val="CC0000"/>
                </a:solidFill>
                <a:latin typeface="Comic Sans MS"/>
                <a:ea typeface="Comic Sans MS"/>
                <a:cs typeface="Comic Sans MS"/>
                <a:sym typeface="Comic Sans MS"/>
              </a:rPr>
              <a:t>5 secondary ossification centers appear at puberty.</a:t>
            </a:r>
            <a:br>
              <a:rPr b="1" lang="ar" sz="1000">
                <a:solidFill>
                  <a:srgbClr val="CC0000"/>
                </a:solidFill>
                <a:latin typeface="Comic Sans MS"/>
                <a:ea typeface="Comic Sans MS"/>
                <a:cs typeface="Comic Sans MS"/>
                <a:sym typeface="Comic Sans MS"/>
              </a:rPr>
            </a:br>
            <a:endParaRPr b="1" sz="1000">
              <a:solidFill>
                <a:srgbClr val="CC0000"/>
              </a:solidFill>
              <a:latin typeface="Comic Sans MS"/>
              <a:ea typeface="Comic Sans MS"/>
              <a:cs typeface="Comic Sans MS"/>
              <a:sym typeface="Comic Sans MS"/>
            </a:endParaRPr>
          </a:p>
          <a:p>
            <a:pPr indent="0" lvl="0" marL="0">
              <a:spcBef>
                <a:spcPts val="0"/>
              </a:spcBef>
              <a:spcAft>
                <a:spcPts val="0"/>
              </a:spcAft>
              <a:buNone/>
            </a:pPr>
            <a:r>
              <a:rPr b="1" lang="ar" sz="1000">
                <a:solidFill>
                  <a:srgbClr val="CC0000"/>
                </a:solidFill>
                <a:latin typeface="Comic Sans MS"/>
                <a:ea typeface="Comic Sans MS"/>
                <a:cs typeface="Comic Sans MS"/>
                <a:sym typeface="Comic Sans MS"/>
              </a:rPr>
              <a:t>Fusion of bony halves of vertebral arch occurs at 3-5 years (pic.D). and Fusion of centrum with vertebral arch occurs at 4-6 years</a:t>
            </a:r>
            <a:r>
              <a:rPr lang="ar" sz="1000">
                <a:latin typeface="Comic Sans MS"/>
                <a:ea typeface="Comic Sans MS"/>
                <a:cs typeface="Comic Sans MS"/>
                <a:sym typeface="Comic Sans MS"/>
              </a:rPr>
              <a:t> (pic.D).</a:t>
            </a:r>
            <a:br>
              <a:rPr lang="ar" sz="1000">
                <a:latin typeface="Comic Sans MS"/>
                <a:ea typeface="Comic Sans MS"/>
                <a:cs typeface="Comic Sans MS"/>
                <a:sym typeface="Comic Sans MS"/>
              </a:rPr>
            </a:br>
            <a:r>
              <a:rPr lang="ar" sz="1000">
                <a:latin typeface="Comic Sans MS"/>
                <a:ea typeface="Comic Sans MS"/>
                <a:cs typeface="Comic Sans MS"/>
                <a:sym typeface="Comic Sans MS"/>
              </a:rPr>
              <a:t>All centers unite around </a:t>
            </a:r>
            <a:r>
              <a:rPr b="1" lang="ar" sz="1000">
                <a:solidFill>
                  <a:srgbClr val="CC0000"/>
                </a:solidFill>
                <a:latin typeface="Comic Sans MS"/>
                <a:ea typeface="Comic Sans MS"/>
                <a:cs typeface="Comic Sans MS"/>
                <a:sym typeface="Comic Sans MS"/>
              </a:rPr>
              <a:t>25 years.</a:t>
            </a:r>
            <a:br>
              <a:rPr b="1" lang="ar" sz="1000">
                <a:solidFill>
                  <a:srgbClr val="CC0000"/>
                </a:solidFill>
                <a:latin typeface="Comic Sans MS"/>
                <a:ea typeface="Comic Sans MS"/>
                <a:cs typeface="Comic Sans MS"/>
                <a:sym typeface="Comic Sans MS"/>
              </a:rPr>
            </a:br>
            <a:r>
              <a:rPr lang="ar" sz="1000">
                <a:latin typeface="Comic Sans MS"/>
                <a:ea typeface="Comic Sans MS"/>
                <a:cs typeface="Comic Sans MS"/>
                <a:sym typeface="Comic Sans MS"/>
              </a:rPr>
              <a:t>SO, Ossification starts at the end of embryonic period ( end of 8th week) and ends at adult age 25 years.</a:t>
            </a:r>
            <a:br>
              <a:rPr lang="ar" sz="1000">
                <a:latin typeface="Comic Sans MS"/>
                <a:ea typeface="Comic Sans MS"/>
                <a:cs typeface="Comic Sans MS"/>
                <a:sym typeface="Comic Sans MS"/>
              </a:rPr>
            </a:br>
            <a:endParaRPr sz="1000">
              <a:latin typeface="Comic Sans MS"/>
              <a:ea typeface="Comic Sans MS"/>
              <a:cs typeface="Comic Sans MS"/>
              <a:sym typeface="Comic Sans MS"/>
            </a:endParaRPr>
          </a:p>
          <a:p>
            <a:pPr indent="0" lvl="0" marL="0">
              <a:spcBef>
                <a:spcPts val="0"/>
              </a:spcBef>
              <a:spcAft>
                <a:spcPts val="0"/>
              </a:spcAft>
              <a:buNone/>
            </a:pPr>
            <a:r>
              <a:rPr lang="ar" sz="1000">
                <a:latin typeface="Comic Sans MS"/>
                <a:ea typeface="Comic Sans MS"/>
                <a:cs typeface="Comic Sans MS"/>
                <a:sym typeface="Comic Sans MS"/>
              </a:rPr>
              <a:t> Dr.sanaa Notes ( 435 team ) </a:t>
            </a:r>
            <a:endParaRPr sz="1000">
              <a:latin typeface="Comic Sans MS"/>
              <a:ea typeface="Comic Sans MS"/>
              <a:cs typeface="Comic Sans MS"/>
              <a:sym typeface="Comic Sans MS"/>
            </a:endParaRPr>
          </a:p>
        </p:txBody>
      </p:sp>
      <p:pic>
        <p:nvPicPr>
          <p:cNvPr id="143" name="Google Shape;143;p18"/>
          <p:cNvPicPr preferRelativeResize="0"/>
          <p:nvPr/>
        </p:nvPicPr>
        <p:blipFill>
          <a:blip r:embed="rId6">
            <a:alphaModFix/>
          </a:blip>
          <a:stretch>
            <a:fillRect/>
          </a:stretch>
        </p:blipFill>
        <p:spPr>
          <a:xfrm>
            <a:off x="402000" y="4170350"/>
            <a:ext cx="4169999" cy="3268200"/>
          </a:xfrm>
          <a:prstGeom prst="rect">
            <a:avLst/>
          </a:prstGeom>
          <a:noFill/>
          <a:ln cap="flat" cmpd="sng" w="9525">
            <a:solidFill>
              <a:srgbClr val="999999"/>
            </a:solidFill>
            <a:prstDash val="dashDot"/>
            <a:round/>
            <a:headEnd len="sm" w="sm" type="none"/>
            <a:tailEnd len="sm" w="sm" type="none"/>
          </a:ln>
        </p:spPr>
      </p:pic>
      <p:graphicFrame>
        <p:nvGraphicFramePr>
          <p:cNvPr id="144" name="Google Shape;144;p18"/>
          <p:cNvGraphicFramePr/>
          <p:nvPr/>
        </p:nvGraphicFramePr>
        <p:xfrm>
          <a:off x="642971" y="8647108"/>
          <a:ext cx="3000000" cy="3000000"/>
        </p:xfrm>
        <a:graphic>
          <a:graphicData uri="http://schemas.openxmlformats.org/drawingml/2006/table">
            <a:tbl>
              <a:tblPr>
                <a:noFill/>
                <a:tableStyleId>{51B6F6F0-6FEA-487F-8CBA-90A2D5A66A33}</a:tableStyleId>
              </a:tblPr>
              <a:tblGrid>
                <a:gridCol w="2573825"/>
                <a:gridCol w="2573825"/>
              </a:tblGrid>
              <a:tr h="75357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Primary curvatures	: (concave anterior)</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Secondary curvatures: (convex anterior)</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r>
              <a:tr h="642675">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develop prenatally	</a:t>
                      </a:r>
                      <a:endParaRPr sz="1200">
                        <a:latin typeface="Comic Sans MS"/>
                        <a:ea typeface="Comic Sans MS"/>
                        <a:cs typeface="Comic Sans MS"/>
                        <a:sym typeface="Comic Sans MS"/>
                      </a:endParaRPr>
                    </a:p>
                    <a:p>
                      <a:pPr indent="0" lvl="0" marL="0" algn="ctr">
                        <a:spcBef>
                          <a:spcPts val="0"/>
                        </a:spcBef>
                        <a:spcAft>
                          <a:spcPts val="0"/>
                        </a:spcAft>
                        <a:buNone/>
                      </a:pPr>
                      <a:r>
                        <a:rPr lang="ar" sz="1200">
                          <a:latin typeface="Comic Sans MS"/>
                          <a:ea typeface="Comic Sans MS"/>
                          <a:cs typeface="Comic Sans MS"/>
                          <a:sym typeface="Comic Sans MS"/>
                        </a:rPr>
                        <a:t>قبل الولادة </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develop postnatally</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بعد الولادة </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128317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1.Thoracic	 </a:t>
                      </a:r>
                      <a:endParaRPr sz="1200">
                        <a:latin typeface="Comic Sans MS"/>
                        <a:ea typeface="Comic Sans MS"/>
                        <a:cs typeface="Comic Sans MS"/>
                        <a:sym typeface="Comic Sans MS"/>
                      </a:endParaRPr>
                    </a:p>
                    <a:p>
                      <a:pPr indent="0" lvl="0" marL="0" algn="ctr">
                        <a:spcBef>
                          <a:spcPts val="0"/>
                        </a:spcBef>
                        <a:spcAft>
                          <a:spcPts val="0"/>
                        </a:spcAft>
                        <a:buNone/>
                      </a:pPr>
                      <a:r>
                        <a:rPr lang="ar" sz="1200">
                          <a:latin typeface="Comic Sans MS"/>
                          <a:ea typeface="Comic Sans MS"/>
                          <a:cs typeface="Comic Sans MS"/>
                          <a:sym typeface="Comic Sans MS"/>
                        </a:rPr>
                        <a:t>2.Pelvic or Sacral	</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1.Cervical: as	 a resul</a:t>
                      </a:r>
                      <a:r>
                        <a:rPr lang="ar" sz="1200">
                          <a:latin typeface="Comic Sans MS"/>
                          <a:ea typeface="Comic Sans MS"/>
                          <a:cs typeface="Comic Sans MS"/>
                          <a:sym typeface="Comic Sans MS"/>
                        </a:rPr>
                        <a:t>t of </a:t>
                      </a:r>
                      <a:r>
                        <a:rPr lang="ar" sz="1200">
                          <a:latin typeface="Comic Sans MS"/>
                          <a:ea typeface="Comic Sans MS"/>
                          <a:cs typeface="Comic Sans MS"/>
                          <a:sym typeface="Comic Sans MS"/>
                        </a:rPr>
                        <a:t>lifting the head	</a:t>
                      </a:r>
                      <a:endParaRPr sz="1200">
                        <a:latin typeface="Comic Sans MS"/>
                        <a:ea typeface="Comic Sans MS"/>
                        <a:cs typeface="Comic Sans MS"/>
                        <a:sym typeface="Comic Sans MS"/>
                      </a:endParaRPr>
                    </a:p>
                    <a:p>
                      <a:pPr indent="0" lvl="0" marL="0" algn="ctr">
                        <a:spcBef>
                          <a:spcPts val="0"/>
                        </a:spcBef>
                        <a:spcAft>
                          <a:spcPts val="0"/>
                        </a:spcAft>
                        <a:buNone/>
                      </a:pPr>
                      <a:r>
                        <a:rPr lang="ar" sz="1200">
                          <a:latin typeface="Comic Sans MS"/>
                          <a:ea typeface="Comic Sans MS"/>
                          <a:cs typeface="Comic Sans MS"/>
                          <a:sym typeface="Comic Sans MS"/>
                        </a:rPr>
                        <a:t> 2.Lumbar: as a result of walking	</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bl>
          </a:graphicData>
        </a:graphic>
      </p:graphicFrame>
      <p:cxnSp>
        <p:nvCxnSpPr>
          <p:cNvPr id="145" name="Google Shape;145;p18"/>
          <p:cNvCxnSpPr/>
          <p:nvPr/>
        </p:nvCxnSpPr>
        <p:spPr>
          <a:xfrm>
            <a:off x="642964" y="3675976"/>
            <a:ext cx="5605800" cy="9600"/>
          </a:xfrm>
          <a:prstGeom prst="straightConnector1">
            <a:avLst/>
          </a:prstGeom>
          <a:noFill/>
          <a:ln cap="flat" cmpd="sng" w="9525">
            <a:solidFill>
              <a:srgbClr val="999999"/>
            </a:solidFill>
            <a:prstDash val="dashDot"/>
            <a:round/>
            <a:headEnd len="med" w="med" type="none"/>
            <a:tailEnd len="med" w="med" type="none"/>
          </a:ln>
        </p:spPr>
      </p:cxnSp>
      <p:pic>
        <p:nvPicPr>
          <p:cNvPr id="146" name="Google Shape;146;p18"/>
          <p:cNvPicPr preferRelativeResize="0"/>
          <p:nvPr/>
        </p:nvPicPr>
        <p:blipFill>
          <a:blip r:embed="rId7">
            <a:alphaModFix/>
          </a:blip>
          <a:stretch>
            <a:fillRect/>
          </a:stretch>
        </p:blipFill>
        <p:spPr>
          <a:xfrm>
            <a:off x="5974125" y="8647100"/>
            <a:ext cx="2933974" cy="2679424"/>
          </a:xfrm>
          <a:prstGeom prst="rect">
            <a:avLst/>
          </a:prstGeom>
          <a:noFill/>
          <a:ln cap="flat" cmpd="sng" w="9525">
            <a:solidFill>
              <a:srgbClr val="999999"/>
            </a:solidFill>
            <a:prstDash val="dashDot"/>
            <a:round/>
            <a:headEnd len="sm" w="sm" type="none"/>
            <a:tailEnd len="sm" w="sm" type="none"/>
          </a:ln>
        </p:spPr>
      </p:pic>
      <p:cxnSp>
        <p:nvCxnSpPr>
          <p:cNvPr id="147" name="Google Shape;147;p18"/>
          <p:cNvCxnSpPr/>
          <p:nvPr/>
        </p:nvCxnSpPr>
        <p:spPr>
          <a:xfrm>
            <a:off x="401993" y="7805707"/>
            <a:ext cx="8599800" cy="22500"/>
          </a:xfrm>
          <a:prstGeom prst="straightConnector1">
            <a:avLst/>
          </a:prstGeom>
          <a:noFill/>
          <a:ln cap="flat" cmpd="sng" w="9525">
            <a:solidFill>
              <a:srgbClr val="999999"/>
            </a:solidFill>
            <a:prstDash val="dashDot"/>
            <a:round/>
            <a:headEnd len="med" w="med" type="none"/>
            <a:tailEnd len="med" w="med" type="none"/>
          </a:ln>
        </p:spPr>
      </p:cxnSp>
      <p:sp>
        <p:nvSpPr>
          <p:cNvPr id="148" name="Google Shape;148;p18"/>
          <p:cNvSpPr txBox="1"/>
          <p:nvPr/>
        </p:nvSpPr>
        <p:spPr>
          <a:xfrm>
            <a:off x="244250" y="3034876"/>
            <a:ext cx="5945100" cy="650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solidFill>
                  <a:srgbClr val="38761D"/>
                </a:solidFill>
              </a:rPr>
              <a:t>Nucleus pulposus developed from the remnants of notochord </a:t>
            </a:r>
            <a:endParaRPr sz="800">
              <a:solidFill>
                <a:srgbClr val="38761D"/>
              </a:solidFill>
            </a:endParaRPr>
          </a:p>
          <a:p>
            <a:pPr indent="0" lvl="0" marL="0" rtl="0">
              <a:spcBef>
                <a:spcPts val="0"/>
              </a:spcBef>
              <a:spcAft>
                <a:spcPts val="0"/>
              </a:spcAft>
              <a:buNone/>
            </a:pPr>
            <a:r>
              <a:rPr lang="ar" sz="800">
                <a:solidFill>
                  <a:srgbClr val="38761D"/>
                </a:solidFill>
              </a:rPr>
              <a:t>Annulus </a:t>
            </a:r>
            <a:r>
              <a:rPr lang="ar" sz="800">
                <a:solidFill>
                  <a:srgbClr val="38761D"/>
                </a:solidFill>
              </a:rPr>
              <a:t>fibrosus</a:t>
            </a:r>
            <a:r>
              <a:rPr lang="ar" sz="800">
                <a:solidFill>
                  <a:srgbClr val="38761D"/>
                </a:solidFill>
              </a:rPr>
              <a:t> developed from mesoderm surrounding the notochord</a:t>
            </a:r>
            <a:endParaRPr sz="800">
              <a:solidFill>
                <a:srgbClr val="38761D"/>
              </a:solidFill>
            </a:endParaRPr>
          </a:p>
        </p:txBody>
      </p:sp>
      <p:sp>
        <p:nvSpPr>
          <p:cNvPr id="149" name="Google Shape;149;p18"/>
          <p:cNvSpPr txBox="1"/>
          <p:nvPr/>
        </p:nvSpPr>
        <p:spPr>
          <a:xfrm>
            <a:off x="3216800" y="4936588"/>
            <a:ext cx="820500" cy="1091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600">
                <a:solidFill>
                  <a:srgbClr val="38761D"/>
                </a:solidFill>
              </a:rPr>
              <a:t>تكون العظام بنهاية embryonic period </a:t>
            </a:r>
            <a:endParaRPr sz="600">
              <a:solidFill>
                <a:srgbClr val="38761D"/>
              </a:solidFill>
            </a:endParaRPr>
          </a:p>
        </p:txBody>
      </p:sp>
      <p:sp>
        <p:nvSpPr>
          <p:cNvPr id="150" name="Google Shape;150;p18"/>
          <p:cNvSpPr txBox="1"/>
          <p:nvPr/>
        </p:nvSpPr>
        <p:spPr>
          <a:xfrm>
            <a:off x="642975" y="11326525"/>
            <a:ext cx="3732000" cy="786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solidFill>
                  <a:srgbClr val="38761D"/>
                </a:solidFill>
              </a:rPr>
              <a:t>Vertebral</a:t>
            </a:r>
            <a:r>
              <a:rPr lang="ar" sz="800">
                <a:solidFill>
                  <a:srgbClr val="38761D"/>
                </a:solidFill>
              </a:rPr>
              <a:t> column is concave anterior during </a:t>
            </a:r>
            <a:r>
              <a:rPr lang="ar" sz="800">
                <a:solidFill>
                  <a:srgbClr val="38761D"/>
                </a:solidFill>
              </a:rPr>
              <a:t>the</a:t>
            </a:r>
            <a:r>
              <a:rPr lang="ar" sz="800">
                <a:solidFill>
                  <a:srgbClr val="38761D"/>
                </a:solidFill>
              </a:rPr>
              <a:t> prenatal period </a:t>
            </a:r>
            <a:endParaRPr sz="800">
              <a:solidFill>
                <a:srgbClr val="38761D"/>
              </a:solidFill>
            </a:endParaRPr>
          </a:p>
          <a:p>
            <a:pPr indent="0" lvl="0" marL="0">
              <a:spcBef>
                <a:spcPts val="0"/>
              </a:spcBef>
              <a:spcAft>
                <a:spcPts val="0"/>
              </a:spcAft>
              <a:buNone/>
            </a:pPr>
            <a:r>
              <a:rPr lang="ar" sz="800">
                <a:solidFill>
                  <a:srgbClr val="38761D"/>
                </a:solidFill>
              </a:rPr>
              <a:t>The it convex in 2 areas </a:t>
            </a:r>
            <a:endParaRPr sz="800">
              <a:solidFill>
                <a:srgbClr val="38761D"/>
              </a:solidFill>
            </a:endParaRPr>
          </a:p>
          <a:p>
            <a:pPr indent="0" lvl="0" marL="0">
              <a:spcBef>
                <a:spcPts val="0"/>
              </a:spcBef>
              <a:spcAft>
                <a:spcPts val="0"/>
              </a:spcAft>
              <a:buNone/>
            </a:pPr>
            <a:r>
              <a:rPr lang="ar" sz="800">
                <a:solidFill>
                  <a:srgbClr val="38761D"/>
                </a:solidFill>
              </a:rPr>
              <a:t>Cervical - as results when baby is </a:t>
            </a:r>
            <a:r>
              <a:rPr lang="ar" sz="800">
                <a:solidFill>
                  <a:srgbClr val="38761D"/>
                </a:solidFill>
              </a:rPr>
              <a:t>lifting</a:t>
            </a:r>
            <a:r>
              <a:rPr lang="ar" sz="800">
                <a:solidFill>
                  <a:srgbClr val="38761D"/>
                </a:solidFill>
              </a:rPr>
              <a:t> his head </a:t>
            </a:r>
            <a:endParaRPr sz="800">
              <a:solidFill>
                <a:srgbClr val="38761D"/>
              </a:solidFill>
            </a:endParaRPr>
          </a:p>
          <a:p>
            <a:pPr indent="0" lvl="0" marL="0" rtl="0">
              <a:spcBef>
                <a:spcPts val="0"/>
              </a:spcBef>
              <a:spcAft>
                <a:spcPts val="0"/>
              </a:spcAft>
              <a:buNone/>
            </a:pPr>
            <a:r>
              <a:rPr lang="ar" sz="800">
                <a:solidFill>
                  <a:srgbClr val="38761D"/>
                </a:solidFill>
              </a:rPr>
              <a:t>Thoracic - as result when the baby walks</a:t>
            </a:r>
            <a:endParaRPr sz="800">
              <a:solidFill>
                <a:srgbClr val="38761D"/>
              </a:solidFill>
            </a:endParaRPr>
          </a:p>
        </p:txBody>
      </p:sp>
      <p:sp>
        <p:nvSpPr>
          <p:cNvPr id="151" name="Google Shape;151;p18"/>
          <p:cNvSpPr txBox="1"/>
          <p:nvPr/>
        </p:nvSpPr>
        <p:spPr>
          <a:xfrm>
            <a:off x="401999" y="5617870"/>
            <a:ext cx="1440300" cy="85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t>Mesenchymal Stage</a:t>
            </a:r>
            <a:endParaRPr sz="800"/>
          </a:p>
        </p:txBody>
      </p:sp>
      <p:sp>
        <p:nvSpPr>
          <p:cNvPr id="152" name="Google Shape;152;p18"/>
          <p:cNvSpPr txBox="1"/>
          <p:nvPr/>
        </p:nvSpPr>
        <p:spPr>
          <a:xfrm>
            <a:off x="1842303" y="5617875"/>
            <a:ext cx="1585800" cy="85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t>Chondrification Stage</a:t>
            </a:r>
            <a:br>
              <a:rPr lang="ar" sz="800"/>
            </a:br>
            <a:endParaRPr sz="800"/>
          </a:p>
        </p:txBody>
      </p:sp>
      <p:sp>
        <p:nvSpPr>
          <p:cNvPr id="153" name="Google Shape;153;p18"/>
          <p:cNvSpPr txBox="1"/>
          <p:nvPr/>
        </p:nvSpPr>
        <p:spPr>
          <a:xfrm>
            <a:off x="3185953" y="5460750"/>
            <a:ext cx="1585800" cy="85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t>Primary Ossification Stage</a:t>
            </a:r>
            <a:br>
              <a:rPr lang="ar" sz="800"/>
            </a:br>
            <a:endParaRPr sz="800"/>
          </a:p>
        </p:txBody>
      </p:sp>
      <p:sp>
        <p:nvSpPr>
          <p:cNvPr id="154" name="Google Shape;154;p18"/>
          <p:cNvSpPr txBox="1"/>
          <p:nvPr/>
        </p:nvSpPr>
        <p:spPr>
          <a:xfrm>
            <a:off x="2853181" y="7132493"/>
            <a:ext cx="7315200" cy="85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t>Stage of Secondary Ossification</a:t>
            </a:r>
            <a:br>
              <a:rPr lang="ar" sz="800"/>
            </a:br>
            <a:endParaRPr sz="800"/>
          </a:p>
        </p:txBody>
      </p:sp>
      <p:sp>
        <p:nvSpPr>
          <p:cNvPr id="155" name="Google Shape;155;p18"/>
          <p:cNvSpPr txBox="1"/>
          <p:nvPr/>
        </p:nvSpPr>
        <p:spPr>
          <a:xfrm>
            <a:off x="401994" y="7053930"/>
            <a:ext cx="7315200" cy="85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ar" sz="800"/>
              <a:t>Stage of </a:t>
            </a:r>
            <a:r>
              <a:rPr lang="ar" sz="800"/>
              <a:t>fusion </a:t>
            </a:r>
            <a:endParaRPr sz="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19"/>
          <p:cNvSpPr txBox="1"/>
          <p:nvPr/>
        </p:nvSpPr>
        <p:spPr>
          <a:xfrm>
            <a:off x="147443" y="976797"/>
            <a:ext cx="7315200" cy="5084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sz="1200">
              <a:solidFill>
                <a:srgbClr val="8E7CC3"/>
              </a:solidFill>
              <a:latin typeface="Comic Sans MS"/>
              <a:ea typeface="Comic Sans MS"/>
              <a:cs typeface="Comic Sans MS"/>
              <a:sym typeface="Comic Sans MS"/>
            </a:endParaRPr>
          </a:p>
          <a:p>
            <a:pPr indent="0" lvl="0" marL="0">
              <a:spcBef>
                <a:spcPts val="0"/>
              </a:spcBef>
              <a:spcAft>
                <a:spcPts val="0"/>
              </a:spcAft>
              <a:buNone/>
            </a:pPr>
            <a:r>
              <a:rPr lang="ar" sz="1200">
                <a:solidFill>
                  <a:srgbClr val="8E7CC3"/>
                </a:solidFill>
                <a:latin typeface="Comic Sans MS"/>
                <a:ea typeface="Comic Sans MS"/>
                <a:cs typeface="Comic Sans MS"/>
                <a:sym typeface="Comic Sans MS"/>
              </a:rPr>
              <a:t>Spina Bifida</a:t>
            </a:r>
            <a:br>
              <a:rPr lang="ar" sz="1200">
                <a:solidFill>
                  <a:srgbClr val="A64D79"/>
                </a:solidFill>
                <a:latin typeface="Comic Sans MS"/>
                <a:ea typeface="Comic Sans MS"/>
                <a:cs typeface="Comic Sans MS"/>
                <a:sym typeface="Comic Sans MS"/>
              </a:rPr>
            </a:br>
            <a:endParaRPr sz="1200">
              <a:solidFill>
                <a:srgbClr val="A64D79"/>
              </a:solidFill>
              <a:latin typeface="Comic Sans MS"/>
              <a:ea typeface="Comic Sans MS"/>
              <a:cs typeface="Comic Sans MS"/>
              <a:sym typeface="Comic Sans MS"/>
            </a:endParaRPr>
          </a:p>
          <a:p>
            <a:pPr indent="0" lvl="0" marL="0">
              <a:spcBef>
                <a:spcPts val="0"/>
              </a:spcBef>
              <a:spcAft>
                <a:spcPts val="0"/>
              </a:spcAft>
              <a:buNone/>
            </a:pPr>
            <a:r>
              <a:rPr lang="ar" sz="1200">
                <a:solidFill>
                  <a:srgbClr val="8E7CC3"/>
                </a:solidFill>
                <a:latin typeface="Comic Sans MS"/>
                <a:ea typeface="Comic Sans MS"/>
                <a:cs typeface="Comic Sans MS"/>
                <a:sym typeface="Comic Sans MS"/>
              </a:rPr>
              <a:t>Cause:</a:t>
            </a:r>
            <a:r>
              <a:rPr lang="ar" sz="1200">
                <a:latin typeface="Comic Sans MS"/>
                <a:ea typeface="Comic Sans MS"/>
                <a:cs typeface="Comic Sans MS"/>
                <a:sym typeface="Comic Sans MS"/>
              </a:rPr>
              <a:t> Failure of fusion of the halves of vertebral arches</a:t>
            </a:r>
            <a:endParaRPr sz="1200">
              <a:latin typeface="Comic Sans MS"/>
              <a:ea typeface="Comic Sans MS"/>
              <a:cs typeface="Comic Sans MS"/>
              <a:sym typeface="Comic Sans MS"/>
            </a:endParaRPr>
          </a:p>
          <a:p>
            <a:pPr indent="0" lvl="0" marL="0">
              <a:spcBef>
                <a:spcPts val="0"/>
              </a:spcBef>
              <a:spcAft>
                <a:spcPts val="0"/>
              </a:spcAft>
              <a:buNone/>
            </a:pPr>
            <a:r>
              <a:rPr lang="ar" sz="1200">
                <a:latin typeface="Comic Sans MS"/>
                <a:ea typeface="Comic Sans MS"/>
                <a:cs typeface="Comic Sans MS"/>
                <a:sym typeface="Comic Sans MS"/>
              </a:rPr>
              <a:t> </a:t>
            </a:r>
            <a:r>
              <a:rPr lang="ar" sz="1200">
                <a:solidFill>
                  <a:srgbClr val="8E7CC3"/>
                </a:solidFill>
                <a:latin typeface="Comic Sans MS"/>
                <a:ea typeface="Comic Sans MS"/>
                <a:cs typeface="Comic Sans MS"/>
                <a:sym typeface="Comic Sans MS"/>
              </a:rPr>
              <a:t>Incidence:</a:t>
            </a:r>
            <a:r>
              <a:rPr lang="ar" sz="1200">
                <a:latin typeface="Comic Sans MS"/>
                <a:ea typeface="Comic Sans MS"/>
                <a:cs typeface="Comic Sans MS"/>
                <a:sym typeface="Comic Sans MS"/>
              </a:rPr>
              <a:t> 0.04-0.15%</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 </a:t>
            </a:r>
            <a:r>
              <a:rPr lang="ar" sz="1200">
                <a:solidFill>
                  <a:srgbClr val="8E7CC3"/>
                </a:solidFill>
                <a:latin typeface="Comic Sans MS"/>
                <a:ea typeface="Comic Sans MS"/>
                <a:cs typeface="Comic Sans MS"/>
                <a:sym typeface="Comic Sans MS"/>
              </a:rPr>
              <a:t>Sex: </a:t>
            </a:r>
            <a:r>
              <a:rPr lang="ar" sz="1200">
                <a:latin typeface="Comic Sans MS"/>
                <a:ea typeface="Comic Sans MS"/>
                <a:cs typeface="Comic Sans MS"/>
                <a:sym typeface="Comic Sans MS"/>
              </a:rPr>
              <a:t>more frequent in females</a:t>
            </a:r>
            <a:endParaRPr sz="1200">
              <a:latin typeface="Comic Sans MS"/>
              <a:ea typeface="Comic Sans MS"/>
              <a:cs typeface="Comic Sans MS"/>
              <a:sym typeface="Comic Sans MS"/>
            </a:endParaRPr>
          </a:p>
          <a:p>
            <a:pPr indent="0" lvl="0" marL="0">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rPr lang="ar" sz="1200">
                <a:latin typeface="Comic Sans MS"/>
                <a:ea typeface="Comic Sans MS"/>
                <a:cs typeface="Comic Sans MS"/>
                <a:sym typeface="Comic Sans MS"/>
              </a:rPr>
              <a:t>  </a:t>
            </a:r>
            <a:r>
              <a:rPr lang="ar" sz="1200">
                <a:solidFill>
                  <a:srgbClr val="8E7CC3"/>
                </a:solidFill>
                <a:latin typeface="Comic Sans MS"/>
                <a:ea typeface="Comic Sans MS"/>
                <a:cs typeface="Comic Sans MS"/>
                <a:sym typeface="Comic Sans MS"/>
              </a:rPr>
              <a:t>Types:</a:t>
            </a:r>
            <a:br>
              <a:rPr lang="ar" sz="1200">
                <a:solidFill>
                  <a:srgbClr val="8E7CC3"/>
                </a:solidFill>
                <a:latin typeface="Comic Sans MS"/>
                <a:ea typeface="Comic Sans MS"/>
                <a:cs typeface="Comic Sans MS"/>
                <a:sym typeface="Comic Sans MS"/>
              </a:rPr>
            </a:br>
            <a:endParaRPr sz="1200">
              <a:solidFill>
                <a:srgbClr val="8E7CC3"/>
              </a:solidFill>
              <a:latin typeface="Comic Sans MS"/>
              <a:ea typeface="Comic Sans MS"/>
              <a:cs typeface="Comic Sans MS"/>
              <a:sym typeface="Comic Sans MS"/>
            </a:endParaRPr>
          </a:p>
        </p:txBody>
      </p:sp>
      <p:graphicFrame>
        <p:nvGraphicFramePr>
          <p:cNvPr id="161" name="Google Shape;161;p19"/>
          <p:cNvGraphicFramePr/>
          <p:nvPr/>
        </p:nvGraphicFramePr>
        <p:xfrm>
          <a:off x="324177" y="2670644"/>
          <a:ext cx="3000000" cy="3000000"/>
        </p:xfrm>
        <a:graphic>
          <a:graphicData uri="http://schemas.openxmlformats.org/drawingml/2006/table">
            <a:tbl>
              <a:tblPr>
                <a:noFill/>
                <a:tableStyleId>{51B6F6F0-6FEA-487F-8CBA-90A2D5A66A33}</a:tableStyleId>
              </a:tblPr>
              <a:tblGrid>
                <a:gridCol w="4162625"/>
                <a:gridCol w="4162625"/>
              </a:tblGrid>
              <a:tr h="454250">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1.Spina bifida occulta (20%)	</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2.</a:t>
                      </a:r>
                      <a:r>
                        <a:rPr lang="ar" sz="1200">
                          <a:latin typeface="Comic Sans MS"/>
                          <a:ea typeface="Comic Sans MS"/>
                          <a:cs typeface="Comic Sans MS"/>
                          <a:sym typeface="Comic Sans MS"/>
                        </a:rPr>
                        <a:t>Spina</a:t>
                      </a:r>
                      <a:r>
                        <a:rPr lang="ar" sz="1200">
                          <a:latin typeface="Comic Sans MS"/>
                          <a:ea typeface="Comic Sans MS"/>
                          <a:cs typeface="Comic Sans MS"/>
                          <a:sym typeface="Comic Sans MS"/>
                        </a:rPr>
                        <a:t> bifida cystica (80%)	</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r>
              <a:tr h="2415875">
                <a:tc>
                  <a:txBody>
                    <a:bodyPr>
                      <a:noAutofit/>
                    </a:bodyPr>
                    <a:lstStyle/>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The closed type</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Only one vertebra is affected</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No clinical symptoms</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Skin overlying it is intact.</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Sometimes covered by a tuft of hair.</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a:t>
                      </a:r>
                      <a:r>
                        <a:rPr lang="ar" sz="1200">
                          <a:latin typeface="Comic Sans MS"/>
                          <a:ea typeface="Comic Sans MS"/>
                          <a:cs typeface="Comic Sans MS"/>
                          <a:sym typeface="Comic Sans MS"/>
                        </a:rPr>
                        <a:t>Usually Doesn't Involve</a:t>
                      </a:r>
                      <a:r>
                        <a:rPr lang="ar" sz="1200">
                          <a:latin typeface="Comic Sans MS"/>
                          <a:ea typeface="Comic Sans MS"/>
                          <a:cs typeface="Comic Sans MS"/>
                          <a:sym typeface="Comic Sans MS"/>
                        </a:rPr>
                        <a:t> underlying neural tissue.</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rtl="0">
                        <a:spcBef>
                          <a:spcPts val="0"/>
                        </a:spcBef>
                        <a:spcAft>
                          <a:spcPts val="0"/>
                        </a:spcAft>
                        <a:buNone/>
                      </a:pPr>
                      <a:r>
                        <a:t/>
                      </a:r>
                      <a:endParaRPr sz="1200">
                        <a:latin typeface="Comic Sans MS"/>
                        <a:ea typeface="Comic Sans MS"/>
                        <a:cs typeface="Comic Sans MS"/>
                        <a:sym typeface="Comic Sans MS"/>
                      </a:endParaRPr>
                    </a:p>
                    <a:p>
                      <a:pPr indent="0" lvl="0" marL="0">
                        <a:spcBef>
                          <a:spcPts val="0"/>
                        </a:spcBef>
                        <a:spcAft>
                          <a:spcPts val="0"/>
                        </a:spcAft>
                        <a:buNone/>
                      </a:pPr>
                      <a:r>
                        <a:rPr lang="ar" sz="1200">
                          <a:solidFill>
                            <a:srgbClr val="999999"/>
                          </a:solidFill>
                          <a:latin typeface="Comic Sans MS"/>
                          <a:ea typeface="Comic Sans MS"/>
                          <a:cs typeface="Comic Sans MS"/>
                          <a:sym typeface="Comic Sans MS"/>
                        </a:rPr>
                        <a:t>هنا</a:t>
                      </a:r>
                      <a:r>
                        <a:rPr lang="ar" sz="1200">
                          <a:latin typeface="Comic Sans MS"/>
                          <a:ea typeface="Comic Sans MS"/>
                          <a:cs typeface="Comic Sans MS"/>
                          <a:sym typeface="Comic Sans MS"/>
                        </a:rPr>
                        <a:t> </a:t>
                      </a:r>
                      <a:r>
                        <a:rPr lang="ar" sz="1200">
                          <a:solidFill>
                            <a:srgbClr val="999999"/>
                          </a:solidFill>
                          <a:latin typeface="Comic Sans MS"/>
                          <a:ea typeface="Comic Sans MS"/>
                          <a:cs typeface="Comic Sans MS"/>
                          <a:sym typeface="Comic Sans MS"/>
                        </a:rPr>
                        <a:t>فقط الفقرة هي اللي تأثرت ومافي أي شيء طالع من السباينل كورد</a:t>
                      </a:r>
                      <a:endParaRPr sz="1200">
                        <a:solidFill>
                          <a:srgbClr val="999999"/>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The open type</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Cystica is the most severe and complex form of spina bifida.</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It usually involves serious or fatal neurological problems.</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A portion of the nerves and the spinal cord are exposed outside the body</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 Neurological symptoms are present</a:t>
                      </a:r>
                      <a:br>
                        <a:rPr lang="ar" sz="1200">
                          <a:latin typeface="Comic Sans MS"/>
                          <a:ea typeface="Comic Sans MS"/>
                          <a:cs typeface="Comic Sans MS"/>
                          <a:sym typeface="Comic Sans MS"/>
                        </a:rPr>
                      </a:br>
                      <a:r>
                        <a:rPr lang="ar" sz="1200">
                          <a:latin typeface="Comic Sans MS"/>
                          <a:ea typeface="Comic Sans MS"/>
                          <a:cs typeface="Comic Sans MS"/>
                          <a:sym typeface="Comic Sans MS"/>
                        </a:rPr>
                        <a:t>   </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Char char="●"/>
                      </a:pPr>
                      <a:r>
                        <a:rPr lang="ar" sz="1200">
                          <a:latin typeface="Comic Sans MS"/>
                          <a:ea typeface="Comic Sans MS"/>
                          <a:cs typeface="Comic Sans MS"/>
                          <a:sym typeface="Comic Sans MS"/>
                        </a:rPr>
                        <a:t>Subdivided into:</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Spina bifida with meningocoele</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Spina bifida with meningomyelocoele</a:t>
                      </a:r>
                      <a:endParaRPr sz="1200">
                        <a:latin typeface="Comic Sans MS"/>
                        <a:ea typeface="Comic Sans MS"/>
                        <a:cs typeface="Comic Sans MS"/>
                        <a:sym typeface="Comic Sans MS"/>
                      </a:endParaRPr>
                    </a:p>
                    <a:p>
                      <a:pPr indent="-304800" lvl="0" marL="457200" rtl="0">
                        <a:spcBef>
                          <a:spcPts val="0"/>
                        </a:spcBef>
                        <a:spcAft>
                          <a:spcPts val="0"/>
                        </a:spcAft>
                        <a:buSzPts val="1200"/>
                        <a:buFont typeface="Comic Sans MS"/>
                        <a:buAutoNum type="arabicPeriod"/>
                      </a:pPr>
                      <a:r>
                        <a:rPr lang="ar" sz="1200">
                          <a:latin typeface="Comic Sans MS"/>
                          <a:ea typeface="Comic Sans MS"/>
                          <a:cs typeface="Comic Sans MS"/>
                          <a:sym typeface="Comic Sans MS"/>
                        </a:rPr>
                        <a:t>Spina bifida with myeloschisis</a:t>
                      </a: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bl>
          </a:graphicData>
        </a:graphic>
      </p:graphicFrame>
      <p:pic>
        <p:nvPicPr>
          <p:cNvPr id="162" name="Google Shape;162;p19"/>
          <p:cNvPicPr preferRelativeResize="0"/>
          <p:nvPr/>
        </p:nvPicPr>
        <p:blipFill>
          <a:blip r:embed="rId3">
            <a:alphaModFix/>
          </a:blip>
          <a:stretch>
            <a:fillRect/>
          </a:stretch>
        </p:blipFill>
        <p:spPr>
          <a:xfrm>
            <a:off x="2636875" y="4494625"/>
            <a:ext cx="1565900" cy="1263974"/>
          </a:xfrm>
          <a:prstGeom prst="rect">
            <a:avLst/>
          </a:prstGeom>
          <a:noFill/>
          <a:ln cap="flat" cmpd="sng" w="9525">
            <a:solidFill>
              <a:srgbClr val="999999"/>
            </a:solidFill>
            <a:prstDash val="dashDot"/>
            <a:round/>
            <a:headEnd len="sm" w="sm" type="none"/>
            <a:tailEnd len="sm" w="sm" type="none"/>
          </a:ln>
        </p:spPr>
      </p:pic>
      <p:graphicFrame>
        <p:nvGraphicFramePr>
          <p:cNvPr id="163" name="Google Shape;163;p19"/>
          <p:cNvGraphicFramePr/>
          <p:nvPr/>
        </p:nvGraphicFramePr>
        <p:xfrm>
          <a:off x="324188" y="6581059"/>
          <a:ext cx="3000000" cy="3000000"/>
        </p:xfrm>
        <a:graphic>
          <a:graphicData uri="http://schemas.openxmlformats.org/drawingml/2006/table">
            <a:tbl>
              <a:tblPr>
                <a:noFill/>
                <a:tableStyleId>{51B6F6F0-6FEA-487F-8CBA-90A2D5A66A33}</a:tableStyleId>
              </a:tblPr>
              <a:tblGrid>
                <a:gridCol w="2775075"/>
                <a:gridCol w="2775075"/>
                <a:gridCol w="2775075"/>
              </a:tblGrid>
              <a:tr h="104542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1.Spina bifida with	meningocoele</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2.Spina bifida with meningomyelocoele</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3.Spina bifida with	myeloschisis</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D9D2E9"/>
                    </a:solidFill>
                  </a:tcPr>
                </a:tc>
              </a:tr>
              <a:tr h="229952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protrusion of sac containing	meninges and cerebrospinal	fluid.</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protrusion of sac containing	meninges with  spinal cord	and/or nerve roots.</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spinal	cord is open due to	failure of fusion of neural folds.	</a:t>
                      </a:r>
                      <a:br>
                        <a:rPr lang="ar" sz="1200">
                          <a:latin typeface="Comic Sans MS"/>
                          <a:ea typeface="Comic Sans MS"/>
                          <a:cs typeface="Comic Sans MS"/>
                          <a:sym typeface="Comic Sans MS"/>
                        </a:rPr>
                      </a:br>
                      <a:endParaRPr sz="1200">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825600">
                <a:tc>
                  <a:txBody>
                    <a:bodyPr>
                      <a:noAutofit/>
                    </a:bodyPr>
                    <a:lstStyle/>
                    <a:p>
                      <a:pPr indent="0" lvl="0" marL="0" rtl="0" algn="ctr">
                        <a:spcBef>
                          <a:spcPts val="0"/>
                        </a:spcBef>
                        <a:spcAft>
                          <a:spcPts val="0"/>
                        </a:spcAft>
                        <a:buNone/>
                      </a:pPr>
                      <a:r>
                        <a:rPr lang="ar" sz="1200">
                          <a:solidFill>
                            <a:srgbClr val="999999"/>
                          </a:solidFill>
                          <a:latin typeface="Comic Sans MS"/>
                          <a:ea typeface="Comic Sans MS"/>
                          <a:cs typeface="Comic Sans MS"/>
                          <a:sym typeface="Comic Sans MS"/>
                        </a:rPr>
                        <a:t>هنا الفقرة تأثرت وطالع زي الكيس داخله </a:t>
                      </a:r>
                      <a:endParaRPr sz="1200">
                        <a:solidFill>
                          <a:srgbClr val="999999"/>
                        </a:solidFill>
                        <a:latin typeface="Comic Sans MS"/>
                        <a:ea typeface="Comic Sans MS"/>
                        <a:cs typeface="Comic Sans MS"/>
                        <a:sym typeface="Comic Sans MS"/>
                      </a:endParaRPr>
                    </a:p>
                    <a:p>
                      <a:pPr indent="0" lvl="0" marL="0" rtl="0" algn="ctr">
                        <a:spcBef>
                          <a:spcPts val="0"/>
                        </a:spcBef>
                        <a:spcAft>
                          <a:spcPts val="0"/>
                        </a:spcAft>
                        <a:buNone/>
                      </a:pPr>
                      <a:r>
                        <a:rPr lang="ar" sz="1200">
                          <a:solidFill>
                            <a:srgbClr val="999999"/>
                          </a:solidFill>
                          <a:latin typeface="Comic Sans MS"/>
                          <a:ea typeface="Comic Sans MS"/>
                          <a:cs typeface="Comic Sans MS"/>
                          <a:sym typeface="Comic Sans MS"/>
                        </a:rPr>
                        <a:t>Meninges and CSF</a:t>
                      </a:r>
                      <a:endParaRPr sz="1200">
                        <a:solidFill>
                          <a:srgbClr val="999999"/>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sz="1200">
                          <a:solidFill>
                            <a:srgbClr val="999999"/>
                          </a:solidFill>
                          <a:latin typeface="Comic Sans MS"/>
                          <a:ea typeface="Comic Sans MS"/>
                          <a:cs typeface="Comic Sans MS"/>
                          <a:sym typeface="Comic Sans MS"/>
                        </a:rPr>
                        <a:t>هنا الفقرة تأثرت وطالع زي الكيس داخله </a:t>
                      </a:r>
                      <a:endParaRPr sz="1200">
                        <a:solidFill>
                          <a:srgbClr val="999999"/>
                        </a:solidFill>
                        <a:latin typeface="Comic Sans MS"/>
                        <a:ea typeface="Comic Sans MS"/>
                        <a:cs typeface="Comic Sans MS"/>
                        <a:sym typeface="Comic Sans MS"/>
                      </a:endParaRPr>
                    </a:p>
                    <a:p>
                      <a:pPr indent="0" lvl="0" marL="0" rtl="0" algn="ctr">
                        <a:spcBef>
                          <a:spcPts val="0"/>
                        </a:spcBef>
                        <a:spcAft>
                          <a:spcPts val="0"/>
                        </a:spcAft>
                        <a:buNone/>
                      </a:pPr>
                      <a:r>
                        <a:rPr lang="ar" sz="1200">
                          <a:solidFill>
                            <a:srgbClr val="999999"/>
                          </a:solidFill>
                          <a:latin typeface="Comic Sans MS"/>
                          <a:ea typeface="Comic Sans MS"/>
                          <a:cs typeface="Comic Sans MS"/>
                          <a:sym typeface="Comic Sans MS"/>
                        </a:rPr>
                        <a:t>Meninges and spinal cord</a:t>
                      </a:r>
                      <a:endParaRPr sz="1200">
                        <a:solidFill>
                          <a:srgbClr val="999999"/>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sz="1200">
                          <a:solidFill>
                            <a:srgbClr val="999999"/>
                          </a:solidFill>
                          <a:latin typeface="Comic Sans MS"/>
                          <a:ea typeface="Comic Sans MS"/>
                          <a:cs typeface="Comic Sans MS"/>
                          <a:sym typeface="Comic Sans MS"/>
                        </a:rPr>
                        <a:t>هنا الفقرة تأثرت والسباينل كورد طالع ومافي أي شيء يغطيه </a:t>
                      </a:r>
                      <a:endParaRPr sz="1200">
                        <a:solidFill>
                          <a:srgbClr val="999999"/>
                        </a:solidFill>
                        <a:latin typeface="Comic Sans MS"/>
                        <a:ea typeface="Comic Sans MS"/>
                        <a:cs typeface="Comic Sans MS"/>
                        <a:sym typeface="Comic Sans MS"/>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bl>
          </a:graphicData>
        </a:graphic>
      </p:graphicFrame>
      <p:pic>
        <p:nvPicPr>
          <p:cNvPr id="164" name="Google Shape;164;p19"/>
          <p:cNvPicPr preferRelativeResize="0"/>
          <p:nvPr/>
        </p:nvPicPr>
        <p:blipFill>
          <a:blip r:embed="rId4">
            <a:alphaModFix/>
          </a:blip>
          <a:stretch>
            <a:fillRect/>
          </a:stretch>
        </p:blipFill>
        <p:spPr>
          <a:xfrm>
            <a:off x="668765" y="4668950"/>
            <a:ext cx="1832750" cy="1089650"/>
          </a:xfrm>
          <a:prstGeom prst="rect">
            <a:avLst/>
          </a:prstGeom>
          <a:noFill/>
          <a:ln cap="flat" cmpd="sng" w="9525">
            <a:solidFill>
              <a:srgbClr val="999999"/>
            </a:solidFill>
            <a:prstDash val="dashDot"/>
            <a:round/>
            <a:headEnd len="sm" w="sm" type="none"/>
            <a:tailEnd len="sm" w="sm" type="none"/>
          </a:ln>
        </p:spPr>
      </p:pic>
      <p:pic>
        <p:nvPicPr>
          <p:cNvPr id="165" name="Google Shape;165;p19"/>
          <p:cNvPicPr preferRelativeResize="0"/>
          <p:nvPr/>
        </p:nvPicPr>
        <p:blipFill>
          <a:blip r:embed="rId5">
            <a:alphaModFix/>
          </a:blip>
          <a:stretch>
            <a:fillRect/>
          </a:stretch>
        </p:blipFill>
        <p:spPr>
          <a:xfrm>
            <a:off x="834080" y="8432385"/>
            <a:ext cx="1982575" cy="1089650"/>
          </a:xfrm>
          <a:prstGeom prst="rect">
            <a:avLst/>
          </a:prstGeom>
          <a:noFill/>
          <a:ln cap="flat" cmpd="sng" w="9525">
            <a:solidFill>
              <a:srgbClr val="999999"/>
            </a:solidFill>
            <a:prstDash val="dashDot"/>
            <a:round/>
            <a:headEnd len="sm" w="sm" type="none"/>
            <a:tailEnd len="sm" w="sm" type="none"/>
          </a:ln>
        </p:spPr>
      </p:pic>
      <p:pic>
        <p:nvPicPr>
          <p:cNvPr id="166" name="Google Shape;166;p19"/>
          <p:cNvPicPr preferRelativeResize="0"/>
          <p:nvPr/>
        </p:nvPicPr>
        <p:blipFill>
          <a:blip r:embed="rId6">
            <a:alphaModFix/>
          </a:blip>
          <a:stretch>
            <a:fillRect/>
          </a:stretch>
        </p:blipFill>
        <p:spPr>
          <a:xfrm>
            <a:off x="3230538" y="8523388"/>
            <a:ext cx="1445775" cy="907626"/>
          </a:xfrm>
          <a:prstGeom prst="rect">
            <a:avLst/>
          </a:prstGeom>
          <a:noFill/>
          <a:ln cap="flat" cmpd="sng" w="9525">
            <a:solidFill>
              <a:srgbClr val="999999"/>
            </a:solidFill>
            <a:prstDash val="dashDot"/>
            <a:round/>
            <a:headEnd len="sm" w="sm" type="none"/>
            <a:tailEnd len="sm" w="sm" type="none"/>
          </a:ln>
        </p:spPr>
      </p:pic>
      <p:pic>
        <p:nvPicPr>
          <p:cNvPr id="167" name="Google Shape;167;p19"/>
          <p:cNvPicPr preferRelativeResize="0"/>
          <p:nvPr/>
        </p:nvPicPr>
        <p:blipFill>
          <a:blip r:embed="rId7">
            <a:alphaModFix/>
          </a:blip>
          <a:stretch>
            <a:fillRect/>
          </a:stretch>
        </p:blipFill>
        <p:spPr>
          <a:xfrm>
            <a:off x="4900273" y="8494563"/>
            <a:ext cx="974075" cy="1219200"/>
          </a:xfrm>
          <a:prstGeom prst="rect">
            <a:avLst/>
          </a:prstGeom>
          <a:noFill/>
          <a:ln cap="flat" cmpd="sng" w="9525">
            <a:solidFill>
              <a:srgbClr val="999999"/>
            </a:solidFill>
            <a:prstDash val="dashDot"/>
            <a:round/>
            <a:headEnd len="sm" w="sm" type="none"/>
            <a:tailEnd len="sm" w="sm" type="none"/>
          </a:ln>
        </p:spPr>
      </p:pic>
      <p:pic>
        <p:nvPicPr>
          <p:cNvPr id="168" name="Google Shape;168;p19"/>
          <p:cNvPicPr preferRelativeResize="0"/>
          <p:nvPr/>
        </p:nvPicPr>
        <p:blipFill>
          <a:blip r:embed="rId8">
            <a:alphaModFix/>
          </a:blip>
          <a:stretch>
            <a:fillRect/>
          </a:stretch>
        </p:blipFill>
        <p:spPr>
          <a:xfrm>
            <a:off x="6152922" y="8385020"/>
            <a:ext cx="1219825" cy="1438300"/>
          </a:xfrm>
          <a:prstGeom prst="rect">
            <a:avLst/>
          </a:prstGeom>
          <a:noFill/>
          <a:ln cap="flat" cmpd="sng" w="9525">
            <a:solidFill>
              <a:srgbClr val="999999"/>
            </a:solidFill>
            <a:prstDash val="dashDot"/>
            <a:round/>
            <a:headEnd len="sm" w="sm" type="none"/>
            <a:tailEnd len="sm" w="sm" type="none"/>
          </a:ln>
        </p:spPr>
      </p:pic>
      <p:pic>
        <p:nvPicPr>
          <p:cNvPr id="169" name="Google Shape;169;p19"/>
          <p:cNvPicPr preferRelativeResize="0"/>
          <p:nvPr/>
        </p:nvPicPr>
        <p:blipFill>
          <a:blip r:embed="rId9">
            <a:alphaModFix/>
          </a:blip>
          <a:stretch>
            <a:fillRect/>
          </a:stretch>
        </p:blipFill>
        <p:spPr>
          <a:xfrm>
            <a:off x="7575016" y="8385025"/>
            <a:ext cx="974075" cy="1438300"/>
          </a:xfrm>
          <a:prstGeom prst="rect">
            <a:avLst/>
          </a:prstGeom>
          <a:noFill/>
          <a:ln cap="flat" cmpd="sng" w="9525">
            <a:solidFill>
              <a:srgbClr val="999999"/>
            </a:solidFill>
            <a:prstDash val="dashDot"/>
            <a:round/>
            <a:headEnd len="sm" w="sm" type="none"/>
            <a:tailEnd len="sm" w="sm" type="none"/>
          </a:ln>
        </p:spPr>
      </p:pic>
      <p:sp>
        <p:nvSpPr>
          <p:cNvPr id="170" name="Google Shape;170;p19"/>
          <p:cNvSpPr txBox="1"/>
          <p:nvPr/>
        </p:nvSpPr>
        <p:spPr>
          <a:xfrm>
            <a:off x="5078960" y="1719768"/>
            <a:ext cx="2906400" cy="853500"/>
          </a:xfrm>
          <a:prstGeom prst="rect">
            <a:avLst/>
          </a:prstGeom>
          <a:solidFill>
            <a:srgbClr val="F3F3F3"/>
          </a:solid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ar" sz="1000">
                <a:solidFill>
                  <a:srgbClr val="666666"/>
                </a:solidFill>
                <a:latin typeface="Comic Sans MS"/>
                <a:ea typeface="Comic Sans MS"/>
                <a:cs typeface="Comic Sans MS"/>
                <a:sym typeface="Comic Sans MS"/>
              </a:rPr>
              <a:t>Meningo = meninges </a:t>
            </a:r>
            <a:endParaRPr sz="1000">
              <a:solidFill>
                <a:srgbClr val="666666"/>
              </a:solidFill>
              <a:latin typeface="Comic Sans MS"/>
              <a:ea typeface="Comic Sans MS"/>
              <a:cs typeface="Comic Sans MS"/>
              <a:sym typeface="Comic Sans MS"/>
            </a:endParaRPr>
          </a:p>
          <a:p>
            <a:pPr indent="0" lvl="0" marL="0" rtl="0" algn="ctr">
              <a:spcBef>
                <a:spcPts val="0"/>
              </a:spcBef>
              <a:spcAft>
                <a:spcPts val="0"/>
              </a:spcAft>
              <a:buNone/>
            </a:pPr>
            <a:r>
              <a:rPr lang="ar" sz="1000">
                <a:solidFill>
                  <a:srgbClr val="666666"/>
                </a:solidFill>
                <a:latin typeface="Comic Sans MS"/>
                <a:ea typeface="Comic Sans MS"/>
                <a:cs typeface="Comic Sans MS"/>
                <a:sym typeface="Comic Sans MS"/>
              </a:rPr>
              <a:t>myelo = spinal cord </a:t>
            </a:r>
            <a:endParaRPr sz="1000">
              <a:solidFill>
                <a:srgbClr val="666666"/>
              </a:solidFill>
              <a:latin typeface="Comic Sans MS"/>
              <a:ea typeface="Comic Sans MS"/>
              <a:cs typeface="Comic Sans MS"/>
              <a:sym typeface="Comic Sans MS"/>
            </a:endParaRPr>
          </a:p>
          <a:p>
            <a:pPr indent="0" lvl="0" marL="0" rtl="0" algn="ctr">
              <a:spcBef>
                <a:spcPts val="0"/>
              </a:spcBef>
              <a:spcAft>
                <a:spcPts val="0"/>
              </a:spcAft>
              <a:buNone/>
            </a:pPr>
            <a:r>
              <a:rPr lang="ar" sz="1000">
                <a:solidFill>
                  <a:srgbClr val="666666"/>
                </a:solidFill>
                <a:latin typeface="Comic Sans MS"/>
                <a:ea typeface="Comic Sans MS"/>
                <a:cs typeface="Comic Sans MS"/>
                <a:sym typeface="Comic Sans MS"/>
              </a:rPr>
              <a:t>ocoele = sac contains fluid or </a:t>
            </a:r>
            <a:r>
              <a:rPr lang="ar" sz="1000">
                <a:solidFill>
                  <a:srgbClr val="666666"/>
                </a:solidFill>
                <a:latin typeface="Comic Sans MS"/>
                <a:ea typeface="Comic Sans MS"/>
                <a:cs typeface="Comic Sans MS"/>
                <a:sym typeface="Comic Sans MS"/>
              </a:rPr>
              <a:t>cysist </a:t>
            </a:r>
            <a:endParaRPr sz="1000">
              <a:solidFill>
                <a:srgbClr val="666666"/>
              </a:solidFill>
              <a:latin typeface="Comic Sans MS"/>
              <a:ea typeface="Comic Sans MS"/>
              <a:cs typeface="Comic Sans MS"/>
              <a:sym typeface="Comic Sans MS"/>
            </a:endParaRPr>
          </a:p>
          <a:p>
            <a:pPr indent="0" lvl="0" marL="0" algn="ctr">
              <a:spcBef>
                <a:spcPts val="0"/>
              </a:spcBef>
              <a:spcAft>
                <a:spcPts val="0"/>
              </a:spcAft>
              <a:buNone/>
            </a:pPr>
            <a:r>
              <a:rPr lang="ar" sz="1000">
                <a:solidFill>
                  <a:srgbClr val="666666"/>
                </a:solidFill>
                <a:latin typeface="Comic Sans MS"/>
                <a:ea typeface="Comic Sans MS"/>
                <a:cs typeface="Comic Sans MS"/>
                <a:sym typeface="Comic Sans MS"/>
              </a:rPr>
              <a:t> schisis= opening	</a:t>
            </a:r>
            <a:br>
              <a:rPr lang="ar" sz="1000">
                <a:solidFill>
                  <a:srgbClr val="666666"/>
                </a:solidFill>
                <a:latin typeface="Comic Sans MS"/>
                <a:ea typeface="Comic Sans MS"/>
                <a:cs typeface="Comic Sans MS"/>
                <a:sym typeface="Comic Sans MS"/>
              </a:rPr>
            </a:br>
            <a:endParaRPr sz="1000">
              <a:solidFill>
                <a:srgbClr val="666666"/>
              </a:solidFill>
              <a:latin typeface="Comic Sans MS"/>
              <a:ea typeface="Comic Sans MS"/>
              <a:cs typeface="Comic Sans MS"/>
              <a:sym typeface="Comic Sans MS"/>
            </a:endParaRPr>
          </a:p>
        </p:txBody>
      </p:sp>
      <p:sp>
        <p:nvSpPr>
          <p:cNvPr id="171" name="Google Shape;171;p19"/>
          <p:cNvSpPr txBox="1"/>
          <p:nvPr/>
        </p:nvSpPr>
        <p:spPr>
          <a:xfrm>
            <a:off x="1223099" y="2915432"/>
            <a:ext cx="3348900" cy="1579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1200">
                <a:solidFill>
                  <a:srgbClr val="38761D"/>
                </a:solidFill>
              </a:rPr>
              <a:t>Better prognosis </a:t>
            </a:r>
            <a:endParaRPr sz="1200">
              <a:solidFill>
                <a:srgbClr val="38761D"/>
              </a:solidFill>
            </a:endParaRPr>
          </a:p>
        </p:txBody>
      </p:sp>
      <p:sp>
        <p:nvSpPr>
          <p:cNvPr id="172" name="Google Shape;172;p19"/>
          <p:cNvSpPr txBox="1"/>
          <p:nvPr/>
        </p:nvSpPr>
        <p:spPr>
          <a:xfrm>
            <a:off x="5874330" y="8117826"/>
            <a:ext cx="2674800" cy="853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ar" sz="800">
                <a:solidFill>
                  <a:srgbClr val="38761D"/>
                </a:solidFill>
              </a:rPr>
              <a:t>Failure in development of neural tube and neural fold </a:t>
            </a:r>
            <a:endParaRPr sz="800">
              <a:solidFill>
                <a:srgbClr val="38761D"/>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20"/>
          <p:cNvSpPr txBox="1"/>
          <p:nvPr>
            <p:ph type="title"/>
          </p:nvPr>
        </p:nvSpPr>
        <p:spPr>
          <a:xfrm>
            <a:off x="621750" y="880425"/>
            <a:ext cx="7453500" cy="715200"/>
          </a:xfrm>
          <a:prstGeom prst="rect">
            <a:avLst/>
          </a:prstGeom>
          <a:solidFill>
            <a:srgbClr val="FFFFFF"/>
          </a:solidFill>
        </p:spPr>
        <p:txBody>
          <a:bodyPr anchorCtr="0" anchor="ctr" bIns="91425" lIns="91425" spcFirstLastPara="1" rIns="91425" wrap="square" tIns="91425">
            <a:noAutofit/>
          </a:bodyPr>
          <a:lstStyle/>
          <a:p>
            <a:pPr indent="0" lvl="0" marL="457200" rtl="0" algn="ctr">
              <a:lnSpc>
                <a:spcPct val="115000"/>
              </a:lnSpc>
              <a:spcBef>
                <a:spcPts val="0"/>
              </a:spcBef>
              <a:spcAft>
                <a:spcPts val="0"/>
              </a:spcAft>
              <a:buNone/>
            </a:pPr>
            <a:r>
              <a:rPr b="1" lang="ar" sz="2400">
                <a:solidFill>
                  <a:srgbClr val="8E7CC3"/>
                </a:solidFill>
                <a:latin typeface="Comic Sans MS"/>
                <a:ea typeface="Comic Sans MS"/>
                <a:cs typeface="Comic Sans MS"/>
                <a:sym typeface="Comic Sans MS"/>
              </a:rPr>
              <a:t>Summary</a:t>
            </a:r>
            <a:endParaRPr b="1" sz="2400">
              <a:solidFill>
                <a:srgbClr val="8E7CC3"/>
              </a:solidFill>
              <a:latin typeface="Comic Sans MS"/>
              <a:ea typeface="Comic Sans MS"/>
              <a:cs typeface="Comic Sans MS"/>
              <a:sym typeface="Comic Sans MS"/>
            </a:endParaRPr>
          </a:p>
        </p:txBody>
      </p:sp>
      <p:graphicFrame>
        <p:nvGraphicFramePr>
          <p:cNvPr id="178" name="Google Shape;178;p20"/>
          <p:cNvGraphicFramePr/>
          <p:nvPr/>
        </p:nvGraphicFramePr>
        <p:xfrm>
          <a:off x="668300" y="1595625"/>
          <a:ext cx="3000000" cy="3000000"/>
        </p:xfrm>
        <a:graphic>
          <a:graphicData uri="http://schemas.openxmlformats.org/drawingml/2006/table">
            <a:tbl>
              <a:tblPr>
                <a:noFill/>
                <a:tableStyleId>{51B6F6F0-6FEA-487F-8CBA-90A2D5A66A33}</a:tableStyleId>
              </a:tblPr>
              <a:tblGrid>
                <a:gridCol w="3903700"/>
                <a:gridCol w="3903700"/>
              </a:tblGrid>
              <a:tr h="321850">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Structure</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Origin</a:t>
                      </a:r>
                      <a:endParaRPr sz="1200">
                        <a:latin typeface="Comic Sans MS"/>
                        <a:ea typeface="Comic Sans MS"/>
                        <a:cs typeface="Comic Sans MS"/>
                        <a:sym typeface="Comic Sans MS"/>
                      </a:endParaRPr>
                    </a:p>
                  </a:txBody>
                  <a:tcPr marT="91425" marB="91425" marR="91425" marL="91425">
                    <a:solidFill>
                      <a:srgbClr val="D9D2E9"/>
                    </a:solidFill>
                  </a:tcPr>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Neural tube</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Ectoderm</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Spinal cord</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Caudal 2\3 of the neural tube.</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Grey matter</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Mantle layer.</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White matter</a:t>
                      </a:r>
                      <a:endParaRPr sz="1200">
                        <a:latin typeface="Comic Sans MS"/>
                        <a:ea typeface="Comic Sans MS"/>
                        <a:cs typeface="Comic Sans MS"/>
                        <a:sym typeface="Comic Sans MS"/>
                      </a:endParaRPr>
                    </a:p>
                  </a:txBody>
                  <a:tcPr marT="91425" marB="91425" marR="91425" marL="91425">
                    <a:lnB cap="flat" cmpd="sng" w="9525">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Marginal layer.</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arachnoid mater and pia mater</a:t>
                      </a:r>
                      <a:endParaRPr sz="12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Ectoderm</a:t>
                      </a:r>
                      <a:endParaRPr sz="12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tcPr>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Dura matter</a:t>
                      </a:r>
                      <a:endParaRPr sz="1200">
                        <a:latin typeface="Comic Sans MS"/>
                        <a:ea typeface="Comic Sans MS"/>
                        <a:cs typeface="Comic Sans MS"/>
                        <a:sym typeface="Comic Sans MS"/>
                      </a:endParaRPr>
                    </a:p>
                  </a:txBody>
                  <a:tcPr marT="91425" marB="91425" marR="91425" marL="91425">
                    <a:lnT cap="flat" cmpd="sng" w="9525">
                      <a:solidFill>
                        <a:srgbClr val="9E9E9E"/>
                      </a:solidFill>
                      <a:prstDash val="solid"/>
                      <a:round/>
                      <a:headEnd len="sm" w="sm" type="none"/>
                      <a:tailEnd len="sm" w="sm" type="none"/>
                    </a:lnT>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mesoderm</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Vertebral column</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ventromedial parts (sclerotomes)of the somites.</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Somaits</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Para-axial mesoderm.</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nucleus pulposus</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Notochord between the bodies of vertebrae.</a:t>
                      </a:r>
                      <a:endParaRPr sz="1200">
                        <a:latin typeface="Comic Sans MS"/>
                        <a:ea typeface="Comic Sans MS"/>
                        <a:cs typeface="Comic Sans MS"/>
                        <a:sym typeface="Comic Sans MS"/>
                      </a:endParaRPr>
                    </a:p>
                  </a:txBody>
                  <a:tcPr marT="91425" marB="91425" marR="91425" marL="91425"/>
                </a:tc>
              </a:tr>
              <a:tr h="3218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Annulus fibrosus</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Mesoderm</a:t>
                      </a:r>
                      <a:endParaRPr sz="1200">
                        <a:latin typeface="Comic Sans MS"/>
                        <a:ea typeface="Comic Sans MS"/>
                        <a:cs typeface="Comic Sans MS"/>
                        <a:sym typeface="Comic Sans MS"/>
                      </a:endParaRPr>
                    </a:p>
                  </a:txBody>
                  <a:tcPr marT="91425" marB="91425" marR="91425" marL="91425"/>
                </a:tc>
              </a:tr>
            </a:tbl>
          </a:graphicData>
        </a:graphic>
      </p:graphicFrame>
      <p:graphicFrame>
        <p:nvGraphicFramePr>
          <p:cNvPr id="179" name="Google Shape;179;p20"/>
          <p:cNvGraphicFramePr/>
          <p:nvPr/>
        </p:nvGraphicFramePr>
        <p:xfrm>
          <a:off x="668300" y="5826841"/>
          <a:ext cx="3000000" cy="3000000"/>
        </p:xfrm>
        <a:graphic>
          <a:graphicData uri="http://schemas.openxmlformats.org/drawingml/2006/table">
            <a:tbl>
              <a:tblPr>
                <a:noFill/>
                <a:tableStyleId>{51B6F6F0-6FEA-487F-8CBA-90A2D5A66A33}</a:tableStyleId>
              </a:tblPr>
              <a:tblGrid>
                <a:gridCol w="3903700"/>
                <a:gridCol w="3903700"/>
              </a:tblGrid>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Time</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Changes</a:t>
                      </a:r>
                      <a:endParaRPr sz="1200">
                        <a:latin typeface="Comic Sans MS"/>
                        <a:ea typeface="Comic Sans MS"/>
                        <a:cs typeface="Comic Sans MS"/>
                        <a:sym typeface="Comic Sans MS"/>
                      </a:endParaRPr>
                    </a:p>
                  </a:txBody>
                  <a:tcPr marT="91425" marB="91425" marR="91425" marL="91425">
                    <a:solidFill>
                      <a:srgbClr val="D9D2E9"/>
                    </a:solidFill>
                  </a:tcPr>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3rd week (early)</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Three germ cell layers</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4th week</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Each sclerotome becomes subdivided into cranial and caudal part.</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6th week</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Chondrification centers appear.</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End of 8th week</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3 primary ossification centers appear.</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4th month</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Starting of myelination of nerve fibers.</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During 1st postnatal year</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Continuation of the myelination of nerve fibers.</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3-5 years</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Fusion occurs (fusion of 2 vertebral arches)</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4-6 years</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Fusion of centrum with vertebral arch.</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At puberty</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5 secondary ossification centers appear.</a:t>
                      </a:r>
                      <a:endParaRPr sz="1200">
                        <a:latin typeface="Comic Sans MS"/>
                        <a:ea typeface="Comic Sans MS"/>
                        <a:cs typeface="Comic Sans MS"/>
                        <a:sym typeface="Comic Sans MS"/>
                      </a:endParaRPr>
                    </a:p>
                  </a:txBody>
                  <a:tcPr marT="91425" marB="91425" marR="91425" marL="91425"/>
                </a:tc>
              </a:tr>
              <a:tr h="381000">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25 years</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All centers unite.</a:t>
                      </a:r>
                      <a:endParaRPr sz="1200">
                        <a:latin typeface="Comic Sans MS"/>
                        <a:ea typeface="Comic Sans MS"/>
                        <a:cs typeface="Comic Sans MS"/>
                        <a:sym typeface="Comic Sans MS"/>
                      </a:endParaRPr>
                    </a:p>
                  </a:txBody>
                  <a:tcPr marT="91425" marB="91425" marR="91425" marL="91425"/>
                </a:tc>
              </a:tr>
              <a:tr h="381000">
                <a:tc gridSpan="2">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During development the end of spinal cord shifts its position: at (level of S1), at birth (level of L3), adult position (level of L1-L2).</a:t>
                      </a:r>
                      <a:endParaRPr sz="1200">
                        <a:latin typeface="Comic Sans MS"/>
                        <a:ea typeface="Comic Sans MS"/>
                        <a:cs typeface="Comic Sans MS"/>
                        <a:sym typeface="Comic Sans MS"/>
                      </a:endParaRPr>
                    </a:p>
                  </a:txBody>
                  <a:tcPr marT="91425" marB="91425" marR="91425" marL="91425"/>
                </a:tc>
                <a:tc h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Google Shape;184;p21"/>
          <p:cNvSpPr txBox="1"/>
          <p:nvPr>
            <p:ph type="title"/>
          </p:nvPr>
        </p:nvSpPr>
        <p:spPr>
          <a:xfrm>
            <a:off x="311696" y="711662"/>
            <a:ext cx="8520600" cy="1040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ar" sz="2400">
                <a:solidFill>
                  <a:srgbClr val="8E7CC3"/>
                </a:solidFill>
                <a:latin typeface="Comic Sans MS"/>
                <a:ea typeface="Comic Sans MS"/>
                <a:cs typeface="Comic Sans MS"/>
                <a:sym typeface="Comic Sans MS"/>
              </a:rPr>
              <a:t>Questions</a:t>
            </a:r>
            <a:endParaRPr b="1" sz="2400">
              <a:solidFill>
                <a:srgbClr val="8E7CC3"/>
              </a:solidFill>
              <a:latin typeface="Comic Sans MS"/>
              <a:ea typeface="Comic Sans MS"/>
              <a:cs typeface="Comic Sans MS"/>
              <a:sym typeface="Comic Sans MS"/>
            </a:endParaRPr>
          </a:p>
        </p:txBody>
      </p:sp>
      <p:graphicFrame>
        <p:nvGraphicFramePr>
          <p:cNvPr id="185" name="Google Shape;185;p21"/>
          <p:cNvGraphicFramePr/>
          <p:nvPr/>
        </p:nvGraphicFramePr>
        <p:xfrm>
          <a:off x="368805" y="1751753"/>
          <a:ext cx="3000000" cy="3000000"/>
        </p:xfrm>
        <a:graphic>
          <a:graphicData uri="http://schemas.openxmlformats.org/drawingml/2006/table">
            <a:tbl>
              <a:tblPr>
                <a:noFill/>
                <a:tableStyleId>{51B6F6F0-6FEA-487F-8CBA-90A2D5A66A33}</a:tableStyleId>
              </a:tblPr>
              <a:tblGrid>
                <a:gridCol w="573425"/>
                <a:gridCol w="3639450"/>
                <a:gridCol w="431100"/>
                <a:gridCol w="3762400"/>
              </a:tblGrid>
              <a:tr h="381175">
                <a:tc gridSpan="2">
                  <a:txBody>
                    <a:bodyPr>
                      <a:noAutofit/>
                    </a:bodyPr>
                    <a:lstStyle/>
                    <a:p>
                      <a:pPr indent="-304800" lvl="0" marL="457200">
                        <a:spcBef>
                          <a:spcPts val="0"/>
                        </a:spcBef>
                        <a:spcAft>
                          <a:spcPts val="0"/>
                        </a:spcAft>
                        <a:buSzPts val="1200"/>
                        <a:buFont typeface="Comic Sans MS"/>
                        <a:buAutoNum type="arabicPeriod"/>
                      </a:pPr>
                      <a:r>
                        <a:rPr lang="ar" sz="1200">
                          <a:latin typeface="Comic Sans MS"/>
                          <a:ea typeface="Comic Sans MS"/>
                          <a:cs typeface="Comic Sans MS"/>
                          <a:sym typeface="Comic Sans MS"/>
                        </a:rPr>
                        <a:t>spina bifida with ............. Is a protrusion of sac containing meninges with spinal cord:</a:t>
                      </a:r>
                      <a:endParaRPr sz="12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2. </a:t>
                      </a:r>
                      <a:r>
                        <a:rPr lang="ar" sz="1200">
                          <a:latin typeface="Comic Sans MS"/>
                          <a:ea typeface="Comic Sans MS"/>
                          <a:cs typeface="Comic Sans MS"/>
                          <a:sym typeface="Comic Sans MS"/>
                        </a:rPr>
                        <a:t>Mantle</a:t>
                      </a:r>
                      <a:r>
                        <a:rPr lang="ar" sz="1200">
                          <a:latin typeface="Comic Sans MS"/>
                          <a:ea typeface="Comic Sans MS"/>
                          <a:cs typeface="Comic Sans MS"/>
                          <a:sym typeface="Comic Sans MS"/>
                        </a:rPr>
                        <a:t> zone is a future ........... and marginal is zone is a future ........... .</a:t>
                      </a:r>
                      <a:endParaRPr sz="1200">
                        <a:latin typeface="Comic Sans MS"/>
                        <a:ea typeface="Comic Sans MS"/>
                        <a:cs typeface="Comic Sans MS"/>
                        <a:sym typeface="Comic Sans MS"/>
                      </a:endParaRPr>
                    </a:p>
                  </a:txBody>
                  <a:tcPr marT="91425" marB="91425" marR="91425" marL="91425">
                    <a:solidFill>
                      <a:srgbClr val="D9D2E9"/>
                    </a:solidFill>
                  </a:tcPr>
                </a:tc>
                <a:tc hMerge="1"/>
              </a:tr>
              <a:tr h="296700">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spcBef>
                          <a:spcPts val="0"/>
                        </a:spcBef>
                        <a:spcAft>
                          <a:spcPts val="0"/>
                        </a:spcAft>
                        <a:buNone/>
                      </a:pPr>
                      <a:r>
                        <a:rPr lang="ar" sz="1200">
                          <a:solidFill>
                            <a:schemeClr val="dk1"/>
                          </a:solidFill>
                          <a:latin typeface="Comic Sans MS"/>
                          <a:ea typeface="Comic Sans MS"/>
                          <a:cs typeface="Comic Sans MS"/>
                          <a:sym typeface="Comic Sans MS"/>
                        </a:rPr>
                        <a:t>Spina Bifida Occulta</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Grey Matter–white matter</a:t>
                      </a:r>
                      <a:endParaRPr sz="1200">
                        <a:latin typeface="Comic Sans MS"/>
                        <a:ea typeface="Comic Sans MS"/>
                        <a:cs typeface="Comic Sans MS"/>
                        <a:sym typeface="Comic Sans MS"/>
                      </a:endParaRPr>
                    </a:p>
                  </a:txBody>
                  <a:tcPr marT="91425" marB="91425" marR="91425" marL="91425">
                    <a:solidFill>
                      <a:srgbClr val="FFFFFF"/>
                    </a:solidFill>
                  </a:tcPr>
                </a:tc>
              </a:tr>
              <a:tr h="295150">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spcBef>
                          <a:spcPts val="0"/>
                        </a:spcBef>
                        <a:spcAft>
                          <a:spcPts val="0"/>
                        </a:spcAft>
                        <a:buNone/>
                      </a:pPr>
                      <a:r>
                        <a:rPr lang="ar" sz="1200">
                          <a:solidFill>
                            <a:schemeClr val="dk1"/>
                          </a:solidFill>
                          <a:latin typeface="Comic Sans MS"/>
                          <a:ea typeface="Comic Sans MS"/>
                          <a:cs typeface="Comic Sans MS"/>
                          <a:sym typeface="Comic Sans MS"/>
                        </a:rPr>
                        <a:t>Spina bifida with meningomyelocoele</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Central canal – grey matter</a:t>
                      </a:r>
                      <a:endParaRPr sz="1200">
                        <a:latin typeface="Comic Sans MS"/>
                        <a:ea typeface="Comic Sans MS"/>
                        <a:cs typeface="Comic Sans MS"/>
                        <a:sym typeface="Comic Sans MS"/>
                      </a:endParaRPr>
                    </a:p>
                  </a:txBody>
                  <a:tcPr marT="91425" marB="91425" marR="91425" marL="91425">
                    <a:solidFill>
                      <a:srgbClr val="FFFFFF"/>
                    </a:solidFill>
                  </a:tcPr>
                </a:tc>
              </a:tr>
              <a:tr h="295150">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spcBef>
                          <a:spcPts val="0"/>
                        </a:spcBef>
                        <a:spcAft>
                          <a:spcPts val="0"/>
                        </a:spcAft>
                        <a:buNone/>
                      </a:pPr>
                      <a:r>
                        <a:rPr lang="ar" sz="1200">
                          <a:solidFill>
                            <a:schemeClr val="dk1"/>
                          </a:solidFill>
                          <a:latin typeface="Comic Sans MS"/>
                          <a:ea typeface="Comic Sans MS"/>
                          <a:cs typeface="Comic Sans MS"/>
                          <a:sym typeface="Comic Sans MS"/>
                        </a:rPr>
                        <a:t>Spina bifida with meningocele</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White matter – grey matter</a:t>
                      </a:r>
                      <a:endParaRPr sz="1200">
                        <a:latin typeface="Comic Sans MS"/>
                        <a:ea typeface="Comic Sans MS"/>
                        <a:cs typeface="Comic Sans MS"/>
                        <a:sym typeface="Comic Sans MS"/>
                      </a:endParaRPr>
                    </a:p>
                  </a:txBody>
                  <a:tcPr marT="91425" marB="91425" marR="91425" marL="91425">
                    <a:solidFill>
                      <a:srgbClr val="FFFFFF"/>
                    </a:solidFill>
                  </a:tcPr>
                </a:tc>
              </a:tr>
              <a:tr h="295150">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Spina bifida with myeloschisis</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White Matter–central canal</a:t>
                      </a:r>
                      <a:endParaRPr sz="1200">
                        <a:latin typeface="Comic Sans MS"/>
                        <a:ea typeface="Comic Sans MS"/>
                        <a:cs typeface="Comic Sans MS"/>
                        <a:sym typeface="Comic Sans MS"/>
                      </a:endParaRPr>
                    </a:p>
                  </a:txBody>
                  <a:tcPr marT="91425" marB="91425" marR="91425" marL="91425">
                    <a:solidFill>
                      <a:srgbClr val="FFFFFF"/>
                    </a:solidFill>
                  </a:tcPr>
                </a:tc>
              </a:tr>
              <a:tr h="488800">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3. 16-Which one of the following regions of spinal cord contains cell bodies of sensory neurons?</a:t>
                      </a:r>
                      <a:endParaRPr sz="12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4. As a result of fast growth of vertebral column, which part of spinal cord shifts gradually up? </a:t>
                      </a:r>
                      <a:endParaRPr sz="1200">
                        <a:latin typeface="Comic Sans MS"/>
                        <a:ea typeface="Comic Sans MS"/>
                        <a:cs typeface="Comic Sans MS"/>
                        <a:sym typeface="Comic Sans MS"/>
                      </a:endParaRPr>
                    </a:p>
                  </a:txBody>
                  <a:tcPr marT="91425" marB="91425" marR="91425" marL="91425">
                    <a:solidFill>
                      <a:srgbClr val="D9D2E9"/>
                    </a:solidFill>
                  </a:tcPr>
                </a:tc>
                <a:tc hMerge="1"/>
              </a:tr>
              <a:tr h="451875">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 Alar plate</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Cauda Equina</a:t>
                      </a:r>
                      <a:endParaRPr sz="1200">
                        <a:latin typeface="Comic Sans MS"/>
                        <a:ea typeface="Comic Sans MS"/>
                        <a:cs typeface="Comic Sans MS"/>
                        <a:sym typeface="Comic Sans MS"/>
                      </a:endParaRPr>
                    </a:p>
                  </a:txBody>
                  <a:tcPr marT="91425" marB="91425" marR="91425" marL="91425">
                    <a:solidFill>
                      <a:srgbClr val="FFFFFF"/>
                    </a:solidFill>
                  </a:tcPr>
                </a:tc>
              </a:tr>
              <a:tr h="451875">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Ventricular zone</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Conus </a:t>
                      </a:r>
                      <a:r>
                        <a:rPr lang="ar" sz="1200">
                          <a:latin typeface="Comic Sans MS"/>
                          <a:ea typeface="Comic Sans MS"/>
                          <a:cs typeface="Comic Sans MS"/>
                          <a:sym typeface="Comic Sans MS"/>
                        </a:rPr>
                        <a:t>Medullaris</a:t>
                      </a:r>
                      <a:endParaRPr sz="1200">
                        <a:latin typeface="Comic Sans MS"/>
                        <a:ea typeface="Comic Sans MS"/>
                        <a:cs typeface="Comic Sans MS"/>
                        <a:sym typeface="Comic Sans MS"/>
                      </a:endParaRPr>
                    </a:p>
                  </a:txBody>
                  <a:tcPr marT="91425" marB="91425" marR="91425" marL="91425">
                    <a:solidFill>
                      <a:srgbClr val="FFFFFF"/>
                    </a:solidFill>
                  </a:tcPr>
                </a:tc>
              </a:tr>
              <a:tr h="360000">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Basal plate</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Clarke's</a:t>
                      </a:r>
                      <a:r>
                        <a:rPr lang="ar" sz="1200">
                          <a:latin typeface="Comic Sans MS"/>
                          <a:ea typeface="Comic Sans MS"/>
                          <a:cs typeface="Comic Sans MS"/>
                          <a:sym typeface="Comic Sans MS"/>
                        </a:rPr>
                        <a:t> column</a:t>
                      </a:r>
                      <a:endParaRPr sz="1200">
                        <a:latin typeface="Comic Sans MS"/>
                        <a:ea typeface="Comic Sans MS"/>
                        <a:cs typeface="Comic Sans MS"/>
                        <a:sym typeface="Comic Sans MS"/>
                      </a:endParaRPr>
                    </a:p>
                  </a:txBody>
                  <a:tcPr marT="91425" marB="91425" marR="91425" marL="91425">
                    <a:solidFill>
                      <a:srgbClr val="FFFFFF"/>
                    </a:solidFill>
                  </a:tcPr>
                </a:tc>
              </a:tr>
              <a:tr h="360000">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Dorsal funiculus</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Central canal</a:t>
                      </a:r>
                      <a:endParaRPr sz="1200">
                        <a:latin typeface="Comic Sans MS"/>
                        <a:ea typeface="Comic Sans MS"/>
                        <a:cs typeface="Comic Sans MS"/>
                        <a:sym typeface="Comic Sans MS"/>
                      </a:endParaRPr>
                    </a:p>
                  </a:txBody>
                  <a:tcPr marT="91425" marB="91425" marR="91425" marL="91425">
                    <a:solidFill>
                      <a:srgbClr val="FFFFFF"/>
                    </a:solidFill>
                  </a:tcPr>
                </a:tc>
              </a:tr>
              <a:tr h="299975">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5. The dorsal alar plate and ventral basal plate are separated by:</a:t>
                      </a:r>
                      <a:endParaRPr sz="12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6. which one of the following periods of life fusion between vertebral arch &amp; body of vertebra occurs?</a:t>
                      </a:r>
                      <a:endParaRPr sz="1200">
                        <a:latin typeface="Comic Sans MS"/>
                        <a:ea typeface="Comic Sans MS"/>
                        <a:cs typeface="Comic Sans MS"/>
                        <a:sym typeface="Comic Sans MS"/>
                      </a:endParaRPr>
                    </a:p>
                  </a:txBody>
                  <a:tcPr marT="91425" marB="91425" marR="91425" marL="91425">
                    <a:solidFill>
                      <a:srgbClr val="D9D2E9"/>
                    </a:solidFill>
                  </a:tcPr>
                </a:tc>
                <a:tc hMerge="1"/>
              </a:tr>
              <a:tr h="246125">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Marginal layer</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 8th week</a:t>
                      </a:r>
                      <a:endParaRPr sz="1200">
                        <a:latin typeface="Comic Sans MS"/>
                        <a:ea typeface="Comic Sans MS"/>
                        <a:cs typeface="Comic Sans MS"/>
                        <a:sym typeface="Comic Sans MS"/>
                      </a:endParaRPr>
                    </a:p>
                  </a:txBody>
                  <a:tcPr marT="91425" marB="91425" marR="91425" marL="91425">
                    <a:solidFill>
                      <a:srgbClr val="FFFFFF"/>
                    </a:solidFill>
                  </a:tcPr>
                </a:tc>
              </a:tr>
              <a:tr h="366625">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Ventricular layer</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Puberty</a:t>
                      </a:r>
                      <a:endParaRPr sz="1200">
                        <a:latin typeface="Comic Sans MS"/>
                        <a:ea typeface="Comic Sans MS"/>
                        <a:cs typeface="Comic Sans MS"/>
                        <a:sym typeface="Comic Sans MS"/>
                      </a:endParaRPr>
                    </a:p>
                  </a:txBody>
                  <a:tcPr marT="91425" marB="91425" marR="91425" marL="91425">
                    <a:solidFill>
                      <a:srgbClr val="FFFFFF"/>
                    </a:solidFill>
                  </a:tcPr>
                </a:tc>
              </a:tr>
              <a:tr h="366625">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Sulcus limitans</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4</a:t>
                      </a:r>
                      <a:r>
                        <a:rPr lang="ar" sz="1200">
                          <a:solidFill>
                            <a:schemeClr val="dk1"/>
                          </a:solidFill>
                          <a:latin typeface="Comic Sans MS"/>
                          <a:ea typeface="Comic Sans MS"/>
                          <a:cs typeface="Comic Sans MS"/>
                          <a:sym typeface="Comic Sans MS"/>
                        </a:rPr>
                        <a:t>-6 years</a:t>
                      </a:r>
                      <a:endParaRPr sz="1200">
                        <a:latin typeface="Comic Sans MS"/>
                        <a:ea typeface="Comic Sans MS"/>
                        <a:cs typeface="Comic Sans MS"/>
                        <a:sym typeface="Comic Sans MS"/>
                      </a:endParaRPr>
                    </a:p>
                  </a:txBody>
                  <a:tcPr marT="91425" marB="91425" marR="91425" marL="91425">
                    <a:solidFill>
                      <a:srgbClr val="FFFFFF"/>
                    </a:solidFill>
                  </a:tcPr>
                </a:tc>
              </a:tr>
              <a:tr h="244850">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Ventral Media Fissure</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Clr>
                          <a:schemeClr val="dk1"/>
                        </a:buClr>
                        <a:buSzPts val="1100"/>
                        <a:buFont typeface="Arial"/>
                        <a:buNone/>
                      </a:pPr>
                      <a:r>
                        <a:rPr lang="ar" sz="1200">
                          <a:solidFill>
                            <a:schemeClr val="dk1"/>
                          </a:solidFill>
                          <a:latin typeface="Comic Sans MS"/>
                          <a:ea typeface="Comic Sans MS"/>
                          <a:cs typeface="Comic Sans MS"/>
                          <a:sym typeface="Comic Sans MS"/>
                        </a:rPr>
                        <a:t>Around 25 Years</a:t>
                      </a:r>
                      <a:endParaRPr sz="1200">
                        <a:latin typeface="Comic Sans MS"/>
                        <a:ea typeface="Comic Sans MS"/>
                        <a:cs typeface="Comic Sans MS"/>
                        <a:sym typeface="Comic Sans MS"/>
                      </a:endParaRPr>
                    </a:p>
                  </a:txBody>
                  <a:tcPr marT="91425" marB="91425" marR="91425" marL="91425">
                    <a:solidFill>
                      <a:srgbClr val="FFFFFF"/>
                    </a:solidFill>
                  </a:tcPr>
                </a:tc>
              </a:tr>
              <a:tr h="463175">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7. 14-Regarding spina bifida which one of the following statements is correct?</a:t>
                      </a:r>
                      <a:endParaRPr sz="12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spcBef>
                          <a:spcPts val="0"/>
                        </a:spcBef>
                        <a:spcAft>
                          <a:spcPts val="0"/>
                        </a:spcAft>
                        <a:buNone/>
                      </a:pPr>
                      <a:r>
                        <a:rPr lang="ar" sz="1200">
                          <a:latin typeface="Comic Sans MS"/>
                          <a:ea typeface="Comic Sans MS"/>
                          <a:cs typeface="Comic Sans MS"/>
                          <a:sym typeface="Comic Sans MS"/>
                        </a:rPr>
                        <a:t>8. Myelination of nerve fibers continues after birth during:</a:t>
                      </a:r>
                      <a:endParaRPr sz="1200">
                        <a:latin typeface="Comic Sans MS"/>
                        <a:ea typeface="Comic Sans MS"/>
                        <a:cs typeface="Comic Sans MS"/>
                        <a:sym typeface="Comic Sans MS"/>
                      </a:endParaRPr>
                    </a:p>
                  </a:txBody>
                  <a:tcPr marT="91425" marB="91425" marR="91425" marL="91425">
                    <a:solidFill>
                      <a:srgbClr val="D9D2E9"/>
                    </a:solidFill>
                  </a:tcPr>
                </a:tc>
                <a:tc hMerge="1"/>
              </a:tr>
              <a:tr h="463175">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The Closed Type Is More Frequent Than The Open type </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04800" lvl="0" marL="457200">
                        <a:spcBef>
                          <a:spcPts val="0"/>
                        </a:spcBef>
                        <a:spcAft>
                          <a:spcPts val="0"/>
                        </a:spcAft>
                        <a:buSzPts val="1200"/>
                        <a:buFont typeface="Comic Sans MS"/>
                        <a:buAutoNum type="alphaUcPeriod"/>
                      </a:pPr>
                      <a:r>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First 2 Months</a:t>
                      </a:r>
                      <a:endParaRPr sz="1200">
                        <a:latin typeface="Comic Sans MS"/>
                        <a:ea typeface="Comic Sans MS"/>
                        <a:cs typeface="Comic Sans MS"/>
                        <a:sym typeface="Comic Sans MS"/>
                      </a:endParaRPr>
                    </a:p>
                  </a:txBody>
                  <a:tcPr marT="91425" marB="91425" marR="91425" marL="91425">
                    <a:solidFill>
                      <a:srgbClr val="FFFFFF"/>
                    </a:solidFill>
                  </a:tcPr>
                </a:tc>
              </a:tr>
              <a:tr h="463175">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The closed type presents with clinical symptoms.</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B.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First 4 Months</a:t>
                      </a:r>
                      <a:endParaRPr sz="1200">
                        <a:latin typeface="Comic Sans MS"/>
                        <a:ea typeface="Comic Sans MS"/>
                        <a:cs typeface="Comic Sans MS"/>
                        <a:sym typeface="Comic Sans MS"/>
                      </a:endParaRPr>
                    </a:p>
                  </a:txBody>
                  <a:tcPr marT="91425" marB="91425" marR="91425" marL="91425">
                    <a:solidFill>
                      <a:srgbClr val="FFFFFF"/>
                    </a:solidFill>
                  </a:tcPr>
                </a:tc>
              </a:tr>
              <a:tr h="463175">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Spina bifida is due to failure of fusion between the halves of vertebral arch.</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C.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First 8 Months</a:t>
                      </a:r>
                      <a:endParaRPr sz="1200">
                        <a:latin typeface="Comic Sans MS"/>
                        <a:ea typeface="Comic Sans MS"/>
                        <a:cs typeface="Comic Sans MS"/>
                        <a:sym typeface="Comic Sans MS"/>
                      </a:endParaRPr>
                    </a:p>
                  </a:txBody>
                  <a:tcPr marT="91425" marB="91425" marR="91425" marL="91425">
                    <a:solidFill>
                      <a:srgbClr val="FFFFFF"/>
                    </a:solidFill>
                  </a:tcPr>
                </a:tc>
              </a:tr>
              <a:tr h="463175">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In cases of spina bifida with meningocoele, the spinal cord is open.</a:t>
                      </a:r>
                      <a:endParaRPr sz="12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  D.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spcBef>
                          <a:spcPts val="0"/>
                        </a:spcBef>
                        <a:spcAft>
                          <a:spcPts val="0"/>
                        </a:spcAft>
                        <a:buNone/>
                      </a:pPr>
                      <a:r>
                        <a:rPr lang="ar" sz="1200">
                          <a:latin typeface="Comic Sans MS"/>
                          <a:ea typeface="Comic Sans MS"/>
                          <a:cs typeface="Comic Sans MS"/>
                          <a:sym typeface="Comic Sans MS"/>
                        </a:rPr>
                        <a:t>First 12 Months</a:t>
                      </a:r>
                      <a:endParaRPr sz="1200">
                        <a:latin typeface="Comic Sans MS"/>
                        <a:ea typeface="Comic Sans MS"/>
                        <a:cs typeface="Comic Sans MS"/>
                        <a:sym typeface="Comic Sans MS"/>
                      </a:endParaRPr>
                    </a:p>
                  </a:txBody>
                  <a:tcPr marT="91425" marB="91425" marR="91425" marL="91425">
                    <a:solidFill>
                      <a:srgbClr val="FFFFFF"/>
                    </a:solidFill>
                  </a:tcPr>
                </a:tc>
              </a:tr>
            </a:tbl>
          </a:graphicData>
        </a:graphic>
      </p:graphicFrame>
      <p:graphicFrame>
        <p:nvGraphicFramePr>
          <p:cNvPr id="186" name="Google Shape;186;p21"/>
          <p:cNvGraphicFramePr/>
          <p:nvPr/>
        </p:nvGraphicFramePr>
        <p:xfrm>
          <a:off x="368766" y="10661576"/>
          <a:ext cx="3000000" cy="3000000"/>
        </p:xfrm>
        <a:graphic>
          <a:graphicData uri="http://schemas.openxmlformats.org/drawingml/2006/table">
            <a:tbl>
              <a:tblPr>
                <a:noFill/>
                <a:tableStyleId>{51B6F6F0-6FEA-487F-8CBA-90A2D5A66A33}</a:tableStyleId>
              </a:tblPr>
              <a:tblGrid>
                <a:gridCol w="934050"/>
                <a:gridCol w="934050"/>
                <a:gridCol w="934050"/>
                <a:gridCol w="934050"/>
                <a:gridCol w="934050"/>
                <a:gridCol w="934050"/>
                <a:gridCol w="934050"/>
                <a:gridCol w="934050"/>
                <a:gridCol w="934050"/>
              </a:tblGrid>
              <a:tr h="28772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Q</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1</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2</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3</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4</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5</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6</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7</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8</a:t>
                      </a:r>
                      <a:endParaRPr sz="1200">
                        <a:latin typeface="Comic Sans MS"/>
                        <a:ea typeface="Comic Sans MS"/>
                        <a:cs typeface="Comic Sans MS"/>
                        <a:sym typeface="Comic Sans MS"/>
                      </a:endParaRPr>
                    </a:p>
                  </a:txBody>
                  <a:tcPr marT="91425" marB="91425" marR="91425" marL="91425">
                    <a:solidFill>
                      <a:srgbClr val="D9D2E9"/>
                    </a:solidFill>
                  </a:tcPr>
                </a:tc>
              </a:tr>
              <a:tr h="289225">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Answers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B </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A</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A</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B </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C</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C</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C</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algn="ctr">
                        <a:spcBef>
                          <a:spcPts val="0"/>
                        </a:spcBef>
                        <a:spcAft>
                          <a:spcPts val="0"/>
                        </a:spcAft>
                        <a:buNone/>
                      </a:pPr>
                      <a:r>
                        <a:rPr lang="ar" sz="1200">
                          <a:latin typeface="Comic Sans MS"/>
                          <a:ea typeface="Comic Sans MS"/>
                          <a:cs typeface="Comic Sans MS"/>
                          <a:sym typeface="Comic Sans MS"/>
                        </a:rPr>
                        <a:t>D</a:t>
                      </a:r>
                      <a:endParaRPr sz="1200">
                        <a:latin typeface="Comic Sans MS"/>
                        <a:ea typeface="Comic Sans MS"/>
                        <a:cs typeface="Comic Sans MS"/>
                        <a:sym typeface="Comic Sans MS"/>
                      </a:endParaRPr>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