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12600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969">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51B6F6F0-6FEA-487F-8CBA-90A2D5A66A33}">
  <a:tblStyle styleId="{51B6F6F0-6FEA-487F-8CBA-90A2D5A66A3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3969"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6" Type="http://schemas.openxmlformats.org/officeDocument/2006/relationships/slide" Target="slides/slide10.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185088" y="685800"/>
            <a:ext cx="2488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185088" y="685800"/>
            <a:ext cx="24885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g3dd085ec1c_0_25:notes"/>
          <p:cNvSpPr/>
          <p:nvPr>
            <p:ph idx="2" type="sldImg"/>
          </p:nvPr>
        </p:nvSpPr>
        <p:spPr>
          <a:xfrm>
            <a:off x="2185088" y="685800"/>
            <a:ext cx="24885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3dd085ec1c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g7a5c8294155fdea8_0:notes"/>
          <p:cNvSpPr/>
          <p:nvPr>
            <p:ph idx="2" type="sldImg"/>
          </p:nvPr>
        </p:nvSpPr>
        <p:spPr>
          <a:xfrm>
            <a:off x="2185088" y="685800"/>
            <a:ext cx="24885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7a5c8294155fdea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3dd085ec1c_0_20:notes"/>
          <p:cNvSpPr/>
          <p:nvPr>
            <p:ph idx="2" type="sldImg"/>
          </p:nvPr>
        </p:nvSpPr>
        <p:spPr>
          <a:xfrm>
            <a:off x="2185088" y="685800"/>
            <a:ext cx="24885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3dd085ec1c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3dd085ec1c_0_44:notes"/>
          <p:cNvSpPr/>
          <p:nvPr>
            <p:ph idx="2" type="sldImg"/>
          </p:nvPr>
        </p:nvSpPr>
        <p:spPr>
          <a:xfrm>
            <a:off x="2185088" y="685800"/>
            <a:ext cx="24885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dd085ec1c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4993420e3b3d8860_0:notes"/>
          <p:cNvSpPr/>
          <p:nvPr>
            <p:ph idx="2" type="sldImg"/>
          </p:nvPr>
        </p:nvSpPr>
        <p:spPr>
          <a:xfrm>
            <a:off x="2185088" y="685800"/>
            <a:ext cx="24885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4993420e3b3d886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4993420e3b3d8860_6:notes"/>
          <p:cNvSpPr/>
          <p:nvPr>
            <p:ph idx="2" type="sldImg"/>
          </p:nvPr>
        </p:nvSpPr>
        <p:spPr>
          <a:xfrm>
            <a:off x="2185088" y="685800"/>
            <a:ext cx="24885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4993420e3b3d886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4993420e3b3d8860_9:notes"/>
          <p:cNvSpPr/>
          <p:nvPr>
            <p:ph idx="2" type="sldImg"/>
          </p:nvPr>
        </p:nvSpPr>
        <p:spPr>
          <a:xfrm>
            <a:off x="2185088" y="685800"/>
            <a:ext cx="24885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4993420e3b3d886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g641c5e98156d0816_0:notes"/>
          <p:cNvSpPr/>
          <p:nvPr>
            <p:ph idx="2" type="sldImg"/>
          </p:nvPr>
        </p:nvSpPr>
        <p:spPr>
          <a:xfrm>
            <a:off x="2185088" y="685800"/>
            <a:ext cx="24885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641c5e98156d081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g7f97f5ef47715a9b_0:notes"/>
          <p:cNvSpPr/>
          <p:nvPr>
            <p:ph idx="2" type="sldImg"/>
          </p:nvPr>
        </p:nvSpPr>
        <p:spPr>
          <a:xfrm>
            <a:off x="2185088" y="685800"/>
            <a:ext cx="24885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7f97f5ef47715a9b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1823981"/>
            <a:ext cx="8520600" cy="50283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6942738"/>
            <a:ext cx="8520600" cy="1941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11423453"/>
            <a:ext cx="548700" cy="9642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2709668"/>
            <a:ext cx="8520600" cy="48102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7721986"/>
            <a:ext cx="8520600" cy="31866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11423453"/>
            <a:ext cx="548700" cy="9642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11423453"/>
            <a:ext cx="548700" cy="9642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5268924"/>
            <a:ext cx="8520600" cy="20622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11423453"/>
            <a:ext cx="548700" cy="9642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a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1090175"/>
            <a:ext cx="8520600" cy="14031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2823211"/>
            <a:ext cx="8520600" cy="83691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11423453"/>
            <a:ext cx="548700" cy="9642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a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1090175"/>
            <a:ext cx="8520600" cy="14031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2823211"/>
            <a:ext cx="3999900" cy="83691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2823211"/>
            <a:ext cx="3999900" cy="83691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11423453"/>
            <a:ext cx="548700" cy="9642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a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1090175"/>
            <a:ext cx="8520600" cy="14031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11423453"/>
            <a:ext cx="548700" cy="9642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a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1361050"/>
            <a:ext cx="2808000" cy="18513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3404094"/>
            <a:ext cx="2808000" cy="77886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11423453"/>
            <a:ext cx="548700" cy="9642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a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1102730"/>
            <a:ext cx="6367800" cy="100212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11423453"/>
            <a:ext cx="548700" cy="9642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a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306"/>
            <a:ext cx="4572000" cy="126000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Google Shape;37;p9"/>
          <p:cNvSpPr txBox="1"/>
          <p:nvPr>
            <p:ph type="title"/>
          </p:nvPr>
        </p:nvSpPr>
        <p:spPr>
          <a:xfrm>
            <a:off x="265500" y="3020901"/>
            <a:ext cx="4045200" cy="36312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6866675"/>
            <a:ext cx="4045200" cy="302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1773762"/>
            <a:ext cx="3837000" cy="90519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11423453"/>
            <a:ext cx="548700" cy="9642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a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10363613"/>
            <a:ext cx="5998800" cy="14823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11423453"/>
            <a:ext cx="548700" cy="9642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a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1090175"/>
            <a:ext cx="8520600" cy="14031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2823211"/>
            <a:ext cx="8520600" cy="83691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11423453"/>
            <a:ext cx="548700" cy="9642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a:spcBef>
                <a:spcPts val="0"/>
              </a:spcBef>
              <a:spcAft>
                <a:spcPts val="0"/>
              </a:spcAft>
              <a:buNone/>
            </a:pPr>
            <a:fld id="{00000000-1234-1234-1234-123412341234}" type="slidenum">
              <a:rPr lang="ar"/>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1.png"/><Relationship Id="rId4" Type="http://schemas.openxmlformats.org/officeDocument/2006/relationships/image" Target="../media/image3.jpg"/><Relationship Id="rId5" Type="http://schemas.openxmlformats.org/officeDocument/2006/relationships/image" Target="../media/image2.jpg"/><Relationship Id="rId6"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6.jpg"/><Relationship Id="rId4" Type="http://schemas.openxmlformats.org/officeDocument/2006/relationships/image" Target="../media/image36.png"/><Relationship Id="rId9" Type="http://schemas.openxmlformats.org/officeDocument/2006/relationships/hyperlink" Target="https://docs.google.com/presentation/d/18C-Oz7NsnJFLe-X-vXyqMMVyOtMGyPuJpoGKGR_DVow/edit?usp=sharing" TargetMode="External"/><Relationship Id="rId5" Type="http://schemas.openxmlformats.org/officeDocument/2006/relationships/image" Target="../media/image37.png"/><Relationship Id="rId6" Type="http://schemas.openxmlformats.org/officeDocument/2006/relationships/image" Target="../media/image35.jpg"/><Relationship Id="rId7" Type="http://schemas.openxmlformats.org/officeDocument/2006/relationships/image" Target="../media/image34.jpg"/><Relationship Id="rId8" Type="http://schemas.openxmlformats.org/officeDocument/2006/relationships/hyperlink" Target="https://docs.google.com/forms/d/e/1FAIpQLScOgbUPt8Lie98pkxZHeIrxoigJtHsVPv6nd5981smYgqDT_A/viewform?usp=pp_ur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0"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2.jpg"/><Relationship Id="rId4" Type="http://schemas.openxmlformats.org/officeDocument/2006/relationships/image" Target="../media/image9.jpg"/><Relationship Id="rId9" Type="http://schemas.openxmlformats.org/officeDocument/2006/relationships/image" Target="../media/image40.jpg"/><Relationship Id="rId5" Type="http://schemas.openxmlformats.org/officeDocument/2006/relationships/image" Target="../media/image10.jpg"/><Relationship Id="rId6" Type="http://schemas.openxmlformats.org/officeDocument/2006/relationships/image" Target="../media/image7.png"/><Relationship Id="rId7" Type="http://schemas.openxmlformats.org/officeDocument/2006/relationships/image" Target="../media/image6.png"/><Relationship Id="rId8"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2.jpg"/><Relationship Id="rId4" Type="http://schemas.openxmlformats.org/officeDocument/2006/relationships/image" Target="../media/image15.jpg"/><Relationship Id="rId5" Type="http://schemas.openxmlformats.org/officeDocument/2006/relationships/image" Target="../media/image30.jpg"/><Relationship Id="rId6" Type="http://schemas.openxmlformats.org/officeDocument/2006/relationships/image" Target="../media/image21.jpg"/><Relationship Id="rId7"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6.jpg"/><Relationship Id="rId4" Type="http://schemas.openxmlformats.org/officeDocument/2006/relationships/image" Target="../media/image19.jpg"/><Relationship Id="rId5" Type="http://schemas.openxmlformats.org/officeDocument/2006/relationships/image" Target="../media/image20.jpg"/><Relationship Id="rId6" Type="http://schemas.openxmlformats.org/officeDocument/2006/relationships/image" Target="../media/image18.jpg"/><Relationship Id="rId7" Type="http://schemas.openxmlformats.org/officeDocument/2006/relationships/image" Target="../media/image11.png"/><Relationship Id="rId8"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4.jpg"/><Relationship Id="rId4" Type="http://schemas.openxmlformats.org/officeDocument/2006/relationships/image" Target="../media/image29.jpg"/><Relationship Id="rId5" Type="http://schemas.openxmlformats.org/officeDocument/2006/relationships/image" Target="../media/image27.jpg"/><Relationship Id="rId6" Type="http://schemas.openxmlformats.org/officeDocument/2006/relationships/image" Target="../media/image33.jpg"/><Relationship Id="rId7" Type="http://schemas.openxmlformats.org/officeDocument/2006/relationships/image" Target="../media/image3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31.jpg"/><Relationship Id="rId4" Type="http://schemas.openxmlformats.org/officeDocument/2006/relationships/image" Target="../media/image28.jpg"/><Relationship Id="rId9" Type="http://schemas.openxmlformats.org/officeDocument/2006/relationships/image" Target="../media/image25.jpg"/><Relationship Id="rId5" Type="http://schemas.openxmlformats.org/officeDocument/2006/relationships/image" Target="../media/image24.jpg"/><Relationship Id="rId6" Type="http://schemas.openxmlformats.org/officeDocument/2006/relationships/image" Target="../media/image39.jpg"/><Relationship Id="rId7" Type="http://schemas.openxmlformats.org/officeDocument/2006/relationships/image" Target="../media/image17.jpg"/><Relationship Id="rId8" Type="http://schemas.openxmlformats.org/officeDocument/2006/relationships/image" Target="../media/image2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3" name="Shape 53"/>
        <p:cNvGrpSpPr/>
        <p:nvPr/>
      </p:nvGrpSpPr>
      <p:grpSpPr>
        <a:xfrm>
          <a:off x="0" y="0"/>
          <a:ext cx="0" cy="0"/>
          <a:chOff x="0" y="0"/>
          <a:chExt cx="0" cy="0"/>
        </a:xfrm>
      </p:grpSpPr>
      <p:pic>
        <p:nvPicPr>
          <p:cNvPr id="54" name="Google Shape;54;p13"/>
          <p:cNvPicPr preferRelativeResize="0"/>
          <p:nvPr/>
        </p:nvPicPr>
        <p:blipFill>
          <a:blip r:embed="rId4">
            <a:alphaModFix/>
          </a:blip>
          <a:stretch>
            <a:fillRect/>
          </a:stretch>
        </p:blipFill>
        <p:spPr>
          <a:xfrm>
            <a:off x="7131518" y="11041850"/>
            <a:ext cx="1745426" cy="1408299"/>
          </a:xfrm>
          <a:prstGeom prst="rect">
            <a:avLst/>
          </a:prstGeom>
          <a:noFill/>
          <a:ln>
            <a:noFill/>
          </a:ln>
        </p:spPr>
      </p:pic>
      <p:pic>
        <p:nvPicPr>
          <p:cNvPr id="55" name="Google Shape;55;p13"/>
          <p:cNvPicPr preferRelativeResize="0"/>
          <p:nvPr/>
        </p:nvPicPr>
        <p:blipFill>
          <a:blip r:embed="rId5">
            <a:alphaModFix/>
          </a:blip>
          <a:stretch>
            <a:fillRect/>
          </a:stretch>
        </p:blipFill>
        <p:spPr>
          <a:xfrm>
            <a:off x="187275" y="11041850"/>
            <a:ext cx="1657874" cy="1408300"/>
          </a:xfrm>
          <a:prstGeom prst="rect">
            <a:avLst/>
          </a:prstGeom>
          <a:noFill/>
          <a:ln>
            <a:noFill/>
          </a:ln>
        </p:spPr>
      </p:pic>
      <p:sp>
        <p:nvSpPr>
          <p:cNvPr id="56" name="Google Shape;56;p13"/>
          <p:cNvSpPr txBox="1"/>
          <p:nvPr/>
        </p:nvSpPr>
        <p:spPr>
          <a:xfrm>
            <a:off x="187277" y="7799273"/>
            <a:ext cx="2524500" cy="1294800"/>
          </a:xfrm>
          <a:prstGeom prst="rect">
            <a:avLst/>
          </a:prstGeom>
          <a:noFill/>
          <a:ln cap="flat" cmpd="sng" w="9525">
            <a:solidFill>
              <a:srgbClr val="999999"/>
            </a:solidFill>
            <a:prstDash val="dashDot"/>
            <a:round/>
            <a:headEnd len="sm" w="sm" type="none"/>
            <a:tailEnd len="sm" w="sm" type="none"/>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ar" sz="1700">
                <a:solidFill>
                  <a:schemeClr val="dk1"/>
                </a:solidFill>
                <a:latin typeface="Comic Sans MS"/>
                <a:ea typeface="Comic Sans MS"/>
                <a:cs typeface="Comic Sans MS"/>
                <a:sym typeface="Comic Sans MS"/>
              </a:rPr>
              <a:t>  </a:t>
            </a:r>
            <a:r>
              <a:rPr lang="ar" sz="1700">
                <a:solidFill>
                  <a:schemeClr val="dk1"/>
                </a:solidFill>
                <a:latin typeface="Comic Sans MS"/>
                <a:ea typeface="Comic Sans MS"/>
                <a:cs typeface="Comic Sans MS"/>
                <a:sym typeface="Comic Sans MS"/>
              </a:rPr>
              <a:t>Color Code: </a:t>
            </a:r>
            <a:endParaRPr sz="1700">
              <a:solidFill>
                <a:schemeClr val="dk1"/>
              </a:solidFill>
              <a:latin typeface="Comic Sans MS"/>
              <a:ea typeface="Comic Sans MS"/>
              <a:cs typeface="Comic Sans MS"/>
              <a:sym typeface="Comic Sans MS"/>
            </a:endParaRPr>
          </a:p>
          <a:p>
            <a:pPr indent="-336550" lvl="0" marL="457200" rtl="0">
              <a:spcBef>
                <a:spcPts val="0"/>
              </a:spcBef>
              <a:spcAft>
                <a:spcPts val="0"/>
              </a:spcAft>
              <a:buClr>
                <a:srgbClr val="CC0000"/>
              </a:buClr>
              <a:buSzPts val="1700"/>
              <a:buFont typeface="Comic Sans MS"/>
              <a:buChar char="●"/>
            </a:pPr>
            <a:r>
              <a:rPr lang="ar" sz="1700">
                <a:solidFill>
                  <a:srgbClr val="CC0000"/>
                </a:solidFill>
                <a:latin typeface="Comic Sans MS"/>
                <a:ea typeface="Comic Sans MS"/>
                <a:cs typeface="Comic Sans MS"/>
                <a:sym typeface="Comic Sans MS"/>
              </a:rPr>
              <a:t>Important</a:t>
            </a:r>
            <a:endParaRPr sz="1700">
              <a:solidFill>
                <a:srgbClr val="CC0000"/>
              </a:solidFill>
              <a:latin typeface="Comic Sans MS"/>
              <a:ea typeface="Comic Sans MS"/>
              <a:cs typeface="Comic Sans MS"/>
              <a:sym typeface="Comic Sans MS"/>
            </a:endParaRPr>
          </a:p>
          <a:p>
            <a:pPr indent="-336550" lvl="0" marL="457200" rtl="0">
              <a:spcBef>
                <a:spcPts val="0"/>
              </a:spcBef>
              <a:spcAft>
                <a:spcPts val="0"/>
              </a:spcAft>
              <a:buClr>
                <a:srgbClr val="38761D"/>
              </a:buClr>
              <a:buSzPts val="1700"/>
              <a:buFont typeface="Comic Sans MS"/>
              <a:buChar char="●"/>
            </a:pPr>
            <a:r>
              <a:rPr lang="ar" sz="1700">
                <a:solidFill>
                  <a:srgbClr val="38761D"/>
                </a:solidFill>
                <a:latin typeface="Comic Sans MS"/>
                <a:ea typeface="Comic Sans MS"/>
                <a:cs typeface="Comic Sans MS"/>
                <a:sym typeface="Comic Sans MS"/>
              </a:rPr>
              <a:t>Doctors Notes </a:t>
            </a:r>
            <a:endParaRPr sz="1700">
              <a:solidFill>
                <a:srgbClr val="38761D"/>
              </a:solidFill>
              <a:latin typeface="Comic Sans MS"/>
              <a:ea typeface="Comic Sans MS"/>
              <a:cs typeface="Comic Sans MS"/>
              <a:sym typeface="Comic Sans MS"/>
            </a:endParaRPr>
          </a:p>
          <a:p>
            <a:pPr indent="-336550" lvl="0" marL="457200" rtl="0">
              <a:spcBef>
                <a:spcPts val="0"/>
              </a:spcBef>
              <a:spcAft>
                <a:spcPts val="0"/>
              </a:spcAft>
              <a:buClr>
                <a:srgbClr val="999999"/>
              </a:buClr>
              <a:buSzPts val="1700"/>
              <a:buFont typeface="Comic Sans MS"/>
              <a:buChar char="●"/>
            </a:pPr>
            <a:r>
              <a:rPr lang="ar" sz="1700">
                <a:solidFill>
                  <a:srgbClr val="999999"/>
                </a:solidFill>
                <a:latin typeface="Comic Sans MS"/>
                <a:ea typeface="Comic Sans MS"/>
                <a:cs typeface="Comic Sans MS"/>
                <a:sym typeface="Comic Sans MS"/>
              </a:rPr>
              <a:t>Extra explanation</a:t>
            </a:r>
            <a:br>
              <a:rPr lang="ar" sz="1700">
                <a:solidFill>
                  <a:srgbClr val="999999"/>
                </a:solidFill>
                <a:latin typeface="Comic Sans MS"/>
                <a:ea typeface="Comic Sans MS"/>
                <a:cs typeface="Comic Sans MS"/>
                <a:sym typeface="Comic Sans MS"/>
              </a:rPr>
            </a:br>
            <a:endParaRPr/>
          </a:p>
        </p:txBody>
      </p:sp>
      <p:sp>
        <p:nvSpPr>
          <p:cNvPr id="57" name="Google Shape;57;p13"/>
          <p:cNvSpPr txBox="1"/>
          <p:nvPr/>
        </p:nvSpPr>
        <p:spPr>
          <a:xfrm>
            <a:off x="3550775" y="4142575"/>
            <a:ext cx="5326200" cy="2157300"/>
          </a:xfrm>
          <a:prstGeom prst="rect">
            <a:avLst/>
          </a:prstGeom>
          <a:noFill/>
          <a:ln cap="flat" cmpd="sng" w="9525">
            <a:solidFill>
              <a:srgbClr val="999999"/>
            </a:solidFill>
            <a:prstDash val="dashDot"/>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ar" sz="2700">
                <a:solidFill>
                  <a:schemeClr val="dk1"/>
                </a:solidFill>
                <a:latin typeface="Comic Sans MS"/>
                <a:ea typeface="Comic Sans MS"/>
                <a:cs typeface="Comic Sans MS"/>
                <a:sym typeface="Comic Sans MS"/>
              </a:rPr>
              <a:t>   </a:t>
            </a:r>
            <a:endParaRPr b="1" sz="2700">
              <a:solidFill>
                <a:schemeClr val="dk1"/>
              </a:solidFill>
              <a:latin typeface="Comic Sans MS"/>
              <a:ea typeface="Comic Sans MS"/>
              <a:cs typeface="Comic Sans MS"/>
              <a:sym typeface="Comic Sans MS"/>
            </a:endParaRPr>
          </a:p>
          <a:p>
            <a:pPr indent="0" lvl="0" marL="0" rtl="0" algn="ctr">
              <a:spcBef>
                <a:spcPts val="0"/>
              </a:spcBef>
              <a:spcAft>
                <a:spcPts val="0"/>
              </a:spcAft>
              <a:buNone/>
            </a:pPr>
            <a:r>
              <a:rPr b="1" lang="ar" sz="2700">
                <a:solidFill>
                  <a:schemeClr val="dk1"/>
                </a:solidFill>
                <a:latin typeface="Comic Sans MS"/>
                <a:ea typeface="Comic Sans MS"/>
                <a:cs typeface="Comic Sans MS"/>
                <a:sym typeface="Comic Sans MS"/>
              </a:rPr>
              <a:t>Development of </a:t>
            </a:r>
            <a:endParaRPr b="1" sz="2700">
              <a:solidFill>
                <a:schemeClr val="dk1"/>
              </a:solidFill>
              <a:latin typeface="Comic Sans MS"/>
              <a:ea typeface="Comic Sans MS"/>
              <a:cs typeface="Comic Sans MS"/>
              <a:sym typeface="Comic Sans MS"/>
            </a:endParaRPr>
          </a:p>
          <a:p>
            <a:pPr indent="0" lvl="0" marL="0" rtl="0" algn="ctr">
              <a:spcBef>
                <a:spcPts val="0"/>
              </a:spcBef>
              <a:spcAft>
                <a:spcPts val="0"/>
              </a:spcAft>
              <a:buNone/>
            </a:pPr>
            <a:r>
              <a:rPr b="1" lang="ar" sz="2700">
                <a:solidFill>
                  <a:schemeClr val="dk1"/>
                </a:solidFill>
                <a:latin typeface="Comic Sans MS"/>
                <a:ea typeface="Comic Sans MS"/>
                <a:cs typeface="Comic Sans MS"/>
                <a:sym typeface="Comic Sans MS"/>
              </a:rPr>
              <a:t>Spinal Cord &amp; Vertebral Column </a:t>
            </a:r>
            <a:endParaRPr b="1" sz="2700">
              <a:solidFill>
                <a:schemeClr val="dk1"/>
              </a:solidFill>
              <a:latin typeface="Comic Sans MS"/>
              <a:ea typeface="Comic Sans MS"/>
              <a:cs typeface="Comic Sans MS"/>
              <a:sym typeface="Comic Sans MS"/>
            </a:endParaRPr>
          </a:p>
          <a:p>
            <a:pPr indent="0" lvl="0" marL="0" algn="ctr">
              <a:spcBef>
                <a:spcPts val="0"/>
              </a:spcBef>
              <a:spcAft>
                <a:spcPts val="0"/>
              </a:spcAft>
              <a:buNone/>
            </a:pPr>
            <a:r>
              <a:t/>
            </a:r>
            <a:endParaRPr b="1" sz="2700">
              <a:solidFill>
                <a:schemeClr val="dk1"/>
              </a:solidFill>
              <a:latin typeface="Comic Sans MS"/>
              <a:ea typeface="Comic Sans MS"/>
              <a:cs typeface="Comic Sans MS"/>
              <a:sym typeface="Comic Sans MS"/>
            </a:endParaRPr>
          </a:p>
        </p:txBody>
      </p:sp>
      <p:pic>
        <p:nvPicPr>
          <p:cNvPr id="58" name="Google Shape;58;p13"/>
          <p:cNvPicPr preferRelativeResize="0"/>
          <p:nvPr/>
        </p:nvPicPr>
        <p:blipFill>
          <a:blip r:embed="rId6">
            <a:alphaModFix/>
          </a:blip>
          <a:stretch>
            <a:fillRect/>
          </a:stretch>
        </p:blipFill>
        <p:spPr>
          <a:xfrm>
            <a:off x="1845150" y="11041850"/>
            <a:ext cx="1401334" cy="1408300"/>
          </a:xfrm>
          <a:prstGeom prst="rect">
            <a:avLst/>
          </a:prstGeom>
          <a:noFill/>
          <a:ln>
            <a:noFill/>
          </a:ln>
        </p:spPr>
      </p:pic>
      <p:sp>
        <p:nvSpPr>
          <p:cNvPr id="59" name="Google Shape;59;p13"/>
          <p:cNvSpPr txBox="1"/>
          <p:nvPr/>
        </p:nvSpPr>
        <p:spPr>
          <a:xfrm>
            <a:off x="7131550" y="8143200"/>
            <a:ext cx="1745400" cy="414000"/>
          </a:xfrm>
          <a:prstGeom prst="rect">
            <a:avLst/>
          </a:prstGeom>
          <a:noFill/>
          <a:ln cap="flat" cmpd="sng" w="9525">
            <a:solidFill>
              <a:srgbClr val="999999"/>
            </a:solidFill>
            <a:prstDash val="dashDot"/>
            <a:round/>
            <a:headEnd len="sm" w="sm" type="none"/>
            <a:tailEnd len="sm" w="sm" type="none"/>
          </a:ln>
        </p:spPr>
        <p:txBody>
          <a:bodyPr anchorCtr="0" anchor="t" bIns="91425" lIns="91425" spcFirstLastPara="1" rIns="91425" wrap="square" tIns="91425">
            <a:noAutofit/>
          </a:bodyPr>
          <a:lstStyle/>
          <a:p>
            <a:pPr indent="0" lvl="0" marL="0" algn="ctr">
              <a:spcBef>
                <a:spcPts val="0"/>
              </a:spcBef>
              <a:spcAft>
                <a:spcPts val="0"/>
              </a:spcAft>
              <a:buNone/>
            </a:pPr>
            <a:r>
              <a:rPr lang="ar">
                <a:solidFill>
                  <a:srgbClr val="B4A7D6"/>
                </a:solidFill>
                <a:latin typeface="Comic Sans MS"/>
                <a:ea typeface="Comic Sans MS"/>
                <a:cs typeface="Comic Sans MS"/>
                <a:sym typeface="Comic Sans MS"/>
              </a:rPr>
              <a:t>Done</a:t>
            </a:r>
            <a:endParaRPr>
              <a:solidFill>
                <a:srgbClr val="B4A7D6"/>
              </a:solidFill>
              <a:latin typeface="Comic Sans MS"/>
              <a:ea typeface="Comic Sans MS"/>
              <a:cs typeface="Comic Sans MS"/>
              <a:sym typeface="Comic Sans M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90" name="Shape 190"/>
        <p:cNvGrpSpPr/>
        <p:nvPr/>
      </p:nvGrpSpPr>
      <p:grpSpPr>
        <a:xfrm>
          <a:off x="0" y="0"/>
          <a:ext cx="0" cy="0"/>
          <a:chOff x="0" y="0"/>
          <a:chExt cx="0" cy="0"/>
        </a:xfrm>
      </p:grpSpPr>
      <p:sp>
        <p:nvSpPr>
          <p:cNvPr id="191" name="Google Shape;191;p22"/>
          <p:cNvSpPr txBox="1"/>
          <p:nvPr>
            <p:ph idx="1" type="body"/>
          </p:nvPr>
        </p:nvSpPr>
        <p:spPr>
          <a:xfrm>
            <a:off x="569325" y="1857575"/>
            <a:ext cx="8277600" cy="4068000"/>
          </a:xfrm>
          <a:prstGeom prst="rect">
            <a:avLst/>
          </a:prstGeom>
          <a:ln cap="flat" cmpd="sng" w="9525">
            <a:solidFill>
              <a:srgbClr val="FFFFFF"/>
            </a:solidFill>
            <a:prstDash val="dashDot"/>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2400">
              <a:solidFill>
                <a:srgbClr val="8E7CC3"/>
              </a:solidFill>
              <a:latin typeface="Comic Sans MS"/>
              <a:ea typeface="Comic Sans MS"/>
              <a:cs typeface="Comic Sans MS"/>
              <a:sym typeface="Comic Sans MS"/>
            </a:endParaRPr>
          </a:p>
          <a:p>
            <a:pPr indent="0" lvl="0" marL="0" rtl="0" algn="ctr">
              <a:spcBef>
                <a:spcPts val="1600"/>
              </a:spcBef>
              <a:spcAft>
                <a:spcPts val="0"/>
              </a:spcAft>
              <a:buNone/>
            </a:pPr>
            <a:r>
              <a:rPr lang="ar" sz="2400">
                <a:solidFill>
                  <a:srgbClr val="8E7CC3"/>
                </a:solidFill>
                <a:latin typeface="Comic Sans MS"/>
                <a:ea typeface="Comic Sans MS"/>
                <a:cs typeface="Comic Sans MS"/>
                <a:sym typeface="Comic Sans MS"/>
              </a:rPr>
              <a:t>Team leader</a:t>
            </a:r>
            <a:r>
              <a:rPr lang="ar" sz="2400">
                <a:solidFill>
                  <a:srgbClr val="8E7CC3"/>
                </a:solidFill>
                <a:latin typeface="Comic Sans MS"/>
                <a:ea typeface="Comic Sans MS"/>
                <a:cs typeface="Comic Sans MS"/>
                <a:sym typeface="Comic Sans MS"/>
              </a:rPr>
              <a:t>s</a:t>
            </a:r>
            <a:endParaRPr sz="2400">
              <a:solidFill>
                <a:srgbClr val="000000"/>
              </a:solidFill>
              <a:latin typeface="Comic Sans MS"/>
              <a:ea typeface="Comic Sans MS"/>
              <a:cs typeface="Comic Sans MS"/>
              <a:sym typeface="Comic Sans MS"/>
            </a:endParaRPr>
          </a:p>
          <a:p>
            <a:pPr indent="0" lvl="0" marL="0" rtl="0" algn="ctr">
              <a:spcBef>
                <a:spcPts val="1600"/>
              </a:spcBef>
              <a:spcAft>
                <a:spcPts val="0"/>
              </a:spcAft>
              <a:buNone/>
            </a:pPr>
            <a:r>
              <a:rPr lang="ar" sz="2400">
                <a:solidFill>
                  <a:srgbClr val="000000"/>
                </a:solidFill>
                <a:latin typeface="Comic Sans MS"/>
                <a:ea typeface="Comic Sans MS"/>
                <a:cs typeface="Comic Sans MS"/>
                <a:sym typeface="Comic Sans MS"/>
              </a:rPr>
              <a:t>ميعاد النفيعي </a:t>
            </a:r>
            <a:r>
              <a:rPr lang="ar" sz="2400">
                <a:solidFill>
                  <a:srgbClr val="000000"/>
                </a:solidFill>
                <a:latin typeface="Comic Sans MS"/>
                <a:ea typeface="Comic Sans MS"/>
                <a:cs typeface="Comic Sans MS"/>
                <a:sym typeface="Comic Sans MS"/>
              </a:rPr>
              <a:t>- فهد </a:t>
            </a:r>
            <a:r>
              <a:rPr lang="ar" sz="2400">
                <a:solidFill>
                  <a:srgbClr val="000000"/>
                </a:solidFill>
                <a:latin typeface="Comic Sans MS"/>
                <a:ea typeface="Comic Sans MS"/>
                <a:cs typeface="Comic Sans MS"/>
                <a:sym typeface="Comic Sans MS"/>
              </a:rPr>
              <a:t>النهابي</a:t>
            </a:r>
            <a:r>
              <a:rPr lang="ar" sz="2400">
                <a:solidFill>
                  <a:srgbClr val="000000"/>
                </a:solidFill>
                <a:latin typeface="Comic Sans MS"/>
                <a:ea typeface="Comic Sans MS"/>
                <a:cs typeface="Comic Sans MS"/>
                <a:sym typeface="Comic Sans MS"/>
              </a:rPr>
              <a:t> </a:t>
            </a:r>
            <a:endParaRPr sz="2400">
              <a:solidFill>
                <a:srgbClr val="000000"/>
              </a:solidFill>
              <a:latin typeface="Comic Sans MS"/>
              <a:ea typeface="Comic Sans MS"/>
              <a:cs typeface="Comic Sans MS"/>
              <a:sym typeface="Comic Sans MS"/>
            </a:endParaRPr>
          </a:p>
          <a:p>
            <a:pPr indent="0" lvl="0" marL="0" rtl="0" algn="ctr">
              <a:spcBef>
                <a:spcPts val="1600"/>
              </a:spcBef>
              <a:spcAft>
                <a:spcPts val="0"/>
              </a:spcAft>
              <a:buNone/>
            </a:pPr>
            <a:r>
              <a:rPr lang="ar" sz="2400">
                <a:solidFill>
                  <a:srgbClr val="8E7CC3"/>
                </a:solidFill>
                <a:latin typeface="Comic Sans MS"/>
                <a:ea typeface="Comic Sans MS"/>
                <a:cs typeface="Comic Sans MS"/>
                <a:sym typeface="Comic Sans MS"/>
              </a:rPr>
              <a:t>Team members</a:t>
            </a:r>
            <a:endParaRPr sz="2400">
              <a:solidFill>
                <a:srgbClr val="8E7CC3"/>
              </a:solidFill>
              <a:latin typeface="Comic Sans MS"/>
              <a:ea typeface="Comic Sans MS"/>
              <a:cs typeface="Comic Sans MS"/>
              <a:sym typeface="Comic Sans MS"/>
            </a:endParaRPr>
          </a:p>
          <a:p>
            <a:pPr indent="0" lvl="0" marL="0" rtl="0" algn="ctr">
              <a:spcBef>
                <a:spcPts val="1600"/>
              </a:spcBef>
              <a:spcAft>
                <a:spcPts val="1600"/>
              </a:spcAft>
              <a:buNone/>
            </a:pPr>
            <a:r>
              <a:rPr lang="ar" sz="2400">
                <a:solidFill>
                  <a:srgbClr val="000000"/>
                </a:solidFill>
                <a:latin typeface="Comic Sans MS"/>
                <a:ea typeface="Comic Sans MS"/>
                <a:cs typeface="Comic Sans MS"/>
                <a:sym typeface="Comic Sans MS"/>
              </a:rPr>
              <a:t>غادة القرني - ساره البليهد - عهد القرين - بلقيس الراجحي - ليلى الصّباغ </a:t>
            </a:r>
            <a:endParaRPr sz="2400">
              <a:solidFill>
                <a:srgbClr val="000000"/>
              </a:solidFill>
              <a:latin typeface="Comic Sans MS"/>
              <a:ea typeface="Comic Sans MS"/>
              <a:cs typeface="Comic Sans MS"/>
              <a:sym typeface="Comic Sans MS"/>
            </a:endParaRPr>
          </a:p>
        </p:txBody>
      </p:sp>
      <p:pic>
        <p:nvPicPr>
          <p:cNvPr id="192" name="Google Shape;192;p22"/>
          <p:cNvPicPr preferRelativeResize="0"/>
          <p:nvPr/>
        </p:nvPicPr>
        <p:blipFill>
          <a:blip r:embed="rId4">
            <a:alphaModFix/>
          </a:blip>
          <a:stretch>
            <a:fillRect/>
          </a:stretch>
        </p:blipFill>
        <p:spPr>
          <a:xfrm>
            <a:off x="5101425" y="7921775"/>
            <a:ext cx="494425" cy="621750"/>
          </a:xfrm>
          <a:prstGeom prst="rect">
            <a:avLst/>
          </a:prstGeom>
          <a:noFill/>
          <a:ln>
            <a:noFill/>
          </a:ln>
        </p:spPr>
      </p:pic>
      <p:pic>
        <p:nvPicPr>
          <p:cNvPr id="193" name="Google Shape;193;p22"/>
          <p:cNvPicPr preferRelativeResize="0"/>
          <p:nvPr/>
        </p:nvPicPr>
        <p:blipFill>
          <a:blip r:embed="rId5">
            <a:alphaModFix/>
          </a:blip>
          <a:stretch>
            <a:fillRect/>
          </a:stretch>
        </p:blipFill>
        <p:spPr>
          <a:xfrm>
            <a:off x="5037763" y="8543525"/>
            <a:ext cx="621750" cy="621750"/>
          </a:xfrm>
          <a:prstGeom prst="rect">
            <a:avLst/>
          </a:prstGeom>
          <a:noFill/>
          <a:ln>
            <a:noFill/>
          </a:ln>
        </p:spPr>
      </p:pic>
      <p:pic>
        <p:nvPicPr>
          <p:cNvPr id="194" name="Google Shape;194;p22"/>
          <p:cNvPicPr preferRelativeResize="0"/>
          <p:nvPr/>
        </p:nvPicPr>
        <p:blipFill>
          <a:blip r:embed="rId6">
            <a:alphaModFix/>
          </a:blip>
          <a:stretch>
            <a:fillRect/>
          </a:stretch>
        </p:blipFill>
        <p:spPr>
          <a:xfrm>
            <a:off x="4902913" y="9279540"/>
            <a:ext cx="891450" cy="749625"/>
          </a:xfrm>
          <a:prstGeom prst="rect">
            <a:avLst/>
          </a:prstGeom>
          <a:noFill/>
          <a:ln>
            <a:noFill/>
          </a:ln>
        </p:spPr>
      </p:pic>
      <p:pic>
        <p:nvPicPr>
          <p:cNvPr id="195" name="Google Shape;195;p22"/>
          <p:cNvPicPr preferRelativeResize="0"/>
          <p:nvPr/>
        </p:nvPicPr>
        <p:blipFill>
          <a:blip r:embed="rId7">
            <a:alphaModFix/>
          </a:blip>
          <a:stretch>
            <a:fillRect/>
          </a:stretch>
        </p:blipFill>
        <p:spPr>
          <a:xfrm>
            <a:off x="4902938" y="10029175"/>
            <a:ext cx="891425" cy="963300"/>
          </a:xfrm>
          <a:prstGeom prst="rect">
            <a:avLst/>
          </a:prstGeom>
          <a:noFill/>
          <a:ln>
            <a:noFill/>
          </a:ln>
        </p:spPr>
      </p:pic>
      <p:sp>
        <p:nvSpPr>
          <p:cNvPr id="196" name="Google Shape;196;p22"/>
          <p:cNvSpPr txBox="1"/>
          <p:nvPr/>
        </p:nvSpPr>
        <p:spPr>
          <a:xfrm>
            <a:off x="714411" y="1378631"/>
            <a:ext cx="7315200" cy="853500"/>
          </a:xfrm>
          <a:prstGeom prst="rect">
            <a:avLst/>
          </a:prstGeom>
          <a:noFill/>
          <a:ln cap="flat" cmpd="sng" w="9525">
            <a:solidFill>
              <a:srgbClr val="FFFFFF"/>
            </a:solidFill>
            <a:prstDash val="dashDot"/>
            <a:round/>
            <a:headEnd len="sm" w="sm" type="none"/>
            <a:tailEnd len="sm" w="sm" type="none"/>
          </a:ln>
        </p:spPr>
        <p:txBody>
          <a:bodyPr anchorCtr="0" anchor="t" bIns="91425" lIns="91425" spcFirstLastPara="1" rIns="91425" wrap="square" tIns="91425">
            <a:noAutofit/>
          </a:bodyPr>
          <a:lstStyle/>
          <a:p>
            <a:pPr indent="0" lvl="0" marL="0" algn="ctr">
              <a:spcBef>
                <a:spcPts val="0"/>
              </a:spcBef>
              <a:spcAft>
                <a:spcPts val="0"/>
              </a:spcAft>
              <a:buNone/>
            </a:pPr>
            <a:r>
              <a:rPr b="1" lang="ar" sz="2000">
                <a:highlight>
                  <a:srgbClr val="EFEFEF"/>
                </a:highlight>
              </a:rPr>
              <a:t>( </a:t>
            </a:r>
            <a:r>
              <a:rPr b="1" lang="ar" sz="2000">
                <a:highlight>
                  <a:srgbClr val="EFEFEF"/>
                </a:highlight>
              </a:rPr>
              <a:t>يَرْفَعِ اللَّهُ الَّذِينَ آمَنُوا مِنكُمْ وَالَّذِينَ أُوتُوا الْعِلْمَ دَرَجَاتٍ وَاللَّهُ بِمَا تَعْمَلُونَ خَبِير )</a:t>
            </a:r>
            <a:endParaRPr b="1" sz="2000">
              <a:highlight>
                <a:srgbClr val="EFEFEF"/>
              </a:highlight>
            </a:endParaRPr>
          </a:p>
        </p:txBody>
      </p:sp>
      <p:sp>
        <p:nvSpPr>
          <p:cNvPr id="197" name="Google Shape;197;p22"/>
          <p:cNvSpPr txBox="1"/>
          <p:nvPr/>
        </p:nvSpPr>
        <p:spPr>
          <a:xfrm>
            <a:off x="4681925" y="7528425"/>
            <a:ext cx="4165200" cy="3520800"/>
          </a:xfrm>
          <a:prstGeom prst="rect">
            <a:avLst/>
          </a:prstGeom>
          <a:noFill/>
          <a:ln cap="flat" cmpd="sng" w="9525">
            <a:solidFill>
              <a:srgbClr val="999999"/>
            </a:solidFill>
            <a:prstDash val="dashDot"/>
            <a:round/>
            <a:headEnd len="sm" w="sm" type="none"/>
            <a:tailEnd len="sm" w="sm" type="none"/>
          </a:ln>
        </p:spPr>
        <p:txBody>
          <a:bodyPr anchorCtr="0" anchor="t" bIns="91425" lIns="91425" spcFirstLastPara="1" rIns="91425" wrap="square" tIns="91425">
            <a:noAutofit/>
          </a:bodyPr>
          <a:lstStyle/>
          <a:p>
            <a:pPr indent="0" lvl="0" marL="0" rtl="0">
              <a:spcBef>
                <a:spcPts val="0"/>
              </a:spcBef>
              <a:spcAft>
                <a:spcPts val="0"/>
              </a:spcAft>
              <a:buNone/>
            </a:pPr>
            <a:r>
              <a:t/>
            </a:r>
            <a:endParaRPr/>
          </a:p>
          <a:p>
            <a:pPr indent="0" lvl="0" marL="0" rtl="0">
              <a:spcBef>
                <a:spcPts val="0"/>
              </a:spcBef>
              <a:spcAft>
                <a:spcPts val="0"/>
              </a:spcAft>
              <a:buNone/>
            </a:pPr>
            <a:r>
              <a:t/>
            </a:r>
            <a:endParaRPr/>
          </a:p>
          <a:p>
            <a:pPr indent="0" lvl="0" marL="0" rtl="0">
              <a:lnSpc>
                <a:spcPct val="115000"/>
              </a:lnSpc>
              <a:spcBef>
                <a:spcPts val="0"/>
              </a:spcBef>
              <a:spcAft>
                <a:spcPts val="0"/>
              </a:spcAft>
              <a:buNone/>
            </a:pPr>
            <a:r>
              <a:rPr lang="ar"/>
              <a:t>                  </a:t>
            </a:r>
            <a:r>
              <a:rPr lang="ar" sz="1600">
                <a:latin typeface="Comic Sans MS"/>
                <a:ea typeface="Comic Sans MS"/>
                <a:cs typeface="Comic Sans MS"/>
                <a:sym typeface="Comic Sans MS"/>
              </a:rPr>
              <a:t>Embryologyteam437@gmail.com</a:t>
            </a:r>
            <a:endParaRPr sz="1600">
              <a:latin typeface="Comic Sans MS"/>
              <a:ea typeface="Comic Sans MS"/>
              <a:cs typeface="Comic Sans MS"/>
              <a:sym typeface="Comic Sans MS"/>
            </a:endParaRPr>
          </a:p>
          <a:p>
            <a:pPr indent="0" lvl="0" marL="0" rtl="0">
              <a:lnSpc>
                <a:spcPct val="115000"/>
              </a:lnSpc>
              <a:spcBef>
                <a:spcPts val="0"/>
              </a:spcBef>
              <a:spcAft>
                <a:spcPts val="0"/>
              </a:spcAft>
              <a:buNone/>
            </a:pPr>
            <a:r>
              <a:t/>
            </a:r>
            <a:endParaRPr sz="1600">
              <a:latin typeface="Comic Sans MS"/>
              <a:ea typeface="Comic Sans MS"/>
              <a:cs typeface="Comic Sans MS"/>
              <a:sym typeface="Comic Sans MS"/>
            </a:endParaRPr>
          </a:p>
          <a:p>
            <a:pPr indent="0" lvl="0" marL="0" rtl="0">
              <a:lnSpc>
                <a:spcPct val="115000"/>
              </a:lnSpc>
              <a:spcBef>
                <a:spcPts val="0"/>
              </a:spcBef>
              <a:spcAft>
                <a:spcPts val="0"/>
              </a:spcAft>
              <a:buNone/>
            </a:pPr>
            <a:r>
              <a:rPr lang="ar" sz="1600">
                <a:latin typeface="Comic Sans MS"/>
                <a:ea typeface="Comic Sans MS"/>
                <a:cs typeface="Comic Sans MS"/>
                <a:sym typeface="Comic Sans MS"/>
              </a:rPr>
              <a:t>               ‪@embryology437</a:t>
            </a:r>
            <a:endParaRPr sz="1600">
              <a:latin typeface="Comic Sans MS"/>
              <a:ea typeface="Comic Sans MS"/>
              <a:cs typeface="Comic Sans MS"/>
              <a:sym typeface="Comic Sans MS"/>
            </a:endParaRPr>
          </a:p>
          <a:p>
            <a:pPr indent="0" lvl="0" marL="0" rtl="0">
              <a:lnSpc>
                <a:spcPct val="115000"/>
              </a:lnSpc>
              <a:spcBef>
                <a:spcPts val="0"/>
              </a:spcBef>
              <a:spcAft>
                <a:spcPts val="0"/>
              </a:spcAft>
              <a:buNone/>
            </a:pPr>
            <a:r>
              <a:t/>
            </a:r>
            <a:endParaRPr sz="1600">
              <a:latin typeface="Comic Sans MS"/>
              <a:ea typeface="Comic Sans MS"/>
              <a:cs typeface="Comic Sans MS"/>
              <a:sym typeface="Comic Sans MS"/>
            </a:endParaRPr>
          </a:p>
          <a:p>
            <a:pPr indent="0" lvl="0" marL="0" rtl="0">
              <a:lnSpc>
                <a:spcPct val="115000"/>
              </a:lnSpc>
              <a:spcBef>
                <a:spcPts val="0"/>
              </a:spcBef>
              <a:spcAft>
                <a:spcPts val="0"/>
              </a:spcAft>
              <a:buNone/>
            </a:pPr>
            <a:r>
              <a:t/>
            </a:r>
            <a:endParaRPr sz="1600">
              <a:latin typeface="Comic Sans MS"/>
              <a:ea typeface="Comic Sans MS"/>
              <a:cs typeface="Comic Sans MS"/>
              <a:sym typeface="Comic Sans MS"/>
            </a:endParaRPr>
          </a:p>
          <a:p>
            <a:pPr indent="0" lvl="0" marL="0" rtl="0">
              <a:lnSpc>
                <a:spcPct val="115000"/>
              </a:lnSpc>
              <a:spcBef>
                <a:spcPts val="0"/>
              </a:spcBef>
              <a:spcAft>
                <a:spcPts val="0"/>
              </a:spcAft>
              <a:buNone/>
            </a:pPr>
            <a:r>
              <a:rPr lang="ar" sz="1600">
                <a:latin typeface="Comic Sans MS"/>
                <a:ea typeface="Comic Sans MS"/>
                <a:cs typeface="Comic Sans MS"/>
                <a:sym typeface="Comic Sans MS"/>
              </a:rPr>
              <a:t>                </a:t>
            </a:r>
            <a:r>
              <a:rPr lang="ar" sz="1600" u="sng">
                <a:solidFill>
                  <a:srgbClr val="0097A7"/>
                </a:solidFill>
                <a:latin typeface="Comic Sans MS"/>
                <a:ea typeface="Comic Sans MS"/>
                <a:cs typeface="Comic Sans MS"/>
                <a:sym typeface="Comic Sans MS"/>
                <a:hlinkClick r:id="rId8"/>
              </a:rPr>
              <a:t>Your feedback</a:t>
            </a:r>
            <a:r>
              <a:rPr lang="ar" sz="1600">
                <a:latin typeface="Comic Sans MS"/>
                <a:ea typeface="Comic Sans MS"/>
                <a:cs typeface="Comic Sans MS"/>
                <a:sym typeface="Comic Sans MS"/>
              </a:rPr>
              <a:t> </a:t>
            </a:r>
            <a:endParaRPr sz="1600">
              <a:latin typeface="Comic Sans MS"/>
              <a:ea typeface="Comic Sans MS"/>
              <a:cs typeface="Comic Sans MS"/>
              <a:sym typeface="Comic Sans MS"/>
            </a:endParaRPr>
          </a:p>
          <a:p>
            <a:pPr indent="0" lvl="0" marL="0" rtl="0">
              <a:lnSpc>
                <a:spcPct val="115000"/>
              </a:lnSpc>
              <a:spcBef>
                <a:spcPts val="0"/>
              </a:spcBef>
              <a:spcAft>
                <a:spcPts val="0"/>
              </a:spcAft>
              <a:buNone/>
            </a:pPr>
            <a:r>
              <a:t/>
            </a:r>
            <a:endParaRPr sz="1600">
              <a:latin typeface="Comic Sans MS"/>
              <a:ea typeface="Comic Sans MS"/>
              <a:cs typeface="Comic Sans MS"/>
              <a:sym typeface="Comic Sans MS"/>
            </a:endParaRPr>
          </a:p>
          <a:p>
            <a:pPr indent="0" lvl="0" marL="0" rtl="0">
              <a:lnSpc>
                <a:spcPct val="115000"/>
              </a:lnSpc>
              <a:spcBef>
                <a:spcPts val="0"/>
              </a:spcBef>
              <a:spcAft>
                <a:spcPts val="0"/>
              </a:spcAft>
              <a:buNone/>
            </a:pPr>
            <a:r>
              <a:t/>
            </a:r>
            <a:endParaRPr sz="1600">
              <a:latin typeface="Comic Sans MS"/>
              <a:ea typeface="Comic Sans MS"/>
              <a:cs typeface="Comic Sans MS"/>
              <a:sym typeface="Comic Sans MS"/>
            </a:endParaRPr>
          </a:p>
          <a:p>
            <a:pPr indent="0" lvl="0" marL="0" rtl="0">
              <a:lnSpc>
                <a:spcPct val="115000"/>
              </a:lnSpc>
              <a:spcBef>
                <a:spcPts val="0"/>
              </a:spcBef>
              <a:spcAft>
                <a:spcPts val="0"/>
              </a:spcAft>
              <a:buNone/>
            </a:pPr>
            <a:r>
              <a:rPr lang="ar" sz="1600">
                <a:latin typeface="Comic Sans MS"/>
                <a:ea typeface="Comic Sans MS"/>
                <a:cs typeface="Comic Sans MS"/>
                <a:sym typeface="Comic Sans MS"/>
              </a:rPr>
              <a:t>               </a:t>
            </a:r>
            <a:r>
              <a:rPr lang="ar" sz="1600" u="sng">
                <a:solidFill>
                  <a:srgbClr val="0097A7"/>
                </a:solidFill>
                <a:latin typeface="Comic Sans MS"/>
                <a:ea typeface="Comic Sans MS"/>
                <a:cs typeface="Comic Sans MS"/>
                <a:sym typeface="Comic Sans MS"/>
                <a:hlinkClick r:id="rId9"/>
              </a:rPr>
              <a:t>  Editing file</a:t>
            </a:r>
            <a:endParaRPr sz="1600">
              <a:latin typeface="Comic Sans MS"/>
              <a:ea typeface="Comic Sans MS"/>
              <a:cs typeface="Comic Sans MS"/>
              <a:sym typeface="Comic Sans MS"/>
            </a:endParaRPr>
          </a:p>
          <a:p>
            <a:pPr indent="0" lvl="0" marL="0" rtl="0">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Google Shape;64;p14"/>
          <p:cNvSpPr txBox="1"/>
          <p:nvPr/>
        </p:nvSpPr>
        <p:spPr>
          <a:xfrm>
            <a:off x="511798" y="1756807"/>
            <a:ext cx="8120400" cy="9086400"/>
          </a:xfrm>
          <a:prstGeom prst="rect">
            <a:avLst/>
          </a:prstGeom>
          <a:noFill/>
          <a:ln>
            <a:noFill/>
          </a:ln>
        </p:spPr>
        <p:txBody>
          <a:bodyPr anchorCtr="0" anchor="ctr" bIns="91425" lIns="91425" spcFirstLastPara="1" rIns="91425" wrap="square" tIns="91425">
            <a:noAutofit/>
          </a:bodyPr>
          <a:lstStyle/>
          <a:p>
            <a:pPr indent="0" lvl="0" marL="0">
              <a:lnSpc>
                <a:spcPct val="200000"/>
              </a:lnSpc>
              <a:spcBef>
                <a:spcPts val="0"/>
              </a:spcBef>
              <a:spcAft>
                <a:spcPts val="0"/>
              </a:spcAft>
              <a:buNone/>
            </a:pPr>
            <a:r>
              <a:t/>
            </a:r>
            <a:endParaRPr sz="1700">
              <a:latin typeface="Comic Sans MS"/>
              <a:ea typeface="Comic Sans MS"/>
              <a:cs typeface="Comic Sans MS"/>
              <a:sym typeface="Comic Sans MS"/>
            </a:endParaRPr>
          </a:p>
          <a:p>
            <a:pPr indent="0" lvl="0" marL="0" rtl="0">
              <a:lnSpc>
                <a:spcPct val="200000"/>
              </a:lnSpc>
              <a:spcBef>
                <a:spcPts val="0"/>
              </a:spcBef>
              <a:spcAft>
                <a:spcPts val="0"/>
              </a:spcAft>
              <a:buNone/>
            </a:pPr>
            <a:r>
              <a:rPr lang="ar" sz="1700">
                <a:latin typeface="Comic Sans MS"/>
                <a:ea typeface="Comic Sans MS"/>
                <a:cs typeface="Comic Sans MS"/>
                <a:sym typeface="Comic Sans MS"/>
              </a:rPr>
              <a:t>  </a:t>
            </a:r>
            <a:r>
              <a:rPr lang="ar" sz="1700">
                <a:solidFill>
                  <a:srgbClr val="8E7CC3"/>
                </a:solidFill>
                <a:latin typeface="Comic Sans MS"/>
                <a:ea typeface="Comic Sans MS"/>
                <a:cs typeface="Comic Sans MS"/>
                <a:sym typeface="Comic Sans MS"/>
              </a:rPr>
              <a:t>OBJECTIVES: </a:t>
            </a:r>
            <a:endParaRPr sz="1700">
              <a:solidFill>
                <a:srgbClr val="8E7CC3"/>
              </a:solidFill>
              <a:latin typeface="Comic Sans MS"/>
              <a:ea typeface="Comic Sans MS"/>
              <a:cs typeface="Comic Sans MS"/>
              <a:sym typeface="Comic Sans MS"/>
            </a:endParaRPr>
          </a:p>
          <a:p>
            <a:pPr indent="0" lvl="0" marL="0" rtl="0">
              <a:lnSpc>
                <a:spcPct val="200000"/>
              </a:lnSpc>
              <a:spcBef>
                <a:spcPts val="0"/>
              </a:spcBef>
              <a:spcAft>
                <a:spcPts val="0"/>
              </a:spcAft>
              <a:buNone/>
            </a:pPr>
            <a:r>
              <a:t/>
            </a:r>
            <a:endParaRPr sz="1700">
              <a:latin typeface="Comic Sans MS"/>
              <a:ea typeface="Comic Sans MS"/>
              <a:cs typeface="Comic Sans MS"/>
              <a:sym typeface="Comic Sans MS"/>
            </a:endParaRPr>
          </a:p>
          <a:p>
            <a:pPr indent="-336550" lvl="0" marL="457200">
              <a:lnSpc>
                <a:spcPct val="200000"/>
              </a:lnSpc>
              <a:spcBef>
                <a:spcPts val="0"/>
              </a:spcBef>
              <a:spcAft>
                <a:spcPts val="0"/>
              </a:spcAft>
              <a:buSzPts val="1700"/>
              <a:buFont typeface="Comic Sans MS"/>
              <a:buChar char="●"/>
            </a:pPr>
            <a:r>
              <a:rPr lang="ar" sz="1700">
                <a:latin typeface="Comic Sans MS"/>
                <a:ea typeface="Comic Sans MS"/>
                <a:cs typeface="Comic Sans MS"/>
                <a:sym typeface="Comic Sans MS"/>
              </a:rPr>
              <a:t>Describe the development of the spinal cord from the neural tube.</a:t>
            </a:r>
            <a:endParaRPr sz="1700">
              <a:latin typeface="Comic Sans MS"/>
              <a:ea typeface="Comic Sans MS"/>
              <a:cs typeface="Comic Sans MS"/>
              <a:sym typeface="Comic Sans MS"/>
            </a:endParaRPr>
          </a:p>
          <a:p>
            <a:pPr indent="-336550" lvl="0" marL="457200" rtl="0">
              <a:lnSpc>
                <a:spcPct val="200000"/>
              </a:lnSpc>
              <a:spcBef>
                <a:spcPts val="0"/>
              </a:spcBef>
              <a:spcAft>
                <a:spcPts val="0"/>
              </a:spcAft>
              <a:buSzPts val="1700"/>
              <a:buFont typeface="Comic Sans MS"/>
              <a:buChar char="●"/>
            </a:pPr>
            <a:r>
              <a:rPr lang="ar" sz="1700">
                <a:latin typeface="Comic Sans MS"/>
                <a:ea typeface="Comic Sans MS"/>
                <a:cs typeface="Comic Sans MS"/>
                <a:sym typeface="Comic Sans MS"/>
              </a:rPr>
              <a:t>List the layers of the spinal cord and its contents.</a:t>
            </a:r>
            <a:endParaRPr sz="1700">
              <a:latin typeface="Comic Sans MS"/>
              <a:ea typeface="Comic Sans MS"/>
              <a:cs typeface="Comic Sans MS"/>
              <a:sym typeface="Comic Sans MS"/>
            </a:endParaRPr>
          </a:p>
          <a:p>
            <a:pPr indent="-336550" lvl="0" marL="457200" rtl="0">
              <a:lnSpc>
                <a:spcPct val="200000"/>
              </a:lnSpc>
              <a:spcBef>
                <a:spcPts val="0"/>
              </a:spcBef>
              <a:spcAft>
                <a:spcPts val="0"/>
              </a:spcAft>
              <a:buSzPts val="1700"/>
              <a:buFont typeface="Comic Sans MS"/>
              <a:buChar char="●"/>
            </a:pPr>
            <a:r>
              <a:rPr lang="ar" sz="1700">
                <a:latin typeface="Comic Sans MS"/>
                <a:ea typeface="Comic Sans MS"/>
                <a:cs typeface="Comic Sans MS"/>
                <a:sym typeface="Comic Sans MS"/>
              </a:rPr>
              <a:t>List subdivisions of mantle &amp; marginal zones.</a:t>
            </a:r>
            <a:endParaRPr sz="1700">
              <a:latin typeface="Comic Sans MS"/>
              <a:ea typeface="Comic Sans MS"/>
              <a:cs typeface="Comic Sans MS"/>
              <a:sym typeface="Comic Sans MS"/>
            </a:endParaRPr>
          </a:p>
          <a:p>
            <a:pPr indent="-336550" lvl="0" marL="457200" rtl="0">
              <a:lnSpc>
                <a:spcPct val="200000"/>
              </a:lnSpc>
              <a:spcBef>
                <a:spcPts val="0"/>
              </a:spcBef>
              <a:spcAft>
                <a:spcPts val="0"/>
              </a:spcAft>
              <a:buSzPts val="1700"/>
              <a:buFont typeface="Comic Sans MS"/>
              <a:buChar char="●"/>
            </a:pPr>
            <a:r>
              <a:rPr lang="ar" sz="1700">
                <a:latin typeface="Comic Sans MS"/>
                <a:ea typeface="Comic Sans MS"/>
                <a:cs typeface="Comic Sans MS"/>
                <a:sym typeface="Comic Sans MS"/>
              </a:rPr>
              <a:t>List meningeal layers and describe positional changes of spinal cord.</a:t>
            </a:r>
            <a:endParaRPr sz="1700">
              <a:latin typeface="Comic Sans MS"/>
              <a:ea typeface="Comic Sans MS"/>
              <a:cs typeface="Comic Sans MS"/>
              <a:sym typeface="Comic Sans MS"/>
            </a:endParaRPr>
          </a:p>
          <a:p>
            <a:pPr indent="-336550" lvl="0" marL="457200" rtl="0">
              <a:lnSpc>
                <a:spcPct val="200000"/>
              </a:lnSpc>
              <a:spcBef>
                <a:spcPts val="0"/>
              </a:spcBef>
              <a:spcAft>
                <a:spcPts val="0"/>
              </a:spcAft>
              <a:buSzPts val="1700"/>
              <a:buFont typeface="Comic Sans MS"/>
              <a:buChar char="●"/>
            </a:pPr>
            <a:r>
              <a:rPr lang="ar" sz="1700">
                <a:latin typeface="Comic Sans MS"/>
                <a:ea typeface="Comic Sans MS"/>
                <a:cs typeface="Comic Sans MS"/>
                <a:sym typeface="Comic Sans MS"/>
              </a:rPr>
              <a:t>Describe development of vertebral column from sclerotomic portion of paraxial mesoderm.</a:t>
            </a:r>
            <a:endParaRPr sz="1700">
              <a:latin typeface="Comic Sans MS"/>
              <a:ea typeface="Comic Sans MS"/>
              <a:cs typeface="Comic Sans MS"/>
              <a:sym typeface="Comic Sans MS"/>
            </a:endParaRPr>
          </a:p>
          <a:p>
            <a:pPr indent="-336550" lvl="0" marL="457200">
              <a:lnSpc>
                <a:spcPct val="200000"/>
              </a:lnSpc>
              <a:spcBef>
                <a:spcPts val="0"/>
              </a:spcBef>
              <a:spcAft>
                <a:spcPts val="0"/>
              </a:spcAft>
              <a:buSzPts val="1700"/>
              <a:buFont typeface="Comic Sans MS"/>
              <a:buChar char="●"/>
            </a:pPr>
            <a:r>
              <a:rPr lang="ar" sz="1700">
                <a:latin typeface="Comic Sans MS"/>
                <a:ea typeface="Comic Sans MS"/>
                <a:cs typeface="Comic Sans MS"/>
                <a:sym typeface="Comic Sans MS"/>
              </a:rPr>
              <a:t>Describe chondrification &amp; ossification stages in vertebral development.</a:t>
            </a:r>
            <a:endParaRPr sz="1700">
              <a:latin typeface="Comic Sans MS"/>
              <a:ea typeface="Comic Sans MS"/>
              <a:cs typeface="Comic Sans MS"/>
              <a:sym typeface="Comic Sans MS"/>
            </a:endParaRPr>
          </a:p>
          <a:p>
            <a:pPr indent="-336550" lvl="0" marL="457200" rtl="0">
              <a:lnSpc>
                <a:spcPct val="200000"/>
              </a:lnSpc>
              <a:spcBef>
                <a:spcPts val="0"/>
              </a:spcBef>
              <a:spcAft>
                <a:spcPts val="0"/>
              </a:spcAft>
              <a:buSzPts val="1700"/>
              <a:buFont typeface="Comic Sans MS"/>
              <a:buChar char="●"/>
            </a:pPr>
            <a:r>
              <a:rPr lang="ar" sz="1700">
                <a:latin typeface="Comic Sans MS"/>
                <a:ea typeface="Comic Sans MS"/>
                <a:cs typeface="Comic Sans MS"/>
                <a:sym typeface="Comic Sans MS"/>
              </a:rPr>
              <a:t>Describe spina bifida and its types.</a:t>
            </a:r>
            <a:endParaRPr sz="1700">
              <a:latin typeface="Comic Sans MS"/>
              <a:ea typeface="Comic Sans MS"/>
              <a:cs typeface="Comic Sans MS"/>
              <a:sym typeface="Comic Sans MS"/>
            </a:endParaRPr>
          </a:p>
          <a:p>
            <a:pPr indent="0" lvl="0" marL="0" rtl="0">
              <a:lnSpc>
                <a:spcPct val="200000"/>
              </a:lnSpc>
              <a:spcBef>
                <a:spcPts val="0"/>
              </a:spcBef>
              <a:spcAft>
                <a:spcPts val="0"/>
              </a:spcAft>
              <a:buNone/>
            </a:pPr>
            <a:r>
              <a:t/>
            </a:r>
            <a:endParaRPr sz="1700">
              <a:latin typeface="Comic Sans MS"/>
              <a:ea typeface="Comic Sans MS"/>
              <a:cs typeface="Comic Sans MS"/>
              <a:sym typeface="Comic Sans MS"/>
            </a:endParaRPr>
          </a:p>
          <a:p>
            <a:pPr indent="0" lvl="0" marL="0">
              <a:lnSpc>
                <a:spcPct val="200000"/>
              </a:lnSpc>
              <a:spcBef>
                <a:spcPts val="0"/>
              </a:spcBef>
              <a:spcAft>
                <a:spcPts val="0"/>
              </a:spcAft>
              <a:buNone/>
            </a:pPr>
            <a:r>
              <a:t/>
            </a:r>
            <a:endParaRPr sz="1700">
              <a:latin typeface="Comic Sans MS"/>
              <a:ea typeface="Comic Sans MS"/>
              <a:cs typeface="Comic Sans MS"/>
              <a:sym typeface="Comic Sans MS"/>
            </a:endParaRPr>
          </a:p>
          <a:p>
            <a:pPr indent="0" lvl="0" marL="0">
              <a:lnSpc>
                <a:spcPct val="200000"/>
              </a:lnSpc>
              <a:spcBef>
                <a:spcPts val="0"/>
              </a:spcBef>
              <a:spcAft>
                <a:spcPts val="0"/>
              </a:spcAft>
              <a:buNone/>
            </a:pPr>
            <a:r>
              <a:t/>
            </a:r>
            <a:endParaRPr sz="1700">
              <a:latin typeface="Comic Sans MS"/>
              <a:ea typeface="Comic Sans MS"/>
              <a:cs typeface="Comic Sans MS"/>
              <a:sym typeface="Comic Sans MS"/>
            </a:endParaRPr>
          </a:p>
          <a:p>
            <a:pPr indent="0" lvl="0" marL="0" rtl="0">
              <a:lnSpc>
                <a:spcPct val="200000"/>
              </a:lnSpc>
              <a:spcBef>
                <a:spcPts val="0"/>
              </a:spcBef>
              <a:spcAft>
                <a:spcPts val="0"/>
              </a:spcAft>
              <a:buNone/>
            </a:pPr>
            <a:r>
              <a:t/>
            </a:r>
            <a:endParaRPr sz="1700">
              <a:latin typeface="Comic Sans MS"/>
              <a:ea typeface="Comic Sans MS"/>
              <a:cs typeface="Comic Sans MS"/>
              <a:sym typeface="Comic Sans MS"/>
            </a:endParaRPr>
          </a:p>
          <a:p>
            <a:pPr indent="0" lvl="0" marL="0" rtl="0">
              <a:lnSpc>
                <a:spcPct val="200000"/>
              </a:lnSpc>
              <a:spcBef>
                <a:spcPts val="0"/>
              </a:spcBef>
              <a:spcAft>
                <a:spcPts val="0"/>
              </a:spcAft>
              <a:buNone/>
            </a:pPr>
            <a:r>
              <a:rPr lang="ar" sz="1700">
                <a:latin typeface="Comic Sans MS"/>
                <a:ea typeface="Comic Sans MS"/>
                <a:cs typeface="Comic Sans MS"/>
                <a:sym typeface="Comic Sans MS"/>
              </a:rPr>
              <a:t>  </a:t>
            </a:r>
            <a:endParaRPr sz="1700">
              <a:solidFill>
                <a:srgbClr val="999999"/>
              </a:solidFill>
              <a:latin typeface="Comic Sans MS"/>
              <a:ea typeface="Comic Sans MS"/>
              <a:cs typeface="Comic Sans MS"/>
              <a:sym typeface="Comic Sans M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5"/>
          <p:cNvSpPr txBox="1"/>
          <p:nvPr>
            <p:ph idx="1" type="body"/>
          </p:nvPr>
        </p:nvSpPr>
        <p:spPr>
          <a:xfrm>
            <a:off x="173425" y="737850"/>
            <a:ext cx="6681900" cy="11124300"/>
          </a:xfrm>
          <a:prstGeom prst="rect">
            <a:avLst/>
          </a:prstGeom>
        </p:spPr>
        <p:txBody>
          <a:bodyPr anchorCtr="0" anchor="t" bIns="91425" lIns="91425" spcFirstLastPara="1" rIns="91425" wrap="square" tIns="91425">
            <a:noAutofit/>
          </a:bodyPr>
          <a:lstStyle/>
          <a:p>
            <a:pPr indent="0" lvl="0" marL="0" rtl="0">
              <a:spcBef>
                <a:spcPts val="700"/>
              </a:spcBef>
              <a:spcAft>
                <a:spcPts val="0"/>
              </a:spcAft>
              <a:buClr>
                <a:schemeClr val="dk1"/>
              </a:buClr>
              <a:buSzPts val="1100"/>
              <a:buFont typeface="Arial"/>
              <a:buNone/>
            </a:pPr>
            <a:r>
              <a:rPr lang="ar" sz="1200">
                <a:solidFill>
                  <a:srgbClr val="8E7CC3"/>
                </a:solidFill>
                <a:latin typeface="Comic Sans MS"/>
                <a:ea typeface="Comic Sans MS"/>
                <a:cs typeface="Comic Sans MS"/>
                <a:sym typeface="Comic Sans MS"/>
              </a:rPr>
              <a:t>The Three Germ Layers: </a:t>
            </a:r>
            <a:endParaRPr sz="1200">
              <a:solidFill>
                <a:srgbClr val="8E7CC3"/>
              </a:solidFill>
              <a:latin typeface="Comic Sans MS"/>
              <a:ea typeface="Comic Sans MS"/>
              <a:cs typeface="Comic Sans MS"/>
              <a:sym typeface="Comic Sans MS"/>
            </a:endParaRPr>
          </a:p>
          <a:p>
            <a:pPr indent="0" lvl="0" marL="0" rtl="0">
              <a:spcBef>
                <a:spcPts val="700"/>
              </a:spcBef>
              <a:spcAft>
                <a:spcPts val="0"/>
              </a:spcAft>
              <a:buClr>
                <a:schemeClr val="dk1"/>
              </a:buClr>
              <a:buSzPts val="1100"/>
              <a:buFont typeface="Arial"/>
              <a:buNone/>
            </a:pPr>
            <a:r>
              <a:rPr lang="ar" sz="1200">
                <a:solidFill>
                  <a:srgbClr val="000000"/>
                </a:solidFill>
                <a:latin typeface="Comic Sans MS"/>
                <a:ea typeface="Comic Sans MS"/>
                <a:cs typeface="Comic Sans MS"/>
                <a:sym typeface="Comic Sans MS"/>
              </a:rPr>
              <a:t> </a:t>
            </a:r>
            <a:r>
              <a:rPr lang="ar" sz="1200">
                <a:solidFill>
                  <a:srgbClr val="FF00FF"/>
                </a:solidFill>
                <a:latin typeface="Comic Sans MS"/>
                <a:ea typeface="Comic Sans MS"/>
                <a:cs typeface="Comic Sans MS"/>
                <a:sym typeface="Comic Sans MS"/>
              </a:rPr>
              <a:t>Ectoder</a:t>
            </a:r>
            <a:r>
              <a:rPr lang="ar" sz="1200">
                <a:solidFill>
                  <a:srgbClr val="FF00FF"/>
                </a:solidFill>
                <a:latin typeface="Comic Sans MS"/>
                <a:ea typeface="Comic Sans MS"/>
                <a:cs typeface="Comic Sans MS"/>
                <a:sym typeface="Comic Sans MS"/>
              </a:rPr>
              <a:t>m</a:t>
            </a:r>
            <a:r>
              <a:rPr lang="ar" sz="1200">
                <a:solidFill>
                  <a:srgbClr val="000000"/>
                </a:solidFill>
                <a:latin typeface="Comic Sans MS"/>
                <a:ea typeface="Comic Sans MS"/>
                <a:cs typeface="Comic Sans MS"/>
                <a:sym typeface="Comic Sans MS"/>
              </a:rPr>
              <a:t>, </a:t>
            </a:r>
            <a:r>
              <a:rPr lang="ar" sz="1200">
                <a:solidFill>
                  <a:srgbClr val="38761D"/>
                </a:solidFill>
                <a:latin typeface="Comic Sans MS"/>
                <a:ea typeface="Comic Sans MS"/>
                <a:cs typeface="Comic Sans MS"/>
                <a:sym typeface="Comic Sans MS"/>
              </a:rPr>
              <a:t>Mesoderm</a:t>
            </a:r>
            <a:r>
              <a:rPr lang="ar" sz="1200">
                <a:solidFill>
                  <a:srgbClr val="000000"/>
                </a:solidFill>
                <a:latin typeface="Comic Sans MS"/>
                <a:ea typeface="Comic Sans MS"/>
                <a:cs typeface="Comic Sans MS"/>
                <a:sym typeface="Comic Sans MS"/>
              </a:rPr>
              <a:t>, </a:t>
            </a:r>
            <a:r>
              <a:rPr lang="ar" sz="1200">
                <a:solidFill>
                  <a:srgbClr val="CC0000"/>
                </a:solidFill>
                <a:latin typeface="Comic Sans MS"/>
                <a:ea typeface="Comic Sans MS"/>
                <a:cs typeface="Comic Sans MS"/>
                <a:sym typeface="Comic Sans MS"/>
              </a:rPr>
              <a:t>Endoderm</a:t>
            </a:r>
            <a:endParaRPr sz="1200">
              <a:solidFill>
                <a:srgbClr val="CC0000"/>
              </a:solidFill>
              <a:latin typeface="Comic Sans MS"/>
              <a:ea typeface="Comic Sans MS"/>
              <a:cs typeface="Comic Sans MS"/>
              <a:sym typeface="Comic Sans MS"/>
            </a:endParaRPr>
          </a:p>
          <a:p>
            <a:pPr indent="0" lvl="0" marL="0" rtl="0">
              <a:spcBef>
                <a:spcPts val="700"/>
              </a:spcBef>
              <a:spcAft>
                <a:spcPts val="0"/>
              </a:spcAft>
              <a:buClr>
                <a:schemeClr val="dk1"/>
              </a:buClr>
              <a:buSzPts val="1100"/>
              <a:buFont typeface="Arial"/>
              <a:buNone/>
            </a:pPr>
            <a:r>
              <a:rPr lang="ar" sz="1200">
                <a:solidFill>
                  <a:srgbClr val="000000"/>
                </a:solidFill>
                <a:latin typeface="Comic Sans MS"/>
                <a:ea typeface="Comic Sans MS"/>
                <a:cs typeface="Comic Sans MS"/>
                <a:sym typeface="Comic Sans MS"/>
              </a:rPr>
              <a:t> The Neural Tube is a derivative of the </a:t>
            </a:r>
            <a:r>
              <a:rPr b="1" lang="ar" sz="1200">
                <a:solidFill>
                  <a:srgbClr val="000000"/>
                </a:solidFill>
                <a:latin typeface="Comic Sans MS"/>
                <a:ea typeface="Comic Sans MS"/>
                <a:cs typeface="Comic Sans MS"/>
                <a:sym typeface="Comic Sans MS"/>
              </a:rPr>
              <a:t>ectoderm</a:t>
            </a:r>
            <a:r>
              <a:rPr lang="ar" sz="1200">
                <a:solidFill>
                  <a:srgbClr val="000000"/>
                </a:solidFill>
                <a:latin typeface="Comic Sans MS"/>
                <a:ea typeface="Comic Sans MS"/>
                <a:cs typeface="Comic Sans MS"/>
                <a:sym typeface="Comic Sans MS"/>
              </a:rPr>
              <a:t>. </a:t>
            </a:r>
            <a:br>
              <a:rPr lang="ar" sz="1200">
                <a:solidFill>
                  <a:srgbClr val="000000"/>
                </a:solidFill>
                <a:latin typeface="Comic Sans MS"/>
                <a:ea typeface="Comic Sans MS"/>
                <a:cs typeface="Comic Sans MS"/>
                <a:sym typeface="Comic Sans MS"/>
              </a:rPr>
            </a:br>
            <a:r>
              <a:rPr lang="ar" sz="1200">
                <a:solidFill>
                  <a:srgbClr val="000000"/>
                </a:solidFill>
                <a:latin typeface="Comic Sans MS"/>
                <a:ea typeface="Comic Sans MS"/>
                <a:cs typeface="Comic Sans MS"/>
                <a:sym typeface="Comic Sans MS"/>
              </a:rPr>
              <a:t> </a:t>
            </a:r>
            <a:r>
              <a:rPr lang="ar" sz="1200">
                <a:solidFill>
                  <a:srgbClr val="CC0000"/>
                </a:solidFill>
                <a:latin typeface="Comic Sans MS"/>
                <a:ea typeface="Comic Sans MS"/>
                <a:cs typeface="Comic Sans MS"/>
                <a:sym typeface="Comic Sans MS"/>
              </a:rPr>
              <a:t>Notochord</a:t>
            </a:r>
            <a:r>
              <a:rPr lang="ar" sz="1200">
                <a:solidFill>
                  <a:srgbClr val="000000"/>
                </a:solidFill>
                <a:latin typeface="Comic Sans MS"/>
                <a:ea typeface="Comic Sans MS"/>
                <a:cs typeface="Comic Sans MS"/>
                <a:sym typeface="Comic Sans MS"/>
              </a:rPr>
              <a:t> stimulates neural tube formation which in turn stimulates development of        the vertebral column. </a:t>
            </a:r>
            <a:endParaRPr sz="1200">
              <a:solidFill>
                <a:srgbClr val="000000"/>
              </a:solidFill>
              <a:latin typeface="Comic Sans MS"/>
              <a:ea typeface="Comic Sans MS"/>
              <a:cs typeface="Comic Sans MS"/>
              <a:sym typeface="Comic Sans MS"/>
            </a:endParaRPr>
          </a:p>
          <a:p>
            <a:pPr indent="0" lvl="0" marL="0" rtl="0">
              <a:spcBef>
                <a:spcPts val="700"/>
              </a:spcBef>
              <a:spcAft>
                <a:spcPts val="0"/>
              </a:spcAft>
              <a:buClr>
                <a:schemeClr val="dk1"/>
              </a:buClr>
              <a:buSzPts val="1100"/>
              <a:buFont typeface="Arial"/>
              <a:buNone/>
            </a:pPr>
            <a:r>
              <a:rPr lang="ar" sz="1200">
                <a:solidFill>
                  <a:srgbClr val="A64D79"/>
                </a:solidFill>
                <a:latin typeface="Comic Sans MS"/>
                <a:ea typeface="Comic Sans MS"/>
                <a:cs typeface="Comic Sans MS"/>
                <a:sym typeface="Comic Sans MS"/>
              </a:rPr>
              <a:t> </a:t>
            </a:r>
            <a:r>
              <a:rPr lang="ar" sz="1200">
                <a:solidFill>
                  <a:srgbClr val="8E7CC3"/>
                </a:solidFill>
                <a:latin typeface="Comic Sans MS"/>
                <a:ea typeface="Comic Sans MS"/>
                <a:cs typeface="Comic Sans MS"/>
                <a:sym typeface="Comic Sans MS"/>
              </a:rPr>
              <a:t>Development of Neural Tube: </a:t>
            </a:r>
            <a:endParaRPr sz="1200">
              <a:solidFill>
                <a:srgbClr val="8E7CC3"/>
              </a:solidFill>
              <a:latin typeface="Comic Sans MS"/>
              <a:ea typeface="Comic Sans MS"/>
              <a:cs typeface="Comic Sans MS"/>
              <a:sym typeface="Comic Sans MS"/>
            </a:endParaRPr>
          </a:p>
          <a:p>
            <a:pPr indent="-304800" lvl="0" marL="457200" rtl="0">
              <a:spcBef>
                <a:spcPts val="700"/>
              </a:spcBef>
              <a:spcAft>
                <a:spcPts val="0"/>
              </a:spcAft>
              <a:buClr>
                <a:srgbClr val="000000"/>
              </a:buClr>
              <a:buSzPts val="1200"/>
              <a:buFont typeface="Comic Sans MS"/>
              <a:buAutoNum type="arabicPeriod"/>
            </a:pPr>
            <a:r>
              <a:rPr lang="ar" sz="1200">
                <a:solidFill>
                  <a:srgbClr val="000000"/>
                </a:solidFill>
                <a:latin typeface="Comic Sans MS"/>
                <a:ea typeface="Comic Sans MS"/>
                <a:cs typeface="Comic Sans MS"/>
                <a:sym typeface="Comic Sans MS"/>
              </a:rPr>
              <a:t>Ectodermal cells </a:t>
            </a:r>
            <a:r>
              <a:rPr b="1" lang="ar" sz="1200">
                <a:solidFill>
                  <a:srgbClr val="000000"/>
                </a:solidFill>
                <a:latin typeface="Comic Sans MS"/>
                <a:ea typeface="Comic Sans MS"/>
                <a:cs typeface="Comic Sans MS"/>
                <a:sym typeface="Comic Sans MS"/>
              </a:rPr>
              <a:t>dorsal</a:t>
            </a:r>
            <a:r>
              <a:rPr lang="ar" sz="1200">
                <a:solidFill>
                  <a:srgbClr val="000000"/>
                </a:solidFill>
                <a:latin typeface="Comic Sans MS"/>
                <a:ea typeface="Comic Sans MS"/>
                <a:cs typeface="Comic Sans MS"/>
                <a:sym typeface="Comic Sans MS"/>
              </a:rPr>
              <a:t> to notochord thicken to form the </a:t>
            </a:r>
            <a:r>
              <a:rPr lang="ar" sz="1200">
                <a:solidFill>
                  <a:srgbClr val="CC0000"/>
                </a:solidFill>
                <a:latin typeface="Comic Sans MS"/>
                <a:ea typeface="Comic Sans MS"/>
                <a:cs typeface="Comic Sans MS"/>
                <a:sym typeface="Comic Sans MS"/>
              </a:rPr>
              <a:t>neural plate.</a:t>
            </a:r>
            <a:endParaRPr sz="1200">
              <a:solidFill>
                <a:srgbClr val="CC0000"/>
              </a:solidFill>
              <a:latin typeface="Comic Sans MS"/>
              <a:ea typeface="Comic Sans MS"/>
              <a:cs typeface="Comic Sans MS"/>
              <a:sym typeface="Comic Sans MS"/>
            </a:endParaRPr>
          </a:p>
          <a:p>
            <a:pPr indent="-304800" lvl="0" marL="457200" rtl="0">
              <a:spcBef>
                <a:spcPts val="0"/>
              </a:spcBef>
              <a:spcAft>
                <a:spcPts val="0"/>
              </a:spcAft>
              <a:buClr>
                <a:srgbClr val="000000"/>
              </a:buClr>
              <a:buSzPts val="1200"/>
              <a:buFont typeface="Comic Sans MS"/>
              <a:buAutoNum type="arabicPeriod"/>
            </a:pPr>
            <a:r>
              <a:rPr lang="ar" sz="1200">
                <a:solidFill>
                  <a:srgbClr val="000000"/>
                </a:solidFill>
                <a:latin typeface="Comic Sans MS"/>
                <a:ea typeface="Comic Sans MS"/>
                <a:cs typeface="Comic Sans MS"/>
                <a:sym typeface="Comic Sans MS"/>
              </a:rPr>
              <a:t> A longitudinal groove, neural groove, develops in the neural plate.</a:t>
            </a:r>
            <a:endParaRPr sz="1200">
              <a:solidFill>
                <a:srgbClr val="000000"/>
              </a:solidFill>
              <a:latin typeface="Comic Sans MS"/>
              <a:ea typeface="Comic Sans MS"/>
              <a:cs typeface="Comic Sans MS"/>
              <a:sym typeface="Comic Sans MS"/>
            </a:endParaRPr>
          </a:p>
          <a:p>
            <a:pPr indent="-304800" lvl="0" marL="457200" rtl="0">
              <a:spcBef>
                <a:spcPts val="0"/>
              </a:spcBef>
              <a:spcAft>
                <a:spcPts val="0"/>
              </a:spcAft>
              <a:buClr>
                <a:srgbClr val="000000"/>
              </a:buClr>
              <a:buSzPts val="1200"/>
              <a:buFont typeface="Comic Sans MS"/>
              <a:buAutoNum type="arabicPeriod"/>
            </a:pPr>
            <a:r>
              <a:rPr lang="ar" sz="1200">
                <a:solidFill>
                  <a:srgbClr val="000000"/>
                </a:solidFill>
                <a:latin typeface="Comic Sans MS"/>
                <a:ea typeface="Comic Sans MS"/>
                <a:cs typeface="Comic Sans MS"/>
                <a:sym typeface="Comic Sans MS"/>
              </a:rPr>
              <a:t> The margins of the neural plate (</a:t>
            </a:r>
            <a:r>
              <a:rPr b="1" lang="ar" sz="1200">
                <a:solidFill>
                  <a:srgbClr val="000000"/>
                </a:solidFill>
                <a:latin typeface="Comic Sans MS"/>
                <a:ea typeface="Comic Sans MS"/>
                <a:cs typeface="Comic Sans MS"/>
                <a:sym typeface="Comic Sans MS"/>
              </a:rPr>
              <a:t>neural folds</a:t>
            </a:r>
            <a:r>
              <a:rPr lang="ar" sz="1200">
                <a:solidFill>
                  <a:srgbClr val="000000"/>
                </a:solidFill>
                <a:latin typeface="Comic Sans MS"/>
                <a:ea typeface="Comic Sans MS"/>
                <a:cs typeface="Comic Sans MS"/>
                <a:sym typeface="Comic Sans MS"/>
              </a:rPr>
              <a:t>) approach to each other and fuse to form the </a:t>
            </a:r>
            <a:r>
              <a:rPr lang="ar" sz="1200">
                <a:solidFill>
                  <a:srgbClr val="CC0000"/>
                </a:solidFill>
                <a:latin typeface="Comic Sans MS"/>
                <a:ea typeface="Comic Sans MS"/>
                <a:cs typeface="Comic Sans MS"/>
                <a:sym typeface="Comic Sans MS"/>
              </a:rPr>
              <a:t>neural tube.</a:t>
            </a:r>
            <a:endParaRPr sz="1200">
              <a:solidFill>
                <a:srgbClr val="CC0000"/>
              </a:solidFill>
              <a:latin typeface="Comic Sans MS"/>
              <a:ea typeface="Comic Sans MS"/>
              <a:cs typeface="Comic Sans MS"/>
              <a:sym typeface="Comic Sans MS"/>
            </a:endParaRPr>
          </a:p>
          <a:p>
            <a:pPr indent="0" lvl="0" marL="0" rtl="0">
              <a:spcBef>
                <a:spcPts val="700"/>
              </a:spcBef>
              <a:spcAft>
                <a:spcPts val="0"/>
              </a:spcAft>
              <a:buNone/>
            </a:pPr>
            <a:r>
              <a:t/>
            </a:r>
            <a:endParaRPr sz="1200">
              <a:solidFill>
                <a:srgbClr val="000000"/>
              </a:solidFill>
              <a:latin typeface="Comic Sans MS"/>
              <a:ea typeface="Comic Sans MS"/>
              <a:cs typeface="Comic Sans MS"/>
              <a:sym typeface="Comic Sans MS"/>
            </a:endParaRPr>
          </a:p>
          <a:p>
            <a:pPr indent="0" lvl="0" marL="0" rtl="0">
              <a:spcBef>
                <a:spcPts val="700"/>
              </a:spcBef>
              <a:spcAft>
                <a:spcPts val="0"/>
              </a:spcAft>
              <a:buNone/>
            </a:pPr>
            <a:r>
              <a:t/>
            </a:r>
            <a:endParaRPr sz="1200">
              <a:solidFill>
                <a:srgbClr val="000000"/>
              </a:solidFill>
              <a:latin typeface="Comic Sans MS"/>
              <a:ea typeface="Comic Sans MS"/>
              <a:cs typeface="Comic Sans MS"/>
              <a:sym typeface="Comic Sans MS"/>
            </a:endParaRPr>
          </a:p>
          <a:p>
            <a:pPr indent="0" lvl="0" marL="0" rtl="0">
              <a:spcBef>
                <a:spcPts val="700"/>
              </a:spcBef>
              <a:spcAft>
                <a:spcPts val="0"/>
              </a:spcAft>
              <a:buNone/>
            </a:pPr>
            <a:r>
              <a:t/>
            </a:r>
            <a:endParaRPr sz="1200">
              <a:solidFill>
                <a:srgbClr val="A64D79"/>
              </a:solidFill>
              <a:latin typeface="Comic Sans MS"/>
              <a:ea typeface="Comic Sans MS"/>
              <a:cs typeface="Comic Sans MS"/>
              <a:sym typeface="Comic Sans MS"/>
            </a:endParaRPr>
          </a:p>
          <a:p>
            <a:pPr indent="0" lvl="0" marL="0" rtl="0">
              <a:spcBef>
                <a:spcPts val="700"/>
              </a:spcBef>
              <a:spcAft>
                <a:spcPts val="0"/>
              </a:spcAft>
              <a:buNone/>
            </a:pPr>
            <a:r>
              <a:rPr lang="ar" sz="1200">
                <a:solidFill>
                  <a:srgbClr val="8E7CC3"/>
                </a:solidFill>
                <a:latin typeface="Comic Sans MS"/>
                <a:ea typeface="Comic Sans MS"/>
                <a:cs typeface="Comic Sans MS"/>
                <a:sym typeface="Comic Sans MS"/>
              </a:rPr>
              <a:t>Development of the Spinal Cord:</a:t>
            </a:r>
            <a:r>
              <a:rPr lang="ar" sz="1200">
                <a:solidFill>
                  <a:srgbClr val="A64D79"/>
                </a:solidFill>
                <a:latin typeface="Comic Sans MS"/>
                <a:ea typeface="Comic Sans MS"/>
                <a:cs typeface="Comic Sans MS"/>
                <a:sym typeface="Comic Sans MS"/>
              </a:rPr>
              <a:t> </a:t>
            </a:r>
            <a:r>
              <a:rPr lang="ar" sz="1200">
                <a:solidFill>
                  <a:srgbClr val="999999"/>
                </a:solidFill>
                <a:latin typeface="Comic Sans MS"/>
                <a:ea typeface="Comic Sans MS"/>
                <a:cs typeface="Comic Sans MS"/>
                <a:sym typeface="Comic Sans MS"/>
              </a:rPr>
              <a:t>brain الثلث الأول يتكون منه ال</a:t>
            </a:r>
            <a:endParaRPr sz="1200">
              <a:solidFill>
                <a:srgbClr val="999999"/>
              </a:solidFill>
              <a:latin typeface="Comic Sans MS"/>
              <a:ea typeface="Comic Sans MS"/>
              <a:cs typeface="Comic Sans MS"/>
              <a:sym typeface="Comic Sans MS"/>
            </a:endParaRPr>
          </a:p>
          <a:p>
            <a:pPr indent="0" lvl="0" marL="0" rtl="0">
              <a:spcBef>
                <a:spcPts val="700"/>
              </a:spcBef>
              <a:spcAft>
                <a:spcPts val="0"/>
              </a:spcAft>
              <a:buNone/>
            </a:pPr>
            <a:r>
              <a:rPr lang="ar" sz="1200">
                <a:solidFill>
                  <a:srgbClr val="000000"/>
                </a:solidFill>
                <a:latin typeface="Comic Sans MS"/>
                <a:ea typeface="Comic Sans MS"/>
                <a:cs typeface="Comic Sans MS"/>
                <a:sym typeface="Comic Sans MS"/>
              </a:rPr>
              <a:t>The spinal cord develops from the </a:t>
            </a:r>
            <a:r>
              <a:rPr lang="ar" sz="1200">
                <a:solidFill>
                  <a:srgbClr val="CC0000"/>
                </a:solidFill>
                <a:latin typeface="Comic Sans MS"/>
                <a:ea typeface="Comic Sans MS"/>
                <a:cs typeface="Comic Sans MS"/>
                <a:sym typeface="Comic Sans MS"/>
              </a:rPr>
              <a:t>caudal 2/3 of the neural tube. </a:t>
            </a:r>
            <a:endParaRPr sz="1200">
              <a:solidFill>
                <a:srgbClr val="CC0000"/>
              </a:solidFill>
              <a:latin typeface="Comic Sans MS"/>
              <a:ea typeface="Comic Sans MS"/>
              <a:cs typeface="Comic Sans MS"/>
              <a:sym typeface="Comic Sans MS"/>
            </a:endParaRPr>
          </a:p>
          <a:p>
            <a:pPr indent="0" lvl="0" marL="0" rtl="0">
              <a:spcBef>
                <a:spcPts val="700"/>
              </a:spcBef>
              <a:spcAft>
                <a:spcPts val="0"/>
              </a:spcAft>
              <a:buNone/>
            </a:pPr>
            <a:r>
              <a:rPr lang="ar" sz="1200">
                <a:solidFill>
                  <a:srgbClr val="000000"/>
                </a:solidFill>
                <a:latin typeface="Comic Sans MS"/>
                <a:ea typeface="Comic Sans MS"/>
                <a:cs typeface="Comic Sans MS"/>
                <a:sym typeface="Comic Sans MS"/>
              </a:rPr>
              <a:t>The cells of the neural tube are arranged in three layers: </a:t>
            </a:r>
            <a:endParaRPr sz="1200">
              <a:solidFill>
                <a:srgbClr val="000000"/>
              </a:solidFill>
              <a:latin typeface="Comic Sans MS"/>
              <a:ea typeface="Comic Sans MS"/>
              <a:cs typeface="Comic Sans MS"/>
              <a:sym typeface="Comic Sans MS"/>
            </a:endParaRPr>
          </a:p>
          <a:p>
            <a:pPr indent="0" lvl="0" marL="0" rtl="0">
              <a:spcBef>
                <a:spcPts val="700"/>
              </a:spcBef>
              <a:spcAft>
                <a:spcPts val="0"/>
              </a:spcAft>
              <a:buNone/>
            </a:pPr>
            <a:r>
              <a:t/>
            </a:r>
            <a:endParaRPr sz="1200">
              <a:solidFill>
                <a:srgbClr val="000000"/>
              </a:solidFill>
              <a:latin typeface="Comic Sans MS"/>
              <a:ea typeface="Comic Sans MS"/>
              <a:cs typeface="Comic Sans MS"/>
              <a:sym typeface="Comic Sans MS"/>
            </a:endParaRPr>
          </a:p>
          <a:p>
            <a:pPr indent="0" lvl="0" marL="0" rtl="0">
              <a:spcBef>
                <a:spcPts val="700"/>
              </a:spcBef>
              <a:spcAft>
                <a:spcPts val="0"/>
              </a:spcAft>
              <a:buNone/>
            </a:pPr>
            <a:r>
              <a:t/>
            </a:r>
            <a:endParaRPr sz="1200">
              <a:solidFill>
                <a:srgbClr val="000000"/>
              </a:solidFill>
              <a:latin typeface="Comic Sans MS"/>
              <a:ea typeface="Comic Sans MS"/>
              <a:cs typeface="Comic Sans MS"/>
              <a:sym typeface="Comic Sans MS"/>
            </a:endParaRPr>
          </a:p>
          <a:p>
            <a:pPr indent="0" lvl="0" marL="0" rtl="0">
              <a:spcBef>
                <a:spcPts val="700"/>
              </a:spcBef>
              <a:spcAft>
                <a:spcPts val="0"/>
              </a:spcAft>
              <a:buNone/>
            </a:pPr>
            <a:r>
              <a:t/>
            </a:r>
            <a:endParaRPr sz="1200">
              <a:solidFill>
                <a:srgbClr val="000000"/>
              </a:solidFill>
              <a:latin typeface="Comic Sans MS"/>
              <a:ea typeface="Comic Sans MS"/>
              <a:cs typeface="Comic Sans MS"/>
              <a:sym typeface="Comic Sans MS"/>
            </a:endParaRPr>
          </a:p>
          <a:p>
            <a:pPr indent="0" lvl="0" marL="0" rtl="0">
              <a:spcBef>
                <a:spcPts val="700"/>
              </a:spcBef>
              <a:spcAft>
                <a:spcPts val="0"/>
              </a:spcAft>
              <a:buNone/>
            </a:pPr>
            <a:r>
              <a:t/>
            </a:r>
            <a:endParaRPr sz="1200">
              <a:solidFill>
                <a:srgbClr val="000000"/>
              </a:solidFill>
              <a:latin typeface="Comic Sans MS"/>
              <a:ea typeface="Comic Sans MS"/>
              <a:cs typeface="Comic Sans MS"/>
              <a:sym typeface="Comic Sans MS"/>
            </a:endParaRPr>
          </a:p>
          <a:p>
            <a:pPr indent="0" lvl="0" marL="0" rtl="0">
              <a:spcBef>
                <a:spcPts val="700"/>
              </a:spcBef>
              <a:spcAft>
                <a:spcPts val="0"/>
              </a:spcAft>
              <a:buNone/>
            </a:pPr>
            <a:r>
              <a:t/>
            </a:r>
            <a:endParaRPr sz="1200">
              <a:solidFill>
                <a:srgbClr val="000000"/>
              </a:solidFill>
              <a:latin typeface="Comic Sans MS"/>
              <a:ea typeface="Comic Sans MS"/>
              <a:cs typeface="Comic Sans MS"/>
              <a:sym typeface="Comic Sans MS"/>
            </a:endParaRPr>
          </a:p>
          <a:p>
            <a:pPr indent="0" lvl="0" marL="0" rtl="0">
              <a:spcBef>
                <a:spcPts val="700"/>
              </a:spcBef>
              <a:spcAft>
                <a:spcPts val="0"/>
              </a:spcAft>
              <a:buNone/>
            </a:pPr>
            <a:r>
              <a:t/>
            </a:r>
            <a:endParaRPr sz="1200">
              <a:solidFill>
                <a:srgbClr val="000000"/>
              </a:solidFill>
              <a:latin typeface="Comic Sans MS"/>
              <a:ea typeface="Comic Sans MS"/>
              <a:cs typeface="Comic Sans MS"/>
              <a:sym typeface="Comic Sans MS"/>
            </a:endParaRPr>
          </a:p>
          <a:p>
            <a:pPr indent="0" lvl="0" marL="0" rtl="0">
              <a:spcBef>
                <a:spcPts val="700"/>
              </a:spcBef>
              <a:spcAft>
                <a:spcPts val="0"/>
              </a:spcAft>
              <a:buNone/>
            </a:pPr>
            <a:r>
              <a:t/>
            </a:r>
            <a:endParaRPr sz="1200">
              <a:solidFill>
                <a:srgbClr val="000000"/>
              </a:solidFill>
              <a:latin typeface="Comic Sans MS"/>
              <a:ea typeface="Comic Sans MS"/>
              <a:cs typeface="Comic Sans MS"/>
              <a:sym typeface="Comic Sans MS"/>
            </a:endParaRPr>
          </a:p>
          <a:p>
            <a:pPr indent="0" lvl="0" marL="0" rtl="0">
              <a:spcBef>
                <a:spcPts val="700"/>
              </a:spcBef>
              <a:spcAft>
                <a:spcPts val="0"/>
              </a:spcAft>
              <a:buNone/>
            </a:pPr>
            <a:r>
              <a:t/>
            </a:r>
            <a:endParaRPr sz="1200">
              <a:solidFill>
                <a:srgbClr val="000000"/>
              </a:solidFill>
              <a:latin typeface="Comic Sans MS"/>
              <a:ea typeface="Comic Sans MS"/>
              <a:cs typeface="Comic Sans MS"/>
              <a:sym typeface="Comic Sans MS"/>
            </a:endParaRPr>
          </a:p>
          <a:p>
            <a:pPr indent="0" lvl="0" marL="0" rtl="0">
              <a:spcBef>
                <a:spcPts val="700"/>
              </a:spcBef>
              <a:spcAft>
                <a:spcPts val="0"/>
              </a:spcAft>
              <a:buNone/>
            </a:pPr>
            <a:r>
              <a:t/>
            </a:r>
            <a:endParaRPr sz="1200">
              <a:solidFill>
                <a:srgbClr val="000000"/>
              </a:solidFill>
              <a:latin typeface="Comic Sans MS"/>
              <a:ea typeface="Comic Sans MS"/>
              <a:cs typeface="Comic Sans MS"/>
              <a:sym typeface="Comic Sans MS"/>
            </a:endParaRPr>
          </a:p>
          <a:p>
            <a:pPr indent="0" lvl="0" marL="0" rtl="0">
              <a:spcBef>
                <a:spcPts val="700"/>
              </a:spcBef>
              <a:spcAft>
                <a:spcPts val="0"/>
              </a:spcAft>
              <a:buNone/>
            </a:pPr>
            <a:r>
              <a:t/>
            </a:r>
            <a:endParaRPr sz="1200">
              <a:solidFill>
                <a:srgbClr val="000000"/>
              </a:solidFill>
              <a:latin typeface="Comic Sans MS"/>
              <a:ea typeface="Comic Sans MS"/>
              <a:cs typeface="Comic Sans MS"/>
              <a:sym typeface="Comic Sans MS"/>
            </a:endParaRPr>
          </a:p>
          <a:p>
            <a:pPr indent="0" lvl="0" marL="0" rtl="0">
              <a:spcBef>
                <a:spcPts val="700"/>
              </a:spcBef>
              <a:spcAft>
                <a:spcPts val="0"/>
              </a:spcAft>
              <a:buNone/>
            </a:pPr>
            <a:r>
              <a:t/>
            </a:r>
            <a:endParaRPr sz="1200">
              <a:solidFill>
                <a:srgbClr val="000000"/>
              </a:solidFill>
              <a:latin typeface="Comic Sans MS"/>
              <a:ea typeface="Comic Sans MS"/>
              <a:cs typeface="Comic Sans MS"/>
              <a:sym typeface="Comic Sans MS"/>
            </a:endParaRPr>
          </a:p>
          <a:p>
            <a:pPr indent="0" lvl="0" marL="0" rtl="0">
              <a:spcBef>
                <a:spcPts val="700"/>
              </a:spcBef>
              <a:spcAft>
                <a:spcPts val="0"/>
              </a:spcAft>
              <a:buNone/>
            </a:pPr>
            <a:r>
              <a:t/>
            </a:r>
            <a:endParaRPr sz="1200">
              <a:solidFill>
                <a:srgbClr val="A64D79"/>
              </a:solidFill>
              <a:latin typeface="Comic Sans MS"/>
              <a:ea typeface="Comic Sans MS"/>
              <a:cs typeface="Comic Sans MS"/>
              <a:sym typeface="Comic Sans MS"/>
            </a:endParaRPr>
          </a:p>
          <a:p>
            <a:pPr indent="0" lvl="0" marL="0" rtl="0">
              <a:spcBef>
                <a:spcPts val="700"/>
              </a:spcBef>
              <a:spcAft>
                <a:spcPts val="0"/>
              </a:spcAft>
              <a:buNone/>
            </a:pPr>
            <a:r>
              <a:rPr lang="ar" sz="1200">
                <a:solidFill>
                  <a:srgbClr val="8E7CC3"/>
                </a:solidFill>
                <a:latin typeface="Comic Sans MS"/>
                <a:ea typeface="Comic Sans MS"/>
                <a:cs typeface="Comic Sans MS"/>
                <a:sym typeface="Comic Sans MS"/>
              </a:rPr>
              <a:t>Mantle Layer of Spinal Cord: </a:t>
            </a:r>
            <a:endParaRPr sz="1200">
              <a:solidFill>
                <a:srgbClr val="8E7CC3"/>
              </a:solidFill>
              <a:latin typeface="Comic Sans MS"/>
              <a:ea typeface="Comic Sans MS"/>
              <a:cs typeface="Comic Sans MS"/>
              <a:sym typeface="Comic Sans MS"/>
            </a:endParaRPr>
          </a:p>
          <a:p>
            <a:pPr indent="0" lvl="0" marL="0" rtl="0">
              <a:spcBef>
                <a:spcPts val="700"/>
              </a:spcBef>
              <a:spcAft>
                <a:spcPts val="0"/>
              </a:spcAft>
              <a:buNone/>
            </a:pPr>
            <a:r>
              <a:rPr lang="ar" sz="1200">
                <a:solidFill>
                  <a:srgbClr val="000000"/>
                </a:solidFill>
                <a:latin typeface="Comic Sans MS"/>
                <a:ea typeface="Comic Sans MS"/>
                <a:cs typeface="Comic Sans MS"/>
                <a:sym typeface="Comic Sans MS"/>
              </a:rPr>
              <a:t>Neurons of mantle layer (</a:t>
            </a:r>
            <a:r>
              <a:rPr b="1" lang="ar" sz="1200">
                <a:solidFill>
                  <a:srgbClr val="000000"/>
                </a:solidFill>
                <a:latin typeface="Comic Sans MS"/>
                <a:ea typeface="Comic Sans MS"/>
                <a:cs typeface="Comic Sans MS"/>
                <a:sym typeface="Comic Sans MS"/>
              </a:rPr>
              <a:t>future grey matter</a:t>
            </a:r>
            <a:r>
              <a:rPr lang="ar" sz="1200">
                <a:solidFill>
                  <a:srgbClr val="000000"/>
                </a:solidFill>
                <a:latin typeface="Comic Sans MS"/>
                <a:ea typeface="Comic Sans MS"/>
                <a:cs typeface="Comic Sans MS"/>
                <a:sym typeface="Comic Sans MS"/>
              </a:rPr>
              <a:t>) differentiate into :</a:t>
            </a:r>
            <a:endParaRPr sz="1200">
              <a:solidFill>
                <a:srgbClr val="000000"/>
              </a:solidFill>
              <a:latin typeface="Comic Sans MS"/>
              <a:ea typeface="Comic Sans MS"/>
              <a:cs typeface="Comic Sans MS"/>
              <a:sym typeface="Comic Sans MS"/>
            </a:endParaRPr>
          </a:p>
          <a:p>
            <a:pPr indent="0" lvl="0" marL="0" rtl="0">
              <a:spcBef>
                <a:spcPts val="700"/>
              </a:spcBef>
              <a:spcAft>
                <a:spcPts val="0"/>
              </a:spcAft>
              <a:buNone/>
            </a:pPr>
            <a:r>
              <a:t/>
            </a:r>
            <a:endParaRPr sz="1200">
              <a:solidFill>
                <a:srgbClr val="000000"/>
              </a:solidFill>
              <a:latin typeface="Comic Sans MS"/>
              <a:ea typeface="Comic Sans MS"/>
              <a:cs typeface="Comic Sans MS"/>
              <a:sym typeface="Comic Sans MS"/>
            </a:endParaRPr>
          </a:p>
          <a:p>
            <a:pPr indent="0" lvl="0" marL="0" rtl="0">
              <a:spcBef>
                <a:spcPts val="700"/>
              </a:spcBef>
              <a:spcAft>
                <a:spcPts val="0"/>
              </a:spcAft>
              <a:buNone/>
            </a:pPr>
            <a:r>
              <a:t/>
            </a:r>
            <a:endParaRPr sz="1200">
              <a:solidFill>
                <a:srgbClr val="000000"/>
              </a:solidFill>
              <a:latin typeface="Comic Sans MS"/>
              <a:ea typeface="Comic Sans MS"/>
              <a:cs typeface="Comic Sans MS"/>
              <a:sym typeface="Comic Sans MS"/>
            </a:endParaRPr>
          </a:p>
          <a:p>
            <a:pPr indent="0" lvl="0" marL="0" rtl="0">
              <a:spcBef>
                <a:spcPts val="700"/>
              </a:spcBef>
              <a:spcAft>
                <a:spcPts val="0"/>
              </a:spcAft>
              <a:buNone/>
            </a:pPr>
            <a:r>
              <a:t/>
            </a:r>
            <a:endParaRPr sz="1200">
              <a:solidFill>
                <a:srgbClr val="000000"/>
              </a:solidFill>
              <a:latin typeface="Comic Sans MS"/>
              <a:ea typeface="Comic Sans MS"/>
              <a:cs typeface="Comic Sans MS"/>
              <a:sym typeface="Comic Sans MS"/>
            </a:endParaRPr>
          </a:p>
          <a:p>
            <a:pPr indent="0" lvl="0" marL="0" rtl="0">
              <a:spcBef>
                <a:spcPts val="700"/>
              </a:spcBef>
              <a:spcAft>
                <a:spcPts val="0"/>
              </a:spcAft>
              <a:buNone/>
            </a:pPr>
            <a:r>
              <a:t/>
            </a:r>
            <a:endParaRPr sz="1200">
              <a:solidFill>
                <a:srgbClr val="000000"/>
              </a:solidFill>
              <a:latin typeface="Comic Sans MS"/>
              <a:ea typeface="Comic Sans MS"/>
              <a:cs typeface="Comic Sans MS"/>
              <a:sym typeface="Comic Sans MS"/>
            </a:endParaRPr>
          </a:p>
          <a:p>
            <a:pPr indent="0" lvl="0" marL="0" rtl="0">
              <a:spcBef>
                <a:spcPts val="700"/>
              </a:spcBef>
              <a:spcAft>
                <a:spcPts val="0"/>
              </a:spcAft>
              <a:buNone/>
            </a:pPr>
            <a:r>
              <a:t/>
            </a:r>
            <a:endParaRPr sz="1200">
              <a:solidFill>
                <a:srgbClr val="000000"/>
              </a:solidFill>
              <a:latin typeface="Comic Sans MS"/>
              <a:ea typeface="Comic Sans MS"/>
              <a:cs typeface="Comic Sans MS"/>
              <a:sym typeface="Comic Sans MS"/>
            </a:endParaRPr>
          </a:p>
          <a:p>
            <a:pPr indent="0" lvl="0" marL="0" rtl="0">
              <a:spcBef>
                <a:spcPts val="700"/>
              </a:spcBef>
              <a:spcAft>
                <a:spcPts val="0"/>
              </a:spcAft>
              <a:buNone/>
            </a:pPr>
            <a:r>
              <a:t/>
            </a:r>
            <a:endParaRPr sz="1200">
              <a:solidFill>
                <a:srgbClr val="000000"/>
              </a:solidFill>
              <a:latin typeface="Comic Sans MS"/>
              <a:ea typeface="Comic Sans MS"/>
              <a:cs typeface="Comic Sans MS"/>
              <a:sym typeface="Comic Sans MS"/>
            </a:endParaRPr>
          </a:p>
          <a:p>
            <a:pPr indent="-304800" lvl="0" marL="457200" rtl="0">
              <a:spcBef>
                <a:spcPts val="700"/>
              </a:spcBef>
              <a:spcAft>
                <a:spcPts val="0"/>
              </a:spcAft>
              <a:buClr>
                <a:srgbClr val="000000"/>
              </a:buClr>
              <a:buSzPts val="1200"/>
              <a:buFont typeface="Comic Sans MS"/>
              <a:buChar char="●"/>
            </a:pPr>
            <a:r>
              <a:rPr lang="ar" sz="1200">
                <a:solidFill>
                  <a:srgbClr val="000000"/>
                </a:solidFill>
                <a:latin typeface="Comic Sans MS"/>
                <a:ea typeface="Comic Sans MS"/>
                <a:cs typeface="Comic Sans MS"/>
                <a:sym typeface="Comic Sans MS"/>
              </a:rPr>
              <a:t>The 2 areas are separated by a longitudinal groove (</a:t>
            </a:r>
            <a:r>
              <a:rPr lang="ar" sz="1200">
                <a:solidFill>
                  <a:srgbClr val="CC0000"/>
                </a:solidFill>
                <a:latin typeface="Comic Sans MS"/>
                <a:ea typeface="Comic Sans MS"/>
                <a:cs typeface="Comic Sans MS"/>
                <a:sym typeface="Comic Sans MS"/>
              </a:rPr>
              <a:t>sulcus limitans</a:t>
            </a:r>
            <a:r>
              <a:rPr lang="ar" sz="1200">
                <a:solidFill>
                  <a:srgbClr val="000000"/>
                </a:solidFill>
                <a:latin typeface="Comic Sans MS"/>
                <a:ea typeface="Comic Sans MS"/>
                <a:cs typeface="Comic Sans MS"/>
                <a:sym typeface="Comic Sans MS"/>
              </a:rPr>
              <a:t>). </a:t>
            </a:r>
            <a:endParaRPr sz="1200">
              <a:solidFill>
                <a:srgbClr val="000000"/>
              </a:solidFill>
              <a:latin typeface="Comic Sans MS"/>
              <a:ea typeface="Comic Sans MS"/>
              <a:cs typeface="Comic Sans MS"/>
              <a:sym typeface="Comic Sans MS"/>
            </a:endParaRPr>
          </a:p>
        </p:txBody>
      </p:sp>
      <p:graphicFrame>
        <p:nvGraphicFramePr>
          <p:cNvPr id="70" name="Google Shape;70;p15"/>
          <p:cNvGraphicFramePr/>
          <p:nvPr/>
        </p:nvGraphicFramePr>
        <p:xfrm>
          <a:off x="345712" y="5410598"/>
          <a:ext cx="3000000" cy="3000000"/>
        </p:xfrm>
        <a:graphic>
          <a:graphicData uri="http://schemas.openxmlformats.org/drawingml/2006/table">
            <a:tbl>
              <a:tblPr>
                <a:noFill/>
                <a:tableStyleId>{51B6F6F0-6FEA-487F-8CBA-90A2D5A66A33}</a:tableStyleId>
              </a:tblPr>
              <a:tblGrid>
                <a:gridCol w="1686625"/>
                <a:gridCol w="1686625"/>
                <a:gridCol w="1686625"/>
              </a:tblGrid>
              <a:tr h="436025">
                <a:tc>
                  <a:txBody>
                    <a:bodyPr>
                      <a:noAutofit/>
                    </a:bodyPr>
                    <a:lstStyle/>
                    <a:p>
                      <a:pPr indent="0" lvl="0" marL="0" algn="ctr">
                        <a:spcBef>
                          <a:spcPts val="0"/>
                        </a:spcBef>
                        <a:spcAft>
                          <a:spcPts val="0"/>
                        </a:spcAft>
                        <a:buNone/>
                      </a:pPr>
                      <a:r>
                        <a:rPr b="1" lang="ar" sz="1200">
                          <a:solidFill>
                            <a:srgbClr val="38761D"/>
                          </a:solidFill>
                          <a:latin typeface="Comic Sans MS"/>
                          <a:ea typeface="Comic Sans MS"/>
                          <a:cs typeface="Comic Sans MS"/>
                          <a:sym typeface="Comic Sans MS"/>
                        </a:rPr>
                        <a:t>ventricular zone</a:t>
                      </a:r>
                      <a:endParaRPr b="1" sz="1200">
                        <a:solidFill>
                          <a:srgbClr val="38761D"/>
                        </a:solidFill>
                        <a:latin typeface="Comic Sans MS"/>
                        <a:ea typeface="Comic Sans MS"/>
                        <a:cs typeface="Comic Sans MS"/>
                        <a:sym typeface="Comic Sans MS"/>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D9D2E9"/>
                    </a:solidFill>
                  </a:tcPr>
                </a:tc>
                <a:tc>
                  <a:txBody>
                    <a:bodyPr>
                      <a:noAutofit/>
                    </a:bodyPr>
                    <a:lstStyle/>
                    <a:p>
                      <a:pPr indent="0" lvl="0" marL="0" algn="ctr">
                        <a:spcBef>
                          <a:spcPts val="0"/>
                        </a:spcBef>
                        <a:spcAft>
                          <a:spcPts val="0"/>
                        </a:spcAft>
                        <a:buNone/>
                      </a:pPr>
                      <a:r>
                        <a:rPr b="1" lang="ar" sz="1200">
                          <a:solidFill>
                            <a:srgbClr val="FF00FF"/>
                          </a:solidFill>
                          <a:latin typeface="Comic Sans MS"/>
                          <a:ea typeface="Comic Sans MS"/>
                          <a:cs typeface="Comic Sans MS"/>
                          <a:sym typeface="Comic Sans MS"/>
                        </a:rPr>
                        <a:t>mantle zone</a:t>
                      </a:r>
                      <a:endParaRPr b="1" sz="1200">
                        <a:solidFill>
                          <a:srgbClr val="FF00FF"/>
                        </a:solidFill>
                        <a:latin typeface="Comic Sans MS"/>
                        <a:ea typeface="Comic Sans MS"/>
                        <a:cs typeface="Comic Sans MS"/>
                        <a:sym typeface="Comic Sans MS"/>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D9D2E9"/>
                    </a:solidFill>
                  </a:tcPr>
                </a:tc>
                <a:tc>
                  <a:txBody>
                    <a:bodyPr>
                      <a:noAutofit/>
                    </a:bodyPr>
                    <a:lstStyle/>
                    <a:p>
                      <a:pPr indent="0" lvl="0" marL="0" algn="ctr">
                        <a:spcBef>
                          <a:spcPts val="0"/>
                        </a:spcBef>
                        <a:spcAft>
                          <a:spcPts val="0"/>
                        </a:spcAft>
                        <a:buNone/>
                      </a:pPr>
                      <a:r>
                        <a:rPr b="1" lang="ar" sz="1200">
                          <a:solidFill>
                            <a:srgbClr val="0000FF"/>
                          </a:solidFill>
                          <a:latin typeface="Comic Sans MS"/>
                          <a:ea typeface="Comic Sans MS"/>
                          <a:cs typeface="Comic Sans MS"/>
                          <a:sym typeface="Comic Sans MS"/>
                        </a:rPr>
                        <a:t>marginal zone</a:t>
                      </a:r>
                      <a:endParaRPr b="1" sz="1200">
                        <a:solidFill>
                          <a:srgbClr val="0000FF"/>
                        </a:solidFill>
                        <a:latin typeface="Comic Sans MS"/>
                        <a:ea typeface="Comic Sans MS"/>
                        <a:cs typeface="Comic Sans MS"/>
                        <a:sym typeface="Comic Sans MS"/>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D9D2E9"/>
                    </a:solidFill>
                  </a:tcPr>
                </a:tc>
              </a:tr>
              <a:tr h="436025">
                <a:tc>
                  <a:txBody>
                    <a:bodyPr>
                      <a:noAutofit/>
                    </a:bodyPr>
                    <a:lstStyle/>
                    <a:p>
                      <a:pPr indent="0" lvl="0" marL="0" algn="ctr">
                        <a:spcBef>
                          <a:spcPts val="0"/>
                        </a:spcBef>
                        <a:spcAft>
                          <a:spcPts val="0"/>
                        </a:spcAft>
                        <a:buNone/>
                      </a:pPr>
                      <a:r>
                        <a:rPr lang="ar" sz="1200">
                          <a:latin typeface="Comic Sans MS"/>
                          <a:ea typeface="Comic Sans MS"/>
                          <a:cs typeface="Comic Sans MS"/>
                          <a:sym typeface="Comic Sans MS"/>
                        </a:rPr>
                        <a:t>Inner </a:t>
                      </a:r>
                      <a:endParaRPr sz="1200">
                        <a:latin typeface="Comic Sans MS"/>
                        <a:ea typeface="Comic Sans MS"/>
                        <a:cs typeface="Comic Sans MS"/>
                        <a:sym typeface="Comic Sans MS"/>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noAutofit/>
                    </a:bodyPr>
                    <a:lstStyle/>
                    <a:p>
                      <a:pPr indent="0" lvl="0" marL="0" algn="ctr">
                        <a:spcBef>
                          <a:spcPts val="0"/>
                        </a:spcBef>
                        <a:spcAft>
                          <a:spcPts val="0"/>
                        </a:spcAft>
                        <a:buNone/>
                      </a:pPr>
                      <a:r>
                        <a:rPr lang="ar" sz="1200">
                          <a:latin typeface="Comic Sans MS"/>
                          <a:ea typeface="Comic Sans MS"/>
                          <a:cs typeface="Comic Sans MS"/>
                          <a:sym typeface="Comic Sans MS"/>
                        </a:rPr>
                        <a:t>Middle </a:t>
                      </a:r>
                      <a:endParaRPr sz="1200">
                        <a:latin typeface="Comic Sans MS"/>
                        <a:ea typeface="Comic Sans MS"/>
                        <a:cs typeface="Comic Sans MS"/>
                        <a:sym typeface="Comic Sans MS"/>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noAutofit/>
                    </a:bodyPr>
                    <a:lstStyle/>
                    <a:p>
                      <a:pPr indent="0" lvl="0" marL="0" algn="ctr">
                        <a:spcBef>
                          <a:spcPts val="0"/>
                        </a:spcBef>
                        <a:spcAft>
                          <a:spcPts val="0"/>
                        </a:spcAft>
                        <a:buNone/>
                      </a:pPr>
                      <a:r>
                        <a:rPr lang="ar" sz="1200">
                          <a:latin typeface="Comic Sans MS"/>
                          <a:ea typeface="Comic Sans MS"/>
                          <a:cs typeface="Comic Sans MS"/>
                          <a:sym typeface="Comic Sans MS"/>
                        </a:rPr>
                        <a:t>Outer</a:t>
                      </a:r>
                      <a:endParaRPr sz="1200">
                        <a:latin typeface="Comic Sans MS"/>
                        <a:ea typeface="Comic Sans MS"/>
                        <a:cs typeface="Comic Sans MS"/>
                        <a:sym typeface="Comic Sans MS"/>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696650">
                <a:tc>
                  <a:txBody>
                    <a:bodyPr>
                      <a:noAutofit/>
                    </a:bodyPr>
                    <a:lstStyle/>
                    <a:p>
                      <a:pPr indent="0" lvl="0" marL="0" algn="ctr">
                        <a:spcBef>
                          <a:spcPts val="0"/>
                        </a:spcBef>
                        <a:spcAft>
                          <a:spcPts val="0"/>
                        </a:spcAft>
                        <a:buNone/>
                      </a:pPr>
                      <a:r>
                        <a:rPr lang="ar" sz="1200">
                          <a:latin typeface="Comic Sans MS"/>
                          <a:ea typeface="Comic Sans MS"/>
                          <a:cs typeface="Comic Sans MS"/>
                          <a:sym typeface="Comic Sans MS"/>
                        </a:rPr>
                        <a:t>undifferentiated cells</a:t>
                      </a:r>
                      <a:endParaRPr sz="1200">
                        <a:latin typeface="Comic Sans MS"/>
                        <a:ea typeface="Comic Sans MS"/>
                        <a:cs typeface="Comic Sans MS"/>
                        <a:sym typeface="Comic Sans MS"/>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noAutofit/>
                    </a:bodyPr>
                    <a:lstStyle/>
                    <a:p>
                      <a:pPr indent="0" lvl="0" marL="0" algn="ctr">
                        <a:spcBef>
                          <a:spcPts val="0"/>
                        </a:spcBef>
                        <a:spcAft>
                          <a:spcPts val="0"/>
                        </a:spcAft>
                        <a:buNone/>
                      </a:pPr>
                      <a:r>
                        <a:rPr lang="ar" sz="1200">
                          <a:latin typeface="Comic Sans MS"/>
                          <a:ea typeface="Comic Sans MS"/>
                          <a:cs typeface="Comic Sans MS"/>
                          <a:sym typeface="Comic Sans MS"/>
                        </a:rPr>
                        <a:t>cell bodies of neurons (future grey matter)</a:t>
                      </a:r>
                      <a:endParaRPr sz="1200">
                        <a:latin typeface="Comic Sans MS"/>
                        <a:ea typeface="Comic Sans MS"/>
                        <a:cs typeface="Comic Sans MS"/>
                        <a:sym typeface="Comic Sans MS"/>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noAutofit/>
                    </a:bodyPr>
                    <a:lstStyle/>
                    <a:p>
                      <a:pPr indent="0" lvl="0" marL="0" algn="ctr">
                        <a:spcBef>
                          <a:spcPts val="0"/>
                        </a:spcBef>
                        <a:spcAft>
                          <a:spcPts val="0"/>
                        </a:spcAft>
                        <a:buNone/>
                      </a:pPr>
                      <a:r>
                        <a:rPr lang="ar" sz="1200">
                          <a:latin typeface="Comic Sans MS"/>
                          <a:ea typeface="Comic Sans MS"/>
                          <a:cs typeface="Comic Sans MS"/>
                          <a:sym typeface="Comic Sans MS"/>
                        </a:rPr>
                        <a:t>nerve fibers or axons of neurons (future white matter)</a:t>
                      </a:r>
                      <a:endParaRPr sz="1200">
                        <a:latin typeface="Comic Sans MS"/>
                        <a:ea typeface="Comic Sans MS"/>
                        <a:cs typeface="Comic Sans MS"/>
                        <a:sym typeface="Comic Sans MS"/>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bl>
          </a:graphicData>
        </a:graphic>
      </p:graphicFrame>
      <p:pic>
        <p:nvPicPr>
          <p:cNvPr id="71" name="Google Shape;71;p15"/>
          <p:cNvPicPr preferRelativeResize="0"/>
          <p:nvPr/>
        </p:nvPicPr>
        <p:blipFill>
          <a:blip r:embed="rId3">
            <a:alphaModFix/>
          </a:blip>
          <a:stretch>
            <a:fillRect/>
          </a:stretch>
        </p:blipFill>
        <p:spPr>
          <a:xfrm>
            <a:off x="4539475" y="764793"/>
            <a:ext cx="2277400" cy="809025"/>
          </a:xfrm>
          <a:prstGeom prst="rect">
            <a:avLst/>
          </a:prstGeom>
          <a:noFill/>
          <a:ln cap="flat" cmpd="sng" w="9525">
            <a:solidFill>
              <a:schemeClr val="dk2"/>
            </a:solidFill>
            <a:prstDash val="dashDot"/>
            <a:round/>
            <a:headEnd len="sm" w="sm" type="none"/>
            <a:tailEnd len="sm" w="sm" type="none"/>
          </a:ln>
        </p:spPr>
      </p:pic>
      <p:cxnSp>
        <p:nvCxnSpPr>
          <p:cNvPr id="72" name="Google Shape;72;p15"/>
          <p:cNvCxnSpPr/>
          <p:nvPr/>
        </p:nvCxnSpPr>
        <p:spPr>
          <a:xfrm flipH="1" rot="10800000">
            <a:off x="594005" y="4007827"/>
            <a:ext cx="5478900" cy="2700"/>
          </a:xfrm>
          <a:prstGeom prst="straightConnector1">
            <a:avLst/>
          </a:prstGeom>
          <a:noFill/>
          <a:ln cap="flat" cmpd="sng" w="9525">
            <a:solidFill>
              <a:srgbClr val="999999"/>
            </a:solidFill>
            <a:prstDash val="dashDot"/>
            <a:round/>
            <a:headEnd len="med" w="med" type="none"/>
            <a:tailEnd len="med" w="med" type="none"/>
          </a:ln>
        </p:spPr>
      </p:cxnSp>
      <p:pic>
        <p:nvPicPr>
          <p:cNvPr id="73" name="Google Shape;73;p15"/>
          <p:cNvPicPr preferRelativeResize="0"/>
          <p:nvPr/>
        </p:nvPicPr>
        <p:blipFill>
          <a:blip r:embed="rId4">
            <a:alphaModFix/>
          </a:blip>
          <a:stretch>
            <a:fillRect/>
          </a:stretch>
        </p:blipFill>
        <p:spPr>
          <a:xfrm>
            <a:off x="6285022" y="4198871"/>
            <a:ext cx="2530375" cy="1448000"/>
          </a:xfrm>
          <a:prstGeom prst="rect">
            <a:avLst/>
          </a:prstGeom>
          <a:noFill/>
          <a:ln cap="flat" cmpd="sng" w="9525">
            <a:solidFill>
              <a:schemeClr val="dk2"/>
            </a:solidFill>
            <a:prstDash val="dashDot"/>
            <a:round/>
            <a:headEnd len="sm" w="sm" type="none"/>
            <a:tailEnd len="sm" w="sm" type="none"/>
          </a:ln>
        </p:spPr>
      </p:pic>
      <p:pic>
        <p:nvPicPr>
          <p:cNvPr id="74" name="Google Shape;74;p15"/>
          <p:cNvPicPr preferRelativeResize="0"/>
          <p:nvPr/>
        </p:nvPicPr>
        <p:blipFill>
          <a:blip r:embed="rId5">
            <a:alphaModFix/>
          </a:blip>
          <a:stretch>
            <a:fillRect/>
          </a:stretch>
        </p:blipFill>
        <p:spPr>
          <a:xfrm>
            <a:off x="6238920" y="5872767"/>
            <a:ext cx="2622574" cy="1840375"/>
          </a:xfrm>
          <a:prstGeom prst="rect">
            <a:avLst/>
          </a:prstGeom>
          <a:noFill/>
          <a:ln cap="flat" cmpd="sng" w="9525">
            <a:solidFill>
              <a:schemeClr val="dk2"/>
            </a:solidFill>
            <a:prstDash val="dashDot"/>
            <a:round/>
            <a:headEnd len="sm" w="sm" type="none"/>
            <a:tailEnd len="sm" w="sm" type="none"/>
          </a:ln>
        </p:spPr>
      </p:pic>
      <p:cxnSp>
        <p:nvCxnSpPr>
          <p:cNvPr id="75" name="Google Shape;75;p15"/>
          <p:cNvCxnSpPr/>
          <p:nvPr/>
        </p:nvCxnSpPr>
        <p:spPr>
          <a:xfrm>
            <a:off x="4766397" y="4858291"/>
            <a:ext cx="1306500" cy="438000"/>
          </a:xfrm>
          <a:prstGeom prst="straightConnector1">
            <a:avLst/>
          </a:prstGeom>
          <a:noFill/>
          <a:ln cap="flat" cmpd="sng" w="9525">
            <a:solidFill>
              <a:srgbClr val="A64D79"/>
            </a:solidFill>
            <a:prstDash val="solid"/>
            <a:round/>
            <a:headEnd len="med" w="med" type="none"/>
            <a:tailEnd len="med" w="med" type="triangle"/>
          </a:ln>
        </p:spPr>
      </p:cxnSp>
      <p:graphicFrame>
        <p:nvGraphicFramePr>
          <p:cNvPr id="76" name="Google Shape;76;p15"/>
          <p:cNvGraphicFramePr/>
          <p:nvPr/>
        </p:nvGraphicFramePr>
        <p:xfrm>
          <a:off x="345702" y="9485913"/>
          <a:ext cx="3000000" cy="3000000"/>
        </p:xfrm>
        <a:graphic>
          <a:graphicData uri="http://schemas.openxmlformats.org/drawingml/2006/table">
            <a:tbl>
              <a:tblPr>
                <a:noFill/>
                <a:tableStyleId>{51B6F6F0-6FEA-487F-8CBA-90A2D5A66A33}</a:tableStyleId>
              </a:tblPr>
              <a:tblGrid>
                <a:gridCol w="2449500"/>
                <a:gridCol w="2449500"/>
              </a:tblGrid>
              <a:tr h="482675">
                <a:tc>
                  <a:txBody>
                    <a:bodyPr>
                      <a:noAutofit/>
                    </a:bodyPr>
                    <a:lstStyle/>
                    <a:p>
                      <a:pPr indent="0" lvl="0" marL="0" algn="ctr">
                        <a:spcBef>
                          <a:spcPts val="0"/>
                        </a:spcBef>
                        <a:spcAft>
                          <a:spcPts val="0"/>
                        </a:spcAft>
                        <a:buNone/>
                      </a:pPr>
                      <a:r>
                        <a:rPr lang="ar" sz="1200">
                          <a:latin typeface="Comic Sans MS"/>
                          <a:ea typeface="Comic Sans MS"/>
                          <a:cs typeface="Comic Sans MS"/>
                          <a:sym typeface="Comic Sans MS"/>
                        </a:rPr>
                        <a:t>Dorsal </a:t>
                      </a:r>
                      <a:r>
                        <a:rPr b="1" lang="ar" sz="1200">
                          <a:latin typeface="Comic Sans MS"/>
                          <a:ea typeface="Comic Sans MS"/>
                          <a:cs typeface="Comic Sans MS"/>
                          <a:sym typeface="Comic Sans MS"/>
                        </a:rPr>
                        <a:t>alar</a:t>
                      </a:r>
                      <a:r>
                        <a:rPr lang="ar" sz="1200">
                          <a:latin typeface="Comic Sans MS"/>
                          <a:ea typeface="Comic Sans MS"/>
                          <a:cs typeface="Comic Sans MS"/>
                          <a:sym typeface="Comic Sans MS"/>
                        </a:rPr>
                        <a:t> plate</a:t>
                      </a:r>
                      <a:endParaRPr sz="1200">
                        <a:latin typeface="Comic Sans MS"/>
                        <a:ea typeface="Comic Sans MS"/>
                        <a:cs typeface="Comic Sans MS"/>
                        <a:sym typeface="Comic Sans MS"/>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D9D2E9"/>
                    </a:solidFill>
                  </a:tcPr>
                </a:tc>
                <a:tc>
                  <a:txBody>
                    <a:bodyPr>
                      <a:noAutofit/>
                    </a:bodyPr>
                    <a:lstStyle/>
                    <a:p>
                      <a:pPr indent="0" lvl="0" marL="0" rtl="0" algn="ctr">
                        <a:spcBef>
                          <a:spcPts val="0"/>
                        </a:spcBef>
                        <a:spcAft>
                          <a:spcPts val="0"/>
                        </a:spcAft>
                        <a:buNone/>
                      </a:pPr>
                      <a:r>
                        <a:rPr lang="ar" sz="1200">
                          <a:latin typeface="Comic Sans MS"/>
                          <a:ea typeface="Comic Sans MS"/>
                          <a:cs typeface="Comic Sans MS"/>
                          <a:sym typeface="Comic Sans MS"/>
                        </a:rPr>
                        <a:t>Ventral </a:t>
                      </a:r>
                      <a:r>
                        <a:rPr b="1" lang="ar" sz="1200">
                          <a:latin typeface="Comic Sans MS"/>
                          <a:ea typeface="Comic Sans MS"/>
                          <a:cs typeface="Comic Sans MS"/>
                          <a:sym typeface="Comic Sans MS"/>
                        </a:rPr>
                        <a:t>basal</a:t>
                      </a:r>
                      <a:r>
                        <a:rPr lang="ar" sz="1200">
                          <a:latin typeface="Comic Sans MS"/>
                          <a:ea typeface="Comic Sans MS"/>
                          <a:cs typeface="Comic Sans MS"/>
                          <a:sym typeface="Comic Sans MS"/>
                        </a:rPr>
                        <a:t> plate</a:t>
                      </a:r>
                      <a:endParaRPr sz="1200">
                        <a:latin typeface="Comic Sans MS"/>
                        <a:ea typeface="Comic Sans MS"/>
                        <a:cs typeface="Comic Sans MS"/>
                        <a:sym typeface="Comic Sans MS"/>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D9D2E9"/>
                    </a:solidFill>
                  </a:tcPr>
                </a:tc>
              </a:tr>
              <a:tr h="482675">
                <a:tc>
                  <a:txBody>
                    <a:bodyPr>
                      <a:noAutofit/>
                    </a:bodyPr>
                    <a:lstStyle/>
                    <a:p>
                      <a:pPr indent="0" lvl="0" marL="0" algn="ctr">
                        <a:spcBef>
                          <a:spcPts val="0"/>
                        </a:spcBef>
                        <a:spcAft>
                          <a:spcPts val="0"/>
                        </a:spcAft>
                        <a:buNone/>
                      </a:pPr>
                      <a:r>
                        <a:rPr lang="ar" sz="1200">
                          <a:latin typeface="Comic Sans MS"/>
                          <a:ea typeface="Comic Sans MS"/>
                          <a:cs typeface="Comic Sans MS"/>
                          <a:sym typeface="Comic Sans MS"/>
                        </a:rPr>
                        <a:t>future dorsal horn</a:t>
                      </a:r>
                      <a:endParaRPr sz="1200">
                        <a:latin typeface="Comic Sans MS"/>
                        <a:ea typeface="Comic Sans MS"/>
                        <a:cs typeface="Comic Sans MS"/>
                        <a:sym typeface="Comic Sans MS"/>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noAutofit/>
                    </a:bodyPr>
                    <a:lstStyle/>
                    <a:p>
                      <a:pPr indent="0" lvl="0" marL="0" algn="ctr">
                        <a:spcBef>
                          <a:spcPts val="0"/>
                        </a:spcBef>
                        <a:spcAft>
                          <a:spcPts val="0"/>
                        </a:spcAft>
                        <a:buNone/>
                      </a:pPr>
                      <a:r>
                        <a:rPr lang="ar" sz="1200">
                          <a:latin typeface="Comic Sans MS"/>
                          <a:ea typeface="Comic Sans MS"/>
                          <a:cs typeface="Comic Sans MS"/>
                          <a:sym typeface="Comic Sans MS"/>
                        </a:rPr>
                        <a:t>future ventral horn</a:t>
                      </a:r>
                      <a:endParaRPr sz="1200">
                        <a:latin typeface="Comic Sans MS"/>
                        <a:ea typeface="Comic Sans MS"/>
                        <a:cs typeface="Comic Sans MS"/>
                        <a:sym typeface="Comic Sans MS"/>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482675">
                <a:tc>
                  <a:txBody>
                    <a:bodyPr>
                      <a:noAutofit/>
                    </a:bodyPr>
                    <a:lstStyle/>
                    <a:p>
                      <a:pPr indent="0" lvl="0" marL="0" algn="ctr">
                        <a:spcBef>
                          <a:spcPts val="0"/>
                        </a:spcBef>
                        <a:spcAft>
                          <a:spcPts val="0"/>
                        </a:spcAft>
                        <a:buNone/>
                      </a:pPr>
                      <a:r>
                        <a:rPr lang="ar" sz="1200">
                          <a:latin typeface="Comic Sans MS"/>
                          <a:ea typeface="Comic Sans MS"/>
                          <a:cs typeface="Comic Sans MS"/>
                          <a:sym typeface="Comic Sans MS"/>
                        </a:rPr>
                        <a:t>containing sensory neurons</a:t>
                      </a:r>
                      <a:endParaRPr sz="1200">
                        <a:latin typeface="Comic Sans MS"/>
                        <a:ea typeface="Comic Sans MS"/>
                        <a:cs typeface="Comic Sans MS"/>
                        <a:sym typeface="Comic Sans MS"/>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noAutofit/>
                    </a:bodyPr>
                    <a:lstStyle/>
                    <a:p>
                      <a:pPr indent="0" lvl="0" marL="0" algn="ctr">
                        <a:spcBef>
                          <a:spcPts val="0"/>
                        </a:spcBef>
                        <a:spcAft>
                          <a:spcPts val="0"/>
                        </a:spcAft>
                        <a:buNone/>
                      </a:pPr>
                      <a:r>
                        <a:rPr lang="ar" sz="1200">
                          <a:latin typeface="Comic Sans MS"/>
                          <a:ea typeface="Comic Sans MS"/>
                          <a:cs typeface="Comic Sans MS"/>
                          <a:sym typeface="Comic Sans MS"/>
                        </a:rPr>
                        <a:t>containing motor neurons</a:t>
                      </a:r>
                      <a:endParaRPr sz="1200">
                        <a:latin typeface="Comic Sans MS"/>
                        <a:ea typeface="Comic Sans MS"/>
                        <a:cs typeface="Comic Sans MS"/>
                        <a:sym typeface="Comic Sans MS"/>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bl>
          </a:graphicData>
        </a:graphic>
      </p:graphicFrame>
      <p:pic>
        <p:nvPicPr>
          <p:cNvPr id="77" name="Google Shape;77;p15"/>
          <p:cNvPicPr preferRelativeResize="0"/>
          <p:nvPr/>
        </p:nvPicPr>
        <p:blipFill>
          <a:blip r:embed="rId6">
            <a:alphaModFix/>
          </a:blip>
          <a:stretch>
            <a:fillRect/>
          </a:stretch>
        </p:blipFill>
        <p:spPr>
          <a:xfrm>
            <a:off x="7526025" y="8418838"/>
            <a:ext cx="1450251" cy="1568675"/>
          </a:xfrm>
          <a:prstGeom prst="rect">
            <a:avLst/>
          </a:prstGeom>
          <a:noFill/>
          <a:ln cap="flat" cmpd="sng" w="9525">
            <a:solidFill>
              <a:schemeClr val="dk2"/>
            </a:solidFill>
            <a:prstDash val="dashDot"/>
            <a:round/>
            <a:headEnd len="sm" w="sm" type="none"/>
            <a:tailEnd len="sm" w="sm" type="none"/>
          </a:ln>
        </p:spPr>
      </p:pic>
      <p:pic>
        <p:nvPicPr>
          <p:cNvPr id="78" name="Google Shape;78;p15"/>
          <p:cNvPicPr preferRelativeResize="0"/>
          <p:nvPr/>
        </p:nvPicPr>
        <p:blipFill>
          <a:blip r:embed="rId7">
            <a:alphaModFix/>
          </a:blip>
          <a:stretch>
            <a:fillRect/>
          </a:stretch>
        </p:blipFill>
        <p:spPr>
          <a:xfrm>
            <a:off x="5486022" y="8418834"/>
            <a:ext cx="1879125" cy="1568675"/>
          </a:xfrm>
          <a:prstGeom prst="rect">
            <a:avLst/>
          </a:prstGeom>
          <a:noFill/>
          <a:ln cap="flat" cmpd="sng" w="9525">
            <a:solidFill>
              <a:schemeClr val="dk2"/>
            </a:solidFill>
            <a:prstDash val="dashDot"/>
            <a:round/>
            <a:headEnd len="sm" w="sm" type="none"/>
            <a:tailEnd len="sm" w="sm" type="none"/>
          </a:ln>
        </p:spPr>
      </p:pic>
      <p:cxnSp>
        <p:nvCxnSpPr>
          <p:cNvPr id="79" name="Google Shape;79;p15"/>
          <p:cNvCxnSpPr/>
          <p:nvPr/>
        </p:nvCxnSpPr>
        <p:spPr>
          <a:xfrm>
            <a:off x="6659087" y="8875223"/>
            <a:ext cx="1348800" cy="99300"/>
          </a:xfrm>
          <a:prstGeom prst="straightConnector1">
            <a:avLst/>
          </a:prstGeom>
          <a:noFill/>
          <a:ln cap="flat" cmpd="sng" w="9525">
            <a:solidFill>
              <a:srgbClr val="A64D79"/>
            </a:solidFill>
            <a:prstDash val="solid"/>
            <a:round/>
            <a:headEnd len="med" w="med" type="none"/>
            <a:tailEnd len="med" w="med" type="triangle"/>
          </a:ln>
        </p:spPr>
      </p:cxnSp>
      <p:cxnSp>
        <p:nvCxnSpPr>
          <p:cNvPr id="80" name="Google Shape;80;p15"/>
          <p:cNvCxnSpPr/>
          <p:nvPr/>
        </p:nvCxnSpPr>
        <p:spPr>
          <a:xfrm>
            <a:off x="6722987" y="9323785"/>
            <a:ext cx="1221000" cy="171300"/>
          </a:xfrm>
          <a:prstGeom prst="straightConnector1">
            <a:avLst/>
          </a:prstGeom>
          <a:noFill/>
          <a:ln cap="flat" cmpd="sng" w="9525">
            <a:solidFill>
              <a:srgbClr val="A64D79"/>
            </a:solidFill>
            <a:prstDash val="solid"/>
            <a:round/>
            <a:headEnd len="med" w="med" type="none"/>
            <a:tailEnd len="med" w="med" type="triangle"/>
          </a:ln>
        </p:spPr>
      </p:cxnSp>
      <p:pic>
        <p:nvPicPr>
          <p:cNvPr id="81" name="Google Shape;81;p15"/>
          <p:cNvPicPr preferRelativeResize="0"/>
          <p:nvPr/>
        </p:nvPicPr>
        <p:blipFill>
          <a:blip r:embed="rId8">
            <a:alphaModFix/>
          </a:blip>
          <a:stretch>
            <a:fillRect/>
          </a:stretch>
        </p:blipFill>
        <p:spPr>
          <a:xfrm>
            <a:off x="6285025" y="10136573"/>
            <a:ext cx="2530375" cy="1448000"/>
          </a:xfrm>
          <a:prstGeom prst="rect">
            <a:avLst/>
          </a:prstGeom>
          <a:noFill/>
          <a:ln cap="flat" cmpd="sng" w="9525">
            <a:solidFill>
              <a:schemeClr val="dk2"/>
            </a:solidFill>
            <a:prstDash val="dashDot"/>
            <a:round/>
            <a:headEnd len="sm" w="sm" type="none"/>
            <a:tailEnd len="sm" w="sm" type="none"/>
          </a:ln>
        </p:spPr>
      </p:pic>
      <p:pic>
        <p:nvPicPr>
          <p:cNvPr id="82" name="Google Shape;82;p15"/>
          <p:cNvPicPr preferRelativeResize="0"/>
          <p:nvPr/>
        </p:nvPicPr>
        <p:blipFill>
          <a:blip r:embed="rId9">
            <a:alphaModFix/>
          </a:blip>
          <a:stretch>
            <a:fillRect/>
          </a:stretch>
        </p:blipFill>
        <p:spPr>
          <a:xfrm>
            <a:off x="6816875" y="1879338"/>
            <a:ext cx="2120948" cy="2073252"/>
          </a:xfrm>
          <a:prstGeom prst="rect">
            <a:avLst/>
          </a:prstGeom>
          <a:noFill/>
          <a:ln cap="flat" cmpd="sng" w="9525">
            <a:solidFill>
              <a:srgbClr val="999999"/>
            </a:solidFill>
            <a:prstDash val="dashDot"/>
            <a:round/>
            <a:headEnd len="sm" w="sm" type="none"/>
            <a:tailEnd len="sm" w="sm" type="none"/>
          </a:ln>
        </p:spPr>
      </p:pic>
      <p:cxnSp>
        <p:nvCxnSpPr>
          <p:cNvPr id="83" name="Google Shape;83;p15"/>
          <p:cNvCxnSpPr/>
          <p:nvPr/>
        </p:nvCxnSpPr>
        <p:spPr>
          <a:xfrm>
            <a:off x="193393" y="8119734"/>
            <a:ext cx="8599800" cy="22500"/>
          </a:xfrm>
          <a:prstGeom prst="straightConnector1">
            <a:avLst/>
          </a:prstGeom>
          <a:noFill/>
          <a:ln cap="flat" cmpd="sng" w="9525">
            <a:solidFill>
              <a:srgbClr val="999999"/>
            </a:solidFill>
            <a:prstDash val="dashDot"/>
            <a:round/>
            <a:headEnd len="med" w="med" type="none"/>
            <a:tailEnd len="med" w="med" type="none"/>
          </a:ln>
        </p:spPr>
      </p:cxnSp>
      <p:sp>
        <p:nvSpPr>
          <p:cNvPr id="84" name="Google Shape;84;p15"/>
          <p:cNvSpPr/>
          <p:nvPr/>
        </p:nvSpPr>
        <p:spPr>
          <a:xfrm>
            <a:off x="2478125" y="3265225"/>
            <a:ext cx="3594900" cy="595800"/>
          </a:xfrm>
          <a:prstGeom prst="rect">
            <a:avLst/>
          </a:prstGeom>
          <a:solidFill>
            <a:srgbClr val="F3F3F3"/>
          </a:solidFill>
          <a:ln cap="flat" cmpd="sng" w="9525">
            <a:solidFill>
              <a:srgbClr val="666666"/>
            </a:solidFill>
            <a:prstDash val="dashDot"/>
            <a:round/>
            <a:headEnd len="sm" w="sm" type="none"/>
            <a:tailEnd len="sm" w="sm" type="none"/>
          </a:ln>
        </p:spPr>
        <p:txBody>
          <a:bodyPr anchorCtr="0" anchor="ctr" bIns="91425" lIns="91425" spcFirstLastPara="1" rIns="91425" wrap="square" tIns="91425">
            <a:noAutofit/>
          </a:bodyPr>
          <a:lstStyle/>
          <a:p>
            <a:pPr indent="0" lvl="0" marL="0" rtl="1">
              <a:spcBef>
                <a:spcPts val="0"/>
              </a:spcBef>
              <a:spcAft>
                <a:spcPts val="0"/>
              </a:spcAft>
              <a:buNone/>
            </a:pPr>
            <a:r>
              <a:rPr lang="ar" sz="800">
                <a:solidFill>
                  <a:srgbClr val="666666"/>
                </a:solidFill>
              </a:rPr>
              <a:t>الـ notochord بتحفز الـ ectoderm على أنها تتكثف وتكون لي شكل مسطح اللي هو neural plate بعد كذا هذا الـ neural plate بيبدأ يسوي لي شكل زبدية وهو نسميه neural groove</a:t>
            </a:r>
            <a:endParaRPr sz="800">
              <a:solidFill>
                <a:srgbClr val="666666"/>
              </a:solidFill>
            </a:endParaRPr>
          </a:p>
          <a:p>
            <a:pPr indent="0" lvl="0" marL="0" rtl="1">
              <a:spcBef>
                <a:spcPts val="0"/>
              </a:spcBef>
              <a:spcAft>
                <a:spcPts val="0"/>
              </a:spcAft>
              <a:buNone/>
            </a:pPr>
            <a:r>
              <a:rPr lang="ar" sz="800">
                <a:solidFill>
                  <a:srgbClr val="666666"/>
                </a:solidFill>
              </a:rPr>
              <a:t> نهاية هذا الـ neural groove فيه طيات نسميها neural fold اللي راح يلتحم مع بعض ويتسكر علشان يسوي لي neural tube</a:t>
            </a:r>
            <a:endParaRPr sz="800">
              <a:solidFill>
                <a:srgbClr val="666666"/>
              </a:solidFill>
            </a:endParaRPr>
          </a:p>
        </p:txBody>
      </p:sp>
      <p:sp>
        <p:nvSpPr>
          <p:cNvPr id="85" name="Google Shape;85;p15"/>
          <p:cNvSpPr/>
          <p:nvPr/>
        </p:nvSpPr>
        <p:spPr>
          <a:xfrm>
            <a:off x="637788" y="7379463"/>
            <a:ext cx="4475700" cy="550200"/>
          </a:xfrm>
          <a:prstGeom prst="rect">
            <a:avLst/>
          </a:prstGeom>
          <a:solidFill>
            <a:srgbClr val="F3F3F3"/>
          </a:solidFill>
          <a:ln cap="flat" cmpd="sng" w="9525">
            <a:solidFill>
              <a:srgbClr val="666666"/>
            </a:solidFill>
            <a:prstDash val="dashDot"/>
            <a:round/>
            <a:headEnd len="sm" w="sm" type="none"/>
            <a:tailEnd len="sm" w="sm" type="none"/>
          </a:ln>
        </p:spPr>
        <p:txBody>
          <a:bodyPr anchorCtr="0" anchor="ctr" bIns="91425" lIns="91425" spcFirstLastPara="1" rIns="91425" wrap="square" tIns="91425">
            <a:noAutofit/>
          </a:bodyPr>
          <a:lstStyle/>
          <a:p>
            <a:pPr indent="0" lvl="0" marL="0" rtl="1">
              <a:spcBef>
                <a:spcPts val="0"/>
              </a:spcBef>
              <a:spcAft>
                <a:spcPts val="0"/>
              </a:spcAft>
              <a:buNone/>
            </a:pPr>
            <a:r>
              <a:rPr lang="ar" sz="900">
                <a:solidFill>
                  <a:srgbClr val="666666"/>
                </a:solidFill>
              </a:rPr>
              <a:t>هنا الـ neural tube مكون من ثلاث طبقات، أول طبقة (الداخلية) مكونة من خلايا غير معروفة.</a:t>
            </a:r>
            <a:endParaRPr sz="900">
              <a:solidFill>
                <a:srgbClr val="666666"/>
              </a:solidFill>
            </a:endParaRPr>
          </a:p>
          <a:p>
            <a:pPr indent="0" lvl="0" marL="0" rtl="1">
              <a:spcBef>
                <a:spcPts val="0"/>
              </a:spcBef>
              <a:spcAft>
                <a:spcPts val="0"/>
              </a:spcAft>
              <a:buNone/>
            </a:pPr>
            <a:r>
              <a:rPr lang="ar" sz="900">
                <a:solidFill>
                  <a:srgbClr val="666666"/>
                </a:solidFill>
              </a:rPr>
              <a:t>الطبقة الثانية (الوسطى) بتكون Grey matter مستقبلًا، والطبقة الأخيرة (الخارجية) بتكون White matter مستقبلًا</a:t>
            </a:r>
            <a:endParaRPr sz="900">
              <a:solidFill>
                <a:srgbClr val="666666"/>
              </a:solidFill>
            </a:endParaRPr>
          </a:p>
        </p:txBody>
      </p:sp>
      <p:sp>
        <p:nvSpPr>
          <p:cNvPr id="86" name="Google Shape;86;p15"/>
          <p:cNvSpPr/>
          <p:nvPr/>
        </p:nvSpPr>
        <p:spPr>
          <a:xfrm>
            <a:off x="2377775" y="8418825"/>
            <a:ext cx="3006000" cy="540300"/>
          </a:xfrm>
          <a:prstGeom prst="rect">
            <a:avLst/>
          </a:prstGeom>
          <a:solidFill>
            <a:srgbClr val="F3F3F3"/>
          </a:solidFill>
          <a:ln cap="flat" cmpd="sng" w="9525">
            <a:solidFill>
              <a:srgbClr val="666666"/>
            </a:solidFill>
            <a:prstDash val="dashDot"/>
            <a:round/>
            <a:headEnd len="sm" w="sm" type="none"/>
            <a:tailEnd len="sm" w="sm" type="none"/>
          </a:ln>
        </p:spPr>
        <p:txBody>
          <a:bodyPr anchorCtr="0" anchor="ctr" bIns="91425" lIns="91425" spcFirstLastPara="1" rIns="91425" wrap="square" tIns="91425">
            <a:noAutofit/>
          </a:bodyPr>
          <a:lstStyle/>
          <a:p>
            <a:pPr indent="0" lvl="0" marL="0" rtl="1">
              <a:spcBef>
                <a:spcPts val="0"/>
              </a:spcBef>
              <a:spcAft>
                <a:spcPts val="0"/>
              </a:spcAft>
              <a:buNone/>
            </a:pPr>
            <a:r>
              <a:rPr lang="ar" sz="800">
                <a:solidFill>
                  <a:srgbClr val="666666"/>
                </a:solidFill>
              </a:rPr>
              <a:t>مثل ما قلنا الطبقة الوسطى راح تكون grey matter مستقبلًا، لذلك بتنقسم إلى قسمين:</a:t>
            </a:r>
            <a:endParaRPr sz="800">
              <a:solidFill>
                <a:srgbClr val="666666"/>
              </a:solidFill>
            </a:endParaRPr>
          </a:p>
          <a:p>
            <a:pPr indent="0" lvl="0" marL="0" rtl="1">
              <a:spcBef>
                <a:spcPts val="0"/>
              </a:spcBef>
              <a:spcAft>
                <a:spcPts val="0"/>
              </a:spcAft>
              <a:buNone/>
            </a:pPr>
            <a:r>
              <a:rPr b="1" lang="ar" sz="800">
                <a:solidFill>
                  <a:srgbClr val="666666"/>
                </a:solidFill>
              </a:rPr>
              <a:t>1- القسم الخلفي (Dorsal alar plate)</a:t>
            </a:r>
            <a:r>
              <a:rPr lang="ar" sz="800">
                <a:solidFill>
                  <a:srgbClr val="666666"/>
                </a:solidFill>
              </a:rPr>
              <a:t> </a:t>
            </a:r>
            <a:r>
              <a:rPr lang="ar" sz="700">
                <a:solidFill>
                  <a:srgbClr val="666666"/>
                </a:solidFill>
              </a:rPr>
              <a:t>اللي راح يكون Dorsal horn مستقبلًا</a:t>
            </a:r>
            <a:endParaRPr sz="700">
              <a:solidFill>
                <a:srgbClr val="666666"/>
              </a:solidFill>
            </a:endParaRPr>
          </a:p>
          <a:p>
            <a:pPr indent="0" lvl="0" marL="0" rtl="1">
              <a:spcBef>
                <a:spcPts val="0"/>
              </a:spcBef>
              <a:spcAft>
                <a:spcPts val="0"/>
              </a:spcAft>
              <a:buNone/>
            </a:pPr>
            <a:r>
              <a:rPr b="1" lang="ar" sz="800">
                <a:solidFill>
                  <a:srgbClr val="666666"/>
                </a:solidFill>
              </a:rPr>
              <a:t>2- القسم الأمامي (Ventral basal plate)</a:t>
            </a:r>
            <a:r>
              <a:rPr lang="ar" sz="800">
                <a:solidFill>
                  <a:srgbClr val="666666"/>
                </a:solidFill>
              </a:rPr>
              <a:t> </a:t>
            </a:r>
            <a:r>
              <a:rPr lang="ar" sz="700">
                <a:solidFill>
                  <a:srgbClr val="666666"/>
                </a:solidFill>
              </a:rPr>
              <a:t>اللي راح يكون Ventral horn مستقبلًا</a:t>
            </a:r>
            <a:endParaRPr sz="700">
              <a:solidFill>
                <a:srgbClr val="666666"/>
              </a:solidFill>
            </a:endParaRPr>
          </a:p>
        </p:txBody>
      </p:sp>
      <p:pic>
        <p:nvPicPr>
          <p:cNvPr id="87" name="Google Shape;87;p15"/>
          <p:cNvPicPr preferRelativeResize="0"/>
          <p:nvPr/>
        </p:nvPicPr>
        <p:blipFill>
          <a:blip r:embed="rId10">
            <a:alphaModFix/>
          </a:blip>
          <a:stretch>
            <a:fillRect/>
          </a:stretch>
        </p:blipFill>
        <p:spPr>
          <a:xfrm>
            <a:off x="6888675" y="692925"/>
            <a:ext cx="2201099" cy="1071200"/>
          </a:xfrm>
          <a:prstGeom prst="rect">
            <a:avLst/>
          </a:prstGeom>
          <a:noFill/>
          <a:ln>
            <a:noFill/>
          </a:ln>
        </p:spPr>
      </p:pic>
      <p:sp>
        <p:nvSpPr>
          <p:cNvPr id="88" name="Google Shape;88;p15"/>
          <p:cNvSpPr txBox="1"/>
          <p:nvPr/>
        </p:nvSpPr>
        <p:spPr>
          <a:xfrm>
            <a:off x="7453325" y="799225"/>
            <a:ext cx="266700" cy="171300"/>
          </a:xfrm>
          <a:prstGeom prst="rect">
            <a:avLst/>
          </a:prstGeom>
          <a:noFill/>
          <a:ln cap="flat" cmpd="sng" w="19050">
            <a:solidFill>
              <a:srgbClr val="FF00FF"/>
            </a:solidFill>
            <a:prstDash val="solid"/>
            <a:round/>
            <a:headEnd len="sm" w="sm" type="none"/>
            <a:tailEnd len="sm" w="sm" type="none"/>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89" name="Google Shape;89;p15"/>
          <p:cNvSpPr txBox="1"/>
          <p:nvPr/>
        </p:nvSpPr>
        <p:spPr>
          <a:xfrm>
            <a:off x="6943750" y="1070614"/>
            <a:ext cx="307500" cy="197400"/>
          </a:xfrm>
          <a:prstGeom prst="rect">
            <a:avLst/>
          </a:prstGeom>
          <a:noFill/>
          <a:ln cap="flat" cmpd="sng" w="19050">
            <a:solidFill>
              <a:srgbClr val="38761D"/>
            </a:solidFill>
            <a:prstDash val="solid"/>
            <a:round/>
            <a:headEnd len="sm" w="sm" type="none"/>
            <a:tailEnd len="sm" w="sm" type="none"/>
          </a:ln>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
        <p:nvSpPr>
          <p:cNvPr id="90" name="Google Shape;90;p15"/>
          <p:cNvSpPr txBox="1"/>
          <p:nvPr/>
        </p:nvSpPr>
        <p:spPr>
          <a:xfrm>
            <a:off x="7005550" y="1365950"/>
            <a:ext cx="245700" cy="171300"/>
          </a:xfrm>
          <a:prstGeom prst="rect">
            <a:avLst/>
          </a:prstGeom>
          <a:noFill/>
          <a:ln cap="flat" cmpd="sng" w="19050">
            <a:solidFill>
              <a:srgbClr val="CC0000"/>
            </a:solidFill>
            <a:prstDash val="solid"/>
            <a:round/>
            <a:headEnd len="sm" w="sm" type="none"/>
            <a:tailEnd len="sm" w="sm" type="none"/>
          </a:ln>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
        <p:nvSpPr>
          <p:cNvPr id="91" name="Google Shape;91;p15"/>
          <p:cNvSpPr txBox="1"/>
          <p:nvPr/>
        </p:nvSpPr>
        <p:spPr>
          <a:xfrm>
            <a:off x="8504750" y="993950"/>
            <a:ext cx="418800" cy="99300"/>
          </a:xfrm>
          <a:prstGeom prst="rect">
            <a:avLst/>
          </a:prstGeom>
          <a:noFill/>
          <a:ln cap="flat" cmpd="sng" w="9525">
            <a:solidFill>
              <a:srgbClr val="B7B7B7"/>
            </a:solidFill>
            <a:prstDash val="solid"/>
            <a:round/>
            <a:headEnd len="sm" w="sm" type="none"/>
            <a:tailEnd len="sm" w="sm" type="none"/>
          </a:ln>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
        <p:nvSpPr>
          <p:cNvPr id="92" name="Google Shape;92;p15"/>
          <p:cNvSpPr txBox="1"/>
          <p:nvPr/>
        </p:nvSpPr>
        <p:spPr>
          <a:xfrm>
            <a:off x="3718950" y="1492245"/>
            <a:ext cx="3246300" cy="438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ar" sz="800">
                <a:solidFill>
                  <a:srgbClr val="38761D"/>
                </a:solidFill>
              </a:rPr>
              <a:t>Neural tube gives </a:t>
            </a:r>
            <a:r>
              <a:rPr lang="ar" sz="800">
                <a:solidFill>
                  <a:srgbClr val="38761D"/>
                </a:solidFill>
              </a:rPr>
              <a:t>rise</a:t>
            </a:r>
            <a:r>
              <a:rPr lang="ar" sz="800">
                <a:solidFill>
                  <a:srgbClr val="38761D"/>
                </a:solidFill>
              </a:rPr>
              <a:t> to Spinal Cord and Brain</a:t>
            </a:r>
            <a:endParaRPr sz="800">
              <a:solidFill>
                <a:srgbClr val="38761D"/>
              </a:solidFill>
            </a:endParaRPr>
          </a:p>
        </p:txBody>
      </p:sp>
      <p:sp>
        <p:nvSpPr>
          <p:cNvPr id="93" name="Google Shape;93;p15"/>
          <p:cNvSpPr txBox="1"/>
          <p:nvPr/>
        </p:nvSpPr>
        <p:spPr>
          <a:xfrm>
            <a:off x="1745675" y="1879355"/>
            <a:ext cx="5059800" cy="595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ar" sz="800">
                <a:solidFill>
                  <a:srgbClr val="38761D"/>
                </a:solidFill>
              </a:rPr>
              <a:t>Notochord acts as an axis which will be formed around it the Vertebral column. It helps in vertebral </a:t>
            </a:r>
            <a:r>
              <a:rPr lang="ar" sz="800">
                <a:solidFill>
                  <a:srgbClr val="38761D"/>
                </a:solidFill>
              </a:rPr>
              <a:t>column</a:t>
            </a:r>
            <a:r>
              <a:rPr lang="ar" sz="800">
                <a:solidFill>
                  <a:srgbClr val="38761D"/>
                </a:solidFill>
              </a:rPr>
              <a:t> development </a:t>
            </a:r>
            <a:endParaRPr sz="800">
              <a:solidFill>
                <a:srgbClr val="38761D"/>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6"/>
          <p:cNvSpPr txBox="1"/>
          <p:nvPr/>
        </p:nvSpPr>
        <p:spPr>
          <a:xfrm>
            <a:off x="919017" y="5873280"/>
            <a:ext cx="7315200" cy="853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99" name="Google Shape;99;p16"/>
          <p:cNvSpPr txBox="1"/>
          <p:nvPr/>
        </p:nvSpPr>
        <p:spPr>
          <a:xfrm>
            <a:off x="321824" y="964345"/>
            <a:ext cx="7927200" cy="10479900"/>
          </a:xfrm>
          <a:prstGeom prst="rect">
            <a:avLst/>
          </a:prstGeom>
          <a:noFill/>
          <a:ln>
            <a:noFill/>
          </a:ln>
        </p:spPr>
        <p:txBody>
          <a:bodyPr anchorCtr="0" anchor="t" bIns="91425" lIns="91425" spcFirstLastPara="1" rIns="91425" wrap="square" tIns="91425">
            <a:noAutofit/>
          </a:bodyPr>
          <a:lstStyle/>
          <a:p>
            <a:pPr indent="0" lvl="0" marL="0" algn="l">
              <a:spcBef>
                <a:spcPts val="0"/>
              </a:spcBef>
              <a:spcAft>
                <a:spcPts val="0"/>
              </a:spcAft>
              <a:buNone/>
            </a:pPr>
            <a:r>
              <a:t/>
            </a:r>
            <a:endParaRPr sz="1200">
              <a:solidFill>
                <a:srgbClr val="999999"/>
              </a:solidFill>
              <a:latin typeface="Comic Sans MS"/>
              <a:ea typeface="Comic Sans MS"/>
              <a:cs typeface="Comic Sans MS"/>
              <a:sym typeface="Comic Sans MS"/>
            </a:endParaRPr>
          </a:p>
          <a:p>
            <a:pPr indent="0" lvl="0" marL="0">
              <a:spcBef>
                <a:spcPts val="0"/>
              </a:spcBef>
              <a:spcAft>
                <a:spcPts val="0"/>
              </a:spcAft>
              <a:buNone/>
            </a:pPr>
            <a:r>
              <a:t/>
            </a:r>
            <a:endParaRPr sz="1200">
              <a:latin typeface="Comic Sans MS"/>
              <a:ea typeface="Comic Sans MS"/>
              <a:cs typeface="Comic Sans MS"/>
              <a:sym typeface="Comic Sans MS"/>
            </a:endParaRPr>
          </a:p>
          <a:p>
            <a:pPr indent="0" lvl="0" marL="0" rtl="0">
              <a:spcBef>
                <a:spcPts val="0"/>
              </a:spcBef>
              <a:spcAft>
                <a:spcPts val="0"/>
              </a:spcAft>
              <a:buNone/>
            </a:pPr>
            <a:r>
              <a:rPr lang="ar" sz="1200">
                <a:latin typeface="Comic Sans MS"/>
                <a:ea typeface="Comic Sans MS"/>
                <a:cs typeface="Comic Sans MS"/>
                <a:sym typeface="Comic Sans MS"/>
              </a:rPr>
              <a:t>Proliferation and bulging of both </a:t>
            </a:r>
            <a:r>
              <a:rPr b="1" lang="ar" sz="1200">
                <a:latin typeface="Comic Sans MS"/>
                <a:ea typeface="Comic Sans MS"/>
                <a:cs typeface="Comic Sans MS"/>
                <a:sym typeface="Comic Sans MS"/>
              </a:rPr>
              <a:t>alar</a:t>
            </a:r>
            <a:r>
              <a:rPr lang="ar" sz="1200">
                <a:latin typeface="Comic Sans MS"/>
                <a:ea typeface="Comic Sans MS"/>
                <a:cs typeface="Comic Sans MS"/>
                <a:sym typeface="Comic Sans MS"/>
              </a:rPr>
              <a:t> &amp; </a:t>
            </a:r>
            <a:r>
              <a:rPr b="1" lang="ar" sz="1200">
                <a:latin typeface="Comic Sans MS"/>
                <a:ea typeface="Comic Sans MS"/>
                <a:cs typeface="Comic Sans MS"/>
                <a:sym typeface="Comic Sans MS"/>
              </a:rPr>
              <a:t>basal</a:t>
            </a:r>
            <a:r>
              <a:rPr lang="ar" sz="1200">
                <a:latin typeface="Comic Sans MS"/>
                <a:ea typeface="Comic Sans MS"/>
                <a:cs typeface="Comic Sans MS"/>
                <a:sym typeface="Comic Sans MS"/>
              </a:rPr>
              <a:t> plates result in:</a:t>
            </a:r>
            <a:br>
              <a:rPr lang="ar" sz="1200">
                <a:latin typeface="Comic Sans MS"/>
                <a:ea typeface="Comic Sans MS"/>
                <a:cs typeface="Comic Sans MS"/>
                <a:sym typeface="Comic Sans MS"/>
              </a:rPr>
            </a:br>
            <a:r>
              <a:rPr lang="ar" sz="1200">
                <a:latin typeface="Comic Sans MS"/>
                <a:ea typeface="Comic Sans MS"/>
                <a:cs typeface="Comic Sans MS"/>
                <a:sym typeface="Comic Sans MS"/>
              </a:rPr>
              <a:t>  </a:t>
            </a:r>
            <a:r>
              <a:rPr lang="ar" sz="1200">
                <a:latin typeface="Comic Sans MS"/>
                <a:ea typeface="Comic Sans MS"/>
                <a:cs typeface="Comic Sans MS"/>
                <a:sym typeface="Comic Sans MS"/>
              </a:rPr>
              <a:t> </a:t>
            </a:r>
            <a:endParaRPr sz="1200">
              <a:latin typeface="Comic Sans MS"/>
              <a:ea typeface="Comic Sans MS"/>
              <a:cs typeface="Comic Sans MS"/>
              <a:sym typeface="Comic Sans MS"/>
            </a:endParaRPr>
          </a:p>
          <a:p>
            <a:pPr indent="-304800" lvl="0" marL="457200" rtl="0">
              <a:lnSpc>
                <a:spcPct val="150000"/>
              </a:lnSpc>
              <a:spcBef>
                <a:spcPts val="0"/>
              </a:spcBef>
              <a:spcAft>
                <a:spcPts val="0"/>
              </a:spcAft>
              <a:buSzPts val="1200"/>
              <a:buFont typeface="Comic Sans MS"/>
              <a:buChar char="●"/>
            </a:pPr>
            <a:r>
              <a:rPr lang="ar" sz="1200">
                <a:latin typeface="Comic Sans MS"/>
                <a:ea typeface="Comic Sans MS"/>
                <a:cs typeface="Comic Sans MS"/>
                <a:sym typeface="Comic Sans MS"/>
              </a:rPr>
              <a:t>Formation of </a:t>
            </a:r>
            <a:r>
              <a:rPr b="1" lang="ar" sz="1200">
                <a:latin typeface="Comic Sans MS"/>
                <a:ea typeface="Comic Sans MS"/>
                <a:cs typeface="Comic Sans MS"/>
                <a:sym typeface="Comic Sans MS"/>
              </a:rPr>
              <a:t>dorsal median septu</a:t>
            </a:r>
            <a:r>
              <a:rPr b="1" lang="ar" sz="1200">
                <a:latin typeface="Comic Sans MS"/>
                <a:ea typeface="Comic Sans MS"/>
                <a:cs typeface="Comic Sans MS"/>
                <a:sym typeface="Comic Sans MS"/>
              </a:rPr>
              <a:t>m. </a:t>
            </a:r>
            <a:endParaRPr b="1" sz="1200">
              <a:latin typeface="Comic Sans MS"/>
              <a:ea typeface="Comic Sans MS"/>
              <a:cs typeface="Comic Sans MS"/>
              <a:sym typeface="Comic Sans MS"/>
            </a:endParaRPr>
          </a:p>
          <a:p>
            <a:pPr indent="-304800" lvl="0" marL="457200" rtl="0">
              <a:lnSpc>
                <a:spcPct val="150000"/>
              </a:lnSpc>
              <a:spcBef>
                <a:spcPts val="0"/>
              </a:spcBef>
              <a:spcAft>
                <a:spcPts val="0"/>
              </a:spcAft>
              <a:buSzPts val="1200"/>
              <a:buFont typeface="Comic Sans MS"/>
              <a:buChar char="●"/>
            </a:pPr>
            <a:r>
              <a:rPr lang="ar" sz="1200">
                <a:latin typeface="Comic Sans MS"/>
                <a:ea typeface="Comic Sans MS"/>
                <a:cs typeface="Comic Sans MS"/>
                <a:sym typeface="Comic Sans MS"/>
              </a:rPr>
              <a:t>Formation of </a:t>
            </a:r>
            <a:r>
              <a:rPr b="1" lang="ar" sz="1200">
                <a:latin typeface="Comic Sans MS"/>
                <a:ea typeface="Comic Sans MS"/>
                <a:cs typeface="Comic Sans MS"/>
                <a:sym typeface="Comic Sans MS"/>
              </a:rPr>
              <a:t>ventral median fissur</a:t>
            </a:r>
            <a:r>
              <a:rPr b="1" lang="ar" sz="1200">
                <a:latin typeface="Comic Sans MS"/>
                <a:ea typeface="Comic Sans MS"/>
                <a:cs typeface="Comic Sans MS"/>
                <a:sym typeface="Comic Sans MS"/>
              </a:rPr>
              <a:t>e. </a:t>
            </a:r>
            <a:endParaRPr b="1" sz="1200">
              <a:latin typeface="Comic Sans MS"/>
              <a:ea typeface="Comic Sans MS"/>
              <a:cs typeface="Comic Sans MS"/>
              <a:sym typeface="Comic Sans MS"/>
            </a:endParaRPr>
          </a:p>
          <a:p>
            <a:pPr indent="-304800" lvl="0" marL="457200" rtl="0">
              <a:lnSpc>
                <a:spcPct val="150000"/>
              </a:lnSpc>
              <a:spcBef>
                <a:spcPts val="0"/>
              </a:spcBef>
              <a:spcAft>
                <a:spcPts val="0"/>
              </a:spcAft>
              <a:buSzPts val="1200"/>
              <a:buFont typeface="Comic Sans MS"/>
              <a:buChar char="●"/>
            </a:pPr>
            <a:r>
              <a:rPr lang="ar" sz="1200">
                <a:latin typeface="Comic Sans MS"/>
                <a:ea typeface="Comic Sans MS"/>
                <a:cs typeface="Comic Sans MS"/>
                <a:sym typeface="Comic Sans MS"/>
              </a:rPr>
              <a:t>Narrowing of the lumen of the neural tube to form a </a:t>
            </a:r>
            <a:r>
              <a:rPr b="1" lang="ar" sz="1200">
                <a:latin typeface="Comic Sans MS"/>
                <a:ea typeface="Comic Sans MS"/>
                <a:cs typeface="Comic Sans MS"/>
                <a:sym typeface="Comic Sans MS"/>
              </a:rPr>
              <a:t>small central canal. </a:t>
            </a:r>
            <a:endParaRPr b="1" sz="1200">
              <a:latin typeface="Comic Sans MS"/>
              <a:ea typeface="Comic Sans MS"/>
              <a:cs typeface="Comic Sans MS"/>
              <a:sym typeface="Comic Sans MS"/>
            </a:endParaRPr>
          </a:p>
          <a:p>
            <a:pPr indent="0" lvl="0" marL="0" rtl="0">
              <a:spcBef>
                <a:spcPts val="0"/>
              </a:spcBef>
              <a:spcAft>
                <a:spcPts val="0"/>
              </a:spcAft>
              <a:buNone/>
            </a:pPr>
            <a:r>
              <a:t/>
            </a:r>
            <a:endParaRPr b="1" sz="1200">
              <a:latin typeface="Comic Sans MS"/>
              <a:ea typeface="Comic Sans MS"/>
              <a:cs typeface="Comic Sans MS"/>
              <a:sym typeface="Comic Sans MS"/>
            </a:endParaRPr>
          </a:p>
          <a:p>
            <a:pPr indent="0" lvl="0" marL="0">
              <a:spcBef>
                <a:spcPts val="0"/>
              </a:spcBef>
              <a:spcAft>
                <a:spcPts val="0"/>
              </a:spcAft>
              <a:buNone/>
            </a:pPr>
            <a:r>
              <a:t/>
            </a:r>
            <a:endParaRPr b="1" sz="1200">
              <a:latin typeface="Comic Sans MS"/>
              <a:ea typeface="Comic Sans MS"/>
              <a:cs typeface="Comic Sans MS"/>
              <a:sym typeface="Comic Sans MS"/>
            </a:endParaRPr>
          </a:p>
          <a:p>
            <a:pPr indent="0" lvl="0" marL="0" rtl="0">
              <a:spcBef>
                <a:spcPts val="0"/>
              </a:spcBef>
              <a:spcAft>
                <a:spcPts val="0"/>
              </a:spcAft>
              <a:buNone/>
            </a:pPr>
            <a:r>
              <a:t/>
            </a:r>
            <a:endParaRPr b="1" sz="1200">
              <a:latin typeface="Comic Sans MS"/>
              <a:ea typeface="Comic Sans MS"/>
              <a:cs typeface="Comic Sans MS"/>
              <a:sym typeface="Comic Sans MS"/>
            </a:endParaRPr>
          </a:p>
          <a:p>
            <a:pPr indent="0" lvl="0" marL="0">
              <a:spcBef>
                <a:spcPts val="0"/>
              </a:spcBef>
              <a:spcAft>
                <a:spcPts val="0"/>
              </a:spcAft>
              <a:buNone/>
            </a:pPr>
            <a:r>
              <a:rPr lang="ar" sz="1200">
                <a:solidFill>
                  <a:srgbClr val="8E7CC3"/>
                </a:solidFill>
                <a:latin typeface="Comic Sans MS"/>
                <a:ea typeface="Comic Sans MS"/>
                <a:cs typeface="Comic Sans MS"/>
                <a:sym typeface="Comic Sans MS"/>
              </a:rPr>
              <a:t>The marginal layer (</a:t>
            </a:r>
            <a:r>
              <a:rPr b="1" lang="ar" sz="1200">
                <a:solidFill>
                  <a:srgbClr val="8E7CC3"/>
                </a:solidFill>
                <a:latin typeface="Comic Sans MS"/>
                <a:ea typeface="Comic Sans MS"/>
                <a:cs typeface="Comic Sans MS"/>
                <a:sym typeface="Comic Sans MS"/>
              </a:rPr>
              <a:t>future white matter</a:t>
            </a:r>
            <a:r>
              <a:rPr lang="ar" sz="1200">
                <a:solidFill>
                  <a:srgbClr val="8E7CC3"/>
                </a:solidFill>
                <a:latin typeface="Comic Sans MS"/>
                <a:ea typeface="Comic Sans MS"/>
                <a:cs typeface="Comic Sans MS"/>
                <a:sym typeface="Comic Sans MS"/>
              </a:rPr>
              <a:t>):</a:t>
            </a:r>
            <a:endParaRPr sz="1200">
              <a:solidFill>
                <a:srgbClr val="8E7CC3"/>
              </a:solidFill>
              <a:latin typeface="Comic Sans MS"/>
              <a:ea typeface="Comic Sans MS"/>
              <a:cs typeface="Comic Sans MS"/>
              <a:sym typeface="Comic Sans MS"/>
            </a:endParaRPr>
          </a:p>
          <a:p>
            <a:pPr indent="0" lvl="0" marL="0" rtl="0">
              <a:spcBef>
                <a:spcPts val="0"/>
              </a:spcBef>
              <a:spcAft>
                <a:spcPts val="0"/>
              </a:spcAft>
              <a:buNone/>
            </a:pPr>
            <a:r>
              <a:t/>
            </a:r>
            <a:endParaRPr sz="1200">
              <a:solidFill>
                <a:srgbClr val="A64D79"/>
              </a:solidFill>
              <a:latin typeface="Comic Sans MS"/>
              <a:ea typeface="Comic Sans MS"/>
              <a:cs typeface="Comic Sans MS"/>
              <a:sym typeface="Comic Sans MS"/>
            </a:endParaRPr>
          </a:p>
          <a:p>
            <a:pPr indent="0" lvl="0" marL="0">
              <a:spcBef>
                <a:spcPts val="0"/>
              </a:spcBef>
              <a:spcAft>
                <a:spcPts val="0"/>
              </a:spcAft>
              <a:buNone/>
            </a:pPr>
            <a:r>
              <a:rPr lang="ar" sz="1200">
                <a:latin typeface="Comic Sans MS"/>
                <a:ea typeface="Comic Sans MS"/>
                <a:cs typeface="Comic Sans MS"/>
                <a:sym typeface="Comic Sans MS"/>
              </a:rPr>
              <a:t>increases in size due to addition of ascending, descending &amp; intersegmental nerve fibers</a:t>
            </a:r>
            <a:r>
              <a:rPr lang="ar" sz="1200">
                <a:latin typeface="Comic Sans MS"/>
                <a:ea typeface="Comic Sans MS"/>
                <a:cs typeface="Comic Sans MS"/>
                <a:sym typeface="Comic Sans MS"/>
              </a:rPr>
              <a:t> </a:t>
            </a:r>
            <a:endParaRPr sz="1200">
              <a:latin typeface="Comic Sans MS"/>
              <a:ea typeface="Comic Sans MS"/>
              <a:cs typeface="Comic Sans MS"/>
              <a:sym typeface="Comic Sans MS"/>
            </a:endParaRPr>
          </a:p>
          <a:p>
            <a:pPr indent="0" lvl="0" marL="0" rtl="0">
              <a:spcBef>
                <a:spcPts val="0"/>
              </a:spcBef>
              <a:spcAft>
                <a:spcPts val="0"/>
              </a:spcAft>
              <a:buNone/>
            </a:pPr>
            <a:r>
              <a:rPr lang="ar" sz="1200">
                <a:latin typeface="Comic Sans MS"/>
                <a:ea typeface="Comic Sans MS"/>
                <a:cs typeface="Comic Sans MS"/>
                <a:sym typeface="Comic Sans MS"/>
              </a:rPr>
              <a:t>and it </a:t>
            </a:r>
            <a:r>
              <a:rPr lang="ar" sz="1200">
                <a:latin typeface="Comic Sans MS"/>
                <a:ea typeface="Comic Sans MS"/>
                <a:cs typeface="Comic Sans MS"/>
                <a:sym typeface="Comic Sans MS"/>
              </a:rPr>
              <a:t>is divided into : </a:t>
            </a:r>
            <a:r>
              <a:rPr b="1" lang="ar" sz="1200">
                <a:latin typeface="Comic Sans MS"/>
                <a:ea typeface="Comic Sans MS"/>
                <a:cs typeface="Comic Sans MS"/>
                <a:sym typeface="Comic Sans MS"/>
              </a:rPr>
              <a:t>dorsal</a:t>
            </a:r>
            <a:r>
              <a:rPr lang="ar" sz="1200">
                <a:latin typeface="Comic Sans MS"/>
                <a:ea typeface="Comic Sans MS"/>
                <a:cs typeface="Comic Sans MS"/>
                <a:sym typeface="Comic Sans MS"/>
              </a:rPr>
              <a:t>, </a:t>
            </a:r>
            <a:r>
              <a:rPr b="1" lang="ar" sz="1200">
                <a:latin typeface="Comic Sans MS"/>
                <a:ea typeface="Comic Sans MS"/>
                <a:cs typeface="Comic Sans MS"/>
                <a:sym typeface="Comic Sans MS"/>
              </a:rPr>
              <a:t>lateral</a:t>
            </a:r>
            <a:r>
              <a:rPr lang="ar" sz="1200">
                <a:latin typeface="Comic Sans MS"/>
                <a:ea typeface="Comic Sans MS"/>
                <a:cs typeface="Comic Sans MS"/>
                <a:sym typeface="Comic Sans MS"/>
              </a:rPr>
              <a:t> and </a:t>
            </a:r>
            <a:r>
              <a:rPr b="1" lang="ar" sz="1200">
                <a:latin typeface="Comic Sans MS"/>
                <a:ea typeface="Comic Sans MS"/>
                <a:cs typeface="Comic Sans MS"/>
                <a:sym typeface="Comic Sans MS"/>
              </a:rPr>
              <a:t>ventral funiculi (white column)</a:t>
            </a:r>
            <a:br>
              <a:rPr b="1" lang="ar" sz="1200">
                <a:latin typeface="Comic Sans MS"/>
                <a:ea typeface="Comic Sans MS"/>
                <a:cs typeface="Comic Sans MS"/>
                <a:sym typeface="Comic Sans MS"/>
              </a:rPr>
            </a:br>
            <a:endParaRPr b="1" sz="1200">
              <a:latin typeface="Comic Sans MS"/>
              <a:ea typeface="Comic Sans MS"/>
              <a:cs typeface="Comic Sans MS"/>
              <a:sym typeface="Comic Sans MS"/>
            </a:endParaRPr>
          </a:p>
          <a:p>
            <a:pPr indent="0" lvl="0" marL="0" rtl="0">
              <a:spcBef>
                <a:spcPts val="0"/>
              </a:spcBef>
              <a:spcAft>
                <a:spcPts val="0"/>
              </a:spcAft>
              <a:buNone/>
            </a:pPr>
            <a:r>
              <a:rPr b="1" lang="ar" sz="1200">
                <a:latin typeface="Comic Sans MS"/>
                <a:ea typeface="Comic Sans MS"/>
                <a:cs typeface="Comic Sans MS"/>
                <a:sym typeface="Comic Sans MS"/>
              </a:rPr>
              <a:t>Myelination</a:t>
            </a:r>
            <a:r>
              <a:rPr lang="ar" sz="1200">
                <a:latin typeface="Comic Sans MS"/>
                <a:ea typeface="Comic Sans MS"/>
                <a:cs typeface="Comic Sans MS"/>
                <a:sym typeface="Comic Sans MS"/>
              </a:rPr>
              <a:t> of nerve fibers starts at </a:t>
            </a:r>
            <a:r>
              <a:rPr lang="ar" sz="1200">
                <a:solidFill>
                  <a:srgbClr val="CC0000"/>
                </a:solidFill>
                <a:latin typeface="Comic Sans MS"/>
                <a:ea typeface="Comic Sans MS"/>
                <a:cs typeface="Comic Sans MS"/>
                <a:sym typeface="Comic Sans MS"/>
              </a:rPr>
              <a:t>4th month &amp; continues during the 1st postnatal year</a:t>
            </a:r>
            <a:r>
              <a:rPr lang="ar" sz="1200">
                <a:latin typeface="Comic Sans MS"/>
                <a:ea typeface="Comic Sans MS"/>
                <a:cs typeface="Comic Sans MS"/>
                <a:sym typeface="Comic Sans MS"/>
              </a:rPr>
              <a:t>. </a:t>
            </a:r>
            <a:endParaRPr sz="1200">
              <a:latin typeface="Comic Sans MS"/>
              <a:ea typeface="Comic Sans MS"/>
              <a:cs typeface="Comic Sans MS"/>
              <a:sym typeface="Comic Sans MS"/>
            </a:endParaRPr>
          </a:p>
          <a:p>
            <a:pPr indent="0" lvl="0" marL="0" rtl="0">
              <a:spcBef>
                <a:spcPts val="0"/>
              </a:spcBef>
              <a:spcAft>
                <a:spcPts val="0"/>
              </a:spcAft>
              <a:buNone/>
            </a:pPr>
            <a:r>
              <a:rPr lang="ar" sz="1200">
                <a:latin typeface="Comic Sans MS"/>
                <a:ea typeface="Comic Sans MS"/>
                <a:cs typeface="Comic Sans MS"/>
                <a:sym typeface="Comic Sans MS"/>
              </a:rPr>
              <a:t>Motor fibers myelinate </a:t>
            </a:r>
            <a:r>
              <a:rPr b="1" lang="ar" sz="1200">
                <a:latin typeface="Comic Sans MS"/>
                <a:ea typeface="Comic Sans MS"/>
                <a:cs typeface="Comic Sans MS"/>
                <a:sym typeface="Comic Sans MS"/>
              </a:rPr>
              <a:t>before</a:t>
            </a:r>
            <a:r>
              <a:rPr lang="ar" sz="1200">
                <a:latin typeface="Comic Sans MS"/>
                <a:ea typeface="Comic Sans MS"/>
                <a:cs typeface="Comic Sans MS"/>
                <a:sym typeface="Comic Sans MS"/>
              </a:rPr>
              <a:t> sensory fibers. So, After a nerve injury, both motor and sensory axons have the ability to regenerate and, given a proper pathway.</a:t>
            </a:r>
            <a:endParaRPr sz="1200">
              <a:latin typeface="Comic Sans MS"/>
              <a:ea typeface="Comic Sans MS"/>
              <a:cs typeface="Comic Sans MS"/>
              <a:sym typeface="Comic Sans MS"/>
            </a:endParaRPr>
          </a:p>
          <a:p>
            <a:pPr indent="0" lvl="0" marL="0" rtl="0">
              <a:spcBef>
                <a:spcPts val="0"/>
              </a:spcBef>
              <a:spcAft>
                <a:spcPts val="0"/>
              </a:spcAft>
              <a:buNone/>
            </a:pPr>
            <a:r>
              <a:t/>
            </a:r>
            <a:endParaRPr sz="1200">
              <a:latin typeface="Comic Sans MS"/>
              <a:ea typeface="Comic Sans MS"/>
              <a:cs typeface="Comic Sans MS"/>
              <a:sym typeface="Comic Sans MS"/>
            </a:endParaRPr>
          </a:p>
          <a:p>
            <a:pPr indent="0" lvl="0" marL="0" rtl="0">
              <a:spcBef>
                <a:spcPts val="0"/>
              </a:spcBef>
              <a:spcAft>
                <a:spcPts val="0"/>
              </a:spcAft>
              <a:buNone/>
            </a:pPr>
            <a:r>
              <a:t/>
            </a:r>
            <a:endParaRPr sz="1200">
              <a:latin typeface="Comic Sans MS"/>
              <a:ea typeface="Comic Sans MS"/>
              <a:cs typeface="Comic Sans MS"/>
              <a:sym typeface="Comic Sans MS"/>
            </a:endParaRPr>
          </a:p>
          <a:p>
            <a:pPr indent="0" lvl="0" marL="0" rtl="0">
              <a:spcBef>
                <a:spcPts val="0"/>
              </a:spcBef>
              <a:spcAft>
                <a:spcPts val="0"/>
              </a:spcAft>
              <a:buNone/>
            </a:pPr>
            <a:r>
              <a:t/>
            </a:r>
            <a:endParaRPr sz="1200">
              <a:latin typeface="Comic Sans MS"/>
              <a:ea typeface="Comic Sans MS"/>
              <a:cs typeface="Comic Sans MS"/>
              <a:sym typeface="Comic Sans MS"/>
            </a:endParaRPr>
          </a:p>
          <a:p>
            <a:pPr indent="0" lvl="0" marL="0" rtl="0">
              <a:spcBef>
                <a:spcPts val="0"/>
              </a:spcBef>
              <a:spcAft>
                <a:spcPts val="0"/>
              </a:spcAft>
              <a:buNone/>
            </a:pPr>
            <a:r>
              <a:t/>
            </a:r>
            <a:endParaRPr sz="1200">
              <a:latin typeface="Comic Sans MS"/>
              <a:ea typeface="Comic Sans MS"/>
              <a:cs typeface="Comic Sans MS"/>
              <a:sym typeface="Comic Sans MS"/>
            </a:endParaRPr>
          </a:p>
          <a:p>
            <a:pPr indent="0" lvl="0" marL="0" rtl="0">
              <a:spcBef>
                <a:spcPts val="0"/>
              </a:spcBef>
              <a:spcAft>
                <a:spcPts val="0"/>
              </a:spcAft>
              <a:buNone/>
            </a:pPr>
            <a:r>
              <a:rPr lang="ar" sz="1200">
                <a:solidFill>
                  <a:srgbClr val="8E7CC3"/>
                </a:solidFill>
                <a:latin typeface="Comic Sans MS"/>
                <a:ea typeface="Comic Sans MS"/>
                <a:cs typeface="Comic Sans MS"/>
                <a:sym typeface="Comic Sans MS"/>
              </a:rPr>
              <a:t>Meninges: </a:t>
            </a:r>
            <a:endParaRPr sz="1200">
              <a:solidFill>
                <a:srgbClr val="8E7CC3"/>
              </a:solidFill>
              <a:latin typeface="Comic Sans MS"/>
              <a:ea typeface="Comic Sans MS"/>
              <a:cs typeface="Comic Sans MS"/>
              <a:sym typeface="Comic Sans MS"/>
            </a:endParaRPr>
          </a:p>
          <a:p>
            <a:pPr indent="0" lvl="0" marL="0" rtl="0">
              <a:spcBef>
                <a:spcPts val="0"/>
              </a:spcBef>
              <a:spcAft>
                <a:spcPts val="0"/>
              </a:spcAft>
              <a:buNone/>
            </a:pPr>
            <a:r>
              <a:t/>
            </a:r>
            <a:endParaRPr sz="1200">
              <a:solidFill>
                <a:srgbClr val="A64D79"/>
              </a:solidFill>
              <a:latin typeface="Comic Sans MS"/>
              <a:ea typeface="Comic Sans MS"/>
              <a:cs typeface="Comic Sans MS"/>
              <a:sym typeface="Comic Sans MS"/>
            </a:endParaRPr>
          </a:p>
          <a:p>
            <a:pPr indent="0" lvl="0" marL="0" rtl="0">
              <a:spcBef>
                <a:spcPts val="0"/>
              </a:spcBef>
              <a:spcAft>
                <a:spcPts val="0"/>
              </a:spcAft>
              <a:buNone/>
            </a:pPr>
            <a:r>
              <a:rPr lang="ar" sz="1200">
                <a:latin typeface="Comic Sans MS"/>
                <a:ea typeface="Comic Sans MS"/>
                <a:cs typeface="Comic Sans MS"/>
                <a:sym typeface="Comic Sans MS"/>
              </a:rPr>
              <a:t>These Are 3 Membranes</a:t>
            </a:r>
            <a:r>
              <a:rPr lang="ar" sz="1200">
                <a:latin typeface="Comic Sans MS"/>
                <a:ea typeface="Comic Sans MS"/>
                <a:cs typeface="Comic Sans MS"/>
                <a:sym typeface="Comic Sans MS"/>
              </a:rPr>
              <a:t> covering the </a:t>
            </a:r>
            <a:r>
              <a:rPr lang="ar" sz="1200">
                <a:latin typeface="Comic Sans MS"/>
                <a:ea typeface="Comic Sans MS"/>
                <a:cs typeface="Comic Sans MS"/>
                <a:sym typeface="Comic Sans MS"/>
              </a:rPr>
              <a:t>neural tube:</a:t>
            </a:r>
            <a:br>
              <a:rPr lang="ar" sz="1200">
                <a:latin typeface="Comic Sans MS"/>
                <a:ea typeface="Comic Sans MS"/>
                <a:cs typeface="Comic Sans MS"/>
                <a:sym typeface="Comic Sans MS"/>
              </a:rPr>
            </a:br>
            <a:r>
              <a:rPr lang="ar" sz="1200">
                <a:solidFill>
                  <a:srgbClr val="A64D79"/>
                </a:solidFill>
                <a:latin typeface="Comic Sans MS"/>
                <a:ea typeface="Comic Sans MS"/>
                <a:cs typeface="Comic Sans MS"/>
                <a:sym typeface="Comic Sans MS"/>
              </a:rPr>
              <a:t>   </a:t>
            </a:r>
            <a:endParaRPr sz="1200">
              <a:solidFill>
                <a:srgbClr val="A64D79"/>
              </a:solidFill>
              <a:latin typeface="Comic Sans MS"/>
              <a:ea typeface="Comic Sans MS"/>
              <a:cs typeface="Comic Sans MS"/>
              <a:sym typeface="Comic Sans MS"/>
            </a:endParaRPr>
          </a:p>
          <a:p>
            <a:pPr indent="0" lvl="0" marL="0" rtl="0">
              <a:spcBef>
                <a:spcPts val="0"/>
              </a:spcBef>
              <a:spcAft>
                <a:spcPts val="0"/>
              </a:spcAft>
              <a:buNone/>
            </a:pPr>
            <a:r>
              <a:t/>
            </a:r>
            <a:endParaRPr sz="1200">
              <a:solidFill>
                <a:srgbClr val="A64D79"/>
              </a:solidFill>
              <a:latin typeface="Comic Sans MS"/>
              <a:ea typeface="Comic Sans MS"/>
              <a:cs typeface="Comic Sans MS"/>
              <a:sym typeface="Comic Sans MS"/>
            </a:endParaRPr>
          </a:p>
          <a:p>
            <a:pPr indent="0" lvl="0" marL="0" rtl="0">
              <a:spcBef>
                <a:spcPts val="0"/>
              </a:spcBef>
              <a:spcAft>
                <a:spcPts val="0"/>
              </a:spcAft>
              <a:buNone/>
            </a:pPr>
            <a:r>
              <a:t/>
            </a:r>
            <a:endParaRPr sz="1200">
              <a:solidFill>
                <a:srgbClr val="A64D79"/>
              </a:solidFill>
              <a:latin typeface="Comic Sans MS"/>
              <a:ea typeface="Comic Sans MS"/>
              <a:cs typeface="Comic Sans MS"/>
              <a:sym typeface="Comic Sans MS"/>
            </a:endParaRPr>
          </a:p>
          <a:p>
            <a:pPr indent="0" lvl="0" marL="0" rtl="0">
              <a:spcBef>
                <a:spcPts val="0"/>
              </a:spcBef>
              <a:spcAft>
                <a:spcPts val="0"/>
              </a:spcAft>
              <a:buNone/>
            </a:pPr>
            <a:r>
              <a:t/>
            </a:r>
            <a:endParaRPr sz="1200">
              <a:solidFill>
                <a:srgbClr val="A64D79"/>
              </a:solidFill>
              <a:latin typeface="Comic Sans MS"/>
              <a:ea typeface="Comic Sans MS"/>
              <a:cs typeface="Comic Sans MS"/>
              <a:sym typeface="Comic Sans MS"/>
            </a:endParaRPr>
          </a:p>
          <a:p>
            <a:pPr indent="0" lvl="0" marL="0" rtl="0">
              <a:spcBef>
                <a:spcPts val="0"/>
              </a:spcBef>
              <a:spcAft>
                <a:spcPts val="0"/>
              </a:spcAft>
              <a:buNone/>
            </a:pPr>
            <a:r>
              <a:t/>
            </a:r>
            <a:endParaRPr sz="1200">
              <a:solidFill>
                <a:srgbClr val="A64D79"/>
              </a:solidFill>
              <a:latin typeface="Comic Sans MS"/>
              <a:ea typeface="Comic Sans MS"/>
              <a:cs typeface="Comic Sans MS"/>
              <a:sym typeface="Comic Sans MS"/>
            </a:endParaRPr>
          </a:p>
          <a:p>
            <a:pPr indent="0" lvl="0" marL="0" rtl="0">
              <a:spcBef>
                <a:spcPts val="0"/>
              </a:spcBef>
              <a:spcAft>
                <a:spcPts val="0"/>
              </a:spcAft>
              <a:buNone/>
            </a:pPr>
            <a:r>
              <a:t/>
            </a:r>
            <a:endParaRPr sz="1200">
              <a:solidFill>
                <a:srgbClr val="A64D79"/>
              </a:solidFill>
              <a:latin typeface="Comic Sans MS"/>
              <a:ea typeface="Comic Sans MS"/>
              <a:cs typeface="Comic Sans MS"/>
              <a:sym typeface="Comic Sans MS"/>
            </a:endParaRPr>
          </a:p>
          <a:p>
            <a:pPr indent="0" lvl="0" marL="0" rtl="0">
              <a:spcBef>
                <a:spcPts val="0"/>
              </a:spcBef>
              <a:spcAft>
                <a:spcPts val="0"/>
              </a:spcAft>
              <a:buNone/>
            </a:pPr>
            <a:r>
              <a:t/>
            </a:r>
            <a:endParaRPr sz="1200">
              <a:solidFill>
                <a:srgbClr val="A64D79"/>
              </a:solidFill>
              <a:latin typeface="Comic Sans MS"/>
              <a:ea typeface="Comic Sans MS"/>
              <a:cs typeface="Comic Sans MS"/>
              <a:sym typeface="Comic Sans MS"/>
            </a:endParaRPr>
          </a:p>
          <a:p>
            <a:pPr indent="0" lvl="0" marL="0" rtl="0">
              <a:spcBef>
                <a:spcPts val="0"/>
              </a:spcBef>
              <a:spcAft>
                <a:spcPts val="0"/>
              </a:spcAft>
              <a:buNone/>
            </a:pPr>
            <a:r>
              <a:rPr lang="ar" sz="1200">
                <a:latin typeface="Comic Sans MS"/>
                <a:ea typeface="Comic Sans MS"/>
                <a:cs typeface="Comic Sans MS"/>
                <a:sym typeface="Comic Sans MS"/>
              </a:rPr>
              <a:t>A cavity appears between the </a:t>
            </a:r>
            <a:r>
              <a:rPr b="1" lang="ar" sz="1200">
                <a:latin typeface="Comic Sans MS"/>
                <a:ea typeface="Comic Sans MS"/>
                <a:cs typeface="Comic Sans MS"/>
                <a:sym typeface="Comic Sans MS"/>
              </a:rPr>
              <a:t>arachnoid</a:t>
            </a:r>
            <a:r>
              <a:rPr lang="ar" sz="1200">
                <a:latin typeface="Comic Sans MS"/>
                <a:ea typeface="Comic Sans MS"/>
                <a:cs typeface="Comic Sans MS"/>
                <a:sym typeface="Comic Sans MS"/>
              </a:rPr>
              <a:t> &amp; the </a:t>
            </a:r>
            <a:r>
              <a:rPr b="1" lang="ar" sz="1200">
                <a:latin typeface="Comic Sans MS"/>
                <a:ea typeface="Comic Sans MS"/>
                <a:cs typeface="Comic Sans MS"/>
                <a:sym typeface="Comic Sans MS"/>
              </a:rPr>
              <a:t>pia</a:t>
            </a:r>
            <a:r>
              <a:rPr lang="ar" sz="1200">
                <a:latin typeface="Comic Sans MS"/>
                <a:ea typeface="Comic Sans MS"/>
                <a:cs typeface="Comic Sans MS"/>
                <a:sym typeface="Comic Sans MS"/>
              </a:rPr>
              <a:t> mater (</a:t>
            </a:r>
            <a:r>
              <a:rPr lang="ar" sz="1200">
                <a:solidFill>
                  <a:srgbClr val="CC0000"/>
                </a:solidFill>
                <a:latin typeface="Comic Sans MS"/>
                <a:ea typeface="Comic Sans MS"/>
                <a:cs typeface="Comic Sans MS"/>
                <a:sym typeface="Comic Sans MS"/>
              </a:rPr>
              <a:t>subarachnoid space</a:t>
            </a:r>
            <a:r>
              <a:rPr lang="ar" sz="1200">
                <a:latin typeface="Comic Sans MS"/>
                <a:ea typeface="Comic Sans MS"/>
                <a:cs typeface="Comic Sans MS"/>
                <a:sym typeface="Comic Sans MS"/>
              </a:rPr>
              <a:t>) becomes filled with cerebrospinal fluid (CSF)</a:t>
            </a:r>
            <a:endParaRPr sz="1200">
              <a:latin typeface="Comic Sans MS"/>
              <a:ea typeface="Comic Sans MS"/>
              <a:cs typeface="Comic Sans MS"/>
              <a:sym typeface="Comic Sans MS"/>
            </a:endParaRPr>
          </a:p>
          <a:p>
            <a:pPr indent="0" lvl="0" marL="0" rtl="0">
              <a:spcBef>
                <a:spcPts val="0"/>
              </a:spcBef>
              <a:spcAft>
                <a:spcPts val="0"/>
              </a:spcAft>
              <a:buNone/>
            </a:pPr>
            <a:r>
              <a:t/>
            </a:r>
            <a:endParaRPr sz="1200">
              <a:latin typeface="Comic Sans MS"/>
              <a:ea typeface="Comic Sans MS"/>
              <a:cs typeface="Comic Sans MS"/>
              <a:sym typeface="Comic Sans MS"/>
            </a:endParaRPr>
          </a:p>
          <a:p>
            <a:pPr indent="0" lvl="0" marL="0" rtl="0">
              <a:spcBef>
                <a:spcPts val="0"/>
              </a:spcBef>
              <a:spcAft>
                <a:spcPts val="0"/>
              </a:spcAft>
              <a:buNone/>
            </a:pPr>
            <a:r>
              <a:t/>
            </a:r>
            <a:endParaRPr sz="1200">
              <a:latin typeface="Comic Sans MS"/>
              <a:ea typeface="Comic Sans MS"/>
              <a:cs typeface="Comic Sans MS"/>
              <a:sym typeface="Comic Sans MS"/>
            </a:endParaRPr>
          </a:p>
          <a:p>
            <a:pPr indent="0" lvl="0" marL="0">
              <a:spcBef>
                <a:spcPts val="0"/>
              </a:spcBef>
              <a:spcAft>
                <a:spcPts val="0"/>
              </a:spcAft>
              <a:buNone/>
            </a:pPr>
            <a:r>
              <a:t/>
            </a:r>
            <a:endParaRPr sz="1200">
              <a:latin typeface="Comic Sans MS"/>
              <a:ea typeface="Comic Sans MS"/>
              <a:cs typeface="Comic Sans MS"/>
              <a:sym typeface="Comic Sans MS"/>
            </a:endParaRPr>
          </a:p>
          <a:p>
            <a:pPr indent="0" lvl="0" marL="0" rtl="0">
              <a:spcBef>
                <a:spcPts val="0"/>
              </a:spcBef>
              <a:spcAft>
                <a:spcPts val="0"/>
              </a:spcAft>
              <a:buNone/>
            </a:pPr>
            <a:r>
              <a:t/>
            </a:r>
            <a:endParaRPr sz="1200">
              <a:latin typeface="Comic Sans MS"/>
              <a:ea typeface="Comic Sans MS"/>
              <a:cs typeface="Comic Sans MS"/>
              <a:sym typeface="Comic Sans MS"/>
            </a:endParaRPr>
          </a:p>
          <a:p>
            <a:pPr indent="0" lvl="0" marL="0" rtl="0">
              <a:spcBef>
                <a:spcPts val="0"/>
              </a:spcBef>
              <a:spcAft>
                <a:spcPts val="0"/>
              </a:spcAft>
              <a:buNone/>
            </a:pPr>
            <a:r>
              <a:rPr lang="ar" sz="1200">
                <a:solidFill>
                  <a:srgbClr val="8E7CC3"/>
                </a:solidFill>
                <a:latin typeface="Comic Sans MS"/>
                <a:ea typeface="Comic Sans MS"/>
                <a:cs typeface="Comic Sans MS"/>
                <a:sym typeface="Comic Sans MS"/>
              </a:rPr>
              <a:t>Positional Changes of Spinal Cord: </a:t>
            </a:r>
            <a:endParaRPr sz="1200">
              <a:solidFill>
                <a:srgbClr val="8E7CC3"/>
              </a:solidFill>
              <a:latin typeface="Comic Sans MS"/>
              <a:ea typeface="Comic Sans MS"/>
              <a:cs typeface="Comic Sans MS"/>
              <a:sym typeface="Comic Sans MS"/>
            </a:endParaRPr>
          </a:p>
          <a:p>
            <a:pPr indent="0" lvl="0" marL="0" rtl="0">
              <a:spcBef>
                <a:spcPts val="0"/>
              </a:spcBef>
              <a:spcAft>
                <a:spcPts val="0"/>
              </a:spcAft>
              <a:buNone/>
            </a:pPr>
            <a:r>
              <a:t/>
            </a:r>
            <a:endParaRPr sz="1200">
              <a:solidFill>
                <a:srgbClr val="A64D79"/>
              </a:solidFill>
              <a:latin typeface="Comic Sans MS"/>
              <a:ea typeface="Comic Sans MS"/>
              <a:cs typeface="Comic Sans MS"/>
              <a:sym typeface="Comic Sans MS"/>
            </a:endParaRPr>
          </a:p>
          <a:p>
            <a:pPr indent="-304800" lvl="0" marL="457200" rtl="0">
              <a:lnSpc>
                <a:spcPct val="150000"/>
              </a:lnSpc>
              <a:spcBef>
                <a:spcPts val="0"/>
              </a:spcBef>
              <a:spcAft>
                <a:spcPts val="0"/>
              </a:spcAft>
              <a:buSzPts val="1200"/>
              <a:buFont typeface="Comic Sans MS"/>
              <a:buAutoNum type="arabicPeriod"/>
            </a:pPr>
            <a:r>
              <a:rPr lang="ar" sz="1200">
                <a:latin typeface="Comic Sans MS"/>
                <a:ea typeface="Comic Sans MS"/>
                <a:cs typeface="Comic Sans MS"/>
                <a:sym typeface="Comic Sans MS"/>
              </a:rPr>
              <a:t>Initially, the spinal cord occupies the </a:t>
            </a:r>
            <a:r>
              <a:rPr b="1" lang="ar" sz="1200">
                <a:latin typeface="Comic Sans MS"/>
                <a:ea typeface="Comic Sans MS"/>
                <a:cs typeface="Comic Sans MS"/>
                <a:sym typeface="Comic Sans MS"/>
              </a:rPr>
              <a:t>whole length of the vertebral canal.</a:t>
            </a:r>
            <a:endParaRPr sz="1200">
              <a:latin typeface="Comic Sans MS"/>
              <a:ea typeface="Comic Sans MS"/>
              <a:cs typeface="Comic Sans MS"/>
              <a:sym typeface="Comic Sans MS"/>
            </a:endParaRPr>
          </a:p>
          <a:p>
            <a:pPr indent="-304800" lvl="0" marL="457200">
              <a:lnSpc>
                <a:spcPct val="150000"/>
              </a:lnSpc>
              <a:spcBef>
                <a:spcPts val="0"/>
              </a:spcBef>
              <a:spcAft>
                <a:spcPts val="0"/>
              </a:spcAft>
              <a:buSzPts val="1200"/>
              <a:buFont typeface="Comic Sans MS"/>
              <a:buAutoNum type="arabicPeriod"/>
            </a:pPr>
            <a:r>
              <a:rPr lang="ar" sz="1200">
                <a:latin typeface="Comic Sans MS"/>
                <a:ea typeface="Comic Sans MS"/>
                <a:cs typeface="Comic Sans MS"/>
                <a:sym typeface="Comic Sans MS"/>
              </a:rPr>
              <a:t>As a result a </a:t>
            </a:r>
            <a:r>
              <a:rPr b="1" lang="ar" sz="1200">
                <a:latin typeface="Comic Sans MS"/>
                <a:ea typeface="Comic Sans MS"/>
                <a:cs typeface="Comic Sans MS"/>
                <a:sym typeface="Comic Sans MS"/>
              </a:rPr>
              <a:t>faster growth of vertebral column,</a:t>
            </a:r>
            <a:r>
              <a:rPr lang="ar" sz="1200">
                <a:latin typeface="Comic Sans MS"/>
                <a:ea typeface="Comic Sans MS"/>
                <a:cs typeface="Comic Sans MS"/>
                <a:sym typeface="Comic Sans MS"/>
              </a:rPr>
              <a:t> the caudal end of spinal cord (</a:t>
            </a:r>
            <a:r>
              <a:rPr lang="ar" sz="1200">
                <a:solidFill>
                  <a:srgbClr val="CC0000"/>
                </a:solidFill>
                <a:latin typeface="Comic Sans MS"/>
                <a:ea typeface="Comic Sans MS"/>
                <a:cs typeface="Comic Sans MS"/>
                <a:sym typeface="Comic Sans MS"/>
              </a:rPr>
              <a:t>conus medullaris</a:t>
            </a:r>
            <a:r>
              <a:rPr lang="ar" sz="1200">
                <a:latin typeface="Comic Sans MS"/>
                <a:ea typeface="Comic Sans MS"/>
                <a:cs typeface="Comic Sans MS"/>
                <a:sym typeface="Comic Sans MS"/>
              </a:rPr>
              <a:t>) shifts gradually to a higher level</a:t>
            </a:r>
            <a:endParaRPr sz="1200">
              <a:latin typeface="Comic Sans MS"/>
              <a:ea typeface="Comic Sans MS"/>
              <a:cs typeface="Comic Sans MS"/>
              <a:sym typeface="Comic Sans MS"/>
            </a:endParaRPr>
          </a:p>
        </p:txBody>
      </p:sp>
      <p:pic>
        <p:nvPicPr>
          <p:cNvPr id="100" name="Google Shape;100;p16"/>
          <p:cNvPicPr preferRelativeResize="0"/>
          <p:nvPr/>
        </p:nvPicPr>
        <p:blipFill>
          <a:blip r:embed="rId3">
            <a:alphaModFix/>
          </a:blip>
          <a:stretch>
            <a:fillRect/>
          </a:stretch>
        </p:blipFill>
        <p:spPr>
          <a:xfrm>
            <a:off x="6275350" y="1510887"/>
            <a:ext cx="2751426" cy="1091587"/>
          </a:xfrm>
          <a:prstGeom prst="rect">
            <a:avLst/>
          </a:prstGeom>
          <a:noFill/>
          <a:ln cap="flat" cmpd="sng" w="9525">
            <a:solidFill>
              <a:schemeClr val="dk2"/>
            </a:solidFill>
            <a:prstDash val="dashDot"/>
            <a:round/>
            <a:headEnd len="sm" w="sm" type="none"/>
            <a:tailEnd len="sm" w="sm" type="none"/>
          </a:ln>
        </p:spPr>
      </p:pic>
      <p:cxnSp>
        <p:nvCxnSpPr>
          <p:cNvPr id="101" name="Google Shape;101;p16"/>
          <p:cNvCxnSpPr/>
          <p:nvPr/>
        </p:nvCxnSpPr>
        <p:spPr>
          <a:xfrm>
            <a:off x="601347" y="2762359"/>
            <a:ext cx="5444100" cy="15000"/>
          </a:xfrm>
          <a:prstGeom prst="straightConnector1">
            <a:avLst/>
          </a:prstGeom>
          <a:noFill/>
          <a:ln cap="flat" cmpd="sng" w="9525">
            <a:solidFill>
              <a:srgbClr val="999999"/>
            </a:solidFill>
            <a:prstDash val="dashDot"/>
            <a:round/>
            <a:headEnd len="med" w="med" type="none"/>
            <a:tailEnd len="med" w="med" type="none"/>
          </a:ln>
        </p:spPr>
      </p:cxnSp>
      <p:graphicFrame>
        <p:nvGraphicFramePr>
          <p:cNvPr id="102" name="Google Shape;102;p16"/>
          <p:cNvGraphicFramePr/>
          <p:nvPr/>
        </p:nvGraphicFramePr>
        <p:xfrm>
          <a:off x="414327" y="6025291"/>
          <a:ext cx="3000000" cy="3000000"/>
        </p:xfrm>
        <a:graphic>
          <a:graphicData uri="http://schemas.openxmlformats.org/drawingml/2006/table">
            <a:tbl>
              <a:tblPr>
                <a:noFill/>
                <a:tableStyleId>{51B6F6F0-6FEA-487F-8CBA-90A2D5A66A33}</a:tableStyleId>
              </a:tblPr>
              <a:tblGrid>
                <a:gridCol w="2213225"/>
                <a:gridCol w="2213225"/>
                <a:gridCol w="2213225"/>
              </a:tblGrid>
              <a:tr h="519850">
                <a:tc>
                  <a:txBody>
                    <a:bodyPr>
                      <a:noAutofit/>
                    </a:bodyPr>
                    <a:lstStyle/>
                    <a:p>
                      <a:pPr indent="0" lvl="0" marL="0">
                        <a:spcBef>
                          <a:spcPts val="0"/>
                        </a:spcBef>
                        <a:spcAft>
                          <a:spcPts val="0"/>
                        </a:spcAft>
                        <a:buNone/>
                      </a:pPr>
                      <a:r>
                        <a:rPr lang="ar">
                          <a:latin typeface="Comic Sans MS"/>
                          <a:ea typeface="Comic Sans MS"/>
                          <a:cs typeface="Comic Sans MS"/>
                          <a:sym typeface="Comic Sans MS"/>
                        </a:rPr>
                        <a:t>Outer thick </a:t>
                      </a:r>
                      <a:r>
                        <a:rPr b="1" lang="ar">
                          <a:latin typeface="Comic Sans MS"/>
                          <a:ea typeface="Comic Sans MS"/>
                          <a:cs typeface="Comic Sans MS"/>
                          <a:sym typeface="Comic Sans MS"/>
                        </a:rPr>
                        <a:t>dura</a:t>
                      </a:r>
                      <a:r>
                        <a:rPr lang="ar">
                          <a:latin typeface="Comic Sans MS"/>
                          <a:ea typeface="Comic Sans MS"/>
                          <a:cs typeface="Comic Sans MS"/>
                          <a:sym typeface="Comic Sans MS"/>
                        </a:rPr>
                        <a:t> mater</a:t>
                      </a:r>
                      <a:endParaRPr>
                        <a:latin typeface="Comic Sans MS"/>
                        <a:ea typeface="Comic Sans MS"/>
                        <a:cs typeface="Comic Sans MS"/>
                        <a:sym typeface="Comic Sans MS"/>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D9D2E9"/>
                    </a:solidFill>
                  </a:tcPr>
                </a:tc>
                <a:tc>
                  <a:txBody>
                    <a:bodyPr>
                      <a:noAutofit/>
                    </a:bodyPr>
                    <a:lstStyle/>
                    <a:p>
                      <a:pPr indent="0" lvl="0" marL="0">
                        <a:spcBef>
                          <a:spcPts val="0"/>
                        </a:spcBef>
                        <a:spcAft>
                          <a:spcPts val="0"/>
                        </a:spcAft>
                        <a:buNone/>
                      </a:pPr>
                      <a:r>
                        <a:rPr lang="ar">
                          <a:latin typeface="Comic Sans MS"/>
                          <a:ea typeface="Comic Sans MS"/>
                          <a:cs typeface="Comic Sans MS"/>
                          <a:sym typeface="Comic Sans MS"/>
                        </a:rPr>
                        <a:t>Middle </a:t>
                      </a:r>
                      <a:r>
                        <a:rPr b="1" lang="ar">
                          <a:latin typeface="Comic Sans MS"/>
                          <a:ea typeface="Comic Sans MS"/>
                          <a:cs typeface="Comic Sans MS"/>
                          <a:sym typeface="Comic Sans MS"/>
                        </a:rPr>
                        <a:t>arachnoid</a:t>
                      </a:r>
                      <a:r>
                        <a:rPr lang="ar">
                          <a:latin typeface="Comic Sans MS"/>
                          <a:ea typeface="Comic Sans MS"/>
                          <a:cs typeface="Comic Sans MS"/>
                          <a:sym typeface="Comic Sans MS"/>
                        </a:rPr>
                        <a:t> mater</a:t>
                      </a:r>
                      <a:endParaRPr>
                        <a:latin typeface="Comic Sans MS"/>
                        <a:ea typeface="Comic Sans MS"/>
                        <a:cs typeface="Comic Sans MS"/>
                        <a:sym typeface="Comic Sans MS"/>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D9D2E9"/>
                    </a:solidFill>
                  </a:tcPr>
                </a:tc>
                <a:tc>
                  <a:txBody>
                    <a:bodyPr>
                      <a:noAutofit/>
                    </a:bodyPr>
                    <a:lstStyle/>
                    <a:p>
                      <a:pPr indent="0" lvl="0" marL="0">
                        <a:spcBef>
                          <a:spcPts val="0"/>
                        </a:spcBef>
                        <a:spcAft>
                          <a:spcPts val="0"/>
                        </a:spcAft>
                        <a:buNone/>
                      </a:pPr>
                      <a:r>
                        <a:rPr lang="ar">
                          <a:latin typeface="Comic Sans MS"/>
                          <a:ea typeface="Comic Sans MS"/>
                          <a:cs typeface="Comic Sans MS"/>
                          <a:sym typeface="Comic Sans MS"/>
                        </a:rPr>
                        <a:t>Inner thin </a:t>
                      </a:r>
                      <a:r>
                        <a:rPr b="1" lang="ar">
                          <a:latin typeface="Comic Sans MS"/>
                          <a:ea typeface="Comic Sans MS"/>
                          <a:cs typeface="Comic Sans MS"/>
                          <a:sym typeface="Comic Sans MS"/>
                        </a:rPr>
                        <a:t>pia</a:t>
                      </a:r>
                      <a:r>
                        <a:rPr lang="ar">
                          <a:latin typeface="Comic Sans MS"/>
                          <a:ea typeface="Comic Sans MS"/>
                          <a:cs typeface="Comic Sans MS"/>
                          <a:sym typeface="Comic Sans MS"/>
                        </a:rPr>
                        <a:t> mater</a:t>
                      </a:r>
                      <a:endParaRPr>
                        <a:latin typeface="Comic Sans MS"/>
                        <a:ea typeface="Comic Sans MS"/>
                        <a:cs typeface="Comic Sans MS"/>
                        <a:sym typeface="Comic Sans MS"/>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D9D2E9"/>
                    </a:solidFill>
                  </a:tcPr>
                </a:tc>
              </a:tr>
              <a:tr h="135675">
                <a:tc rowSpan="2">
                  <a:txBody>
                    <a:bodyPr>
                      <a:noAutofit/>
                    </a:bodyPr>
                    <a:lstStyle/>
                    <a:p>
                      <a:pPr indent="0" lvl="0" marL="0">
                        <a:spcBef>
                          <a:spcPts val="0"/>
                        </a:spcBef>
                        <a:spcAft>
                          <a:spcPts val="0"/>
                        </a:spcAft>
                        <a:buNone/>
                      </a:pPr>
                      <a:r>
                        <a:rPr lang="ar">
                          <a:solidFill>
                            <a:srgbClr val="CC0000"/>
                          </a:solidFill>
                          <a:latin typeface="Comic Sans MS"/>
                          <a:ea typeface="Comic Sans MS"/>
                          <a:cs typeface="Comic Sans MS"/>
                          <a:sym typeface="Comic Sans MS"/>
                        </a:rPr>
                        <a:t>MESODERMAL</a:t>
                      </a:r>
                      <a:r>
                        <a:rPr lang="ar">
                          <a:latin typeface="Comic Sans MS"/>
                          <a:ea typeface="Comic Sans MS"/>
                          <a:cs typeface="Comic Sans MS"/>
                          <a:sym typeface="Comic Sans MS"/>
                        </a:rPr>
                        <a:t> in origin</a:t>
                      </a:r>
                      <a:endParaRPr>
                        <a:latin typeface="Comic Sans MS"/>
                        <a:ea typeface="Comic Sans MS"/>
                        <a:cs typeface="Comic Sans MS"/>
                        <a:sym typeface="Comic Sans MS"/>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gridSpan="2" rowSpan="2">
                  <a:txBody>
                    <a:bodyPr>
                      <a:noAutofit/>
                    </a:bodyPr>
                    <a:lstStyle/>
                    <a:p>
                      <a:pPr indent="0" lvl="0" marL="0" algn="ctr">
                        <a:spcBef>
                          <a:spcPts val="0"/>
                        </a:spcBef>
                        <a:spcAft>
                          <a:spcPts val="0"/>
                        </a:spcAft>
                        <a:buNone/>
                      </a:pPr>
                      <a:r>
                        <a:rPr lang="ar">
                          <a:solidFill>
                            <a:srgbClr val="CC0000"/>
                          </a:solidFill>
                          <a:latin typeface="Comic Sans MS"/>
                          <a:ea typeface="Comic Sans MS"/>
                          <a:cs typeface="Comic Sans MS"/>
                          <a:sym typeface="Comic Sans MS"/>
                        </a:rPr>
                        <a:t>ECTODERMAL</a:t>
                      </a:r>
                      <a:r>
                        <a:rPr lang="ar">
                          <a:latin typeface="Comic Sans MS"/>
                          <a:ea typeface="Comic Sans MS"/>
                          <a:cs typeface="Comic Sans MS"/>
                          <a:sym typeface="Comic Sans MS"/>
                        </a:rPr>
                        <a:t> in origin</a:t>
                      </a:r>
                      <a:endParaRPr>
                        <a:latin typeface="Comic Sans MS"/>
                        <a:ea typeface="Comic Sans MS"/>
                        <a:cs typeface="Comic Sans MS"/>
                        <a:sym typeface="Comic Sans MS"/>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rowSpan="2" hMerge="1"/>
              </a:tr>
              <a:tr h="349100">
                <a:tc vMerge="1"/>
                <a:tc gridSpan="2" vMerge="1"/>
                <a:tc hMerge="1" vMerge="1"/>
              </a:tr>
            </a:tbl>
          </a:graphicData>
        </a:graphic>
      </p:graphicFrame>
      <p:pic>
        <p:nvPicPr>
          <p:cNvPr id="103" name="Google Shape;103;p16"/>
          <p:cNvPicPr preferRelativeResize="0"/>
          <p:nvPr/>
        </p:nvPicPr>
        <p:blipFill>
          <a:blip r:embed="rId4">
            <a:alphaModFix/>
          </a:blip>
          <a:stretch>
            <a:fillRect/>
          </a:stretch>
        </p:blipFill>
        <p:spPr>
          <a:xfrm>
            <a:off x="7017732" y="2905800"/>
            <a:ext cx="1963843" cy="1091601"/>
          </a:xfrm>
          <a:prstGeom prst="rect">
            <a:avLst/>
          </a:prstGeom>
          <a:noFill/>
          <a:ln cap="flat" cmpd="sng" w="9525">
            <a:solidFill>
              <a:schemeClr val="dk2"/>
            </a:solidFill>
            <a:prstDash val="dashDot"/>
            <a:round/>
            <a:headEnd len="sm" w="sm" type="none"/>
            <a:tailEnd len="sm" w="sm" type="none"/>
          </a:ln>
        </p:spPr>
      </p:pic>
      <p:cxnSp>
        <p:nvCxnSpPr>
          <p:cNvPr id="104" name="Google Shape;104;p16"/>
          <p:cNvCxnSpPr/>
          <p:nvPr/>
        </p:nvCxnSpPr>
        <p:spPr>
          <a:xfrm>
            <a:off x="299643" y="5116409"/>
            <a:ext cx="8599800" cy="22500"/>
          </a:xfrm>
          <a:prstGeom prst="straightConnector1">
            <a:avLst/>
          </a:prstGeom>
          <a:noFill/>
          <a:ln cap="flat" cmpd="sng" w="9525">
            <a:solidFill>
              <a:srgbClr val="999999"/>
            </a:solidFill>
            <a:prstDash val="dashDot"/>
            <a:round/>
            <a:headEnd len="med" w="med" type="none"/>
            <a:tailEnd len="med" w="med" type="none"/>
          </a:ln>
        </p:spPr>
      </p:cxnSp>
      <p:pic>
        <p:nvPicPr>
          <p:cNvPr id="105" name="Google Shape;105;p16"/>
          <p:cNvPicPr preferRelativeResize="0"/>
          <p:nvPr/>
        </p:nvPicPr>
        <p:blipFill>
          <a:blip r:embed="rId5">
            <a:alphaModFix/>
          </a:blip>
          <a:stretch>
            <a:fillRect/>
          </a:stretch>
        </p:blipFill>
        <p:spPr>
          <a:xfrm>
            <a:off x="7164400" y="6025288"/>
            <a:ext cx="1670500" cy="1004649"/>
          </a:xfrm>
          <a:prstGeom prst="rect">
            <a:avLst/>
          </a:prstGeom>
          <a:noFill/>
          <a:ln cap="flat" cmpd="sng" w="9525">
            <a:solidFill>
              <a:schemeClr val="dk2"/>
            </a:solidFill>
            <a:prstDash val="dashDot"/>
            <a:round/>
            <a:headEnd len="sm" w="sm" type="none"/>
            <a:tailEnd len="sm" w="sm" type="none"/>
          </a:ln>
        </p:spPr>
      </p:pic>
      <p:pic>
        <p:nvPicPr>
          <p:cNvPr id="106" name="Google Shape;106;p16"/>
          <p:cNvPicPr preferRelativeResize="0"/>
          <p:nvPr/>
        </p:nvPicPr>
        <p:blipFill>
          <a:blip r:embed="rId6">
            <a:alphaModFix/>
          </a:blip>
          <a:stretch>
            <a:fillRect/>
          </a:stretch>
        </p:blipFill>
        <p:spPr>
          <a:xfrm>
            <a:off x="919014" y="9587988"/>
            <a:ext cx="3874926" cy="2075765"/>
          </a:xfrm>
          <a:prstGeom prst="rect">
            <a:avLst/>
          </a:prstGeom>
          <a:noFill/>
          <a:ln cap="flat" cmpd="sng" w="9525">
            <a:solidFill>
              <a:schemeClr val="dk2"/>
            </a:solidFill>
            <a:prstDash val="dashDot"/>
            <a:round/>
            <a:headEnd len="sm" w="sm" type="none"/>
            <a:tailEnd len="sm" w="sm" type="none"/>
          </a:ln>
        </p:spPr>
      </p:pic>
      <p:pic>
        <p:nvPicPr>
          <p:cNvPr id="107" name="Google Shape;107;p16"/>
          <p:cNvPicPr preferRelativeResize="0"/>
          <p:nvPr/>
        </p:nvPicPr>
        <p:blipFill>
          <a:blip r:embed="rId7">
            <a:alphaModFix/>
          </a:blip>
          <a:stretch>
            <a:fillRect/>
          </a:stretch>
        </p:blipFill>
        <p:spPr>
          <a:xfrm>
            <a:off x="5210402" y="9566549"/>
            <a:ext cx="1954000" cy="2075775"/>
          </a:xfrm>
          <a:prstGeom prst="rect">
            <a:avLst/>
          </a:prstGeom>
          <a:noFill/>
          <a:ln cap="flat" cmpd="sng" w="9525">
            <a:solidFill>
              <a:schemeClr val="dk2"/>
            </a:solidFill>
            <a:prstDash val="dashDot"/>
            <a:round/>
            <a:headEnd len="sm" w="sm" type="none"/>
            <a:tailEnd len="sm" w="sm" type="none"/>
          </a:ln>
        </p:spPr>
      </p:pic>
      <p:cxnSp>
        <p:nvCxnSpPr>
          <p:cNvPr id="108" name="Google Shape;108;p16"/>
          <p:cNvCxnSpPr/>
          <p:nvPr/>
        </p:nvCxnSpPr>
        <p:spPr>
          <a:xfrm>
            <a:off x="414318" y="7770831"/>
            <a:ext cx="8599800" cy="22500"/>
          </a:xfrm>
          <a:prstGeom prst="straightConnector1">
            <a:avLst/>
          </a:prstGeom>
          <a:noFill/>
          <a:ln cap="flat" cmpd="sng" w="9525">
            <a:solidFill>
              <a:srgbClr val="999999"/>
            </a:solidFill>
            <a:prstDash val="dashDot"/>
            <a:round/>
            <a:headEnd len="med" w="med" type="none"/>
            <a:tailEnd len="med" w="med" type="none"/>
          </a:ln>
        </p:spPr>
      </p:cxnSp>
      <p:sp>
        <p:nvSpPr>
          <p:cNvPr id="109" name="Google Shape;109;p16"/>
          <p:cNvSpPr/>
          <p:nvPr/>
        </p:nvSpPr>
        <p:spPr>
          <a:xfrm>
            <a:off x="5953125" y="758600"/>
            <a:ext cx="3073800" cy="555900"/>
          </a:xfrm>
          <a:prstGeom prst="rect">
            <a:avLst/>
          </a:prstGeom>
          <a:solidFill>
            <a:srgbClr val="F3F3F3"/>
          </a:solidFill>
          <a:ln cap="flat" cmpd="sng" w="9525">
            <a:solidFill>
              <a:srgbClr val="666666"/>
            </a:solidFill>
            <a:prstDash val="dashDot"/>
            <a:round/>
            <a:headEnd len="sm" w="sm" type="none"/>
            <a:tailEnd len="sm" w="sm" type="none"/>
          </a:ln>
        </p:spPr>
        <p:txBody>
          <a:bodyPr anchorCtr="0" anchor="ctr" bIns="91425" lIns="91425" spcFirstLastPara="1" rIns="91425" wrap="square" tIns="91425">
            <a:noAutofit/>
          </a:bodyPr>
          <a:lstStyle/>
          <a:p>
            <a:pPr indent="0" lvl="0" marL="0" rtl="1">
              <a:spcBef>
                <a:spcPts val="0"/>
              </a:spcBef>
              <a:spcAft>
                <a:spcPts val="0"/>
              </a:spcAft>
              <a:buNone/>
            </a:pPr>
            <a:r>
              <a:rPr lang="ar" sz="900">
                <a:solidFill>
                  <a:srgbClr val="666666"/>
                </a:solidFill>
              </a:rPr>
              <a:t>تبدأ الخلايا الموجودة في Dorsal alar plate والـ Ventral basal plate تتكاثر وتتكثف إلى ان تقترب المنطقتين من بعض، هذا التقارب بيصير له نتائج</a:t>
            </a:r>
            <a:endParaRPr sz="900">
              <a:solidFill>
                <a:srgbClr val="666666"/>
              </a:solidFill>
            </a:endParaRPr>
          </a:p>
        </p:txBody>
      </p:sp>
      <p:sp>
        <p:nvSpPr>
          <p:cNvPr id="110" name="Google Shape;110;p16"/>
          <p:cNvSpPr/>
          <p:nvPr/>
        </p:nvSpPr>
        <p:spPr>
          <a:xfrm>
            <a:off x="5848350" y="7991475"/>
            <a:ext cx="3133500" cy="470400"/>
          </a:xfrm>
          <a:prstGeom prst="rect">
            <a:avLst/>
          </a:prstGeom>
          <a:solidFill>
            <a:srgbClr val="F3F3F3"/>
          </a:solidFill>
          <a:ln cap="flat" cmpd="sng" w="9525">
            <a:solidFill>
              <a:srgbClr val="666666"/>
            </a:solidFill>
            <a:prstDash val="dashDot"/>
            <a:round/>
            <a:headEnd len="sm" w="sm" type="none"/>
            <a:tailEnd len="sm" w="sm" type="none"/>
          </a:ln>
        </p:spPr>
        <p:txBody>
          <a:bodyPr anchorCtr="0" anchor="ctr" bIns="91425" lIns="91425" spcFirstLastPara="1" rIns="91425" wrap="square" tIns="91425">
            <a:noAutofit/>
          </a:bodyPr>
          <a:lstStyle/>
          <a:p>
            <a:pPr indent="0" lvl="0" marL="0" rtl="1">
              <a:spcBef>
                <a:spcPts val="0"/>
              </a:spcBef>
              <a:spcAft>
                <a:spcPts val="0"/>
              </a:spcAft>
              <a:buNone/>
            </a:pPr>
            <a:r>
              <a:rPr lang="ar" sz="1000">
                <a:solidFill>
                  <a:srgbClr val="666666"/>
                </a:solidFill>
              </a:rPr>
              <a:t>في البداية يكون طول الـ spinal cord مساوي لطول فقرات الظهر..</a:t>
            </a:r>
            <a:endParaRPr sz="1000">
              <a:solidFill>
                <a:srgbClr val="666666"/>
              </a:solidFill>
            </a:endParaRPr>
          </a:p>
          <a:p>
            <a:pPr indent="0" lvl="0" marL="0" rtl="1">
              <a:spcBef>
                <a:spcPts val="0"/>
              </a:spcBef>
              <a:spcAft>
                <a:spcPts val="0"/>
              </a:spcAft>
              <a:buNone/>
            </a:pPr>
            <a:r>
              <a:rPr lang="ar" sz="1000">
                <a:solidFill>
                  <a:srgbClr val="666666"/>
                </a:solidFill>
              </a:rPr>
              <a:t>لكن بعد ما تبدأ تنمو فقرات الظهر تصير أطول من الـ spinal cord</a:t>
            </a:r>
            <a:endParaRPr sz="1000">
              <a:solidFill>
                <a:srgbClr val="666666"/>
              </a:solidFill>
            </a:endParaRPr>
          </a:p>
        </p:txBody>
      </p:sp>
      <p:sp>
        <p:nvSpPr>
          <p:cNvPr id="111" name="Google Shape;111;p16"/>
          <p:cNvSpPr txBox="1"/>
          <p:nvPr/>
        </p:nvSpPr>
        <p:spPr>
          <a:xfrm>
            <a:off x="299658" y="4520600"/>
            <a:ext cx="4131600" cy="595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ar" sz="800">
                <a:solidFill>
                  <a:srgbClr val="38761D"/>
                </a:solidFill>
              </a:rPr>
              <a:t>Motor fibers myelination is faster than sensory fibers</a:t>
            </a:r>
            <a:endParaRPr sz="800">
              <a:solidFill>
                <a:srgbClr val="38761D"/>
              </a:solidFill>
            </a:endParaRPr>
          </a:p>
        </p:txBody>
      </p:sp>
      <p:sp>
        <p:nvSpPr>
          <p:cNvPr id="112" name="Google Shape;112;p16"/>
          <p:cNvSpPr txBox="1"/>
          <p:nvPr/>
        </p:nvSpPr>
        <p:spPr>
          <a:xfrm>
            <a:off x="7243500" y="9566550"/>
            <a:ext cx="1900500" cy="1974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ar" sz="800">
                <a:solidFill>
                  <a:srgbClr val="38761D"/>
                </a:solidFill>
              </a:rPr>
              <a:t>Prenatal periods is consistent of two periods: </a:t>
            </a:r>
            <a:endParaRPr sz="800">
              <a:solidFill>
                <a:srgbClr val="38761D"/>
              </a:solidFill>
            </a:endParaRPr>
          </a:p>
          <a:p>
            <a:pPr indent="0" lvl="0" marL="0">
              <a:spcBef>
                <a:spcPts val="0"/>
              </a:spcBef>
              <a:spcAft>
                <a:spcPts val="0"/>
              </a:spcAft>
              <a:buNone/>
            </a:pPr>
            <a:r>
              <a:rPr lang="ar" sz="800">
                <a:solidFill>
                  <a:srgbClr val="38761D"/>
                </a:solidFill>
              </a:rPr>
              <a:t>1- embryonic period: </a:t>
            </a:r>
            <a:r>
              <a:rPr lang="ar" sz="800">
                <a:solidFill>
                  <a:srgbClr val="38761D"/>
                </a:solidFill>
              </a:rPr>
              <a:t>since</a:t>
            </a:r>
            <a:r>
              <a:rPr lang="ar" sz="800">
                <a:solidFill>
                  <a:srgbClr val="38761D"/>
                </a:solidFill>
              </a:rPr>
              <a:t> fertilization to the end of 8th week</a:t>
            </a:r>
            <a:endParaRPr sz="800">
              <a:solidFill>
                <a:srgbClr val="38761D"/>
              </a:solidFill>
            </a:endParaRPr>
          </a:p>
          <a:p>
            <a:pPr indent="0" lvl="0" marL="0" rtl="0">
              <a:spcBef>
                <a:spcPts val="0"/>
              </a:spcBef>
              <a:spcAft>
                <a:spcPts val="0"/>
              </a:spcAft>
              <a:buNone/>
            </a:pPr>
            <a:r>
              <a:rPr lang="ar" sz="800">
                <a:solidFill>
                  <a:srgbClr val="38761D"/>
                </a:solidFill>
              </a:rPr>
              <a:t>2- fetal period: </a:t>
            </a:r>
            <a:r>
              <a:rPr lang="ar" sz="800">
                <a:solidFill>
                  <a:srgbClr val="38761D"/>
                </a:solidFill>
              </a:rPr>
              <a:t>beginning</a:t>
            </a:r>
            <a:r>
              <a:rPr lang="ar" sz="800">
                <a:solidFill>
                  <a:srgbClr val="38761D"/>
                </a:solidFill>
              </a:rPr>
              <a:t> of 9th week to birth</a:t>
            </a:r>
            <a:endParaRPr sz="800">
              <a:solidFill>
                <a:srgbClr val="38761D"/>
              </a:solidFill>
            </a:endParaRPr>
          </a:p>
        </p:txBody>
      </p:sp>
      <p:sp>
        <p:nvSpPr>
          <p:cNvPr id="113" name="Google Shape;113;p16"/>
          <p:cNvSpPr txBox="1"/>
          <p:nvPr/>
        </p:nvSpPr>
        <p:spPr>
          <a:xfrm>
            <a:off x="853836" y="11020739"/>
            <a:ext cx="982200" cy="595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ar" sz="600">
                <a:solidFill>
                  <a:srgbClr val="38761D"/>
                </a:solidFill>
              </a:rPr>
              <a:t>End of embryonic period: Spinal cord at the end of vertebral column</a:t>
            </a:r>
            <a:endParaRPr sz="600">
              <a:solidFill>
                <a:srgbClr val="38761D"/>
              </a:solidFill>
            </a:endParaRPr>
          </a:p>
        </p:txBody>
      </p:sp>
      <p:sp>
        <p:nvSpPr>
          <p:cNvPr id="114" name="Google Shape;114;p16"/>
          <p:cNvSpPr txBox="1"/>
          <p:nvPr/>
        </p:nvSpPr>
        <p:spPr>
          <a:xfrm>
            <a:off x="1836027" y="11209100"/>
            <a:ext cx="791400" cy="595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ar" sz="600">
                <a:solidFill>
                  <a:srgbClr val="38761D"/>
                </a:solidFill>
              </a:rPr>
              <a:t>Shift upward: Spinal cord at S1</a:t>
            </a:r>
            <a:endParaRPr sz="600">
              <a:solidFill>
                <a:srgbClr val="38761D"/>
              </a:solidFill>
            </a:endParaRPr>
          </a:p>
        </p:txBody>
      </p:sp>
      <p:sp>
        <p:nvSpPr>
          <p:cNvPr id="115" name="Google Shape;115;p16"/>
          <p:cNvSpPr txBox="1"/>
          <p:nvPr/>
        </p:nvSpPr>
        <p:spPr>
          <a:xfrm>
            <a:off x="2867275" y="11337500"/>
            <a:ext cx="982200" cy="664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ar" sz="600">
                <a:solidFill>
                  <a:srgbClr val="38761D"/>
                </a:solidFill>
              </a:rPr>
              <a:t>Spinal cord at L3</a:t>
            </a:r>
            <a:endParaRPr sz="600">
              <a:solidFill>
                <a:srgbClr val="38761D"/>
              </a:solidFill>
            </a:endParaRPr>
          </a:p>
        </p:txBody>
      </p:sp>
      <p:sp>
        <p:nvSpPr>
          <p:cNvPr id="116" name="Google Shape;116;p16"/>
          <p:cNvSpPr txBox="1"/>
          <p:nvPr/>
        </p:nvSpPr>
        <p:spPr>
          <a:xfrm>
            <a:off x="3849477" y="11337488"/>
            <a:ext cx="673500" cy="664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ar" sz="600">
                <a:solidFill>
                  <a:srgbClr val="38761D"/>
                </a:solidFill>
              </a:rPr>
              <a:t>Spinal cord at L1-L2</a:t>
            </a:r>
            <a:endParaRPr sz="600">
              <a:solidFill>
                <a:srgbClr val="38761D"/>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17"/>
          <p:cNvSpPr txBox="1"/>
          <p:nvPr/>
        </p:nvSpPr>
        <p:spPr>
          <a:xfrm>
            <a:off x="238675" y="794050"/>
            <a:ext cx="8735700" cy="10435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ar" sz="1200">
                <a:solidFill>
                  <a:srgbClr val="8E7CC3"/>
                </a:solidFill>
                <a:latin typeface="Comic Sans MS"/>
                <a:ea typeface="Comic Sans MS"/>
                <a:cs typeface="Comic Sans MS"/>
                <a:sym typeface="Comic Sans MS"/>
              </a:rPr>
              <a:t>Development of the Vertebral Column: </a:t>
            </a:r>
            <a:endParaRPr sz="1200">
              <a:solidFill>
                <a:srgbClr val="8E7CC3"/>
              </a:solidFill>
              <a:latin typeface="Comic Sans MS"/>
              <a:ea typeface="Comic Sans MS"/>
              <a:cs typeface="Comic Sans MS"/>
              <a:sym typeface="Comic Sans MS"/>
            </a:endParaRPr>
          </a:p>
          <a:p>
            <a:pPr indent="0" lvl="0" marL="0">
              <a:spcBef>
                <a:spcPts val="0"/>
              </a:spcBef>
              <a:spcAft>
                <a:spcPts val="0"/>
              </a:spcAft>
              <a:buNone/>
            </a:pPr>
            <a:r>
              <a:t/>
            </a:r>
            <a:endParaRPr sz="1200">
              <a:latin typeface="Comic Sans MS"/>
              <a:ea typeface="Comic Sans MS"/>
              <a:cs typeface="Comic Sans MS"/>
              <a:sym typeface="Comic Sans MS"/>
            </a:endParaRPr>
          </a:p>
          <a:p>
            <a:pPr indent="0" lvl="0" marL="0">
              <a:spcBef>
                <a:spcPts val="0"/>
              </a:spcBef>
              <a:spcAft>
                <a:spcPts val="0"/>
              </a:spcAft>
              <a:buNone/>
            </a:pPr>
            <a:r>
              <a:rPr lang="ar" sz="1200">
                <a:latin typeface="Comic Sans MS"/>
                <a:ea typeface="Comic Sans MS"/>
                <a:cs typeface="Comic Sans MS"/>
                <a:sym typeface="Comic Sans MS"/>
              </a:rPr>
              <a:t>The vertebral column develops from the ventromedial parts (</a:t>
            </a:r>
            <a:r>
              <a:rPr lang="ar" sz="1200">
                <a:solidFill>
                  <a:srgbClr val="CC0000"/>
                </a:solidFill>
                <a:latin typeface="Comic Sans MS"/>
                <a:ea typeface="Comic Sans MS"/>
                <a:cs typeface="Comic Sans MS"/>
                <a:sym typeface="Comic Sans MS"/>
              </a:rPr>
              <a:t>sclerotomes</a:t>
            </a:r>
            <a:r>
              <a:rPr lang="ar" sz="1200">
                <a:latin typeface="Comic Sans MS"/>
                <a:ea typeface="Comic Sans MS"/>
                <a:cs typeface="Comic Sans MS"/>
                <a:sym typeface="Comic Sans MS"/>
              </a:rPr>
              <a:t>) of the somites. </a:t>
            </a:r>
            <a:br>
              <a:rPr lang="ar" sz="1200">
                <a:latin typeface="Comic Sans MS"/>
                <a:ea typeface="Comic Sans MS"/>
                <a:cs typeface="Comic Sans MS"/>
                <a:sym typeface="Comic Sans MS"/>
              </a:rPr>
            </a:br>
            <a:r>
              <a:rPr lang="ar" sz="1200">
                <a:latin typeface="Comic Sans MS"/>
                <a:ea typeface="Comic Sans MS"/>
                <a:cs typeface="Comic Sans MS"/>
                <a:sym typeface="Comic Sans MS"/>
              </a:rPr>
              <a:t>The somites develop from the </a:t>
            </a:r>
            <a:r>
              <a:rPr b="1" lang="ar" sz="1200">
                <a:latin typeface="Comic Sans MS"/>
                <a:ea typeface="Comic Sans MS"/>
                <a:cs typeface="Comic Sans MS"/>
                <a:sym typeface="Comic Sans MS"/>
              </a:rPr>
              <a:t>para-axial mesoderm.</a:t>
            </a:r>
            <a:endParaRPr b="1" sz="1200">
              <a:latin typeface="Comic Sans MS"/>
              <a:ea typeface="Comic Sans MS"/>
              <a:cs typeface="Comic Sans MS"/>
              <a:sym typeface="Comic Sans MS"/>
            </a:endParaRPr>
          </a:p>
          <a:p>
            <a:pPr indent="0" lvl="0" marL="0">
              <a:spcBef>
                <a:spcPts val="0"/>
              </a:spcBef>
              <a:spcAft>
                <a:spcPts val="0"/>
              </a:spcAft>
              <a:buNone/>
            </a:pPr>
            <a:r>
              <a:t/>
            </a:r>
            <a:endParaRPr sz="1200">
              <a:latin typeface="Comic Sans MS"/>
              <a:ea typeface="Comic Sans MS"/>
              <a:cs typeface="Comic Sans MS"/>
              <a:sym typeface="Comic Sans MS"/>
            </a:endParaRPr>
          </a:p>
          <a:p>
            <a:pPr indent="0" lvl="0" marL="0">
              <a:spcBef>
                <a:spcPts val="0"/>
              </a:spcBef>
              <a:spcAft>
                <a:spcPts val="0"/>
              </a:spcAft>
              <a:buNone/>
            </a:pPr>
            <a:r>
              <a:t/>
            </a:r>
            <a:endParaRPr sz="1200">
              <a:latin typeface="Comic Sans MS"/>
              <a:ea typeface="Comic Sans MS"/>
              <a:cs typeface="Comic Sans MS"/>
              <a:sym typeface="Comic Sans MS"/>
            </a:endParaRPr>
          </a:p>
          <a:p>
            <a:pPr indent="0" lvl="0" marL="0">
              <a:spcBef>
                <a:spcPts val="0"/>
              </a:spcBef>
              <a:spcAft>
                <a:spcPts val="0"/>
              </a:spcAft>
              <a:buNone/>
            </a:pPr>
            <a:r>
              <a:rPr lang="ar" sz="1200">
                <a:solidFill>
                  <a:srgbClr val="8E7CC3"/>
                </a:solidFill>
                <a:latin typeface="Comic Sans MS"/>
                <a:ea typeface="Comic Sans MS"/>
                <a:cs typeface="Comic Sans MS"/>
                <a:sym typeface="Comic Sans MS"/>
              </a:rPr>
              <a:t>Intraembryonic Mesoderm: </a:t>
            </a:r>
            <a:endParaRPr sz="1200">
              <a:solidFill>
                <a:srgbClr val="8E7CC3"/>
              </a:solidFill>
              <a:latin typeface="Comic Sans MS"/>
              <a:ea typeface="Comic Sans MS"/>
              <a:cs typeface="Comic Sans MS"/>
              <a:sym typeface="Comic Sans MS"/>
            </a:endParaRPr>
          </a:p>
          <a:p>
            <a:pPr indent="0" lvl="0" marL="0">
              <a:spcBef>
                <a:spcPts val="0"/>
              </a:spcBef>
              <a:spcAft>
                <a:spcPts val="0"/>
              </a:spcAft>
              <a:buNone/>
            </a:pPr>
            <a:r>
              <a:t/>
            </a:r>
            <a:endParaRPr sz="1200">
              <a:solidFill>
                <a:srgbClr val="A64D79"/>
              </a:solidFill>
              <a:latin typeface="Comic Sans MS"/>
              <a:ea typeface="Comic Sans MS"/>
              <a:cs typeface="Comic Sans MS"/>
              <a:sym typeface="Comic Sans MS"/>
            </a:endParaRPr>
          </a:p>
          <a:p>
            <a:pPr indent="0" lvl="0" marL="0">
              <a:spcBef>
                <a:spcPts val="0"/>
              </a:spcBef>
              <a:spcAft>
                <a:spcPts val="0"/>
              </a:spcAft>
              <a:buNone/>
            </a:pPr>
            <a:r>
              <a:rPr lang="ar" sz="1200">
                <a:latin typeface="Comic Sans MS"/>
                <a:ea typeface="Comic Sans MS"/>
                <a:cs typeface="Comic Sans MS"/>
                <a:sym typeface="Comic Sans MS"/>
              </a:rPr>
              <a:t>Located between Ectoderm &amp; Endoderm EXCEPT in the central axis of embryo where </a:t>
            </a:r>
            <a:r>
              <a:rPr lang="ar" sz="1200">
                <a:solidFill>
                  <a:srgbClr val="CC0000"/>
                </a:solidFill>
                <a:latin typeface="Comic Sans MS"/>
                <a:ea typeface="Comic Sans MS"/>
                <a:cs typeface="Comic Sans MS"/>
                <a:sym typeface="Comic Sans MS"/>
              </a:rPr>
              <a:t>NOTOCHORD</a:t>
            </a:r>
            <a:r>
              <a:rPr lang="ar" sz="1200">
                <a:latin typeface="Comic Sans MS"/>
                <a:ea typeface="Comic Sans MS"/>
                <a:cs typeface="Comic Sans MS"/>
                <a:sym typeface="Comic Sans MS"/>
              </a:rPr>
              <a:t> is found.</a:t>
            </a:r>
            <a:endParaRPr sz="1200">
              <a:latin typeface="Comic Sans MS"/>
              <a:ea typeface="Comic Sans MS"/>
              <a:cs typeface="Comic Sans MS"/>
              <a:sym typeface="Comic Sans MS"/>
            </a:endParaRPr>
          </a:p>
          <a:p>
            <a:pPr indent="0" lvl="0" marL="0">
              <a:spcBef>
                <a:spcPts val="0"/>
              </a:spcBef>
              <a:spcAft>
                <a:spcPts val="0"/>
              </a:spcAft>
              <a:buNone/>
            </a:pPr>
            <a:r>
              <a:t/>
            </a:r>
            <a:endParaRPr sz="1200">
              <a:latin typeface="Comic Sans MS"/>
              <a:ea typeface="Comic Sans MS"/>
              <a:cs typeface="Comic Sans MS"/>
              <a:sym typeface="Comic Sans MS"/>
            </a:endParaRPr>
          </a:p>
          <a:p>
            <a:pPr indent="0" lvl="0" marL="0" rtl="0">
              <a:spcBef>
                <a:spcPts val="0"/>
              </a:spcBef>
              <a:spcAft>
                <a:spcPts val="0"/>
              </a:spcAft>
              <a:buNone/>
            </a:pPr>
            <a:r>
              <a:rPr lang="ar" sz="1200">
                <a:latin typeface="Comic Sans MS"/>
                <a:ea typeface="Comic Sans MS"/>
                <a:cs typeface="Comic Sans MS"/>
                <a:sym typeface="Comic Sans MS"/>
              </a:rPr>
              <a:t>Differentiates into 3 parts:</a:t>
            </a:r>
            <a:endParaRPr sz="1200">
              <a:latin typeface="Comic Sans MS"/>
              <a:ea typeface="Comic Sans MS"/>
              <a:cs typeface="Comic Sans MS"/>
              <a:sym typeface="Comic Sans MS"/>
            </a:endParaRPr>
          </a:p>
          <a:p>
            <a:pPr indent="-304800" lvl="0" marL="457200" rtl="0">
              <a:spcBef>
                <a:spcPts val="0"/>
              </a:spcBef>
              <a:spcAft>
                <a:spcPts val="0"/>
              </a:spcAft>
              <a:buSzPts val="1200"/>
              <a:buFont typeface="Comic Sans MS"/>
              <a:buAutoNum type="arabicPeriod"/>
            </a:pPr>
            <a:r>
              <a:rPr lang="ar" sz="1200">
                <a:latin typeface="Comic Sans MS"/>
                <a:ea typeface="Comic Sans MS"/>
                <a:cs typeface="Comic Sans MS"/>
                <a:sym typeface="Comic Sans MS"/>
              </a:rPr>
              <a:t>Paraxial mesoderm</a:t>
            </a:r>
            <a:endParaRPr sz="1200">
              <a:latin typeface="Comic Sans MS"/>
              <a:ea typeface="Comic Sans MS"/>
              <a:cs typeface="Comic Sans MS"/>
              <a:sym typeface="Comic Sans MS"/>
            </a:endParaRPr>
          </a:p>
          <a:p>
            <a:pPr indent="-304800" lvl="0" marL="457200" rtl="0">
              <a:spcBef>
                <a:spcPts val="0"/>
              </a:spcBef>
              <a:spcAft>
                <a:spcPts val="0"/>
              </a:spcAft>
              <a:buSzPts val="1200"/>
              <a:buFont typeface="Comic Sans MS"/>
              <a:buAutoNum type="arabicPeriod"/>
            </a:pPr>
            <a:r>
              <a:rPr lang="ar" sz="1200">
                <a:latin typeface="Comic Sans MS"/>
                <a:ea typeface="Comic Sans MS"/>
                <a:cs typeface="Comic Sans MS"/>
                <a:sym typeface="Comic Sans MS"/>
              </a:rPr>
              <a:t>Intermediate mesoderm</a:t>
            </a:r>
            <a:endParaRPr sz="1200">
              <a:latin typeface="Comic Sans MS"/>
              <a:ea typeface="Comic Sans MS"/>
              <a:cs typeface="Comic Sans MS"/>
              <a:sym typeface="Comic Sans MS"/>
            </a:endParaRPr>
          </a:p>
          <a:p>
            <a:pPr indent="-304800" lvl="0" marL="457200" rtl="0">
              <a:spcBef>
                <a:spcPts val="0"/>
              </a:spcBef>
              <a:spcAft>
                <a:spcPts val="0"/>
              </a:spcAft>
              <a:buSzPts val="1200"/>
              <a:buFont typeface="Comic Sans MS"/>
              <a:buAutoNum type="arabicPeriod"/>
            </a:pPr>
            <a:r>
              <a:rPr lang="ar" sz="1200">
                <a:latin typeface="Comic Sans MS"/>
                <a:ea typeface="Comic Sans MS"/>
                <a:cs typeface="Comic Sans MS"/>
                <a:sym typeface="Comic Sans MS"/>
              </a:rPr>
              <a:t>Lateral mesoderm</a:t>
            </a:r>
            <a:endParaRPr sz="1200">
              <a:latin typeface="Comic Sans MS"/>
              <a:ea typeface="Comic Sans MS"/>
              <a:cs typeface="Comic Sans MS"/>
              <a:sym typeface="Comic Sans MS"/>
            </a:endParaRPr>
          </a:p>
          <a:p>
            <a:pPr indent="0" lvl="0" marL="0" rtl="0">
              <a:spcBef>
                <a:spcPts val="0"/>
              </a:spcBef>
              <a:spcAft>
                <a:spcPts val="0"/>
              </a:spcAft>
              <a:buNone/>
            </a:pPr>
            <a:r>
              <a:t/>
            </a:r>
            <a:endParaRPr sz="1200">
              <a:latin typeface="Comic Sans MS"/>
              <a:ea typeface="Comic Sans MS"/>
              <a:cs typeface="Comic Sans MS"/>
              <a:sym typeface="Comic Sans MS"/>
            </a:endParaRPr>
          </a:p>
          <a:p>
            <a:pPr indent="0" lvl="0" marL="0" rtl="0">
              <a:spcBef>
                <a:spcPts val="0"/>
              </a:spcBef>
              <a:spcAft>
                <a:spcPts val="0"/>
              </a:spcAft>
              <a:buNone/>
            </a:pPr>
            <a:r>
              <a:rPr b="1" lang="ar" sz="1200">
                <a:latin typeface="Comic Sans MS"/>
                <a:ea typeface="Comic Sans MS"/>
                <a:cs typeface="Comic Sans MS"/>
                <a:sym typeface="Comic Sans MS"/>
              </a:rPr>
              <a:t>Paraxial mesoderm</a:t>
            </a:r>
            <a:r>
              <a:rPr lang="ar" sz="1200">
                <a:latin typeface="Comic Sans MS"/>
                <a:ea typeface="Comic Sans MS"/>
                <a:cs typeface="Comic Sans MS"/>
                <a:sym typeface="Comic Sans MS"/>
              </a:rPr>
              <a:t> divides into segments called ‘</a:t>
            </a:r>
            <a:r>
              <a:rPr lang="ar" sz="1200">
                <a:solidFill>
                  <a:srgbClr val="CC0000"/>
                </a:solidFill>
                <a:latin typeface="Comic Sans MS"/>
                <a:ea typeface="Comic Sans MS"/>
                <a:cs typeface="Comic Sans MS"/>
                <a:sym typeface="Comic Sans MS"/>
              </a:rPr>
              <a:t>somites</a:t>
            </a:r>
            <a:r>
              <a:rPr lang="ar" sz="1200">
                <a:latin typeface="Comic Sans MS"/>
                <a:ea typeface="Comic Sans MS"/>
                <a:cs typeface="Comic Sans MS"/>
                <a:sym typeface="Comic Sans MS"/>
              </a:rPr>
              <a:t>’.</a:t>
            </a:r>
            <a:endParaRPr sz="1200">
              <a:latin typeface="Comic Sans MS"/>
              <a:ea typeface="Comic Sans MS"/>
              <a:cs typeface="Comic Sans MS"/>
              <a:sym typeface="Comic Sans MS"/>
            </a:endParaRPr>
          </a:p>
          <a:p>
            <a:pPr indent="0" lvl="0" marL="0" rtl="0">
              <a:spcBef>
                <a:spcPts val="0"/>
              </a:spcBef>
              <a:spcAft>
                <a:spcPts val="0"/>
              </a:spcAft>
              <a:buNone/>
            </a:pPr>
            <a:r>
              <a:rPr lang="ar" sz="1200">
                <a:latin typeface="Comic Sans MS"/>
                <a:ea typeface="Comic Sans MS"/>
                <a:cs typeface="Comic Sans MS"/>
                <a:sym typeface="Comic Sans MS"/>
              </a:rPr>
              <a:t>Each somite divides into 3 parts:</a:t>
            </a:r>
            <a:endParaRPr sz="1200">
              <a:latin typeface="Comic Sans MS"/>
              <a:ea typeface="Comic Sans MS"/>
              <a:cs typeface="Comic Sans MS"/>
              <a:sym typeface="Comic Sans MS"/>
            </a:endParaRPr>
          </a:p>
          <a:p>
            <a:pPr indent="-304800" lvl="0" marL="457200" rtl="0">
              <a:spcBef>
                <a:spcPts val="0"/>
              </a:spcBef>
              <a:spcAft>
                <a:spcPts val="0"/>
              </a:spcAft>
              <a:buSzPts val="1200"/>
              <a:buFont typeface="Comic Sans MS"/>
              <a:buAutoNum type="arabicPeriod"/>
            </a:pPr>
            <a:r>
              <a:rPr lang="ar" sz="1200">
                <a:solidFill>
                  <a:srgbClr val="8E7CC3"/>
                </a:solidFill>
                <a:latin typeface="Comic Sans MS"/>
                <a:ea typeface="Comic Sans MS"/>
                <a:cs typeface="Comic Sans MS"/>
                <a:sym typeface="Comic Sans MS"/>
              </a:rPr>
              <a:t>Dermatome</a:t>
            </a:r>
            <a:r>
              <a:rPr lang="ar" sz="1200">
                <a:latin typeface="Comic Sans MS"/>
                <a:ea typeface="Comic Sans MS"/>
                <a:cs typeface="Comic Sans MS"/>
                <a:sym typeface="Comic Sans MS"/>
              </a:rPr>
              <a:t> </a:t>
            </a:r>
            <a:endParaRPr sz="1200">
              <a:latin typeface="Comic Sans MS"/>
              <a:ea typeface="Comic Sans MS"/>
              <a:cs typeface="Comic Sans MS"/>
              <a:sym typeface="Comic Sans MS"/>
            </a:endParaRPr>
          </a:p>
          <a:p>
            <a:pPr indent="-304800" lvl="0" marL="457200" rtl="0">
              <a:spcBef>
                <a:spcPts val="0"/>
              </a:spcBef>
              <a:spcAft>
                <a:spcPts val="0"/>
              </a:spcAft>
              <a:buSzPts val="1200"/>
              <a:buFont typeface="Comic Sans MS"/>
              <a:buAutoNum type="arabicPeriod"/>
            </a:pPr>
            <a:r>
              <a:rPr lang="ar" sz="1200">
                <a:latin typeface="Comic Sans MS"/>
                <a:ea typeface="Comic Sans MS"/>
                <a:cs typeface="Comic Sans MS"/>
                <a:sym typeface="Comic Sans MS"/>
              </a:rPr>
              <a:t> </a:t>
            </a:r>
            <a:r>
              <a:rPr lang="ar" sz="1200">
                <a:solidFill>
                  <a:srgbClr val="C27BA0"/>
                </a:solidFill>
                <a:latin typeface="Comic Sans MS"/>
                <a:ea typeface="Comic Sans MS"/>
                <a:cs typeface="Comic Sans MS"/>
                <a:sym typeface="Comic Sans MS"/>
              </a:rPr>
              <a:t>Myotome</a:t>
            </a:r>
            <a:r>
              <a:rPr lang="ar" sz="1200">
                <a:latin typeface="Comic Sans MS"/>
                <a:ea typeface="Comic Sans MS"/>
                <a:cs typeface="Comic Sans MS"/>
                <a:sym typeface="Comic Sans MS"/>
              </a:rPr>
              <a:t> </a:t>
            </a:r>
            <a:endParaRPr sz="1200">
              <a:latin typeface="Comic Sans MS"/>
              <a:ea typeface="Comic Sans MS"/>
              <a:cs typeface="Comic Sans MS"/>
              <a:sym typeface="Comic Sans MS"/>
            </a:endParaRPr>
          </a:p>
          <a:p>
            <a:pPr indent="-304800" lvl="0" marL="457200" rtl="0">
              <a:spcBef>
                <a:spcPts val="0"/>
              </a:spcBef>
              <a:spcAft>
                <a:spcPts val="0"/>
              </a:spcAft>
              <a:buClr>
                <a:srgbClr val="6AA84F"/>
              </a:buClr>
              <a:buSzPts val="1200"/>
              <a:buFont typeface="Comic Sans MS"/>
              <a:buAutoNum type="arabicPeriod"/>
            </a:pPr>
            <a:r>
              <a:rPr b="1" lang="ar" sz="1200">
                <a:solidFill>
                  <a:srgbClr val="6AA84F"/>
                </a:solidFill>
                <a:latin typeface="Comic Sans MS"/>
                <a:ea typeface="Comic Sans MS"/>
                <a:cs typeface="Comic Sans MS"/>
                <a:sym typeface="Comic Sans MS"/>
              </a:rPr>
              <a:t>Sclerotome</a:t>
            </a:r>
            <a:endParaRPr b="1" sz="1200">
              <a:solidFill>
                <a:srgbClr val="6AA84F"/>
              </a:solidFill>
              <a:latin typeface="Comic Sans MS"/>
              <a:ea typeface="Comic Sans MS"/>
              <a:cs typeface="Comic Sans MS"/>
              <a:sym typeface="Comic Sans MS"/>
            </a:endParaRPr>
          </a:p>
          <a:p>
            <a:pPr indent="0" lvl="0" marL="0">
              <a:spcBef>
                <a:spcPts val="0"/>
              </a:spcBef>
              <a:spcAft>
                <a:spcPts val="0"/>
              </a:spcAft>
              <a:buNone/>
            </a:pPr>
            <a:r>
              <a:t/>
            </a:r>
            <a:endParaRPr b="1" sz="1200">
              <a:solidFill>
                <a:srgbClr val="CC0000"/>
              </a:solidFill>
              <a:latin typeface="Comic Sans MS"/>
              <a:ea typeface="Comic Sans MS"/>
              <a:cs typeface="Comic Sans MS"/>
              <a:sym typeface="Comic Sans MS"/>
            </a:endParaRPr>
          </a:p>
          <a:p>
            <a:pPr indent="0" lvl="0" marL="0">
              <a:spcBef>
                <a:spcPts val="0"/>
              </a:spcBef>
              <a:spcAft>
                <a:spcPts val="0"/>
              </a:spcAft>
              <a:buNone/>
            </a:pPr>
            <a:r>
              <a:t/>
            </a:r>
            <a:endParaRPr b="1" sz="1200">
              <a:solidFill>
                <a:srgbClr val="CC0000"/>
              </a:solidFill>
              <a:latin typeface="Comic Sans MS"/>
              <a:ea typeface="Comic Sans MS"/>
              <a:cs typeface="Comic Sans MS"/>
              <a:sym typeface="Comic Sans MS"/>
            </a:endParaRPr>
          </a:p>
          <a:p>
            <a:pPr indent="0" lvl="0" marL="0">
              <a:spcBef>
                <a:spcPts val="0"/>
              </a:spcBef>
              <a:spcAft>
                <a:spcPts val="0"/>
              </a:spcAft>
              <a:buNone/>
            </a:pPr>
            <a:r>
              <a:t/>
            </a:r>
            <a:endParaRPr b="1" sz="1200">
              <a:solidFill>
                <a:srgbClr val="CC0000"/>
              </a:solidFill>
              <a:latin typeface="Comic Sans MS"/>
              <a:ea typeface="Comic Sans MS"/>
              <a:cs typeface="Comic Sans MS"/>
              <a:sym typeface="Comic Sans MS"/>
            </a:endParaRPr>
          </a:p>
          <a:p>
            <a:pPr indent="0" lvl="0" marL="0" rtl="0">
              <a:spcBef>
                <a:spcPts val="0"/>
              </a:spcBef>
              <a:spcAft>
                <a:spcPts val="0"/>
              </a:spcAft>
              <a:buNone/>
            </a:pPr>
            <a:r>
              <a:t/>
            </a:r>
            <a:endParaRPr b="1" sz="1200">
              <a:solidFill>
                <a:srgbClr val="CC0000"/>
              </a:solidFill>
              <a:latin typeface="Comic Sans MS"/>
              <a:ea typeface="Comic Sans MS"/>
              <a:cs typeface="Comic Sans MS"/>
              <a:sym typeface="Comic Sans MS"/>
            </a:endParaRPr>
          </a:p>
          <a:p>
            <a:pPr indent="0" lvl="0" marL="0">
              <a:spcBef>
                <a:spcPts val="0"/>
              </a:spcBef>
              <a:spcAft>
                <a:spcPts val="0"/>
              </a:spcAft>
              <a:buNone/>
            </a:pPr>
            <a:r>
              <a:t/>
            </a:r>
            <a:endParaRPr b="1" sz="1200">
              <a:solidFill>
                <a:srgbClr val="CC0000"/>
              </a:solidFill>
              <a:latin typeface="Comic Sans MS"/>
              <a:ea typeface="Comic Sans MS"/>
              <a:cs typeface="Comic Sans MS"/>
              <a:sym typeface="Comic Sans MS"/>
            </a:endParaRPr>
          </a:p>
          <a:p>
            <a:pPr indent="0" lvl="0" marL="0">
              <a:spcBef>
                <a:spcPts val="0"/>
              </a:spcBef>
              <a:spcAft>
                <a:spcPts val="0"/>
              </a:spcAft>
              <a:buNone/>
            </a:pPr>
            <a:r>
              <a:rPr lang="ar" sz="1200">
                <a:solidFill>
                  <a:srgbClr val="8E7CC3"/>
                </a:solidFill>
                <a:latin typeface="Comic Sans MS"/>
                <a:ea typeface="Comic Sans MS"/>
                <a:cs typeface="Comic Sans MS"/>
                <a:sym typeface="Comic Sans MS"/>
              </a:rPr>
              <a:t>DEVELOPMENT OF VERTEBRA: </a:t>
            </a:r>
            <a:endParaRPr sz="1200">
              <a:solidFill>
                <a:srgbClr val="8E7CC3"/>
              </a:solidFill>
              <a:latin typeface="Comic Sans MS"/>
              <a:ea typeface="Comic Sans MS"/>
              <a:cs typeface="Comic Sans MS"/>
              <a:sym typeface="Comic Sans MS"/>
            </a:endParaRPr>
          </a:p>
          <a:p>
            <a:pPr indent="0" lvl="0" marL="0">
              <a:lnSpc>
                <a:spcPct val="150000"/>
              </a:lnSpc>
              <a:spcBef>
                <a:spcPts val="0"/>
              </a:spcBef>
              <a:spcAft>
                <a:spcPts val="0"/>
              </a:spcAft>
              <a:buNone/>
            </a:pPr>
            <a:r>
              <a:t/>
            </a:r>
            <a:endParaRPr sz="1200">
              <a:solidFill>
                <a:srgbClr val="A64D79"/>
              </a:solidFill>
              <a:latin typeface="Comic Sans MS"/>
              <a:ea typeface="Comic Sans MS"/>
              <a:cs typeface="Comic Sans MS"/>
              <a:sym typeface="Comic Sans MS"/>
            </a:endParaRPr>
          </a:p>
          <a:p>
            <a:pPr indent="-304800" lvl="0" marL="457200">
              <a:lnSpc>
                <a:spcPct val="150000"/>
              </a:lnSpc>
              <a:spcBef>
                <a:spcPts val="0"/>
              </a:spcBef>
              <a:spcAft>
                <a:spcPts val="0"/>
              </a:spcAft>
              <a:buSzPts val="1200"/>
              <a:buFont typeface="Comic Sans MS"/>
              <a:buAutoNum type="arabicPeriod"/>
            </a:pPr>
            <a:r>
              <a:rPr lang="ar" sz="1200">
                <a:latin typeface="Comic Sans MS"/>
                <a:ea typeface="Comic Sans MS"/>
                <a:cs typeface="Comic Sans MS"/>
                <a:sym typeface="Comic Sans MS"/>
              </a:rPr>
              <a:t>Sclerotome around neural tube: forms vertebral (neural) arch. </a:t>
            </a:r>
            <a:endParaRPr sz="1200">
              <a:latin typeface="Comic Sans MS"/>
              <a:ea typeface="Comic Sans MS"/>
              <a:cs typeface="Comic Sans MS"/>
              <a:sym typeface="Comic Sans MS"/>
            </a:endParaRPr>
          </a:p>
          <a:p>
            <a:pPr indent="-304800" lvl="0" marL="457200" rtl="0">
              <a:lnSpc>
                <a:spcPct val="150000"/>
              </a:lnSpc>
              <a:spcBef>
                <a:spcPts val="0"/>
              </a:spcBef>
              <a:spcAft>
                <a:spcPts val="0"/>
              </a:spcAft>
              <a:buSzPts val="1200"/>
              <a:buFont typeface="Comic Sans MS"/>
              <a:buAutoNum type="arabicPeriod"/>
            </a:pPr>
            <a:r>
              <a:rPr lang="ar" sz="1200">
                <a:latin typeface="Comic Sans MS"/>
                <a:ea typeface="Comic Sans MS"/>
                <a:cs typeface="Comic Sans MS"/>
                <a:sym typeface="Comic Sans MS"/>
              </a:rPr>
              <a:t>Sclerotome around notochord: forms body of vertebra.</a:t>
            </a:r>
            <a:endParaRPr sz="1200">
              <a:latin typeface="Comic Sans MS"/>
              <a:ea typeface="Comic Sans MS"/>
              <a:cs typeface="Comic Sans MS"/>
              <a:sym typeface="Comic Sans MS"/>
            </a:endParaRPr>
          </a:p>
          <a:p>
            <a:pPr indent="-304800" lvl="0" marL="457200" rtl="0">
              <a:lnSpc>
                <a:spcPct val="150000"/>
              </a:lnSpc>
              <a:spcBef>
                <a:spcPts val="0"/>
              </a:spcBef>
              <a:spcAft>
                <a:spcPts val="0"/>
              </a:spcAft>
              <a:buSzPts val="1200"/>
              <a:buFont typeface="Comic Sans MS"/>
              <a:buAutoNum type="arabicPeriod"/>
            </a:pPr>
            <a:r>
              <a:rPr lang="ar" sz="1200">
                <a:latin typeface="Comic Sans MS"/>
                <a:ea typeface="Comic Sans MS"/>
                <a:cs typeface="Comic Sans MS"/>
                <a:sym typeface="Comic Sans MS"/>
              </a:rPr>
              <a:t>Sclerotome in body wall near to neural tube and notochord: forms costal</a:t>
            </a:r>
            <a:endParaRPr sz="1200">
              <a:latin typeface="Comic Sans MS"/>
              <a:ea typeface="Comic Sans MS"/>
              <a:cs typeface="Comic Sans MS"/>
              <a:sym typeface="Comic Sans MS"/>
            </a:endParaRPr>
          </a:p>
          <a:p>
            <a:pPr indent="0" lvl="0" marL="0" rtl="0">
              <a:lnSpc>
                <a:spcPct val="150000"/>
              </a:lnSpc>
              <a:spcBef>
                <a:spcPts val="0"/>
              </a:spcBef>
              <a:spcAft>
                <a:spcPts val="0"/>
              </a:spcAft>
              <a:buNone/>
            </a:pPr>
            <a:r>
              <a:rPr lang="ar" sz="1200">
                <a:latin typeface="Comic Sans MS"/>
                <a:ea typeface="Comic Sans MS"/>
                <a:cs typeface="Comic Sans MS"/>
                <a:sym typeface="Comic Sans MS"/>
              </a:rPr>
              <a:t> proces</a:t>
            </a:r>
            <a:r>
              <a:rPr lang="ar" sz="1200">
                <a:latin typeface="Comic Sans MS"/>
                <a:ea typeface="Comic Sans MS"/>
                <a:cs typeface="Comic Sans MS"/>
                <a:sym typeface="Comic Sans MS"/>
              </a:rPr>
              <a:t>s ( </a:t>
            </a:r>
            <a:r>
              <a:rPr lang="ar" sz="1200">
                <a:latin typeface="Comic Sans MS"/>
                <a:ea typeface="Comic Sans MS"/>
                <a:cs typeface="Comic Sans MS"/>
                <a:sym typeface="Comic Sans MS"/>
              </a:rPr>
              <a:t>gives ribs in thoracic region only ). </a:t>
            </a:r>
            <a:endParaRPr sz="1200">
              <a:latin typeface="Comic Sans MS"/>
              <a:ea typeface="Comic Sans MS"/>
              <a:cs typeface="Comic Sans MS"/>
              <a:sym typeface="Comic Sans MS"/>
            </a:endParaRPr>
          </a:p>
          <a:p>
            <a:pPr indent="0" lvl="0" marL="0" rtl="0">
              <a:lnSpc>
                <a:spcPct val="150000"/>
              </a:lnSpc>
              <a:spcBef>
                <a:spcPts val="0"/>
              </a:spcBef>
              <a:spcAft>
                <a:spcPts val="0"/>
              </a:spcAft>
              <a:buNone/>
            </a:pPr>
            <a:r>
              <a:t/>
            </a:r>
            <a:endParaRPr sz="1200">
              <a:latin typeface="Comic Sans MS"/>
              <a:ea typeface="Comic Sans MS"/>
              <a:cs typeface="Comic Sans MS"/>
              <a:sym typeface="Comic Sans MS"/>
            </a:endParaRPr>
          </a:p>
          <a:p>
            <a:pPr indent="0" lvl="0" marL="0">
              <a:spcBef>
                <a:spcPts val="0"/>
              </a:spcBef>
              <a:spcAft>
                <a:spcPts val="0"/>
              </a:spcAft>
              <a:buNone/>
            </a:pPr>
            <a:r>
              <a:t/>
            </a:r>
            <a:endParaRPr b="1" sz="1200">
              <a:solidFill>
                <a:srgbClr val="CC0000"/>
              </a:solidFill>
              <a:latin typeface="Comic Sans MS"/>
              <a:ea typeface="Comic Sans MS"/>
              <a:cs typeface="Comic Sans MS"/>
              <a:sym typeface="Comic Sans MS"/>
            </a:endParaRPr>
          </a:p>
          <a:p>
            <a:pPr indent="0" lvl="0" marL="0">
              <a:spcBef>
                <a:spcPts val="0"/>
              </a:spcBef>
              <a:spcAft>
                <a:spcPts val="0"/>
              </a:spcAft>
              <a:buNone/>
            </a:pPr>
            <a:r>
              <a:t/>
            </a:r>
            <a:endParaRPr b="1" sz="1200">
              <a:solidFill>
                <a:srgbClr val="CC0000"/>
              </a:solidFill>
              <a:latin typeface="Comic Sans MS"/>
              <a:ea typeface="Comic Sans MS"/>
              <a:cs typeface="Comic Sans MS"/>
              <a:sym typeface="Comic Sans MS"/>
            </a:endParaRPr>
          </a:p>
          <a:p>
            <a:pPr indent="0" lvl="0" marL="0">
              <a:spcBef>
                <a:spcPts val="0"/>
              </a:spcBef>
              <a:spcAft>
                <a:spcPts val="0"/>
              </a:spcAft>
              <a:buNone/>
            </a:pPr>
            <a:r>
              <a:t/>
            </a:r>
            <a:endParaRPr b="1" sz="1200">
              <a:solidFill>
                <a:srgbClr val="CC0000"/>
              </a:solidFill>
              <a:latin typeface="Comic Sans MS"/>
              <a:ea typeface="Comic Sans MS"/>
              <a:cs typeface="Comic Sans MS"/>
              <a:sym typeface="Comic Sans MS"/>
            </a:endParaRPr>
          </a:p>
          <a:p>
            <a:pPr indent="0" lvl="0" marL="0">
              <a:spcBef>
                <a:spcPts val="0"/>
              </a:spcBef>
              <a:spcAft>
                <a:spcPts val="0"/>
              </a:spcAft>
              <a:buNone/>
            </a:pPr>
            <a:r>
              <a:t/>
            </a:r>
            <a:endParaRPr b="1" sz="1200">
              <a:solidFill>
                <a:srgbClr val="CC0000"/>
              </a:solidFill>
              <a:latin typeface="Comic Sans MS"/>
              <a:ea typeface="Comic Sans MS"/>
              <a:cs typeface="Comic Sans MS"/>
              <a:sym typeface="Comic Sans MS"/>
            </a:endParaRPr>
          </a:p>
          <a:p>
            <a:pPr indent="0" lvl="0" marL="0">
              <a:spcBef>
                <a:spcPts val="0"/>
              </a:spcBef>
              <a:spcAft>
                <a:spcPts val="0"/>
              </a:spcAft>
              <a:buNone/>
            </a:pPr>
            <a:r>
              <a:t/>
            </a:r>
            <a:endParaRPr b="1" sz="1200">
              <a:solidFill>
                <a:srgbClr val="CC0000"/>
              </a:solidFill>
              <a:latin typeface="Comic Sans MS"/>
              <a:ea typeface="Comic Sans MS"/>
              <a:cs typeface="Comic Sans MS"/>
              <a:sym typeface="Comic Sans MS"/>
            </a:endParaRPr>
          </a:p>
          <a:p>
            <a:pPr indent="0" lvl="0" marL="0" rtl="0">
              <a:spcBef>
                <a:spcPts val="0"/>
              </a:spcBef>
              <a:spcAft>
                <a:spcPts val="0"/>
              </a:spcAft>
              <a:buNone/>
            </a:pPr>
            <a:r>
              <a:t/>
            </a:r>
            <a:endParaRPr b="1" sz="1200">
              <a:solidFill>
                <a:srgbClr val="CC0000"/>
              </a:solidFill>
              <a:latin typeface="Comic Sans MS"/>
              <a:ea typeface="Comic Sans MS"/>
              <a:cs typeface="Comic Sans MS"/>
              <a:sym typeface="Comic Sans MS"/>
            </a:endParaRPr>
          </a:p>
          <a:p>
            <a:pPr indent="0" lvl="0" marL="0" rtl="0">
              <a:spcBef>
                <a:spcPts val="0"/>
              </a:spcBef>
              <a:spcAft>
                <a:spcPts val="0"/>
              </a:spcAft>
              <a:buNone/>
            </a:pPr>
            <a:r>
              <a:t/>
            </a:r>
            <a:endParaRPr b="1" sz="1200">
              <a:solidFill>
                <a:srgbClr val="CC0000"/>
              </a:solidFill>
              <a:latin typeface="Comic Sans MS"/>
              <a:ea typeface="Comic Sans MS"/>
              <a:cs typeface="Comic Sans MS"/>
              <a:sym typeface="Comic Sans MS"/>
            </a:endParaRPr>
          </a:p>
          <a:p>
            <a:pPr indent="0" lvl="0" marL="0" rtl="0">
              <a:spcBef>
                <a:spcPts val="0"/>
              </a:spcBef>
              <a:spcAft>
                <a:spcPts val="0"/>
              </a:spcAft>
              <a:buNone/>
            </a:pPr>
            <a:r>
              <a:rPr lang="ar" sz="1200">
                <a:solidFill>
                  <a:srgbClr val="8E7CC3"/>
                </a:solidFill>
                <a:latin typeface="Comic Sans MS"/>
                <a:ea typeface="Comic Sans MS"/>
                <a:cs typeface="Comic Sans MS"/>
                <a:sym typeface="Comic Sans MS"/>
              </a:rPr>
              <a:t>Formation of Body of Vertebra:</a:t>
            </a:r>
            <a:endParaRPr sz="1200">
              <a:solidFill>
                <a:srgbClr val="8E7CC3"/>
              </a:solidFill>
              <a:latin typeface="Comic Sans MS"/>
              <a:ea typeface="Comic Sans MS"/>
              <a:cs typeface="Comic Sans MS"/>
              <a:sym typeface="Comic Sans MS"/>
            </a:endParaRPr>
          </a:p>
          <a:p>
            <a:pPr indent="0" lvl="0" marL="0" rtl="0">
              <a:spcBef>
                <a:spcPts val="0"/>
              </a:spcBef>
              <a:spcAft>
                <a:spcPts val="0"/>
              </a:spcAft>
              <a:buNone/>
            </a:pPr>
            <a:r>
              <a:t/>
            </a:r>
            <a:endParaRPr b="1" sz="1200">
              <a:latin typeface="Comic Sans MS"/>
              <a:ea typeface="Comic Sans MS"/>
              <a:cs typeface="Comic Sans MS"/>
              <a:sym typeface="Comic Sans MS"/>
            </a:endParaRPr>
          </a:p>
          <a:p>
            <a:pPr indent="0" lvl="0" marL="0" rtl="0">
              <a:spcBef>
                <a:spcPts val="0"/>
              </a:spcBef>
              <a:spcAft>
                <a:spcPts val="0"/>
              </a:spcAft>
              <a:buNone/>
            </a:pPr>
            <a:r>
              <a:rPr lang="ar" sz="1200">
                <a:solidFill>
                  <a:srgbClr val="CC0000"/>
                </a:solidFill>
                <a:latin typeface="Comic Sans MS"/>
                <a:ea typeface="Comic Sans MS"/>
                <a:cs typeface="Comic Sans MS"/>
                <a:sym typeface="Comic Sans MS"/>
              </a:rPr>
              <a:t>At 4th week</a:t>
            </a:r>
            <a:r>
              <a:rPr lang="ar" sz="1200">
                <a:latin typeface="Comic Sans MS"/>
                <a:ea typeface="Comic Sans MS"/>
                <a:cs typeface="Comic Sans MS"/>
                <a:sym typeface="Comic Sans MS"/>
              </a:rPr>
              <a:t>, each sclerotome becomes </a:t>
            </a:r>
            <a:r>
              <a:rPr lang="ar" sz="1200">
                <a:latin typeface="Comic Sans MS"/>
                <a:ea typeface="Comic Sans MS"/>
                <a:cs typeface="Comic Sans MS"/>
                <a:sym typeface="Comic Sans MS"/>
              </a:rPr>
              <a:t>subdivided</a:t>
            </a:r>
            <a:r>
              <a:rPr lang="ar" sz="1200">
                <a:latin typeface="Comic Sans MS"/>
                <a:ea typeface="Comic Sans MS"/>
                <a:cs typeface="Comic Sans MS"/>
                <a:sym typeface="Comic Sans MS"/>
              </a:rPr>
              <a:t> into two parts :</a:t>
            </a:r>
            <a:endParaRPr sz="1200">
              <a:latin typeface="Comic Sans MS"/>
              <a:ea typeface="Comic Sans MS"/>
              <a:cs typeface="Comic Sans MS"/>
              <a:sym typeface="Comic Sans MS"/>
            </a:endParaRPr>
          </a:p>
          <a:p>
            <a:pPr indent="-304800" lvl="0" marL="457200" rtl="0">
              <a:spcBef>
                <a:spcPts val="0"/>
              </a:spcBef>
              <a:spcAft>
                <a:spcPts val="0"/>
              </a:spcAft>
              <a:buSzPts val="1200"/>
              <a:buFont typeface="Comic Sans MS"/>
              <a:buChar char="●"/>
            </a:pPr>
            <a:r>
              <a:rPr b="1" lang="ar" sz="1200">
                <a:latin typeface="Comic Sans MS"/>
                <a:ea typeface="Comic Sans MS"/>
                <a:cs typeface="Comic Sans MS"/>
                <a:sym typeface="Comic Sans MS"/>
              </a:rPr>
              <a:t>an cranial part</a:t>
            </a:r>
            <a:r>
              <a:rPr lang="ar" sz="1200">
                <a:latin typeface="Comic Sans MS"/>
                <a:ea typeface="Comic Sans MS"/>
                <a:cs typeface="Comic Sans MS"/>
                <a:sym typeface="Comic Sans MS"/>
              </a:rPr>
              <a:t>, consisting of </a:t>
            </a:r>
            <a:r>
              <a:rPr b="1" lang="ar" sz="1200">
                <a:latin typeface="Comic Sans MS"/>
                <a:ea typeface="Comic Sans MS"/>
                <a:cs typeface="Comic Sans MS"/>
                <a:sym typeface="Comic Sans MS"/>
              </a:rPr>
              <a:t>loosely arranged cell</a:t>
            </a:r>
            <a:r>
              <a:rPr b="1" lang="ar" sz="1200">
                <a:latin typeface="Comic Sans MS"/>
                <a:ea typeface="Comic Sans MS"/>
                <a:cs typeface="Comic Sans MS"/>
                <a:sym typeface="Comic Sans MS"/>
              </a:rPr>
              <a:t>s. </a:t>
            </a:r>
            <a:endParaRPr b="1" sz="1200">
              <a:latin typeface="Comic Sans MS"/>
              <a:ea typeface="Comic Sans MS"/>
              <a:cs typeface="Comic Sans MS"/>
              <a:sym typeface="Comic Sans MS"/>
            </a:endParaRPr>
          </a:p>
          <a:p>
            <a:pPr indent="-304800" lvl="0" marL="457200" rtl="0">
              <a:spcBef>
                <a:spcPts val="0"/>
              </a:spcBef>
              <a:spcAft>
                <a:spcPts val="0"/>
              </a:spcAft>
              <a:buSzPts val="1200"/>
              <a:buFont typeface="Comic Sans MS"/>
              <a:buChar char="●"/>
            </a:pPr>
            <a:r>
              <a:rPr b="1" lang="ar" sz="1200">
                <a:latin typeface="Comic Sans MS"/>
                <a:ea typeface="Comic Sans MS"/>
                <a:cs typeface="Comic Sans MS"/>
                <a:sym typeface="Comic Sans MS"/>
              </a:rPr>
              <a:t> a caudal part</a:t>
            </a:r>
            <a:r>
              <a:rPr lang="ar" sz="1200">
                <a:latin typeface="Comic Sans MS"/>
                <a:ea typeface="Comic Sans MS"/>
                <a:cs typeface="Comic Sans MS"/>
                <a:sym typeface="Comic Sans MS"/>
              </a:rPr>
              <a:t>, of more </a:t>
            </a:r>
            <a:r>
              <a:rPr b="1" lang="ar" sz="1200">
                <a:latin typeface="Comic Sans MS"/>
                <a:ea typeface="Comic Sans MS"/>
                <a:cs typeface="Comic Sans MS"/>
                <a:sym typeface="Comic Sans MS"/>
              </a:rPr>
              <a:t>condensed tissue.</a:t>
            </a:r>
            <a:endParaRPr b="1" sz="1200">
              <a:latin typeface="Comic Sans MS"/>
              <a:ea typeface="Comic Sans MS"/>
              <a:cs typeface="Comic Sans MS"/>
              <a:sym typeface="Comic Sans MS"/>
            </a:endParaRPr>
          </a:p>
          <a:p>
            <a:pPr indent="0" lvl="0" marL="0">
              <a:spcBef>
                <a:spcPts val="0"/>
              </a:spcBef>
              <a:spcAft>
                <a:spcPts val="0"/>
              </a:spcAft>
              <a:buNone/>
            </a:pPr>
            <a:r>
              <a:t/>
            </a:r>
            <a:endParaRPr sz="1200">
              <a:solidFill>
                <a:srgbClr val="A64D79"/>
              </a:solidFill>
              <a:latin typeface="Comic Sans MS"/>
              <a:ea typeface="Comic Sans MS"/>
              <a:cs typeface="Comic Sans MS"/>
              <a:sym typeface="Comic Sans MS"/>
            </a:endParaRPr>
          </a:p>
          <a:p>
            <a:pPr indent="0" lvl="0" marL="0">
              <a:spcBef>
                <a:spcPts val="0"/>
              </a:spcBef>
              <a:spcAft>
                <a:spcPts val="0"/>
              </a:spcAft>
              <a:buNone/>
            </a:pPr>
            <a:r>
              <a:t/>
            </a:r>
            <a:endParaRPr sz="1200">
              <a:solidFill>
                <a:srgbClr val="A64D79"/>
              </a:solidFill>
              <a:latin typeface="Comic Sans MS"/>
              <a:ea typeface="Comic Sans MS"/>
              <a:cs typeface="Comic Sans MS"/>
              <a:sym typeface="Comic Sans MS"/>
            </a:endParaRPr>
          </a:p>
          <a:p>
            <a:pPr indent="0" lvl="0" marL="0" rtl="0">
              <a:spcBef>
                <a:spcPts val="0"/>
              </a:spcBef>
              <a:spcAft>
                <a:spcPts val="0"/>
              </a:spcAft>
              <a:buNone/>
            </a:pPr>
            <a:r>
              <a:rPr lang="ar" sz="1200">
                <a:latin typeface="Comic Sans MS"/>
                <a:ea typeface="Comic Sans MS"/>
                <a:cs typeface="Comic Sans MS"/>
                <a:sym typeface="Comic Sans MS"/>
              </a:rPr>
              <a:t>The Caudal Part Of</a:t>
            </a:r>
            <a:r>
              <a:rPr lang="ar" sz="1200">
                <a:latin typeface="Comic Sans MS"/>
                <a:ea typeface="Comic Sans MS"/>
                <a:cs typeface="Comic Sans MS"/>
                <a:sym typeface="Comic Sans MS"/>
              </a:rPr>
              <a:t> each somite fuses with the cranial part of the consecutive somite, </a:t>
            </a:r>
            <a:endParaRPr sz="1200">
              <a:latin typeface="Comic Sans MS"/>
              <a:ea typeface="Comic Sans MS"/>
              <a:cs typeface="Comic Sans MS"/>
              <a:sym typeface="Comic Sans MS"/>
            </a:endParaRPr>
          </a:p>
          <a:p>
            <a:pPr indent="0" lvl="0" marL="0" rtl="0">
              <a:spcBef>
                <a:spcPts val="0"/>
              </a:spcBef>
              <a:spcAft>
                <a:spcPts val="0"/>
              </a:spcAft>
              <a:buNone/>
            </a:pPr>
            <a:r>
              <a:rPr lang="ar" sz="1200">
                <a:latin typeface="Comic Sans MS"/>
                <a:ea typeface="Comic Sans MS"/>
                <a:cs typeface="Comic Sans MS"/>
                <a:sym typeface="Comic Sans MS"/>
              </a:rPr>
              <a:t>around the notochord to form the body of the vertebra, called the centrum.</a:t>
            </a:r>
            <a:endParaRPr sz="1200">
              <a:latin typeface="Comic Sans MS"/>
              <a:ea typeface="Comic Sans MS"/>
              <a:cs typeface="Comic Sans MS"/>
              <a:sym typeface="Comic Sans MS"/>
            </a:endParaRPr>
          </a:p>
          <a:p>
            <a:pPr indent="0" lvl="0" marL="0" rtl="0">
              <a:spcBef>
                <a:spcPts val="0"/>
              </a:spcBef>
              <a:spcAft>
                <a:spcPts val="0"/>
              </a:spcAft>
              <a:buNone/>
            </a:pPr>
            <a:r>
              <a:rPr lang="ar" sz="1200">
                <a:latin typeface="Comic Sans MS"/>
                <a:ea typeface="Comic Sans MS"/>
                <a:cs typeface="Comic Sans MS"/>
                <a:sym typeface="Comic Sans MS"/>
              </a:rPr>
              <a:t>Thus each centrum develops from 2 adjacent sclerotomes.  </a:t>
            </a:r>
            <a:endParaRPr sz="1200">
              <a:latin typeface="Comic Sans MS"/>
              <a:ea typeface="Comic Sans MS"/>
              <a:cs typeface="Comic Sans MS"/>
              <a:sym typeface="Comic Sans MS"/>
            </a:endParaRPr>
          </a:p>
        </p:txBody>
      </p:sp>
      <p:pic>
        <p:nvPicPr>
          <p:cNvPr id="122" name="Google Shape;122;p17"/>
          <p:cNvPicPr preferRelativeResize="0"/>
          <p:nvPr/>
        </p:nvPicPr>
        <p:blipFill>
          <a:blip r:embed="rId3">
            <a:alphaModFix/>
          </a:blip>
          <a:stretch>
            <a:fillRect/>
          </a:stretch>
        </p:blipFill>
        <p:spPr>
          <a:xfrm>
            <a:off x="7037775" y="2885800"/>
            <a:ext cx="1755150" cy="1845300"/>
          </a:xfrm>
          <a:prstGeom prst="rect">
            <a:avLst/>
          </a:prstGeom>
          <a:noFill/>
          <a:ln cap="flat" cmpd="sng" w="9525">
            <a:solidFill>
              <a:srgbClr val="999999"/>
            </a:solidFill>
            <a:prstDash val="dashDot"/>
            <a:round/>
            <a:headEnd len="sm" w="sm" type="none"/>
            <a:tailEnd len="sm" w="sm" type="none"/>
          </a:ln>
        </p:spPr>
      </p:pic>
      <p:pic>
        <p:nvPicPr>
          <p:cNvPr id="123" name="Google Shape;123;p17"/>
          <p:cNvPicPr preferRelativeResize="0"/>
          <p:nvPr/>
        </p:nvPicPr>
        <p:blipFill>
          <a:blip r:embed="rId4">
            <a:alphaModFix/>
          </a:blip>
          <a:stretch>
            <a:fillRect/>
          </a:stretch>
        </p:blipFill>
        <p:spPr>
          <a:xfrm>
            <a:off x="4572000" y="2885825"/>
            <a:ext cx="2465775" cy="1845300"/>
          </a:xfrm>
          <a:prstGeom prst="rect">
            <a:avLst/>
          </a:prstGeom>
          <a:noFill/>
          <a:ln cap="flat" cmpd="sng" w="9525">
            <a:solidFill>
              <a:srgbClr val="999999"/>
            </a:solidFill>
            <a:prstDash val="dashDot"/>
            <a:round/>
            <a:headEnd len="sm" w="sm" type="none"/>
            <a:tailEnd len="sm" w="sm" type="none"/>
          </a:ln>
        </p:spPr>
      </p:pic>
      <p:pic>
        <p:nvPicPr>
          <p:cNvPr id="124" name="Google Shape;124;p17"/>
          <p:cNvPicPr preferRelativeResize="0"/>
          <p:nvPr/>
        </p:nvPicPr>
        <p:blipFill>
          <a:blip r:embed="rId5">
            <a:alphaModFix/>
          </a:blip>
          <a:stretch>
            <a:fillRect/>
          </a:stretch>
        </p:blipFill>
        <p:spPr>
          <a:xfrm>
            <a:off x="5311780" y="8286430"/>
            <a:ext cx="2616025" cy="1335950"/>
          </a:xfrm>
          <a:prstGeom prst="rect">
            <a:avLst/>
          </a:prstGeom>
          <a:noFill/>
          <a:ln cap="flat" cmpd="sng" w="9525">
            <a:solidFill>
              <a:srgbClr val="999999"/>
            </a:solidFill>
            <a:prstDash val="dashDot"/>
            <a:round/>
            <a:headEnd len="sm" w="sm" type="none"/>
            <a:tailEnd len="sm" w="sm" type="none"/>
          </a:ln>
        </p:spPr>
      </p:pic>
      <p:cxnSp>
        <p:nvCxnSpPr>
          <p:cNvPr id="125" name="Google Shape;125;p17"/>
          <p:cNvCxnSpPr/>
          <p:nvPr/>
        </p:nvCxnSpPr>
        <p:spPr>
          <a:xfrm flipH="1" rot="10800000">
            <a:off x="4666944" y="8876876"/>
            <a:ext cx="1775400" cy="299700"/>
          </a:xfrm>
          <a:prstGeom prst="straightConnector1">
            <a:avLst/>
          </a:prstGeom>
          <a:noFill/>
          <a:ln cap="flat" cmpd="sng" w="9525">
            <a:solidFill>
              <a:srgbClr val="A64D79"/>
            </a:solidFill>
            <a:prstDash val="solid"/>
            <a:round/>
            <a:headEnd len="med" w="med" type="none"/>
            <a:tailEnd len="med" w="med" type="stealth"/>
          </a:ln>
        </p:spPr>
      </p:cxnSp>
      <p:cxnSp>
        <p:nvCxnSpPr>
          <p:cNvPr id="126" name="Google Shape;126;p17"/>
          <p:cNvCxnSpPr/>
          <p:nvPr/>
        </p:nvCxnSpPr>
        <p:spPr>
          <a:xfrm flipH="1" rot="10800000">
            <a:off x="3911250" y="8996873"/>
            <a:ext cx="2501100" cy="378300"/>
          </a:xfrm>
          <a:prstGeom prst="straightConnector1">
            <a:avLst/>
          </a:prstGeom>
          <a:noFill/>
          <a:ln cap="flat" cmpd="sng" w="9525">
            <a:solidFill>
              <a:srgbClr val="A64D79"/>
            </a:solidFill>
            <a:prstDash val="solid"/>
            <a:round/>
            <a:headEnd len="med" w="med" type="none"/>
            <a:tailEnd len="med" w="med" type="stealth"/>
          </a:ln>
        </p:spPr>
      </p:cxnSp>
      <p:pic>
        <p:nvPicPr>
          <p:cNvPr id="127" name="Google Shape;127;p17"/>
          <p:cNvPicPr preferRelativeResize="0"/>
          <p:nvPr/>
        </p:nvPicPr>
        <p:blipFill>
          <a:blip r:embed="rId6">
            <a:alphaModFix/>
          </a:blip>
          <a:stretch>
            <a:fillRect/>
          </a:stretch>
        </p:blipFill>
        <p:spPr>
          <a:xfrm>
            <a:off x="6682650" y="9875709"/>
            <a:ext cx="2174175" cy="1622975"/>
          </a:xfrm>
          <a:prstGeom prst="rect">
            <a:avLst/>
          </a:prstGeom>
          <a:noFill/>
          <a:ln cap="flat" cmpd="sng" w="9525">
            <a:solidFill>
              <a:srgbClr val="999999"/>
            </a:solidFill>
            <a:prstDash val="dashDot"/>
            <a:round/>
            <a:headEnd len="sm" w="sm" type="none"/>
            <a:tailEnd len="sm" w="sm" type="none"/>
          </a:ln>
        </p:spPr>
      </p:pic>
      <p:cxnSp>
        <p:nvCxnSpPr>
          <p:cNvPr id="128" name="Google Shape;128;p17"/>
          <p:cNvCxnSpPr/>
          <p:nvPr/>
        </p:nvCxnSpPr>
        <p:spPr>
          <a:xfrm>
            <a:off x="306618" y="5016309"/>
            <a:ext cx="8599800" cy="22500"/>
          </a:xfrm>
          <a:prstGeom prst="straightConnector1">
            <a:avLst/>
          </a:prstGeom>
          <a:noFill/>
          <a:ln cap="flat" cmpd="sng" w="9525">
            <a:solidFill>
              <a:srgbClr val="999999"/>
            </a:solidFill>
            <a:prstDash val="dashDot"/>
            <a:round/>
            <a:headEnd len="med" w="med" type="none"/>
            <a:tailEnd len="med" w="med" type="none"/>
          </a:ln>
        </p:spPr>
      </p:cxnSp>
      <p:cxnSp>
        <p:nvCxnSpPr>
          <p:cNvPr id="129" name="Google Shape;129;p17"/>
          <p:cNvCxnSpPr/>
          <p:nvPr/>
        </p:nvCxnSpPr>
        <p:spPr>
          <a:xfrm>
            <a:off x="306618" y="8055609"/>
            <a:ext cx="8599800" cy="22500"/>
          </a:xfrm>
          <a:prstGeom prst="straightConnector1">
            <a:avLst/>
          </a:prstGeom>
          <a:noFill/>
          <a:ln cap="flat" cmpd="sng" w="9525">
            <a:solidFill>
              <a:srgbClr val="999999"/>
            </a:solidFill>
            <a:prstDash val="dashDot"/>
            <a:round/>
            <a:headEnd len="med" w="med" type="none"/>
            <a:tailEnd len="med" w="med" type="none"/>
          </a:ln>
        </p:spPr>
      </p:cxnSp>
      <p:pic>
        <p:nvPicPr>
          <p:cNvPr id="130" name="Google Shape;130;p17"/>
          <p:cNvPicPr preferRelativeResize="0"/>
          <p:nvPr/>
        </p:nvPicPr>
        <p:blipFill>
          <a:blip r:embed="rId7">
            <a:alphaModFix/>
          </a:blip>
          <a:stretch>
            <a:fillRect/>
          </a:stretch>
        </p:blipFill>
        <p:spPr>
          <a:xfrm>
            <a:off x="6357850" y="5140950"/>
            <a:ext cx="2341776" cy="1268225"/>
          </a:xfrm>
          <a:prstGeom prst="rect">
            <a:avLst/>
          </a:prstGeom>
          <a:noFill/>
          <a:ln cap="flat" cmpd="sng" w="9525">
            <a:solidFill>
              <a:srgbClr val="999999"/>
            </a:solidFill>
            <a:prstDash val="dashDot"/>
            <a:round/>
            <a:headEnd len="sm" w="sm" type="none"/>
            <a:tailEnd len="sm" w="sm" type="none"/>
          </a:ln>
        </p:spPr>
      </p:pic>
      <p:sp>
        <p:nvSpPr>
          <p:cNvPr id="131" name="Google Shape;131;p17"/>
          <p:cNvSpPr/>
          <p:nvPr/>
        </p:nvSpPr>
        <p:spPr>
          <a:xfrm>
            <a:off x="4572000" y="1632150"/>
            <a:ext cx="3685800" cy="539700"/>
          </a:xfrm>
          <a:prstGeom prst="rect">
            <a:avLst/>
          </a:prstGeom>
          <a:solidFill>
            <a:srgbClr val="F3F3F3"/>
          </a:solidFill>
          <a:ln cap="flat" cmpd="sng" w="9525">
            <a:solidFill>
              <a:srgbClr val="666666"/>
            </a:solidFill>
            <a:prstDash val="dashDot"/>
            <a:round/>
            <a:headEnd len="sm" w="sm" type="none"/>
            <a:tailEnd len="sm" w="sm" type="none"/>
          </a:ln>
        </p:spPr>
        <p:txBody>
          <a:bodyPr anchorCtr="0" anchor="ctr" bIns="91425" lIns="91425" spcFirstLastPara="1" rIns="91425" wrap="square" tIns="91425">
            <a:noAutofit/>
          </a:bodyPr>
          <a:lstStyle/>
          <a:p>
            <a:pPr indent="0" lvl="0" marL="0" rtl="1">
              <a:spcBef>
                <a:spcPts val="0"/>
              </a:spcBef>
              <a:spcAft>
                <a:spcPts val="0"/>
              </a:spcAft>
              <a:buNone/>
            </a:pPr>
            <a:r>
              <a:rPr lang="ar" sz="800">
                <a:solidFill>
                  <a:srgbClr val="666666"/>
                </a:solidFill>
              </a:rPr>
              <a:t>طبقة الـ mesoderm تقسم إلى ثلاث أقسام من اليمين واليسار ويفصل بين اليمين واليسار الـ notochord.</a:t>
            </a:r>
            <a:endParaRPr sz="800">
              <a:solidFill>
                <a:srgbClr val="666666"/>
              </a:solidFill>
            </a:endParaRPr>
          </a:p>
          <a:p>
            <a:pPr indent="0" lvl="0" marL="0" rtl="1">
              <a:spcBef>
                <a:spcPts val="0"/>
              </a:spcBef>
              <a:spcAft>
                <a:spcPts val="0"/>
              </a:spcAft>
              <a:buNone/>
            </a:pPr>
            <a:r>
              <a:rPr lang="ar" sz="800">
                <a:solidFill>
                  <a:srgbClr val="666666"/>
                </a:solidFill>
              </a:rPr>
              <a:t>أول قسم هو الـ para-axial mesoderm وهذا القسم يقسم إلى ثلاث أجزاء:</a:t>
            </a:r>
            <a:endParaRPr sz="800">
              <a:solidFill>
                <a:srgbClr val="666666"/>
              </a:solidFill>
            </a:endParaRPr>
          </a:p>
          <a:p>
            <a:pPr indent="0" lvl="0" marL="0" rtl="1">
              <a:spcBef>
                <a:spcPts val="0"/>
              </a:spcBef>
              <a:spcAft>
                <a:spcPts val="0"/>
              </a:spcAft>
              <a:buNone/>
            </a:pPr>
            <a:r>
              <a:rPr lang="ar" sz="800">
                <a:solidFill>
                  <a:srgbClr val="666666"/>
                </a:solidFill>
              </a:rPr>
              <a:t> Sclerotome, Dermatome, Myotome .. من الـ </a:t>
            </a:r>
            <a:r>
              <a:rPr lang="ar" sz="800">
                <a:solidFill>
                  <a:srgbClr val="666666"/>
                </a:solidFill>
              </a:rPr>
              <a:t>Sclerotome</a:t>
            </a:r>
            <a:r>
              <a:rPr lang="ar" sz="800">
                <a:solidFill>
                  <a:srgbClr val="666666"/>
                </a:solidFill>
              </a:rPr>
              <a:t> يتكون لنا عظام فقرات الظهر</a:t>
            </a:r>
            <a:endParaRPr sz="800">
              <a:solidFill>
                <a:srgbClr val="666666"/>
              </a:solidFill>
            </a:endParaRPr>
          </a:p>
        </p:txBody>
      </p:sp>
      <p:pic>
        <p:nvPicPr>
          <p:cNvPr id="132" name="Google Shape;132;p17"/>
          <p:cNvPicPr preferRelativeResize="0"/>
          <p:nvPr/>
        </p:nvPicPr>
        <p:blipFill rotWithShape="1">
          <a:blip r:embed="rId8">
            <a:alphaModFix/>
          </a:blip>
          <a:srcRect b="4404" l="2957" r="3444" t="4975"/>
          <a:stretch/>
        </p:blipFill>
        <p:spPr>
          <a:xfrm>
            <a:off x="6357850" y="6511325"/>
            <a:ext cx="2341774" cy="1413475"/>
          </a:xfrm>
          <a:prstGeom prst="rect">
            <a:avLst/>
          </a:prstGeom>
          <a:noFill/>
          <a:ln cap="flat" cmpd="sng" w="9525">
            <a:solidFill>
              <a:srgbClr val="999999"/>
            </a:solidFill>
            <a:prstDash val="dashDot"/>
            <a:round/>
            <a:headEnd len="sm" w="sm" type="none"/>
            <a:tailEnd len="sm" w="sm" type="none"/>
          </a:ln>
        </p:spPr>
      </p:pic>
      <p:sp>
        <p:nvSpPr>
          <p:cNvPr id="133" name="Google Shape;133;p17"/>
          <p:cNvSpPr txBox="1"/>
          <p:nvPr/>
        </p:nvSpPr>
        <p:spPr>
          <a:xfrm>
            <a:off x="1549917" y="3893847"/>
            <a:ext cx="5833500" cy="1802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ar" sz="1200">
                <a:solidFill>
                  <a:srgbClr val="38761D"/>
                </a:solidFill>
              </a:rPr>
              <a:t>Future skin</a:t>
            </a:r>
            <a:endParaRPr sz="1200">
              <a:solidFill>
                <a:srgbClr val="38761D"/>
              </a:solidFill>
            </a:endParaRPr>
          </a:p>
          <a:p>
            <a:pPr indent="0" lvl="0" marL="0">
              <a:spcBef>
                <a:spcPts val="0"/>
              </a:spcBef>
              <a:spcAft>
                <a:spcPts val="0"/>
              </a:spcAft>
              <a:buNone/>
            </a:pPr>
            <a:r>
              <a:rPr lang="ar" sz="1200">
                <a:solidFill>
                  <a:srgbClr val="38761D"/>
                </a:solidFill>
              </a:rPr>
              <a:t>Future muscles </a:t>
            </a:r>
            <a:endParaRPr sz="1200">
              <a:solidFill>
                <a:srgbClr val="38761D"/>
              </a:solidFill>
            </a:endParaRPr>
          </a:p>
          <a:p>
            <a:pPr indent="0" lvl="0" marL="0" rtl="0">
              <a:spcBef>
                <a:spcPts val="0"/>
              </a:spcBef>
              <a:spcAft>
                <a:spcPts val="0"/>
              </a:spcAft>
              <a:buNone/>
            </a:pPr>
            <a:r>
              <a:rPr lang="ar" sz="1200">
                <a:solidFill>
                  <a:srgbClr val="38761D"/>
                </a:solidFill>
              </a:rPr>
              <a:t>Future bones</a:t>
            </a:r>
            <a:endParaRPr sz="1200">
              <a:solidFill>
                <a:srgbClr val="38761D"/>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18"/>
          <p:cNvSpPr txBox="1"/>
          <p:nvPr/>
        </p:nvSpPr>
        <p:spPr>
          <a:xfrm>
            <a:off x="206375" y="899700"/>
            <a:ext cx="8842800" cy="9975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ar" sz="1200">
                <a:solidFill>
                  <a:srgbClr val="8E7CC3"/>
                </a:solidFill>
              </a:rPr>
              <a:t>Fate of Notochord:  </a:t>
            </a:r>
            <a:endParaRPr sz="1200">
              <a:solidFill>
                <a:srgbClr val="8E7CC3"/>
              </a:solidFill>
            </a:endParaRPr>
          </a:p>
          <a:p>
            <a:pPr indent="0" lvl="0" marL="0">
              <a:spcBef>
                <a:spcPts val="0"/>
              </a:spcBef>
              <a:spcAft>
                <a:spcPts val="0"/>
              </a:spcAft>
              <a:buNone/>
            </a:pPr>
            <a:r>
              <a:t/>
            </a:r>
            <a:endParaRPr sz="1200">
              <a:solidFill>
                <a:srgbClr val="A64D79"/>
              </a:solidFill>
            </a:endParaRPr>
          </a:p>
          <a:p>
            <a:pPr indent="0" lvl="0" marL="0">
              <a:spcBef>
                <a:spcPts val="0"/>
              </a:spcBef>
              <a:spcAft>
                <a:spcPts val="0"/>
              </a:spcAft>
              <a:buNone/>
            </a:pPr>
            <a:r>
              <a:rPr lang="ar" sz="1200"/>
              <a:t>In the region of the bodies of vertebrae: It degenerates</a:t>
            </a:r>
            <a:br>
              <a:rPr lang="ar" sz="1200"/>
            </a:br>
            <a:r>
              <a:rPr lang="ar" sz="1200"/>
              <a:t>Between bodies of vertebrae: It forms the central part, ’</a:t>
            </a:r>
            <a:r>
              <a:rPr lang="ar" sz="1200">
                <a:solidFill>
                  <a:srgbClr val="CC0000"/>
                </a:solidFill>
              </a:rPr>
              <a:t>nucleus pulposus</a:t>
            </a:r>
            <a:r>
              <a:rPr lang="ar" sz="1200"/>
              <a:t>’ of the intervertebral discs. </a:t>
            </a:r>
            <a:endParaRPr sz="1200"/>
          </a:p>
          <a:p>
            <a:pPr indent="0" lvl="0" marL="0">
              <a:spcBef>
                <a:spcPts val="0"/>
              </a:spcBef>
              <a:spcAft>
                <a:spcPts val="0"/>
              </a:spcAft>
              <a:buNone/>
            </a:pPr>
            <a:r>
              <a:t/>
            </a:r>
            <a:endParaRPr sz="1200"/>
          </a:p>
          <a:p>
            <a:pPr indent="0" lvl="0" marL="0">
              <a:spcBef>
                <a:spcPts val="0"/>
              </a:spcBef>
              <a:spcAft>
                <a:spcPts val="0"/>
              </a:spcAft>
              <a:buNone/>
            </a:pPr>
            <a:r>
              <a:rPr lang="ar" sz="1200">
                <a:solidFill>
                  <a:srgbClr val="CC0000"/>
                </a:solidFill>
              </a:rPr>
              <a:t>Annulus fibrosus</a:t>
            </a:r>
            <a:r>
              <a:rPr lang="ar" sz="1200"/>
              <a:t> part of the intervertebral discs is formed by the mesoderm surrounding the notochord.</a:t>
            </a:r>
            <a:endParaRPr sz="1200"/>
          </a:p>
          <a:p>
            <a:pPr indent="0" lvl="0" marL="0">
              <a:spcBef>
                <a:spcPts val="0"/>
              </a:spcBef>
              <a:spcAft>
                <a:spcPts val="0"/>
              </a:spcAft>
              <a:buNone/>
            </a:pPr>
            <a:r>
              <a:t/>
            </a:r>
            <a:endParaRPr sz="1200"/>
          </a:p>
          <a:p>
            <a:pPr indent="-304800" lvl="0" marL="457200" rtl="0">
              <a:spcBef>
                <a:spcPts val="0"/>
              </a:spcBef>
              <a:spcAft>
                <a:spcPts val="0"/>
              </a:spcAft>
              <a:buClr>
                <a:srgbClr val="CC0000"/>
              </a:buClr>
              <a:buSzPts val="1200"/>
              <a:buChar char="●"/>
            </a:pPr>
            <a:r>
              <a:rPr lang="ar" sz="1200">
                <a:solidFill>
                  <a:srgbClr val="CC0000"/>
                </a:solidFill>
              </a:rPr>
              <a:t>The fused sclerotomes grow dorsally around the neural tube and </a:t>
            </a:r>
            <a:endParaRPr sz="1200">
              <a:solidFill>
                <a:srgbClr val="CC0000"/>
              </a:solidFill>
            </a:endParaRPr>
          </a:p>
          <a:p>
            <a:pPr indent="0" lvl="0" marL="0" rtl="0">
              <a:spcBef>
                <a:spcPts val="0"/>
              </a:spcBef>
              <a:spcAft>
                <a:spcPts val="0"/>
              </a:spcAft>
              <a:buNone/>
            </a:pPr>
            <a:r>
              <a:rPr lang="ar" sz="1200">
                <a:solidFill>
                  <a:srgbClr val="CC0000"/>
                </a:solidFill>
              </a:rPr>
              <a:t>form the vertebral (neural) arch.</a:t>
            </a:r>
            <a:endParaRPr sz="1200">
              <a:solidFill>
                <a:srgbClr val="CC0000"/>
              </a:solidFill>
            </a:endParaRPr>
          </a:p>
          <a:p>
            <a:pPr indent="-304800" lvl="0" marL="457200" rtl="0">
              <a:spcBef>
                <a:spcPts val="0"/>
              </a:spcBef>
              <a:spcAft>
                <a:spcPts val="0"/>
              </a:spcAft>
              <a:buClr>
                <a:srgbClr val="CC0000"/>
              </a:buClr>
              <a:buSzPts val="1200"/>
              <a:buChar char="●"/>
            </a:pPr>
            <a:r>
              <a:rPr lang="ar" sz="1200">
                <a:solidFill>
                  <a:srgbClr val="CC0000"/>
                </a:solidFill>
              </a:rPr>
              <a:t>Ventrolaterally, costal processes develop that give rise to ribs</a:t>
            </a:r>
            <a:endParaRPr sz="1200">
              <a:solidFill>
                <a:srgbClr val="CC0000"/>
              </a:solidFill>
            </a:endParaRPr>
          </a:p>
          <a:p>
            <a:pPr indent="0" lvl="0" marL="0" rtl="0">
              <a:spcBef>
                <a:spcPts val="0"/>
              </a:spcBef>
              <a:spcAft>
                <a:spcPts val="0"/>
              </a:spcAft>
              <a:buNone/>
            </a:pPr>
            <a:r>
              <a:rPr lang="ar" sz="1200">
                <a:solidFill>
                  <a:srgbClr val="CC0000"/>
                </a:solidFill>
              </a:rPr>
              <a:t> in thoracic region. </a:t>
            </a:r>
            <a:endParaRPr sz="1200">
              <a:solidFill>
                <a:srgbClr val="CC0000"/>
              </a:solidFill>
            </a:endParaRPr>
          </a:p>
          <a:p>
            <a:pPr indent="0" lvl="0" marL="0" rtl="0">
              <a:spcBef>
                <a:spcPts val="0"/>
              </a:spcBef>
              <a:spcAft>
                <a:spcPts val="0"/>
              </a:spcAft>
              <a:buNone/>
            </a:pPr>
            <a:r>
              <a:t/>
            </a:r>
            <a:endParaRPr sz="1200">
              <a:solidFill>
                <a:srgbClr val="CC0000"/>
              </a:solidFill>
            </a:endParaRPr>
          </a:p>
          <a:p>
            <a:pPr indent="0" lvl="0" marL="0" rtl="0">
              <a:spcBef>
                <a:spcPts val="0"/>
              </a:spcBef>
              <a:spcAft>
                <a:spcPts val="0"/>
              </a:spcAft>
              <a:buNone/>
            </a:pPr>
            <a:r>
              <a:t/>
            </a:r>
            <a:endParaRPr sz="1200">
              <a:solidFill>
                <a:srgbClr val="CC0000"/>
              </a:solidFill>
            </a:endParaRPr>
          </a:p>
          <a:p>
            <a:pPr indent="0" lvl="0" marL="0">
              <a:spcBef>
                <a:spcPts val="0"/>
              </a:spcBef>
              <a:spcAft>
                <a:spcPts val="0"/>
              </a:spcAft>
              <a:buNone/>
            </a:pPr>
            <a:r>
              <a:t/>
            </a:r>
            <a:endParaRPr sz="1200">
              <a:solidFill>
                <a:srgbClr val="CC0000"/>
              </a:solidFill>
            </a:endParaRPr>
          </a:p>
          <a:p>
            <a:pPr indent="0" lvl="0" marL="0" rtl="0">
              <a:spcBef>
                <a:spcPts val="0"/>
              </a:spcBef>
              <a:spcAft>
                <a:spcPts val="0"/>
              </a:spcAft>
              <a:buNone/>
            </a:pPr>
            <a:r>
              <a:t/>
            </a:r>
            <a:endParaRPr sz="1200">
              <a:solidFill>
                <a:srgbClr val="CC0000"/>
              </a:solidFill>
            </a:endParaRPr>
          </a:p>
          <a:p>
            <a:pPr indent="0" lvl="0" marL="0" rtl="0">
              <a:spcBef>
                <a:spcPts val="0"/>
              </a:spcBef>
              <a:spcAft>
                <a:spcPts val="0"/>
              </a:spcAft>
              <a:buNone/>
            </a:pPr>
            <a:r>
              <a:t/>
            </a:r>
            <a:endParaRPr sz="1200">
              <a:solidFill>
                <a:srgbClr val="CC0000"/>
              </a:solidFill>
            </a:endParaRPr>
          </a:p>
          <a:p>
            <a:pPr indent="0" lvl="0" marL="0" rtl="0">
              <a:spcBef>
                <a:spcPts val="0"/>
              </a:spcBef>
              <a:spcAft>
                <a:spcPts val="0"/>
              </a:spcAft>
              <a:buNone/>
            </a:pPr>
            <a:r>
              <a:rPr lang="ar" sz="1200">
                <a:solidFill>
                  <a:srgbClr val="8E7CC3"/>
                </a:solidFill>
              </a:rPr>
              <a:t>Vertebral Development</a:t>
            </a:r>
            <a:r>
              <a:rPr lang="ar" sz="1200">
                <a:solidFill>
                  <a:srgbClr val="A64D79"/>
                </a:solidFill>
              </a:rPr>
              <a:t>: </a:t>
            </a:r>
            <a:endParaRPr sz="1200">
              <a:solidFill>
                <a:srgbClr val="A64D79"/>
              </a:solidFill>
            </a:endParaRPr>
          </a:p>
          <a:p>
            <a:pPr indent="0" lvl="0" marL="0" rtl="0">
              <a:spcBef>
                <a:spcPts val="0"/>
              </a:spcBef>
              <a:spcAft>
                <a:spcPts val="0"/>
              </a:spcAft>
              <a:buNone/>
            </a:pPr>
            <a:r>
              <a:t/>
            </a:r>
            <a:endParaRPr sz="1200">
              <a:solidFill>
                <a:srgbClr val="A64D79"/>
              </a:solidFill>
            </a:endParaRPr>
          </a:p>
          <a:p>
            <a:pPr indent="0" lvl="0" marL="0" rtl="0">
              <a:spcBef>
                <a:spcPts val="0"/>
              </a:spcBef>
              <a:spcAft>
                <a:spcPts val="0"/>
              </a:spcAft>
              <a:buNone/>
            </a:pPr>
            <a:r>
              <a:t/>
            </a:r>
            <a:endParaRPr sz="1200"/>
          </a:p>
          <a:p>
            <a:pPr indent="0" lvl="0" marL="0" rtl="0">
              <a:spcBef>
                <a:spcPts val="0"/>
              </a:spcBef>
              <a:spcAft>
                <a:spcPts val="0"/>
              </a:spcAft>
              <a:buNone/>
            </a:pPr>
            <a:r>
              <a:t/>
            </a:r>
            <a:endParaRPr sz="1200"/>
          </a:p>
          <a:p>
            <a:pPr indent="0" lvl="0" marL="0" rtl="0">
              <a:spcBef>
                <a:spcPts val="0"/>
              </a:spcBef>
              <a:spcAft>
                <a:spcPts val="0"/>
              </a:spcAft>
              <a:buNone/>
            </a:pPr>
            <a:r>
              <a:t/>
            </a:r>
            <a:endParaRPr sz="1200"/>
          </a:p>
          <a:p>
            <a:pPr indent="0" lvl="0" marL="0" rtl="0">
              <a:spcBef>
                <a:spcPts val="0"/>
              </a:spcBef>
              <a:spcAft>
                <a:spcPts val="0"/>
              </a:spcAft>
              <a:buNone/>
            </a:pPr>
            <a:r>
              <a:t/>
            </a:r>
            <a:endParaRPr sz="1200"/>
          </a:p>
          <a:p>
            <a:pPr indent="0" lvl="0" marL="0" rtl="0">
              <a:spcBef>
                <a:spcPts val="0"/>
              </a:spcBef>
              <a:spcAft>
                <a:spcPts val="0"/>
              </a:spcAft>
              <a:buNone/>
            </a:pPr>
            <a:r>
              <a:t/>
            </a:r>
            <a:endParaRPr sz="1200"/>
          </a:p>
          <a:p>
            <a:pPr indent="0" lvl="0" marL="0" rtl="0">
              <a:spcBef>
                <a:spcPts val="0"/>
              </a:spcBef>
              <a:spcAft>
                <a:spcPts val="0"/>
              </a:spcAft>
              <a:buNone/>
            </a:pPr>
            <a:r>
              <a:t/>
            </a:r>
            <a:endParaRPr sz="1200"/>
          </a:p>
          <a:p>
            <a:pPr indent="0" lvl="0" marL="0" rtl="0">
              <a:spcBef>
                <a:spcPts val="0"/>
              </a:spcBef>
              <a:spcAft>
                <a:spcPts val="0"/>
              </a:spcAft>
              <a:buNone/>
            </a:pPr>
            <a:r>
              <a:t/>
            </a:r>
            <a:endParaRPr sz="1200"/>
          </a:p>
          <a:p>
            <a:pPr indent="0" lvl="0" marL="0" rtl="0">
              <a:spcBef>
                <a:spcPts val="0"/>
              </a:spcBef>
              <a:spcAft>
                <a:spcPts val="0"/>
              </a:spcAft>
              <a:buNone/>
            </a:pPr>
            <a:r>
              <a:t/>
            </a:r>
            <a:endParaRPr sz="1200"/>
          </a:p>
          <a:p>
            <a:pPr indent="0" lvl="0" marL="0" rtl="0">
              <a:spcBef>
                <a:spcPts val="0"/>
              </a:spcBef>
              <a:spcAft>
                <a:spcPts val="0"/>
              </a:spcAft>
              <a:buNone/>
            </a:pPr>
            <a:r>
              <a:t/>
            </a:r>
            <a:endParaRPr sz="1200"/>
          </a:p>
          <a:p>
            <a:pPr indent="0" lvl="0" marL="0" rtl="0">
              <a:spcBef>
                <a:spcPts val="0"/>
              </a:spcBef>
              <a:spcAft>
                <a:spcPts val="0"/>
              </a:spcAft>
              <a:buNone/>
            </a:pPr>
            <a:r>
              <a:t/>
            </a:r>
            <a:endParaRPr sz="1200"/>
          </a:p>
          <a:p>
            <a:pPr indent="0" lvl="0" marL="0" rtl="0">
              <a:spcBef>
                <a:spcPts val="0"/>
              </a:spcBef>
              <a:spcAft>
                <a:spcPts val="0"/>
              </a:spcAft>
              <a:buNone/>
            </a:pPr>
            <a:r>
              <a:t/>
            </a:r>
            <a:endParaRPr sz="1200"/>
          </a:p>
          <a:p>
            <a:pPr indent="0" lvl="0" marL="0" rtl="0">
              <a:spcBef>
                <a:spcPts val="0"/>
              </a:spcBef>
              <a:spcAft>
                <a:spcPts val="0"/>
              </a:spcAft>
              <a:buNone/>
            </a:pPr>
            <a:r>
              <a:t/>
            </a:r>
            <a:endParaRPr sz="1200"/>
          </a:p>
          <a:p>
            <a:pPr indent="0" lvl="0" marL="0" rtl="0">
              <a:spcBef>
                <a:spcPts val="0"/>
              </a:spcBef>
              <a:spcAft>
                <a:spcPts val="0"/>
              </a:spcAft>
              <a:buNone/>
            </a:pPr>
            <a:r>
              <a:t/>
            </a:r>
            <a:endParaRPr sz="1200"/>
          </a:p>
          <a:p>
            <a:pPr indent="0" lvl="0" marL="0" rtl="0">
              <a:spcBef>
                <a:spcPts val="0"/>
              </a:spcBef>
              <a:spcAft>
                <a:spcPts val="0"/>
              </a:spcAft>
              <a:buNone/>
            </a:pPr>
            <a:r>
              <a:t/>
            </a:r>
            <a:endParaRPr sz="1200"/>
          </a:p>
          <a:p>
            <a:pPr indent="0" lvl="0" marL="0" rtl="0">
              <a:spcBef>
                <a:spcPts val="0"/>
              </a:spcBef>
              <a:spcAft>
                <a:spcPts val="0"/>
              </a:spcAft>
              <a:buNone/>
            </a:pPr>
            <a:r>
              <a:t/>
            </a:r>
            <a:endParaRPr sz="1200"/>
          </a:p>
          <a:p>
            <a:pPr indent="0" lvl="0" marL="0" rtl="0">
              <a:spcBef>
                <a:spcPts val="0"/>
              </a:spcBef>
              <a:spcAft>
                <a:spcPts val="0"/>
              </a:spcAft>
              <a:buNone/>
            </a:pPr>
            <a:r>
              <a:t/>
            </a:r>
            <a:endParaRPr sz="1200"/>
          </a:p>
          <a:p>
            <a:pPr indent="0" lvl="0" marL="0" rtl="0">
              <a:spcBef>
                <a:spcPts val="0"/>
              </a:spcBef>
              <a:spcAft>
                <a:spcPts val="0"/>
              </a:spcAft>
              <a:buNone/>
            </a:pPr>
            <a:r>
              <a:t/>
            </a:r>
            <a:endParaRPr sz="1200"/>
          </a:p>
          <a:p>
            <a:pPr indent="0" lvl="0" marL="0" rtl="0">
              <a:spcBef>
                <a:spcPts val="0"/>
              </a:spcBef>
              <a:spcAft>
                <a:spcPts val="0"/>
              </a:spcAft>
              <a:buNone/>
            </a:pPr>
            <a:r>
              <a:t/>
            </a:r>
            <a:endParaRPr sz="1200"/>
          </a:p>
          <a:p>
            <a:pPr indent="0" lvl="0" marL="0">
              <a:spcBef>
                <a:spcPts val="0"/>
              </a:spcBef>
              <a:spcAft>
                <a:spcPts val="0"/>
              </a:spcAft>
              <a:buNone/>
            </a:pPr>
            <a:r>
              <a:t/>
            </a:r>
            <a:endParaRPr sz="1200"/>
          </a:p>
          <a:p>
            <a:pPr indent="0" lvl="0" marL="0">
              <a:spcBef>
                <a:spcPts val="0"/>
              </a:spcBef>
              <a:spcAft>
                <a:spcPts val="0"/>
              </a:spcAft>
              <a:buNone/>
            </a:pPr>
            <a:r>
              <a:t/>
            </a:r>
            <a:endParaRPr sz="1200"/>
          </a:p>
          <a:p>
            <a:pPr indent="0" lvl="0" marL="0">
              <a:spcBef>
                <a:spcPts val="0"/>
              </a:spcBef>
              <a:spcAft>
                <a:spcPts val="0"/>
              </a:spcAft>
              <a:buNone/>
            </a:pPr>
            <a:r>
              <a:t/>
            </a:r>
            <a:endParaRPr sz="1200"/>
          </a:p>
          <a:p>
            <a:pPr indent="0" lvl="0" marL="0" rtl="0">
              <a:spcBef>
                <a:spcPts val="0"/>
              </a:spcBef>
              <a:spcAft>
                <a:spcPts val="0"/>
              </a:spcAft>
              <a:buNone/>
            </a:pPr>
            <a:r>
              <a:t/>
            </a:r>
            <a:endParaRPr sz="1200"/>
          </a:p>
          <a:p>
            <a:pPr indent="0" lvl="0" marL="0" rtl="0">
              <a:spcBef>
                <a:spcPts val="0"/>
              </a:spcBef>
              <a:spcAft>
                <a:spcPts val="0"/>
              </a:spcAft>
              <a:buNone/>
            </a:pPr>
            <a:r>
              <a:rPr lang="ar" sz="1200">
                <a:solidFill>
                  <a:srgbClr val="8E7CC3"/>
                </a:solidFill>
              </a:rPr>
              <a:t>Curvatures of Vertebral Column: </a:t>
            </a:r>
            <a:endParaRPr sz="1200">
              <a:solidFill>
                <a:srgbClr val="8E7CC3"/>
              </a:solidFill>
            </a:endParaRPr>
          </a:p>
          <a:p>
            <a:pPr indent="0" lvl="0" marL="0" rtl="0">
              <a:spcBef>
                <a:spcPts val="0"/>
              </a:spcBef>
              <a:spcAft>
                <a:spcPts val="0"/>
              </a:spcAft>
              <a:buNone/>
            </a:pPr>
            <a:r>
              <a:t/>
            </a:r>
            <a:endParaRPr sz="1200">
              <a:solidFill>
                <a:srgbClr val="A64D79"/>
              </a:solidFill>
            </a:endParaRPr>
          </a:p>
          <a:p>
            <a:pPr indent="0" lvl="0" marL="0">
              <a:spcBef>
                <a:spcPts val="0"/>
              </a:spcBef>
              <a:spcAft>
                <a:spcPts val="0"/>
              </a:spcAft>
              <a:buNone/>
            </a:pPr>
            <a:r>
              <a:t/>
            </a:r>
            <a:endParaRPr sz="1200">
              <a:solidFill>
                <a:srgbClr val="A64D79"/>
              </a:solidFill>
            </a:endParaRPr>
          </a:p>
        </p:txBody>
      </p:sp>
      <p:pic>
        <p:nvPicPr>
          <p:cNvPr id="139" name="Google Shape;139;p18"/>
          <p:cNvPicPr preferRelativeResize="0"/>
          <p:nvPr/>
        </p:nvPicPr>
        <p:blipFill>
          <a:blip r:embed="rId3">
            <a:alphaModFix/>
          </a:blip>
          <a:stretch>
            <a:fillRect/>
          </a:stretch>
        </p:blipFill>
        <p:spPr>
          <a:xfrm>
            <a:off x="5790617" y="2111209"/>
            <a:ext cx="1440326" cy="1389950"/>
          </a:xfrm>
          <a:prstGeom prst="rect">
            <a:avLst/>
          </a:prstGeom>
          <a:noFill/>
          <a:ln cap="flat" cmpd="sng" w="9525">
            <a:solidFill>
              <a:srgbClr val="999999"/>
            </a:solidFill>
            <a:prstDash val="dashDot"/>
            <a:round/>
            <a:headEnd len="sm" w="sm" type="none"/>
            <a:tailEnd len="sm" w="sm" type="none"/>
          </a:ln>
        </p:spPr>
      </p:pic>
      <p:pic>
        <p:nvPicPr>
          <p:cNvPr id="140" name="Google Shape;140;p18"/>
          <p:cNvPicPr preferRelativeResize="0"/>
          <p:nvPr/>
        </p:nvPicPr>
        <p:blipFill>
          <a:blip r:embed="rId4">
            <a:alphaModFix/>
          </a:blip>
          <a:stretch>
            <a:fillRect/>
          </a:stretch>
        </p:blipFill>
        <p:spPr>
          <a:xfrm>
            <a:off x="7355841" y="784048"/>
            <a:ext cx="1585899" cy="1091500"/>
          </a:xfrm>
          <a:prstGeom prst="rect">
            <a:avLst/>
          </a:prstGeom>
          <a:noFill/>
          <a:ln cap="flat" cmpd="sng" w="9525">
            <a:solidFill>
              <a:srgbClr val="999999"/>
            </a:solidFill>
            <a:prstDash val="dashDot"/>
            <a:round/>
            <a:headEnd len="sm" w="sm" type="none"/>
            <a:tailEnd len="sm" w="sm" type="none"/>
          </a:ln>
        </p:spPr>
      </p:pic>
      <p:pic>
        <p:nvPicPr>
          <p:cNvPr id="141" name="Google Shape;141;p18"/>
          <p:cNvPicPr preferRelativeResize="0"/>
          <p:nvPr/>
        </p:nvPicPr>
        <p:blipFill>
          <a:blip r:embed="rId5">
            <a:alphaModFix/>
          </a:blip>
          <a:stretch>
            <a:fillRect/>
          </a:stretch>
        </p:blipFill>
        <p:spPr>
          <a:xfrm>
            <a:off x="7389512" y="2024123"/>
            <a:ext cx="1518575" cy="1564100"/>
          </a:xfrm>
          <a:prstGeom prst="rect">
            <a:avLst/>
          </a:prstGeom>
          <a:noFill/>
          <a:ln cap="flat" cmpd="sng" w="9525">
            <a:solidFill>
              <a:srgbClr val="999999"/>
            </a:solidFill>
            <a:prstDash val="dashDot"/>
            <a:round/>
            <a:headEnd len="sm" w="sm" type="none"/>
            <a:tailEnd len="sm" w="sm" type="none"/>
          </a:ln>
        </p:spPr>
      </p:pic>
      <p:sp>
        <p:nvSpPr>
          <p:cNvPr id="142" name="Google Shape;142;p18"/>
          <p:cNvSpPr txBox="1"/>
          <p:nvPr/>
        </p:nvSpPr>
        <p:spPr>
          <a:xfrm>
            <a:off x="4771750" y="4170350"/>
            <a:ext cx="4170000" cy="3268200"/>
          </a:xfrm>
          <a:prstGeom prst="rect">
            <a:avLst/>
          </a:prstGeom>
          <a:noFill/>
          <a:ln cap="flat" cmpd="sng" w="9525">
            <a:solidFill>
              <a:srgbClr val="999999"/>
            </a:solidFill>
            <a:prstDash val="dashDot"/>
            <a:round/>
            <a:headEnd len="sm" w="sm" type="none"/>
            <a:tailEnd len="sm" w="sm" type="none"/>
          </a:ln>
        </p:spPr>
        <p:txBody>
          <a:bodyPr anchorCtr="0" anchor="t" bIns="91425" lIns="91425" spcFirstLastPara="1" rIns="91425" wrap="square" tIns="91425">
            <a:noAutofit/>
          </a:bodyPr>
          <a:lstStyle/>
          <a:p>
            <a:pPr indent="0" lvl="0" marL="0">
              <a:spcBef>
                <a:spcPts val="0"/>
              </a:spcBef>
              <a:spcAft>
                <a:spcPts val="0"/>
              </a:spcAft>
              <a:buNone/>
            </a:pPr>
            <a:r>
              <a:rPr lang="ar" sz="1000">
                <a:latin typeface="Comic Sans MS"/>
                <a:ea typeface="Comic Sans MS"/>
                <a:cs typeface="Comic Sans MS"/>
                <a:sym typeface="Comic Sans MS"/>
              </a:rPr>
              <a:t>This picture represents the changes that occurs into 2 stages : </a:t>
            </a:r>
            <a:r>
              <a:rPr lang="ar" sz="1000">
                <a:solidFill>
                  <a:srgbClr val="CC0000"/>
                </a:solidFill>
                <a:latin typeface="Comic Sans MS"/>
                <a:ea typeface="Comic Sans MS"/>
                <a:cs typeface="Comic Sans MS"/>
                <a:sym typeface="Comic Sans MS"/>
              </a:rPr>
              <a:t>chondrification</a:t>
            </a:r>
            <a:r>
              <a:rPr lang="ar" sz="1000">
                <a:latin typeface="Comic Sans MS"/>
                <a:ea typeface="Comic Sans MS"/>
                <a:cs typeface="Comic Sans MS"/>
                <a:sym typeface="Comic Sans MS"/>
              </a:rPr>
              <a:t> stage and</a:t>
            </a:r>
            <a:br>
              <a:rPr lang="ar" sz="1000">
                <a:latin typeface="Comic Sans MS"/>
                <a:ea typeface="Comic Sans MS"/>
                <a:cs typeface="Comic Sans MS"/>
                <a:sym typeface="Comic Sans MS"/>
              </a:rPr>
            </a:br>
            <a:r>
              <a:rPr lang="ar" sz="1000">
                <a:latin typeface="Comic Sans MS"/>
                <a:ea typeface="Comic Sans MS"/>
                <a:cs typeface="Comic Sans MS"/>
                <a:sym typeface="Comic Sans MS"/>
              </a:rPr>
              <a:t>ossification stage.</a:t>
            </a:r>
            <a:br>
              <a:rPr lang="ar" sz="1000">
                <a:latin typeface="Comic Sans MS"/>
                <a:ea typeface="Comic Sans MS"/>
                <a:cs typeface="Comic Sans MS"/>
                <a:sym typeface="Comic Sans MS"/>
              </a:rPr>
            </a:br>
            <a:endParaRPr sz="1000">
              <a:latin typeface="Comic Sans MS"/>
              <a:ea typeface="Comic Sans MS"/>
              <a:cs typeface="Comic Sans MS"/>
              <a:sym typeface="Comic Sans MS"/>
            </a:endParaRPr>
          </a:p>
          <a:p>
            <a:pPr indent="0" lvl="0" marL="0">
              <a:spcBef>
                <a:spcPts val="0"/>
              </a:spcBef>
              <a:spcAft>
                <a:spcPts val="0"/>
              </a:spcAft>
              <a:buNone/>
            </a:pPr>
            <a:r>
              <a:rPr lang="ar" sz="1000">
                <a:latin typeface="Comic Sans MS"/>
                <a:ea typeface="Comic Sans MS"/>
                <a:cs typeface="Comic Sans MS"/>
                <a:sym typeface="Comic Sans MS"/>
              </a:rPr>
              <a:t>- The </a:t>
            </a:r>
            <a:r>
              <a:rPr b="1" lang="ar" sz="1000">
                <a:solidFill>
                  <a:srgbClr val="CC0000"/>
                </a:solidFill>
                <a:latin typeface="Comic Sans MS"/>
                <a:ea typeface="Comic Sans MS"/>
                <a:cs typeface="Comic Sans MS"/>
                <a:sym typeface="Comic Sans MS"/>
              </a:rPr>
              <a:t>chondrification centers appears at</a:t>
            </a:r>
            <a:r>
              <a:rPr lang="ar" sz="1000">
                <a:latin typeface="Comic Sans MS"/>
                <a:ea typeface="Comic Sans MS"/>
                <a:cs typeface="Comic Sans MS"/>
                <a:sym typeface="Comic Sans MS"/>
              </a:rPr>
              <a:t> </a:t>
            </a:r>
            <a:r>
              <a:rPr b="1" lang="ar" sz="1000">
                <a:solidFill>
                  <a:srgbClr val="CC0000"/>
                </a:solidFill>
                <a:latin typeface="Comic Sans MS"/>
                <a:ea typeface="Comic Sans MS"/>
                <a:cs typeface="Comic Sans MS"/>
                <a:sym typeface="Comic Sans MS"/>
              </a:rPr>
              <a:t>6th week (cartilage)</a:t>
            </a:r>
            <a:r>
              <a:rPr lang="ar" sz="1000">
                <a:latin typeface="Comic Sans MS"/>
                <a:ea typeface="Comic Sans MS"/>
                <a:cs typeface="Comic Sans MS"/>
                <a:sym typeface="Comic Sans MS"/>
              </a:rPr>
              <a:t>:(Pic.B)</a:t>
            </a:r>
            <a:br>
              <a:rPr lang="ar" sz="1000">
                <a:latin typeface="Comic Sans MS"/>
                <a:ea typeface="Comic Sans MS"/>
                <a:cs typeface="Comic Sans MS"/>
                <a:sym typeface="Comic Sans MS"/>
              </a:rPr>
            </a:br>
            <a:endParaRPr sz="1000">
              <a:latin typeface="Comic Sans MS"/>
              <a:ea typeface="Comic Sans MS"/>
              <a:cs typeface="Comic Sans MS"/>
              <a:sym typeface="Comic Sans MS"/>
            </a:endParaRPr>
          </a:p>
          <a:p>
            <a:pPr indent="0" lvl="0" marL="0">
              <a:spcBef>
                <a:spcPts val="0"/>
              </a:spcBef>
              <a:spcAft>
                <a:spcPts val="0"/>
              </a:spcAft>
              <a:buNone/>
            </a:pPr>
            <a:r>
              <a:rPr lang="ar" sz="1000">
                <a:latin typeface="Comic Sans MS"/>
                <a:ea typeface="Comic Sans MS"/>
                <a:cs typeface="Comic Sans MS"/>
                <a:sym typeface="Comic Sans MS"/>
              </a:rPr>
              <a:t>- And by the </a:t>
            </a:r>
            <a:r>
              <a:rPr b="1" lang="ar" sz="1000">
                <a:solidFill>
                  <a:srgbClr val="CC0000"/>
                </a:solidFill>
                <a:latin typeface="Comic Sans MS"/>
                <a:ea typeface="Comic Sans MS"/>
                <a:cs typeface="Comic Sans MS"/>
                <a:sym typeface="Comic Sans MS"/>
              </a:rPr>
              <a:t>(at the end of 8th week) the 3 primary ossification centers appears (bone)</a:t>
            </a:r>
            <a:r>
              <a:rPr lang="ar" sz="1000">
                <a:latin typeface="Comic Sans MS"/>
                <a:ea typeface="Comic Sans MS"/>
                <a:cs typeface="Comic Sans MS"/>
                <a:sym typeface="Comic Sans MS"/>
              </a:rPr>
              <a:t>: (Pic.c)</a:t>
            </a:r>
            <a:br>
              <a:rPr lang="ar" sz="1000">
                <a:latin typeface="Comic Sans MS"/>
                <a:ea typeface="Comic Sans MS"/>
                <a:cs typeface="Comic Sans MS"/>
                <a:sym typeface="Comic Sans MS"/>
              </a:rPr>
            </a:br>
            <a:endParaRPr sz="1000">
              <a:latin typeface="Comic Sans MS"/>
              <a:ea typeface="Comic Sans MS"/>
              <a:cs typeface="Comic Sans MS"/>
              <a:sym typeface="Comic Sans MS"/>
            </a:endParaRPr>
          </a:p>
          <a:p>
            <a:pPr indent="0" lvl="0" marL="0">
              <a:spcBef>
                <a:spcPts val="0"/>
              </a:spcBef>
              <a:spcAft>
                <a:spcPts val="0"/>
              </a:spcAft>
              <a:buNone/>
            </a:pPr>
            <a:r>
              <a:rPr lang="ar" sz="1000">
                <a:latin typeface="Comic Sans MS"/>
                <a:ea typeface="Comic Sans MS"/>
                <a:cs typeface="Comic Sans MS"/>
                <a:sym typeface="Comic Sans MS"/>
              </a:rPr>
              <a:t>- And The </a:t>
            </a:r>
            <a:r>
              <a:rPr b="1" lang="ar" sz="1000">
                <a:solidFill>
                  <a:srgbClr val="CC0000"/>
                </a:solidFill>
                <a:latin typeface="Comic Sans MS"/>
                <a:ea typeface="Comic Sans MS"/>
                <a:cs typeface="Comic Sans MS"/>
                <a:sym typeface="Comic Sans MS"/>
              </a:rPr>
              <a:t>5 secondary ossification centers appear at puberty.</a:t>
            </a:r>
            <a:br>
              <a:rPr b="1" lang="ar" sz="1000">
                <a:solidFill>
                  <a:srgbClr val="CC0000"/>
                </a:solidFill>
                <a:latin typeface="Comic Sans MS"/>
                <a:ea typeface="Comic Sans MS"/>
                <a:cs typeface="Comic Sans MS"/>
                <a:sym typeface="Comic Sans MS"/>
              </a:rPr>
            </a:br>
            <a:endParaRPr b="1" sz="1000">
              <a:solidFill>
                <a:srgbClr val="CC0000"/>
              </a:solidFill>
              <a:latin typeface="Comic Sans MS"/>
              <a:ea typeface="Comic Sans MS"/>
              <a:cs typeface="Comic Sans MS"/>
              <a:sym typeface="Comic Sans MS"/>
            </a:endParaRPr>
          </a:p>
          <a:p>
            <a:pPr indent="0" lvl="0" marL="0">
              <a:spcBef>
                <a:spcPts val="0"/>
              </a:spcBef>
              <a:spcAft>
                <a:spcPts val="0"/>
              </a:spcAft>
              <a:buNone/>
            </a:pPr>
            <a:r>
              <a:rPr b="1" lang="ar" sz="1000">
                <a:solidFill>
                  <a:srgbClr val="CC0000"/>
                </a:solidFill>
                <a:latin typeface="Comic Sans MS"/>
                <a:ea typeface="Comic Sans MS"/>
                <a:cs typeface="Comic Sans MS"/>
                <a:sym typeface="Comic Sans MS"/>
              </a:rPr>
              <a:t>Fusion of bony halves of vertebral arch occurs at 3-5 years (pic.D). and Fusion of centrum with vertebral arch occurs at 4-6 years</a:t>
            </a:r>
            <a:r>
              <a:rPr lang="ar" sz="1000">
                <a:latin typeface="Comic Sans MS"/>
                <a:ea typeface="Comic Sans MS"/>
                <a:cs typeface="Comic Sans MS"/>
                <a:sym typeface="Comic Sans MS"/>
              </a:rPr>
              <a:t> (pic.D).</a:t>
            </a:r>
            <a:br>
              <a:rPr lang="ar" sz="1000">
                <a:latin typeface="Comic Sans MS"/>
                <a:ea typeface="Comic Sans MS"/>
                <a:cs typeface="Comic Sans MS"/>
                <a:sym typeface="Comic Sans MS"/>
              </a:rPr>
            </a:br>
            <a:r>
              <a:rPr lang="ar" sz="1000">
                <a:latin typeface="Comic Sans MS"/>
                <a:ea typeface="Comic Sans MS"/>
                <a:cs typeface="Comic Sans MS"/>
                <a:sym typeface="Comic Sans MS"/>
              </a:rPr>
              <a:t>All centers unite around </a:t>
            </a:r>
            <a:r>
              <a:rPr b="1" lang="ar" sz="1000">
                <a:solidFill>
                  <a:srgbClr val="CC0000"/>
                </a:solidFill>
                <a:latin typeface="Comic Sans MS"/>
                <a:ea typeface="Comic Sans MS"/>
                <a:cs typeface="Comic Sans MS"/>
                <a:sym typeface="Comic Sans MS"/>
              </a:rPr>
              <a:t>25 years.</a:t>
            </a:r>
            <a:br>
              <a:rPr b="1" lang="ar" sz="1000">
                <a:solidFill>
                  <a:srgbClr val="CC0000"/>
                </a:solidFill>
                <a:latin typeface="Comic Sans MS"/>
                <a:ea typeface="Comic Sans MS"/>
                <a:cs typeface="Comic Sans MS"/>
                <a:sym typeface="Comic Sans MS"/>
              </a:rPr>
            </a:br>
            <a:r>
              <a:rPr lang="ar" sz="1000">
                <a:latin typeface="Comic Sans MS"/>
                <a:ea typeface="Comic Sans MS"/>
                <a:cs typeface="Comic Sans MS"/>
                <a:sym typeface="Comic Sans MS"/>
              </a:rPr>
              <a:t>SO, Ossification starts at the end of embryonic period ( end of 8th week) and ends at adult age 25 years.</a:t>
            </a:r>
            <a:br>
              <a:rPr lang="ar" sz="1000">
                <a:latin typeface="Comic Sans MS"/>
                <a:ea typeface="Comic Sans MS"/>
                <a:cs typeface="Comic Sans MS"/>
                <a:sym typeface="Comic Sans MS"/>
              </a:rPr>
            </a:br>
            <a:endParaRPr sz="1000">
              <a:latin typeface="Comic Sans MS"/>
              <a:ea typeface="Comic Sans MS"/>
              <a:cs typeface="Comic Sans MS"/>
              <a:sym typeface="Comic Sans MS"/>
            </a:endParaRPr>
          </a:p>
          <a:p>
            <a:pPr indent="0" lvl="0" marL="0">
              <a:spcBef>
                <a:spcPts val="0"/>
              </a:spcBef>
              <a:spcAft>
                <a:spcPts val="0"/>
              </a:spcAft>
              <a:buNone/>
            </a:pPr>
            <a:r>
              <a:rPr lang="ar" sz="1000">
                <a:latin typeface="Comic Sans MS"/>
                <a:ea typeface="Comic Sans MS"/>
                <a:cs typeface="Comic Sans MS"/>
                <a:sym typeface="Comic Sans MS"/>
              </a:rPr>
              <a:t> Dr.sanaa Notes ( 435 team ) </a:t>
            </a:r>
            <a:endParaRPr sz="1000">
              <a:latin typeface="Comic Sans MS"/>
              <a:ea typeface="Comic Sans MS"/>
              <a:cs typeface="Comic Sans MS"/>
              <a:sym typeface="Comic Sans MS"/>
            </a:endParaRPr>
          </a:p>
        </p:txBody>
      </p:sp>
      <p:pic>
        <p:nvPicPr>
          <p:cNvPr id="143" name="Google Shape;143;p18"/>
          <p:cNvPicPr preferRelativeResize="0"/>
          <p:nvPr/>
        </p:nvPicPr>
        <p:blipFill>
          <a:blip r:embed="rId6">
            <a:alphaModFix/>
          </a:blip>
          <a:stretch>
            <a:fillRect/>
          </a:stretch>
        </p:blipFill>
        <p:spPr>
          <a:xfrm>
            <a:off x="402000" y="4170350"/>
            <a:ext cx="4169999" cy="3268200"/>
          </a:xfrm>
          <a:prstGeom prst="rect">
            <a:avLst/>
          </a:prstGeom>
          <a:noFill/>
          <a:ln cap="flat" cmpd="sng" w="9525">
            <a:solidFill>
              <a:srgbClr val="999999"/>
            </a:solidFill>
            <a:prstDash val="dashDot"/>
            <a:round/>
            <a:headEnd len="sm" w="sm" type="none"/>
            <a:tailEnd len="sm" w="sm" type="none"/>
          </a:ln>
        </p:spPr>
      </p:pic>
      <p:graphicFrame>
        <p:nvGraphicFramePr>
          <p:cNvPr id="144" name="Google Shape;144;p18"/>
          <p:cNvGraphicFramePr/>
          <p:nvPr/>
        </p:nvGraphicFramePr>
        <p:xfrm>
          <a:off x="642971" y="8647108"/>
          <a:ext cx="3000000" cy="3000000"/>
        </p:xfrm>
        <a:graphic>
          <a:graphicData uri="http://schemas.openxmlformats.org/drawingml/2006/table">
            <a:tbl>
              <a:tblPr>
                <a:noFill/>
                <a:tableStyleId>{51B6F6F0-6FEA-487F-8CBA-90A2D5A66A33}</a:tableStyleId>
              </a:tblPr>
              <a:tblGrid>
                <a:gridCol w="2573825"/>
                <a:gridCol w="2573825"/>
              </a:tblGrid>
              <a:tr h="753575">
                <a:tc>
                  <a:txBody>
                    <a:bodyPr>
                      <a:noAutofit/>
                    </a:bodyPr>
                    <a:lstStyle/>
                    <a:p>
                      <a:pPr indent="0" lvl="0" marL="0" algn="ctr">
                        <a:spcBef>
                          <a:spcPts val="0"/>
                        </a:spcBef>
                        <a:spcAft>
                          <a:spcPts val="0"/>
                        </a:spcAft>
                        <a:buNone/>
                      </a:pPr>
                      <a:r>
                        <a:rPr lang="ar" sz="1200">
                          <a:latin typeface="Comic Sans MS"/>
                          <a:ea typeface="Comic Sans MS"/>
                          <a:cs typeface="Comic Sans MS"/>
                          <a:sym typeface="Comic Sans MS"/>
                        </a:rPr>
                        <a:t>Primary curvatures	: (concave anterior)</a:t>
                      </a:r>
                      <a:br>
                        <a:rPr lang="ar" sz="1200">
                          <a:latin typeface="Comic Sans MS"/>
                          <a:ea typeface="Comic Sans MS"/>
                          <a:cs typeface="Comic Sans MS"/>
                          <a:sym typeface="Comic Sans MS"/>
                        </a:rPr>
                      </a:br>
                      <a:endParaRPr sz="1200">
                        <a:latin typeface="Comic Sans MS"/>
                        <a:ea typeface="Comic Sans MS"/>
                        <a:cs typeface="Comic Sans MS"/>
                        <a:sym typeface="Comic Sans MS"/>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D9D2E9"/>
                    </a:solidFill>
                  </a:tcPr>
                </a:tc>
                <a:tc>
                  <a:txBody>
                    <a:bodyPr>
                      <a:noAutofit/>
                    </a:bodyPr>
                    <a:lstStyle/>
                    <a:p>
                      <a:pPr indent="0" lvl="0" marL="0" algn="ctr">
                        <a:spcBef>
                          <a:spcPts val="0"/>
                        </a:spcBef>
                        <a:spcAft>
                          <a:spcPts val="0"/>
                        </a:spcAft>
                        <a:buNone/>
                      </a:pPr>
                      <a:r>
                        <a:rPr lang="ar" sz="1200">
                          <a:latin typeface="Comic Sans MS"/>
                          <a:ea typeface="Comic Sans MS"/>
                          <a:cs typeface="Comic Sans MS"/>
                          <a:sym typeface="Comic Sans MS"/>
                        </a:rPr>
                        <a:t>Secondary curvatures: (convex anterior)</a:t>
                      </a:r>
                      <a:br>
                        <a:rPr lang="ar" sz="1200">
                          <a:latin typeface="Comic Sans MS"/>
                          <a:ea typeface="Comic Sans MS"/>
                          <a:cs typeface="Comic Sans MS"/>
                          <a:sym typeface="Comic Sans MS"/>
                        </a:rPr>
                      </a:br>
                      <a:endParaRPr sz="1200">
                        <a:latin typeface="Comic Sans MS"/>
                        <a:ea typeface="Comic Sans MS"/>
                        <a:cs typeface="Comic Sans MS"/>
                        <a:sym typeface="Comic Sans MS"/>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D9D2E9"/>
                    </a:solidFill>
                  </a:tcPr>
                </a:tc>
              </a:tr>
              <a:tr h="642675">
                <a:tc>
                  <a:txBody>
                    <a:bodyPr>
                      <a:noAutofit/>
                    </a:bodyPr>
                    <a:lstStyle/>
                    <a:p>
                      <a:pPr indent="0" lvl="0" marL="0" rtl="0" algn="ctr">
                        <a:spcBef>
                          <a:spcPts val="0"/>
                        </a:spcBef>
                        <a:spcAft>
                          <a:spcPts val="0"/>
                        </a:spcAft>
                        <a:buNone/>
                      </a:pPr>
                      <a:r>
                        <a:rPr lang="ar" sz="1200">
                          <a:latin typeface="Comic Sans MS"/>
                          <a:ea typeface="Comic Sans MS"/>
                          <a:cs typeface="Comic Sans MS"/>
                          <a:sym typeface="Comic Sans MS"/>
                        </a:rPr>
                        <a:t>develop prenatally	</a:t>
                      </a:r>
                      <a:endParaRPr sz="1200">
                        <a:latin typeface="Comic Sans MS"/>
                        <a:ea typeface="Comic Sans MS"/>
                        <a:cs typeface="Comic Sans MS"/>
                        <a:sym typeface="Comic Sans MS"/>
                      </a:endParaRPr>
                    </a:p>
                    <a:p>
                      <a:pPr indent="0" lvl="0" marL="0" algn="ctr">
                        <a:spcBef>
                          <a:spcPts val="0"/>
                        </a:spcBef>
                        <a:spcAft>
                          <a:spcPts val="0"/>
                        </a:spcAft>
                        <a:buNone/>
                      </a:pPr>
                      <a:r>
                        <a:rPr lang="ar" sz="1200">
                          <a:latin typeface="Comic Sans MS"/>
                          <a:ea typeface="Comic Sans MS"/>
                          <a:cs typeface="Comic Sans MS"/>
                          <a:sym typeface="Comic Sans MS"/>
                        </a:rPr>
                        <a:t>قبل الولادة </a:t>
                      </a:r>
                      <a:endParaRPr sz="1200">
                        <a:latin typeface="Comic Sans MS"/>
                        <a:ea typeface="Comic Sans MS"/>
                        <a:cs typeface="Comic Sans MS"/>
                        <a:sym typeface="Comic Sans MS"/>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noAutofit/>
                    </a:bodyPr>
                    <a:lstStyle/>
                    <a:p>
                      <a:pPr indent="0" lvl="0" marL="0" algn="ctr">
                        <a:spcBef>
                          <a:spcPts val="0"/>
                        </a:spcBef>
                        <a:spcAft>
                          <a:spcPts val="0"/>
                        </a:spcAft>
                        <a:buNone/>
                      </a:pPr>
                      <a:r>
                        <a:rPr lang="ar" sz="1200">
                          <a:latin typeface="Comic Sans MS"/>
                          <a:ea typeface="Comic Sans MS"/>
                          <a:cs typeface="Comic Sans MS"/>
                          <a:sym typeface="Comic Sans MS"/>
                        </a:rPr>
                        <a:t>develop postnatally</a:t>
                      </a:r>
                      <a:br>
                        <a:rPr lang="ar" sz="1200">
                          <a:latin typeface="Comic Sans MS"/>
                          <a:ea typeface="Comic Sans MS"/>
                          <a:cs typeface="Comic Sans MS"/>
                          <a:sym typeface="Comic Sans MS"/>
                        </a:rPr>
                      </a:br>
                      <a:r>
                        <a:rPr lang="ar" sz="1200">
                          <a:latin typeface="Comic Sans MS"/>
                          <a:ea typeface="Comic Sans MS"/>
                          <a:cs typeface="Comic Sans MS"/>
                          <a:sym typeface="Comic Sans MS"/>
                        </a:rPr>
                        <a:t>بعد الولادة </a:t>
                      </a:r>
                      <a:endParaRPr sz="1200">
                        <a:latin typeface="Comic Sans MS"/>
                        <a:ea typeface="Comic Sans MS"/>
                        <a:cs typeface="Comic Sans MS"/>
                        <a:sym typeface="Comic Sans MS"/>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1283175">
                <a:tc>
                  <a:txBody>
                    <a:bodyPr>
                      <a:noAutofit/>
                    </a:bodyPr>
                    <a:lstStyle/>
                    <a:p>
                      <a:pPr indent="0" lvl="0" marL="0" algn="ctr">
                        <a:spcBef>
                          <a:spcPts val="0"/>
                        </a:spcBef>
                        <a:spcAft>
                          <a:spcPts val="0"/>
                        </a:spcAft>
                        <a:buNone/>
                      </a:pPr>
                      <a:r>
                        <a:rPr lang="ar" sz="1200">
                          <a:latin typeface="Comic Sans MS"/>
                          <a:ea typeface="Comic Sans MS"/>
                          <a:cs typeface="Comic Sans MS"/>
                          <a:sym typeface="Comic Sans MS"/>
                        </a:rPr>
                        <a:t>1.Thoracic	 </a:t>
                      </a:r>
                      <a:endParaRPr sz="1200">
                        <a:latin typeface="Comic Sans MS"/>
                        <a:ea typeface="Comic Sans MS"/>
                        <a:cs typeface="Comic Sans MS"/>
                        <a:sym typeface="Comic Sans MS"/>
                      </a:endParaRPr>
                    </a:p>
                    <a:p>
                      <a:pPr indent="0" lvl="0" marL="0" algn="ctr">
                        <a:spcBef>
                          <a:spcPts val="0"/>
                        </a:spcBef>
                        <a:spcAft>
                          <a:spcPts val="0"/>
                        </a:spcAft>
                        <a:buNone/>
                      </a:pPr>
                      <a:r>
                        <a:rPr lang="ar" sz="1200">
                          <a:latin typeface="Comic Sans MS"/>
                          <a:ea typeface="Comic Sans MS"/>
                          <a:cs typeface="Comic Sans MS"/>
                          <a:sym typeface="Comic Sans MS"/>
                        </a:rPr>
                        <a:t>2.Pelvic or Sacral	</a:t>
                      </a:r>
                      <a:br>
                        <a:rPr lang="ar" sz="1200">
                          <a:latin typeface="Comic Sans MS"/>
                          <a:ea typeface="Comic Sans MS"/>
                          <a:cs typeface="Comic Sans MS"/>
                          <a:sym typeface="Comic Sans MS"/>
                        </a:rPr>
                      </a:br>
                      <a:endParaRPr sz="1200">
                        <a:latin typeface="Comic Sans MS"/>
                        <a:ea typeface="Comic Sans MS"/>
                        <a:cs typeface="Comic Sans MS"/>
                        <a:sym typeface="Comic Sans MS"/>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ar" sz="1200">
                          <a:latin typeface="Comic Sans MS"/>
                          <a:ea typeface="Comic Sans MS"/>
                          <a:cs typeface="Comic Sans MS"/>
                          <a:sym typeface="Comic Sans MS"/>
                        </a:rPr>
                        <a:t>1.Cervical: as	 a resul</a:t>
                      </a:r>
                      <a:r>
                        <a:rPr lang="ar" sz="1200">
                          <a:latin typeface="Comic Sans MS"/>
                          <a:ea typeface="Comic Sans MS"/>
                          <a:cs typeface="Comic Sans MS"/>
                          <a:sym typeface="Comic Sans MS"/>
                        </a:rPr>
                        <a:t>t of </a:t>
                      </a:r>
                      <a:r>
                        <a:rPr lang="ar" sz="1200">
                          <a:latin typeface="Comic Sans MS"/>
                          <a:ea typeface="Comic Sans MS"/>
                          <a:cs typeface="Comic Sans MS"/>
                          <a:sym typeface="Comic Sans MS"/>
                        </a:rPr>
                        <a:t>lifting the head	</a:t>
                      </a:r>
                      <a:endParaRPr sz="1200">
                        <a:latin typeface="Comic Sans MS"/>
                        <a:ea typeface="Comic Sans MS"/>
                        <a:cs typeface="Comic Sans MS"/>
                        <a:sym typeface="Comic Sans MS"/>
                      </a:endParaRPr>
                    </a:p>
                    <a:p>
                      <a:pPr indent="0" lvl="0" marL="0" algn="ctr">
                        <a:spcBef>
                          <a:spcPts val="0"/>
                        </a:spcBef>
                        <a:spcAft>
                          <a:spcPts val="0"/>
                        </a:spcAft>
                        <a:buNone/>
                      </a:pPr>
                      <a:r>
                        <a:rPr lang="ar" sz="1200">
                          <a:latin typeface="Comic Sans MS"/>
                          <a:ea typeface="Comic Sans MS"/>
                          <a:cs typeface="Comic Sans MS"/>
                          <a:sym typeface="Comic Sans MS"/>
                        </a:rPr>
                        <a:t> 2.Lumbar: as a result of walking	</a:t>
                      </a:r>
                      <a:br>
                        <a:rPr lang="ar" sz="1200">
                          <a:latin typeface="Comic Sans MS"/>
                          <a:ea typeface="Comic Sans MS"/>
                          <a:cs typeface="Comic Sans MS"/>
                          <a:sym typeface="Comic Sans MS"/>
                        </a:rPr>
                      </a:br>
                      <a:endParaRPr sz="1200">
                        <a:latin typeface="Comic Sans MS"/>
                        <a:ea typeface="Comic Sans MS"/>
                        <a:cs typeface="Comic Sans MS"/>
                        <a:sym typeface="Comic Sans MS"/>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bl>
          </a:graphicData>
        </a:graphic>
      </p:graphicFrame>
      <p:cxnSp>
        <p:nvCxnSpPr>
          <p:cNvPr id="145" name="Google Shape;145;p18"/>
          <p:cNvCxnSpPr/>
          <p:nvPr/>
        </p:nvCxnSpPr>
        <p:spPr>
          <a:xfrm>
            <a:off x="642964" y="3675976"/>
            <a:ext cx="5605800" cy="9600"/>
          </a:xfrm>
          <a:prstGeom prst="straightConnector1">
            <a:avLst/>
          </a:prstGeom>
          <a:noFill/>
          <a:ln cap="flat" cmpd="sng" w="9525">
            <a:solidFill>
              <a:srgbClr val="999999"/>
            </a:solidFill>
            <a:prstDash val="dashDot"/>
            <a:round/>
            <a:headEnd len="med" w="med" type="none"/>
            <a:tailEnd len="med" w="med" type="none"/>
          </a:ln>
        </p:spPr>
      </p:cxnSp>
      <p:pic>
        <p:nvPicPr>
          <p:cNvPr id="146" name="Google Shape;146;p18"/>
          <p:cNvPicPr preferRelativeResize="0"/>
          <p:nvPr/>
        </p:nvPicPr>
        <p:blipFill>
          <a:blip r:embed="rId7">
            <a:alphaModFix/>
          </a:blip>
          <a:stretch>
            <a:fillRect/>
          </a:stretch>
        </p:blipFill>
        <p:spPr>
          <a:xfrm>
            <a:off x="5974125" y="8647100"/>
            <a:ext cx="2933974" cy="2679424"/>
          </a:xfrm>
          <a:prstGeom prst="rect">
            <a:avLst/>
          </a:prstGeom>
          <a:noFill/>
          <a:ln cap="flat" cmpd="sng" w="9525">
            <a:solidFill>
              <a:srgbClr val="999999"/>
            </a:solidFill>
            <a:prstDash val="dashDot"/>
            <a:round/>
            <a:headEnd len="sm" w="sm" type="none"/>
            <a:tailEnd len="sm" w="sm" type="none"/>
          </a:ln>
        </p:spPr>
      </p:pic>
      <p:cxnSp>
        <p:nvCxnSpPr>
          <p:cNvPr id="147" name="Google Shape;147;p18"/>
          <p:cNvCxnSpPr/>
          <p:nvPr/>
        </p:nvCxnSpPr>
        <p:spPr>
          <a:xfrm>
            <a:off x="401993" y="7805707"/>
            <a:ext cx="8599800" cy="22500"/>
          </a:xfrm>
          <a:prstGeom prst="straightConnector1">
            <a:avLst/>
          </a:prstGeom>
          <a:noFill/>
          <a:ln cap="flat" cmpd="sng" w="9525">
            <a:solidFill>
              <a:srgbClr val="999999"/>
            </a:solidFill>
            <a:prstDash val="dashDot"/>
            <a:round/>
            <a:headEnd len="med" w="med" type="none"/>
            <a:tailEnd len="med" w="med" type="none"/>
          </a:ln>
        </p:spPr>
      </p:cxnSp>
      <p:sp>
        <p:nvSpPr>
          <p:cNvPr id="148" name="Google Shape;148;p18"/>
          <p:cNvSpPr txBox="1"/>
          <p:nvPr/>
        </p:nvSpPr>
        <p:spPr>
          <a:xfrm>
            <a:off x="244250" y="3034876"/>
            <a:ext cx="5945100" cy="650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ar" sz="800">
                <a:solidFill>
                  <a:srgbClr val="38761D"/>
                </a:solidFill>
              </a:rPr>
              <a:t>Nucleus pulposus developed from the remnants of notochord </a:t>
            </a:r>
            <a:endParaRPr sz="800">
              <a:solidFill>
                <a:srgbClr val="38761D"/>
              </a:solidFill>
            </a:endParaRPr>
          </a:p>
          <a:p>
            <a:pPr indent="0" lvl="0" marL="0" rtl="0">
              <a:spcBef>
                <a:spcPts val="0"/>
              </a:spcBef>
              <a:spcAft>
                <a:spcPts val="0"/>
              </a:spcAft>
              <a:buNone/>
            </a:pPr>
            <a:r>
              <a:rPr lang="ar" sz="800">
                <a:solidFill>
                  <a:srgbClr val="38761D"/>
                </a:solidFill>
              </a:rPr>
              <a:t>Annulus </a:t>
            </a:r>
            <a:r>
              <a:rPr lang="ar" sz="800">
                <a:solidFill>
                  <a:srgbClr val="38761D"/>
                </a:solidFill>
              </a:rPr>
              <a:t>fibrosus</a:t>
            </a:r>
            <a:r>
              <a:rPr lang="ar" sz="800">
                <a:solidFill>
                  <a:srgbClr val="38761D"/>
                </a:solidFill>
              </a:rPr>
              <a:t> developed from mesoderm surrounding the notochord</a:t>
            </a:r>
            <a:endParaRPr sz="800">
              <a:solidFill>
                <a:srgbClr val="38761D"/>
              </a:solidFill>
            </a:endParaRPr>
          </a:p>
        </p:txBody>
      </p:sp>
      <p:sp>
        <p:nvSpPr>
          <p:cNvPr id="149" name="Google Shape;149;p18"/>
          <p:cNvSpPr txBox="1"/>
          <p:nvPr/>
        </p:nvSpPr>
        <p:spPr>
          <a:xfrm>
            <a:off x="3216800" y="4936588"/>
            <a:ext cx="820500" cy="1091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ar" sz="600">
                <a:solidFill>
                  <a:srgbClr val="38761D"/>
                </a:solidFill>
              </a:rPr>
              <a:t>تكون العظام بنهاية embryonic period </a:t>
            </a:r>
            <a:endParaRPr sz="600">
              <a:solidFill>
                <a:srgbClr val="38761D"/>
              </a:solidFill>
            </a:endParaRPr>
          </a:p>
        </p:txBody>
      </p:sp>
      <p:sp>
        <p:nvSpPr>
          <p:cNvPr id="150" name="Google Shape;150;p18"/>
          <p:cNvSpPr txBox="1"/>
          <p:nvPr/>
        </p:nvSpPr>
        <p:spPr>
          <a:xfrm>
            <a:off x="642975" y="11326525"/>
            <a:ext cx="3732000" cy="786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ar" sz="800">
                <a:solidFill>
                  <a:srgbClr val="38761D"/>
                </a:solidFill>
              </a:rPr>
              <a:t>Vertebral</a:t>
            </a:r>
            <a:r>
              <a:rPr lang="ar" sz="800">
                <a:solidFill>
                  <a:srgbClr val="38761D"/>
                </a:solidFill>
              </a:rPr>
              <a:t> column is concave anterior during </a:t>
            </a:r>
            <a:r>
              <a:rPr lang="ar" sz="800">
                <a:solidFill>
                  <a:srgbClr val="38761D"/>
                </a:solidFill>
              </a:rPr>
              <a:t>the</a:t>
            </a:r>
            <a:r>
              <a:rPr lang="ar" sz="800">
                <a:solidFill>
                  <a:srgbClr val="38761D"/>
                </a:solidFill>
              </a:rPr>
              <a:t> prenatal period </a:t>
            </a:r>
            <a:endParaRPr sz="800">
              <a:solidFill>
                <a:srgbClr val="38761D"/>
              </a:solidFill>
            </a:endParaRPr>
          </a:p>
          <a:p>
            <a:pPr indent="0" lvl="0" marL="0">
              <a:spcBef>
                <a:spcPts val="0"/>
              </a:spcBef>
              <a:spcAft>
                <a:spcPts val="0"/>
              </a:spcAft>
              <a:buNone/>
            </a:pPr>
            <a:r>
              <a:rPr lang="ar" sz="800">
                <a:solidFill>
                  <a:srgbClr val="38761D"/>
                </a:solidFill>
              </a:rPr>
              <a:t>The it convex in 2 areas </a:t>
            </a:r>
            <a:endParaRPr sz="800">
              <a:solidFill>
                <a:srgbClr val="38761D"/>
              </a:solidFill>
            </a:endParaRPr>
          </a:p>
          <a:p>
            <a:pPr indent="0" lvl="0" marL="0">
              <a:spcBef>
                <a:spcPts val="0"/>
              </a:spcBef>
              <a:spcAft>
                <a:spcPts val="0"/>
              </a:spcAft>
              <a:buNone/>
            </a:pPr>
            <a:r>
              <a:rPr lang="ar" sz="800">
                <a:solidFill>
                  <a:srgbClr val="38761D"/>
                </a:solidFill>
              </a:rPr>
              <a:t>Cervical - as results when baby is </a:t>
            </a:r>
            <a:r>
              <a:rPr lang="ar" sz="800">
                <a:solidFill>
                  <a:srgbClr val="38761D"/>
                </a:solidFill>
              </a:rPr>
              <a:t>lifting</a:t>
            </a:r>
            <a:r>
              <a:rPr lang="ar" sz="800">
                <a:solidFill>
                  <a:srgbClr val="38761D"/>
                </a:solidFill>
              </a:rPr>
              <a:t> his head </a:t>
            </a:r>
            <a:endParaRPr sz="800">
              <a:solidFill>
                <a:srgbClr val="38761D"/>
              </a:solidFill>
            </a:endParaRPr>
          </a:p>
          <a:p>
            <a:pPr indent="0" lvl="0" marL="0" rtl="0">
              <a:spcBef>
                <a:spcPts val="0"/>
              </a:spcBef>
              <a:spcAft>
                <a:spcPts val="0"/>
              </a:spcAft>
              <a:buNone/>
            </a:pPr>
            <a:r>
              <a:rPr lang="ar" sz="800">
                <a:solidFill>
                  <a:srgbClr val="38761D"/>
                </a:solidFill>
              </a:rPr>
              <a:t>Thoracic - as result when the baby walks</a:t>
            </a:r>
            <a:endParaRPr sz="800">
              <a:solidFill>
                <a:srgbClr val="38761D"/>
              </a:solidFill>
            </a:endParaRPr>
          </a:p>
        </p:txBody>
      </p:sp>
      <p:sp>
        <p:nvSpPr>
          <p:cNvPr id="151" name="Google Shape;151;p18"/>
          <p:cNvSpPr txBox="1"/>
          <p:nvPr/>
        </p:nvSpPr>
        <p:spPr>
          <a:xfrm>
            <a:off x="401999" y="5617870"/>
            <a:ext cx="1440300" cy="853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ar" sz="800"/>
              <a:t>Mesenchymal Stage</a:t>
            </a:r>
            <a:endParaRPr sz="800"/>
          </a:p>
        </p:txBody>
      </p:sp>
      <p:sp>
        <p:nvSpPr>
          <p:cNvPr id="152" name="Google Shape;152;p18"/>
          <p:cNvSpPr txBox="1"/>
          <p:nvPr/>
        </p:nvSpPr>
        <p:spPr>
          <a:xfrm>
            <a:off x="1842303" y="5617875"/>
            <a:ext cx="1585800" cy="853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ar" sz="800"/>
              <a:t>Chondrification Stage</a:t>
            </a:r>
            <a:br>
              <a:rPr lang="ar" sz="800"/>
            </a:br>
            <a:endParaRPr sz="800"/>
          </a:p>
        </p:txBody>
      </p:sp>
      <p:sp>
        <p:nvSpPr>
          <p:cNvPr id="153" name="Google Shape;153;p18"/>
          <p:cNvSpPr txBox="1"/>
          <p:nvPr/>
        </p:nvSpPr>
        <p:spPr>
          <a:xfrm>
            <a:off x="3185953" y="5460750"/>
            <a:ext cx="1585800" cy="853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ar" sz="800"/>
              <a:t>Primary Ossification Stage</a:t>
            </a:r>
            <a:br>
              <a:rPr lang="ar" sz="800"/>
            </a:br>
            <a:endParaRPr sz="800"/>
          </a:p>
        </p:txBody>
      </p:sp>
      <p:sp>
        <p:nvSpPr>
          <p:cNvPr id="154" name="Google Shape;154;p18"/>
          <p:cNvSpPr txBox="1"/>
          <p:nvPr/>
        </p:nvSpPr>
        <p:spPr>
          <a:xfrm>
            <a:off x="2853181" y="7132493"/>
            <a:ext cx="7315200" cy="853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ar" sz="800"/>
              <a:t>Stage of Secondary Ossification</a:t>
            </a:r>
            <a:br>
              <a:rPr lang="ar" sz="800"/>
            </a:br>
            <a:endParaRPr sz="800"/>
          </a:p>
        </p:txBody>
      </p:sp>
      <p:sp>
        <p:nvSpPr>
          <p:cNvPr id="155" name="Google Shape;155;p18"/>
          <p:cNvSpPr txBox="1"/>
          <p:nvPr/>
        </p:nvSpPr>
        <p:spPr>
          <a:xfrm>
            <a:off x="401994" y="7053930"/>
            <a:ext cx="7315200" cy="853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ar" sz="800"/>
              <a:t>Stage of </a:t>
            </a:r>
            <a:r>
              <a:rPr lang="ar" sz="800"/>
              <a:t>fusion </a:t>
            </a:r>
            <a:endParaRPr sz="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19"/>
          <p:cNvSpPr txBox="1"/>
          <p:nvPr/>
        </p:nvSpPr>
        <p:spPr>
          <a:xfrm>
            <a:off x="147443" y="976797"/>
            <a:ext cx="7315200" cy="5084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sz="1200">
              <a:solidFill>
                <a:srgbClr val="8E7CC3"/>
              </a:solidFill>
              <a:latin typeface="Comic Sans MS"/>
              <a:ea typeface="Comic Sans MS"/>
              <a:cs typeface="Comic Sans MS"/>
              <a:sym typeface="Comic Sans MS"/>
            </a:endParaRPr>
          </a:p>
          <a:p>
            <a:pPr indent="0" lvl="0" marL="0">
              <a:spcBef>
                <a:spcPts val="0"/>
              </a:spcBef>
              <a:spcAft>
                <a:spcPts val="0"/>
              </a:spcAft>
              <a:buNone/>
            </a:pPr>
            <a:r>
              <a:rPr lang="ar" sz="1200">
                <a:solidFill>
                  <a:srgbClr val="8E7CC3"/>
                </a:solidFill>
                <a:latin typeface="Comic Sans MS"/>
                <a:ea typeface="Comic Sans MS"/>
                <a:cs typeface="Comic Sans MS"/>
                <a:sym typeface="Comic Sans MS"/>
              </a:rPr>
              <a:t>Spina Bifida</a:t>
            </a:r>
            <a:br>
              <a:rPr lang="ar" sz="1200">
                <a:solidFill>
                  <a:srgbClr val="A64D79"/>
                </a:solidFill>
                <a:latin typeface="Comic Sans MS"/>
                <a:ea typeface="Comic Sans MS"/>
                <a:cs typeface="Comic Sans MS"/>
                <a:sym typeface="Comic Sans MS"/>
              </a:rPr>
            </a:br>
            <a:endParaRPr sz="1200">
              <a:solidFill>
                <a:srgbClr val="A64D79"/>
              </a:solidFill>
              <a:latin typeface="Comic Sans MS"/>
              <a:ea typeface="Comic Sans MS"/>
              <a:cs typeface="Comic Sans MS"/>
              <a:sym typeface="Comic Sans MS"/>
            </a:endParaRPr>
          </a:p>
          <a:p>
            <a:pPr indent="0" lvl="0" marL="0">
              <a:spcBef>
                <a:spcPts val="0"/>
              </a:spcBef>
              <a:spcAft>
                <a:spcPts val="0"/>
              </a:spcAft>
              <a:buNone/>
            </a:pPr>
            <a:r>
              <a:rPr lang="ar" sz="1200">
                <a:solidFill>
                  <a:srgbClr val="8E7CC3"/>
                </a:solidFill>
                <a:latin typeface="Comic Sans MS"/>
                <a:ea typeface="Comic Sans MS"/>
                <a:cs typeface="Comic Sans MS"/>
                <a:sym typeface="Comic Sans MS"/>
              </a:rPr>
              <a:t>Cause:</a:t>
            </a:r>
            <a:r>
              <a:rPr lang="ar" sz="1200">
                <a:latin typeface="Comic Sans MS"/>
                <a:ea typeface="Comic Sans MS"/>
                <a:cs typeface="Comic Sans MS"/>
                <a:sym typeface="Comic Sans MS"/>
              </a:rPr>
              <a:t> Failure of fusion of the halves of vertebral arches</a:t>
            </a:r>
            <a:endParaRPr sz="1200">
              <a:latin typeface="Comic Sans MS"/>
              <a:ea typeface="Comic Sans MS"/>
              <a:cs typeface="Comic Sans MS"/>
              <a:sym typeface="Comic Sans MS"/>
            </a:endParaRPr>
          </a:p>
          <a:p>
            <a:pPr indent="0" lvl="0" marL="0">
              <a:spcBef>
                <a:spcPts val="0"/>
              </a:spcBef>
              <a:spcAft>
                <a:spcPts val="0"/>
              </a:spcAft>
              <a:buNone/>
            </a:pPr>
            <a:r>
              <a:rPr lang="ar" sz="1200">
                <a:latin typeface="Comic Sans MS"/>
                <a:ea typeface="Comic Sans MS"/>
                <a:cs typeface="Comic Sans MS"/>
                <a:sym typeface="Comic Sans MS"/>
              </a:rPr>
              <a:t> </a:t>
            </a:r>
            <a:r>
              <a:rPr lang="ar" sz="1200">
                <a:solidFill>
                  <a:srgbClr val="8E7CC3"/>
                </a:solidFill>
                <a:latin typeface="Comic Sans MS"/>
                <a:ea typeface="Comic Sans MS"/>
                <a:cs typeface="Comic Sans MS"/>
                <a:sym typeface="Comic Sans MS"/>
              </a:rPr>
              <a:t>Incidence:</a:t>
            </a:r>
            <a:r>
              <a:rPr lang="ar" sz="1200">
                <a:latin typeface="Comic Sans MS"/>
                <a:ea typeface="Comic Sans MS"/>
                <a:cs typeface="Comic Sans MS"/>
                <a:sym typeface="Comic Sans MS"/>
              </a:rPr>
              <a:t> 0.04-0.15%</a:t>
            </a:r>
            <a:br>
              <a:rPr lang="ar" sz="1200">
                <a:latin typeface="Comic Sans MS"/>
                <a:ea typeface="Comic Sans MS"/>
                <a:cs typeface="Comic Sans MS"/>
                <a:sym typeface="Comic Sans MS"/>
              </a:rPr>
            </a:br>
            <a:r>
              <a:rPr lang="ar" sz="1200">
                <a:latin typeface="Comic Sans MS"/>
                <a:ea typeface="Comic Sans MS"/>
                <a:cs typeface="Comic Sans MS"/>
                <a:sym typeface="Comic Sans MS"/>
              </a:rPr>
              <a:t> </a:t>
            </a:r>
            <a:r>
              <a:rPr lang="ar" sz="1200">
                <a:solidFill>
                  <a:srgbClr val="8E7CC3"/>
                </a:solidFill>
                <a:latin typeface="Comic Sans MS"/>
                <a:ea typeface="Comic Sans MS"/>
                <a:cs typeface="Comic Sans MS"/>
                <a:sym typeface="Comic Sans MS"/>
              </a:rPr>
              <a:t>Sex: </a:t>
            </a:r>
            <a:r>
              <a:rPr lang="ar" sz="1200">
                <a:latin typeface="Comic Sans MS"/>
                <a:ea typeface="Comic Sans MS"/>
                <a:cs typeface="Comic Sans MS"/>
                <a:sym typeface="Comic Sans MS"/>
              </a:rPr>
              <a:t>more frequent in females</a:t>
            </a:r>
            <a:endParaRPr sz="1200">
              <a:latin typeface="Comic Sans MS"/>
              <a:ea typeface="Comic Sans MS"/>
              <a:cs typeface="Comic Sans MS"/>
              <a:sym typeface="Comic Sans MS"/>
            </a:endParaRPr>
          </a:p>
          <a:p>
            <a:pPr indent="0" lvl="0" marL="0">
              <a:spcBef>
                <a:spcPts val="0"/>
              </a:spcBef>
              <a:spcAft>
                <a:spcPts val="0"/>
              </a:spcAft>
              <a:buNone/>
            </a:pPr>
            <a:r>
              <a:t/>
            </a:r>
            <a:endParaRPr sz="1200">
              <a:latin typeface="Comic Sans MS"/>
              <a:ea typeface="Comic Sans MS"/>
              <a:cs typeface="Comic Sans MS"/>
              <a:sym typeface="Comic Sans MS"/>
            </a:endParaRPr>
          </a:p>
          <a:p>
            <a:pPr indent="0" lvl="0" marL="0">
              <a:spcBef>
                <a:spcPts val="0"/>
              </a:spcBef>
              <a:spcAft>
                <a:spcPts val="0"/>
              </a:spcAft>
              <a:buNone/>
            </a:pPr>
            <a:r>
              <a:rPr lang="ar" sz="1200">
                <a:latin typeface="Comic Sans MS"/>
                <a:ea typeface="Comic Sans MS"/>
                <a:cs typeface="Comic Sans MS"/>
                <a:sym typeface="Comic Sans MS"/>
              </a:rPr>
              <a:t>  </a:t>
            </a:r>
            <a:r>
              <a:rPr lang="ar" sz="1200">
                <a:solidFill>
                  <a:srgbClr val="8E7CC3"/>
                </a:solidFill>
                <a:latin typeface="Comic Sans MS"/>
                <a:ea typeface="Comic Sans MS"/>
                <a:cs typeface="Comic Sans MS"/>
                <a:sym typeface="Comic Sans MS"/>
              </a:rPr>
              <a:t>Types:</a:t>
            </a:r>
            <a:br>
              <a:rPr lang="ar" sz="1200">
                <a:solidFill>
                  <a:srgbClr val="8E7CC3"/>
                </a:solidFill>
                <a:latin typeface="Comic Sans MS"/>
                <a:ea typeface="Comic Sans MS"/>
                <a:cs typeface="Comic Sans MS"/>
                <a:sym typeface="Comic Sans MS"/>
              </a:rPr>
            </a:br>
            <a:endParaRPr sz="1200">
              <a:solidFill>
                <a:srgbClr val="8E7CC3"/>
              </a:solidFill>
              <a:latin typeface="Comic Sans MS"/>
              <a:ea typeface="Comic Sans MS"/>
              <a:cs typeface="Comic Sans MS"/>
              <a:sym typeface="Comic Sans MS"/>
            </a:endParaRPr>
          </a:p>
        </p:txBody>
      </p:sp>
      <p:graphicFrame>
        <p:nvGraphicFramePr>
          <p:cNvPr id="161" name="Google Shape;161;p19"/>
          <p:cNvGraphicFramePr/>
          <p:nvPr/>
        </p:nvGraphicFramePr>
        <p:xfrm>
          <a:off x="324177" y="2670644"/>
          <a:ext cx="3000000" cy="3000000"/>
        </p:xfrm>
        <a:graphic>
          <a:graphicData uri="http://schemas.openxmlformats.org/drawingml/2006/table">
            <a:tbl>
              <a:tblPr>
                <a:noFill/>
                <a:tableStyleId>{51B6F6F0-6FEA-487F-8CBA-90A2D5A66A33}</a:tableStyleId>
              </a:tblPr>
              <a:tblGrid>
                <a:gridCol w="4162625"/>
                <a:gridCol w="4162625"/>
              </a:tblGrid>
              <a:tr h="454250">
                <a:tc>
                  <a:txBody>
                    <a:bodyPr>
                      <a:noAutofit/>
                    </a:bodyPr>
                    <a:lstStyle/>
                    <a:p>
                      <a:pPr indent="0" lvl="0" marL="0" algn="ctr">
                        <a:spcBef>
                          <a:spcPts val="0"/>
                        </a:spcBef>
                        <a:spcAft>
                          <a:spcPts val="0"/>
                        </a:spcAft>
                        <a:buNone/>
                      </a:pPr>
                      <a:r>
                        <a:rPr lang="ar" sz="1200">
                          <a:latin typeface="Comic Sans MS"/>
                          <a:ea typeface="Comic Sans MS"/>
                          <a:cs typeface="Comic Sans MS"/>
                          <a:sym typeface="Comic Sans MS"/>
                        </a:rPr>
                        <a:t>1.Spina bifida occulta (20%)	</a:t>
                      </a:r>
                      <a:br>
                        <a:rPr lang="ar" sz="1200">
                          <a:latin typeface="Comic Sans MS"/>
                          <a:ea typeface="Comic Sans MS"/>
                          <a:cs typeface="Comic Sans MS"/>
                          <a:sym typeface="Comic Sans MS"/>
                        </a:rPr>
                      </a:br>
                      <a:endParaRPr sz="1200">
                        <a:latin typeface="Comic Sans MS"/>
                        <a:ea typeface="Comic Sans MS"/>
                        <a:cs typeface="Comic Sans MS"/>
                        <a:sym typeface="Comic Sans MS"/>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D9D2E9"/>
                    </a:solidFill>
                  </a:tcPr>
                </a:tc>
                <a:tc>
                  <a:txBody>
                    <a:bodyPr>
                      <a:noAutofit/>
                    </a:bodyPr>
                    <a:lstStyle/>
                    <a:p>
                      <a:pPr indent="0" lvl="0" marL="0" algn="ctr">
                        <a:spcBef>
                          <a:spcPts val="0"/>
                        </a:spcBef>
                        <a:spcAft>
                          <a:spcPts val="0"/>
                        </a:spcAft>
                        <a:buNone/>
                      </a:pPr>
                      <a:r>
                        <a:rPr lang="ar" sz="1200">
                          <a:latin typeface="Comic Sans MS"/>
                          <a:ea typeface="Comic Sans MS"/>
                          <a:cs typeface="Comic Sans MS"/>
                          <a:sym typeface="Comic Sans MS"/>
                        </a:rPr>
                        <a:t>2.</a:t>
                      </a:r>
                      <a:r>
                        <a:rPr lang="ar" sz="1200">
                          <a:latin typeface="Comic Sans MS"/>
                          <a:ea typeface="Comic Sans MS"/>
                          <a:cs typeface="Comic Sans MS"/>
                          <a:sym typeface="Comic Sans MS"/>
                        </a:rPr>
                        <a:t>Spina</a:t>
                      </a:r>
                      <a:r>
                        <a:rPr lang="ar" sz="1200">
                          <a:latin typeface="Comic Sans MS"/>
                          <a:ea typeface="Comic Sans MS"/>
                          <a:cs typeface="Comic Sans MS"/>
                          <a:sym typeface="Comic Sans MS"/>
                        </a:rPr>
                        <a:t> bifida cystica (80%)	</a:t>
                      </a:r>
                      <a:br>
                        <a:rPr lang="ar" sz="1200">
                          <a:latin typeface="Comic Sans MS"/>
                          <a:ea typeface="Comic Sans MS"/>
                          <a:cs typeface="Comic Sans MS"/>
                          <a:sym typeface="Comic Sans MS"/>
                        </a:rPr>
                      </a:br>
                      <a:endParaRPr sz="1200">
                        <a:latin typeface="Comic Sans MS"/>
                        <a:ea typeface="Comic Sans MS"/>
                        <a:cs typeface="Comic Sans MS"/>
                        <a:sym typeface="Comic Sans MS"/>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D9D2E9"/>
                    </a:solidFill>
                  </a:tcPr>
                </a:tc>
              </a:tr>
              <a:tr h="2415875">
                <a:tc>
                  <a:txBody>
                    <a:bodyPr>
                      <a:noAutofit/>
                    </a:bodyPr>
                    <a:lstStyle/>
                    <a:p>
                      <a:pPr indent="-304800" lvl="0" marL="457200" rtl="0">
                        <a:spcBef>
                          <a:spcPts val="0"/>
                        </a:spcBef>
                        <a:spcAft>
                          <a:spcPts val="0"/>
                        </a:spcAft>
                        <a:buSzPts val="1200"/>
                        <a:buFont typeface="Comic Sans MS"/>
                        <a:buChar char="●"/>
                      </a:pPr>
                      <a:r>
                        <a:rPr lang="ar" sz="1200">
                          <a:latin typeface="Comic Sans MS"/>
                          <a:ea typeface="Comic Sans MS"/>
                          <a:cs typeface="Comic Sans MS"/>
                          <a:sym typeface="Comic Sans MS"/>
                        </a:rPr>
                        <a:t>The closed type</a:t>
                      </a:r>
                      <a:endParaRPr sz="1200">
                        <a:latin typeface="Comic Sans MS"/>
                        <a:ea typeface="Comic Sans MS"/>
                        <a:cs typeface="Comic Sans MS"/>
                        <a:sym typeface="Comic Sans MS"/>
                      </a:endParaRPr>
                    </a:p>
                    <a:p>
                      <a:pPr indent="-304800" lvl="0" marL="457200" rtl="0">
                        <a:spcBef>
                          <a:spcPts val="0"/>
                        </a:spcBef>
                        <a:spcAft>
                          <a:spcPts val="0"/>
                        </a:spcAft>
                        <a:buSzPts val="1200"/>
                        <a:buFont typeface="Comic Sans MS"/>
                        <a:buChar char="●"/>
                      </a:pPr>
                      <a:r>
                        <a:rPr lang="ar" sz="1200">
                          <a:latin typeface="Comic Sans MS"/>
                          <a:ea typeface="Comic Sans MS"/>
                          <a:cs typeface="Comic Sans MS"/>
                          <a:sym typeface="Comic Sans MS"/>
                        </a:rPr>
                        <a:t> Only one vertebra is affected</a:t>
                      </a:r>
                      <a:endParaRPr sz="1200">
                        <a:latin typeface="Comic Sans MS"/>
                        <a:ea typeface="Comic Sans MS"/>
                        <a:cs typeface="Comic Sans MS"/>
                        <a:sym typeface="Comic Sans MS"/>
                      </a:endParaRPr>
                    </a:p>
                    <a:p>
                      <a:pPr indent="-304800" lvl="0" marL="457200" rtl="0">
                        <a:spcBef>
                          <a:spcPts val="0"/>
                        </a:spcBef>
                        <a:spcAft>
                          <a:spcPts val="0"/>
                        </a:spcAft>
                        <a:buSzPts val="1200"/>
                        <a:buFont typeface="Comic Sans MS"/>
                        <a:buChar char="●"/>
                      </a:pPr>
                      <a:r>
                        <a:rPr lang="ar" sz="1200">
                          <a:latin typeface="Comic Sans MS"/>
                          <a:ea typeface="Comic Sans MS"/>
                          <a:cs typeface="Comic Sans MS"/>
                          <a:sym typeface="Comic Sans MS"/>
                        </a:rPr>
                        <a:t>   No clinical symptoms</a:t>
                      </a:r>
                      <a:endParaRPr sz="1200">
                        <a:latin typeface="Comic Sans MS"/>
                        <a:ea typeface="Comic Sans MS"/>
                        <a:cs typeface="Comic Sans MS"/>
                        <a:sym typeface="Comic Sans MS"/>
                      </a:endParaRPr>
                    </a:p>
                    <a:p>
                      <a:pPr indent="-304800" lvl="0" marL="457200" rtl="0">
                        <a:spcBef>
                          <a:spcPts val="0"/>
                        </a:spcBef>
                        <a:spcAft>
                          <a:spcPts val="0"/>
                        </a:spcAft>
                        <a:buSzPts val="1200"/>
                        <a:buFont typeface="Comic Sans MS"/>
                        <a:buChar char="●"/>
                      </a:pPr>
                      <a:r>
                        <a:rPr lang="ar" sz="1200">
                          <a:latin typeface="Comic Sans MS"/>
                          <a:ea typeface="Comic Sans MS"/>
                          <a:cs typeface="Comic Sans MS"/>
                          <a:sym typeface="Comic Sans MS"/>
                        </a:rPr>
                        <a:t>  Skin overlying it is intact.</a:t>
                      </a:r>
                      <a:endParaRPr sz="1200">
                        <a:latin typeface="Comic Sans MS"/>
                        <a:ea typeface="Comic Sans MS"/>
                        <a:cs typeface="Comic Sans MS"/>
                        <a:sym typeface="Comic Sans MS"/>
                      </a:endParaRPr>
                    </a:p>
                    <a:p>
                      <a:pPr indent="-304800" lvl="0" marL="457200" rtl="0">
                        <a:spcBef>
                          <a:spcPts val="0"/>
                        </a:spcBef>
                        <a:spcAft>
                          <a:spcPts val="0"/>
                        </a:spcAft>
                        <a:buSzPts val="1200"/>
                        <a:buFont typeface="Comic Sans MS"/>
                        <a:buChar char="●"/>
                      </a:pPr>
                      <a:r>
                        <a:rPr lang="ar" sz="1200">
                          <a:latin typeface="Comic Sans MS"/>
                          <a:ea typeface="Comic Sans MS"/>
                          <a:cs typeface="Comic Sans MS"/>
                          <a:sym typeface="Comic Sans MS"/>
                        </a:rPr>
                        <a:t>   Sometimes covered by a tuft of hair.</a:t>
                      </a:r>
                      <a:endParaRPr sz="1200">
                        <a:latin typeface="Comic Sans MS"/>
                        <a:ea typeface="Comic Sans MS"/>
                        <a:cs typeface="Comic Sans MS"/>
                        <a:sym typeface="Comic Sans MS"/>
                      </a:endParaRPr>
                    </a:p>
                    <a:p>
                      <a:pPr indent="-304800" lvl="0" marL="457200" rtl="0">
                        <a:spcBef>
                          <a:spcPts val="0"/>
                        </a:spcBef>
                        <a:spcAft>
                          <a:spcPts val="0"/>
                        </a:spcAft>
                        <a:buSzPts val="1200"/>
                        <a:buFont typeface="Comic Sans MS"/>
                        <a:buChar char="●"/>
                      </a:pPr>
                      <a:r>
                        <a:rPr lang="ar" sz="1200">
                          <a:latin typeface="Comic Sans MS"/>
                          <a:ea typeface="Comic Sans MS"/>
                          <a:cs typeface="Comic Sans MS"/>
                          <a:sym typeface="Comic Sans MS"/>
                        </a:rPr>
                        <a:t>   </a:t>
                      </a:r>
                      <a:r>
                        <a:rPr lang="ar" sz="1200">
                          <a:latin typeface="Comic Sans MS"/>
                          <a:ea typeface="Comic Sans MS"/>
                          <a:cs typeface="Comic Sans MS"/>
                          <a:sym typeface="Comic Sans MS"/>
                        </a:rPr>
                        <a:t>Usually Doesn't Involve</a:t>
                      </a:r>
                      <a:r>
                        <a:rPr lang="ar" sz="1200">
                          <a:latin typeface="Comic Sans MS"/>
                          <a:ea typeface="Comic Sans MS"/>
                          <a:cs typeface="Comic Sans MS"/>
                          <a:sym typeface="Comic Sans MS"/>
                        </a:rPr>
                        <a:t> underlying neural tissue.</a:t>
                      </a:r>
                      <a:endParaRPr sz="1200">
                        <a:latin typeface="Comic Sans MS"/>
                        <a:ea typeface="Comic Sans MS"/>
                        <a:cs typeface="Comic Sans MS"/>
                        <a:sym typeface="Comic Sans MS"/>
                      </a:endParaRPr>
                    </a:p>
                    <a:p>
                      <a:pPr indent="0" lvl="0" marL="0" rtl="0">
                        <a:spcBef>
                          <a:spcPts val="0"/>
                        </a:spcBef>
                        <a:spcAft>
                          <a:spcPts val="0"/>
                        </a:spcAft>
                        <a:buNone/>
                      </a:pPr>
                      <a:r>
                        <a:t/>
                      </a:r>
                      <a:endParaRPr sz="1200">
                        <a:latin typeface="Comic Sans MS"/>
                        <a:ea typeface="Comic Sans MS"/>
                        <a:cs typeface="Comic Sans MS"/>
                        <a:sym typeface="Comic Sans MS"/>
                      </a:endParaRPr>
                    </a:p>
                    <a:p>
                      <a:pPr indent="0" lvl="0" marL="0" rtl="0">
                        <a:spcBef>
                          <a:spcPts val="0"/>
                        </a:spcBef>
                        <a:spcAft>
                          <a:spcPts val="0"/>
                        </a:spcAft>
                        <a:buNone/>
                      </a:pPr>
                      <a:r>
                        <a:t/>
                      </a:r>
                      <a:endParaRPr sz="1200">
                        <a:latin typeface="Comic Sans MS"/>
                        <a:ea typeface="Comic Sans MS"/>
                        <a:cs typeface="Comic Sans MS"/>
                        <a:sym typeface="Comic Sans MS"/>
                      </a:endParaRPr>
                    </a:p>
                    <a:p>
                      <a:pPr indent="0" lvl="0" marL="0" rtl="0">
                        <a:spcBef>
                          <a:spcPts val="0"/>
                        </a:spcBef>
                        <a:spcAft>
                          <a:spcPts val="0"/>
                        </a:spcAft>
                        <a:buNone/>
                      </a:pPr>
                      <a:r>
                        <a:t/>
                      </a:r>
                      <a:endParaRPr sz="1200">
                        <a:latin typeface="Comic Sans MS"/>
                        <a:ea typeface="Comic Sans MS"/>
                        <a:cs typeface="Comic Sans MS"/>
                        <a:sym typeface="Comic Sans MS"/>
                      </a:endParaRPr>
                    </a:p>
                    <a:p>
                      <a:pPr indent="0" lvl="0" marL="0" rtl="0">
                        <a:spcBef>
                          <a:spcPts val="0"/>
                        </a:spcBef>
                        <a:spcAft>
                          <a:spcPts val="0"/>
                        </a:spcAft>
                        <a:buNone/>
                      </a:pPr>
                      <a:r>
                        <a:t/>
                      </a:r>
                      <a:endParaRPr sz="1200">
                        <a:latin typeface="Comic Sans MS"/>
                        <a:ea typeface="Comic Sans MS"/>
                        <a:cs typeface="Comic Sans MS"/>
                        <a:sym typeface="Comic Sans MS"/>
                      </a:endParaRPr>
                    </a:p>
                    <a:p>
                      <a:pPr indent="0" lvl="0" marL="0" rtl="0">
                        <a:spcBef>
                          <a:spcPts val="0"/>
                        </a:spcBef>
                        <a:spcAft>
                          <a:spcPts val="0"/>
                        </a:spcAft>
                        <a:buNone/>
                      </a:pPr>
                      <a:r>
                        <a:t/>
                      </a:r>
                      <a:endParaRPr sz="1200">
                        <a:latin typeface="Comic Sans MS"/>
                        <a:ea typeface="Comic Sans MS"/>
                        <a:cs typeface="Comic Sans MS"/>
                        <a:sym typeface="Comic Sans MS"/>
                      </a:endParaRPr>
                    </a:p>
                    <a:p>
                      <a:pPr indent="0" lvl="0" marL="0" rtl="0">
                        <a:spcBef>
                          <a:spcPts val="0"/>
                        </a:spcBef>
                        <a:spcAft>
                          <a:spcPts val="0"/>
                        </a:spcAft>
                        <a:buNone/>
                      </a:pPr>
                      <a:r>
                        <a:t/>
                      </a:r>
                      <a:endParaRPr sz="1200">
                        <a:latin typeface="Comic Sans MS"/>
                        <a:ea typeface="Comic Sans MS"/>
                        <a:cs typeface="Comic Sans MS"/>
                        <a:sym typeface="Comic Sans MS"/>
                      </a:endParaRPr>
                    </a:p>
                    <a:p>
                      <a:pPr indent="0" lvl="0" marL="0" rtl="0">
                        <a:spcBef>
                          <a:spcPts val="0"/>
                        </a:spcBef>
                        <a:spcAft>
                          <a:spcPts val="0"/>
                        </a:spcAft>
                        <a:buNone/>
                      </a:pPr>
                      <a:r>
                        <a:t/>
                      </a:r>
                      <a:endParaRPr sz="1200">
                        <a:latin typeface="Comic Sans MS"/>
                        <a:ea typeface="Comic Sans MS"/>
                        <a:cs typeface="Comic Sans MS"/>
                        <a:sym typeface="Comic Sans MS"/>
                      </a:endParaRPr>
                    </a:p>
                    <a:p>
                      <a:pPr indent="0" lvl="0" marL="0">
                        <a:spcBef>
                          <a:spcPts val="0"/>
                        </a:spcBef>
                        <a:spcAft>
                          <a:spcPts val="0"/>
                        </a:spcAft>
                        <a:buNone/>
                      </a:pPr>
                      <a:r>
                        <a:rPr lang="ar" sz="1200">
                          <a:solidFill>
                            <a:srgbClr val="999999"/>
                          </a:solidFill>
                          <a:latin typeface="Comic Sans MS"/>
                          <a:ea typeface="Comic Sans MS"/>
                          <a:cs typeface="Comic Sans MS"/>
                          <a:sym typeface="Comic Sans MS"/>
                        </a:rPr>
                        <a:t>هنا</a:t>
                      </a:r>
                      <a:r>
                        <a:rPr lang="ar" sz="1200">
                          <a:latin typeface="Comic Sans MS"/>
                          <a:ea typeface="Comic Sans MS"/>
                          <a:cs typeface="Comic Sans MS"/>
                          <a:sym typeface="Comic Sans MS"/>
                        </a:rPr>
                        <a:t> </a:t>
                      </a:r>
                      <a:r>
                        <a:rPr lang="ar" sz="1200">
                          <a:solidFill>
                            <a:srgbClr val="999999"/>
                          </a:solidFill>
                          <a:latin typeface="Comic Sans MS"/>
                          <a:ea typeface="Comic Sans MS"/>
                          <a:cs typeface="Comic Sans MS"/>
                          <a:sym typeface="Comic Sans MS"/>
                        </a:rPr>
                        <a:t>فقط الفقرة هي اللي تأثرت ومافي أي شيء طالع من السباينل كورد</a:t>
                      </a:r>
                      <a:endParaRPr sz="1200">
                        <a:solidFill>
                          <a:srgbClr val="999999"/>
                        </a:solidFill>
                        <a:latin typeface="Comic Sans MS"/>
                        <a:ea typeface="Comic Sans MS"/>
                        <a:cs typeface="Comic Sans MS"/>
                        <a:sym typeface="Comic Sans MS"/>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noAutofit/>
                    </a:bodyPr>
                    <a:lstStyle/>
                    <a:p>
                      <a:pPr indent="-304800" lvl="0" marL="457200" rtl="0">
                        <a:spcBef>
                          <a:spcPts val="0"/>
                        </a:spcBef>
                        <a:spcAft>
                          <a:spcPts val="0"/>
                        </a:spcAft>
                        <a:buSzPts val="1200"/>
                        <a:buFont typeface="Comic Sans MS"/>
                        <a:buChar char="●"/>
                      </a:pPr>
                      <a:r>
                        <a:rPr lang="ar" sz="1200">
                          <a:latin typeface="Comic Sans MS"/>
                          <a:ea typeface="Comic Sans MS"/>
                          <a:cs typeface="Comic Sans MS"/>
                          <a:sym typeface="Comic Sans MS"/>
                        </a:rPr>
                        <a:t>The open type</a:t>
                      </a:r>
                      <a:br>
                        <a:rPr lang="ar" sz="1200">
                          <a:latin typeface="Comic Sans MS"/>
                          <a:ea typeface="Comic Sans MS"/>
                          <a:cs typeface="Comic Sans MS"/>
                          <a:sym typeface="Comic Sans MS"/>
                        </a:rPr>
                      </a:br>
                      <a:r>
                        <a:rPr lang="ar" sz="1200">
                          <a:latin typeface="Comic Sans MS"/>
                          <a:ea typeface="Comic Sans MS"/>
                          <a:cs typeface="Comic Sans MS"/>
                          <a:sym typeface="Comic Sans MS"/>
                        </a:rPr>
                        <a:t>   </a:t>
                      </a:r>
                      <a:endParaRPr sz="1200">
                        <a:latin typeface="Comic Sans MS"/>
                        <a:ea typeface="Comic Sans MS"/>
                        <a:cs typeface="Comic Sans MS"/>
                        <a:sym typeface="Comic Sans MS"/>
                      </a:endParaRPr>
                    </a:p>
                    <a:p>
                      <a:pPr indent="-304800" lvl="0" marL="457200" rtl="0">
                        <a:spcBef>
                          <a:spcPts val="0"/>
                        </a:spcBef>
                        <a:spcAft>
                          <a:spcPts val="0"/>
                        </a:spcAft>
                        <a:buSzPts val="1200"/>
                        <a:buFont typeface="Comic Sans MS"/>
                        <a:buChar char="●"/>
                      </a:pPr>
                      <a:r>
                        <a:rPr lang="ar" sz="1200">
                          <a:latin typeface="Comic Sans MS"/>
                          <a:ea typeface="Comic Sans MS"/>
                          <a:cs typeface="Comic Sans MS"/>
                          <a:sym typeface="Comic Sans MS"/>
                        </a:rPr>
                        <a:t>Cystica is the most severe and complex form of spina bifida.</a:t>
                      </a:r>
                      <a:endParaRPr sz="1200">
                        <a:latin typeface="Comic Sans MS"/>
                        <a:ea typeface="Comic Sans MS"/>
                        <a:cs typeface="Comic Sans MS"/>
                        <a:sym typeface="Comic Sans MS"/>
                      </a:endParaRPr>
                    </a:p>
                    <a:p>
                      <a:pPr indent="-304800" lvl="0" marL="457200" rtl="0">
                        <a:spcBef>
                          <a:spcPts val="0"/>
                        </a:spcBef>
                        <a:spcAft>
                          <a:spcPts val="0"/>
                        </a:spcAft>
                        <a:buSzPts val="1200"/>
                        <a:buFont typeface="Comic Sans MS"/>
                        <a:buChar char="●"/>
                      </a:pPr>
                      <a:r>
                        <a:rPr lang="ar" sz="1200">
                          <a:latin typeface="Comic Sans MS"/>
                          <a:ea typeface="Comic Sans MS"/>
                          <a:cs typeface="Comic Sans MS"/>
                          <a:sym typeface="Comic Sans MS"/>
                        </a:rPr>
                        <a:t> It usually involves serious or fatal neurological problems.</a:t>
                      </a:r>
                      <a:endParaRPr sz="1200">
                        <a:latin typeface="Comic Sans MS"/>
                        <a:ea typeface="Comic Sans MS"/>
                        <a:cs typeface="Comic Sans MS"/>
                        <a:sym typeface="Comic Sans MS"/>
                      </a:endParaRPr>
                    </a:p>
                    <a:p>
                      <a:pPr indent="-304800" lvl="0" marL="457200" rtl="0">
                        <a:spcBef>
                          <a:spcPts val="0"/>
                        </a:spcBef>
                        <a:spcAft>
                          <a:spcPts val="0"/>
                        </a:spcAft>
                        <a:buSzPts val="1200"/>
                        <a:buFont typeface="Comic Sans MS"/>
                        <a:buChar char="●"/>
                      </a:pPr>
                      <a:r>
                        <a:rPr lang="ar" sz="1200">
                          <a:latin typeface="Comic Sans MS"/>
                          <a:ea typeface="Comic Sans MS"/>
                          <a:cs typeface="Comic Sans MS"/>
                          <a:sym typeface="Comic Sans MS"/>
                        </a:rPr>
                        <a:t> A portion of the nerves and the spinal cord are exposed outside the body</a:t>
                      </a:r>
                      <a:br>
                        <a:rPr lang="ar" sz="1200">
                          <a:latin typeface="Comic Sans MS"/>
                          <a:ea typeface="Comic Sans MS"/>
                          <a:cs typeface="Comic Sans MS"/>
                          <a:sym typeface="Comic Sans MS"/>
                        </a:rPr>
                      </a:br>
                      <a:r>
                        <a:rPr lang="ar" sz="1200">
                          <a:latin typeface="Comic Sans MS"/>
                          <a:ea typeface="Comic Sans MS"/>
                          <a:cs typeface="Comic Sans MS"/>
                          <a:sym typeface="Comic Sans MS"/>
                        </a:rPr>
                        <a:t>  </a:t>
                      </a:r>
                      <a:endParaRPr sz="1200">
                        <a:latin typeface="Comic Sans MS"/>
                        <a:ea typeface="Comic Sans MS"/>
                        <a:cs typeface="Comic Sans MS"/>
                        <a:sym typeface="Comic Sans MS"/>
                      </a:endParaRPr>
                    </a:p>
                    <a:p>
                      <a:pPr indent="-304800" lvl="0" marL="457200" rtl="0">
                        <a:spcBef>
                          <a:spcPts val="0"/>
                        </a:spcBef>
                        <a:spcAft>
                          <a:spcPts val="0"/>
                        </a:spcAft>
                        <a:buSzPts val="1200"/>
                        <a:buFont typeface="Comic Sans MS"/>
                        <a:buChar char="●"/>
                      </a:pPr>
                      <a:r>
                        <a:rPr lang="ar" sz="1200">
                          <a:latin typeface="Comic Sans MS"/>
                          <a:ea typeface="Comic Sans MS"/>
                          <a:cs typeface="Comic Sans MS"/>
                          <a:sym typeface="Comic Sans MS"/>
                        </a:rPr>
                        <a:t> Neurological symptoms are present</a:t>
                      </a:r>
                      <a:br>
                        <a:rPr lang="ar" sz="1200">
                          <a:latin typeface="Comic Sans MS"/>
                          <a:ea typeface="Comic Sans MS"/>
                          <a:cs typeface="Comic Sans MS"/>
                          <a:sym typeface="Comic Sans MS"/>
                        </a:rPr>
                      </a:br>
                      <a:r>
                        <a:rPr lang="ar" sz="1200">
                          <a:latin typeface="Comic Sans MS"/>
                          <a:ea typeface="Comic Sans MS"/>
                          <a:cs typeface="Comic Sans MS"/>
                          <a:sym typeface="Comic Sans MS"/>
                        </a:rPr>
                        <a:t>   </a:t>
                      </a:r>
                      <a:endParaRPr sz="1200">
                        <a:latin typeface="Comic Sans MS"/>
                        <a:ea typeface="Comic Sans MS"/>
                        <a:cs typeface="Comic Sans MS"/>
                        <a:sym typeface="Comic Sans MS"/>
                      </a:endParaRPr>
                    </a:p>
                    <a:p>
                      <a:pPr indent="-304800" lvl="0" marL="457200" rtl="0">
                        <a:spcBef>
                          <a:spcPts val="0"/>
                        </a:spcBef>
                        <a:spcAft>
                          <a:spcPts val="0"/>
                        </a:spcAft>
                        <a:buSzPts val="1200"/>
                        <a:buFont typeface="Comic Sans MS"/>
                        <a:buChar char="●"/>
                      </a:pPr>
                      <a:r>
                        <a:rPr lang="ar" sz="1200">
                          <a:latin typeface="Comic Sans MS"/>
                          <a:ea typeface="Comic Sans MS"/>
                          <a:cs typeface="Comic Sans MS"/>
                          <a:sym typeface="Comic Sans MS"/>
                        </a:rPr>
                        <a:t>Subdivided into:</a:t>
                      </a:r>
                      <a:endParaRPr sz="1200">
                        <a:latin typeface="Comic Sans MS"/>
                        <a:ea typeface="Comic Sans MS"/>
                        <a:cs typeface="Comic Sans MS"/>
                        <a:sym typeface="Comic Sans MS"/>
                      </a:endParaRPr>
                    </a:p>
                    <a:p>
                      <a:pPr indent="-304800" lvl="0" marL="457200" rtl="0">
                        <a:spcBef>
                          <a:spcPts val="0"/>
                        </a:spcBef>
                        <a:spcAft>
                          <a:spcPts val="0"/>
                        </a:spcAft>
                        <a:buSzPts val="1200"/>
                        <a:buFont typeface="Comic Sans MS"/>
                        <a:buAutoNum type="arabicPeriod"/>
                      </a:pPr>
                      <a:r>
                        <a:rPr lang="ar" sz="1200">
                          <a:latin typeface="Comic Sans MS"/>
                          <a:ea typeface="Comic Sans MS"/>
                          <a:cs typeface="Comic Sans MS"/>
                          <a:sym typeface="Comic Sans MS"/>
                        </a:rPr>
                        <a:t>Spina bifida with meningocoele</a:t>
                      </a:r>
                      <a:endParaRPr sz="1200">
                        <a:latin typeface="Comic Sans MS"/>
                        <a:ea typeface="Comic Sans MS"/>
                        <a:cs typeface="Comic Sans MS"/>
                        <a:sym typeface="Comic Sans MS"/>
                      </a:endParaRPr>
                    </a:p>
                    <a:p>
                      <a:pPr indent="-304800" lvl="0" marL="457200" rtl="0">
                        <a:spcBef>
                          <a:spcPts val="0"/>
                        </a:spcBef>
                        <a:spcAft>
                          <a:spcPts val="0"/>
                        </a:spcAft>
                        <a:buSzPts val="1200"/>
                        <a:buFont typeface="Comic Sans MS"/>
                        <a:buAutoNum type="arabicPeriod"/>
                      </a:pPr>
                      <a:r>
                        <a:rPr lang="ar" sz="1200">
                          <a:latin typeface="Comic Sans MS"/>
                          <a:ea typeface="Comic Sans MS"/>
                          <a:cs typeface="Comic Sans MS"/>
                          <a:sym typeface="Comic Sans MS"/>
                        </a:rPr>
                        <a:t>Spina bifida with meningomyelocoele</a:t>
                      </a:r>
                      <a:endParaRPr sz="1200">
                        <a:latin typeface="Comic Sans MS"/>
                        <a:ea typeface="Comic Sans MS"/>
                        <a:cs typeface="Comic Sans MS"/>
                        <a:sym typeface="Comic Sans MS"/>
                      </a:endParaRPr>
                    </a:p>
                    <a:p>
                      <a:pPr indent="-304800" lvl="0" marL="457200" rtl="0">
                        <a:spcBef>
                          <a:spcPts val="0"/>
                        </a:spcBef>
                        <a:spcAft>
                          <a:spcPts val="0"/>
                        </a:spcAft>
                        <a:buSzPts val="1200"/>
                        <a:buFont typeface="Comic Sans MS"/>
                        <a:buAutoNum type="arabicPeriod"/>
                      </a:pPr>
                      <a:r>
                        <a:rPr lang="ar" sz="1200">
                          <a:latin typeface="Comic Sans MS"/>
                          <a:ea typeface="Comic Sans MS"/>
                          <a:cs typeface="Comic Sans MS"/>
                          <a:sym typeface="Comic Sans MS"/>
                        </a:rPr>
                        <a:t>Spina bifida with myeloschisis</a:t>
                      </a:r>
                      <a:endParaRPr sz="1200">
                        <a:latin typeface="Comic Sans MS"/>
                        <a:ea typeface="Comic Sans MS"/>
                        <a:cs typeface="Comic Sans MS"/>
                        <a:sym typeface="Comic Sans MS"/>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bl>
          </a:graphicData>
        </a:graphic>
      </p:graphicFrame>
      <p:pic>
        <p:nvPicPr>
          <p:cNvPr id="162" name="Google Shape;162;p19"/>
          <p:cNvPicPr preferRelativeResize="0"/>
          <p:nvPr/>
        </p:nvPicPr>
        <p:blipFill>
          <a:blip r:embed="rId3">
            <a:alphaModFix/>
          </a:blip>
          <a:stretch>
            <a:fillRect/>
          </a:stretch>
        </p:blipFill>
        <p:spPr>
          <a:xfrm>
            <a:off x="2636875" y="4494625"/>
            <a:ext cx="1565900" cy="1263974"/>
          </a:xfrm>
          <a:prstGeom prst="rect">
            <a:avLst/>
          </a:prstGeom>
          <a:noFill/>
          <a:ln cap="flat" cmpd="sng" w="9525">
            <a:solidFill>
              <a:srgbClr val="999999"/>
            </a:solidFill>
            <a:prstDash val="dashDot"/>
            <a:round/>
            <a:headEnd len="sm" w="sm" type="none"/>
            <a:tailEnd len="sm" w="sm" type="none"/>
          </a:ln>
        </p:spPr>
      </p:pic>
      <p:graphicFrame>
        <p:nvGraphicFramePr>
          <p:cNvPr id="163" name="Google Shape;163;p19"/>
          <p:cNvGraphicFramePr/>
          <p:nvPr/>
        </p:nvGraphicFramePr>
        <p:xfrm>
          <a:off x="324188" y="6581059"/>
          <a:ext cx="3000000" cy="3000000"/>
        </p:xfrm>
        <a:graphic>
          <a:graphicData uri="http://schemas.openxmlformats.org/drawingml/2006/table">
            <a:tbl>
              <a:tblPr>
                <a:noFill/>
                <a:tableStyleId>{51B6F6F0-6FEA-487F-8CBA-90A2D5A66A33}</a:tableStyleId>
              </a:tblPr>
              <a:tblGrid>
                <a:gridCol w="2775075"/>
                <a:gridCol w="2775075"/>
                <a:gridCol w="2775075"/>
              </a:tblGrid>
              <a:tr h="1045425">
                <a:tc>
                  <a:txBody>
                    <a:bodyPr>
                      <a:noAutofit/>
                    </a:bodyPr>
                    <a:lstStyle/>
                    <a:p>
                      <a:pPr indent="0" lvl="0" marL="0" algn="ctr">
                        <a:spcBef>
                          <a:spcPts val="0"/>
                        </a:spcBef>
                        <a:spcAft>
                          <a:spcPts val="0"/>
                        </a:spcAft>
                        <a:buNone/>
                      </a:pPr>
                      <a:r>
                        <a:rPr lang="ar" sz="1200">
                          <a:latin typeface="Comic Sans MS"/>
                          <a:ea typeface="Comic Sans MS"/>
                          <a:cs typeface="Comic Sans MS"/>
                          <a:sym typeface="Comic Sans MS"/>
                        </a:rPr>
                        <a:t>1.Spina bifida with	meningocoele</a:t>
                      </a:r>
                      <a:br>
                        <a:rPr lang="ar" sz="1200">
                          <a:latin typeface="Comic Sans MS"/>
                          <a:ea typeface="Comic Sans MS"/>
                          <a:cs typeface="Comic Sans MS"/>
                          <a:sym typeface="Comic Sans MS"/>
                        </a:rPr>
                      </a:br>
                      <a:endParaRPr sz="1200">
                        <a:latin typeface="Comic Sans MS"/>
                        <a:ea typeface="Comic Sans MS"/>
                        <a:cs typeface="Comic Sans MS"/>
                        <a:sym typeface="Comic Sans MS"/>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D9D2E9"/>
                    </a:solidFill>
                  </a:tcPr>
                </a:tc>
                <a:tc>
                  <a:txBody>
                    <a:bodyPr>
                      <a:noAutofit/>
                    </a:bodyPr>
                    <a:lstStyle/>
                    <a:p>
                      <a:pPr indent="0" lvl="0" marL="0" algn="ctr">
                        <a:spcBef>
                          <a:spcPts val="0"/>
                        </a:spcBef>
                        <a:spcAft>
                          <a:spcPts val="0"/>
                        </a:spcAft>
                        <a:buNone/>
                      </a:pPr>
                      <a:r>
                        <a:rPr lang="ar" sz="1200">
                          <a:latin typeface="Comic Sans MS"/>
                          <a:ea typeface="Comic Sans MS"/>
                          <a:cs typeface="Comic Sans MS"/>
                          <a:sym typeface="Comic Sans MS"/>
                        </a:rPr>
                        <a:t>2.Spina bifida with meningomyelocoele</a:t>
                      </a:r>
                      <a:br>
                        <a:rPr lang="ar" sz="1200">
                          <a:latin typeface="Comic Sans MS"/>
                          <a:ea typeface="Comic Sans MS"/>
                          <a:cs typeface="Comic Sans MS"/>
                          <a:sym typeface="Comic Sans MS"/>
                        </a:rPr>
                      </a:br>
                      <a:endParaRPr sz="1200">
                        <a:latin typeface="Comic Sans MS"/>
                        <a:ea typeface="Comic Sans MS"/>
                        <a:cs typeface="Comic Sans MS"/>
                        <a:sym typeface="Comic Sans MS"/>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D9D2E9"/>
                    </a:solidFill>
                  </a:tcPr>
                </a:tc>
                <a:tc>
                  <a:txBody>
                    <a:bodyPr>
                      <a:noAutofit/>
                    </a:bodyPr>
                    <a:lstStyle/>
                    <a:p>
                      <a:pPr indent="0" lvl="0" marL="0" algn="ctr">
                        <a:spcBef>
                          <a:spcPts val="0"/>
                        </a:spcBef>
                        <a:spcAft>
                          <a:spcPts val="0"/>
                        </a:spcAft>
                        <a:buNone/>
                      </a:pPr>
                      <a:r>
                        <a:rPr lang="ar" sz="1200">
                          <a:latin typeface="Comic Sans MS"/>
                          <a:ea typeface="Comic Sans MS"/>
                          <a:cs typeface="Comic Sans MS"/>
                          <a:sym typeface="Comic Sans MS"/>
                        </a:rPr>
                        <a:t>3.Spina bifida with	myeloschisis</a:t>
                      </a:r>
                      <a:br>
                        <a:rPr lang="ar" sz="1200">
                          <a:latin typeface="Comic Sans MS"/>
                          <a:ea typeface="Comic Sans MS"/>
                          <a:cs typeface="Comic Sans MS"/>
                          <a:sym typeface="Comic Sans MS"/>
                        </a:rPr>
                      </a:br>
                      <a:endParaRPr sz="1200">
                        <a:latin typeface="Comic Sans MS"/>
                        <a:ea typeface="Comic Sans MS"/>
                        <a:cs typeface="Comic Sans MS"/>
                        <a:sym typeface="Comic Sans MS"/>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D9D2E9"/>
                    </a:solidFill>
                  </a:tcPr>
                </a:tc>
              </a:tr>
              <a:tr h="2299525">
                <a:tc>
                  <a:txBody>
                    <a:bodyPr>
                      <a:noAutofit/>
                    </a:bodyPr>
                    <a:lstStyle/>
                    <a:p>
                      <a:pPr indent="0" lvl="0" marL="0" algn="ctr">
                        <a:spcBef>
                          <a:spcPts val="0"/>
                        </a:spcBef>
                        <a:spcAft>
                          <a:spcPts val="0"/>
                        </a:spcAft>
                        <a:buNone/>
                      </a:pPr>
                      <a:r>
                        <a:rPr lang="ar" sz="1200">
                          <a:latin typeface="Comic Sans MS"/>
                          <a:ea typeface="Comic Sans MS"/>
                          <a:cs typeface="Comic Sans MS"/>
                          <a:sym typeface="Comic Sans MS"/>
                        </a:rPr>
                        <a:t>protrusion of sac containing	meninges and cerebrospinal	fluid.</a:t>
                      </a:r>
                      <a:br>
                        <a:rPr lang="ar" sz="1200">
                          <a:latin typeface="Comic Sans MS"/>
                          <a:ea typeface="Comic Sans MS"/>
                          <a:cs typeface="Comic Sans MS"/>
                          <a:sym typeface="Comic Sans MS"/>
                        </a:rPr>
                      </a:br>
                      <a:endParaRPr sz="1200">
                        <a:latin typeface="Comic Sans MS"/>
                        <a:ea typeface="Comic Sans MS"/>
                        <a:cs typeface="Comic Sans MS"/>
                        <a:sym typeface="Comic Sans MS"/>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noAutofit/>
                    </a:bodyPr>
                    <a:lstStyle/>
                    <a:p>
                      <a:pPr indent="0" lvl="0" marL="0" algn="ctr">
                        <a:spcBef>
                          <a:spcPts val="0"/>
                        </a:spcBef>
                        <a:spcAft>
                          <a:spcPts val="0"/>
                        </a:spcAft>
                        <a:buNone/>
                      </a:pPr>
                      <a:r>
                        <a:rPr lang="ar" sz="1200">
                          <a:latin typeface="Comic Sans MS"/>
                          <a:ea typeface="Comic Sans MS"/>
                          <a:cs typeface="Comic Sans MS"/>
                          <a:sym typeface="Comic Sans MS"/>
                        </a:rPr>
                        <a:t>protrusion of sac containing	meninges with  spinal cord	and/or nerve roots.</a:t>
                      </a:r>
                      <a:br>
                        <a:rPr lang="ar" sz="1200">
                          <a:latin typeface="Comic Sans MS"/>
                          <a:ea typeface="Comic Sans MS"/>
                          <a:cs typeface="Comic Sans MS"/>
                          <a:sym typeface="Comic Sans MS"/>
                        </a:rPr>
                      </a:br>
                      <a:endParaRPr sz="1200">
                        <a:latin typeface="Comic Sans MS"/>
                        <a:ea typeface="Comic Sans MS"/>
                        <a:cs typeface="Comic Sans MS"/>
                        <a:sym typeface="Comic Sans MS"/>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noAutofit/>
                    </a:bodyPr>
                    <a:lstStyle/>
                    <a:p>
                      <a:pPr indent="0" lvl="0" marL="0" algn="ctr">
                        <a:spcBef>
                          <a:spcPts val="0"/>
                        </a:spcBef>
                        <a:spcAft>
                          <a:spcPts val="0"/>
                        </a:spcAft>
                        <a:buNone/>
                      </a:pPr>
                      <a:r>
                        <a:rPr lang="ar" sz="1200">
                          <a:latin typeface="Comic Sans MS"/>
                          <a:ea typeface="Comic Sans MS"/>
                          <a:cs typeface="Comic Sans MS"/>
                          <a:sym typeface="Comic Sans MS"/>
                        </a:rPr>
                        <a:t>spinal	cord is open due to	failure of fusion of neural folds.	</a:t>
                      </a:r>
                      <a:br>
                        <a:rPr lang="ar" sz="1200">
                          <a:latin typeface="Comic Sans MS"/>
                          <a:ea typeface="Comic Sans MS"/>
                          <a:cs typeface="Comic Sans MS"/>
                          <a:sym typeface="Comic Sans MS"/>
                        </a:rPr>
                      </a:br>
                      <a:endParaRPr sz="1200">
                        <a:latin typeface="Comic Sans MS"/>
                        <a:ea typeface="Comic Sans MS"/>
                        <a:cs typeface="Comic Sans MS"/>
                        <a:sym typeface="Comic Sans MS"/>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825600">
                <a:tc>
                  <a:txBody>
                    <a:bodyPr>
                      <a:noAutofit/>
                    </a:bodyPr>
                    <a:lstStyle/>
                    <a:p>
                      <a:pPr indent="0" lvl="0" marL="0" rtl="0" algn="ctr">
                        <a:spcBef>
                          <a:spcPts val="0"/>
                        </a:spcBef>
                        <a:spcAft>
                          <a:spcPts val="0"/>
                        </a:spcAft>
                        <a:buNone/>
                      </a:pPr>
                      <a:r>
                        <a:rPr lang="ar" sz="1200">
                          <a:solidFill>
                            <a:srgbClr val="999999"/>
                          </a:solidFill>
                          <a:latin typeface="Comic Sans MS"/>
                          <a:ea typeface="Comic Sans MS"/>
                          <a:cs typeface="Comic Sans MS"/>
                          <a:sym typeface="Comic Sans MS"/>
                        </a:rPr>
                        <a:t>هنا الفقرة تأثرت وطالع زي الكيس داخله </a:t>
                      </a:r>
                      <a:endParaRPr sz="1200">
                        <a:solidFill>
                          <a:srgbClr val="999999"/>
                        </a:solidFill>
                        <a:latin typeface="Comic Sans MS"/>
                        <a:ea typeface="Comic Sans MS"/>
                        <a:cs typeface="Comic Sans MS"/>
                        <a:sym typeface="Comic Sans MS"/>
                      </a:endParaRPr>
                    </a:p>
                    <a:p>
                      <a:pPr indent="0" lvl="0" marL="0" rtl="0" algn="ctr">
                        <a:spcBef>
                          <a:spcPts val="0"/>
                        </a:spcBef>
                        <a:spcAft>
                          <a:spcPts val="0"/>
                        </a:spcAft>
                        <a:buNone/>
                      </a:pPr>
                      <a:r>
                        <a:rPr lang="ar" sz="1200">
                          <a:solidFill>
                            <a:srgbClr val="999999"/>
                          </a:solidFill>
                          <a:latin typeface="Comic Sans MS"/>
                          <a:ea typeface="Comic Sans MS"/>
                          <a:cs typeface="Comic Sans MS"/>
                          <a:sym typeface="Comic Sans MS"/>
                        </a:rPr>
                        <a:t>Meninges and CSF</a:t>
                      </a:r>
                      <a:endParaRPr sz="1200">
                        <a:solidFill>
                          <a:srgbClr val="999999"/>
                        </a:solidFill>
                        <a:latin typeface="Comic Sans MS"/>
                        <a:ea typeface="Comic Sans MS"/>
                        <a:cs typeface="Comic Sans MS"/>
                        <a:sym typeface="Comic Sans MS"/>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ar" sz="1200">
                          <a:solidFill>
                            <a:srgbClr val="999999"/>
                          </a:solidFill>
                          <a:latin typeface="Comic Sans MS"/>
                          <a:ea typeface="Comic Sans MS"/>
                          <a:cs typeface="Comic Sans MS"/>
                          <a:sym typeface="Comic Sans MS"/>
                        </a:rPr>
                        <a:t>هنا الفقرة تأثرت وطالع زي الكيس داخله </a:t>
                      </a:r>
                      <a:endParaRPr sz="1200">
                        <a:solidFill>
                          <a:srgbClr val="999999"/>
                        </a:solidFill>
                        <a:latin typeface="Comic Sans MS"/>
                        <a:ea typeface="Comic Sans MS"/>
                        <a:cs typeface="Comic Sans MS"/>
                        <a:sym typeface="Comic Sans MS"/>
                      </a:endParaRPr>
                    </a:p>
                    <a:p>
                      <a:pPr indent="0" lvl="0" marL="0" rtl="0" algn="ctr">
                        <a:spcBef>
                          <a:spcPts val="0"/>
                        </a:spcBef>
                        <a:spcAft>
                          <a:spcPts val="0"/>
                        </a:spcAft>
                        <a:buNone/>
                      </a:pPr>
                      <a:r>
                        <a:rPr lang="ar" sz="1200">
                          <a:solidFill>
                            <a:srgbClr val="999999"/>
                          </a:solidFill>
                          <a:latin typeface="Comic Sans MS"/>
                          <a:ea typeface="Comic Sans MS"/>
                          <a:cs typeface="Comic Sans MS"/>
                          <a:sym typeface="Comic Sans MS"/>
                        </a:rPr>
                        <a:t>Meninges and spinal cord</a:t>
                      </a:r>
                      <a:endParaRPr sz="1200">
                        <a:solidFill>
                          <a:srgbClr val="999999"/>
                        </a:solidFill>
                        <a:latin typeface="Comic Sans MS"/>
                        <a:ea typeface="Comic Sans MS"/>
                        <a:cs typeface="Comic Sans MS"/>
                        <a:sym typeface="Comic Sans MS"/>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ar" sz="1200">
                          <a:solidFill>
                            <a:srgbClr val="999999"/>
                          </a:solidFill>
                          <a:latin typeface="Comic Sans MS"/>
                          <a:ea typeface="Comic Sans MS"/>
                          <a:cs typeface="Comic Sans MS"/>
                          <a:sym typeface="Comic Sans MS"/>
                        </a:rPr>
                        <a:t>هنا الفقرة تأثرت والسباينل كورد طالع ومافي أي شيء يغطيه </a:t>
                      </a:r>
                      <a:endParaRPr sz="1200">
                        <a:solidFill>
                          <a:srgbClr val="999999"/>
                        </a:solidFill>
                        <a:latin typeface="Comic Sans MS"/>
                        <a:ea typeface="Comic Sans MS"/>
                        <a:cs typeface="Comic Sans MS"/>
                        <a:sym typeface="Comic Sans MS"/>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bl>
          </a:graphicData>
        </a:graphic>
      </p:graphicFrame>
      <p:pic>
        <p:nvPicPr>
          <p:cNvPr id="164" name="Google Shape;164;p19"/>
          <p:cNvPicPr preferRelativeResize="0"/>
          <p:nvPr/>
        </p:nvPicPr>
        <p:blipFill>
          <a:blip r:embed="rId4">
            <a:alphaModFix/>
          </a:blip>
          <a:stretch>
            <a:fillRect/>
          </a:stretch>
        </p:blipFill>
        <p:spPr>
          <a:xfrm>
            <a:off x="668765" y="4668950"/>
            <a:ext cx="1832750" cy="1089650"/>
          </a:xfrm>
          <a:prstGeom prst="rect">
            <a:avLst/>
          </a:prstGeom>
          <a:noFill/>
          <a:ln cap="flat" cmpd="sng" w="9525">
            <a:solidFill>
              <a:srgbClr val="999999"/>
            </a:solidFill>
            <a:prstDash val="dashDot"/>
            <a:round/>
            <a:headEnd len="sm" w="sm" type="none"/>
            <a:tailEnd len="sm" w="sm" type="none"/>
          </a:ln>
        </p:spPr>
      </p:pic>
      <p:pic>
        <p:nvPicPr>
          <p:cNvPr id="165" name="Google Shape;165;p19"/>
          <p:cNvPicPr preferRelativeResize="0"/>
          <p:nvPr/>
        </p:nvPicPr>
        <p:blipFill>
          <a:blip r:embed="rId5">
            <a:alphaModFix/>
          </a:blip>
          <a:stretch>
            <a:fillRect/>
          </a:stretch>
        </p:blipFill>
        <p:spPr>
          <a:xfrm>
            <a:off x="834080" y="8432385"/>
            <a:ext cx="1982575" cy="1089650"/>
          </a:xfrm>
          <a:prstGeom prst="rect">
            <a:avLst/>
          </a:prstGeom>
          <a:noFill/>
          <a:ln cap="flat" cmpd="sng" w="9525">
            <a:solidFill>
              <a:srgbClr val="999999"/>
            </a:solidFill>
            <a:prstDash val="dashDot"/>
            <a:round/>
            <a:headEnd len="sm" w="sm" type="none"/>
            <a:tailEnd len="sm" w="sm" type="none"/>
          </a:ln>
        </p:spPr>
      </p:pic>
      <p:pic>
        <p:nvPicPr>
          <p:cNvPr id="166" name="Google Shape;166;p19"/>
          <p:cNvPicPr preferRelativeResize="0"/>
          <p:nvPr/>
        </p:nvPicPr>
        <p:blipFill>
          <a:blip r:embed="rId6">
            <a:alphaModFix/>
          </a:blip>
          <a:stretch>
            <a:fillRect/>
          </a:stretch>
        </p:blipFill>
        <p:spPr>
          <a:xfrm>
            <a:off x="3230538" y="8523388"/>
            <a:ext cx="1445775" cy="907626"/>
          </a:xfrm>
          <a:prstGeom prst="rect">
            <a:avLst/>
          </a:prstGeom>
          <a:noFill/>
          <a:ln cap="flat" cmpd="sng" w="9525">
            <a:solidFill>
              <a:srgbClr val="999999"/>
            </a:solidFill>
            <a:prstDash val="dashDot"/>
            <a:round/>
            <a:headEnd len="sm" w="sm" type="none"/>
            <a:tailEnd len="sm" w="sm" type="none"/>
          </a:ln>
        </p:spPr>
      </p:pic>
      <p:pic>
        <p:nvPicPr>
          <p:cNvPr id="167" name="Google Shape;167;p19"/>
          <p:cNvPicPr preferRelativeResize="0"/>
          <p:nvPr/>
        </p:nvPicPr>
        <p:blipFill>
          <a:blip r:embed="rId7">
            <a:alphaModFix/>
          </a:blip>
          <a:stretch>
            <a:fillRect/>
          </a:stretch>
        </p:blipFill>
        <p:spPr>
          <a:xfrm>
            <a:off x="4900273" y="8494563"/>
            <a:ext cx="974075" cy="1219200"/>
          </a:xfrm>
          <a:prstGeom prst="rect">
            <a:avLst/>
          </a:prstGeom>
          <a:noFill/>
          <a:ln cap="flat" cmpd="sng" w="9525">
            <a:solidFill>
              <a:srgbClr val="999999"/>
            </a:solidFill>
            <a:prstDash val="dashDot"/>
            <a:round/>
            <a:headEnd len="sm" w="sm" type="none"/>
            <a:tailEnd len="sm" w="sm" type="none"/>
          </a:ln>
        </p:spPr>
      </p:pic>
      <p:pic>
        <p:nvPicPr>
          <p:cNvPr id="168" name="Google Shape;168;p19"/>
          <p:cNvPicPr preferRelativeResize="0"/>
          <p:nvPr/>
        </p:nvPicPr>
        <p:blipFill>
          <a:blip r:embed="rId8">
            <a:alphaModFix/>
          </a:blip>
          <a:stretch>
            <a:fillRect/>
          </a:stretch>
        </p:blipFill>
        <p:spPr>
          <a:xfrm>
            <a:off x="6152922" y="8385020"/>
            <a:ext cx="1219825" cy="1438300"/>
          </a:xfrm>
          <a:prstGeom prst="rect">
            <a:avLst/>
          </a:prstGeom>
          <a:noFill/>
          <a:ln cap="flat" cmpd="sng" w="9525">
            <a:solidFill>
              <a:srgbClr val="999999"/>
            </a:solidFill>
            <a:prstDash val="dashDot"/>
            <a:round/>
            <a:headEnd len="sm" w="sm" type="none"/>
            <a:tailEnd len="sm" w="sm" type="none"/>
          </a:ln>
        </p:spPr>
      </p:pic>
      <p:pic>
        <p:nvPicPr>
          <p:cNvPr id="169" name="Google Shape;169;p19"/>
          <p:cNvPicPr preferRelativeResize="0"/>
          <p:nvPr/>
        </p:nvPicPr>
        <p:blipFill>
          <a:blip r:embed="rId9">
            <a:alphaModFix/>
          </a:blip>
          <a:stretch>
            <a:fillRect/>
          </a:stretch>
        </p:blipFill>
        <p:spPr>
          <a:xfrm>
            <a:off x="7575016" y="8385025"/>
            <a:ext cx="974075" cy="1438300"/>
          </a:xfrm>
          <a:prstGeom prst="rect">
            <a:avLst/>
          </a:prstGeom>
          <a:noFill/>
          <a:ln cap="flat" cmpd="sng" w="9525">
            <a:solidFill>
              <a:srgbClr val="999999"/>
            </a:solidFill>
            <a:prstDash val="dashDot"/>
            <a:round/>
            <a:headEnd len="sm" w="sm" type="none"/>
            <a:tailEnd len="sm" w="sm" type="none"/>
          </a:ln>
        </p:spPr>
      </p:pic>
      <p:sp>
        <p:nvSpPr>
          <p:cNvPr id="170" name="Google Shape;170;p19"/>
          <p:cNvSpPr txBox="1"/>
          <p:nvPr/>
        </p:nvSpPr>
        <p:spPr>
          <a:xfrm>
            <a:off x="5078960" y="1719768"/>
            <a:ext cx="2906400" cy="853500"/>
          </a:xfrm>
          <a:prstGeom prst="rect">
            <a:avLst/>
          </a:prstGeom>
          <a:solidFill>
            <a:srgbClr val="F3F3F3"/>
          </a:solidFill>
          <a:ln cap="flat" cmpd="sng" w="9525">
            <a:solidFill>
              <a:srgbClr val="999999"/>
            </a:solidFill>
            <a:prstDash val="dashDot"/>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ar" sz="1000">
                <a:solidFill>
                  <a:srgbClr val="666666"/>
                </a:solidFill>
                <a:latin typeface="Comic Sans MS"/>
                <a:ea typeface="Comic Sans MS"/>
                <a:cs typeface="Comic Sans MS"/>
                <a:sym typeface="Comic Sans MS"/>
              </a:rPr>
              <a:t>Meningo = meninges </a:t>
            </a:r>
            <a:endParaRPr sz="1000">
              <a:solidFill>
                <a:srgbClr val="666666"/>
              </a:solidFill>
              <a:latin typeface="Comic Sans MS"/>
              <a:ea typeface="Comic Sans MS"/>
              <a:cs typeface="Comic Sans MS"/>
              <a:sym typeface="Comic Sans MS"/>
            </a:endParaRPr>
          </a:p>
          <a:p>
            <a:pPr indent="0" lvl="0" marL="0" rtl="0" algn="ctr">
              <a:spcBef>
                <a:spcPts val="0"/>
              </a:spcBef>
              <a:spcAft>
                <a:spcPts val="0"/>
              </a:spcAft>
              <a:buNone/>
            </a:pPr>
            <a:r>
              <a:rPr lang="ar" sz="1000">
                <a:solidFill>
                  <a:srgbClr val="666666"/>
                </a:solidFill>
                <a:latin typeface="Comic Sans MS"/>
                <a:ea typeface="Comic Sans MS"/>
                <a:cs typeface="Comic Sans MS"/>
                <a:sym typeface="Comic Sans MS"/>
              </a:rPr>
              <a:t>myelo = spinal cord </a:t>
            </a:r>
            <a:endParaRPr sz="1000">
              <a:solidFill>
                <a:srgbClr val="666666"/>
              </a:solidFill>
              <a:latin typeface="Comic Sans MS"/>
              <a:ea typeface="Comic Sans MS"/>
              <a:cs typeface="Comic Sans MS"/>
              <a:sym typeface="Comic Sans MS"/>
            </a:endParaRPr>
          </a:p>
          <a:p>
            <a:pPr indent="0" lvl="0" marL="0" rtl="0" algn="ctr">
              <a:spcBef>
                <a:spcPts val="0"/>
              </a:spcBef>
              <a:spcAft>
                <a:spcPts val="0"/>
              </a:spcAft>
              <a:buNone/>
            </a:pPr>
            <a:r>
              <a:rPr lang="ar" sz="1000">
                <a:solidFill>
                  <a:srgbClr val="666666"/>
                </a:solidFill>
                <a:latin typeface="Comic Sans MS"/>
                <a:ea typeface="Comic Sans MS"/>
                <a:cs typeface="Comic Sans MS"/>
                <a:sym typeface="Comic Sans MS"/>
              </a:rPr>
              <a:t>ocoele = sac contains fluid or </a:t>
            </a:r>
            <a:r>
              <a:rPr lang="ar" sz="1000">
                <a:solidFill>
                  <a:srgbClr val="666666"/>
                </a:solidFill>
                <a:latin typeface="Comic Sans MS"/>
                <a:ea typeface="Comic Sans MS"/>
                <a:cs typeface="Comic Sans MS"/>
                <a:sym typeface="Comic Sans MS"/>
              </a:rPr>
              <a:t>cysist </a:t>
            </a:r>
            <a:endParaRPr sz="1000">
              <a:solidFill>
                <a:srgbClr val="666666"/>
              </a:solidFill>
              <a:latin typeface="Comic Sans MS"/>
              <a:ea typeface="Comic Sans MS"/>
              <a:cs typeface="Comic Sans MS"/>
              <a:sym typeface="Comic Sans MS"/>
            </a:endParaRPr>
          </a:p>
          <a:p>
            <a:pPr indent="0" lvl="0" marL="0" algn="ctr">
              <a:spcBef>
                <a:spcPts val="0"/>
              </a:spcBef>
              <a:spcAft>
                <a:spcPts val="0"/>
              </a:spcAft>
              <a:buNone/>
            </a:pPr>
            <a:r>
              <a:rPr lang="ar" sz="1000">
                <a:solidFill>
                  <a:srgbClr val="666666"/>
                </a:solidFill>
                <a:latin typeface="Comic Sans MS"/>
                <a:ea typeface="Comic Sans MS"/>
                <a:cs typeface="Comic Sans MS"/>
                <a:sym typeface="Comic Sans MS"/>
              </a:rPr>
              <a:t> schisis= opening	</a:t>
            </a:r>
            <a:br>
              <a:rPr lang="ar" sz="1000">
                <a:solidFill>
                  <a:srgbClr val="666666"/>
                </a:solidFill>
                <a:latin typeface="Comic Sans MS"/>
                <a:ea typeface="Comic Sans MS"/>
                <a:cs typeface="Comic Sans MS"/>
                <a:sym typeface="Comic Sans MS"/>
              </a:rPr>
            </a:br>
            <a:endParaRPr sz="1000">
              <a:solidFill>
                <a:srgbClr val="666666"/>
              </a:solidFill>
              <a:latin typeface="Comic Sans MS"/>
              <a:ea typeface="Comic Sans MS"/>
              <a:cs typeface="Comic Sans MS"/>
              <a:sym typeface="Comic Sans MS"/>
            </a:endParaRPr>
          </a:p>
        </p:txBody>
      </p:sp>
      <p:sp>
        <p:nvSpPr>
          <p:cNvPr id="171" name="Google Shape;171;p19"/>
          <p:cNvSpPr txBox="1"/>
          <p:nvPr/>
        </p:nvSpPr>
        <p:spPr>
          <a:xfrm>
            <a:off x="1223099" y="2915432"/>
            <a:ext cx="3348900" cy="15792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ar" sz="1200">
                <a:solidFill>
                  <a:srgbClr val="38761D"/>
                </a:solidFill>
              </a:rPr>
              <a:t>Better prognosis </a:t>
            </a:r>
            <a:endParaRPr sz="1200">
              <a:solidFill>
                <a:srgbClr val="38761D"/>
              </a:solidFill>
            </a:endParaRPr>
          </a:p>
        </p:txBody>
      </p:sp>
      <p:sp>
        <p:nvSpPr>
          <p:cNvPr id="172" name="Google Shape;172;p19"/>
          <p:cNvSpPr txBox="1"/>
          <p:nvPr/>
        </p:nvSpPr>
        <p:spPr>
          <a:xfrm>
            <a:off x="5874330" y="8117826"/>
            <a:ext cx="2674800" cy="8535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ar" sz="800">
                <a:solidFill>
                  <a:srgbClr val="38761D"/>
                </a:solidFill>
              </a:rPr>
              <a:t>Failure in development of neural tube and neural fold </a:t>
            </a:r>
            <a:endParaRPr sz="800">
              <a:solidFill>
                <a:srgbClr val="38761D"/>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20"/>
          <p:cNvSpPr txBox="1"/>
          <p:nvPr>
            <p:ph type="title"/>
          </p:nvPr>
        </p:nvSpPr>
        <p:spPr>
          <a:xfrm>
            <a:off x="621750" y="880425"/>
            <a:ext cx="7453500" cy="715200"/>
          </a:xfrm>
          <a:prstGeom prst="rect">
            <a:avLst/>
          </a:prstGeom>
          <a:solidFill>
            <a:srgbClr val="FFFFFF"/>
          </a:solidFill>
        </p:spPr>
        <p:txBody>
          <a:bodyPr anchorCtr="0" anchor="ctr" bIns="91425" lIns="91425" spcFirstLastPara="1" rIns="91425" wrap="square" tIns="91425">
            <a:noAutofit/>
          </a:bodyPr>
          <a:lstStyle/>
          <a:p>
            <a:pPr indent="0" lvl="0" marL="457200" rtl="0" algn="ctr">
              <a:lnSpc>
                <a:spcPct val="115000"/>
              </a:lnSpc>
              <a:spcBef>
                <a:spcPts val="0"/>
              </a:spcBef>
              <a:spcAft>
                <a:spcPts val="0"/>
              </a:spcAft>
              <a:buNone/>
            </a:pPr>
            <a:r>
              <a:rPr b="1" lang="ar" sz="2400">
                <a:solidFill>
                  <a:srgbClr val="8E7CC3"/>
                </a:solidFill>
                <a:latin typeface="Comic Sans MS"/>
                <a:ea typeface="Comic Sans MS"/>
                <a:cs typeface="Comic Sans MS"/>
                <a:sym typeface="Comic Sans MS"/>
              </a:rPr>
              <a:t>Summary</a:t>
            </a:r>
            <a:endParaRPr b="1" sz="2400">
              <a:solidFill>
                <a:srgbClr val="8E7CC3"/>
              </a:solidFill>
              <a:latin typeface="Comic Sans MS"/>
              <a:ea typeface="Comic Sans MS"/>
              <a:cs typeface="Comic Sans MS"/>
              <a:sym typeface="Comic Sans MS"/>
            </a:endParaRPr>
          </a:p>
        </p:txBody>
      </p:sp>
      <p:graphicFrame>
        <p:nvGraphicFramePr>
          <p:cNvPr id="178" name="Google Shape;178;p20"/>
          <p:cNvGraphicFramePr/>
          <p:nvPr/>
        </p:nvGraphicFramePr>
        <p:xfrm>
          <a:off x="668300" y="1595625"/>
          <a:ext cx="3000000" cy="3000000"/>
        </p:xfrm>
        <a:graphic>
          <a:graphicData uri="http://schemas.openxmlformats.org/drawingml/2006/table">
            <a:tbl>
              <a:tblPr>
                <a:noFill/>
                <a:tableStyleId>{51B6F6F0-6FEA-487F-8CBA-90A2D5A66A33}</a:tableStyleId>
              </a:tblPr>
              <a:tblGrid>
                <a:gridCol w="3903700"/>
                <a:gridCol w="3903700"/>
              </a:tblGrid>
              <a:tr h="321850">
                <a:tc>
                  <a:txBody>
                    <a:bodyPr>
                      <a:noAutofit/>
                    </a:bodyPr>
                    <a:lstStyle/>
                    <a:p>
                      <a:pPr indent="0" lvl="0" marL="0" algn="ctr">
                        <a:spcBef>
                          <a:spcPts val="0"/>
                        </a:spcBef>
                        <a:spcAft>
                          <a:spcPts val="0"/>
                        </a:spcAft>
                        <a:buNone/>
                      </a:pPr>
                      <a:r>
                        <a:rPr lang="ar" sz="1200">
                          <a:latin typeface="Comic Sans MS"/>
                          <a:ea typeface="Comic Sans MS"/>
                          <a:cs typeface="Comic Sans MS"/>
                          <a:sym typeface="Comic Sans MS"/>
                        </a:rPr>
                        <a:t>Structure</a:t>
                      </a:r>
                      <a:endParaRPr sz="12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rtl="0" algn="ctr">
                        <a:spcBef>
                          <a:spcPts val="0"/>
                        </a:spcBef>
                        <a:spcAft>
                          <a:spcPts val="0"/>
                        </a:spcAft>
                        <a:buNone/>
                      </a:pPr>
                      <a:r>
                        <a:rPr lang="ar" sz="1200">
                          <a:latin typeface="Comic Sans MS"/>
                          <a:ea typeface="Comic Sans MS"/>
                          <a:cs typeface="Comic Sans MS"/>
                          <a:sym typeface="Comic Sans MS"/>
                        </a:rPr>
                        <a:t>Origin</a:t>
                      </a:r>
                      <a:endParaRPr sz="1200">
                        <a:latin typeface="Comic Sans MS"/>
                        <a:ea typeface="Comic Sans MS"/>
                        <a:cs typeface="Comic Sans MS"/>
                        <a:sym typeface="Comic Sans MS"/>
                      </a:endParaRPr>
                    </a:p>
                  </a:txBody>
                  <a:tcPr marT="91425" marB="91425" marR="91425" marL="91425">
                    <a:solidFill>
                      <a:srgbClr val="D9D2E9"/>
                    </a:solidFill>
                  </a:tcPr>
                </a:tc>
              </a:tr>
              <a:tr h="321850">
                <a:tc>
                  <a:txBody>
                    <a:bodyPr>
                      <a:noAutofit/>
                    </a:bodyPr>
                    <a:lstStyle/>
                    <a:p>
                      <a:pPr indent="0" lvl="0" marL="0" rtl="0" algn="ctr">
                        <a:spcBef>
                          <a:spcPts val="0"/>
                        </a:spcBef>
                        <a:spcAft>
                          <a:spcPts val="0"/>
                        </a:spcAft>
                        <a:buNone/>
                      </a:pPr>
                      <a:r>
                        <a:rPr lang="ar" sz="1200">
                          <a:latin typeface="Comic Sans MS"/>
                          <a:ea typeface="Comic Sans MS"/>
                          <a:cs typeface="Comic Sans MS"/>
                          <a:sym typeface="Comic Sans MS"/>
                        </a:rPr>
                        <a:t>Neural tube</a:t>
                      </a:r>
                      <a:endParaRPr sz="1200">
                        <a:latin typeface="Comic Sans MS"/>
                        <a:ea typeface="Comic Sans MS"/>
                        <a:cs typeface="Comic Sans MS"/>
                        <a:sym typeface="Comic Sans MS"/>
                      </a:endParaRPr>
                    </a:p>
                  </a:txBody>
                  <a:tcPr marT="91425" marB="91425" marR="91425" marL="91425"/>
                </a:tc>
                <a:tc>
                  <a:txBody>
                    <a:bodyPr>
                      <a:noAutofit/>
                    </a:bodyPr>
                    <a:lstStyle/>
                    <a:p>
                      <a:pPr indent="0" lvl="0" marL="0" rtl="0" algn="ctr">
                        <a:spcBef>
                          <a:spcPts val="0"/>
                        </a:spcBef>
                        <a:spcAft>
                          <a:spcPts val="0"/>
                        </a:spcAft>
                        <a:buNone/>
                      </a:pPr>
                      <a:r>
                        <a:rPr lang="ar" sz="1200">
                          <a:latin typeface="Comic Sans MS"/>
                          <a:ea typeface="Comic Sans MS"/>
                          <a:cs typeface="Comic Sans MS"/>
                          <a:sym typeface="Comic Sans MS"/>
                        </a:rPr>
                        <a:t>Ectoderm</a:t>
                      </a:r>
                      <a:endParaRPr sz="1200">
                        <a:latin typeface="Comic Sans MS"/>
                        <a:ea typeface="Comic Sans MS"/>
                        <a:cs typeface="Comic Sans MS"/>
                        <a:sym typeface="Comic Sans MS"/>
                      </a:endParaRPr>
                    </a:p>
                  </a:txBody>
                  <a:tcPr marT="91425" marB="91425" marR="91425" marL="91425"/>
                </a:tc>
              </a:tr>
              <a:tr h="321850">
                <a:tc>
                  <a:txBody>
                    <a:bodyPr>
                      <a:noAutofit/>
                    </a:bodyPr>
                    <a:lstStyle/>
                    <a:p>
                      <a:pPr indent="0" lvl="0" marL="0" algn="ctr">
                        <a:spcBef>
                          <a:spcPts val="0"/>
                        </a:spcBef>
                        <a:spcAft>
                          <a:spcPts val="0"/>
                        </a:spcAft>
                        <a:buNone/>
                      </a:pPr>
                      <a:r>
                        <a:rPr lang="ar" sz="1200">
                          <a:latin typeface="Comic Sans MS"/>
                          <a:ea typeface="Comic Sans MS"/>
                          <a:cs typeface="Comic Sans MS"/>
                          <a:sym typeface="Comic Sans MS"/>
                        </a:rPr>
                        <a:t>Spinal cord</a:t>
                      </a:r>
                      <a:endParaRPr sz="1200">
                        <a:latin typeface="Comic Sans MS"/>
                        <a:ea typeface="Comic Sans MS"/>
                        <a:cs typeface="Comic Sans MS"/>
                        <a:sym typeface="Comic Sans MS"/>
                      </a:endParaRPr>
                    </a:p>
                  </a:txBody>
                  <a:tcPr marT="91425" marB="91425" marR="91425" marL="91425"/>
                </a:tc>
                <a:tc>
                  <a:txBody>
                    <a:bodyPr>
                      <a:noAutofit/>
                    </a:bodyPr>
                    <a:lstStyle/>
                    <a:p>
                      <a:pPr indent="0" lvl="0" marL="0" rtl="0" algn="ctr">
                        <a:spcBef>
                          <a:spcPts val="0"/>
                        </a:spcBef>
                        <a:spcAft>
                          <a:spcPts val="0"/>
                        </a:spcAft>
                        <a:buNone/>
                      </a:pPr>
                      <a:r>
                        <a:rPr lang="ar" sz="1200">
                          <a:latin typeface="Comic Sans MS"/>
                          <a:ea typeface="Comic Sans MS"/>
                          <a:cs typeface="Comic Sans MS"/>
                          <a:sym typeface="Comic Sans MS"/>
                        </a:rPr>
                        <a:t>Caudal 2\3 of the neural tube.</a:t>
                      </a:r>
                      <a:endParaRPr sz="1200">
                        <a:latin typeface="Comic Sans MS"/>
                        <a:ea typeface="Comic Sans MS"/>
                        <a:cs typeface="Comic Sans MS"/>
                        <a:sym typeface="Comic Sans MS"/>
                      </a:endParaRPr>
                    </a:p>
                  </a:txBody>
                  <a:tcPr marT="91425" marB="91425" marR="91425" marL="91425"/>
                </a:tc>
              </a:tr>
              <a:tr h="321850">
                <a:tc>
                  <a:txBody>
                    <a:bodyPr>
                      <a:noAutofit/>
                    </a:bodyPr>
                    <a:lstStyle/>
                    <a:p>
                      <a:pPr indent="0" lvl="0" marL="0" rtl="0" algn="ctr">
                        <a:spcBef>
                          <a:spcPts val="0"/>
                        </a:spcBef>
                        <a:spcAft>
                          <a:spcPts val="0"/>
                        </a:spcAft>
                        <a:buNone/>
                      </a:pPr>
                      <a:r>
                        <a:rPr lang="ar" sz="1200">
                          <a:latin typeface="Comic Sans MS"/>
                          <a:ea typeface="Comic Sans MS"/>
                          <a:cs typeface="Comic Sans MS"/>
                          <a:sym typeface="Comic Sans MS"/>
                        </a:rPr>
                        <a:t>Grey matter</a:t>
                      </a:r>
                      <a:endParaRPr sz="1200">
                        <a:latin typeface="Comic Sans MS"/>
                        <a:ea typeface="Comic Sans MS"/>
                        <a:cs typeface="Comic Sans MS"/>
                        <a:sym typeface="Comic Sans MS"/>
                      </a:endParaRPr>
                    </a:p>
                  </a:txBody>
                  <a:tcPr marT="91425" marB="91425" marR="91425" marL="91425"/>
                </a:tc>
                <a:tc>
                  <a:txBody>
                    <a:bodyPr>
                      <a:noAutofit/>
                    </a:bodyPr>
                    <a:lstStyle/>
                    <a:p>
                      <a:pPr indent="0" lvl="0" marL="0" rtl="0" algn="ctr">
                        <a:spcBef>
                          <a:spcPts val="0"/>
                        </a:spcBef>
                        <a:spcAft>
                          <a:spcPts val="0"/>
                        </a:spcAft>
                        <a:buNone/>
                      </a:pPr>
                      <a:r>
                        <a:rPr lang="ar" sz="1200">
                          <a:latin typeface="Comic Sans MS"/>
                          <a:ea typeface="Comic Sans MS"/>
                          <a:cs typeface="Comic Sans MS"/>
                          <a:sym typeface="Comic Sans MS"/>
                        </a:rPr>
                        <a:t>Mantle layer.</a:t>
                      </a:r>
                      <a:endParaRPr sz="1200">
                        <a:latin typeface="Comic Sans MS"/>
                        <a:ea typeface="Comic Sans MS"/>
                        <a:cs typeface="Comic Sans MS"/>
                        <a:sym typeface="Comic Sans MS"/>
                      </a:endParaRPr>
                    </a:p>
                  </a:txBody>
                  <a:tcPr marT="91425" marB="91425" marR="91425" marL="91425"/>
                </a:tc>
              </a:tr>
              <a:tr h="321850">
                <a:tc>
                  <a:txBody>
                    <a:bodyPr>
                      <a:noAutofit/>
                    </a:bodyPr>
                    <a:lstStyle/>
                    <a:p>
                      <a:pPr indent="0" lvl="0" marL="0" rtl="0" algn="ctr">
                        <a:spcBef>
                          <a:spcPts val="0"/>
                        </a:spcBef>
                        <a:spcAft>
                          <a:spcPts val="0"/>
                        </a:spcAft>
                        <a:buNone/>
                      </a:pPr>
                      <a:r>
                        <a:rPr lang="ar" sz="1200">
                          <a:latin typeface="Comic Sans MS"/>
                          <a:ea typeface="Comic Sans MS"/>
                          <a:cs typeface="Comic Sans MS"/>
                          <a:sym typeface="Comic Sans MS"/>
                        </a:rPr>
                        <a:t>White matter</a:t>
                      </a:r>
                      <a:endParaRPr sz="1200">
                        <a:latin typeface="Comic Sans MS"/>
                        <a:ea typeface="Comic Sans MS"/>
                        <a:cs typeface="Comic Sans MS"/>
                        <a:sym typeface="Comic Sans MS"/>
                      </a:endParaRPr>
                    </a:p>
                  </a:txBody>
                  <a:tcPr marT="91425" marB="91425" marR="91425" marL="91425">
                    <a:lnB cap="flat" cmpd="sng" w="9525">
                      <a:solidFill>
                        <a:srgbClr val="9E9E9E"/>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ar" sz="1200">
                          <a:latin typeface="Comic Sans MS"/>
                          <a:ea typeface="Comic Sans MS"/>
                          <a:cs typeface="Comic Sans MS"/>
                          <a:sym typeface="Comic Sans MS"/>
                        </a:rPr>
                        <a:t>Marginal layer.</a:t>
                      </a:r>
                      <a:endParaRPr sz="1200">
                        <a:latin typeface="Comic Sans MS"/>
                        <a:ea typeface="Comic Sans MS"/>
                        <a:cs typeface="Comic Sans MS"/>
                        <a:sym typeface="Comic Sans MS"/>
                      </a:endParaRPr>
                    </a:p>
                  </a:txBody>
                  <a:tcPr marT="91425" marB="91425" marR="91425" marL="91425"/>
                </a:tc>
              </a:tr>
              <a:tr h="321850">
                <a:tc>
                  <a:txBody>
                    <a:bodyPr>
                      <a:noAutofit/>
                    </a:bodyPr>
                    <a:lstStyle/>
                    <a:p>
                      <a:pPr indent="0" lvl="0" marL="0" rtl="0" algn="ctr">
                        <a:spcBef>
                          <a:spcPts val="0"/>
                        </a:spcBef>
                        <a:spcAft>
                          <a:spcPts val="0"/>
                        </a:spcAft>
                        <a:buNone/>
                      </a:pPr>
                      <a:r>
                        <a:rPr lang="ar" sz="1200">
                          <a:latin typeface="Comic Sans MS"/>
                          <a:ea typeface="Comic Sans MS"/>
                          <a:cs typeface="Comic Sans MS"/>
                          <a:sym typeface="Comic Sans MS"/>
                        </a:rPr>
                        <a:t>arachnoid mater and pia mater</a:t>
                      </a:r>
                      <a:endParaRPr sz="1200">
                        <a:latin typeface="Comic Sans MS"/>
                        <a:ea typeface="Comic Sans MS"/>
                        <a:cs typeface="Comic Sans MS"/>
                        <a:sym typeface="Comic Sans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ar" sz="1200">
                          <a:latin typeface="Comic Sans MS"/>
                          <a:ea typeface="Comic Sans MS"/>
                          <a:cs typeface="Comic Sans MS"/>
                          <a:sym typeface="Comic Sans MS"/>
                        </a:rPr>
                        <a:t>Ectoderm</a:t>
                      </a:r>
                      <a:endParaRPr sz="1200">
                        <a:latin typeface="Comic Sans MS"/>
                        <a:ea typeface="Comic Sans MS"/>
                        <a:cs typeface="Comic Sans MS"/>
                        <a:sym typeface="Comic Sans MS"/>
                      </a:endParaRPr>
                    </a:p>
                  </a:txBody>
                  <a:tcPr marT="91425" marB="91425" marR="91425" marL="91425">
                    <a:lnL cap="flat" cmpd="sng" w="9525">
                      <a:solidFill>
                        <a:srgbClr val="9E9E9E"/>
                      </a:solidFill>
                      <a:prstDash val="solid"/>
                      <a:round/>
                      <a:headEnd len="sm" w="sm" type="none"/>
                      <a:tailEnd len="sm" w="sm" type="none"/>
                    </a:lnL>
                  </a:tcPr>
                </a:tc>
              </a:tr>
              <a:tr h="321850">
                <a:tc>
                  <a:txBody>
                    <a:bodyPr>
                      <a:noAutofit/>
                    </a:bodyPr>
                    <a:lstStyle/>
                    <a:p>
                      <a:pPr indent="0" lvl="0" marL="0" rtl="0" algn="ctr">
                        <a:spcBef>
                          <a:spcPts val="0"/>
                        </a:spcBef>
                        <a:spcAft>
                          <a:spcPts val="0"/>
                        </a:spcAft>
                        <a:buNone/>
                      </a:pPr>
                      <a:r>
                        <a:rPr lang="ar" sz="1200">
                          <a:latin typeface="Comic Sans MS"/>
                          <a:ea typeface="Comic Sans MS"/>
                          <a:cs typeface="Comic Sans MS"/>
                          <a:sym typeface="Comic Sans MS"/>
                        </a:rPr>
                        <a:t>Dura matter</a:t>
                      </a:r>
                      <a:endParaRPr sz="1200">
                        <a:latin typeface="Comic Sans MS"/>
                        <a:ea typeface="Comic Sans MS"/>
                        <a:cs typeface="Comic Sans MS"/>
                        <a:sym typeface="Comic Sans MS"/>
                      </a:endParaRPr>
                    </a:p>
                  </a:txBody>
                  <a:tcPr marT="91425" marB="91425" marR="91425" marL="91425">
                    <a:lnT cap="flat" cmpd="sng" w="9525">
                      <a:solidFill>
                        <a:srgbClr val="9E9E9E"/>
                      </a:solidFill>
                      <a:prstDash val="solid"/>
                      <a:round/>
                      <a:headEnd len="sm" w="sm" type="none"/>
                      <a:tailEnd len="sm" w="sm" type="none"/>
                    </a:lnT>
                  </a:tcPr>
                </a:tc>
                <a:tc>
                  <a:txBody>
                    <a:bodyPr>
                      <a:noAutofit/>
                    </a:bodyPr>
                    <a:lstStyle/>
                    <a:p>
                      <a:pPr indent="0" lvl="0" marL="0" rtl="0" algn="ctr">
                        <a:spcBef>
                          <a:spcPts val="0"/>
                        </a:spcBef>
                        <a:spcAft>
                          <a:spcPts val="0"/>
                        </a:spcAft>
                        <a:buNone/>
                      </a:pPr>
                      <a:r>
                        <a:rPr lang="ar" sz="1200">
                          <a:latin typeface="Comic Sans MS"/>
                          <a:ea typeface="Comic Sans MS"/>
                          <a:cs typeface="Comic Sans MS"/>
                          <a:sym typeface="Comic Sans MS"/>
                        </a:rPr>
                        <a:t>mesoderm</a:t>
                      </a:r>
                      <a:endParaRPr sz="1200">
                        <a:latin typeface="Comic Sans MS"/>
                        <a:ea typeface="Comic Sans MS"/>
                        <a:cs typeface="Comic Sans MS"/>
                        <a:sym typeface="Comic Sans MS"/>
                      </a:endParaRPr>
                    </a:p>
                  </a:txBody>
                  <a:tcPr marT="91425" marB="91425" marR="91425" marL="91425"/>
                </a:tc>
              </a:tr>
              <a:tr h="321850">
                <a:tc>
                  <a:txBody>
                    <a:bodyPr>
                      <a:noAutofit/>
                    </a:bodyPr>
                    <a:lstStyle/>
                    <a:p>
                      <a:pPr indent="0" lvl="0" marL="0" rtl="0" algn="ctr">
                        <a:spcBef>
                          <a:spcPts val="0"/>
                        </a:spcBef>
                        <a:spcAft>
                          <a:spcPts val="0"/>
                        </a:spcAft>
                        <a:buNone/>
                      </a:pPr>
                      <a:r>
                        <a:rPr lang="ar" sz="1200">
                          <a:latin typeface="Comic Sans MS"/>
                          <a:ea typeface="Comic Sans MS"/>
                          <a:cs typeface="Comic Sans MS"/>
                          <a:sym typeface="Comic Sans MS"/>
                        </a:rPr>
                        <a:t>Vertebral column</a:t>
                      </a:r>
                      <a:endParaRPr sz="1200">
                        <a:latin typeface="Comic Sans MS"/>
                        <a:ea typeface="Comic Sans MS"/>
                        <a:cs typeface="Comic Sans MS"/>
                        <a:sym typeface="Comic Sans MS"/>
                      </a:endParaRPr>
                    </a:p>
                  </a:txBody>
                  <a:tcPr marT="91425" marB="91425" marR="91425" marL="91425"/>
                </a:tc>
                <a:tc>
                  <a:txBody>
                    <a:bodyPr>
                      <a:noAutofit/>
                    </a:bodyPr>
                    <a:lstStyle/>
                    <a:p>
                      <a:pPr indent="0" lvl="0" marL="0" rtl="0" algn="ctr">
                        <a:spcBef>
                          <a:spcPts val="0"/>
                        </a:spcBef>
                        <a:spcAft>
                          <a:spcPts val="0"/>
                        </a:spcAft>
                        <a:buNone/>
                      </a:pPr>
                      <a:r>
                        <a:rPr lang="ar" sz="1200">
                          <a:latin typeface="Comic Sans MS"/>
                          <a:ea typeface="Comic Sans MS"/>
                          <a:cs typeface="Comic Sans MS"/>
                          <a:sym typeface="Comic Sans MS"/>
                        </a:rPr>
                        <a:t>ventromedial parts (sclerotomes)of the somites.</a:t>
                      </a:r>
                      <a:endParaRPr sz="1200">
                        <a:latin typeface="Comic Sans MS"/>
                        <a:ea typeface="Comic Sans MS"/>
                        <a:cs typeface="Comic Sans MS"/>
                        <a:sym typeface="Comic Sans MS"/>
                      </a:endParaRPr>
                    </a:p>
                  </a:txBody>
                  <a:tcPr marT="91425" marB="91425" marR="91425" marL="91425"/>
                </a:tc>
              </a:tr>
              <a:tr h="321850">
                <a:tc>
                  <a:txBody>
                    <a:bodyPr>
                      <a:noAutofit/>
                    </a:bodyPr>
                    <a:lstStyle/>
                    <a:p>
                      <a:pPr indent="0" lvl="0" marL="0" rtl="0" algn="ctr">
                        <a:spcBef>
                          <a:spcPts val="0"/>
                        </a:spcBef>
                        <a:spcAft>
                          <a:spcPts val="0"/>
                        </a:spcAft>
                        <a:buNone/>
                      </a:pPr>
                      <a:r>
                        <a:rPr lang="ar" sz="1200">
                          <a:latin typeface="Comic Sans MS"/>
                          <a:ea typeface="Comic Sans MS"/>
                          <a:cs typeface="Comic Sans MS"/>
                          <a:sym typeface="Comic Sans MS"/>
                        </a:rPr>
                        <a:t>Somaits</a:t>
                      </a:r>
                      <a:endParaRPr sz="1200">
                        <a:latin typeface="Comic Sans MS"/>
                        <a:ea typeface="Comic Sans MS"/>
                        <a:cs typeface="Comic Sans MS"/>
                        <a:sym typeface="Comic Sans MS"/>
                      </a:endParaRPr>
                    </a:p>
                  </a:txBody>
                  <a:tcPr marT="91425" marB="91425" marR="91425" marL="91425"/>
                </a:tc>
                <a:tc>
                  <a:txBody>
                    <a:bodyPr>
                      <a:noAutofit/>
                    </a:bodyPr>
                    <a:lstStyle/>
                    <a:p>
                      <a:pPr indent="0" lvl="0" marL="0" rtl="0" algn="ctr">
                        <a:spcBef>
                          <a:spcPts val="0"/>
                        </a:spcBef>
                        <a:spcAft>
                          <a:spcPts val="0"/>
                        </a:spcAft>
                        <a:buNone/>
                      </a:pPr>
                      <a:r>
                        <a:rPr lang="ar" sz="1200">
                          <a:latin typeface="Comic Sans MS"/>
                          <a:ea typeface="Comic Sans MS"/>
                          <a:cs typeface="Comic Sans MS"/>
                          <a:sym typeface="Comic Sans MS"/>
                        </a:rPr>
                        <a:t>Para-axial mesoderm.</a:t>
                      </a:r>
                      <a:endParaRPr sz="1200">
                        <a:latin typeface="Comic Sans MS"/>
                        <a:ea typeface="Comic Sans MS"/>
                        <a:cs typeface="Comic Sans MS"/>
                        <a:sym typeface="Comic Sans MS"/>
                      </a:endParaRPr>
                    </a:p>
                  </a:txBody>
                  <a:tcPr marT="91425" marB="91425" marR="91425" marL="91425"/>
                </a:tc>
              </a:tr>
              <a:tr h="321850">
                <a:tc>
                  <a:txBody>
                    <a:bodyPr>
                      <a:noAutofit/>
                    </a:bodyPr>
                    <a:lstStyle/>
                    <a:p>
                      <a:pPr indent="0" lvl="0" marL="0" rtl="0" algn="ctr">
                        <a:spcBef>
                          <a:spcPts val="0"/>
                        </a:spcBef>
                        <a:spcAft>
                          <a:spcPts val="0"/>
                        </a:spcAft>
                        <a:buNone/>
                      </a:pPr>
                      <a:r>
                        <a:rPr lang="ar" sz="1200">
                          <a:latin typeface="Comic Sans MS"/>
                          <a:ea typeface="Comic Sans MS"/>
                          <a:cs typeface="Comic Sans MS"/>
                          <a:sym typeface="Comic Sans MS"/>
                        </a:rPr>
                        <a:t>nucleus pulposus</a:t>
                      </a:r>
                      <a:endParaRPr sz="1200">
                        <a:latin typeface="Comic Sans MS"/>
                        <a:ea typeface="Comic Sans MS"/>
                        <a:cs typeface="Comic Sans MS"/>
                        <a:sym typeface="Comic Sans MS"/>
                      </a:endParaRPr>
                    </a:p>
                  </a:txBody>
                  <a:tcPr marT="91425" marB="91425" marR="91425" marL="91425"/>
                </a:tc>
                <a:tc>
                  <a:txBody>
                    <a:bodyPr>
                      <a:noAutofit/>
                    </a:bodyPr>
                    <a:lstStyle/>
                    <a:p>
                      <a:pPr indent="0" lvl="0" marL="0" rtl="0" algn="ctr">
                        <a:spcBef>
                          <a:spcPts val="0"/>
                        </a:spcBef>
                        <a:spcAft>
                          <a:spcPts val="0"/>
                        </a:spcAft>
                        <a:buNone/>
                      </a:pPr>
                      <a:r>
                        <a:rPr lang="ar" sz="1200">
                          <a:latin typeface="Comic Sans MS"/>
                          <a:ea typeface="Comic Sans MS"/>
                          <a:cs typeface="Comic Sans MS"/>
                          <a:sym typeface="Comic Sans MS"/>
                        </a:rPr>
                        <a:t>Notochord between the bodies of vertebrae.</a:t>
                      </a:r>
                      <a:endParaRPr sz="1200">
                        <a:latin typeface="Comic Sans MS"/>
                        <a:ea typeface="Comic Sans MS"/>
                        <a:cs typeface="Comic Sans MS"/>
                        <a:sym typeface="Comic Sans MS"/>
                      </a:endParaRPr>
                    </a:p>
                  </a:txBody>
                  <a:tcPr marT="91425" marB="91425" marR="91425" marL="91425"/>
                </a:tc>
              </a:tr>
              <a:tr h="321850">
                <a:tc>
                  <a:txBody>
                    <a:bodyPr>
                      <a:noAutofit/>
                    </a:bodyPr>
                    <a:lstStyle/>
                    <a:p>
                      <a:pPr indent="0" lvl="0" marL="0" rtl="0" algn="ctr">
                        <a:spcBef>
                          <a:spcPts val="0"/>
                        </a:spcBef>
                        <a:spcAft>
                          <a:spcPts val="0"/>
                        </a:spcAft>
                        <a:buNone/>
                      </a:pPr>
                      <a:r>
                        <a:rPr lang="ar" sz="1200">
                          <a:latin typeface="Comic Sans MS"/>
                          <a:ea typeface="Comic Sans MS"/>
                          <a:cs typeface="Comic Sans MS"/>
                          <a:sym typeface="Comic Sans MS"/>
                        </a:rPr>
                        <a:t>Annulus fibrosus</a:t>
                      </a:r>
                      <a:endParaRPr sz="1200">
                        <a:latin typeface="Comic Sans MS"/>
                        <a:ea typeface="Comic Sans MS"/>
                        <a:cs typeface="Comic Sans MS"/>
                        <a:sym typeface="Comic Sans MS"/>
                      </a:endParaRPr>
                    </a:p>
                  </a:txBody>
                  <a:tcPr marT="91425" marB="91425" marR="91425" marL="91425"/>
                </a:tc>
                <a:tc>
                  <a:txBody>
                    <a:bodyPr>
                      <a:noAutofit/>
                    </a:bodyPr>
                    <a:lstStyle/>
                    <a:p>
                      <a:pPr indent="0" lvl="0" marL="0" rtl="0" algn="ctr">
                        <a:spcBef>
                          <a:spcPts val="0"/>
                        </a:spcBef>
                        <a:spcAft>
                          <a:spcPts val="0"/>
                        </a:spcAft>
                        <a:buNone/>
                      </a:pPr>
                      <a:r>
                        <a:rPr lang="ar" sz="1200">
                          <a:latin typeface="Comic Sans MS"/>
                          <a:ea typeface="Comic Sans MS"/>
                          <a:cs typeface="Comic Sans MS"/>
                          <a:sym typeface="Comic Sans MS"/>
                        </a:rPr>
                        <a:t>Mesoderm</a:t>
                      </a:r>
                      <a:endParaRPr sz="1200">
                        <a:latin typeface="Comic Sans MS"/>
                        <a:ea typeface="Comic Sans MS"/>
                        <a:cs typeface="Comic Sans MS"/>
                        <a:sym typeface="Comic Sans MS"/>
                      </a:endParaRPr>
                    </a:p>
                  </a:txBody>
                  <a:tcPr marT="91425" marB="91425" marR="91425" marL="91425"/>
                </a:tc>
              </a:tr>
            </a:tbl>
          </a:graphicData>
        </a:graphic>
      </p:graphicFrame>
      <p:graphicFrame>
        <p:nvGraphicFramePr>
          <p:cNvPr id="179" name="Google Shape;179;p20"/>
          <p:cNvGraphicFramePr/>
          <p:nvPr/>
        </p:nvGraphicFramePr>
        <p:xfrm>
          <a:off x="668300" y="5826841"/>
          <a:ext cx="3000000" cy="3000000"/>
        </p:xfrm>
        <a:graphic>
          <a:graphicData uri="http://schemas.openxmlformats.org/drawingml/2006/table">
            <a:tbl>
              <a:tblPr>
                <a:noFill/>
                <a:tableStyleId>{51B6F6F0-6FEA-487F-8CBA-90A2D5A66A33}</a:tableStyleId>
              </a:tblPr>
              <a:tblGrid>
                <a:gridCol w="3903700"/>
                <a:gridCol w="3903700"/>
              </a:tblGrid>
              <a:tr h="381000">
                <a:tc>
                  <a:txBody>
                    <a:bodyPr>
                      <a:noAutofit/>
                    </a:bodyPr>
                    <a:lstStyle/>
                    <a:p>
                      <a:pPr indent="0" lvl="0" marL="0" rtl="0" algn="ctr">
                        <a:spcBef>
                          <a:spcPts val="0"/>
                        </a:spcBef>
                        <a:spcAft>
                          <a:spcPts val="0"/>
                        </a:spcAft>
                        <a:buNone/>
                      </a:pPr>
                      <a:r>
                        <a:rPr lang="ar" sz="1200">
                          <a:latin typeface="Comic Sans MS"/>
                          <a:ea typeface="Comic Sans MS"/>
                          <a:cs typeface="Comic Sans MS"/>
                          <a:sym typeface="Comic Sans MS"/>
                        </a:rPr>
                        <a:t>Time</a:t>
                      </a:r>
                      <a:endParaRPr sz="12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rtl="0" algn="ctr">
                        <a:spcBef>
                          <a:spcPts val="0"/>
                        </a:spcBef>
                        <a:spcAft>
                          <a:spcPts val="0"/>
                        </a:spcAft>
                        <a:buNone/>
                      </a:pPr>
                      <a:r>
                        <a:rPr lang="ar" sz="1200">
                          <a:latin typeface="Comic Sans MS"/>
                          <a:ea typeface="Comic Sans MS"/>
                          <a:cs typeface="Comic Sans MS"/>
                          <a:sym typeface="Comic Sans MS"/>
                        </a:rPr>
                        <a:t>Changes</a:t>
                      </a:r>
                      <a:endParaRPr sz="1200">
                        <a:latin typeface="Comic Sans MS"/>
                        <a:ea typeface="Comic Sans MS"/>
                        <a:cs typeface="Comic Sans MS"/>
                        <a:sym typeface="Comic Sans MS"/>
                      </a:endParaRPr>
                    </a:p>
                  </a:txBody>
                  <a:tcPr marT="91425" marB="91425" marR="91425" marL="91425">
                    <a:solidFill>
                      <a:srgbClr val="D9D2E9"/>
                    </a:solidFill>
                  </a:tcPr>
                </a:tc>
              </a:tr>
              <a:tr h="381000">
                <a:tc>
                  <a:txBody>
                    <a:bodyPr>
                      <a:noAutofit/>
                    </a:bodyPr>
                    <a:lstStyle/>
                    <a:p>
                      <a:pPr indent="0" lvl="0" marL="0" rtl="0" algn="ctr">
                        <a:spcBef>
                          <a:spcPts val="0"/>
                        </a:spcBef>
                        <a:spcAft>
                          <a:spcPts val="0"/>
                        </a:spcAft>
                        <a:buNone/>
                      </a:pPr>
                      <a:r>
                        <a:rPr lang="ar" sz="1200">
                          <a:latin typeface="Comic Sans MS"/>
                          <a:ea typeface="Comic Sans MS"/>
                          <a:cs typeface="Comic Sans MS"/>
                          <a:sym typeface="Comic Sans MS"/>
                        </a:rPr>
                        <a:t>3rd week (early)</a:t>
                      </a:r>
                      <a:endParaRPr sz="1200">
                        <a:latin typeface="Comic Sans MS"/>
                        <a:ea typeface="Comic Sans MS"/>
                        <a:cs typeface="Comic Sans MS"/>
                        <a:sym typeface="Comic Sans MS"/>
                      </a:endParaRPr>
                    </a:p>
                  </a:txBody>
                  <a:tcPr marT="91425" marB="91425" marR="91425" marL="91425"/>
                </a:tc>
                <a:tc>
                  <a:txBody>
                    <a:bodyPr>
                      <a:noAutofit/>
                    </a:bodyPr>
                    <a:lstStyle/>
                    <a:p>
                      <a:pPr indent="0" lvl="0" marL="0" rtl="0" algn="ctr">
                        <a:spcBef>
                          <a:spcPts val="0"/>
                        </a:spcBef>
                        <a:spcAft>
                          <a:spcPts val="0"/>
                        </a:spcAft>
                        <a:buNone/>
                      </a:pPr>
                      <a:r>
                        <a:rPr lang="ar" sz="1200">
                          <a:latin typeface="Comic Sans MS"/>
                          <a:ea typeface="Comic Sans MS"/>
                          <a:cs typeface="Comic Sans MS"/>
                          <a:sym typeface="Comic Sans MS"/>
                        </a:rPr>
                        <a:t>Three germ cell layers</a:t>
                      </a:r>
                      <a:endParaRPr sz="1200">
                        <a:latin typeface="Comic Sans MS"/>
                        <a:ea typeface="Comic Sans MS"/>
                        <a:cs typeface="Comic Sans MS"/>
                        <a:sym typeface="Comic Sans MS"/>
                      </a:endParaRPr>
                    </a:p>
                  </a:txBody>
                  <a:tcPr marT="91425" marB="91425" marR="91425" marL="91425"/>
                </a:tc>
              </a:tr>
              <a:tr h="381000">
                <a:tc>
                  <a:txBody>
                    <a:bodyPr>
                      <a:noAutofit/>
                    </a:bodyPr>
                    <a:lstStyle/>
                    <a:p>
                      <a:pPr indent="0" lvl="0" marL="0" rtl="0" algn="ctr">
                        <a:spcBef>
                          <a:spcPts val="0"/>
                        </a:spcBef>
                        <a:spcAft>
                          <a:spcPts val="0"/>
                        </a:spcAft>
                        <a:buNone/>
                      </a:pPr>
                      <a:r>
                        <a:rPr lang="ar" sz="1200">
                          <a:latin typeface="Comic Sans MS"/>
                          <a:ea typeface="Comic Sans MS"/>
                          <a:cs typeface="Comic Sans MS"/>
                          <a:sym typeface="Comic Sans MS"/>
                        </a:rPr>
                        <a:t>4th week</a:t>
                      </a:r>
                      <a:endParaRPr sz="1200">
                        <a:latin typeface="Comic Sans MS"/>
                        <a:ea typeface="Comic Sans MS"/>
                        <a:cs typeface="Comic Sans MS"/>
                        <a:sym typeface="Comic Sans MS"/>
                      </a:endParaRPr>
                    </a:p>
                  </a:txBody>
                  <a:tcPr marT="91425" marB="91425" marR="91425" marL="91425"/>
                </a:tc>
                <a:tc>
                  <a:txBody>
                    <a:bodyPr>
                      <a:noAutofit/>
                    </a:bodyPr>
                    <a:lstStyle/>
                    <a:p>
                      <a:pPr indent="0" lvl="0" marL="0" rtl="0" algn="ctr">
                        <a:spcBef>
                          <a:spcPts val="0"/>
                        </a:spcBef>
                        <a:spcAft>
                          <a:spcPts val="0"/>
                        </a:spcAft>
                        <a:buNone/>
                      </a:pPr>
                      <a:r>
                        <a:rPr lang="ar" sz="1200">
                          <a:latin typeface="Comic Sans MS"/>
                          <a:ea typeface="Comic Sans MS"/>
                          <a:cs typeface="Comic Sans MS"/>
                          <a:sym typeface="Comic Sans MS"/>
                        </a:rPr>
                        <a:t>Each sclerotome becomes subdivided into cranial and caudal part.</a:t>
                      </a:r>
                      <a:endParaRPr sz="1200">
                        <a:latin typeface="Comic Sans MS"/>
                        <a:ea typeface="Comic Sans MS"/>
                        <a:cs typeface="Comic Sans MS"/>
                        <a:sym typeface="Comic Sans MS"/>
                      </a:endParaRPr>
                    </a:p>
                  </a:txBody>
                  <a:tcPr marT="91425" marB="91425" marR="91425" marL="91425"/>
                </a:tc>
              </a:tr>
              <a:tr h="381000">
                <a:tc>
                  <a:txBody>
                    <a:bodyPr>
                      <a:noAutofit/>
                    </a:bodyPr>
                    <a:lstStyle/>
                    <a:p>
                      <a:pPr indent="0" lvl="0" marL="0" rtl="0" algn="ctr">
                        <a:spcBef>
                          <a:spcPts val="0"/>
                        </a:spcBef>
                        <a:spcAft>
                          <a:spcPts val="0"/>
                        </a:spcAft>
                        <a:buNone/>
                      </a:pPr>
                      <a:r>
                        <a:rPr lang="ar" sz="1200">
                          <a:latin typeface="Comic Sans MS"/>
                          <a:ea typeface="Comic Sans MS"/>
                          <a:cs typeface="Comic Sans MS"/>
                          <a:sym typeface="Comic Sans MS"/>
                        </a:rPr>
                        <a:t>6th week</a:t>
                      </a:r>
                      <a:endParaRPr sz="1200">
                        <a:latin typeface="Comic Sans MS"/>
                        <a:ea typeface="Comic Sans MS"/>
                        <a:cs typeface="Comic Sans MS"/>
                        <a:sym typeface="Comic Sans MS"/>
                      </a:endParaRPr>
                    </a:p>
                  </a:txBody>
                  <a:tcPr marT="91425" marB="91425" marR="91425" marL="91425"/>
                </a:tc>
                <a:tc>
                  <a:txBody>
                    <a:bodyPr>
                      <a:noAutofit/>
                    </a:bodyPr>
                    <a:lstStyle/>
                    <a:p>
                      <a:pPr indent="0" lvl="0" marL="0" rtl="0" algn="ctr">
                        <a:spcBef>
                          <a:spcPts val="0"/>
                        </a:spcBef>
                        <a:spcAft>
                          <a:spcPts val="0"/>
                        </a:spcAft>
                        <a:buNone/>
                      </a:pPr>
                      <a:r>
                        <a:rPr lang="ar" sz="1200">
                          <a:latin typeface="Comic Sans MS"/>
                          <a:ea typeface="Comic Sans MS"/>
                          <a:cs typeface="Comic Sans MS"/>
                          <a:sym typeface="Comic Sans MS"/>
                        </a:rPr>
                        <a:t>Chondrification centers appear.</a:t>
                      </a:r>
                      <a:endParaRPr sz="1200">
                        <a:latin typeface="Comic Sans MS"/>
                        <a:ea typeface="Comic Sans MS"/>
                        <a:cs typeface="Comic Sans MS"/>
                        <a:sym typeface="Comic Sans MS"/>
                      </a:endParaRPr>
                    </a:p>
                  </a:txBody>
                  <a:tcPr marT="91425" marB="91425" marR="91425" marL="91425"/>
                </a:tc>
              </a:tr>
              <a:tr h="381000">
                <a:tc>
                  <a:txBody>
                    <a:bodyPr>
                      <a:noAutofit/>
                    </a:bodyPr>
                    <a:lstStyle/>
                    <a:p>
                      <a:pPr indent="0" lvl="0" marL="0" rtl="0" algn="ctr">
                        <a:spcBef>
                          <a:spcPts val="0"/>
                        </a:spcBef>
                        <a:spcAft>
                          <a:spcPts val="0"/>
                        </a:spcAft>
                        <a:buNone/>
                      </a:pPr>
                      <a:r>
                        <a:rPr lang="ar" sz="1200">
                          <a:latin typeface="Comic Sans MS"/>
                          <a:ea typeface="Comic Sans MS"/>
                          <a:cs typeface="Comic Sans MS"/>
                          <a:sym typeface="Comic Sans MS"/>
                        </a:rPr>
                        <a:t>End of 8th week</a:t>
                      </a:r>
                      <a:endParaRPr sz="1200">
                        <a:latin typeface="Comic Sans MS"/>
                        <a:ea typeface="Comic Sans MS"/>
                        <a:cs typeface="Comic Sans MS"/>
                        <a:sym typeface="Comic Sans MS"/>
                      </a:endParaRPr>
                    </a:p>
                  </a:txBody>
                  <a:tcPr marT="91425" marB="91425" marR="91425" marL="91425"/>
                </a:tc>
                <a:tc>
                  <a:txBody>
                    <a:bodyPr>
                      <a:noAutofit/>
                    </a:bodyPr>
                    <a:lstStyle/>
                    <a:p>
                      <a:pPr indent="0" lvl="0" marL="0" rtl="0" algn="ctr">
                        <a:spcBef>
                          <a:spcPts val="0"/>
                        </a:spcBef>
                        <a:spcAft>
                          <a:spcPts val="0"/>
                        </a:spcAft>
                        <a:buNone/>
                      </a:pPr>
                      <a:r>
                        <a:rPr lang="ar" sz="1200">
                          <a:latin typeface="Comic Sans MS"/>
                          <a:ea typeface="Comic Sans MS"/>
                          <a:cs typeface="Comic Sans MS"/>
                          <a:sym typeface="Comic Sans MS"/>
                        </a:rPr>
                        <a:t>3 primary ossification centers appear.</a:t>
                      </a:r>
                      <a:endParaRPr sz="1200">
                        <a:latin typeface="Comic Sans MS"/>
                        <a:ea typeface="Comic Sans MS"/>
                        <a:cs typeface="Comic Sans MS"/>
                        <a:sym typeface="Comic Sans MS"/>
                      </a:endParaRPr>
                    </a:p>
                  </a:txBody>
                  <a:tcPr marT="91425" marB="91425" marR="91425" marL="91425"/>
                </a:tc>
              </a:tr>
              <a:tr h="381000">
                <a:tc>
                  <a:txBody>
                    <a:bodyPr>
                      <a:noAutofit/>
                    </a:bodyPr>
                    <a:lstStyle/>
                    <a:p>
                      <a:pPr indent="0" lvl="0" marL="0" algn="ctr">
                        <a:spcBef>
                          <a:spcPts val="0"/>
                        </a:spcBef>
                        <a:spcAft>
                          <a:spcPts val="0"/>
                        </a:spcAft>
                        <a:buNone/>
                      </a:pPr>
                      <a:r>
                        <a:rPr lang="ar" sz="1200">
                          <a:latin typeface="Comic Sans MS"/>
                          <a:ea typeface="Comic Sans MS"/>
                          <a:cs typeface="Comic Sans MS"/>
                          <a:sym typeface="Comic Sans MS"/>
                        </a:rPr>
                        <a:t>4th month</a:t>
                      </a:r>
                      <a:endParaRPr sz="1200">
                        <a:latin typeface="Comic Sans MS"/>
                        <a:ea typeface="Comic Sans MS"/>
                        <a:cs typeface="Comic Sans MS"/>
                        <a:sym typeface="Comic Sans MS"/>
                      </a:endParaRPr>
                    </a:p>
                  </a:txBody>
                  <a:tcPr marT="91425" marB="91425" marR="91425" marL="91425"/>
                </a:tc>
                <a:tc>
                  <a:txBody>
                    <a:bodyPr>
                      <a:noAutofit/>
                    </a:bodyPr>
                    <a:lstStyle/>
                    <a:p>
                      <a:pPr indent="0" lvl="0" marL="0" algn="ctr">
                        <a:spcBef>
                          <a:spcPts val="0"/>
                        </a:spcBef>
                        <a:spcAft>
                          <a:spcPts val="0"/>
                        </a:spcAft>
                        <a:buNone/>
                      </a:pPr>
                      <a:r>
                        <a:rPr lang="ar" sz="1200">
                          <a:latin typeface="Comic Sans MS"/>
                          <a:ea typeface="Comic Sans MS"/>
                          <a:cs typeface="Comic Sans MS"/>
                          <a:sym typeface="Comic Sans MS"/>
                        </a:rPr>
                        <a:t>Starting of myelination of nerve fibers.</a:t>
                      </a:r>
                      <a:endParaRPr sz="1200">
                        <a:latin typeface="Comic Sans MS"/>
                        <a:ea typeface="Comic Sans MS"/>
                        <a:cs typeface="Comic Sans MS"/>
                        <a:sym typeface="Comic Sans MS"/>
                      </a:endParaRPr>
                    </a:p>
                  </a:txBody>
                  <a:tcPr marT="91425" marB="91425" marR="91425" marL="91425"/>
                </a:tc>
              </a:tr>
              <a:tr h="381000">
                <a:tc>
                  <a:txBody>
                    <a:bodyPr>
                      <a:noAutofit/>
                    </a:bodyPr>
                    <a:lstStyle/>
                    <a:p>
                      <a:pPr indent="0" lvl="0" marL="0" rtl="0" algn="ctr">
                        <a:spcBef>
                          <a:spcPts val="0"/>
                        </a:spcBef>
                        <a:spcAft>
                          <a:spcPts val="0"/>
                        </a:spcAft>
                        <a:buNone/>
                      </a:pPr>
                      <a:r>
                        <a:rPr lang="ar" sz="1200">
                          <a:latin typeface="Comic Sans MS"/>
                          <a:ea typeface="Comic Sans MS"/>
                          <a:cs typeface="Comic Sans MS"/>
                          <a:sym typeface="Comic Sans MS"/>
                        </a:rPr>
                        <a:t>During 1st postnatal year</a:t>
                      </a:r>
                      <a:endParaRPr sz="1200">
                        <a:latin typeface="Comic Sans MS"/>
                        <a:ea typeface="Comic Sans MS"/>
                        <a:cs typeface="Comic Sans MS"/>
                        <a:sym typeface="Comic Sans MS"/>
                      </a:endParaRPr>
                    </a:p>
                  </a:txBody>
                  <a:tcPr marT="91425" marB="91425" marR="91425" marL="91425"/>
                </a:tc>
                <a:tc>
                  <a:txBody>
                    <a:bodyPr>
                      <a:noAutofit/>
                    </a:bodyPr>
                    <a:lstStyle/>
                    <a:p>
                      <a:pPr indent="0" lvl="0" marL="0" rtl="0" algn="ctr">
                        <a:spcBef>
                          <a:spcPts val="0"/>
                        </a:spcBef>
                        <a:spcAft>
                          <a:spcPts val="0"/>
                        </a:spcAft>
                        <a:buNone/>
                      </a:pPr>
                      <a:r>
                        <a:rPr lang="ar" sz="1200">
                          <a:latin typeface="Comic Sans MS"/>
                          <a:ea typeface="Comic Sans MS"/>
                          <a:cs typeface="Comic Sans MS"/>
                          <a:sym typeface="Comic Sans MS"/>
                        </a:rPr>
                        <a:t>Continuation of the myelination of nerve fibers.</a:t>
                      </a:r>
                      <a:endParaRPr sz="1200">
                        <a:latin typeface="Comic Sans MS"/>
                        <a:ea typeface="Comic Sans MS"/>
                        <a:cs typeface="Comic Sans MS"/>
                        <a:sym typeface="Comic Sans MS"/>
                      </a:endParaRPr>
                    </a:p>
                  </a:txBody>
                  <a:tcPr marT="91425" marB="91425" marR="91425" marL="91425"/>
                </a:tc>
              </a:tr>
              <a:tr h="381000">
                <a:tc>
                  <a:txBody>
                    <a:bodyPr>
                      <a:noAutofit/>
                    </a:bodyPr>
                    <a:lstStyle/>
                    <a:p>
                      <a:pPr indent="0" lvl="0" marL="0" rtl="0" algn="ctr">
                        <a:spcBef>
                          <a:spcPts val="0"/>
                        </a:spcBef>
                        <a:spcAft>
                          <a:spcPts val="0"/>
                        </a:spcAft>
                        <a:buNone/>
                      </a:pPr>
                      <a:r>
                        <a:rPr lang="ar" sz="1200">
                          <a:latin typeface="Comic Sans MS"/>
                          <a:ea typeface="Comic Sans MS"/>
                          <a:cs typeface="Comic Sans MS"/>
                          <a:sym typeface="Comic Sans MS"/>
                        </a:rPr>
                        <a:t>3-5 years</a:t>
                      </a:r>
                      <a:endParaRPr sz="1200">
                        <a:latin typeface="Comic Sans MS"/>
                        <a:ea typeface="Comic Sans MS"/>
                        <a:cs typeface="Comic Sans MS"/>
                        <a:sym typeface="Comic Sans MS"/>
                      </a:endParaRPr>
                    </a:p>
                  </a:txBody>
                  <a:tcPr marT="91425" marB="91425" marR="91425" marL="91425"/>
                </a:tc>
                <a:tc>
                  <a:txBody>
                    <a:bodyPr>
                      <a:noAutofit/>
                    </a:bodyPr>
                    <a:lstStyle/>
                    <a:p>
                      <a:pPr indent="0" lvl="0" marL="0" rtl="0" algn="ctr">
                        <a:spcBef>
                          <a:spcPts val="0"/>
                        </a:spcBef>
                        <a:spcAft>
                          <a:spcPts val="0"/>
                        </a:spcAft>
                        <a:buNone/>
                      </a:pPr>
                      <a:r>
                        <a:rPr lang="ar" sz="1200">
                          <a:latin typeface="Comic Sans MS"/>
                          <a:ea typeface="Comic Sans MS"/>
                          <a:cs typeface="Comic Sans MS"/>
                          <a:sym typeface="Comic Sans MS"/>
                        </a:rPr>
                        <a:t>Fusion occurs (fusion of 2 vertebral arches)</a:t>
                      </a:r>
                      <a:endParaRPr sz="1200">
                        <a:latin typeface="Comic Sans MS"/>
                        <a:ea typeface="Comic Sans MS"/>
                        <a:cs typeface="Comic Sans MS"/>
                        <a:sym typeface="Comic Sans MS"/>
                      </a:endParaRPr>
                    </a:p>
                  </a:txBody>
                  <a:tcPr marT="91425" marB="91425" marR="91425" marL="91425"/>
                </a:tc>
              </a:tr>
              <a:tr h="381000">
                <a:tc>
                  <a:txBody>
                    <a:bodyPr>
                      <a:noAutofit/>
                    </a:bodyPr>
                    <a:lstStyle/>
                    <a:p>
                      <a:pPr indent="0" lvl="0" marL="0" rtl="0" algn="ctr">
                        <a:spcBef>
                          <a:spcPts val="0"/>
                        </a:spcBef>
                        <a:spcAft>
                          <a:spcPts val="0"/>
                        </a:spcAft>
                        <a:buNone/>
                      </a:pPr>
                      <a:r>
                        <a:rPr lang="ar" sz="1200">
                          <a:latin typeface="Comic Sans MS"/>
                          <a:ea typeface="Comic Sans MS"/>
                          <a:cs typeface="Comic Sans MS"/>
                          <a:sym typeface="Comic Sans MS"/>
                        </a:rPr>
                        <a:t>4-6 years</a:t>
                      </a:r>
                      <a:endParaRPr sz="1200">
                        <a:latin typeface="Comic Sans MS"/>
                        <a:ea typeface="Comic Sans MS"/>
                        <a:cs typeface="Comic Sans MS"/>
                        <a:sym typeface="Comic Sans MS"/>
                      </a:endParaRPr>
                    </a:p>
                  </a:txBody>
                  <a:tcPr marT="91425" marB="91425" marR="91425" marL="91425"/>
                </a:tc>
                <a:tc>
                  <a:txBody>
                    <a:bodyPr>
                      <a:noAutofit/>
                    </a:bodyPr>
                    <a:lstStyle/>
                    <a:p>
                      <a:pPr indent="0" lvl="0" marL="0" rtl="0" algn="ctr">
                        <a:spcBef>
                          <a:spcPts val="0"/>
                        </a:spcBef>
                        <a:spcAft>
                          <a:spcPts val="0"/>
                        </a:spcAft>
                        <a:buNone/>
                      </a:pPr>
                      <a:r>
                        <a:rPr lang="ar" sz="1200">
                          <a:latin typeface="Comic Sans MS"/>
                          <a:ea typeface="Comic Sans MS"/>
                          <a:cs typeface="Comic Sans MS"/>
                          <a:sym typeface="Comic Sans MS"/>
                        </a:rPr>
                        <a:t>Fusion of centrum with vertebral arch.</a:t>
                      </a:r>
                      <a:endParaRPr sz="1200">
                        <a:latin typeface="Comic Sans MS"/>
                        <a:ea typeface="Comic Sans MS"/>
                        <a:cs typeface="Comic Sans MS"/>
                        <a:sym typeface="Comic Sans MS"/>
                      </a:endParaRPr>
                    </a:p>
                  </a:txBody>
                  <a:tcPr marT="91425" marB="91425" marR="91425" marL="91425"/>
                </a:tc>
              </a:tr>
              <a:tr h="381000">
                <a:tc>
                  <a:txBody>
                    <a:bodyPr>
                      <a:noAutofit/>
                    </a:bodyPr>
                    <a:lstStyle/>
                    <a:p>
                      <a:pPr indent="0" lvl="0" marL="0" rtl="0" algn="ctr">
                        <a:spcBef>
                          <a:spcPts val="0"/>
                        </a:spcBef>
                        <a:spcAft>
                          <a:spcPts val="0"/>
                        </a:spcAft>
                        <a:buNone/>
                      </a:pPr>
                      <a:r>
                        <a:rPr lang="ar" sz="1200">
                          <a:latin typeface="Comic Sans MS"/>
                          <a:ea typeface="Comic Sans MS"/>
                          <a:cs typeface="Comic Sans MS"/>
                          <a:sym typeface="Comic Sans MS"/>
                        </a:rPr>
                        <a:t>At puberty</a:t>
                      </a:r>
                      <a:endParaRPr sz="1200">
                        <a:latin typeface="Comic Sans MS"/>
                        <a:ea typeface="Comic Sans MS"/>
                        <a:cs typeface="Comic Sans MS"/>
                        <a:sym typeface="Comic Sans MS"/>
                      </a:endParaRPr>
                    </a:p>
                  </a:txBody>
                  <a:tcPr marT="91425" marB="91425" marR="91425" marL="91425"/>
                </a:tc>
                <a:tc>
                  <a:txBody>
                    <a:bodyPr>
                      <a:noAutofit/>
                    </a:bodyPr>
                    <a:lstStyle/>
                    <a:p>
                      <a:pPr indent="0" lvl="0" marL="0" rtl="0" algn="ctr">
                        <a:spcBef>
                          <a:spcPts val="0"/>
                        </a:spcBef>
                        <a:spcAft>
                          <a:spcPts val="0"/>
                        </a:spcAft>
                        <a:buNone/>
                      </a:pPr>
                      <a:r>
                        <a:rPr lang="ar" sz="1200">
                          <a:latin typeface="Comic Sans MS"/>
                          <a:ea typeface="Comic Sans MS"/>
                          <a:cs typeface="Comic Sans MS"/>
                          <a:sym typeface="Comic Sans MS"/>
                        </a:rPr>
                        <a:t>5 secondary ossification centers appear.</a:t>
                      </a:r>
                      <a:endParaRPr sz="1200">
                        <a:latin typeface="Comic Sans MS"/>
                        <a:ea typeface="Comic Sans MS"/>
                        <a:cs typeface="Comic Sans MS"/>
                        <a:sym typeface="Comic Sans MS"/>
                      </a:endParaRPr>
                    </a:p>
                  </a:txBody>
                  <a:tcPr marT="91425" marB="91425" marR="91425" marL="91425"/>
                </a:tc>
              </a:tr>
              <a:tr h="381000">
                <a:tc>
                  <a:txBody>
                    <a:bodyPr>
                      <a:noAutofit/>
                    </a:bodyPr>
                    <a:lstStyle/>
                    <a:p>
                      <a:pPr indent="0" lvl="0" marL="0" algn="ctr">
                        <a:spcBef>
                          <a:spcPts val="0"/>
                        </a:spcBef>
                        <a:spcAft>
                          <a:spcPts val="0"/>
                        </a:spcAft>
                        <a:buNone/>
                      </a:pPr>
                      <a:r>
                        <a:rPr lang="ar" sz="1200">
                          <a:latin typeface="Comic Sans MS"/>
                          <a:ea typeface="Comic Sans MS"/>
                          <a:cs typeface="Comic Sans MS"/>
                          <a:sym typeface="Comic Sans MS"/>
                        </a:rPr>
                        <a:t>25 years</a:t>
                      </a:r>
                      <a:endParaRPr sz="1200">
                        <a:latin typeface="Comic Sans MS"/>
                        <a:ea typeface="Comic Sans MS"/>
                        <a:cs typeface="Comic Sans MS"/>
                        <a:sym typeface="Comic Sans MS"/>
                      </a:endParaRPr>
                    </a:p>
                  </a:txBody>
                  <a:tcPr marT="91425" marB="91425" marR="91425" marL="91425"/>
                </a:tc>
                <a:tc>
                  <a:txBody>
                    <a:bodyPr>
                      <a:noAutofit/>
                    </a:bodyPr>
                    <a:lstStyle/>
                    <a:p>
                      <a:pPr indent="0" lvl="0" marL="0" rtl="0" algn="ctr">
                        <a:spcBef>
                          <a:spcPts val="0"/>
                        </a:spcBef>
                        <a:spcAft>
                          <a:spcPts val="0"/>
                        </a:spcAft>
                        <a:buNone/>
                      </a:pPr>
                      <a:r>
                        <a:rPr lang="ar" sz="1200">
                          <a:latin typeface="Comic Sans MS"/>
                          <a:ea typeface="Comic Sans MS"/>
                          <a:cs typeface="Comic Sans MS"/>
                          <a:sym typeface="Comic Sans MS"/>
                        </a:rPr>
                        <a:t>All centers unite.</a:t>
                      </a:r>
                      <a:endParaRPr sz="1200">
                        <a:latin typeface="Comic Sans MS"/>
                        <a:ea typeface="Comic Sans MS"/>
                        <a:cs typeface="Comic Sans MS"/>
                        <a:sym typeface="Comic Sans MS"/>
                      </a:endParaRPr>
                    </a:p>
                  </a:txBody>
                  <a:tcPr marT="91425" marB="91425" marR="91425" marL="91425"/>
                </a:tc>
              </a:tr>
              <a:tr h="381000">
                <a:tc gridSpan="2">
                  <a:txBody>
                    <a:bodyPr>
                      <a:noAutofit/>
                    </a:bodyPr>
                    <a:lstStyle/>
                    <a:p>
                      <a:pPr indent="0" lvl="0" marL="0" algn="ctr">
                        <a:spcBef>
                          <a:spcPts val="0"/>
                        </a:spcBef>
                        <a:spcAft>
                          <a:spcPts val="0"/>
                        </a:spcAft>
                        <a:buNone/>
                      </a:pPr>
                      <a:r>
                        <a:rPr lang="ar" sz="1200">
                          <a:latin typeface="Comic Sans MS"/>
                          <a:ea typeface="Comic Sans MS"/>
                          <a:cs typeface="Comic Sans MS"/>
                          <a:sym typeface="Comic Sans MS"/>
                        </a:rPr>
                        <a:t>During development the end of spinal cord shifts its position: at (level of S1), at birth (level of L3), adult position (level of L1-L2).</a:t>
                      </a:r>
                      <a:endParaRPr sz="1200">
                        <a:latin typeface="Comic Sans MS"/>
                        <a:ea typeface="Comic Sans MS"/>
                        <a:cs typeface="Comic Sans MS"/>
                        <a:sym typeface="Comic Sans MS"/>
                      </a:endParaRPr>
                    </a:p>
                  </a:txBody>
                  <a:tcPr marT="91425" marB="91425" marR="91425" marL="91425"/>
                </a:tc>
                <a:tc hMerge="1"/>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21"/>
          <p:cNvSpPr txBox="1"/>
          <p:nvPr>
            <p:ph type="title"/>
          </p:nvPr>
        </p:nvSpPr>
        <p:spPr>
          <a:xfrm>
            <a:off x="311696" y="711662"/>
            <a:ext cx="8520600" cy="104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ar" sz="2400">
                <a:solidFill>
                  <a:srgbClr val="8E7CC3"/>
                </a:solidFill>
                <a:latin typeface="Comic Sans MS"/>
                <a:ea typeface="Comic Sans MS"/>
                <a:cs typeface="Comic Sans MS"/>
                <a:sym typeface="Comic Sans MS"/>
              </a:rPr>
              <a:t>Questions</a:t>
            </a:r>
            <a:endParaRPr b="1" sz="2400">
              <a:solidFill>
                <a:srgbClr val="8E7CC3"/>
              </a:solidFill>
              <a:latin typeface="Comic Sans MS"/>
              <a:ea typeface="Comic Sans MS"/>
              <a:cs typeface="Comic Sans MS"/>
              <a:sym typeface="Comic Sans MS"/>
            </a:endParaRPr>
          </a:p>
        </p:txBody>
      </p:sp>
      <p:graphicFrame>
        <p:nvGraphicFramePr>
          <p:cNvPr id="185" name="Google Shape;185;p21"/>
          <p:cNvGraphicFramePr/>
          <p:nvPr/>
        </p:nvGraphicFramePr>
        <p:xfrm>
          <a:off x="368805" y="1751753"/>
          <a:ext cx="3000000" cy="3000000"/>
        </p:xfrm>
        <a:graphic>
          <a:graphicData uri="http://schemas.openxmlformats.org/drawingml/2006/table">
            <a:tbl>
              <a:tblPr>
                <a:noFill/>
                <a:tableStyleId>{51B6F6F0-6FEA-487F-8CBA-90A2D5A66A33}</a:tableStyleId>
              </a:tblPr>
              <a:tblGrid>
                <a:gridCol w="573425"/>
                <a:gridCol w="3639450"/>
                <a:gridCol w="431100"/>
                <a:gridCol w="3762400"/>
              </a:tblGrid>
              <a:tr h="381175">
                <a:tc gridSpan="2">
                  <a:txBody>
                    <a:bodyPr>
                      <a:noAutofit/>
                    </a:bodyPr>
                    <a:lstStyle/>
                    <a:p>
                      <a:pPr indent="-304800" lvl="0" marL="457200">
                        <a:spcBef>
                          <a:spcPts val="0"/>
                        </a:spcBef>
                        <a:spcAft>
                          <a:spcPts val="0"/>
                        </a:spcAft>
                        <a:buSzPts val="1200"/>
                        <a:buFont typeface="Comic Sans MS"/>
                        <a:buAutoNum type="arabicPeriod"/>
                      </a:pPr>
                      <a:r>
                        <a:rPr lang="ar" sz="1200">
                          <a:latin typeface="Comic Sans MS"/>
                          <a:ea typeface="Comic Sans MS"/>
                          <a:cs typeface="Comic Sans MS"/>
                          <a:sym typeface="Comic Sans MS"/>
                        </a:rPr>
                        <a:t>spina bifida with ............. Is a protrusion of sac containing meninges with spinal cord:</a:t>
                      </a:r>
                      <a:endParaRPr sz="1200">
                        <a:latin typeface="Comic Sans MS"/>
                        <a:ea typeface="Comic Sans MS"/>
                        <a:cs typeface="Comic Sans MS"/>
                        <a:sym typeface="Comic Sans MS"/>
                      </a:endParaRPr>
                    </a:p>
                  </a:txBody>
                  <a:tcPr marT="91425" marB="91425" marR="91425" marL="91425">
                    <a:solidFill>
                      <a:srgbClr val="D9D2E9"/>
                    </a:solidFill>
                  </a:tcPr>
                </a:tc>
                <a:tc hMerge="1"/>
                <a:tc gridSpan="2">
                  <a:txBody>
                    <a:bodyPr>
                      <a:noAutofit/>
                    </a:bodyPr>
                    <a:lstStyle/>
                    <a:p>
                      <a:pPr indent="0" lvl="0" marL="0" rtl="0">
                        <a:spcBef>
                          <a:spcPts val="0"/>
                        </a:spcBef>
                        <a:spcAft>
                          <a:spcPts val="0"/>
                        </a:spcAft>
                        <a:buNone/>
                      </a:pPr>
                      <a:r>
                        <a:rPr lang="ar" sz="1200">
                          <a:latin typeface="Comic Sans MS"/>
                          <a:ea typeface="Comic Sans MS"/>
                          <a:cs typeface="Comic Sans MS"/>
                          <a:sym typeface="Comic Sans MS"/>
                        </a:rPr>
                        <a:t>2. </a:t>
                      </a:r>
                      <a:r>
                        <a:rPr lang="ar" sz="1200">
                          <a:latin typeface="Comic Sans MS"/>
                          <a:ea typeface="Comic Sans MS"/>
                          <a:cs typeface="Comic Sans MS"/>
                          <a:sym typeface="Comic Sans MS"/>
                        </a:rPr>
                        <a:t>Mantle</a:t>
                      </a:r>
                      <a:r>
                        <a:rPr lang="ar" sz="1200">
                          <a:latin typeface="Comic Sans MS"/>
                          <a:ea typeface="Comic Sans MS"/>
                          <a:cs typeface="Comic Sans MS"/>
                          <a:sym typeface="Comic Sans MS"/>
                        </a:rPr>
                        <a:t> zone is a future ........... and marginal is zone is a future ........... .</a:t>
                      </a:r>
                      <a:endParaRPr sz="1200">
                        <a:latin typeface="Comic Sans MS"/>
                        <a:ea typeface="Comic Sans MS"/>
                        <a:cs typeface="Comic Sans MS"/>
                        <a:sym typeface="Comic Sans MS"/>
                      </a:endParaRPr>
                    </a:p>
                  </a:txBody>
                  <a:tcPr marT="91425" marB="91425" marR="91425" marL="91425">
                    <a:solidFill>
                      <a:srgbClr val="D9D2E9"/>
                    </a:solidFill>
                  </a:tcPr>
                </a:tc>
                <a:tc hMerge="1"/>
              </a:tr>
              <a:tr h="296700">
                <a:tc>
                  <a:txBody>
                    <a:bodyPr>
                      <a:noAutofit/>
                    </a:bodyPr>
                    <a:lstStyle/>
                    <a:p>
                      <a:pPr indent="-304800" lvl="0" marL="457200">
                        <a:spcBef>
                          <a:spcPts val="0"/>
                        </a:spcBef>
                        <a:spcAft>
                          <a:spcPts val="0"/>
                        </a:spcAft>
                        <a:buSzPts val="1200"/>
                        <a:buFont typeface="Comic Sans MS"/>
                        <a:buAutoNum type="alphaUcPeriod"/>
                      </a:pPr>
                      <a:r>
                        <a:t/>
                      </a:r>
                      <a:endParaRPr sz="12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rtl="0">
                        <a:spcBef>
                          <a:spcPts val="0"/>
                        </a:spcBef>
                        <a:spcAft>
                          <a:spcPts val="0"/>
                        </a:spcAft>
                        <a:buNone/>
                      </a:pPr>
                      <a:r>
                        <a:rPr lang="ar" sz="1200">
                          <a:solidFill>
                            <a:schemeClr val="dk1"/>
                          </a:solidFill>
                          <a:latin typeface="Comic Sans MS"/>
                          <a:ea typeface="Comic Sans MS"/>
                          <a:cs typeface="Comic Sans MS"/>
                          <a:sym typeface="Comic Sans MS"/>
                        </a:rPr>
                        <a:t>Spina Bifida Occulta</a:t>
                      </a:r>
                      <a:endParaRPr sz="1200">
                        <a:latin typeface="Comic Sans MS"/>
                        <a:ea typeface="Comic Sans MS"/>
                        <a:cs typeface="Comic Sans MS"/>
                        <a:sym typeface="Comic Sans MS"/>
                      </a:endParaRPr>
                    </a:p>
                  </a:txBody>
                  <a:tcPr marT="91425" marB="91425" marR="91425" marL="91425">
                    <a:solidFill>
                      <a:srgbClr val="FFFFFF"/>
                    </a:solidFill>
                  </a:tcPr>
                </a:tc>
                <a:tc>
                  <a:txBody>
                    <a:bodyPr>
                      <a:noAutofit/>
                    </a:bodyPr>
                    <a:lstStyle/>
                    <a:p>
                      <a:pPr indent="-304800" lvl="0" marL="457200">
                        <a:spcBef>
                          <a:spcPts val="0"/>
                        </a:spcBef>
                        <a:spcAft>
                          <a:spcPts val="0"/>
                        </a:spcAft>
                        <a:buSzPts val="1200"/>
                        <a:buFont typeface="Comic Sans MS"/>
                        <a:buAutoNum type="alphaUcPeriod"/>
                      </a:pPr>
                      <a:r>
                        <a:t/>
                      </a:r>
                      <a:endParaRPr sz="12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a:spcBef>
                          <a:spcPts val="0"/>
                        </a:spcBef>
                        <a:spcAft>
                          <a:spcPts val="0"/>
                        </a:spcAft>
                        <a:buClr>
                          <a:schemeClr val="dk1"/>
                        </a:buClr>
                        <a:buSzPts val="1100"/>
                        <a:buFont typeface="Arial"/>
                        <a:buNone/>
                      </a:pPr>
                      <a:r>
                        <a:rPr lang="ar" sz="1200">
                          <a:solidFill>
                            <a:schemeClr val="dk1"/>
                          </a:solidFill>
                          <a:latin typeface="Comic Sans MS"/>
                          <a:ea typeface="Comic Sans MS"/>
                          <a:cs typeface="Comic Sans MS"/>
                          <a:sym typeface="Comic Sans MS"/>
                        </a:rPr>
                        <a:t>Grey Matter–white matter</a:t>
                      </a:r>
                      <a:endParaRPr sz="1200">
                        <a:latin typeface="Comic Sans MS"/>
                        <a:ea typeface="Comic Sans MS"/>
                        <a:cs typeface="Comic Sans MS"/>
                        <a:sym typeface="Comic Sans MS"/>
                      </a:endParaRPr>
                    </a:p>
                  </a:txBody>
                  <a:tcPr marT="91425" marB="91425" marR="91425" marL="91425">
                    <a:solidFill>
                      <a:srgbClr val="FFFFFF"/>
                    </a:solidFill>
                  </a:tcPr>
                </a:tc>
              </a:tr>
              <a:tr h="295150">
                <a:tc>
                  <a:txBody>
                    <a:bodyPr>
                      <a:noAutofit/>
                    </a:bodyPr>
                    <a:lstStyle/>
                    <a:p>
                      <a:pPr indent="0" lvl="0" marL="0">
                        <a:spcBef>
                          <a:spcPts val="0"/>
                        </a:spcBef>
                        <a:spcAft>
                          <a:spcPts val="0"/>
                        </a:spcAft>
                        <a:buNone/>
                      </a:pPr>
                      <a:r>
                        <a:rPr lang="ar" sz="1200">
                          <a:latin typeface="Comic Sans MS"/>
                          <a:ea typeface="Comic Sans MS"/>
                          <a:cs typeface="Comic Sans MS"/>
                          <a:sym typeface="Comic Sans MS"/>
                        </a:rPr>
                        <a:t> B. </a:t>
                      </a:r>
                      <a:endParaRPr sz="12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rtl="0">
                        <a:spcBef>
                          <a:spcPts val="0"/>
                        </a:spcBef>
                        <a:spcAft>
                          <a:spcPts val="0"/>
                        </a:spcAft>
                        <a:buNone/>
                      </a:pPr>
                      <a:r>
                        <a:rPr lang="ar" sz="1200">
                          <a:solidFill>
                            <a:schemeClr val="dk1"/>
                          </a:solidFill>
                          <a:latin typeface="Comic Sans MS"/>
                          <a:ea typeface="Comic Sans MS"/>
                          <a:cs typeface="Comic Sans MS"/>
                          <a:sym typeface="Comic Sans MS"/>
                        </a:rPr>
                        <a:t>Spina bifida with meningomyelocoele</a:t>
                      </a:r>
                      <a:endParaRPr sz="1200">
                        <a:latin typeface="Comic Sans MS"/>
                        <a:ea typeface="Comic Sans MS"/>
                        <a:cs typeface="Comic Sans MS"/>
                        <a:sym typeface="Comic Sans MS"/>
                      </a:endParaRPr>
                    </a:p>
                  </a:txBody>
                  <a:tcPr marT="91425" marB="91425" marR="91425" marL="91425">
                    <a:solidFill>
                      <a:srgbClr val="FFFFFF"/>
                    </a:solidFill>
                  </a:tcPr>
                </a:tc>
                <a:tc>
                  <a:txBody>
                    <a:bodyPr>
                      <a:noAutofit/>
                    </a:bodyPr>
                    <a:lstStyle/>
                    <a:p>
                      <a:pPr indent="0" lvl="0" marL="0">
                        <a:spcBef>
                          <a:spcPts val="0"/>
                        </a:spcBef>
                        <a:spcAft>
                          <a:spcPts val="0"/>
                        </a:spcAft>
                        <a:buNone/>
                      </a:pPr>
                      <a:r>
                        <a:rPr lang="ar" sz="1200">
                          <a:latin typeface="Comic Sans MS"/>
                          <a:ea typeface="Comic Sans MS"/>
                          <a:cs typeface="Comic Sans MS"/>
                          <a:sym typeface="Comic Sans MS"/>
                        </a:rPr>
                        <a:t>  B. </a:t>
                      </a:r>
                      <a:endParaRPr sz="12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a:spcBef>
                          <a:spcPts val="0"/>
                        </a:spcBef>
                        <a:spcAft>
                          <a:spcPts val="0"/>
                        </a:spcAft>
                        <a:buClr>
                          <a:schemeClr val="dk1"/>
                        </a:buClr>
                        <a:buSzPts val="1100"/>
                        <a:buFont typeface="Arial"/>
                        <a:buNone/>
                      </a:pPr>
                      <a:r>
                        <a:rPr lang="ar" sz="1200">
                          <a:solidFill>
                            <a:schemeClr val="dk1"/>
                          </a:solidFill>
                          <a:latin typeface="Comic Sans MS"/>
                          <a:ea typeface="Comic Sans MS"/>
                          <a:cs typeface="Comic Sans MS"/>
                          <a:sym typeface="Comic Sans MS"/>
                        </a:rPr>
                        <a:t>Central canal – grey matter</a:t>
                      </a:r>
                      <a:endParaRPr sz="1200">
                        <a:latin typeface="Comic Sans MS"/>
                        <a:ea typeface="Comic Sans MS"/>
                        <a:cs typeface="Comic Sans MS"/>
                        <a:sym typeface="Comic Sans MS"/>
                      </a:endParaRPr>
                    </a:p>
                  </a:txBody>
                  <a:tcPr marT="91425" marB="91425" marR="91425" marL="91425">
                    <a:solidFill>
                      <a:srgbClr val="FFFFFF"/>
                    </a:solidFill>
                  </a:tcPr>
                </a:tc>
              </a:tr>
              <a:tr h="295150">
                <a:tc>
                  <a:txBody>
                    <a:bodyPr>
                      <a:noAutofit/>
                    </a:bodyPr>
                    <a:lstStyle/>
                    <a:p>
                      <a:pPr indent="0" lvl="0" marL="0">
                        <a:spcBef>
                          <a:spcPts val="0"/>
                        </a:spcBef>
                        <a:spcAft>
                          <a:spcPts val="0"/>
                        </a:spcAft>
                        <a:buNone/>
                      </a:pPr>
                      <a:r>
                        <a:rPr lang="ar" sz="1200">
                          <a:latin typeface="Comic Sans MS"/>
                          <a:ea typeface="Comic Sans MS"/>
                          <a:cs typeface="Comic Sans MS"/>
                          <a:sym typeface="Comic Sans MS"/>
                        </a:rPr>
                        <a:t> C. </a:t>
                      </a:r>
                      <a:endParaRPr sz="12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rtl="0">
                        <a:spcBef>
                          <a:spcPts val="0"/>
                        </a:spcBef>
                        <a:spcAft>
                          <a:spcPts val="0"/>
                        </a:spcAft>
                        <a:buNone/>
                      </a:pPr>
                      <a:r>
                        <a:rPr lang="ar" sz="1200">
                          <a:solidFill>
                            <a:schemeClr val="dk1"/>
                          </a:solidFill>
                          <a:latin typeface="Comic Sans MS"/>
                          <a:ea typeface="Comic Sans MS"/>
                          <a:cs typeface="Comic Sans MS"/>
                          <a:sym typeface="Comic Sans MS"/>
                        </a:rPr>
                        <a:t>Spina bifida with meningocele</a:t>
                      </a:r>
                      <a:endParaRPr sz="1200">
                        <a:latin typeface="Comic Sans MS"/>
                        <a:ea typeface="Comic Sans MS"/>
                        <a:cs typeface="Comic Sans MS"/>
                        <a:sym typeface="Comic Sans MS"/>
                      </a:endParaRPr>
                    </a:p>
                  </a:txBody>
                  <a:tcPr marT="91425" marB="91425" marR="91425" marL="91425">
                    <a:solidFill>
                      <a:srgbClr val="FFFFFF"/>
                    </a:solidFill>
                  </a:tcPr>
                </a:tc>
                <a:tc>
                  <a:txBody>
                    <a:bodyPr>
                      <a:noAutofit/>
                    </a:bodyPr>
                    <a:lstStyle/>
                    <a:p>
                      <a:pPr indent="0" lvl="0" marL="0">
                        <a:spcBef>
                          <a:spcPts val="0"/>
                        </a:spcBef>
                        <a:spcAft>
                          <a:spcPts val="0"/>
                        </a:spcAft>
                        <a:buNone/>
                      </a:pPr>
                      <a:r>
                        <a:rPr lang="ar" sz="1200">
                          <a:latin typeface="Comic Sans MS"/>
                          <a:ea typeface="Comic Sans MS"/>
                          <a:cs typeface="Comic Sans MS"/>
                          <a:sym typeface="Comic Sans MS"/>
                        </a:rPr>
                        <a:t>  C. </a:t>
                      </a:r>
                      <a:endParaRPr sz="12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a:spcBef>
                          <a:spcPts val="0"/>
                        </a:spcBef>
                        <a:spcAft>
                          <a:spcPts val="0"/>
                        </a:spcAft>
                        <a:buClr>
                          <a:schemeClr val="dk1"/>
                        </a:buClr>
                        <a:buSzPts val="1100"/>
                        <a:buFont typeface="Arial"/>
                        <a:buNone/>
                      </a:pPr>
                      <a:r>
                        <a:rPr lang="ar" sz="1200">
                          <a:solidFill>
                            <a:schemeClr val="dk1"/>
                          </a:solidFill>
                          <a:latin typeface="Comic Sans MS"/>
                          <a:ea typeface="Comic Sans MS"/>
                          <a:cs typeface="Comic Sans MS"/>
                          <a:sym typeface="Comic Sans MS"/>
                        </a:rPr>
                        <a:t>White matter – grey matter</a:t>
                      </a:r>
                      <a:endParaRPr sz="1200">
                        <a:latin typeface="Comic Sans MS"/>
                        <a:ea typeface="Comic Sans MS"/>
                        <a:cs typeface="Comic Sans MS"/>
                        <a:sym typeface="Comic Sans MS"/>
                      </a:endParaRPr>
                    </a:p>
                  </a:txBody>
                  <a:tcPr marT="91425" marB="91425" marR="91425" marL="91425">
                    <a:solidFill>
                      <a:srgbClr val="FFFFFF"/>
                    </a:solidFill>
                  </a:tcPr>
                </a:tc>
              </a:tr>
              <a:tr h="295150">
                <a:tc>
                  <a:txBody>
                    <a:bodyPr>
                      <a:noAutofit/>
                    </a:bodyPr>
                    <a:lstStyle/>
                    <a:p>
                      <a:pPr indent="0" lvl="0" marL="0">
                        <a:spcBef>
                          <a:spcPts val="0"/>
                        </a:spcBef>
                        <a:spcAft>
                          <a:spcPts val="0"/>
                        </a:spcAft>
                        <a:buNone/>
                      </a:pPr>
                      <a:r>
                        <a:rPr lang="ar" sz="1200">
                          <a:latin typeface="Comic Sans MS"/>
                          <a:ea typeface="Comic Sans MS"/>
                          <a:cs typeface="Comic Sans MS"/>
                          <a:sym typeface="Comic Sans MS"/>
                        </a:rPr>
                        <a:t> D. </a:t>
                      </a:r>
                      <a:endParaRPr sz="12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rtl="0">
                        <a:spcBef>
                          <a:spcPts val="0"/>
                        </a:spcBef>
                        <a:spcAft>
                          <a:spcPts val="0"/>
                        </a:spcAft>
                        <a:buNone/>
                      </a:pPr>
                      <a:r>
                        <a:rPr lang="ar" sz="1200">
                          <a:latin typeface="Comic Sans MS"/>
                          <a:ea typeface="Comic Sans MS"/>
                          <a:cs typeface="Comic Sans MS"/>
                          <a:sym typeface="Comic Sans MS"/>
                        </a:rPr>
                        <a:t>Spina bifida with myeloschisis</a:t>
                      </a:r>
                      <a:endParaRPr sz="1200">
                        <a:latin typeface="Comic Sans MS"/>
                        <a:ea typeface="Comic Sans MS"/>
                        <a:cs typeface="Comic Sans MS"/>
                        <a:sym typeface="Comic Sans MS"/>
                      </a:endParaRPr>
                    </a:p>
                  </a:txBody>
                  <a:tcPr marT="91425" marB="91425" marR="91425" marL="91425">
                    <a:solidFill>
                      <a:srgbClr val="FFFFFF"/>
                    </a:solidFill>
                  </a:tcPr>
                </a:tc>
                <a:tc>
                  <a:txBody>
                    <a:bodyPr>
                      <a:noAutofit/>
                    </a:bodyPr>
                    <a:lstStyle/>
                    <a:p>
                      <a:pPr indent="0" lvl="0" marL="0">
                        <a:spcBef>
                          <a:spcPts val="0"/>
                        </a:spcBef>
                        <a:spcAft>
                          <a:spcPts val="0"/>
                        </a:spcAft>
                        <a:buNone/>
                      </a:pPr>
                      <a:r>
                        <a:rPr lang="ar" sz="1200">
                          <a:latin typeface="Comic Sans MS"/>
                          <a:ea typeface="Comic Sans MS"/>
                          <a:cs typeface="Comic Sans MS"/>
                          <a:sym typeface="Comic Sans MS"/>
                        </a:rPr>
                        <a:t>  D.</a:t>
                      </a:r>
                      <a:endParaRPr sz="12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a:spcBef>
                          <a:spcPts val="0"/>
                        </a:spcBef>
                        <a:spcAft>
                          <a:spcPts val="0"/>
                        </a:spcAft>
                        <a:buClr>
                          <a:schemeClr val="dk1"/>
                        </a:buClr>
                        <a:buSzPts val="1100"/>
                        <a:buFont typeface="Arial"/>
                        <a:buNone/>
                      </a:pPr>
                      <a:r>
                        <a:rPr lang="ar" sz="1200">
                          <a:solidFill>
                            <a:schemeClr val="dk1"/>
                          </a:solidFill>
                          <a:latin typeface="Comic Sans MS"/>
                          <a:ea typeface="Comic Sans MS"/>
                          <a:cs typeface="Comic Sans MS"/>
                          <a:sym typeface="Comic Sans MS"/>
                        </a:rPr>
                        <a:t>White Matter–central canal</a:t>
                      </a:r>
                      <a:endParaRPr sz="1200">
                        <a:latin typeface="Comic Sans MS"/>
                        <a:ea typeface="Comic Sans MS"/>
                        <a:cs typeface="Comic Sans MS"/>
                        <a:sym typeface="Comic Sans MS"/>
                      </a:endParaRPr>
                    </a:p>
                  </a:txBody>
                  <a:tcPr marT="91425" marB="91425" marR="91425" marL="91425">
                    <a:solidFill>
                      <a:srgbClr val="FFFFFF"/>
                    </a:solidFill>
                  </a:tcPr>
                </a:tc>
              </a:tr>
              <a:tr h="488800">
                <a:tc gridSpan="2">
                  <a:txBody>
                    <a:bodyPr>
                      <a:noAutofit/>
                    </a:bodyPr>
                    <a:lstStyle/>
                    <a:p>
                      <a:pPr indent="0" lvl="0" marL="0" rtl="0">
                        <a:spcBef>
                          <a:spcPts val="0"/>
                        </a:spcBef>
                        <a:spcAft>
                          <a:spcPts val="0"/>
                        </a:spcAft>
                        <a:buNone/>
                      </a:pPr>
                      <a:r>
                        <a:rPr lang="ar" sz="1200">
                          <a:latin typeface="Comic Sans MS"/>
                          <a:ea typeface="Comic Sans MS"/>
                          <a:cs typeface="Comic Sans MS"/>
                          <a:sym typeface="Comic Sans MS"/>
                        </a:rPr>
                        <a:t>3. 16-Which one of the following regions of spinal cord contains cell bodies of sensory neurons?</a:t>
                      </a:r>
                      <a:endParaRPr sz="1200">
                        <a:latin typeface="Comic Sans MS"/>
                        <a:ea typeface="Comic Sans MS"/>
                        <a:cs typeface="Comic Sans MS"/>
                        <a:sym typeface="Comic Sans MS"/>
                      </a:endParaRPr>
                    </a:p>
                  </a:txBody>
                  <a:tcPr marT="91425" marB="91425" marR="91425" marL="91425">
                    <a:solidFill>
                      <a:srgbClr val="D9D2E9"/>
                    </a:solidFill>
                  </a:tcPr>
                </a:tc>
                <a:tc hMerge="1"/>
                <a:tc gridSpan="2">
                  <a:txBody>
                    <a:bodyPr>
                      <a:noAutofit/>
                    </a:bodyPr>
                    <a:lstStyle/>
                    <a:p>
                      <a:pPr indent="0" lvl="0" marL="0" rtl="0">
                        <a:spcBef>
                          <a:spcPts val="0"/>
                        </a:spcBef>
                        <a:spcAft>
                          <a:spcPts val="0"/>
                        </a:spcAft>
                        <a:buNone/>
                      </a:pPr>
                      <a:r>
                        <a:rPr lang="ar" sz="1200">
                          <a:latin typeface="Comic Sans MS"/>
                          <a:ea typeface="Comic Sans MS"/>
                          <a:cs typeface="Comic Sans MS"/>
                          <a:sym typeface="Comic Sans MS"/>
                        </a:rPr>
                        <a:t>4. As a result of fast growth of vertebral column, which part of spinal cord shifts gradually up? </a:t>
                      </a:r>
                      <a:endParaRPr sz="1200">
                        <a:latin typeface="Comic Sans MS"/>
                        <a:ea typeface="Comic Sans MS"/>
                        <a:cs typeface="Comic Sans MS"/>
                        <a:sym typeface="Comic Sans MS"/>
                      </a:endParaRPr>
                    </a:p>
                  </a:txBody>
                  <a:tcPr marT="91425" marB="91425" marR="91425" marL="91425">
                    <a:solidFill>
                      <a:srgbClr val="D9D2E9"/>
                    </a:solidFill>
                  </a:tcPr>
                </a:tc>
                <a:tc hMerge="1"/>
              </a:tr>
              <a:tr h="451875">
                <a:tc>
                  <a:txBody>
                    <a:bodyPr>
                      <a:noAutofit/>
                    </a:bodyPr>
                    <a:lstStyle/>
                    <a:p>
                      <a:pPr indent="-304800" lvl="0" marL="457200">
                        <a:spcBef>
                          <a:spcPts val="0"/>
                        </a:spcBef>
                        <a:spcAft>
                          <a:spcPts val="0"/>
                        </a:spcAft>
                        <a:buSzPts val="1200"/>
                        <a:buFont typeface="Comic Sans MS"/>
                        <a:buAutoNum type="alphaUcPeriod"/>
                      </a:pPr>
                      <a:r>
                        <a:t/>
                      </a:r>
                      <a:endParaRPr sz="12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a:spcBef>
                          <a:spcPts val="0"/>
                        </a:spcBef>
                        <a:spcAft>
                          <a:spcPts val="0"/>
                        </a:spcAft>
                        <a:buClr>
                          <a:schemeClr val="dk1"/>
                        </a:buClr>
                        <a:buSzPts val="1100"/>
                        <a:buFont typeface="Arial"/>
                        <a:buNone/>
                      </a:pPr>
                      <a:r>
                        <a:rPr lang="ar" sz="1200">
                          <a:solidFill>
                            <a:schemeClr val="dk1"/>
                          </a:solidFill>
                          <a:latin typeface="Comic Sans MS"/>
                          <a:ea typeface="Comic Sans MS"/>
                          <a:cs typeface="Comic Sans MS"/>
                          <a:sym typeface="Comic Sans MS"/>
                        </a:rPr>
                        <a:t> Alar plate</a:t>
                      </a:r>
                      <a:endParaRPr sz="1200">
                        <a:latin typeface="Comic Sans MS"/>
                        <a:ea typeface="Comic Sans MS"/>
                        <a:cs typeface="Comic Sans MS"/>
                        <a:sym typeface="Comic Sans MS"/>
                      </a:endParaRPr>
                    </a:p>
                  </a:txBody>
                  <a:tcPr marT="91425" marB="91425" marR="91425" marL="91425">
                    <a:solidFill>
                      <a:srgbClr val="FFFFFF"/>
                    </a:solidFill>
                  </a:tcPr>
                </a:tc>
                <a:tc>
                  <a:txBody>
                    <a:bodyPr>
                      <a:noAutofit/>
                    </a:bodyPr>
                    <a:lstStyle/>
                    <a:p>
                      <a:pPr indent="-304800" lvl="0" marL="457200">
                        <a:spcBef>
                          <a:spcPts val="0"/>
                        </a:spcBef>
                        <a:spcAft>
                          <a:spcPts val="0"/>
                        </a:spcAft>
                        <a:buSzPts val="1200"/>
                        <a:buFont typeface="Comic Sans MS"/>
                        <a:buAutoNum type="alphaUcPeriod"/>
                      </a:pPr>
                      <a:r>
                        <a:t/>
                      </a:r>
                      <a:endParaRPr sz="12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a:spcBef>
                          <a:spcPts val="0"/>
                        </a:spcBef>
                        <a:spcAft>
                          <a:spcPts val="0"/>
                        </a:spcAft>
                        <a:buClr>
                          <a:schemeClr val="dk1"/>
                        </a:buClr>
                        <a:buSzPts val="1100"/>
                        <a:buFont typeface="Arial"/>
                        <a:buNone/>
                      </a:pPr>
                      <a:r>
                        <a:rPr lang="ar" sz="1200">
                          <a:solidFill>
                            <a:schemeClr val="dk1"/>
                          </a:solidFill>
                          <a:latin typeface="Comic Sans MS"/>
                          <a:ea typeface="Comic Sans MS"/>
                          <a:cs typeface="Comic Sans MS"/>
                          <a:sym typeface="Comic Sans MS"/>
                        </a:rPr>
                        <a:t>Cauda Equina</a:t>
                      </a:r>
                      <a:endParaRPr sz="1200">
                        <a:latin typeface="Comic Sans MS"/>
                        <a:ea typeface="Comic Sans MS"/>
                        <a:cs typeface="Comic Sans MS"/>
                        <a:sym typeface="Comic Sans MS"/>
                      </a:endParaRPr>
                    </a:p>
                  </a:txBody>
                  <a:tcPr marT="91425" marB="91425" marR="91425" marL="91425">
                    <a:solidFill>
                      <a:srgbClr val="FFFFFF"/>
                    </a:solidFill>
                  </a:tcPr>
                </a:tc>
              </a:tr>
              <a:tr h="451875">
                <a:tc>
                  <a:txBody>
                    <a:bodyPr>
                      <a:noAutofit/>
                    </a:bodyPr>
                    <a:lstStyle/>
                    <a:p>
                      <a:pPr indent="0" lvl="0" marL="0">
                        <a:spcBef>
                          <a:spcPts val="0"/>
                        </a:spcBef>
                        <a:spcAft>
                          <a:spcPts val="0"/>
                        </a:spcAft>
                        <a:buNone/>
                      </a:pPr>
                      <a:r>
                        <a:rPr lang="ar" sz="1200">
                          <a:latin typeface="Comic Sans MS"/>
                          <a:ea typeface="Comic Sans MS"/>
                          <a:cs typeface="Comic Sans MS"/>
                          <a:sym typeface="Comic Sans MS"/>
                        </a:rPr>
                        <a:t>  B.</a:t>
                      </a:r>
                      <a:endParaRPr sz="12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a:spcBef>
                          <a:spcPts val="0"/>
                        </a:spcBef>
                        <a:spcAft>
                          <a:spcPts val="0"/>
                        </a:spcAft>
                        <a:buClr>
                          <a:schemeClr val="dk1"/>
                        </a:buClr>
                        <a:buSzPts val="1100"/>
                        <a:buFont typeface="Arial"/>
                        <a:buNone/>
                      </a:pPr>
                      <a:r>
                        <a:rPr lang="ar" sz="1200">
                          <a:solidFill>
                            <a:schemeClr val="dk1"/>
                          </a:solidFill>
                          <a:latin typeface="Comic Sans MS"/>
                          <a:ea typeface="Comic Sans MS"/>
                          <a:cs typeface="Comic Sans MS"/>
                          <a:sym typeface="Comic Sans MS"/>
                        </a:rPr>
                        <a:t>Ventricular zone</a:t>
                      </a:r>
                      <a:endParaRPr sz="1200">
                        <a:latin typeface="Comic Sans MS"/>
                        <a:ea typeface="Comic Sans MS"/>
                        <a:cs typeface="Comic Sans MS"/>
                        <a:sym typeface="Comic Sans MS"/>
                      </a:endParaRPr>
                    </a:p>
                  </a:txBody>
                  <a:tcPr marT="91425" marB="91425" marR="91425" marL="91425">
                    <a:solidFill>
                      <a:srgbClr val="FFFFFF"/>
                    </a:solidFill>
                  </a:tcPr>
                </a:tc>
                <a:tc>
                  <a:txBody>
                    <a:bodyPr>
                      <a:noAutofit/>
                    </a:bodyPr>
                    <a:lstStyle/>
                    <a:p>
                      <a:pPr indent="0" lvl="0" marL="0">
                        <a:spcBef>
                          <a:spcPts val="0"/>
                        </a:spcBef>
                        <a:spcAft>
                          <a:spcPts val="0"/>
                        </a:spcAft>
                        <a:buNone/>
                      </a:pPr>
                      <a:r>
                        <a:rPr lang="ar" sz="1200">
                          <a:latin typeface="Comic Sans MS"/>
                          <a:ea typeface="Comic Sans MS"/>
                          <a:cs typeface="Comic Sans MS"/>
                          <a:sym typeface="Comic Sans MS"/>
                        </a:rPr>
                        <a:t>  B. </a:t>
                      </a:r>
                      <a:endParaRPr sz="12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a:spcBef>
                          <a:spcPts val="0"/>
                        </a:spcBef>
                        <a:spcAft>
                          <a:spcPts val="0"/>
                        </a:spcAft>
                        <a:buNone/>
                      </a:pPr>
                      <a:r>
                        <a:rPr lang="ar" sz="1200">
                          <a:latin typeface="Comic Sans MS"/>
                          <a:ea typeface="Comic Sans MS"/>
                          <a:cs typeface="Comic Sans MS"/>
                          <a:sym typeface="Comic Sans MS"/>
                        </a:rPr>
                        <a:t>Conus </a:t>
                      </a:r>
                      <a:r>
                        <a:rPr lang="ar" sz="1200">
                          <a:latin typeface="Comic Sans MS"/>
                          <a:ea typeface="Comic Sans MS"/>
                          <a:cs typeface="Comic Sans MS"/>
                          <a:sym typeface="Comic Sans MS"/>
                        </a:rPr>
                        <a:t>Medullaris</a:t>
                      </a:r>
                      <a:endParaRPr sz="1200">
                        <a:latin typeface="Comic Sans MS"/>
                        <a:ea typeface="Comic Sans MS"/>
                        <a:cs typeface="Comic Sans MS"/>
                        <a:sym typeface="Comic Sans MS"/>
                      </a:endParaRPr>
                    </a:p>
                  </a:txBody>
                  <a:tcPr marT="91425" marB="91425" marR="91425" marL="91425">
                    <a:solidFill>
                      <a:srgbClr val="FFFFFF"/>
                    </a:solidFill>
                  </a:tcPr>
                </a:tc>
              </a:tr>
              <a:tr h="360000">
                <a:tc>
                  <a:txBody>
                    <a:bodyPr>
                      <a:noAutofit/>
                    </a:bodyPr>
                    <a:lstStyle/>
                    <a:p>
                      <a:pPr indent="0" lvl="0" marL="0">
                        <a:spcBef>
                          <a:spcPts val="0"/>
                        </a:spcBef>
                        <a:spcAft>
                          <a:spcPts val="0"/>
                        </a:spcAft>
                        <a:buNone/>
                      </a:pPr>
                      <a:r>
                        <a:rPr lang="ar" sz="1200">
                          <a:latin typeface="Comic Sans MS"/>
                          <a:ea typeface="Comic Sans MS"/>
                          <a:cs typeface="Comic Sans MS"/>
                          <a:sym typeface="Comic Sans MS"/>
                        </a:rPr>
                        <a:t>  C. </a:t>
                      </a:r>
                      <a:endParaRPr sz="12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a:spcBef>
                          <a:spcPts val="0"/>
                        </a:spcBef>
                        <a:spcAft>
                          <a:spcPts val="0"/>
                        </a:spcAft>
                        <a:buClr>
                          <a:schemeClr val="dk1"/>
                        </a:buClr>
                        <a:buSzPts val="1100"/>
                        <a:buFont typeface="Arial"/>
                        <a:buNone/>
                      </a:pPr>
                      <a:r>
                        <a:rPr lang="ar" sz="1200">
                          <a:solidFill>
                            <a:schemeClr val="dk1"/>
                          </a:solidFill>
                          <a:latin typeface="Comic Sans MS"/>
                          <a:ea typeface="Comic Sans MS"/>
                          <a:cs typeface="Comic Sans MS"/>
                          <a:sym typeface="Comic Sans MS"/>
                        </a:rPr>
                        <a:t>Basal plate</a:t>
                      </a:r>
                      <a:endParaRPr sz="1200">
                        <a:latin typeface="Comic Sans MS"/>
                        <a:ea typeface="Comic Sans MS"/>
                        <a:cs typeface="Comic Sans MS"/>
                        <a:sym typeface="Comic Sans MS"/>
                      </a:endParaRPr>
                    </a:p>
                  </a:txBody>
                  <a:tcPr marT="91425" marB="91425" marR="91425" marL="91425">
                    <a:solidFill>
                      <a:srgbClr val="FFFFFF"/>
                    </a:solidFill>
                  </a:tcPr>
                </a:tc>
                <a:tc>
                  <a:txBody>
                    <a:bodyPr>
                      <a:noAutofit/>
                    </a:bodyPr>
                    <a:lstStyle/>
                    <a:p>
                      <a:pPr indent="0" lvl="0" marL="0">
                        <a:spcBef>
                          <a:spcPts val="0"/>
                        </a:spcBef>
                        <a:spcAft>
                          <a:spcPts val="0"/>
                        </a:spcAft>
                        <a:buNone/>
                      </a:pPr>
                      <a:r>
                        <a:rPr lang="ar" sz="1200">
                          <a:latin typeface="Comic Sans MS"/>
                          <a:ea typeface="Comic Sans MS"/>
                          <a:cs typeface="Comic Sans MS"/>
                          <a:sym typeface="Comic Sans MS"/>
                        </a:rPr>
                        <a:t>  C. </a:t>
                      </a:r>
                      <a:endParaRPr sz="12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a:spcBef>
                          <a:spcPts val="0"/>
                        </a:spcBef>
                        <a:spcAft>
                          <a:spcPts val="0"/>
                        </a:spcAft>
                        <a:buNone/>
                      </a:pPr>
                      <a:r>
                        <a:rPr lang="ar" sz="1200">
                          <a:latin typeface="Comic Sans MS"/>
                          <a:ea typeface="Comic Sans MS"/>
                          <a:cs typeface="Comic Sans MS"/>
                          <a:sym typeface="Comic Sans MS"/>
                        </a:rPr>
                        <a:t>Clarke's</a:t>
                      </a:r>
                      <a:r>
                        <a:rPr lang="ar" sz="1200">
                          <a:latin typeface="Comic Sans MS"/>
                          <a:ea typeface="Comic Sans MS"/>
                          <a:cs typeface="Comic Sans MS"/>
                          <a:sym typeface="Comic Sans MS"/>
                        </a:rPr>
                        <a:t> column</a:t>
                      </a:r>
                      <a:endParaRPr sz="1200">
                        <a:latin typeface="Comic Sans MS"/>
                        <a:ea typeface="Comic Sans MS"/>
                        <a:cs typeface="Comic Sans MS"/>
                        <a:sym typeface="Comic Sans MS"/>
                      </a:endParaRPr>
                    </a:p>
                  </a:txBody>
                  <a:tcPr marT="91425" marB="91425" marR="91425" marL="91425">
                    <a:solidFill>
                      <a:srgbClr val="FFFFFF"/>
                    </a:solidFill>
                  </a:tcPr>
                </a:tc>
              </a:tr>
              <a:tr h="360000">
                <a:tc>
                  <a:txBody>
                    <a:bodyPr>
                      <a:noAutofit/>
                    </a:bodyPr>
                    <a:lstStyle/>
                    <a:p>
                      <a:pPr indent="0" lvl="0" marL="0">
                        <a:spcBef>
                          <a:spcPts val="0"/>
                        </a:spcBef>
                        <a:spcAft>
                          <a:spcPts val="0"/>
                        </a:spcAft>
                        <a:buNone/>
                      </a:pPr>
                      <a:r>
                        <a:rPr lang="ar" sz="1200">
                          <a:latin typeface="Comic Sans MS"/>
                          <a:ea typeface="Comic Sans MS"/>
                          <a:cs typeface="Comic Sans MS"/>
                          <a:sym typeface="Comic Sans MS"/>
                        </a:rPr>
                        <a:t>  D. </a:t>
                      </a:r>
                      <a:endParaRPr sz="12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a:spcBef>
                          <a:spcPts val="0"/>
                        </a:spcBef>
                        <a:spcAft>
                          <a:spcPts val="0"/>
                        </a:spcAft>
                        <a:buClr>
                          <a:schemeClr val="dk1"/>
                        </a:buClr>
                        <a:buSzPts val="1100"/>
                        <a:buFont typeface="Arial"/>
                        <a:buNone/>
                      </a:pPr>
                      <a:r>
                        <a:rPr lang="ar" sz="1200">
                          <a:solidFill>
                            <a:schemeClr val="dk1"/>
                          </a:solidFill>
                          <a:latin typeface="Comic Sans MS"/>
                          <a:ea typeface="Comic Sans MS"/>
                          <a:cs typeface="Comic Sans MS"/>
                          <a:sym typeface="Comic Sans MS"/>
                        </a:rPr>
                        <a:t>Dorsal funiculus</a:t>
                      </a:r>
                      <a:endParaRPr sz="1200">
                        <a:latin typeface="Comic Sans MS"/>
                        <a:ea typeface="Comic Sans MS"/>
                        <a:cs typeface="Comic Sans MS"/>
                        <a:sym typeface="Comic Sans MS"/>
                      </a:endParaRPr>
                    </a:p>
                  </a:txBody>
                  <a:tcPr marT="91425" marB="91425" marR="91425" marL="91425">
                    <a:solidFill>
                      <a:srgbClr val="FFFFFF"/>
                    </a:solidFill>
                  </a:tcPr>
                </a:tc>
                <a:tc>
                  <a:txBody>
                    <a:bodyPr>
                      <a:noAutofit/>
                    </a:bodyPr>
                    <a:lstStyle/>
                    <a:p>
                      <a:pPr indent="0" lvl="0" marL="0">
                        <a:spcBef>
                          <a:spcPts val="0"/>
                        </a:spcBef>
                        <a:spcAft>
                          <a:spcPts val="0"/>
                        </a:spcAft>
                        <a:buNone/>
                      </a:pPr>
                      <a:r>
                        <a:rPr lang="ar" sz="1200">
                          <a:latin typeface="Comic Sans MS"/>
                          <a:ea typeface="Comic Sans MS"/>
                          <a:cs typeface="Comic Sans MS"/>
                          <a:sym typeface="Comic Sans MS"/>
                        </a:rPr>
                        <a:t> D. </a:t>
                      </a:r>
                      <a:endParaRPr sz="12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a:spcBef>
                          <a:spcPts val="0"/>
                        </a:spcBef>
                        <a:spcAft>
                          <a:spcPts val="0"/>
                        </a:spcAft>
                        <a:buNone/>
                      </a:pPr>
                      <a:r>
                        <a:rPr lang="ar" sz="1200">
                          <a:latin typeface="Comic Sans MS"/>
                          <a:ea typeface="Comic Sans MS"/>
                          <a:cs typeface="Comic Sans MS"/>
                          <a:sym typeface="Comic Sans MS"/>
                        </a:rPr>
                        <a:t>Central canal</a:t>
                      </a:r>
                      <a:endParaRPr sz="1200">
                        <a:latin typeface="Comic Sans MS"/>
                        <a:ea typeface="Comic Sans MS"/>
                        <a:cs typeface="Comic Sans MS"/>
                        <a:sym typeface="Comic Sans MS"/>
                      </a:endParaRPr>
                    </a:p>
                  </a:txBody>
                  <a:tcPr marT="91425" marB="91425" marR="91425" marL="91425">
                    <a:solidFill>
                      <a:srgbClr val="FFFFFF"/>
                    </a:solidFill>
                  </a:tcPr>
                </a:tc>
              </a:tr>
              <a:tr h="299975">
                <a:tc gridSpan="2">
                  <a:txBody>
                    <a:bodyPr>
                      <a:noAutofit/>
                    </a:bodyPr>
                    <a:lstStyle/>
                    <a:p>
                      <a:pPr indent="0" lvl="0" marL="0" rtl="0">
                        <a:spcBef>
                          <a:spcPts val="0"/>
                        </a:spcBef>
                        <a:spcAft>
                          <a:spcPts val="0"/>
                        </a:spcAft>
                        <a:buNone/>
                      </a:pPr>
                      <a:r>
                        <a:rPr lang="ar" sz="1200">
                          <a:latin typeface="Comic Sans MS"/>
                          <a:ea typeface="Comic Sans MS"/>
                          <a:cs typeface="Comic Sans MS"/>
                          <a:sym typeface="Comic Sans MS"/>
                        </a:rPr>
                        <a:t>5. The dorsal alar plate and ventral basal plate are separated by:</a:t>
                      </a:r>
                      <a:endParaRPr sz="1200">
                        <a:latin typeface="Comic Sans MS"/>
                        <a:ea typeface="Comic Sans MS"/>
                        <a:cs typeface="Comic Sans MS"/>
                        <a:sym typeface="Comic Sans MS"/>
                      </a:endParaRPr>
                    </a:p>
                  </a:txBody>
                  <a:tcPr marT="91425" marB="91425" marR="91425" marL="91425">
                    <a:solidFill>
                      <a:srgbClr val="D9D2E9"/>
                    </a:solidFill>
                  </a:tcPr>
                </a:tc>
                <a:tc hMerge="1"/>
                <a:tc gridSpan="2">
                  <a:txBody>
                    <a:bodyPr>
                      <a:noAutofit/>
                    </a:bodyPr>
                    <a:lstStyle/>
                    <a:p>
                      <a:pPr indent="0" lvl="0" marL="0" rtl="0">
                        <a:spcBef>
                          <a:spcPts val="0"/>
                        </a:spcBef>
                        <a:spcAft>
                          <a:spcPts val="0"/>
                        </a:spcAft>
                        <a:buNone/>
                      </a:pPr>
                      <a:r>
                        <a:rPr lang="ar" sz="1200">
                          <a:latin typeface="Comic Sans MS"/>
                          <a:ea typeface="Comic Sans MS"/>
                          <a:cs typeface="Comic Sans MS"/>
                          <a:sym typeface="Comic Sans MS"/>
                        </a:rPr>
                        <a:t>6. which one of the following periods of life fusion between vertebral arch &amp; body of vertebra occurs?</a:t>
                      </a:r>
                      <a:endParaRPr sz="1200">
                        <a:latin typeface="Comic Sans MS"/>
                        <a:ea typeface="Comic Sans MS"/>
                        <a:cs typeface="Comic Sans MS"/>
                        <a:sym typeface="Comic Sans MS"/>
                      </a:endParaRPr>
                    </a:p>
                  </a:txBody>
                  <a:tcPr marT="91425" marB="91425" marR="91425" marL="91425">
                    <a:solidFill>
                      <a:srgbClr val="D9D2E9"/>
                    </a:solidFill>
                  </a:tcPr>
                </a:tc>
                <a:tc hMerge="1"/>
              </a:tr>
              <a:tr h="246125">
                <a:tc>
                  <a:txBody>
                    <a:bodyPr>
                      <a:noAutofit/>
                    </a:bodyPr>
                    <a:lstStyle/>
                    <a:p>
                      <a:pPr indent="-304800" lvl="0" marL="457200">
                        <a:spcBef>
                          <a:spcPts val="0"/>
                        </a:spcBef>
                        <a:spcAft>
                          <a:spcPts val="0"/>
                        </a:spcAft>
                        <a:buSzPts val="1200"/>
                        <a:buFont typeface="Comic Sans MS"/>
                        <a:buAutoNum type="alphaUcPeriod"/>
                      </a:pPr>
                      <a:r>
                        <a:t/>
                      </a:r>
                      <a:endParaRPr sz="12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a:spcBef>
                          <a:spcPts val="0"/>
                        </a:spcBef>
                        <a:spcAft>
                          <a:spcPts val="0"/>
                        </a:spcAft>
                        <a:buClr>
                          <a:schemeClr val="dk1"/>
                        </a:buClr>
                        <a:buSzPts val="1100"/>
                        <a:buFont typeface="Arial"/>
                        <a:buNone/>
                      </a:pPr>
                      <a:r>
                        <a:rPr lang="ar" sz="1200">
                          <a:solidFill>
                            <a:schemeClr val="dk1"/>
                          </a:solidFill>
                          <a:latin typeface="Comic Sans MS"/>
                          <a:ea typeface="Comic Sans MS"/>
                          <a:cs typeface="Comic Sans MS"/>
                          <a:sym typeface="Comic Sans MS"/>
                        </a:rPr>
                        <a:t>Marginal layer</a:t>
                      </a:r>
                      <a:endParaRPr sz="1200">
                        <a:latin typeface="Comic Sans MS"/>
                        <a:ea typeface="Comic Sans MS"/>
                        <a:cs typeface="Comic Sans MS"/>
                        <a:sym typeface="Comic Sans MS"/>
                      </a:endParaRPr>
                    </a:p>
                  </a:txBody>
                  <a:tcPr marT="91425" marB="91425" marR="91425" marL="91425">
                    <a:solidFill>
                      <a:srgbClr val="FFFFFF"/>
                    </a:solidFill>
                  </a:tcPr>
                </a:tc>
                <a:tc>
                  <a:txBody>
                    <a:bodyPr>
                      <a:noAutofit/>
                    </a:bodyPr>
                    <a:lstStyle/>
                    <a:p>
                      <a:pPr indent="-304800" lvl="0" marL="457200">
                        <a:spcBef>
                          <a:spcPts val="0"/>
                        </a:spcBef>
                        <a:spcAft>
                          <a:spcPts val="0"/>
                        </a:spcAft>
                        <a:buSzPts val="1200"/>
                        <a:buFont typeface="Comic Sans MS"/>
                        <a:buAutoNum type="alphaUcPeriod"/>
                      </a:pPr>
                      <a:r>
                        <a:t/>
                      </a:r>
                      <a:endParaRPr sz="12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a:spcBef>
                          <a:spcPts val="0"/>
                        </a:spcBef>
                        <a:spcAft>
                          <a:spcPts val="0"/>
                        </a:spcAft>
                        <a:buClr>
                          <a:schemeClr val="dk1"/>
                        </a:buClr>
                        <a:buSzPts val="1100"/>
                        <a:buFont typeface="Arial"/>
                        <a:buNone/>
                      </a:pPr>
                      <a:r>
                        <a:rPr lang="ar" sz="1200">
                          <a:solidFill>
                            <a:schemeClr val="dk1"/>
                          </a:solidFill>
                          <a:latin typeface="Comic Sans MS"/>
                          <a:ea typeface="Comic Sans MS"/>
                          <a:cs typeface="Comic Sans MS"/>
                          <a:sym typeface="Comic Sans MS"/>
                        </a:rPr>
                        <a:t> 8th week</a:t>
                      </a:r>
                      <a:endParaRPr sz="1200">
                        <a:latin typeface="Comic Sans MS"/>
                        <a:ea typeface="Comic Sans MS"/>
                        <a:cs typeface="Comic Sans MS"/>
                        <a:sym typeface="Comic Sans MS"/>
                      </a:endParaRPr>
                    </a:p>
                  </a:txBody>
                  <a:tcPr marT="91425" marB="91425" marR="91425" marL="91425">
                    <a:solidFill>
                      <a:srgbClr val="FFFFFF"/>
                    </a:solidFill>
                  </a:tcPr>
                </a:tc>
              </a:tr>
              <a:tr h="366625">
                <a:tc>
                  <a:txBody>
                    <a:bodyPr>
                      <a:noAutofit/>
                    </a:bodyPr>
                    <a:lstStyle/>
                    <a:p>
                      <a:pPr indent="0" lvl="0" marL="0">
                        <a:spcBef>
                          <a:spcPts val="0"/>
                        </a:spcBef>
                        <a:spcAft>
                          <a:spcPts val="0"/>
                        </a:spcAft>
                        <a:buNone/>
                      </a:pPr>
                      <a:r>
                        <a:rPr lang="ar" sz="1200">
                          <a:latin typeface="Comic Sans MS"/>
                          <a:ea typeface="Comic Sans MS"/>
                          <a:cs typeface="Comic Sans MS"/>
                          <a:sym typeface="Comic Sans MS"/>
                        </a:rPr>
                        <a:t>  B. </a:t>
                      </a:r>
                      <a:endParaRPr sz="12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a:spcBef>
                          <a:spcPts val="0"/>
                        </a:spcBef>
                        <a:spcAft>
                          <a:spcPts val="0"/>
                        </a:spcAft>
                        <a:buClr>
                          <a:schemeClr val="dk1"/>
                        </a:buClr>
                        <a:buSzPts val="1100"/>
                        <a:buFont typeface="Arial"/>
                        <a:buNone/>
                      </a:pPr>
                      <a:r>
                        <a:rPr lang="ar" sz="1200">
                          <a:solidFill>
                            <a:schemeClr val="dk1"/>
                          </a:solidFill>
                          <a:latin typeface="Comic Sans MS"/>
                          <a:ea typeface="Comic Sans MS"/>
                          <a:cs typeface="Comic Sans MS"/>
                          <a:sym typeface="Comic Sans MS"/>
                        </a:rPr>
                        <a:t>Ventricular layer</a:t>
                      </a:r>
                      <a:endParaRPr sz="1200">
                        <a:latin typeface="Comic Sans MS"/>
                        <a:ea typeface="Comic Sans MS"/>
                        <a:cs typeface="Comic Sans MS"/>
                        <a:sym typeface="Comic Sans MS"/>
                      </a:endParaRPr>
                    </a:p>
                  </a:txBody>
                  <a:tcPr marT="91425" marB="91425" marR="91425" marL="91425">
                    <a:solidFill>
                      <a:srgbClr val="FFFFFF"/>
                    </a:solidFill>
                  </a:tcPr>
                </a:tc>
                <a:tc>
                  <a:txBody>
                    <a:bodyPr>
                      <a:noAutofit/>
                    </a:bodyPr>
                    <a:lstStyle/>
                    <a:p>
                      <a:pPr indent="0" lvl="0" marL="0">
                        <a:spcBef>
                          <a:spcPts val="0"/>
                        </a:spcBef>
                        <a:spcAft>
                          <a:spcPts val="0"/>
                        </a:spcAft>
                        <a:buNone/>
                      </a:pPr>
                      <a:r>
                        <a:rPr lang="ar" sz="1200">
                          <a:latin typeface="Comic Sans MS"/>
                          <a:ea typeface="Comic Sans MS"/>
                          <a:cs typeface="Comic Sans MS"/>
                          <a:sym typeface="Comic Sans MS"/>
                        </a:rPr>
                        <a:t>  B. </a:t>
                      </a:r>
                      <a:endParaRPr sz="12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a:spcBef>
                          <a:spcPts val="0"/>
                        </a:spcBef>
                        <a:spcAft>
                          <a:spcPts val="0"/>
                        </a:spcAft>
                        <a:buClr>
                          <a:schemeClr val="dk1"/>
                        </a:buClr>
                        <a:buSzPts val="1100"/>
                        <a:buFont typeface="Arial"/>
                        <a:buNone/>
                      </a:pPr>
                      <a:r>
                        <a:rPr lang="ar" sz="1200">
                          <a:solidFill>
                            <a:schemeClr val="dk1"/>
                          </a:solidFill>
                          <a:latin typeface="Comic Sans MS"/>
                          <a:ea typeface="Comic Sans MS"/>
                          <a:cs typeface="Comic Sans MS"/>
                          <a:sym typeface="Comic Sans MS"/>
                        </a:rPr>
                        <a:t>Puberty</a:t>
                      </a:r>
                      <a:endParaRPr sz="1200">
                        <a:latin typeface="Comic Sans MS"/>
                        <a:ea typeface="Comic Sans MS"/>
                        <a:cs typeface="Comic Sans MS"/>
                        <a:sym typeface="Comic Sans MS"/>
                      </a:endParaRPr>
                    </a:p>
                  </a:txBody>
                  <a:tcPr marT="91425" marB="91425" marR="91425" marL="91425">
                    <a:solidFill>
                      <a:srgbClr val="FFFFFF"/>
                    </a:solidFill>
                  </a:tcPr>
                </a:tc>
              </a:tr>
              <a:tr h="366625">
                <a:tc>
                  <a:txBody>
                    <a:bodyPr>
                      <a:noAutofit/>
                    </a:bodyPr>
                    <a:lstStyle/>
                    <a:p>
                      <a:pPr indent="0" lvl="0" marL="0">
                        <a:spcBef>
                          <a:spcPts val="0"/>
                        </a:spcBef>
                        <a:spcAft>
                          <a:spcPts val="0"/>
                        </a:spcAft>
                        <a:buNone/>
                      </a:pPr>
                      <a:r>
                        <a:rPr lang="ar" sz="1200">
                          <a:latin typeface="Comic Sans MS"/>
                          <a:ea typeface="Comic Sans MS"/>
                          <a:cs typeface="Comic Sans MS"/>
                          <a:sym typeface="Comic Sans MS"/>
                        </a:rPr>
                        <a:t>  C. </a:t>
                      </a:r>
                      <a:endParaRPr sz="12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a:spcBef>
                          <a:spcPts val="0"/>
                        </a:spcBef>
                        <a:spcAft>
                          <a:spcPts val="0"/>
                        </a:spcAft>
                        <a:buClr>
                          <a:schemeClr val="dk1"/>
                        </a:buClr>
                        <a:buSzPts val="1100"/>
                        <a:buFont typeface="Arial"/>
                        <a:buNone/>
                      </a:pPr>
                      <a:r>
                        <a:rPr lang="ar" sz="1200">
                          <a:solidFill>
                            <a:schemeClr val="dk1"/>
                          </a:solidFill>
                          <a:latin typeface="Comic Sans MS"/>
                          <a:ea typeface="Comic Sans MS"/>
                          <a:cs typeface="Comic Sans MS"/>
                          <a:sym typeface="Comic Sans MS"/>
                        </a:rPr>
                        <a:t>Sulcus limitans</a:t>
                      </a:r>
                      <a:endParaRPr sz="1200">
                        <a:latin typeface="Comic Sans MS"/>
                        <a:ea typeface="Comic Sans MS"/>
                        <a:cs typeface="Comic Sans MS"/>
                        <a:sym typeface="Comic Sans MS"/>
                      </a:endParaRPr>
                    </a:p>
                  </a:txBody>
                  <a:tcPr marT="91425" marB="91425" marR="91425" marL="91425">
                    <a:solidFill>
                      <a:srgbClr val="FFFFFF"/>
                    </a:solidFill>
                  </a:tcPr>
                </a:tc>
                <a:tc>
                  <a:txBody>
                    <a:bodyPr>
                      <a:noAutofit/>
                    </a:bodyPr>
                    <a:lstStyle/>
                    <a:p>
                      <a:pPr indent="0" lvl="0" marL="0">
                        <a:spcBef>
                          <a:spcPts val="0"/>
                        </a:spcBef>
                        <a:spcAft>
                          <a:spcPts val="0"/>
                        </a:spcAft>
                        <a:buNone/>
                      </a:pPr>
                      <a:r>
                        <a:rPr lang="ar" sz="1200">
                          <a:latin typeface="Comic Sans MS"/>
                          <a:ea typeface="Comic Sans MS"/>
                          <a:cs typeface="Comic Sans MS"/>
                          <a:sym typeface="Comic Sans MS"/>
                        </a:rPr>
                        <a:t>  C. </a:t>
                      </a:r>
                      <a:endParaRPr sz="12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a:spcBef>
                          <a:spcPts val="0"/>
                        </a:spcBef>
                        <a:spcAft>
                          <a:spcPts val="0"/>
                        </a:spcAft>
                        <a:buClr>
                          <a:schemeClr val="dk1"/>
                        </a:buClr>
                        <a:buSzPts val="1100"/>
                        <a:buFont typeface="Arial"/>
                        <a:buNone/>
                      </a:pPr>
                      <a:r>
                        <a:rPr lang="ar" sz="1200">
                          <a:solidFill>
                            <a:schemeClr val="dk1"/>
                          </a:solidFill>
                          <a:latin typeface="Comic Sans MS"/>
                          <a:ea typeface="Comic Sans MS"/>
                          <a:cs typeface="Comic Sans MS"/>
                          <a:sym typeface="Comic Sans MS"/>
                        </a:rPr>
                        <a:t>4</a:t>
                      </a:r>
                      <a:r>
                        <a:rPr lang="ar" sz="1200">
                          <a:solidFill>
                            <a:schemeClr val="dk1"/>
                          </a:solidFill>
                          <a:latin typeface="Comic Sans MS"/>
                          <a:ea typeface="Comic Sans MS"/>
                          <a:cs typeface="Comic Sans MS"/>
                          <a:sym typeface="Comic Sans MS"/>
                        </a:rPr>
                        <a:t>-6 years</a:t>
                      </a:r>
                      <a:endParaRPr sz="1200">
                        <a:latin typeface="Comic Sans MS"/>
                        <a:ea typeface="Comic Sans MS"/>
                        <a:cs typeface="Comic Sans MS"/>
                        <a:sym typeface="Comic Sans MS"/>
                      </a:endParaRPr>
                    </a:p>
                  </a:txBody>
                  <a:tcPr marT="91425" marB="91425" marR="91425" marL="91425">
                    <a:solidFill>
                      <a:srgbClr val="FFFFFF"/>
                    </a:solidFill>
                  </a:tcPr>
                </a:tc>
              </a:tr>
              <a:tr h="244850">
                <a:tc>
                  <a:txBody>
                    <a:bodyPr>
                      <a:noAutofit/>
                    </a:bodyPr>
                    <a:lstStyle/>
                    <a:p>
                      <a:pPr indent="0" lvl="0" marL="0">
                        <a:spcBef>
                          <a:spcPts val="0"/>
                        </a:spcBef>
                        <a:spcAft>
                          <a:spcPts val="0"/>
                        </a:spcAft>
                        <a:buNone/>
                      </a:pPr>
                      <a:r>
                        <a:rPr lang="ar" sz="1200">
                          <a:latin typeface="Comic Sans MS"/>
                          <a:ea typeface="Comic Sans MS"/>
                          <a:cs typeface="Comic Sans MS"/>
                          <a:sym typeface="Comic Sans MS"/>
                        </a:rPr>
                        <a:t>  D. </a:t>
                      </a:r>
                      <a:endParaRPr sz="12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a:spcBef>
                          <a:spcPts val="0"/>
                        </a:spcBef>
                        <a:spcAft>
                          <a:spcPts val="0"/>
                        </a:spcAft>
                        <a:buClr>
                          <a:schemeClr val="dk1"/>
                        </a:buClr>
                        <a:buSzPts val="1100"/>
                        <a:buFont typeface="Arial"/>
                        <a:buNone/>
                      </a:pPr>
                      <a:r>
                        <a:rPr lang="ar" sz="1200">
                          <a:solidFill>
                            <a:schemeClr val="dk1"/>
                          </a:solidFill>
                          <a:latin typeface="Comic Sans MS"/>
                          <a:ea typeface="Comic Sans MS"/>
                          <a:cs typeface="Comic Sans MS"/>
                          <a:sym typeface="Comic Sans MS"/>
                        </a:rPr>
                        <a:t>Ventral Media Fissure</a:t>
                      </a:r>
                      <a:endParaRPr sz="1200">
                        <a:latin typeface="Comic Sans MS"/>
                        <a:ea typeface="Comic Sans MS"/>
                        <a:cs typeface="Comic Sans MS"/>
                        <a:sym typeface="Comic Sans MS"/>
                      </a:endParaRPr>
                    </a:p>
                  </a:txBody>
                  <a:tcPr marT="91425" marB="91425" marR="91425" marL="91425">
                    <a:solidFill>
                      <a:srgbClr val="FFFFFF"/>
                    </a:solidFill>
                  </a:tcPr>
                </a:tc>
                <a:tc>
                  <a:txBody>
                    <a:bodyPr>
                      <a:noAutofit/>
                    </a:bodyPr>
                    <a:lstStyle/>
                    <a:p>
                      <a:pPr indent="0" lvl="0" marL="0">
                        <a:spcBef>
                          <a:spcPts val="0"/>
                        </a:spcBef>
                        <a:spcAft>
                          <a:spcPts val="0"/>
                        </a:spcAft>
                        <a:buNone/>
                      </a:pPr>
                      <a:r>
                        <a:rPr lang="ar" sz="1200">
                          <a:latin typeface="Comic Sans MS"/>
                          <a:ea typeface="Comic Sans MS"/>
                          <a:cs typeface="Comic Sans MS"/>
                          <a:sym typeface="Comic Sans MS"/>
                        </a:rPr>
                        <a:t>  D. </a:t>
                      </a:r>
                      <a:endParaRPr sz="12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a:spcBef>
                          <a:spcPts val="0"/>
                        </a:spcBef>
                        <a:spcAft>
                          <a:spcPts val="0"/>
                        </a:spcAft>
                        <a:buClr>
                          <a:schemeClr val="dk1"/>
                        </a:buClr>
                        <a:buSzPts val="1100"/>
                        <a:buFont typeface="Arial"/>
                        <a:buNone/>
                      </a:pPr>
                      <a:r>
                        <a:rPr lang="ar" sz="1200">
                          <a:solidFill>
                            <a:schemeClr val="dk1"/>
                          </a:solidFill>
                          <a:latin typeface="Comic Sans MS"/>
                          <a:ea typeface="Comic Sans MS"/>
                          <a:cs typeface="Comic Sans MS"/>
                          <a:sym typeface="Comic Sans MS"/>
                        </a:rPr>
                        <a:t>Around 25 Years</a:t>
                      </a:r>
                      <a:endParaRPr sz="1200">
                        <a:latin typeface="Comic Sans MS"/>
                        <a:ea typeface="Comic Sans MS"/>
                        <a:cs typeface="Comic Sans MS"/>
                        <a:sym typeface="Comic Sans MS"/>
                      </a:endParaRPr>
                    </a:p>
                  </a:txBody>
                  <a:tcPr marT="91425" marB="91425" marR="91425" marL="91425">
                    <a:solidFill>
                      <a:srgbClr val="FFFFFF"/>
                    </a:solidFill>
                  </a:tcPr>
                </a:tc>
              </a:tr>
              <a:tr h="463175">
                <a:tc gridSpan="2">
                  <a:txBody>
                    <a:bodyPr>
                      <a:noAutofit/>
                    </a:bodyPr>
                    <a:lstStyle/>
                    <a:p>
                      <a:pPr indent="0" lvl="0" marL="0" rtl="0">
                        <a:spcBef>
                          <a:spcPts val="0"/>
                        </a:spcBef>
                        <a:spcAft>
                          <a:spcPts val="0"/>
                        </a:spcAft>
                        <a:buNone/>
                      </a:pPr>
                      <a:r>
                        <a:rPr lang="ar" sz="1200">
                          <a:latin typeface="Comic Sans MS"/>
                          <a:ea typeface="Comic Sans MS"/>
                          <a:cs typeface="Comic Sans MS"/>
                          <a:sym typeface="Comic Sans MS"/>
                        </a:rPr>
                        <a:t>7. 14-Regarding spina bifida which one of the following statements is correct?</a:t>
                      </a:r>
                      <a:endParaRPr sz="1200">
                        <a:latin typeface="Comic Sans MS"/>
                        <a:ea typeface="Comic Sans MS"/>
                        <a:cs typeface="Comic Sans MS"/>
                        <a:sym typeface="Comic Sans MS"/>
                      </a:endParaRPr>
                    </a:p>
                  </a:txBody>
                  <a:tcPr marT="91425" marB="91425" marR="91425" marL="91425">
                    <a:solidFill>
                      <a:srgbClr val="D9D2E9"/>
                    </a:solidFill>
                  </a:tcPr>
                </a:tc>
                <a:tc hMerge="1"/>
                <a:tc gridSpan="2">
                  <a:txBody>
                    <a:bodyPr>
                      <a:noAutofit/>
                    </a:bodyPr>
                    <a:lstStyle/>
                    <a:p>
                      <a:pPr indent="0" lvl="0" marL="0" rtl="0">
                        <a:spcBef>
                          <a:spcPts val="0"/>
                        </a:spcBef>
                        <a:spcAft>
                          <a:spcPts val="0"/>
                        </a:spcAft>
                        <a:buNone/>
                      </a:pPr>
                      <a:r>
                        <a:rPr lang="ar" sz="1200">
                          <a:latin typeface="Comic Sans MS"/>
                          <a:ea typeface="Comic Sans MS"/>
                          <a:cs typeface="Comic Sans MS"/>
                          <a:sym typeface="Comic Sans MS"/>
                        </a:rPr>
                        <a:t>8. Myelination of nerve fibers continues after birth during:</a:t>
                      </a:r>
                      <a:endParaRPr sz="1200">
                        <a:latin typeface="Comic Sans MS"/>
                        <a:ea typeface="Comic Sans MS"/>
                        <a:cs typeface="Comic Sans MS"/>
                        <a:sym typeface="Comic Sans MS"/>
                      </a:endParaRPr>
                    </a:p>
                  </a:txBody>
                  <a:tcPr marT="91425" marB="91425" marR="91425" marL="91425">
                    <a:solidFill>
                      <a:srgbClr val="D9D2E9"/>
                    </a:solidFill>
                  </a:tcPr>
                </a:tc>
                <a:tc hMerge="1"/>
              </a:tr>
              <a:tr h="463175">
                <a:tc>
                  <a:txBody>
                    <a:bodyPr>
                      <a:noAutofit/>
                    </a:bodyPr>
                    <a:lstStyle/>
                    <a:p>
                      <a:pPr indent="-304800" lvl="0" marL="457200">
                        <a:spcBef>
                          <a:spcPts val="0"/>
                        </a:spcBef>
                        <a:spcAft>
                          <a:spcPts val="0"/>
                        </a:spcAft>
                        <a:buSzPts val="1200"/>
                        <a:buFont typeface="Comic Sans MS"/>
                        <a:buAutoNum type="alphaUcPeriod"/>
                      </a:pPr>
                      <a:r>
                        <a:t/>
                      </a:r>
                      <a:endParaRPr sz="12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a:spcBef>
                          <a:spcPts val="0"/>
                        </a:spcBef>
                        <a:spcAft>
                          <a:spcPts val="0"/>
                        </a:spcAft>
                        <a:buNone/>
                      </a:pPr>
                      <a:r>
                        <a:rPr lang="ar" sz="1200">
                          <a:latin typeface="Comic Sans MS"/>
                          <a:ea typeface="Comic Sans MS"/>
                          <a:cs typeface="Comic Sans MS"/>
                          <a:sym typeface="Comic Sans MS"/>
                        </a:rPr>
                        <a:t>The Closed Type Is More Frequent Than The Open type </a:t>
                      </a:r>
                      <a:endParaRPr sz="1200">
                        <a:latin typeface="Comic Sans MS"/>
                        <a:ea typeface="Comic Sans MS"/>
                        <a:cs typeface="Comic Sans MS"/>
                        <a:sym typeface="Comic Sans MS"/>
                      </a:endParaRPr>
                    </a:p>
                  </a:txBody>
                  <a:tcPr marT="91425" marB="91425" marR="91425" marL="91425">
                    <a:solidFill>
                      <a:srgbClr val="FFFFFF"/>
                    </a:solidFill>
                  </a:tcPr>
                </a:tc>
                <a:tc>
                  <a:txBody>
                    <a:bodyPr>
                      <a:noAutofit/>
                    </a:bodyPr>
                    <a:lstStyle/>
                    <a:p>
                      <a:pPr indent="-304800" lvl="0" marL="457200">
                        <a:spcBef>
                          <a:spcPts val="0"/>
                        </a:spcBef>
                        <a:spcAft>
                          <a:spcPts val="0"/>
                        </a:spcAft>
                        <a:buSzPts val="1200"/>
                        <a:buFont typeface="Comic Sans MS"/>
                        <a:buAutoNum type="alphaUcPeriod"/>
                      </a:pPr>
                      <a:r>
                        <a:t/>
                      </a:r>
                      <a:endParaRPr sz="12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a:spcBef>
                          <a:spcPts val="0"/>
                        </a:spcBef>
                        <a:spcAft>
                          <a:spcPts val="0"/>
                        </a:spcAft>
                        <a:buNone/>
                      </a:pPr>
                      <a:r>
                        <a:rPr lang="ar" sz="1200">
                          <a:latin typeface="Comic Sans MS"/>
                          <a:ea typeface="Comic Sans MS"/>
                          <a:cs typeface="Comic Sans MS"/>
                          <a:sym typeface="Comic Sans MS"/>
                        </a:rPr>
                        <a:t>First 2 Months</a:t>
                      </a:r>
                      <a:endParaRPr sz="1200">
                        <a:latin typeface="Comic Sans MS"/>
                        <a:ea typeface="Comic Sans MS"/>
                        <a:cs typeface="Comic Sans MS"/>
                        <a:sym typeface="Comic Sans MS"/>
                      </a:endParaRPr>
                    </a:p>
                  </a:txBody>
                  <a:tcPr marT="91425" marB="91425" marR="91425" marL="91425">
                    <a:solidFill>
                      <a:srgbClr val="FFFFFF"/>
                    </a:solidFill>
                  </a:tcPr>
                </a:tc>
              </a:tr>
              <a:tr h="463175">
                <a:tc>
                  <a:txBody>
                    <a:bodyPr>
                      <a:noAutofit/>
                    </a:bodyPr>
                    <a:lstStyle/>
                    <a:p>
                      <a:pPr indent="0" lvl="0" marL="0">
                        <a:spcBef>
                          <a:spcPts val="0"/>
                        </a:spcBef>
                        <a:spcAft>
                          <a:spcPts val="0"/>
                        </a:spcAft>
                        <a:buNone/>
                      </a:pPr>
                      <a:r>
                        <a:rPr lang="ar" sz="1200">
                          <a:latin typeface="Comic Sans MS"/>
                          <a:ea typeface="Comic Sans MS"/>
                          <a:cs typeface="Comic Sans MS"/>
                          <a:sym typeface="Comic Sans MS"/>
                        </a:rPr>
                        <a:t>  B. </a:t>
                      </a:r>
                      <a:endParaRPr sz="12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a:spcBef>
                          <a:spcPts val="0"/>
                        </a:spcBef>
                        <a:spcAft>
                          <a:spcPts val="0"/>
                        </a:spcAft>
                        <a:buNone/>
                      </a:pPr>
                      <a:r>
                        <a:rPr lang="ar" sz="1200">
                          <a:latin typeface="Comic Sans MS"/>
                          <a:ea typeface="Comic Sans MS"/>
                          <a:cs typeface="Comic Sans MS"/>
                          <a:sym typeface="Comic Sans MS"/>
                        </a:rPr>
                        <a:t>The closed type presents with clinical symptoms.</a:t>
                      </a:r>
                      <a:endParaRPr sz="1200">
                        <a:latin typeface="Comic Sans MS"/>
                        <a:ea typeface="Comic Sans MS"/>
                        <a:cs typeface="Comic Sans MS"/>
                        <a:sym typeface="Comic Sans MS"/>
                      </a:endParaRPr>
                    </a:p>
                  </a:txBody>
                  <a:tcPr marT="91425" marB="91425" marR="91425" marL="91425">
                    <a:solidFill>
                      <a:srgbClr val="FFFFFF"/>
                    </a:solidFill>
                  </a:tcPr>
                </a:tc>
                <a:tc>
                  <a:txBody>
                    <a:bodyPr>
                      <a:noAutofit/>
                    </a:bodyPr>
                    <a:lstStyle/>
                    <a:p>
                      <a:pPr indent="0" lvl="0" marL="0">
                        <a:spcBef>
                          <a:spcPts val="0"/>
                        </a:spcBef>
                        <a:spcAft>
                          <a:spcPts val="0"/>
                        </a:spcAft>
                        <a:buNone/>
                      </a:pPr>
                      <a:r>
                        <a:rPr lang="ar" sz="1200">
                          <a:latin typeface="Comic Sans MS"/>
                          <a:ea typeface="Comic Sans MS"/>
                          <a:cs typeface="Comic Sans MS"/>
                          <a:sym typeface="Comic Sans MS"/>
                        </a:rPr>
                        <a:t>  B. </a:t>
                      </a:r>
                      <a:endParaRPr sz="12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a:spcBef>
                          <a:spcPts val="0"/>
                        </a:spcBef>
                        <a:spcAft>
                          <a:spcPts val="0"/>
                        </a:spcAft>
                        <a:buNone/>
                      </a:pPr>
                      <a:r>
                        <a:rPr lang="ar" sz="1200">
                          <a:latin typeface="Comic Sans MS"/>
                          <a:ea typeface="Comic Sans MS"/>
                          <a:cs typeface="Comic Sans MS"/>
                          <a:sym typeface="Comic Sans MS"/>
                        </a:rPr>
                        <a:t>First 4 Months</a:t>
                      </a:r>
                      <a:endParaRPr sz="1200">
                        <a:latin typeface="Comic Sans MS"/>
                        <a:ea typeface="Comic Sans MS"/>
                        <a:cs typeface="Comic Sans MS"/>
                        <a:sym typeface="Comic Sans MS"/>
                      </a:endParaRPr>
                    </a:p>
                  </a:txBody>
                  <a:tcPr marT="91425" marB="91425" marR="91425" marL="91425">
                    <a:solidFill>
                      <a:srgbClr val="FFFFFF"/>
                    </a:solidFill>
                  </a:tcPr>
                </a:tc>
              </a:tr>
              <a:tr h="463175">
                <a:tc>
                  <a:txBody>
                    <a:bodyPr>
                      <a:noAutofit/>
                    </a:bodyPr>
                    <a:lstStyle/>
                    <a:p>
                      <a:pPr indent="0" lvl="0" marL="0">
                        <a:spcBef>
                          <a:spcPts val="0"/>
                        </a:spcBef>
                        <a:spcAft>
                          <a:spcPts val="0"/>
                        </a:spcAft>
                        <a:buNone/>
                      </a:pPr>
                      <a:r>
                        <a:rPr lang="ar" sz="1200">
                          <a:latin typeface="Comic Sans MS"/>
                          <a:ea typeface="Comic Sans MS"/>
                          <a:cs typeface="Comic Sans MS"/>
                          <a:sym typeface="Comic Sans MS"/>
                        </a:rPr>
                        <a:t>  C. </a:t>
                      </a:r>
                      <a:endParaRPr sz="12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a:spcBef>
                          <a:spcPts val="0"/>
                        </a:spcBef>
                        <a:spcAft>
                          <a:spcPts val="0"/>
                        </a:spcAft>
                        <a:buNone/>
                      </a:pPr>
                      <a:r>
                        <a:rPr lang="ar" sz="1200">
                          <a:latin typeface="Comic Sans MS"/>
                          <a:ea typeface="Comic Sans MS"/>
                          <a:cs typeface="Comic Sans MS"/>
                          <a:sym typeface="Comic Sans MS"/>
                        </a:rPr>
                        <a:t>Spina bifida is due to failure of fusion between the halves of vertebral arch.</a:t>
                      </a:r>
                      <a:endParaRPr sz="1200">
                        <a:latin typeface="Comic Sans MS"/>
                        <a:ea typeface="Comic Sans MS"/>
                        <a:cs typeface="Comic Sans MS"/>
                        <a:sym typeface="Comic Sans MS"/>
                      </a:endParaRPr>
                    </a:p>
                  </a:txBody>
                  <a:tcPr marT="91425" marB="91425" marR="91425" marL="91425">
                    <a:solidFill>
                      <a:srgbClr val="FFFFFF"/>
                    </a:solidFill>
                  </a:tcPr>
                </a:tc>
                <a:tc>
                  <a:txBody>
                    <a:bodyPr>
                      <a:noAutofit/>
                    </a:bodyPr>
                    <a:lstStyle/>
                    <a:p>
                      <a:pPr indent="0" lvl="0" marL="0">
                        <a:spcBef>
                          <a:spcPts val="0"/>
                        </a:spcBef>
                        <a:spcAft>
                          <a:spcPts val="0"/>
                        </a:spcAft>
                        <a:buNone/>
                      </a:pPr>
                      <a:r>
                        <a:rPr lang="ar" sz="1200">
                          <a:latin typeface="Comic Sans MS"/>
                          <a:ea typeface="Comic Sans MS"/>
                          <a:cs typeface="Comic Sans MS"/>
                          <a:sym typeface="Comic Sans MS"/>
                        </a:rPr>
                        <a:t>  C. </a:t>
                      </a:r>
                      <a:endParaRPr sz="12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a:spcBef>
                          <a:spcPts val="0"/>
                        </a:spcBef>
                        <a:spcAft>
                          <a:spcPts val="0"/>
                        </a:spcAft>
                        <a:buNone/>
                      </a:pPr>
                      <a:r>
                        <a:rPr lang="ar" sz="1200">
                          <a:latin typeface="Comic Sans MS"/>
                          <a:ea typeface="Comic Sans MS"/>
                          <a:cs typeface="Comic Sans MS"/>
                          <a:sym typeface="Comic Sans MS"/>
                        </a:rPr>
                        <a:t>First 8 Months</a:t>
                      </a:r>
                      <a:endParaRPr sz="1200">
                        <a:latin typeface="Comic Sans MS"/>
                        <a:ea typeface="Comic Sans MS"/>
                        <a:cs typeface="Comic Sans MS"/>
                        <a:sym typeface="Comic Sans MS"/>
                      </a:endParaRPr>
                    </a:p>
                  </a:txBody>
                  <a:tcPr marT="91425" marB="91425" marR="91425" marL="91425">
                    <a:solidFill>
                      <a:srgbClr val="FFFFFF"/>
                    </a:solidFill>
                  </a:tcPr>
                </a:tc>
              </a:tr>
              <a:tr h="463175">
                <a:tc>
                  <a:txBody>
                    <a:bodyPr>
                      <a:noAutofit/>
                    </a:bodyPr>
                    <a:lstStyle/>
                    <a:p>
                      <a:pPr indent="0" lvl="0" marL="0">
                        <a:spcBef>
                          <a:spcPts val="0"/>
                        </a:spcBef>
                        <a:spcAft>
                          <a:spcPts val="0"/>
                        </a:spcAft>
                        <a:buNone/>
                      </a:pPr>
                      <a:r>
                        <a:rPr lang="ar" sz="1200">
                          <a:latin typeface="Comic Sans MS"/>
                          <a:ea typeface="Comic Sans MS"/>
                          <a:cs typeface="Comic Sans MS"/>
                          <a:sym typeface="Comic Sans MS"/>
                        </a:rPr>
                        <a:t>  D. </a:t>
                      </a:r>
                      <a:endParaRPr sz="12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a:spcBef>
                          <a:spcPts val="0"/>
                        </a:spcBef>
                        <a:spcAft>
                          <a:spcPts val="0"/>
                        </a:spcAft>
                        <a:buNone/>
                      </a:pPr>
                      <a:r>
                        <a:rPr lang="ar" sz="1200">
                          <a:latin typeface="Comic Sans MS"/>
                          <a:ea typeface="Comic Sans MS"/>
                          <a:cs typeface="Comic Sans MS"/>
                          <a:sym typeface="Comic Sans MS"/>
                        </a:rPr>
                        <a:t>In cases of spina bifida with meningocoele, the spinal cord is open.</a:t>
                      </a:r>
                      <a:endParaRPr sz="1200">
                        <a:latin typeface="Comic Sans MS"/>
                        <a:ea typeface="Comic Sans MS"/>
                        <a:cs typeface="Comic Sans MS"/>
                        <a:sym typeface="Comic Sans MS"/>
                      </a:endParaRPr>
                    </a:p>
                  </a:txBody>
                  <a:tcPr marT="91425" marB="91425" marR="91425" marL="91425">
                    <a:solidFill>
                      <a:srgbClr val="FFFFFF"/>
                    </a:solidFill>
                  </a:tcPr>
                </a:tc>
                <a:tc>
                  <a:txBody>
                    <a:bodyPr>
                      <a:noAutofit/>
                    </a:bodyPr>
                    <a:lstStyle/>
                    <a:p>
                      <a:pPr indent="0" lvl="0" marL="0">
                        <a:spcBef>
                          <a:spcPts val="0"/>
                        </a:spcBef>
                        <a:spcAft>
                          <a:spcPts val="0"/>
                        </a:spcAft>
                        <a:buNone/>
                      </a:pPr>
                      <a:r>
                        <a:rPr lang="ar" sz="1200">
                          <a:latin typeface="Comic Sans MS"/>
                          <a:ea typeface="Comic Sans MS"/>
                          <a:cs typeface="Comic Sans MS"/>
                          <a:sym typeface="Comic Sans MS"/>
                        </a:rPr>
                        <a:t>  D. </a:t>
                      </a:r>
                      <a:endParaRPr sz="12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a:spcBef>
                          <a:spcPts val="0"/>
                        </a:spcBef>
                        <a:spcAft>
                          <a:spcPts val="0"/>
                        </a:spcAft>
                        <a:buNone/>
                      </a:pPr>
                      <a:r>
                        <a:rPr lang="ar" sz="1200">
                          <a:latin typeface="Comic Sans MS"/>
                          <a:ea typeface="Comic Sans MS"/>
                          <a:cs typeface="Comic Sans MS"/>
                          <a:sym typeface="Comic Sans MS"/>
                        </a:rPr>
                        <a:t>First 12 Months</a:t>
                      </a:r>
                      <a:endParaRPr sz="1200">
                        <a:latin typeface="Comic Sans MS"/>
                        <a:ea typeface="Comic Sans MS"/>
                        <a:cs typeface="Comic Sans MS"/>
                        <a:sym typeface="Comic Sans MS"/>
                      </a:endParaRPr>
                    </a:p>
                  </a:txBody>
                  <a:tcPr marT="91425" marB="91425" marR="91425" marL="91425">
                    <a:solidFill>
                      <a:srgbClr val="FFFFFF"/>
                    </a:solidFill>
                  </a:tcPr>
                </a:tc>
              </a:tr>
            </a:tbl>
          </a:graphicData>
        </a:graphic>
      </p:graphicFrame>
      <p:graphicFrame>
        <p:nvGraphicFramePr>
          <p:cNvPr id="186" name="Google Shape;186;p21"/>
          <p:cNvGraphicFramePr/>
          <p:nvPr/>
        </p:nvGraphicFramePr>
        <p:xfrm>
          <a:off x="368766" y="10661576"/>
          <a:ext cx="3000000" cy="3000000"/>
        </p:xfrm>
        <a:graphic>
          <a:graphicData uri="http://schemas.openxmlformats.org/drawingml/2006/table">
            <a:tbl>
              <a:tblPr>
                <a:noFill/>
                <a:tableStyleId>{51B6F6F0-6FEA-487F-8CBA-90A2D5A66A33}</a:tableStyleId>
              </a:tblPr>
              <a:tblGrid>
                <a:gridCol w="934050"/>
                <a:gridCol w="934050"/>
                <a:gridCol w="934050"/>
                <a:gridCol w="934050"/>
                <a:gridCol w="934050"/>
                <a:gridCol w="934050"/>
                <a:gridCol w="934050"/>
                <a:gridCol w="934050"/>
                <a:gridCol w="934050"/>
              </a:tblGrid>
              <a:tr h="287725">
                <a:tc>
                  <a:txBody>
                    <a:bodyPr>
                      <a:noAutofit/>
                    </a:bodyPr>
                    <a:lstStyle/>
                    <a:p>
                      <a:pPr indent="0" lvl="0" marL="0" algn="ctr">
                        <a:spcBef>
                          <a:spcPts val="0"/>
                        </a:spcBef>
                        <a:spcAft>
                          <a:spcPts val="0"/>
                        </a:spcAft>
                        <a:buNone/>
                      </a:pPr>
                      <a:r>
                        <a:rPr lang="ar" sz="1200">
                          <a:latin typeface="Comic Sans MS"/>
                          <a:ea typeface="Comic Sans MS"/>
                          <a:cs typeface="Comic Sans MS"/>
                          <a:sym typeface="Comic Sans MS"/>
                        </a:rPr>
                        <a:t>Q</a:t>
                      </a:r>
                      <a:endParaRPr sz="12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algn="ctr">
                        <a:spcBef>
                          <a:spcPts val="0"/>
                        </a:spcBef>
                        <a:spcAft>
                          <a:spcPts val="0"/>
                        </a:spcAft>
                        <a:buNone/>
                      </a:pPr>
                      <a:r>
                        <a:rPr lang="ar" sz="1200">
                          <a:latin typeface="Comic Sans MS"/>
                          <a:ea typeface="Comic Sans MS"/>
                          <a:cs typeface="Comic Sans MS"/>
                          <a:sym typeface="Comic Sans MS"/>
                        </a:rPr>
                        <a:t>1</a:t>
                      </a:r>
                      <a:endParaRPr sz="12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algn="ctr">
                        <a:spcBef>
                          <a:spcPts val="0"/>
                        </a:spcBef>
                        <a:spcAft>
                          <a:spcPts val="0"/>
                        </a:spcAft>
                        <a:buNone/>
                      </a:pPr>
                      <a:r>
                        <a:rPr lang="ar" sz="1200">
                          <a:latin typeface="Comic Sans MS"/>
                          <a:ea typeface="Comic Sans MS"/>
                          <a:cs typeface="Comic Sans MS"/>
                          <a:sym typeface="Comic Sans MS"/>
                        </a:rPr>
                        <a:t>2</a:t>
                      </a:r>
                      <a:endParaRPr sz="12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algn="ctr">
                        <a:spcBef>
                          <a:spcPts val="0"/>
                        </a:spcBef>
                        <a:spcAft>
                          <a:spcPts val="0"/>
                        </a:spcAft>
                        <a:buNone/>
                      </a:pPr>
                      <a:r>
                        <a:rPr lang="ar" sz="1200">
                          <a:latin typeface="Comic Sans MS"/>
                          <a:ea typeface="Comic Sans MS"/>
                          <a:cs typeface="Comic Sans MS"/>
                          <a:sym typeface="Comic Sans MS"/>
                        </a:rPr>
                        <a:t>3</a:t>
                      </a:r>
                      <a:endParaRPr sz="12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algn="ctr">
                        <a:spcBef>
                          <a:spcPts val="0"/>
                        </a:spcBef>
                        <a:spcAft>
                          <a:spcPts val="0"/>
                        </a:spcAft>
                        <a:buNone/>
                      </a:pPr>
                      <a:r>
                        <a:rPr lang="ar" sz="1200">
                          <a:latin typeface="Comic Sans MS"/>
                          <a:ea typeface="Comic Sans MS"/>
                          <a:cs typeface="Comic Sans MS"/>
                          <a:sym typeface="Comic Sans MS"/>
                        </a:rPr>
                        <a:t>4</a:t>
                      </a:r>
                      <a:endParaRPr sz="12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algn="ctr">
                        <a:spcBef>
                          <a:spcPts val="0"/>
                        </a:spcBef>
                        <a:spcAft>
                          <a:spcPts val="0"/>
                        </a:spcAft>
                        <a:buNone/>
                      </a:pPr>
                      <a:r>
                        <a:rPr lang="ar" sz="1200">
                          <a:latin typeface="Comic Sans MS"/>
                          <a:ea typeface="Comic Sans MS"/>
                          <a:cs typeface="Comic Sans MS"/>
                          <a:sym typeface="Comic Sans MS"/>
                        </a:rPr>
                        <a:t>5</a:t>
                      </a:r>
                      <a:endParaRPr sz="12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algn="ctr">
                        <a:spcBef>
                          <a:spcPts val="0"/>
                        </a:spcBef>
                        <a:spcAft>
                          <a:spcPts val="0"/>
                        </a:spcAft>
                        <a:buNone/>
                      </a:pPr>
                      <a:r>
                        <a:rPr lang="ar" sz="1200">
                          <a:latin typeface="Comic Sans MS"/>
                          <a:ea typeface="Comic Sans MS"/>
                          <a:cs typeface="Comic Sans MS"/>
                          <a:sym typeface="Comic Sans MS"/>
                        </a:rPr>
                        <a:t>6</a:t>
                      </a:r>
                      <a:endParaRPr sz="12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rtl="0" algn="ctr">
                        <a:spcBef>
                          <a:spcPts val="0"/>
                        </a:spcBef>
                        <a:spcAft>
                          <a:spcPts val="0"/>
                        </a:spcAft>
                        <a:buNone/>
                      </a:pPr>
                      <a:r>
                        <a:rPr lang="ar" sz="1200">
                          <a:latin typeface="Comic Sans MS"/>
                          <a:ea typeface="Comic Sans MS"/>
                          <a:cs typeface="Comic Sans MS"/>
                          <a:sym typeface="Comic Sans MS"/>
                        </a:rPr>
                        <a:t>7</a:t>
                      </a:r>
                      <a:endParaRPr sz="12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rtl="0" algn="ctr">
                        <a:spcBef>
                          <a:spcPts val="0"/>
                        </a:spcBef>
                        <a:spcAft>
                          <a:spcPts val="0"/>
                        </a:spcAft>
                        <a:buNone/>
                      </a:pPr>
                      <a:r>
                        <a:rPr lang="ar" sz="1200">
                          <a:latin typeface="Comic Sans MS"/>
                          <a:ea typeface="Comic Sans MS"/>
                          <a:cs typeface="Comic Sans MS"/>
                          <a:sym typeface="Comic Sans MS"/>
                        </a:rPr>
                        <a:t>8</a:t>
                      </a:r>
                      <a:endParaRPr sz="1200">
                        <a:latin typeface="Comic Sans MS"/>
                        <a:ea typeface="Comic Sans MS"/>
                        <a:cs typeface="Comic Sans MS"/>
                        <a:sym typeface="Comic Sans MS"/>
                      </a:endParaRPr>
                    </a:p>
                  </a:txBody>
                  <a:tcPr marT="91425" marB="91425" marR="91425" marL="91425">
                    <a:solidFill>
                      <a:srgbClr val="D9D2E9"/>
                    </a:solidFill>
                  </a:tcPr>
                </a:tc>
              </a:tr>
              <a:tr h="289225">
                <a:tc>
                  <a:txBody>
                    <a:bodyPr>
                      <a:noAutofit/>
                    </a:bodyPr>
                    <a:lstStyle/>
                    <a:p>
                      <a:pPr indent="0" lvl="0" marL="0" algn="ctr">
                        <a:spcBef>
                          <a:spcPts val="0"/>
                        </a:spcBef>
                        <a:spcAft>
                          <a:spcPts val="0"/>
                        </a:spcAft>
                        <a:buNone/>
                      </a:pPr>
                      <a:r>
                        <a:rPr lang="ar" sz="1200">
                          <a:latin typeface="Comic Sans MS"/>
                          <a:ea typeface="Comic Sans MS"/>
                          <a:cs typeface="Comic Sans MS"/>
                          <a:sym typeface="Comic Sans MS"/>
                        </a:rPr>
                        <a:t>Answers </a:t>
                      </a:r>
                      <a:endParaRPr sz="1200">
                        <a:latin typeface="Comic Sans MS"/>
                        <a:ea typeface="Comic Sans MS"/>
                        <a:cs typeface="Comic Sans MS"/>
                        <a:sym typeface="Comic Sans MS"/>
                      </a:endParaRPr>
                    </a:p>
                  </a:txBody>
                  <a:tcPr marT="91425" marB="91425" marR="91425" marL="91425">
                    <a:solidFill>
                      <a:srgbClr val="D9D2E9"/>
                    </a:solidFill>
                  </a:tcPr>
                </a:tc>
                <a:tc>
                  <a:txBody>
                    <a:bodyPr>
                      <a:noAutofit/>
                    </a:bodyPr>
                    <a:lstStyle/>
                    <a:p>
                      <a:pPr indent="0" lvl="0" marL="0" algn="ctr">
                        <a:spcBef>
                          <a:spcPts val="0"/>
                        </a:spcBef>
                        <a:spcAft>
                          <a:spcPts val="0"/>
                        </a:spcAft>
                        <a:buNone/>
                      </a:pPr>
                      <a:r>
                        <a:rPr lang="ar" sz="1200">
                          <a:latin typeface="Comic Sans MS"/>
                          <a:ea typeface="Comic Sans MS"/>
                          <a:cs typeface="Comic Sans MS"/>
                          <a:sym typeface="Comic Sans MS"/>
                        </a:rPr>
                        <a:t>B </a:t>
                      </a:r>
                      <a:endParaRPr sz="1200">
                        <a:latin typeface="Comic Sans MS"/>
                        <a:ea typeface="Comic Sans MS"/>
                        <a:cs typeface="Comic Sans MS"/>
                        <a:sym typeface="Comic Sans MS"/>
                      </a:endParaRPr>
                    </a:p>
                  </a:txBody>
                  <a:tcPr marT="91425" marB="91425" marR="91425" marL="91425"/>
                </a:tc>
                <a:tc>
                  <a:txBody>
                    <a:bodyPr>
                      <a:noAutofit/>
                    </a:bodyPr>
                    <a:lstStyle/>
                    <a:p>
                      <a:pPr indent="0" lvl="0" marL="0" algn="ctr">
                        <a:spcBef>
                          <a:spcPts val="0"/>
                        </a:spcBef>
                        <a:spcAft>
                          <a:spcPts val="0"/>
                        </a:spcAft>
                        <a:buNone/>
                      </a:pPr>
                      <a:r>
                        <a:rPr lang="ar" sz="1200">
                          <a:latin typeface="Comic Sans MS"/>
                          <a:ea typeface="Comic Sans MS"/>
                          <a:cs typeface="Comic Sans MS"/>
                          <a:sym typeface="Comic Sans MS"/>
                        </a:rPr>
                        <a:t>A</a:t>
                      </a:r>
                      <a:endParaRPr sz="1200">
                        <a:latin typeface="Comic Sans MS"/>
                        <a:ea typeface="Comic Sans MS"/>
                        <a:cs typeface="Comic Sans MS"/>
                        <a:sym typeface="Comic Sans MS"/>
                      </a:endParaRPr>
                    </a:p>
                  </a:txBody>
                  <a:tcPr marT="91425" marB="91425" marR="91425" marL="91425"/>
                </a:tc>
                <a:tc>
                  <a:txBody>
                    <a:bodyPr>
                      <a:noAutofit/>
                    </a:bodyPr>
                    <a:lstStyle/>
                    <a:p>
                      <a:pPr indent="0" lvl="0" marL="0" algn="ctr">
                        <a:spcBef>
                          <a:spcPts val="0"/>
                        </a:spcBef>
                        <a:spcAft>
                          <a:spcPts val="0"/>
                        </a:spcAft>
                        <a:buNone/>
                      </a:pPr>
                      <a:r>
                        <a:rPr lang="ar" sz="1200">
                          <a:latin typeface="Comic Sans MS"/>
                          <a:ea typeface="Comic Sans MS"/>
                          <a:cs typeface="Comic Sans MS"/>
                          <a:sym typeface="Comic Sans MS"/>
                        </a:rPr>
                        <a:t>A</a:t>
                      </a:r>
                      <a:endParaRPr sz="1200">
                        <a:latin typeface="Comic Sans MS"/>
                        <a:ea typeface="Comic Sans MS"/>
                        <a:cs typeface="Comic Sans MS"/>
                        <a:sym typeface="Comic Sans MS"/>
                      </a:endParaRPr>
                    </a:p>
                  </a:txBody>
                  <a:tcPr marT="91425" marB="91425" marR="91425" marL="91425"/>
                </a:tc>
                <a:tc>
                  <a:txBody>
                    <a:bodyPr>
                      <a:noAutofit/>
                    </a:bodyPr>
                    <a:lstStyle/>
                    <a:p>
                      <a:pPr indent="0" lvl="0" marL="0" algn="ctr">
                        <a:spcBef>
                          <a:spcPts val="0"/>
                        </a:spcBef>
                        <a:spcAft>
                          <a:spcPts val="0"/>
                        </a:spcAft>
                        <a:buNone/>
                      </a:pPr>
                      <a:r>
                        <a:rPr lang="ar" sz="1200">
                          <a:latin typeface="Comic Sans MS"/>
                          <a:ea typeface="Comic Sans MS"/>
                          <a:cs typeface="Comic Sans MS"/>
                          <a:sym typeface="Comic Sans MS"/>
                        </a:rPr>
                        <a:t>B </a:t>
                      </a:r>
                      <a:endParaRPr sz="1200">
                        <a:latin typeface="Comic Sans MS"/>
                        <a:ea typeface="Comic Sans MS"/>
                        <a:cs typeface="Comic Sans MS"/>
                        <a:sym typeface="Comic Sans MS"/>
                      </a:endParaRPr>
                    </a:p>
                  </a:txBody>
                  <a:tcPr marT="91425" marB="91425" marR="91425" marL="91425"/>
                </a:tc>
                <a:tc>
                  <a:txBody>
                    <a:bodyPr>
                      <a:noAutofit/>
                    </a:bodyPr>
                    <a:lstStyle/>
                    <a:p>
                      <a:pPr indent="0" lvl="0" marL="0" algn="ctr">
                        <a:spcBef>
                          <a:spcPts val="0"/>
                        </a:spcBef>
                        <a:spcAft>
                          <a:spcPts val="0"/>
                        </a:spcAft>
                        <a:buNone/>
                      </a:pPr>
                      <a:r>
                        <a:rPr lang="ar" sz="1200">
                          <a:latin typeface="Comic Sans MS"/>
                          <a:ea typeface="Comic Sans MS"/>
                          <a:cs typeface="Comic Sans MS"/>
                          <a:sym typeface="Comic Sans MS"/>
                        </a:rPr>
                        <a:t>C</a:t>
                      </a:r>
                      <a:endParaRPr sz="1200">
                        <a:latin typeface="Comic Sans MS"/>
                        <a:ea typeface="Comic Sans MS"/>
                        <a:cs typeface="Comic Sans MS"/>
                        <a:sym typeface="Comic Sans MS"/>
                      </a:endParaRPr>
                    </a:p>
                  </a:txBody>
                  <a:tcPr marT="91425" marB="91425" marR="91425" marL="91425"/>
                </a:tc>
                <a:tc>
                  <a:txBody>
                    <a:bodyPr>
                      <a:noAutofit/>
                    </a:bodyPr>
                    <a:lstStyle/>
                    <a:p>
                      <a:pPr indent="0" lvl="0" marL="0" algn="ctr">
                        <a:spcBef>
                          <a:spcPts val="0"/>
                        </a:spcBef>
                        <a:spcAft>
                          <a:spcPts val="0"/>
                        </a:spcAft>
                        <a:buNone/>
                      </a:pPr>
                      <a:r>
                        <a:rPr lang="ar" sz="1200">
                          <a:latin typeface="Comic Sans MS"/>
                          <a:ea typeface="Comic Sans MS"/>
                          <a:cs typeface="Comic Sans MS"/>
                          <a:sym typeface="Comic Sans MS"/>
                        </a:rPr>
                        <a:t>C</a:t>
                      </a:r>
                      <a:endParaRPr sz="1200">
                        <a:latin typeface="Comic Sans MS"/>
                        <a:ea typeface="Comic Sans MS"/>
                        <a:cs typeface="Comic Sans MS"/>
                        <a:sym typeface="Comic Sans MS"/>
                      </a:endParaRPr>
                    </a:p>
                  </a:txBody>
                  <a:tcPr marT="91425" marB="91425" marR="91425" marL="91425"/>
                </a:tc>
                <a:tc>
                  <a:txBody>
                    <a:bodyPr>
                      <a:noAutofit/>
                    </a:bodyPr>
                    <a:lstStyle/>
                    <a:p>
                      <a:pPr indent="0" lvl="0" marL="0" algn="ctr">
                        <a:spcBef>
                          <a:spcPts val="0"/>
                        </a:spcBef>
                        <a:spcAft>
                          <a:spcPts val="0"/>
                        </a:spcAft>
                        <a:buNone/>
                      </a:pPr>
                      <a:r>
                        <a:rPr lang="ar" sz="1200">
                          <a:latin typeface="Comic Sans MS"/>
                          <a:ea typeface="Comic Sans MS"/>
                          <a:cs typeface="Comic Sans MS"/>
                          <a:sym typeface="Comic Sans MS"/>
                        </a:rPr>
                        <a:t>C</a:t>
                      </a:r>
                      <a:endParaRPr sz="1200">
                        <a:latin typeface="Comic Sans MS"/>
                        <a:ea typeface="Comic Sans MS"/>
                        <a:cs typeface="Comic Sans MS"/>
                        <a:sym typeface="Comic Sans MS"/>
                      </a:endParaRPr>
                    </a:p>
                  </a:txBody>
                  <a:tcPr marT="91425" marB="91425" marR="91425" marL="91425"/>
                </a:tc>
                <a:tc>
                  <a:txBody>
                    <a:bodyPr>
                      <a:noAutofit/>
                    </a:bodyPr>
                    <a:lstStyle/>
                    <a:p>
                      <a:pPr indent="0" lvl="0" marL="0" algn="ctr">
                        <a:spcBef>
                          <a:spcPts val="0"/>
                        </a:spcBef>
                        <a:spcAft>
                          <a:spcPts val="0"/>
                        </a:spcAft>
                        <a:buNone/>
                      </a:pPr>
                      <a:r>
                        <a:rPr lang="ar" sz="1200">
                          <a:latin typeface="Comic Sans MS"/>
                          <a:ea typeface="Comic Sans MS"/>
                          <a:cs typeface="Comic Sans MS"/>
                          <a:sym typeface="Comic Sans MS"/>
                        </a:rPr>
                        <a:t>D</a:t>
                      </a:r>
                      <a:endParaRPr sz="1200">
                        <a:latin typeface="Comic Sans MS"/>
                        <a:ea typeface="Comic Sans MS"/>
                        <a:cs typeface="Comic Sans MS"/>
                        <a:sym typeface="Comic Sans MS"/>
                      </a:endParaRPr>
                    </a:p>
                  </a:txBody>
                  <a:tcPr marT="91425" marB="91425" marR="91425" marL="91425"/>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