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2600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BF5031F-9742-461C-9938-7CB6DC8F0D08}">
  <a:tblStyle styleId="{6BF5031F-9742-461C-9938-7CB6DC8F0D0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969"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016c34307_0_0: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016c343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fee75264545429a_1: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fee75264545429a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016c34307_0_5: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016c343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dd5c364287766c9_5: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d5c364287766c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fd6e27f18d08c4b_0: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fd6e27f18d08c4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6f5940d1e14d049_14: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6f5940d1e14d049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c6478f46cdc3d1c_1: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c6478f46cdc3d1c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6f5940d1e14d049_23: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6f5940d1e14d049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c6478f46cdc3d1c_13: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c6478f46cdc3d1c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6f5940d1e14d049_48: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f5940d1e14d049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6f5940d1e14d049_70:notes"/>
          <p:cNvSpPr/>
          <p:nvPr>
            <p:ph idx="2" type="sldImg"/>
          </p:nvPr>
        </p:nvSpPr>
        <p:spPr>
          <a:xfrm>
            <a:off x="2185085"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6f5940d1e14d049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1823981"/>
            <a:ext cx="8520600" cy="50283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6942738"/>
            <a:ext cx="8520600" cy="1941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2709668"/>
            <a:ext cx="8520600" cy="48099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7721986"/>
            <a:ext cx="8520600" cy="3186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5268924"/>
            <a:ext cx="8520600" cy="20622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1090175"/>
            <a:ext cx="8520600" cy="1402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2823211"/>
            <a:ext cx="8520600" cy="83691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1090175"/>
            <a:ext cx="8520600" cy="1402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2823211"/>
            <a:ext cx="3999900" cy="83691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2823211"/>
            <a:ext cx="3999900" cy="83691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1090175"/>
            <a:ext cx="8520600" cy="1402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1361050"/>
            <a:ext cx="2808000" cy="18513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3404094"/>
            <a:ext cx="2808000" cy="77886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1102730"/>
            <a:ext cx="6367800" cy="100212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306"/>
            <a:ext cx="4572000" cy="1260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3020901"/>
            <a:ext cx="4045200" cy="3631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6866675"/>
            <a:ext cx="4045200" cy="302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1773762"/>
            <a:ext cx="3837000" cy="9051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10363613"/>
            <a:ext cx="5998800" cy="14823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1090175"/>
            <a:ext cx="8520600" cy="1402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2823211"/>
            <a:ext cx="8520600" cy="83691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11423453"/>
            <a:ext cx="548700" cy="9642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9.png"/><Relationship Id="rId4" Type="http://schemas.openxmlformats.org/officeDocument/2006/relationships/image" Target="../media/image11.jpg"/><Relationship Id="rId5"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hyperlink" Target="https://docs.google.com/forms/d/e/1FAIpQLScOgbUPt8Lie98pkxZHeIrxoigJtHsVPv6nd5981smYgqDT_A/viewform?usp=pp_url" TargetMode="External"/><Relationship Id="rId9" Type="http://schemas.openxmlformats.org/officeDocument/2006/relationships/image" Target="../media/image38.jpg"/><Relationship Id="rId5" Type="http://schemas.openxmlformats.org/officeDocument/2006/relationships/hyperlink" Target="https://docs.google.com/presentation/d/18C-Oz7NsnJFLe-X-vXyqMMVyOtMGyPuJpoGKGR_DVow/edit?usp=sharing" TargetMode="External"/><Relationship Id="rId6" Type="http://schemas.openxmlformats.org/officeDocument/2006/relationships/image" Target="../media/image40.png"/><Relationship Id="rId7" Type="http://schemas.openxmlformats.org/officeDocument/2006/relationships/image" Target="../media/image43.png"/><Relationship Id="rId8"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22.jpg"/><Relationship Id="rId9" Type="http://schemas.openxmlformats.org/officeDocument/2006/relationships/image" Target="../media/image3.png"/><Relationship Id="rId5" Type="http://schemas.openxmlformats.org/officeDocument/2006/relationships/image" Target="../media/image35.jpg"/><Relationship Id="rId6" Type="http://schemas.openxmlformats.org/officeDocument/2006/relationships/image" Target="../media/image20.jpg"/><Relationship Id="rId7" Type="http://schemas.openxmlformats.org/officeDocument/2006/relationships/image" Target="../media/image8.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0.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6.jpg"/><Relationship Id="rId4" Type="http://schemas.openxmlformats.org/officeDocument/2006/relationships/image" Target="../media/image33.jpg"/><Relationship Id="rId9" Type="http://schemas.openxmlformats.org/officeDocument/2006/relationships/image" Target="../media/image12.png"/><Relationship Id="rId5" Type="http://schemas.openxmlformats.org/officeDocument/2006/relationships/image" Target="../media/image6.jpg"/><Relationship Id="rId6" Type="http://schemas.openxmlformats.org/officeDocument/2006/relationships/image" Target="../media/image41.jpg"/><Relationship Id="rId7" Type="http://schemas.openxmlformats.org/officeDocument/2006/relationships/image" Target="../media/image5.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7.jpg"/><Relationship Id="rId4" Type="http://schemas.openxmlformats.org/officeDocument/2006/relationships/image" Target="../media/image39.jpg"/><Relationship Id="rId5" Type="http://schemas.openxmlformats.org/officeDocument/2006/relationships/image" Target="../media/image18.png"/><Relationship Id="rId6" Type="http://schemas.openxmlformats.org/officeDocument/2006/relationships/image" Target="../media/image13.png"/><Relationship Id="rId7" Type="http://schemas.openxmlformats.org/officeDocument/2006/relationships/image" Target="../media/image15.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4.jpg"/><Relationship Id="rId4" Type="http://schemas.openxmlformats.org/officeDocument/2006/relationships/image" Target="../media/image45.jpg"/><Relationship Id="rId9" Type="http://schemas.openxmlformats.org/officeDocument/2006/relationships/image" Target="../media/image46.jpg"/><Relationship Id="rId5" Type="http://schemas.openxmlformats.org/officeDocument/2006/relationships/image" Target="../media/image42.jpg"/><Relationship Id="rId6" Type="http://schemas.openxmlformats.org/officeDocument/2006/relationships/image" Target="../media/image25.jpg"/><Relationship Id="rId7" Type="http://schemas.openxmlformats.org/officeDocument/2006/relationships/image" Target="../media/image47.jpg"/><Relationship Id="rId8"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4.jpg"/><Relationship Id="rId4" Type="http://schemas.openxmlformats.org/officeDocument/2006/relationships/image" Target="../media/image27.jpg"/><Relationship Id="rId5" Type="http://schemas.openxmlformats.org/officeDocument/2006/relationships/image" Target="../media/image31.jpg"/><Relationship Id="rId6" Type="http://schemas.openxmlformats.org/officeDocument/2006/relationships/image" Target="../media/image28.jpg"/><Relationship Id="rId7" Type="http://schemas.openxmlformats.org/officeDocument/2006/relationships/image" Target="../media/image4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87275" y="11041850"/>
            <a:ext cx="1657874" cy="1408300"/>
          </a:xfrm>
          <a:prstGeom prst="rect">
            <a:avLst/>
          </a:prstGeom>
          <a:noFill/>
          <a:ln>
            <a:noFill/>
          </a:ln>
        </p:spPr>
      </p:pic>
      <p:pic>
        <p:nvPicPr>
          <p:cNvPr id="55" name="Google Shape;55;p13"/>
          <p:cNvPicPr preferRelativeResize="0"/>
          <p:nvPr/>
        </p:nvPicPr>
        <p:blipFill>
          <a:blip r:embed="rId5">
            <a:alphaModFix/>
          </a:blip>
          <a:stretch>
            <a:fillRect/>
          </a:stretch>
        </p:blipFill>
        <p:spPr>
          <a:xfrm>
            <a:off x="7131518" y="11041850"/>
            <a:ext cx="1745426" cy="1408299"/>
          </a:xfrm>
          <a:prstGeom prst="rect">
            <a:avLst/>
          </a:prstGeom>
          <a:noFill/>
          <a:ln>
            <a:noFill/>
          </a:ln>
        </p:spPr>
      </p:pic>
      <p:sp>
        <p:nvSpPr>
          <p:cNvPr id="56" name="Google Shape;56;p13"/>
          <p:cNvSpPr txBox="1"/>
          <p:nvPr/>
        </p:nvSpPr>
        <p:spPr>
          <a:xfrm>
            <a:off x="187277" y="7799273"/>
            <a:ext cx="2524500" cy="12948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ar" sz="1700">
                <a:solidFill>
                  <a:srgbClr val="000000"/>
                </a:solidFill>
                <a:latin typeface="Comic Sans MS"/>
                <a:ea typeface="Comic Sans MS"/>
                <a:cs typeface="Comic Sans MS"/>
                <a:sym typeface="Comic Sans MS"/>
              </a:rPr>
              <a:t>  Color Code: </a:t>
            </a:r>
            <a:endParaRPr sz="1700">
              <a:solidFill>
                <a:srgbClr val="000000"/>
              </a:solidFill>
              <a:latin typeface="Comic Sans MS"/>
              <a:ea typeface="Comic Sans MS"/>
              <a:cs typeface="Comic Sans MS"/>
              <a:sym typeface="Comic Sans MS"/>
            </a:endParaRPr>
          </a:p>
          <a:p>
            <a:pPr indent="-336550" lvl="0" marL="457200" rtl="0" algn="l">
              <a:spcBef>
                <a:spcPts val="0"/>
              </a:spcBef>
              <a:spcAft>
                <a:spcPts val="0"/>
              </a:spcAft>
              <a:buClr>
                <a:srgbClr val="CC0000"/>
              </a:buClr>
              <a:buSzPts val="1700"/>
              <a:buFont typeface="Comic Sans MS"/>
              <a:buChar char="●"/>
            </a:pPr>
            <a:r>
              <a:rPr lang="ar" sz="1700">
                <a:solidFill>
                  <a:srgbClr val="CC0000"/>
                </a:solidFill>
                <a:latin typeface="Comic Sans MS"/>
                <a:ea typeface="Comic Sans MS"/>
                <a:cs typeface="Comic Sans MS"/>
                <a:sym typeface="Comic Sans MS"/>
              </a:rPr>
              <a:t>Important</a:t>
            </a:r>
            <a:endParaRPr sz="1700">
              <a:solidFill>
                <a:srgbClr val="CC0000"/>
              </a:solidFill>
              <a:latin typeface="Comic Sans MS"/>
              <a:ea typeface="Comic Sans MS"/>
              <a:cs typeface="Comic Sans MS"/>
              <a:sym typeface="Comic Sans MS"/>
            </a:endParaRPr>
          </a:p>
          <a:p>
            <a:pPr indent="-336550" lvl="0" marL="457200" rtl="0" algn="l">
              <a:spcBef>
                <a:spcPts val="0"/>
              </a:spcBef>
              <a:spcAft>
                <a:spcPts val="0"/>
              </a:spcAft>
              <a:buClr>
                <a:srgbClr val="38761D"/>
              </a:buClr>
              <a:buSzPts val="1700"/>
              <a:buFont typeface="Comic Sans MS"/>
              <a:buChar char="●"/>
            </a:pPr>
            <a:r>
              <a:rPr lang="ar" sz="1700">
                <a:solidFill>
                  <a:srgbClr val="38761D"/>
                </a:solidFill>
                <a:latin typeface="Comic Sans MS"/>
                <a:ea typeface="Comic Sans MS"/>
                <a:cs typeface="Comic Sans MS"/>
                <a:sym typeface="Comic Sans MS"/>
              </a:rPr>
              <a:t>Doctors Notes </a:t>
            </a:r>
            <a:endParaRPr sz="1700">
              <a:solidFill>
                <a:srgbClr val="38761D"/>
              </a:solidFill>
              <a:latin typeface="Comic Sans MS"/>
              <a:ea typeface="Comic Sans MS"/>
              <a:cs typeface="Comic Sans MS"/>
              <a:sym typeface="Comic Sans MS"/>
            </a:endParaRPr>
          </a:p>
          <a:p>
            <a:pPr indent="-336550" lvl="0" marL="457200" rtl="0" algn="l">
              <a:spcBef>
                <a:spcPts val="0"/>
              </a:spcBef>
              <a:spcAft>
                <a:spcPts val="0"/>
              </a:spcAft>
              <a:buClr>
                <a:srgbClr val="999999"/>
              </a:buClr>
              <a:buSzPts val="1700"/>
              <a:buFont typeface="Comic Sans MS"/>
              <a:buChar char="●"/>
            </a:pPr>
            <a:r>
              <a:rPr lang="ar" sz="1700">
                <a:solidFill>
                  <a:srgbClr val="999999"/>
                </a:solidFill>
                <a:latin typeface="Comic Sans MS"/>
                <a:ea typeface="Comic Sans MS"/>
                <a:cs typeface="Comic Sans MS"/>
                <a:sym typeface="Comic Sans MS"/>
              </a:rPr>
              <a:t>Extra explanation</a:t>
            </a:r>
            <a:br>
              <a:rPr lang="ar" sz="1700">
                <a:solidFill>
                  <a:srgbClr val="999999"/>
                </a:solidFill>
                <a:latin typeface="Comic Sans MS"/>
                <a:ea typeface="Comic Sans MS"/>
                <a:cs typeface="Comic Sans MS"/>
                <a:sym typeface="Comic Sans MS"/>
              </a:rPr>
            </a:br>
            <a:endParaRPr/>
          </a:p>
        </p:txBody>
      </p:sp>
      <p:sp>
        <p:nvSpPr>
          <p:cNvPr id="57" name="Google Shape;57;p13"/>
          <p:cNvSpPr txBox="1"/>
          <p:nvPr/>
        </p:nvSpPr>
        <p:spPr>
          <a:xfrm>
            <a:off x="3603198" y="4217400"/>
            <a:ext cx="5056500" cy="20826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latin typeface="Comic Sans MS"/>
              <a:ea typeface="Comic Sans MS"/>
              <a:cs typeface="Comic Sans MS"/>
              <a:sym typeface="Comic Sans MS"/>
            </a:endParaRPr>
          </a:p>
          <a:p>
            <a:pPr indent="0" lvl="0" marL="0" rtl="0" algn="ctr">
              <a:spcBef>
                <a:spcPts val="0"/>
              </a:spcBef>
              <a:spcAft>
                <a:spcPts val="0"/>
              </a:spcAft>
              <a:buNone/>
            </a:pPr>
            <a:r>
              <a:rPr b="1" lang="ar" sz="2700">
                <a:latin typeface="Comic Sans MS"/>
                <a:ea typeface="Comic Sans MS"/>
                <a:cs typeface="Comic Sans MS"/>
                <a:sym typeface="Comic Sans MS"/>
              </a:rPr>
              <a:t>DEVELOPMENT of </a:t>
            </a:r>
            <a:endParaRPr b="1" sz="2700">
              <a:latin typeface="Comic Sans MS"/>
              <a:ea typeface="Comic Sans MS"/>
              <a:cs typeface="Comic Sans MS"/>
              <a:sym typeface="Comic Sans MS"/>
            </a:endParaRPr>
          </a:p>
          <a:p>
            <a:pPr indent="0" lvl="0" marL="0" rtl="0" algn="ctr">
              <a:spcBef>
                <a:spcPts val="0"/>
              </a:spcBef>
              <a:spcAft>
                <a:spcPts val="0"/>
              </a:spcAft>
              <a:buNone/>
            </a:pPr>
            <a:r>
              <a:rPr b="1" lang="ar" sz="2700">
                <a:latin typeface="Comic Sans MS"/>
                <a:ea typeface="Comic Sans MS"/>
                <a:cs typeface="Comic Sans MS"/>
                <a:sym typeface="Comic Sans MS"/>
              </a:rPr>
              <a:t>CEREBRUM &amp; CEREBELLUM</a:t>
            </a:r>
            <a:endParaRPr b="1" sz="27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idx="1" type="body"/>
          </p:nvPr>
        </p:nvSpPr>
        <p:spPr>
          <a:xfrm>
            <a:off x="311700" y="2823211"/>
            <a:ext cx="8520600" cy="83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Calibri"/>
                <a:ea typeface="Calibri"/>
                <a:cs typeface="Calibri"/>
                <a:sym typeface="Calibri"/>
              </a:rPr>
              <a:t>Time</a:t>
            </a:r>
            <a:endParaRPr b="1" sz="1600">
              <a:solidFill>
                <a:srgbClr val="FFFFFF"/>
              </a:solidFill>
              <a:latin typeface="Calibri"/>
              <a:ea typeface="Calibri"/>
              <a:cs typeface="Calibri"/>
              <a:sym typeface="Calibri"/>
            </a:endParaRPr>
          </a:p>
          <a:p>
            <a:pPr indent="0" lvl="0" marL="0" rtl="0" algn="l">
              <a:spcBef>
                <a:spcPts val="0"/>
              </a:spcBef>
              <a:spcAft>
                <a:spcPts val="0"/>
              </a:spcAft>
              <a:buNone/>
            </a:pPr>
            <a:r>
              <a:rPr b="1" lang="ar" sz="1600">
                <a:solidFill>
                  <a:srgbClr val="FFFFFF"/>
                </a:solidFill>
                <a:latin typeface="Calibri"/>
                <a:ea typeface="Calibri"/>
                <a:cs typeface="Calibri"/>
                <a:sym typeface="Calibri"/>
              </a:rPr>
              <a:t>Changes</a:t>
            </a:r>
            <a:endParaRPr/>
          </a:p>
        </p:txBody>
      </p:sp>
      <p:sp>
        <p:nvSpPr>
          <p:cNvPr id="192" name="Google Shape;192;p22"/>
          <p:cNvSpPr txBox="1"/>
          <p:nvPr/>
        </p:nvSpPr>
        <p:spPr>
          <a:xfrm>
            <a:off x="621750" y="880425"/>
            <a:ext cx="7453500" cy="715200"/>
          </a:xfrm>
          <a:prstGeom prst="rect">
            <a:avLst/>
          </a:prstGeom>
          <a:solidFill>
            <a:srgbClr val="FFFFFF"/>
          </a:solidFill>
          <a:ln>
            <a:noFill/>
          </a:ln>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1" lang="ar" sz="2400">
                <a:solidFill>
                  <a:srgbClr val="8E7CC3"/>
                </a:solidFill>
                <a:latin typeface="Comic Sans MS"/>
                <a:ea typeface="Comic Sans MS"/>
                <a:cs typeface="Comic Sans MS"/>
                <a:sym typeface="Comic Sans MS"/>
              </a:rPr>
              <a:t>Summary</a:t>
            </a:r>
            <a:endParaRPr b="1" sz="2400">
              <a:solidFill>
                <a:srgbClr val="8E7CC3"/>
              </a:solidFill>
              <a:latin typeface="Comic Sans MS"/>
              <a:ea typeface="Comic Sans MS"/>
              <a:cs typeface="Comic Sans MS"/>
              <a:sym typeface="Comic Sans MS"/>
            </a:endParaRPr>
          </a:p>
        </p:txBody>
      </p:sp>
      <p:graphicFrame>
        <p:nvGraphicFramePr>
          <p:cNvPr id="193" name="Google Shape;193;p22"/>
          <p:cNvGraphicFramePr/>
          <p:nvPr/>
        </p:nvGraphicFramePr>
        <p:xfrm>
          <a:off x="466715" y="1828868"/>
          <a:ext cx="3000000" cy="3000000"/>
        </p:xfrm>
        <a:graphic>
          <a:graphicData uri="http://schemas.openxmlformats.org/drawingml/2006/table">
            <a:tbl>
              <a:tblPr>
                <a:noFill/>
                <a:tableStyleId>{6BF5031F-9742-461C-9938-7CB6DC8F0D08}</a:tableStyleId>
              </a:tblPr>
              <a:tblGrid>
                <a:gridCol w="4127275"/>
                <a:gridCol w="4127275"/>
              </a:tblGrid>
              <a:tr h="39487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Time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Changes </a:t>
                      </a:r>
                      <a:endParaRPr sz="1500">
                        <a:latin typeface="Comic Sans MS"/>
                        <a:ea typeface="Comic Sans MS"/>
                        <a:cs typeface="Comic Sans MS"/>
                        <a:sym typeface="Comic Sans MS"/>
                      </a:endParaRPr>
                    </a:p>
                  </a:txBody>
                  <a:tcPr marT="91425" marB="91425" marR="91425" marL="91425">
                    <a:solidFill>
                      <a:srgbClr val="D9D2E9"/>
                    </a:solidFill>
                  </a:tcPr>
                </a:tc>
              </a:tr>
              <a:tr h="8336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Beginning of the 3rd week</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Formation of 3 germ cell layers (ectoderm,mesoderm,endoderm)</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8336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Middle of 3rd week</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Forming Neural plate (Beginning of  neural tube formation)</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61427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4th week</a:t>
                      </a: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Forming brain flexures</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61427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Middle of the 4th week</a:t>
                      </a: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End of neural tube formation</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39487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End of 4th week</a:t>
                      </a: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Three vesicles stage (3 primary vesicles)</a:t>
                      </a:r>
                      <a:endParaRPr sz="1500">
                        <a:latin typeface="Comic Sans MS"/>
                        <a:ea typeface="Comic Sans MS"/>
                        <a:cs typeface="Comic Sans MS"/>
                        <a:sym typeface="Comic Sans MS"/>
                      </a:endParaRPr>
                    </a:p>
                  </a:txBody>
                  <a:tcPr marT="91425" marB="91425" marR="91425" marL="91425"/>
                </a:tc>
              </a:tr>
              <a:tr h="61427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5th week</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Five vesicles stage  (2ry brain vesicles)</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394875">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Development of cerebrum </a:t>
                      </a:r>
                      <a:endParaRPr sz="1500">
                        <a:latin typeface="Comic Sans MS"/>
                        <a:ea typeface="Comic Sans MS"/>
                        <a:cs typeface="Comic Sans MS"/>
                        <a:sym typeface="Comic Sans MS"/>
                      </a:endParaRPr>
                    </a:p>
                  </a:txBody>
                  <a:tcPr marT="91425" marB="91425" marR="91425" marL="91425">
                    <a:solidFill>
                      <a:srgbClr val="D9D2E9"/>
                    </a:solidFill>
                  </a:tcPr>
                </a:tc>
                <a:tc hMerge="1"/>
              </a:tr>
              <a:tr h="113532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Day 32 (between 4th and 5th week)</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lnSpc>
                          <a:spcPct val="115000"/>
                        </a:lnSpc>
                        <a:spcBef>
                          <a:spcPts val="0"/>
                        </a:spcBef>
                        <a:spcAft>
                          <a:spcPts val="1600"/>
                        </a:spcAft>
                        <a:buNone/>
                      </a:pPr>
                      <a:r>
                        <a:rPr lang="ar" sz="1500">
                          <a:solidFill>
                            <a:schemeClr val="dk1"/>
                          </a:solidFill>
                          <a:latin typeface="Comic Sans MS"/>
                          <a:ea typeface="Comic Sans MS"/>
                          <a:cs typeface="Comic Sans MS"/>
                          <a:sym typeface="Comic Sans MS"/>
                        </a:rPr>
                        <a:t>The Cerebral hemispheres appear as a pair of bubble-like outgrowths of the Telencephalon.</a:t>
                      </a:r>
                      <a:endParaRPr sz="1500">
                        <a:latin typeface="Comic Sans MS"/>
                        <a:ea typeface="Comic Sans MS"/>
                        <a:cs typeface="Comic Sans MS"/>
                        <a:sym typeface="Comic Sans MS"/>
                      </a:endParaRPr>
                    </a:p>
                  </a:txBody>
                  <a:tcPr marT="91425" marB="91425" marR="91425" marL="91425"/>
                </a:tc>
              </a:tr>
              <a:tr h="614275">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6th week</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Formation of corpus striatum</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8336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16 week </a:t>
                      </a: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Cerebral hemispheres are oval and have expanded back to cover the diencephalon</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8336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The end of 3rd month</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Smooth Surfaces of the cerebral hemispheres</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r h="8336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4th month</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The cortex become folded into gyri separated by sulci</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3"/>
          <p:cNvSpPr txBox="1"/>
          <p:nvPr/>
        </p:nvSpPr>
        <p:spPr>
          <a:xfrm>
            <a:off x="154388" y="459612"/>
            <a:ext cx="8520600" cy="10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8E7CC3"/>
                </a:solidFill>
                <a:latin typeface="Comic Sans MS"/>
                <a:ea typeface="Comic Sans MS"/>
                <a:cs typeface="Comic Sans MS"/>
                <a:sym typeface="Comic Sans MS"/>
              </a:rPr>
              <a:t>Questions</a:t>
            </a:r>
            <a:endParaRPr b="1" sz="2400">
              <a:solidFill>
                <a:srgbClr val="8E7CC3"/>
              </a:solidFill>
              <a:latin typeface="Comic Sans MS"/>
              <a:ea typeface="Comic Sans MS"/>
              <a:cs typeface="Comic Sans MS"/>
              <a:sym typeface="Comic Sans MS"/>
            </a:endParaRPr>
          </a:p>
        </p:txBody>
      </p:sp>
      <p:graphicFrame>
        <p:nvGraphicFramePr>
          <p:cNvPr id="199" name="Google Shape;199;p23"/>
          <p:cNvGraphicFramePr/>
          <p:nvPr/>
        </p:nvGraphicFramePr>
        <p:xfrm>
          <a:off x="738217" y="1499703"/>
          <a:ext cx="3000000" cy="3000000"/>
        </p:xfrm>
        <a:graphic>
          <a:graphicData uri="http://schemas.openxmlformats.org/drawingml/2006/table">
            <a:tbl>
              <a:tblPr>
                <a:noFill/>
                <a:tableStyleId>{6BF5031F-9742-461C-9938-7CB6DC8F0D08}</a:tableStyleId>
              </a:tblPr>
              <a:tblGrid>
                <a:gridCol w="523025"/>
                <a:gridCol w="3319575"/>
                <a:gridCol w="393200"/>
                <a:gridCol w="3431750"/>
              </a:tblGrid>
              <a:tr h="415325">
                <a:tc gridSpan="2">
                  <a:txBody>
                    <a:bodyPr>
                      <a:noAutofit/>
                    </a:bodyPr>
                    <a:lstStyle/>
                    <a:p>
                      <a:pPr indent="-323850" lvl="0" marL="457200" rtl="0" algn="l">
                        <a:spcBef>
                          <a:spcPts val="0"/>
                        </a:spcBef>
                        <a:spcAft>
                          <a:spcPts val="0"/>
                        </a:spcAft>
                        <a:buSzPts val="1500"/>
                        <a:buFont typeface="Comic Sans MS"/>
                        <a:buAutoNum type="arabicPeriod"/>
                      </a:pPr>
                      <a:r>
                        <a:rPr lang="ar" sz="1500">
                          <a:solidFill>
                            <a:schemeClr val="dk1"/>
                          </a:solidFill>
                          <a:latin typeface="Comic Sans MS"/>
                          <a:ea typeface="Comic Sans MS"/>
                          <a:cs typeface="Comic Sans MS"/>
                          <a:sym typeface="Comic Sans MS"/>
                        </a:rPr>
                        <a:t>aqueductal stenosis is an acquired condition that cause:</a:t>
                      </a:r>
                      <a:endParaRPr sz="15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2. </a:t>
                      </a:r>
                      <a:r>
                        <a:rPr lang="ar" sz="1500">
                          <a:latin typeface="Comic Sans MS"/>
                          <a:ea typeface="Comic Sans MS"/>
                          <a:cs typeface="Comic Sans MS"/>
                          <a:sym typeface="Comic Sans MS"/>
                        </a:rPr>
                        <a:t>nerve cells forming the grey matter called:</a:t>
                      </a:r>
                      <a:endParaRPr sz="1500">
                        <a:latin typeface="Comic Sans MS"/>
                        <a:ea typeface="Comic Sans MS"/>
                        <a:cs typeface="Comic Sans MS"/>
                        <a:sym typeface="Comic Sans MS"/>
                      </a:endParaRPr>
                    </a:p>
                  </a:txBody>
                  <a:tcPr marT="91425" marB="91425" marR="91425" marL="91425">
                    <a:solidFill>
                      <a:srgbClr val="D9D2E9"/>
                    </a:solidFill>
                  </a:tcPr>
                </a:tc>
                <a:tc hMerge="1"/>
              </a:tr>
              <a:tr h="280100">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Microcephaly</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Marginal</a:t>
                      </a:r>
                      <a:endParaRPr sz="1500">
                        <a:latin typeface="Comic Sans MS"/>
                        <a:ea typeface="Comic Sans MS"/>
                        <a:cs typeface="Comic Sans MS"/>
                        <a:sym typeface="Comic Sans MS"/>
                      </a:endParaRPr>
                    </a:p>
                  </a:txBody>
                  <a:tcPr marT="91425" marB="91425" marR="91425" marL="91425">
                    <a:solidFill>
                      <a:srgbClr val="FFFFFF"/>
                    </a:solidFill>
                  </a:tcPr>
                </a:tc>
              </a:tr>
              <a:tr h="2801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Clr>
                          <a:schemeClr val="dk1"/>
                        </a:buClr>
                        <a:buSzPts val="1100"/>
                        <a:buFont typeface="Arial"/>
                        <a:buNone/>
                      </a:pPr>
                      <a:r>
                        <a:rPr lang="ar" sz="1500">
                          <a:latin typeface="Comic Sans MS"/>
                          <a:ea typeface="Comic Sans MS"/>
                          <a:cs typeface="Comic Sans MS"/>
                          <a:sym typeface="Comic Sans MS"/>
                        </a:rPr>
                        <a:t>Hydrocephalus</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Mantle</a:t>
                      </a:r>
                      <a:endParaRPr sz="1500">
                        <a:latin typeface="Comic Sans MS"/>
                        <a:ea typeface="Comic Sans MS"/>
                        <a:cs typeface="Comic Sans MS"/>
                        <a:sym typeface="Comic Sans MS"/>
                      </a:endParaRPr>
                    </a:p>
                  </a:txBody>
                  <a:tcPr marT="91425" marB="91425" marR="91425" marL="91425">
                    <a:solidFill>
                      <a:srgbClr val="FFFFFF"/>
                    </a:solidFill>
                  </a:tcPr>
                </a:tc>
              </a:tr>
              <a:tr h="2801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Seizures</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Ependymal</a:t>
                      </a:r>
                      <a:endParaRPr sz="1500">
                        <a:latin typeface="Comic Sans MS"/>
                        <a:ea typeface="Comic Sans MS"/>
                        <a:cs typeface="Comic Sans MS"/>
                        <a:sym typeface="Comic Sans MS"/>
                      </a:endParaRPr>
                    </a:p>
                  </a:txBody>
                  <a:tcPr marT="91425" marB="91425" marR="91425" marL="91425">
                    <a:solidFill>
                      <a:srgbClr val="FFFFFF"/>
                    </a:solidFill>
                  </a:tcPr>
                </a:tc>
              </a:tr>
              <a:tr h="2801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Cerebral palsy</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Both A &amp; B</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solidFill>
                      <a:srgbClr val="FFFFFF"/>
                    </a:solidFill>
                  </a:tcPr>
                </a:tc>
              </a:tr>
              <a:tr h="230175">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3. Processes of fissure formation and foliation: </a:t>
                      </a:r>
                      <a:endParaRPr sz="15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4. The distinguish of five secondary brain vesicles from the primary vesicles is in:</a:t>
                      </a:r>
                      <a:endParaRPr sz="1500">
                        <a:latin typeface="Comic Sans MS"/>
                        <a:ea typeface="Comic Sans MS"/>
                        <a:cs typeface="Comic Sans MS"/>
                        <a:sym typeface="Comic Sans MS"/>
                      </a:endParaRPr>
                    </a:p>
                  </a:txBody>
                  <a:tcPr marT="91425" marB="91425" marR="91425" marL="91425">
                    <a:solidFill>
                      <a:srgbClr val="D9D2E9"/>
                    </a:solidFill>
                  </a:tcPr>
                </a:tc>
                <a:tc hMerge="1"/>
              </a:tr>
              <a:tr h="304125">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Stop at 4th month</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3rd month</a:t>
                      </a:r>
                      <a:endParaRPr sz="1500">
                        <a:latin typeface="Comic Sans MS"/>
                        <a:ea typeface="Comic Sans MS"/>
                        <a:cs typeface="Comic Sans MS"/>
                        <a:sym typeface="Comic Sans MS"/>
                      </a:endParaRPr>
                    </a:p>
                  </a:txBody>
                  <a:tcPr marT="91425" marB="91425" marR="91425" marL="91425">
                    <a:solidFill>
                      <a:srgbClr val="FFFFFF"/>
                    </a:solidFill>
                  </a:tcPr>
                </a:tc>
              </a:tr>
              <a:tr h="30412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Stop at 3rd month</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4th month</a:t>
                      </a:r>
                      <a:endParaRPr sz="1500">
                        <a:latin typeface="Comic Sans MS"/>
                        <a:ea typeface="Comic Sans MS"/>
                        <a:cs typeface="Comic Sans MS"/>
                        <a:sym typeface="Comic Sans MS"/>
                      </a:endParaRPr>
                    </a:p>
                  </a:txBody>
                  <a:tcPr marT="91425" marB="91425" marR="91425" marL="91425">
                    <a:solidFill>
                      <a:srgbClr val="FFFFFF"/>
                    </a:solidFill>
                  </a:tcPr>
                </a:tc>
              </a:tr>
              <a:tr h="30412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Continue through postnatal life</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5th week</a:t>
                      </a:r>
                      <a:endParaRPr sz="1500">
                        <a:latin typeface="Comic Sans MS"/>
                        <a:ea typeface="Comic Sans MS"/>
                        <a:cs typeface="Comic Sans MS"/>
                        <a:sym typeface="Comic Sans MS"/>
                      </a:endParaRPr>
                    </a:p>
                  </a:txBody>
                  <a:tcPr marT="91425" marB="91425" marR="91425" marL="91425">
                    <a:solidFill>
                      <a:srgbClr val="FFFFFF"/>
                    </a:solidFill>
                  </a:tcPr>
                </a:tc>
              </a:tr>
              <a:tr h="30412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Stop at 5th week</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3rd week</a:t>
                      </a:r>
                      <a:endParaRPr sz="1500">
                        <a:latin typeface="Comic Sans MS"/>
                        <a:ea typeface="Comic Sans MS"/>
                        <a:cs typeface="Comic Sans MS"/>
                        <a:sym typeface="Comic Sans MS"/>
                      </a:endParaRPr>
                    </a:p>
                  </a:txBody>
                  <a:tcPr marT="91425" marB="91425" marR="91425" marL="91425">
                    <a:solidFill>
                      <a:srgbClr val="FFFFFF"/>
                    </a:solidFill>
                  </a:tcPr>
                </a:tc>
              </a:tr>
              <a:tr h="390275">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5. Surfaces of the cerebral hemispheres are smooth in the: </a:t>
                      </a:r>
                      <a:endParaRPr sz="15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6. is a major commissural fibers that connect the two cerebral hemisphere: </a:t>
                      </a:r>
                      <a:endParaRPr sz="1500">
                        <a:latin typeface="Comic Sans MS"/>
                        <a:ea typeface="Comic Sans MS"/>
                        <a:cs typeface="Comic Sans MS"/>
                        <a:sym typeface="Comic Sans MS"/>
                      </a:endParaRPr>
                    </a:p>
                  </a:txBody>
                  <a:tcPr marT="91425" marB="91425" marR="91425" marL="91425">
                    <a:solidFill>
                      <a:srgbClr val="D9D2E9"/>
                    </a:solidFill>
                  </a:tcPr>
                </a:tc>
                <a:tc hMerge="1"/>
              </a:tr>
              <a:tr h="285400">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End of 3rd month </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Hippocampal commissure</a:t>
                      </a:r>
                      <a:endParaRPr sz="1500">
                        <a:latin typeface="Comic Sans MS"/>
                        <a:ea typeface="Comic Sans MS"/>
                        <a:cs typeface="Comic Sans MS"/>
                        <a:sym typeface="Comic Sans MS"/>
                      </a:endParaRPr>
                    </a:p>
                  </a:txBody>
                  <a:tcPr marT="91425" marB="91425" marR="91425" marL="91425">
                    <a:solidFill>
                      <a:srgbClr val="FFFFFF"/>
                    </a:solidFill>
                  </a:tcPr>
                </a:tc>
              </a:tr>
              <a:tr h="2854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6th  week</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Anterior commissure</a:t>
                      </a:r>
                      <a:endParaRPr sz="1500">
                        <a:latin typeface="Comic Sans MS"/>
                        <a:ea typeface="Comic Sans MS"/>
                        <a:cs typeface="Comic Sans MS"/>
                        <a:sym typeface="Comic Sans MS"/>
                      </a:endParaRPr>
                    </a:p>
                  </a:txBody>
                  <a:tcPr marT="91425" marB="91425" marR="91425" marL="91425">
                    <a:solidFill>
                      <a:srgbClr val="FFFFFF"/>
                    </a:solidFill>
                  </a:tcPr>
                </a:tc>
              </a:tr>
              <a:tr h="2854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Beginning of 3rd month</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Corpus callosum</a:t>
                      </a:r>
                      <a:endParaRPr sz="1500">
                        <a:latin typeface="Comic Sans MS"/>
                        <a:ea typeface="Comic Sans MS"/>
                        <a:cs typeface="Comic Sans MS"/>
                        <a:sym typeface="Comic Sans MS"/>
                      </a:endParaRPr>
                    </a:p>
                  </a:txBody>
                  <a:tcPr marT="91425" marB="91425" marR="91425" marL="91425">
                    <a:solidFill>
                      <a:srgbClr val="FFFFFF"/>
                    </a:solidFill>
                  </a:tcPr>
                </a:tc>
              </a:tr>
              <a:tr h="2854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4th month</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Posterior commissure</a:t>
                      </a:r>
                      <a:endParaRPr sz="1500">
                        <a:latin typeface="Comic Sans MS"/>
                        <a:ea typeface="Comic Sans MS"/>
                        <a:cs typeface="Comic Sans MS"/>
                        <a:sym typeface="Comic Sans MS"/>
                      </a:endParaRPr>
                    </a:p>
                  </a:txBody>
                  <a:tcPr marT="91425" marB="91425" marR="91425" marL="91425">
                    <a:solidFill>
                      <a:srgbClr val="FFFFFF"/>
                    </a:solidFill>
                  </a:tcPr>
                </a:tc>
              </a:tr>
              <a:tr h="390275">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7. Metencephalon develops into:</a:t>
                      </a:r>
                      <a:endParaRPr sz="15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8. Corpus striatum appears in the floor of each cerebral hemisphere in the:</a:t>
                      </a:r>
                      <a:endParaRPr sz="1500">
                        <a:latin typeface="Comic Sans MS"/>
                        <a:ea typeface="Comic Sans MS"/>
                        <a:cs typeface="Comic Sans MS"/>
                        <a:sym typeface="Comic Sans MS"/>
                      </a:endParaRPr>
                    </a:p>
                  </a:txBody>
                  <a:tcPr marT="91425" marB="91425" marR="91425" marL="91425">
                    <a:solidFill>
                      <a:srgbClr val="D9D2E9"/>
                    </a:solidFill>
                  </a:tcPr>
                </a:tc>
                <a:tc hMerge="1"/>
              </a:tr>
              <a:tr h="390275">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Pons and cerebellum</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23850" lvl="0" marL="457200" rtl="0" algn="l">
                        <a:spcBef>
                          <a:spcPts val="0"/>
                        </a:spcBef>
                        <a:spcAft>
                          <a:spcPts val="0"/>
                        </a:spcAft>
                        <a:buSzPts val="1500"/>
                        <a:buFont typeface="Comic Sans MS"/>
                        <a:buAutoNum type="alphaUcPeriod"/>
                      </a:pPr>
                      <a:r>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3rd month</a:t>
                      </a:r>
                      <a:endParaRPr sz="1500">
                        <a:latin typeface="Comic Sans MS"/>
                        <a:ea typeface="Comic Sans MS"/>
                        <a:cs typeface="Comic Sans MS"/>
                        <a:sym typeface="Comic Sans MS"/>
                      </a:endParaRPr>
                    </a:p>
                  </a:txBody>
                  <a:tcPr marT="91425" marB="91425" marR="91425" marL="91425">
                    <a:solidFill>
                      <a:srgbClr val="FFFFFF"/>
                    </a:solidFill>
                  </a:tcPr>
                </a:tc>
              </a:tr>
              <a:tr h="39027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Cerebral hemisphere</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B.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4th month</a:t>
                      </a:r>
                      <a:endParaRPr sz="1500">
                        <a:latin typeface="Comic Sans MS"/>
                        <a:ea typeface="Comic Sans MS"/>
                        <a:cs typeface="Comic Sans MS"/>
                        <a:sym typeface="Comic Sans MS"/>
                      </a:endParaRPr>
                    </a:p>
                  </a:txBody>
                  <a:tcPr marT="91425" marB="91425" marR="91425" marL="91425">
                    <a:solidFill>
                      <a:srgbClr val="FFFFFF"/>
                    </a:solidFill>
                  </a:tcPr>
                </a:tc>
              </a:tr>
              <a:tr h="39027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Pons</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3rd week</a:t>
                      </a:r>
                      <a:endParaRPr sz="1500">
                        <a:latin typeface="Comic Sans MS"/>
                        <a:ea typeface="Comic Sans MS"/>
                        <a:cs typeface="Comic Sans MS"/>
                        <a:sym typeface="Comic Sans MS"/>
                      </a:endParaRPr>
                    </a:p>
                  </a:txBody>
                  <a:tcPr marT="91425" marB="91425" marR="91425" marL="91425">
                    <a:solidFill>
                      <a:srgbClr val="FFFFFF"/>
                    </a:solidFill>
                  </a:tcPr>
                </a:tc>
              </a:tr>
              <a:tr h="39027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Medulla oblongata</a:t>
                      </a:r>
                      <a:endParaRPr sz="15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D. </a:t>
                      </a:r>
                      <a:endParaRPr sz="15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6th week</a:t>
                      </a:r>
                      <a:endParaRPr sz="1500">
                        <a:latin typeface="Comic Sans MS"/>
                        <a:ea typeface="Comic Sans MS"/>
                        <a:cs typeface="Comic Sans MS"/>
                        <a:sym typeface="Comic Sans MS"/>
                      </a:endParaRPr>
                    </a:p>
                  </a:txBody>
                  <a:tcPr marT="91425" marB="91425" marR="91425" marL="91425">
                    <a:solidFill>
                      <a:srgbClr val="FFFFFF"/>
                    </a:solidFill>
                  </a:tcPr>
                </a:tc>
              </a:tr>
            </a:tbl>
          </a:graphicData>
        </a:graphic>
      </p:graphicFrame>
      <p:graphicFrame>
        <p:nvGraphicFramePr>
          <p:cNvPr id="200" name="Google Shape;200;p23"/>
          <p:cNvGraphicFramePr/>
          <p:nvPr/>
        </p:nvGraphicFramePr>
        <p:xfrm>
          <a:off x="738232" y="11100303"/>
          <a:ext cx="3000000" cy="3000000"/>
        </p:xfrm>
        <a:graphic>
          <a:graphicData uri="http://schemas.openxmlformats.org/drawingml/2006/table">
            <a:tbl>
              <a:tblPr>
                <a:noFill/>
                <a:tableStyleId>{6BF5031F-9742-461C-9938-7CB6DC8F0D08}</a:tableStyleId>
              </a:tblPr>
              <a:tblGrid>
                <a:gridCol w="851950"/>
                <a:gridCol w="851950"/>
                <a:gridCol w="851950"/>
                <a:gridCol w="851950"/>
                <a:gridCol w="851950"/>
                <a:gridCol w="851950"/>
                <a:gridCol w="851950"/>
                <a:gridCol w="851950"/>
                <a:gridCol w="851950"/>
              </a:tblGrid>
              <a:tr h="3092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Q</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1</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2</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3</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4</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5</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6</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7</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8</a:t>
                      </a:r>
                      <a:endParaRPr sz="1200">
                        <a:latin typeface="Comic Sans MS"/>
                        <a:ea typeface="Comic Sans MS"/>
                        <a:cs typeface="Comic Sans MS"/>
                        <a:sym typeface="Comic Sans MS"/>
                      </a:endParaRPr>
                    </a:p>
                  </a:txBody>
                  <a:tcPr marT="91425" marB="91425" marR="91425" marL="91425">
                    <a:solidFill>
                      <a:srgbClr val="D9D2E9"/>
                    </a:solidFill>
                  </a:tcPr>
                </a:tc>
              </a:tr>
              <a:tr h="3657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Answers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B </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B </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 </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D</a:t>
                      </a:r>
                      <a:endParaRPr sz="1200">
                        <a:latin typeface="Comic Sans MS"/>
                        <a:ea typeface="Comic Sans MS"/>
                        <a:cs typeface="Comic Sans MS"/>
                        <a:sym typeface="Comic Sans MS"/>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24"/>
          <p:cNvSpPr txBox="1"/>
          <p:nvPr>
            <p:ph idx="1" type="body"/>
          </p:nvPr>
        </p:nvSpPr>
        <p:spPr>
          <a:xfrm>
            <a:off x="311700" y="1437904"/>
            <a:ext cx="8520600" cy="4862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ar" sz="2000">
                <a:solidFill>
                  <a:srgbClr val="000000"/>
                </a:solidFill>
                <a:highlight>
                  <a:srgbClr val="EFEFEF"/>
                </a:highlight>
              </a:rPr>
              <a:t>( يَرْفَعِ اللَّهُ الَّذِينَ آمَنُوا مِنكُمْ وَالَّذِينَ أُوتُوا الْعِلْمَ دَرَجَاتٍ وَاللَّهُ بِمَا تَعْمَلُونَ خَبِير )</a:t>
            </a:r>
            <a:endParaRPr b="1" sz="2000">
              <a:solidFill>
                <a:srgbClr val="000000"/>
              </a:solidFill>
              <a:highlight>
                <a:srgbClr val="EFEFEF"/>
              </a:highlight>
            </a:endParaRPr>
          </a:p>
          <a:p>
            <a:pPr indent="0" lvl="0" marL="0" rtl="0" algn="ctr">
              <a:spcBef>
                <a:spcPts val="0"/>
              </a:spcBef>
              <a:spcAft>
                <a:spcPts val="0"/>
              </a:spcAft>
              <a:buNone/>
            </a:pPr>
            <a:r>
              <a:t/>
            </a:r>
            <a:endParaRPr sz="2400">
              <a:solidFill>
                <a:srgbClr val="8E7CC3"/>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8E7CC3"/>
                </a:solidFill>
                <a:latin typeface="Comic Sans MS"/>
                <a:ea typeface="Comic Sans MS"/>
                <a:cs typeface="Comic Sans MS"/>
                <a:sym typeface="Comic Sans MS"/>
              </a:rPr>
              <a:t>Team leaders</a:t>
            </a:r>
            <a:endParaRPr sz="2400">
              <a:solidFill>
                <a:srgbClr val="000000"/>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000000"/>
                </a:solidFill>
                <a:latin typeface="Comic Sans MS"/>
                <a:ea typeface="Comic Sans MS"/>
                <a:cs typeface="Comic Sans MS"/>
                <a:sym typeface="Comic Sans MS"/>
              </a:rPr>
              <a:t>ميعاد النفيعي - فهد النهابي </a:t>
            </a:r>
            <a:endParaRPr sz="2400">
              <a:solidFill>
                <a:srgbClr val="000000"/>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8E7CC3"/>
                </a:solidFill>
                <a:latin typeface="Comic Sans MS"/>
                <a:ea typeface="Comic Sans MS"/>
                <a:cs typeface="Comic Sans MS"/>
                <a:sym typeface="Comic Sans MS"/>
              </a:rPr>
              <a:t>Team members</a:t>
            </a:r>
            <a:endParaRPr sz="2400">
              <a:solidFill>
                <a:srgbClr val="8E7CC3"/>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000000"/>
                </a:solidFill>
                <a:latin typeface="Comic Sans MS"/>
                <a:ea typeface="Comic Sans MS"/>
                <a:cs typeface="Comic Sans MS"/>
                <a:sym typeface="Comic Sans MS"/>
              </a:rPr>
              <a:t>ليلى الصباغ - سارة البليهد - علي شحاد</a:t>
            </a:r>
            <a:r>
              <a:rPr lang="ar" sz="2400">
                <a:solidFill>
                  <a:srgbClr val="000000"/>
                </a:solidFill>
                <a:latin typeface="Comic Sans MS"/>
                <a:ea typeface="Comic Sans MS"/>
                <a:cs typeface="Comic Sans MS"/>
                <a:sym typeface="Comic Sans MS"/>
              </a:rPr>
              <a:t>ة</a:t>
            </a:r>
            <a:endParaRPr sz="2400">
              <a:solidFill>
                <a:srgbClr val="000000"/>
              </a:solidFill>
              <a:latin typeface="Comic Sans MS"/>
              <a:ea typeface="Comic Sans MS"/>
              <a:cs typeface="Comic Sans MS"/>
              <a:sym typeface="Comic Sans MS"/>
            </a:endParaRPr>
          </a:p>
          <a:p>
            <a:pPr indent="0" lvl="0" marL="0" rtl="0" algn="ctr">
              <a:spcBef>
                <a:spcPts val="1600"/>
              </a:spcBef>
              <a:spcAft>
                <a:spcPts val="0"/>
              </a:spcAft>
              <a:buNone/>
            </a:pPr>
            <a:r>
              <a:t/>
            </a:r>
            <a:endParaRPr sz="2400">
              <a:solidFill>
                <a:srgbClr val="8E7CC3"/>
              </a:solidFill>
              <a:latin typeface="Comic Sans MS"/>
              <a:ea typeface="Comic Sans MS"/>
              <a:cs typeface="Comic Sans MS"/>
              <a:sym typeface="Comic Sans MS"/>
            </a:endParaRPr>
          </a:p>
          <a:p>
            <a:pPr indent="0" lvl="0" marL="0" rtl="0" algn="ctr">
              <a:spcBef>
                <a:spcPts val="1600"/>
              </a:spcBef>
              <a:spcAft>
                <a:spcPts val="0"/>
              </a:spcAft>
              <a:buNone/>
            </a:pPr>
            <a:r>
              <a:t/>
            </a:r>
            <a:endParaRPr sz="2400">
              <a:solidFill>
                <a:srgbClr val="8E7CC3"/>
              </a:solidFill>
              <a:latin typeface="Comic Sans MS"/>
              <a:ea typeface="Comic Sans MS"/>
              <a:cs typeface="Comic Sans MS"/>
              <a:sym typeface="Comic Sans MS"/>
            </a:endParaRPr>
          </a:p>
          <a:p>
            <a:pPr indent="0" lvl="0" marL="0" rtl="0" algn="l">
              <a:spcBef>
                <a:spcPts val="1600"/>
              </a:spcBef>
              <a:spcAft>
                <a:spcPts val="1600"/>
              </a:spcAft>
              <a:buNone/>
            </a:pPr>
            <a:r>
              <a:t/>
            </a:r>
            <a:endParaRPr/>
          </a:p>
        </p:txBody>
      </p:sp>
      <p:sp>
        <p:nvSpPr>
          <p:cNvPr id="206" name="Google Shape;206;p24"/>
          <p:cNvSpPr txBox="1"/>
          <p:nvPr/>
        </p:nvSpPr>
        <p:spPr>
          <a:xfrm>
            <a:off x="4681925" y="7528425"/>
            <a:ext cx="4329900" cy="35208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ar"/>
              <a:t>       </a:t>
            </a:r>
            <a:r>
              <a:rPr lang="ar"/>
              <a:t>           </a:t>
            </a:r>
            <a:r>
              <a:rPr lang="ar" sz="1600">
                <a:latin typeface="Comic Sans MS"/>
                <a:ea typeface="Comic Sans MS"/>
                <a:cs typeface="Comic Sans MS"/>
                <a:sym typeface="Comic Sans MS"/>
              </a:rPr>
              <a:t>Embryologyteam437@gmail.com</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rPr lang="ar" sz="1600">
                <a:latin typeface="Comic Sans MS"/>
                <a:ea typeface="Comic Sans MS"/>
                <a:cs typeface="Comic Sans MS"/>
                <a:sym typeface="Comic Sans MS"/>
              </a:rPr>
              <a:t>               ‪@embryology437</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rPr lang="ar" sz="1600">
                <a:latin typeface="Comic Sans MS"/>
                <a:ea typeface="Comic Sans MS"/>
                <a:cs typeface="Comic Sans MS"/>
                <a:sym typeface="Comic Sans MS"/>
              </a:rPr>
              <a:t>                </a:t>
            </a:r>
            <a:r>
              <a:rPr lang="ar" sz="1600" u="sng">
                <a:solidFill>
                  <a:srgbClr val="0097A7"/>
                </a:solidFill>
                <a:latin typeface="Comic Sans MS"/>
                <a:ea typeface="Comic Sans MS"/>
                <a:cs typeface="Comic Sans MS"/>
                <a:sym typeface="Comic Sans MS"/>
                <a:hlinkClick r:id="rId4"/>
              </a:rPr>
              <a:t>Your feedback</a:t>
            </a:r>
            <a:r>
              <a:rPr lang="ar" sz="1600">
                <a:latin typeface="Comic Sans MS"/>
                <a:ea typeface="Comic Sans MS"/>
                <a:cs typeface="Comic Sans MS"/>
                <a:sym typeface="Comic Sans MS"/>
              </a:rPr>
              <a:t> </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gn="l">
              <a:lnSpc>
                <a:spcPct val="115000"/>
              </a:lnSpc>
              <a:spcBef>
                <a:spcPts val="0"/>
              </a:spcBef>
              <a:spcAft>
                <a:spcPts val="0"/>
              </a:spcAft>
              <a:buNone/>
            </a:pPr>
            <a:r>
              <a:rPr lang="ar" sz="1600">
                <a:latin typeface="Comic Sans MS"/>
                <a:ea typeface="Comic Sans MS"/>
                <a:cs typeface="Comic Sans MS"/>
                <a:sym typeface="Comic Sans MS"/>
              </a:rPr>
              <a:t>               </a:t>
            </a:r>
            <a:r>
              <a:rPr lang="ar" sz="1600" u="sng">
                <a:solidFill>
                  <a:srgbClr val="0097A7"/>
                </a:solidFill>
                <a:latin typeface="Comic Sans MS"/>
                <a:ea typeface="Comic Sans MS"/>
                <a:cs typeface="Comic Sans MS"/>
                <a:sym typeface="Comic Sans MS"/>
                <a:hlinkClick r:id="rId5"/>
              </a:rPr>
              <a:t>  Editing file</a:t>
            </a:r>
            <a:endParaRPr sz="1600">
              <a:latin typeface="Comic Sans MS"/>
              <a:ea typeface="Comic Sans MS"/>
              <a:cs typeface="Comic Sans MS"/>
              <a:sym typeface="Comic Sans MS"/>
            </a:endParaRPr>
          </a:p>
          <a:p>
            <a:pPr indent="0" lvl="0" marL="0" rtl="0" algn="l">
              <a:spcBef>
                <a:spcPts val="0"/>
              </a:spcBef>
              <a:spcAft>
                <a:spcPts val="0"/>
              </a:spcAft>
              <a:buNone/>
            </a:pPr>
            <a:r>
              <a:t/>
            </a:r>
            <a:endParaRPr/>
          </a:p>
        </p:txBody>
      </p:sp>
      <p:pic>
        <p:nvPicPr>
          <p:cNvPr id="207" name="Google Shape;207;p24"/>
          <p:cNvPicPr preferRelativeResize="0"/>
          <p:nvPr/>
        </p:nvPicPr>
        <p:blipFill>
          <a:blip r:embed="rId6">
            <a:alphaModFix/>
          </a:blip>
          <a:stretch>
            <a:fillRect/>
          </a:stretch>
        </p:blipFill>
        <p:spPr>
          <a:xfrm flipH="1">
            <a:off x="4895975" y="7917625"/>
            <a:ext cx="621750" cy="621750"/>
          </a:xfrm>
          <a:prstGeom prst="rect">
            <a:avLst/>
          </a:prstGeom>
          <a:noFill/>
          <a:ln>
            <a:noFill/>
          </a:ln>
        </p:spPr>
      </p:pic>
      <p:pic>
        <p:nvPicPr>
          <p:cNvPr id="208" name="Google Shape;208;p24"/>
          <p:cNvPicPr preferRelativeResize="0"/>
          <p:nvPr/>
        </p:nvPicPr>
        <p:blipFill>
          <a:blip r:embed="rId7">
            <a:alphaModFix/>
          </a:blip>
          <a:stretch>
            <a:fillRect/>
          </a:stretch>
        </p:blipFill>
        <p:spPr>
          <a:xfrm>
            <a:off x="4902925" y="8600663"/>
            <a:ext cx="621750" cy="621750"/>
          </a:xfrm>
          <a:prstGeom prst="rect">
            <a:avLst/>
          </a:prstGeom>
          <a:noFill/>
          <a:ln>
            <a:noFill/>
          </a:ln>
        </p:spPr>
      </p:pic>
      <p:pic>
        <p:nvPicPr>
          <p:cNvPr id="209" name="Google Shape;209;p24"/>
          <p:cNvPicPr preferRelativeResize="0"/>
          <p:nvPr/>
        </p:nvPicPr>
        <p:blipFill>
          <a:blip r:embed="rId8">
            <a:alphaModFix/>
          </a:blip>
          <a:stretch>
            <a:fillRect/>
          </a:stretch>
        </p:blipFill>
        <p:spPr>
          <a:xfrm>
            <a:off x="4768088" y="9279540"/>
            <a:ext cx="891450" cy="749625"/>
          </a:xfrm>
          <a:prstGeom prst="rect">
            <a:avLst/>
          </a:prstGeom>
          <a:noFill/>
          <a:ln>
            <a:noFill/>
          </a:ln>
        </p:spPr>
      </p:pic>
      <p:pic>
        <p:nvPicPr>
          <p:cNvPr id="210" name="Google Shape;210;p24"/>
          <p:cNvPicPr preferRelativeResize="0"/>
          <p:nvPr/>
        </p:nvPicPr>
        <p:blipFill>
          <a:blip r:embed="rId9">
            <a:alphaModFix/>
          </a:blip>
          <a:stretch>
            <a:fillRect/>
          </a:stretch>
        </p:blipFill>
        <p:spPr>
          <a:xfrm>
            <a:off x="4768100" y="10029175"/>
            <a:ext cx="891425" cy="96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818168" y="2748288"/>
            <a:ext cx="7714200" cy="83691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ar" sz="1700">
                <a:solidFill>
                  <a:srgbClr val="8E7CC3"/>
                </a:solidFill>
                <a:latin typeface="Comic Sans MS"/>
                <a:ea typeface="Comic Sans MS"/>
                <a:cs typeface="Comic Sans MS"/>
                <a:sym typeface="Comic Sans MS"/>
              </a:rPr>
              <a:t>OBJECTIVES: </a:t>
            </a:r>
            <a:endParaRPr sz="1700">
              <a:solidFill>
                <a:srgbClr val="8E7CC3"/>
              </a:solidFill>
              <a:latin typeface="Comic Sans MS"/>
              <a:ea typeface="Comic Sans MS"/>
              <a:cs typeface="Comic Sans MS"/>
              <a:sym typeface="Comic Sans MS"/>
            </a:endParaRPr>
          </a:p>
          <a:p>
            <a:pPr indent="0" lvl="0" marL="0" rtl="0" algn="l">
              <a:lnSpc>
                <a:spcPct val="200000"/>
              </a:lnSpc>
              <a:spcBef>
                <a:spcPts val="0"/>
              </a:spcBef>
              <a:spcAft>
                <a:spcPts val="0"/>
              </a:spcAft>
              <a:buNone/>
            </a:pPr>
            <a:r>
              <a:t/>
            </a:r>
            <a:endParaRPr sz="1700">
              <a:solidFill>
                <a:srgbClr val="8E7CC3"/>
              </a:solidFill>
              <a:latin typeface="Comic Sans MS"/>
              <a:ea typeface="Comic Sans MS"/>
              <a:cs typeface="Comic Sans MS"/>
              <a:sym typeface="Comic Sans MS"/>
            </a:endParaRPr>
          </a:p>
          <a:p>
            <a:pPr indent="-336550" lvl="0" marL="457200" rtl="0" algn="l">
              <a:lnSpc>
                <a:spcPct val="200000"/>
              </a:lnSpc>
              <a:spcBef>
                <a:spcPts val="0"/>
              </a:spcBef>
              <a:spcAft>
                <a:spcPts val="0"/>
              </a:spcAft>
              <a:buClr>
                <a:srgbClr val="000000"/>
              </a:buClr>
              <a:buSzPts val="1700"/>
              <a:buFont typeface="Comic Sans MS"/>
              <a:buChar char="●"/>
            </a:pPr>
            <a:r>
              <a:rPr lang="ar" sz="1700">
                <a:solidFill>
                  <a:srgbClr val="000000"/>
                </a:solidFill>
                <a:latin typeface="Comic Sans MS"/>
                <a:ea typeface="Comic Sans MS"/>
                <a:cs typeface="Comic Sans MS"/>
                <a:sym typeface="Comic Sans MS"/>
              </a:rPr>
              <a:t>Describe the formation of the neural tube.</a:t>
            </a:r>
            <a:endParaRPr sz="1700">
              <a:solidFill>
                <a:srgbClr val="000000"/>
              </a:solidFill>
              <a:latin typeface="Comic Sans MS"/>
              <a:ea typeface="Comic Sans MS"/>
              <a:cs typeface="Comic Sans MS"/>
              <a:sym typeface="Comic Sans MS"/>
            </a:endParaRPr>
          </a:p>
          <a:p>
            <a:pPr indent="-336550" lvl="0" marL="457200" rtl="0" algn="l">
              <a:lnSpc>
                <a:spcPct val="200000"/>
              </a:lnSpc>
              <a:spcBef>
                <a:spcPts val="0"/>
              </a:spcBef>
              <a:spcAft>
                <a:spcPts val="0"/>
              </a:spcAft>
              <a:buClr>
                <a:srgbClr val="000000"/>
              </a:buClr>
              <a:buSzPts val="1700"/>
              <a:buFont typeface="Comic Sans MS"/>
              <a:buChar char="●"/>
            </a:pPr>
            <a:r>
              <a:rPr lang="ar" sz="1700">
                <a:solidFill>
                  <a:srgbClr val="000000"/>
                </a:solidFill>
                <a:latin typeface="Comic Sans MS"/>
                <a:ea typeface="Comic Sans MS"/>
                <a:cs typeface="Comic Sans MS"/>
                <a:sym typeface="Comic Sans MS"/>
              </a:rPr>
              <a:t>List the 3 brain vesicles and their derivatives.   </a:t>
            </a:r>
            <a:endParaRPr sz="1700">
              <a:solidFill>
                <a:srgbClr val="000000"/>
              </a:solidFill>
              <a:latin typeface="Comic Sans MS"/>
              <a:ea typeface="Comic Sans MS"/>
              <a:cs typeface="Comic Sans MS"/>
              <a:sym typeface="Comic Sans MS"/>
            </a:endParaRPr>
          </a:p>
          <a:p>
            <a:pPr indent="-336550" lvl="0" marL="457200" rtl="0" algn="l">
              <a:lnSpc>
                <a:spcPct val="200000"/>
              </a:lnSpc>
              <a:spcBef>
                <a:spcPts val="0"/>
              </a:spcBef>
              <a:spcAft>
                <a:spcPts val="0"/>
              </a:spcAft>
              <a:buClr>
                <a:srgbClr val="000000"/>
              </a:buClr>
              <a:buSzPts val="1700"/>
              <a:buFont typeface="Comic Sans MS"/>
              <a:buChar char="●"/>
            </a:pPr>
            <a:r>
              <a:rPr lang="ar" sz="1700">
                <a:solidFill>
                  <a:srgbClr val="000000"/>
                </a:solidFill>
                <a:latin typeface="Comic Sans MS"/>
                <a:ea typeface="Comic Sans MS"/>
                <a:cs typeface="Comic Sans MS"/>
                <a:sym typeface="Comic Sans MS"/>
              </a:rPr>
              <a:t>Describe the brain flexures.</a:t>
            </a:r>
            <a:endParaRPr sz="1700">
              <a:solidFill>
                <a:srgbClr val="000000"/>
              </a:solidFill>
              <a:latin typeface="Comic Sans MS"/>
              <a:ea typeface="Comic Sans MS"/>
              <a:cs typeface="Comic Sans MS"/>
              <a:sym typeface="Comic Sans MS"/>
            </a:endParaRPr>
          </a:p>
          <a:p>
            <a:pPr indent="-336550" lvl="0" marL="457200" rtl="0" algn="l">
              <a:lnSpc>
                <a:spcPct val="200000"/>
              </a:lnSpc>
              <a:spcBef>
                <a:spcPts val="0"/>
              </a:spcBef>
              <a:spcAft>
                <a:spcPts val="0"/>
              </a:spcAft>
              <a:buClr>
                <a:srgbClr val="000000"/>
              </a:buClr>
              <a:buSzPts val="1700"/>
              <a:buFont typeface="Comic Sans MS"/>
              <a:buChar char="●"/>
            </a:pPr>
            <a:r>
              <a:rPr lang="ar" sz="1700">
                <a:solidFill>
                  <a:srgbClr val="000000"/>
                </a:solidFill>
                <a:latin typeface="Comic Sans MS"/>
                <a:ea typeface="Comic Sans MS"/>
                <a:cs typeface="Comic Sans MS"/>
                <a:sym typeface="Comic Sans MS"/>
              </a:rPr>
              <a:t>Describe briefly the development of the cerebrum.</a:t>
            </a:r>
            <a:endParaRPr sz="1700">
              <a:solidFill>
                <a:srgbClr val="000000"/>
              </a:solidFill>
              <a:latin typeface="Comic Sans MS"/>
              <a:ea typeface="Comic Sans MS"/>
              <a:cs typeface="Comic Sans MS"/>
              <a:sym typeface="Comic Sans MS"/>
            </a:endParaRPr>
          </a:p>
          <a:p>
            <a:pPr indent="-336550" lvl="0" marL="457200" rtl="0" algn="l">
              <a:lnSpc>
                <a:spcPct val="200000"/>
              </a:lnSpc>
              <a:spcBef>
                <a:spcPts val="0"/>
              </a:spcBef>
              <a:spcAft>
                <a:spcPts val="0"/>
              </a:spcAft>
              <a:buClr>
                <a:srgbClr val="000000"/>
              </a:buClr>
              <a:buSzPts val="1700"/>
              <a:buFont typeface="Comic Sans MS"/>
              <a:buChar char="●"/>
            </a:pPr>
            <a:r>
              <a:rPr lang="ar" sz="1700">
                <a:solidFill>
                  <a:srgbClr val="000000"/>
                </a:solidFill>
                <a:latin typeface="Comic Sans MS"/>
                <a:ea typeface="Comic Sans MS"/>
                <a:cs typeface="Comic Sans MS"/>
                <a:sym typeface="Comic Sans MS"/>
              </a:rPr>
              <a:t>Describe briefly the development of the cerebellum.</a:t>
            </a:r>
            <a:endParaRPr sz="1700">
              <a:solidFill>
                <a:srgbClr val="000000"/>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206825" y="726638"/>
            <a:ext cx="7449000" cy="10413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ar" sz="1500">
                <a:solidFill>
                  <a:srgbClr val="B4A7D6"/>
                </a:solidFill>
                <a:latin typeface="Comic Sans MS"/>
                <a:ea typeface="Comic Sans MS"/>
                <a:cs typeface="Comic Sans MS"/>
                <a:sym typeface="Comic Sans MS"/>
              </a:rPr>
              <a:t>Introduction: </a:t>
            </a:r>
            <a:r>
              <a:rPr lang="ar" sz="1500">
                <a:solidFill>
                  <a:srgbClr val="B4A7D6"/>
                </a:solidFill>
                <a:latin typeface="Comic Sans MS"/>
                <a:ea typeface="Comic Sans MS"/>
                <a:cs typeface="Comic Sans MS"/>
                <a:sym typeface="Comic Sans MS"/>
              </a:rPr>
              <a:t> </a:t>
            </a:r>
            <a:endParaRPr sz="1500">
              <a:solidFill>
                <a:srgbClr val="B4A7D6"/>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rPr lang="ar" sz="1500">
                <a:solidFill>
                  <a:srgbClr val="000000"/>
                </a:solidFill>
                <a:latin typeface="Comic Sans MS"/>
                <a:ea typeface="Comic Sans MS"/>
                <a:cs typeface="Comic Sans MS"/>
                <a:sym typeface="Comic Sans MS"/>
              </a:rPr>
              <a:t>By the</a:t>
            </a:r>
            <a:r>
              <a:rPr lang="ar" sz="1500">
                <a:solidFill>
                  <a:srgbClr val="CC0000"/>
                </a:solidFill>
                <a:latin typeface="Comic Sans MS"/>
                <a:ea typeface="Comic Sans MS"/>
                <a:cs typeface="Comic Sans MS"/>
                <a:sym typeface="Comic Sans MS"/>
              </a:rPr>
              <a:t> beginning of the </a:t>
            </a:r>
            <a:r>
              <a:rPr b="1" lang="ar" sz="1500">
                <a:solidFill>
                  <a:srgbClr val="CC0000"/>
                </a:solidFill>
                <a:latin typeface="Comic Sans MS"/>
                <a:ea typeface="Comic Sans MS"/>
                <a:cs typeface="Comic Sans MS"/>
                <a:sym typeface="Comic Sans MS"/>
              </a:rPr>
              <a:t>3rd</a:t>
            </a:r>
            <a:r>
              <a:rPr lang="ar" sz="1500">
                <a:solidFill>
                  <a:srgbClr val="000000"/>
                </a:solidFill>
                <a:latin typeface="Comic Sans MS"/>
                <a:ea typeface="Comic Sans MS"/>
                <a:cs typeface="Comic Sans MS"/>
                <a:sym typeface="Comic Sans MS"/>
              </a:rPr>
              <a:t> week of development, three germ cell layers become established.</a:t>
            </a:r>
            <a:endParaRPr sz="1500">
              <a:solidFill>
                <a:srgbClr val="000000"/>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rPr lang="ar" sz="1500">
                <a:solidFill>
                  <a:srgbClr val="FF00FF"/>
                </a:solidFill>
                <a:latin typeface="Comic Sans MS"/>
                <a:ea typeface="Comic Sans MS"/>
                <a:cs typeface="Comic Sans MS"/>
                <a:sym typeface="Comic Sans MS"/>
              </a:rPr>
              <a:t>Ectoderm</a:t>
            </a:r>
            <a:r>
              <a:rPr lang="ar" sz="1500">
                <a:solidFill>
                  <a:srgbClr val="000000"/>
                </a:solidFill>
                <a:latin typeface="Comic Sans MS"/>
                <a:ea typeface="Comic Sans MS"/>
                <a:cs typeface="Comic Sans MS"/>
                <a:sym typeface="Comic Sans MS"/>
              </a:rPr>
              <a:t>, </a:t>
            </a:r>
            <a:r>
              <a:rPr lang="ar" sz="1500">
                <a:solidFill>
                  <a:srgbClr val="38761D"/>
                </a:solidFill>
                <a:latin typeface="Comic Sans MS"/>
                <a:ea typeface="Comic Sans MS"/>
                <a:cs typeface="Comic Sans MS"/>
                <a:sym typeface="Comic Sans MS"/>
              </a:rPr>
              <a:t>Mesoderm</a:t>
            </a:r>
            <a:r>
              <a:rPr lang="ar" sz="1500">
                <a:solidFill>
                  <a:srgbClr val="000000"/>
                </a:solidFill>
                <a:latin typeface="Comic Sans MS"/>
                <a:ea typeface="Comic Sans MS"/>
                <a:cs typeface="Comic Sans MS"/>
                <a:sym typeface="Comic Sans MS"/>
              </a:rPr>
              <a:t> and </a:t>
            </a:r>
            <a:r>
              <a:rPr lang="ar" sz="1500">
                <a:solidFill>
                  <a:srgbClr val="990000"/>
                </a:solidFill>
                <a:latin typeface="Comic Sans MS"/>
                <a:ea typeface="Comic Sans MS"/>
                <a:cs typeface="Comic Sans MS"/>
                <a:sym typeface="Comic Sans MS"/>
              </a:rPr>
              <a:t>Endoderm</a:t>
            </a:r>
            <a:r>
              <a:rPr lang="ar" sz="1500">
                <a:solidFill>
                  <a:srgbClr val="000000"/>
                </a:solidFill>
                <a:latin typeface="Comic Sans MS"/>
                <a:ea typeface="Comic Sans MS"/>
                <a:cs typeface="Comic Sans MS"/>
                <a:sym typeface="Comic Sans MS"/>
              </a:rPr>
              <a:t>.</a:t>
            </a:r>
            <a:endParaRPr sz="1500">
              <a:solidFill>
                <a:srgbClr val="000000"/>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rPr lang="ar" sz="1500">
                <a:solidFill>
                  <a:srgbClr val="B4A7D6"/>
                </a:solidFill>
                <a:latin typeface="Comic Sans MS"/>
                <a:ea typeface="Comic Sans MS"/>
                <a:cs typeface="Comic Sans MS"/>
                <a:sym typeface="Comic Sans MS"/>
              </a:rPr>
              <a:t>Early Development:</a:t>
            </a:r>
            <a:r>
              <a:rPr lang="ar" sz="1500">
                <a:solidFill>
                  <a:srgbClr val="B4A7D6"/>
                </a:solidFill>
                <a:latin typeface="Comic Sans MS"/>
                <a:ea typeface="Comic Sans MS"/>
                <a:cs typeface="Comic Sans MS"/>
                <a:sym typeface="Comic Sans MS"/>
              </a:rPr>
              <a:t> </a:t>
            </a:r>
            <a:endParaRPr sz="1500">
              <a:solidFill>
                <a:srgbClr val="B4A7D6"/>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rPr lang="ar" sz="1500">
                <a:solidFill>
                  <a:srgbClr val="000000"/>
                </a:solidFill>
                <a:latin typeface="Comic Sans MS"/>
                <a:ea typeface="Comic Sans MS"/>
                <a:cs typeface="Comic Sans MS"/>
                <a:sym typeface="Comic Sans MS"/>
              </a:rPr>
              <a:t>During the </a:t>
            </a:r>
            <a:r>
              <a:rPr lang="ar" sz="1500">
                <a:solidFill>
                  <a:srgbClr val="A61C00"/>
                </a:solidFill>
                <a:latin typeface="Comic Sans MS"/>
                <a:ea typeface="Comic Sans MS"/>
                <a:cs typeface="Comic Sans MS"/>
                <a:sym typeface="Comic Sans MS"/>
              </a:rPr>
              <a:t>middle of the 3rd week(16-17 days)</a:t>
            </a:r>
            <a:r>
              <a:rPr lang="ar" sz="1500">
                <a:solidFill>
                  <a:srgbClr val="000000"/>
                </a:solidFill>
                <a:latin typeface="Comic Sans MS"/>
                <a:ea typeface="Comic Sans MS"/>
                <a:cs typeface="Comic Sans MS"/>
                <a:sym typeface="Comic Sans MS"/>
              </a:rPr>
              <a:t>the dorsal midline ectoderm undergoes thickening to form the neural plate (neuroectoderm).</a:t>
            </a:r>
            <a:endParaRPr sz="1500">
              <a:solidFill>
                <a:srgbClr val="000000"/>
              </a:solidFill>
              <a:latin typeface="Comic Sans MS"/>
              <a:ea typeface="Comic Sans MS"/>
              <a:cs typeface="Comic Sans MS"/>
              <a:sym typeface="Comic Sans MS"/>
            </a:endParaRPr>
          </a:p>
          <a:p>
            <a:pPr indent="-323850" lvl="0" marL="457200" rtl="0" algn="l">
              <a:lnSpc>
                <a:spcPct val="100000"/>
              </a:lnSpc>
              <a:spcBef>
                <a:spcPts val="160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The 2 margins of the plate elevate, forming </a:t>
            </a:r>
            <a:r>
              <a:rPr b="1" lang="ar" sz="1500">
                <a:solidFill>
                  <a:srgbClr val="5FBCD2"/>
                </a:solidFill>
                <a:latin typeface="Comic Sans MS"/>
                <a:ea typeface="Comic Sans MS"/>
                <a:cs typeface="Comic Sans MS"/>
                <a:sym typeface="Comic Sans MS"/>
              </a:rPr>
              <a:t>neural folds</a:t>
            </a:r>
            <a:endParaRPr sz="1500">
              <a:solidFill>
                <a:srgbClr val="5FBCD2"/>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A </a:t>
            </a:r>
            <a:r>
              <a:rPr lang="ar" sz="1500">
                <a:solidFill>
                  <a:srgbClr val="000000"/>
                </a:solidFill>
                <a:latin typeface="Comic Sans MS"/>
                <a:ea typeface="Comic Sans MS"/>
                <a:cs typeface="Comic Sans MS"/>
                <a:sym typeface="Comic Sans MS"/>
              </a:rPr>
              <a:t>longitudinal, midline depression, called the </a:t>
            </a:r>
            <a:r>
              <a:rPr b="1" lang="ar" sz="1500">
                <a:solidFill>
                  <a:srgbClr val="EBD222"/>
                </a:solidFill>
                <a:latin typeface="Comic Sans MS"/>
                <a:ea typeface="Comic Sans MS"/>
                <a:cs typeface="Comic Sans MS"/>
                <a:sym typeface="Comic Sans MS"/>
              </a:rPr>
              <a:t>neural groove</a:t>
            </a:r>
            <a:r>
              <a:rPr lang="ar" sz="1500">
                <a:solidFill>
                  <a:srgbClr val="EBD222"/>
                </a:solidFill>
                <a:latin typeface="Comic Sans MS"/>
                <a:ea typeface="Comic Sans MS"/>
                <a:cs typeface="Comic Sans MS"/>
                <a:sym typeface="Comic Sans MS"/>
              </a:rPr>
              <a:t> </a:t>
            </a:r>
            <a:r>
              <a:rPr lang="ar" sz="1500">
                <a:solidFill>
                  <a:srgbClr val="000000"/>
                </a:solidFill>
                <a:latin typeface="Comic Sans MS"/>
                <a:ea typeface="Comic Sans MS"/>
                <a:cs typeface="Comic Sans MS"/>
                <a:sym typeface="Comic Sans MS"/>
              </a:rPr>
              <a:t>is formed.</a:t>
            </a:r>
            <a:endParaRPr sz="15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The 2 neural folds approximate then fuse together, thus sealing the neural groove and creating the </a:t>
            </a:r>
            <a:r>
              <a:rPr b="1" lang="ar" sz="1500">
                <a:solidFill>
                  <a:srgbClr val="6AA84F"/>
                </a:solidFill>
                <a:latin typeface="Comic Sans MS"/>
                <a:ea typeface="Comic Sans MS"/>
                <a:cs typeface="Comic Sans MS"/>
                <a:sym typeface="Comic Sans MS"/>
              </a:rPr>
              <a:t>neural tube.</a:t>
            </a:r>
            <a:r>
              <a:rPr lang="ar" sz="1500">
                <a:solidFill>
                  <a:srgbClr val="000000"/>
                </a:solidFill>
                <a:latin typeface="Comic Sans MS"/>
                <a:ea typeface="Comic Sans MS"/>
                <a:cs typeface="Comic Sans MS"/>
                <a:sym typeface="Comic Sans MS"/>
              </a:rPr>
              <a:t> (complete close). </a:t>
            </a:r>
            <a:endParaRPr sz="15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Formation of neural tube is completed by the </a:t>
            </a:r>
            <a:r>
              <a:rPr b="1" lang="ar" sz="1500">
                <a:solidFill>
                  <a:srgbClr val="CC0000"/>
                </a:solidFill>
                <a:latin typeface="Comic Sans MS"/>
                <a:ea typeface="Comic Sans MS"/>
                <a:cs typeface="Comic Sans MS"/>
                <a:sym typeface="Comic Sans MS"/>
              </a:rPr>
              <a:t>middle of 4th week</a:t>
            </a:r>
            <a:r>
              <a:rPr b="1" lang="ar" sz="1500">
                <a:solidFill>
                  <a:srgbClr val="000000"/>
                </a:solidFill>
                <a:latin typeface="Comic Sans MS"/>
                <a:ea typeface="Comic Sans MS"/>
                <a:cs typeface="Comic Sans MS"/>
                <a:sym typeface="Comic Sans MS"/>
              </a:rPr>
              <a:t>.</a:t>
            </a:r>
            <a:br>
              <a:rPr b="1" lang="ar" sz="1500">
                <a:solidFill>
                  <a:srgbClr val="000000"/>
                </a:solidFill>
                <a:latin typeface="Comic Sans MS"/>
                <a:ea typeface="Comic Sans MS"/>
                <a:cs typeface="Comic Sans MS"/>
                <a:sym typeface="Comic Sans MS"/>
              </a:rPr>
            </a:br>
            <a:endParaRPr b="1" sz="1500">
              <a:solidFill>
                <a:srgbClr val="000000"/>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rPr lang="ar" sz="1500">
                <a:solidFill>
                  <a:srgbClr val="B4A7D6"/>
                </a:solidFill>
                <a:latin typeface="Comic Sans MS"/>
                <a:ea typeface="Comic Sans MS"/>
                <a:cs typeface="Comic Sans MS"/>
                <a:sym typeface="Comic Sans MS"/>
              </a:rPr>
              <a:t>Neural Tube Development:</a:t>
            </a:r>
            <a:endParaRPr sz="1500">
              <a:solidFill>
                <a:srgbClr val="B4A7D6"/>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lnSpc>
                <a:spcPct val="100000"/>
              </a:lnSpc>
              <a:spcBef>
                <a:spcPts val="1600"/>
              </a:spcBef>
              <a:spcAft>
                <a:spcPts val="1600"/>
              </a:spcAft>
              <a:buNone/>
            </a:pPr>
            <a:r>
              <a:t/>
            </a:r>
            <a:endParaRPr sz="1500">
              <a:solidFill>
                <a:srgbClr val="B4A7D6"/>
              </a:solidFill>
              <a:latin typeface="Comic Sans MS"/>
              <a:ea typeface="Comic Sans MS"/>
              <a:cs typeface="Comic Sans MS"/>
              <a:sym typeface="Comic Sans MS"/>
            </a:endParaRPr>
          </a:p>
        </p:txBody>
      </p:sp>
      <p:cxnSp>
        <p:nvCxnSpPr>
          <p:cNvPr id="68" name="Google Shape;68;p15"/>
          <p:cNvCxnSpPr/>
          <p:nvPr/>
        </p:nvCxnSpPr>
        <p:spPr>
          <a:xfrm>
            <a:off x="272093" y="5350967"/>
            <a:ext cx="8599800" cy="22500"/>
          </a:xfrm>
          <a:prstGeom prst="straightConnector1">
            <a:avLst/>
          </a:prstGeom>
          <a:noFill/>
          <a:ln cap="flat" cmpd="sng" w="9525">
            <a:solidFill>
              <a:srgbClr val="999999"/>
            </a:solidFill>
            <a:prstDash val="dashDot"/>
            <a:round/>
            <a:headEnd len="med" w="med" type="none"/>
            <a:tailEnd len="med" w="med" type="none"/>
          </a:ln>
        </p:spPr>
      </p:cxnSp>
      <p:graphicFrame>
        <p:nvGraphicFramePr>
          <p:cNvPr id="69" name="Google Shape;69;p15"/>
          <p:cNvGraphicFramePr/>
          <p:nvPr/>
        </p:nvGraphicFramePr>
        <p:xfrm>
          <a:off x="206825" y="6524217"/>
          <a:ext cx="3000000" cy="3000000"/>
        </p:xfrm>
        <a:graphic>
          <a:graphicData uri="http://schemas.openxmlformats.org/drawingml/2006/table">
            <a:tbl>
              <a:tblPr>
                <a:noFill/>
                <a:tableStyleId>{6BF5031F-9742-461C-9938-7CB6DC8F0D08}</a:tableStyleId>
              </a:tblPr>
              <a:tblGrid>
                <a:gridCol w="3624700"/>
              </a:tblGrid>
              <a:tr h="1014925">
                <a:tc>
                  <a:txBody>
                    <a:bodyPr>
                      <a:noAutofit/>
                    </a:bodyPr>
                    <a:lstStyle/>
                    <a:p>
                      <a:pPr indent="0" lvl="0" marL="0" rtl="0" algn="ctr">
                        <a:spcBef>
                          <a:spcPts val="0"/>
                        </a:spcBef>
                        <a:spcAft>
                          <a:spcPts val="0"/>
                        </a:spcAft>
                        <a:buNone/>
                      </a:pPr>
                      <a:r>
                        <a:rPr b="1" lang="ar" sz="1500">
                          <a:latin typeface="Comic Sans MS"/>
                          <a:ea typeface="Comic Sans MS"/>
                          <a:cs typeface="Comic Sans MS"/>
                          <a:sym typeface="Comic Sans MS"/>
                        </a:rPr>
                        <a:t>Three- primary brain vesicles stage </a:t>
                      </a:r>
                      <a:endParaRPr b="1" sz="1500">
                        <a:latin typeface="Comic Sans MS"/>
                        <a:ea typeface="Comic Sans MS"/>
                        <a:cs typeface="Comic Sans MS"/>
                        <a:sym typeface="Comic Sans MS"/>
                      </a:endParaRPr>
                    </a:p>
                    <a:p>
                      <a:pPr indent="0" lvl="0" marL="0" rtl="0" algn="ctr">
                        <a:spcBef>
                          <a:spcPts val="0"/>
                        </a:spcBef>
                        <a:spcAft>
                          <a:spcPts val="0"/>
                        </a:spcAft>
                        <a:buNone/>
                      </a:pPr>
                      <a:r>
                        <a:rPr lang="ar" sz="1500">
                          <a:solidFill>
                            <a:srgbClr val="CC0000"/>
                          </a:solidFill>
                          <a:latin typeface="Comic Sans MS"/>
                          <a:ea typeface="Comic Sans MS"/>
                          <a:cs typeface="Comic Sans MS"/>
                          <a:sym typeface="Comic Sans MS"/>
                        </a:rPr>
                        <a:t>(end of 4th week) (</a:t>
                      </a:r>
                      <a:r>
                        <a:rPr lang="ar" sz="1500">
                          <a:solidFill>
                            <a:srgbClr val="CC0000"/>
                          </a:solidFill>
                          <a:latin typeface="Comic Sans MS"/>
                          <a:ea typeface="Comic Sans MS"/>
                          <a:cs typeface="Comic Sans MS"/>
                          <a:sym typeface="Comic Sans MS"/>
                        </a:rPr>
                        <a:t>28 days</a:t>
                      </a:r>
                      <a:r>
                        <a:rPr lang="ar" sz="1500">
                          <a:solidFill>
                            <a:srgbClr val="CC0000"/>
                          </a:solidFill>
                          <a:latin typeface="Comic Sans MS"/>
                          <a:ea typeface="Comic Sans MS"/>
                          <a:cs typeface="Comic Sans MS"/>
                          <a:sym typeface="Comic Sans MS"/>
                        </a:rPr>
                        <a:t>) </a:t>
                      </a:r>
                      <a:endParaRPr sz="1500">
                        <a:solidFill>
                          <a:srgbClr val="CC0000"/>
                        </a:solidFill>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Neural tube upper end dilates </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and shows 3 vesicles </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This 3 vesicles are: (from up to down)</a:t>
                      </a:r>
                      <a:endParaRPr sz="1500">
                        <a:latin typeface="Comic Sans MS"/>
                        <a:ea typeface="Comic Sans MS"/>
                        <a:cs typeface="Comic Sans MS"/>
                        <a:sym typeface="Comic Sans MS"/>
                      </a:endParaRPr>
                    </a:p>
                  </a:txBody>
                  <a:tcPr marT="91425" marB="91425" marR="91425" marL="91425">
                    <a:solidFill>
                      <a:srgbClr val="D9D2E9"/>
                    </a:solidFill>
                  </a:tcPr>
                </a:tc>
              </a:tr>
              <a:tr h="339500">
                <a:tc>
                  <a:txBody>
                    <a:bodyPr>
                      <a:noAutofit/>
                    </a:bodyPr>
                    <a:lstStyle/>
                    <a:p>
                      <a:pPr indent="-323850" lvl="0" marL="457200" rtl="0" algn="l">
                        <a:spcBef>
                          <a:spcPts val="0"/>
                        </a:spcBef>
                        <a:spcAft>
                          <a:spcPts val="0"/>
                        </a:spcAft>
                        <a:buSzPts val="1500"/>
                        <a:buFont typeface="Comic Sans MS"/>
                        <a:buAutoNum type="arabicPeriod"/>
                      </a:pPr>
                      <a:r>
                        <a:rPr lang="ar" sz="1500" u="sng">
                          <a:latin typeface="Comic Sans MS"/>
                          <a:ea typeface="Comic Sans MS"/>
                          <a:cs typeface="Comic Sans MS"/>
                          <a:sym typeface="Comic Sans MS"/>
                        </a:rPr>
                        <a:t>Prosen</a:t>
                      </a:r>
                      <a:r>
                        <a:rPr lang="ar" sz="1500">
                          <a:latin typeface="Comic Sans MS"/>
                          <a:ea typeface="Comic Sans MS"/>
                          <a:cs typeface="Comic Sans MS"/>
                          <a:sym typeface="Comic Sans MS"/>
                        </a:rPr>
                        <a:t>cephalon (Forebrain)</a:t>
                      </a:r>
                      <a:endParaRPr sz="1500">
                        <a:latin typeface="Comic Sans MS"/>
                        <a:ea typeface="Comic Sans MS"/>
                        <a:cs typeface="Comic Sans MS"/>
                        <a:sym typeface="Comic Sans MS"/>
                      </a:endParaRPr>
                    </a:p>
                  </a:txBody>
                  <a:tcPr marT="91425" marB="91425" marR="91425" marL="91425"/>
                </a:tc>
              </a:tr>
              <a:tr h="3395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2.      </a:t>
                      </a:r>
                      <a:r>
                        <a:rPr lang="ar" sz="1500" u="sng">
                          <a:latin typeface="Comic Sans MS"/>
                          <a:ea typeface="Comic Sans MS"/>
                          <a:cs typeface="Comic Sans MS"/>
                          <a:sym typeface="Comic Sans MS"/>
                        </a:rPr>
                        <a:t>M</a:t>
                      </a:r>
                      <a:r>
                        <a:rPr lang="ar" sz="1500" u="sng">
                          <a:latin typeface="Comic Sans MS"/>
                          <a:ea typeface="Comic Sans MS"/>
                          <a:cs typeface="Comic Sans MS"/>
                          <a:sym typeface="Comic Sans MS"/>
                        </a:rPr>
                        <a:t>esen</a:t>
                      </a:r>
                      <a:r>
                        <a:rPr lang="ar" sz="1500">
                          <a:latin typeface="Comic Sans MS"/>
                          <a:ea typeface="Comic Sans MS"/>
                          <a:cs typeface="Comic Sans MS"/>
                          <a:sym typeface="Comic Sans MS"/>
                        </a:rPr>
                        <a:t>cephalon (Midbrain)</a:t>
                      </a:r>
                      <a:endParaRPr sz="1500">
                        <a:latin typeface="Comic Sans MS"/>
                        <a:ea typeface="Comic Sans MS"/>
                        <a:cs typeface="Comic Sans MS"/>
                        <a:sym typeface="Comic Sans MS"/>
                      </a:endParaRPr>
                    </a:p>
                  </a:txBody>
                  <a:tcPr marT="91425" marB="91425" marR="91425" marL="91425"/>
                </a:tc>
              </a:tr>
              <a:tr h="3395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3.      </a:t>
                      </a:r>
                      <a:r>
                        <a:rPr lang="ar" sz="1500" u="sng">
                          <a:latin typeface="Comic Sans MS"/>
                          <a:ea typeface="Comic Sans MS"/>
                          <a:cs typeface="Comic Sans MS"/>
                          <a:sym typeface="Comic Sans MS"/>
                        </a:rPr>
                        <a:t>Rhomben</a:t>
                      </a:r>
                      <a:r>
                        <a:rPr lang="ar" sz="1500">
                          <a:latin typeface="Comic Sans MS"/>
                          <a:ea typeface="Comic Sans MS"/>
                          <a:cs typeface="Comic Sans MS"/>
                          <a:sym typeface="Comic Sans MS"/>
                        </a:rPr>
                        <a:t>cephalon (Hindbrain)</a:t>
                      </a:r>
                      <a:endParaRPr sz="1500">
                        <a:latin typeface="Comic Sans MS"/>
                        <a:ea typeface="Comic Sans MS"/>
                        <a:cs typeface="Comic Sans MS"/>
                        <a:sym typeface="Comic Sans MS"/>
                      </a:endParaRPr>
                    </a:p>
                  </a:txBody>
                  <a:tcPr marT="91425" marB="91425" marR="91425" marL="91425"/>
                </a:tc>
              </a:tr>
            </a:tbl>
          </a:graphicData>
        </a:graphic>
      </p:graphicFrame>
      <p:graphicFrame>
        <p:nvGraphicFramePr>
          <p:cNvPr id="70" name="Google Shape;70;p15"/>
          <p:cNvGraphicFramePr/>
          <p:nvPr/>
        </p:nvGraphicFramePr>
        <p:xfrm>
          <a:off x="4703016" y="6524226"/>
          <a:ext cx="3000000" cy="3000000"/>
        </p:xfrm>
        <a:graphic>
          <a:graphicData uri="http://schemas.openxmlformats.org/drawingml/2006/table">
            <a:tbl>
              <a:tblPr>
                <a:noFill/>
                <a:tableStyleId>{6BF5031F-9742-461C-9938-7CB6DC8F0D08}</a:tableStyleId>
              </a:tblPr>
              <a:tblGrid>
                <a:gridCol w="2173475"/>
                <a:gridCol w="2173475"/>
              </a:tblGrid>
              <a:tr h="516575">
                <a:tc gridSpan="2">
                  <a:txBody>
                    <a:bodyPr>
                      <a:noAutofit/>
                    </a:bodyPr>
                    <a:lstStyle/>
                    <a:p>
                      <a:pPr indent="0" lvl="0" marL="0" rtl="0" algn="ctr">
                        <a:spcBef>
                          <a:spcPts val="0"/>
                        </a:spcBef>
                        <a:spcAft>
                          <a:spcPts val="0"/>
                        </a:spcAft>
                        <a:buNone/>
                      </a:pPr>
                      <a:r>
                        <a:rPr b="1" lang="ar" sz="1500">
                          <a:latin typeface="Comic Sans MS"/>
                          <a:ea typeface="Comic Sans MS"/>
                          <a:cs typeface="Comic Sans MS"/>
                          <a:sym typeface="Comic Sans MS"/>
                        </a:rPr>
                        <a:t>five secondary brain vesicles stage</a:t>
                      </a:r>
                      <a:endParaRPr b="1" sz="1500">
                        <a:latin typeface="Comic Sans MS"/>
                        <a:ea typeface="Comic Sans MS"/>
                        <a:cs typeface="Comic Sans MS"/>
                        <a:sym typeface="Comic Sans MS"/>
                      </a:endParaRPr>
                    </a:p>
                    <a:p>
                      <a:pPr indent="0" lvl="0" marL="0" rtl="0" algn="ctr">
                        <a:spcBef>
                          <a:spcPts val="0"/>
                        </a:spcBef>
                        <a:spcAft>
                          <a:spcPts val="0"/>
                        </a:spcAft>
                        <a:buNone/>
                      </a:pPr>
                      <a:r>
                        <a:rPr b="1" lang="ar" sz="1500">
                          <a:latin typeface="Comic Sans MS"/>
                          <a:ea typeface="Comic Sans MS"/>
                          <a:cs typeface="Comic Sans MS"/>
                          <a:sym typeface="Comic Sans MS"/>
                        </a:rPr>
                        <a:t> </a:t>
                      </a:r>
                      <a:r>
                        <a:rPr b="1" lang="ar" sz="1500">
                          <a:solidFill>
                            <a:srgbClr val="CC0000"/>
                          </a:solidFill>
                          <a:latin typeface="Comic Sans MS"/>
                          <a:ea typeface="Comic Sans MS"/>
                          <a:cs typeface="Comic Sans MS"/>
                          <a:sym typeface="Comic Sans MS"/>
                        </a:rPr>
                        <a:t>(5th week)</a:t>
                      </a:r>
                      <a:br>
                        <a:rPr b="1" lang="ar" sz="1500">
                          <a:solidFill>
                            <a:srgbClr val="CC0000"/>
                          </a:solidFill>
                        </a:rPr>
                      </a:br>
                      <a:endParaRPr b="1" sz="1500">
                        <a:solidFill>
                          <a:srgbClr val="CC0000"/>
                        </a:solidFill>
                      </a:endParaRPr>
                    </a:p>
                  </a:txBody>
                  <a:tcPr marT="91425" marB="91425" marR="91425" marL="91425">
                    <a:solidFill>
                      <a:srgbClr val="D9D2E9"/>
                    </a:solidFill>
                  </a:tcPr>
                </a:tc>
                <a:tc hMerge="1"/>
              </a:tr>
              <a:tr h="354250">
                <a:tc rowSpan="2">
                  <a:txBody>
                    <a:bodyPr>
                      <a:noAutofit/>
                    </a:bodyPr>
                    <a:lstStyle/>
                    <a:p>
                      <a:pPr indent="0" lvl="0" marL="0" rtl="0" algn="ctr">
                        <a:spcBef>
                          <a:spcPts val="0"/>
                        </a:spcBef>
                        <a:spcAft>
                          <a:spcPts val="0"/>
                        </a:spcAft>
                        <a:buNone/>
                      </a:pPr>
                      <a:r>
                        <a:rPr b="1" lang="ar" sz="1500">
                          <a:solidFill>
                            <a:srgbClr val="E06666"/>
                          </a:solidFill>
                          <a:latin typeface="Comic Sans MS"/>
                          <a:ea typeface="Comic Sans MS"/>
                          <a:cs typeface="Comic Sans MS"/>
                          <a:sym typeface="Comic Sans MS"/>
                        </a:rPr>
                        <a:t>Prosen</a:t>
                      </a:r>
                      <a:r>
                        <a:rPr lang="ar" sz="1500">
                          <a:solidFill>
                            <a:srgbClr val="E06666"/>
                          </a:solidFill>
                          <a:latin typeface="Comic Sans MS"/>
                          <a:ea typeface="Comic Sans MS"/>
                          <a:cs typeface="Comic Sans MS"/>
                          <a:sym typeface="Comic Sans MS"/>
                        </a:rPr>
                        <a:t>cephalon</a:t>
                      </a:r>
                      <a:r>
                        <a:rPr lang="ar" sz="1500">
                          <a:latin typeface="Comic Sans MS"/>
                          <a:ea typeface="Comic Sans MS"/>
                          <a:cs typeface="Comic Sans MS"/>
                          <a:sym typeface="Comic Sans MS"/>
                        </a:rPr>
                        <a:t> </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divides into:</a:t>
                      </a:r>
                      <a:endParaRPr sz="1500">
                        <a:latin typeface="Comic Sans MS"/>
                        <a:ea typeface="Comic Sans MS"/>
                        <a:cs typeface="Comic Sans MS"/>
                        <a:sym typeface="Comic Sans MS"/>
                      </a:endParaRPr>
                    </a:p>
                  </a:txBody>
                  <a:tcPr marT="91425" marB="91425" marR="91425" marL="91425"/>
                </a:tc>
                <a:tc>
                  <a:txBody>
                    <a:bodyPr>
                      <a:noAutofit/>
                    </a:bodyPr>
                    <a:lstStyle/>
                    <a:p>
                      <a:pPr indent="-323850" lvl="0" marL="457200" rtl="0" algn="l">
                        <a:spcBef>
                          <a:spcPts val="0"/>
                        </a:spcBef>
                        <a:spcAft>
                          <a:spcPts val="0"/>
                        </a:spcAft>
                        <a:buSzPts val="1500"/>
                        <a:buAutoNum type="arabicPeriod"/>
                      </a:pPr>
                      <a:r>
                        <a:rPr b="1" lang="ar" sz="1500">
                          <a:solidFill>
                            <a:srgbClr val="E06666"/>
                          </a:solidFill>
                          <a:latin typeface="Comic Sans MS"/>
                          <a:ea typeface="Comic Sans MS"/>
                          <a:cs typeface="Comic Sans MS"/>
                          <a:sym typeface="Comic Sans MS"/>
                        </a:rPr>
                        <a:t>Telen</a:t>
                      </a:r>
                      <a:r>
                        <a:rPr lang="ar" sz="1500">
                          <a:latin typeface="Comic Sans MS"/>
                          <a:ea typeface="Comic Sans MS"/>
                          <a:cs typeface="Comic Sans MS"/>
                          <a:sym typeface="Comic Sans MS"/>
                        </a:rPr>
                        <a:t>cephalon</a:t>
                      </a:r>
                      <a:endParaRPr sz="1500">
                        <a:latin typeface="Comic Sans MS"/>
                        <a:ea typeface="Comic Sans MS"/>
                        <a:cs typeface="Comic Sans MS"/>
                        <a:sym typeface="Comic Sans MS"/>
                      </a:endParaRPr>
                    </a:p>
                  </a:txBody>
                  <a:tcPr marT="91425" marB="91425" marR="91425" marL="91425"/>
                </a:tc>
              </a:tr>
              <a:tr h="354250">
                <a:tc vMerge="1"/>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2.    </a:t>
                      </a:r>
                      <a:r>
                        <a:rPr b="1" lang="ar" sz="1500">
                          <a:solidFill>
                            <a:srgbClr val="E06666"/>
                          </a:solidFill>
                          <a:latin typeface="Comic Sans MS"/>
                          <a:ea typeface="Comic Sans MS"/>
                          <a:cs typeface="Comic Sans MS"/>
                          <a:sym typeface="Comic Sans MS"/>
                        </a:rPr>
                        <a:t>Dien</a:t>
                      </a:r>
                      <a:r>
                        <a:rPr lang="ar" sz="1500">
                          <a:latin typeface="Comic Sans MS"/>
                          <a:ea typeface="Comic Sans MS"/>
                          <a:cs typeface="Comic Sans MS"/>
                          <a:sym typeface="Comic Sans MS"/>
                        </a:rPr>
                        <a:t>cephalon</a:t>
                      </a:r>
                      <a:endParaRPr sz="1500">
                        <a:latin typeface="Comic Sans MS"/>
                        <a:ea typeface="Comic Sans MS"/>
                        <a:cs typeface="Comic Sans MS"/>
                        <a:sym typeface="Comic Sans MS"/>
                      </a:endParaRPr>
                    </a:p>
                  </a:txBody>
                  <a:tcPr marT="91425" marB="91425" marR="91425" marL="91425"/>
                </a:tc>
              </a:tr>
              <a:tr h="354250">
                <a:tc>
                  <a:txBody>
                    <a:bodyPr>
                      <a:noAutofit/>
                    </a:bodyPr>
                    <a:lstStyle/>
                    <a:p>
                      <a:pPr indent="0" lvl="0" marL="0" rtl="0" algn="ctr">
                        <a:spcBef>
                          <a:spcPts val="0"/>
                        </a:spcBef>
                        <a:spcAft>
                          <a:spcPts val="0"/>
                        </a:spcAft>
                        <a:buClr>
                          <a:schemeClr val="dk1"/>
                        </a:buClr>
                        <a:buSzPts val="1100"/>
                        <a:buFont typeface="Arial"/>
                        <a:buNone/>
                      </a:pPr>
                      <a:r>
                        <a:rPr b="1" lang="ar" sz="1500">
                          <a:solidFill>
                            <a:srgbClr val="3D85C6"/>
                          </a:solidFill>
                          <a:latin typeface="Comic Sans MS"/>
                          <a:ea typeface="Comic Sans MS"/>
                          <a:cs typeface="Comic Sans MS"/>
                          <a:sym typeface="Comic Sans MS"/>
                        </a:rPr>
                        <a:t>M</a:t>
                      </a:r>
                      <a:r>
                        <a:rPr b="1" lang="ar" sz="1500">
                          <a:solidFill>
                            <a:srgbClr val="3D85C6"/>
                          </a:solidFill>
                          <a:latin typeface="Comic Sans MS"/>
                          <a:ea typeface="Comic Sans MS"/>
                          <a:cs typeface="Comic Sans MS"/>
                          <a:sym typeface="Comic Sans MS"/>
                        </a:rPr>
                        <a:t>esen</a:t>
                      </a:r>
                      <a:r>
                        <a:rPr lang="ar" sz="1500">
                          <a:solidFill>
                            <a:srgbClr val="3D85C6"/>
                          </a:solidFill>
                          <a:latin typeface="Comic Sans MS"/>
                          <a:ea typeface="Comic Sans MS"/>
                          <a:cs typeface="Comic Sans MS"/>
                          <a:sym typeface="Comic Sans MS"/>
                        </a:rPr>
                        <a:t>cephalon</a:t>
                      </a:r>
                      <a:endParaRPr sz="1500">
                        <a:solidFill>
                          <a:srgbClr val="3D85C6"/>
                        </a:solidFill>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      </a:t>
                      </a:r>
                      <a:r>
                        <a:rPr b="1" lang="ar" sz="1500">
                          <a:solidFill>
                            <a:srgbClr val="3D85C6"/>
                          </a:solidFill>
                          <a:latin typeface="Comic Sans MS"/>
                          <a:ea typeface="Comic Sans MS"/>
                          <a:cs typeface="Comic Sans MS"/>
                          <a:sym typeface="Comic Sans MS"/>
                        </a:rPr>
                        <a:t>M</a:t>
                      </a:r>
                      <a:r>
                        <a:rPr b="1" lang="ar" sz="1500">
                          <a:solidFill>
                            <a:srgbClr val="3D85C6"/>
                          </a:solidFill>
                          <a:latin typeface="Comic Sans MS"/>
                          <a:ea typeface="Comic Sans MS"/>
                          <a:cs typeface="Comic Sans MS"/>
                          <a:sym typeface="Comic Sans MS"/>
                        </a:rPr>
                        <a:t>esen</a:t>
                      </a:r>
                      <a:r>
                        <a:rPr lang="ar" sz="1500">
                          <a:solidFill>
                            <a:schemeClr val="dk1"/>
                          </a:solidFill>
                          <a:latin typeface="Comic Sans MS"/>
                          <a:ea typeface="Comic Sans MS"/>
                          <a:cs typeface="Comic Sans MS"/>
                          <a:sym typeface="Comic Sans MS"/>
                        </a:rPr>
                        <a:t>cephalon</a:t>
                      </a:r>
                      <a:endParaRPr sz="1500">
                        <a:latin typeface="Comic Sans MS"/>
                        <a:ea typeface="Comic Sans MS"/>
                        <a:cs typeface="Comic Sans MS"/>
                        <a:sym typeface="Comic Sans MS"/>
                      </a:endParaRPr>
                    </a:p>
                  </a:txBody>
                  <a:tcPr marT="91425" marB="91425" marR="91425" marL="91425"/>
                </a:tc>
              </a:tr>
              <a:tr h="354250">
                <a:tc rowSpan="2">
                  <a:txBody>
                    <a:bodyPr>
                      <a:noAutofit/>
                    </a:bodyPr>
                    <a:lstStyle/>
                    <a:p>
                      <a:pPr indent="0" lvl="0" marL="0" rtl="0" algn="ctr">
                        <a:spcBef>
                          <a:spcPts val="0"/>
                        </a:spcBef>
                        <a:spcAft>
                          <a:spcPts val="0"/>
                        </a:spcAft>
                        <a:buNone/>
                      </a:pPr>
                      <a:r>
                        <a:rPr b="1" lang="ar" sz="1500">
                          <a:solidFill>
                            <a:srgbClr val="6AA84F"/>
                          </a:solidFill>
                          <a:latin typeface="Comic Sans MS"/>
                          <a:ea typeface="Comic Sans MS"/>
                          <a:cs typeface="Comic Sans MS"/>
                          <a:sym typeface="Comic Sans MS"/>
                        </a:rPr>
                        <a:t>Rhomben</a:t>
                      </a:r>
                      <a:r>
                        <a:rPr lang="ar" sz="1500">
                          <a:solidFill>
                            <a:srgbClr val="6AA84F"/>
                          </a:solidFill>
                          <a:latin typeface="Comic Sans MS"/>
                          <a:ea typeface="Comic Sans MS"/>
                          <a:cs typeface="Comic Sans MS"/>
                          <a:sym typeface="Comic Sans MS"/>
                        </a:rPr>
                        <a:t>cephalon</a:t>
                      </a:r>
                      <a:r>
                        <a:rPr lang="ar" sz="1500">
                          <a:latin typeface="Comic Sans MS"/>
                          <a:ea typeface="Comic Sans MS"/>
                          <a:cs typeface="Comic Sans MS"/>
                          <a:sym typeface="Comic Sans MS"/>
                        </a:rPr>
                        <a:t> </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divides into:</a:t>
                      </a:r>
                      <a:endParaRPr sz="1500">
                        <a:latin typeface="Comic Sans MS"/>
                        <a:ea typeface="Comic Sans MS"/>
                        <a:cs typeface="Comic Sans MS"/>
                        <a:sym typeface="Comic Sans MS"/>
                      </a:endParaRPr>
                    </a:p>
                  </a:txBody>
                  <a:tcPr marT="91425" marB="91425" marR="91425" marL="91425"/>
                </a:tc>
                <a:tc>
                  <a:txBody>
                    <a:bodyPr>
                      <a:noAutofit/>
                    </a:bodyPr>
                    <a:lstStyle/>
                    <a:p>
                      <a:pPr indent="-323850" lvl="0" marL="457200" rtl="0" algn="l">
                        <a:spcBef>
                          <a:spcPts val="0"/>
                        </a:spcBef>
                        <a:spcAft>
                          <a:spcPts val="0"/>
                        </a:spcAft>
                        <a:buSzPts val="1500"/>
                        <a:buAutoNum type="arabicPeriod"/>
                      </a:pPr>
                      <a:r>
                        <a:rPr b="1" lang="ar" sz="1500">
                          <a:solidFill>
                            <a:srgbClr val="38761D"/>
                          </a:solidFill>
                          <a:latin typeface="Comic Sans MS"/>
                          <a:ea typeface="Comic Sans MS"/>
                          <a:cs typeface="Comic Sans MS"/>
                          <a:sym typeface="Comic Sans MS"/>
                        </a:rPr>
                        <a:t>Meten</a:t>
                      </a:r>
                      <a:r>
                        <a:rPr lang="ar" sz="1500">
                          <a:latin typeface="Comic Sans MS"/>
                          <a:ea typeface="Comic Sans MS"/>
                          <a:cs typeface="Comic Sans MS"/>
                          <a:sym typeface="Comic Sans MS"/>
                        </a:rPr>
                        <a:t>cephalon</a:t>
                      </a:r>
                      <a:endParaRPr sz="1500">
                        <a:latin typeface="Comic Sans MS"/>
                        <a:ea typeface="Comic Sans MS"/>
                        <a:cs typeface="Comic Sans MS"/>
                        <a:sym typeface="Comic Sans MS"/>
                      </a:endParaRPr>
                    </a:p>
                  </a:txBody>
                  <a:tcPr marT="91425" marB="91425" marR="91425" marL="91425"/>
                </a:tc>
              </a:tr>
              <a:tr h="395325">
                <a:tc vMerge="1"/>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2.    </a:t>
                      </a:r>
                      <a:r>
                        <a:rPr b="1" lang="ar" sz="1500">
                          <a:solidFill>
                            <a:srgbClr val="38761D"/>
                          </a:solidFill>
                          <a:latin typeface="Comic Sans MS"/>
                          <a:ea typeface="Comic Sans MS"/>
                          <a:cs typeface="Comic Sans MS"/>
                          <a:sym typeface="Comic Sans MS"/>
                        </a:rPr>
                        <a:t>M</a:t>
                      </a:r>
                      <a:r>
                        <a:rPr b="1" lang="ar" sz="1500">
                          <a:solidFill>
                            <a:srgbClr val="38761D"/>
                          </a:solidFill>
                          <a:latin typeface="Comic Sans MS"/>
                          <a:ea typeface="Comic Sans MS"/>
                          <a:cs typeface="Comic Sans MS"/>
                          <a:sym typeface="Comic Sans MS"/>
                        </a:rPr>
                        <a:t>yelen</a:t>
                      </a:r>
                      <a:r>
                        <a:rPr lang="ar" sz="1500">
                          <a:latin typeface="Comic Sans MS"/>
                          <a:ea typeface="Comic Sans MS"/>
                          <a:cs typeface="Comic Sans MS"/>
                          <a:sym typeface="Comic Sans MS"/>
                        </a:rPr>
                        <a:t>cephalon</a:t>
                      </a:r>
                      <a:endParaRPr sz="1500">
                        <a:latin typeface="Comic Sans MS"/>
                        <a:ea typeface="Comic Sans MS"/>
                        <a:cs typeface="Comic Sans MS"/>
                        <a:sym typeface="Comic Sans MS"/>
                      </a:endParaRPr>
                    </a:p>
                  </a:txBody>
                  <a:tcPr marT="91425" marB="91425" marR="91425" marL="91425"/>
                </a:tc>
              </a:tr>
            </a:tbl>
          </a:graphicData>
        </a:graphic>
      </p:graphicFrame>
      <p:sp>
        <p:nvSpPr>
          <p:cNvPr id="71" name="Google Shape;71;p15"/>
          <p:cNvSpPr/>
          <p:nvPr/>
        </p:nvSpPr>
        <p:spPr>
          <a:xfrm>
            <a:off x="3962475" y="7206150"/>
            <a:ext cx="609600" cy="669600"/>
          </a:xfrm>
          <a:prstGeom prst="rightArrow">
            <a:avLst>
              <a:gd fmla="val 50000" name="adj1"/>
              <a:gd fmla="val 57610" name="adj2"/>
            </a:avLst>
          </a:prstGeom>
          <a:solidFill>
            <a:srgbClr val="EFEFEF"/>
          </a:solid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3">
            <a:alphaModFix/>
          </a:blip>
          <a:stretch>
            <a:fillRect/>
          </a:stretch>
        </p:blipFill>
        <p:spPr>
          <a:xfrm>
            <a:off x="7655825" y="810300"/>
            <a:ext cx="1394150" cy="1040000"/>
          </a:xfrm>
          <a:prstGeom prst="rect">
            <a:avLst/>
          </a:prstGeom>
          <a:noFill/>
          <a:ln>
            <a:noFill/>
          </a:ln>
        </p:spPr>
      </p:pic>
      <p:pic>
        <p:nvPicPr>
          <p:cNvPr id="73" name="Google Shape;73;p15"/>
          <p:cNvPicPr preferRelativeResize="0"/>
          <p:nvPr/>
        </p:nvPicPr>
        <p:blipFill>
          <a:blip r:embed="rId4">
            <a:alphaModFix/>
          </a:blip>
          <a:stretch>
            <a:fillRect/>
          </a:stretch>
        </p:blipFill>
        <p:spPr>
          <a:xfrm>
            <a:off x="206825" y="9183206"/>
            <a:ext cx="3624700" cy="1509849"/>
          </a:xfrm>
          <a:prstGeom prst="rect">
            <a:avLst/>
          </a:prstGeom>
          <a:noFill/>
          <a:ln cap="flat" cmpd="sng" w="9525">
            <a:solidFill>
              <a:schemeClr val="dk2"/>
            </a:solidFill>
            <a:prstDash val="dashDot"/>
            <a:round/>
            <a:headEnd len="sm" w="sm" type="none"/>
            <a:tailEnd len="sm" w="sm" type="none"/>
          </a:ln>
        </p:spPr>
      </p:pic>
      <p:pic>
        <p:nvPicPr>
          <p:cNvPr id="74" name="Google Shape;74;p15"/>
          <p:cNvPicPr preferRelativeResize="0"/>
          <p:nvPr/>
        </p:nvPicPr>
        <p:blipFill>
          <a:blip r:embed="rId5">
            <a:alphaModFix/>
          </a:blip>
          <a:stretch>
            <a:fillRect/>
          </a:stretch>
        </p:blipFill>
        <p:spPr>
          <a:xfrm>
            <a:off x="206825" y="10693050"/>
            <a:ext cx="3624701" cy="1217774"/>
          </a:xfrm>
          <a:prstGeom prst="rect">
            <a:avLst/>
          </a:prstGeom>
          <a:noFill/>
          <a:ln cap="flat" cmpd="sng" w="9525">
            <a:solidFill>
              <a:srgbClr val="999999"/>
            </a:solidFill>
            <a:prstDash val="dashDot"/>
            <a:round/>
            <a:headEnd len="sm" w="sm" type="none"/>
            <a:tailEnd len="sm" w="sm" type="none"/>
          </a:ln>
        </p:spPr>
      </p:pic>
      <p:pic>
        <p:nvPicPr>
          <p:cNvPr id="75" name="Google Shape;75;p15"/>
          <p:cNvPicPr preferRelativeResize="0"/>
          <p:nvPr/>
        </p:nvPicPr>
        <p:blipFill>
          <a:blip r:embed="rId6">
            <a:alphaModFix/>
          </a:blip>
          <a:stretch>
            <a:fillRect/>
          </a:stretch>
        </p:blipFill>
        <p:spPr>
          <a:xfrm>
            <a:off x="4703025" y="9538600"/>
            <a:ext cx="4346950" cy="2372225"/>
          </a:xfrm>
          <a:prstGeom prst="rect">
            <a:avLst/>
          </a:prstGeom>
          <a:noFill/>
          <a:ln cap="flat" cmpd="sng" w="9525">
            <a:solidFill>
              <a:srgbClr val="999999"/>
            </a:solidFill>
            <a:prstDash val="dashDot"/>
            <a:round/>
            <a:headEnd len="sm" w="sm" type="none"/>
            <a:tailEnd len="sm" w="sm" type="none"/>
          </a:ln>
        </p:spPr>
      </p:pic>
      <p:sp>
        <p:nvSpPr>
          <p:cNvPr id="76" name="Google Shape;76;p15"/>
          <p:cNvSpPr txBox="1"/>
          <p:nvPr/>
        </p:nvSpPr>
        <p:spPr>
          <a:xfrm>
            <a:off x="206825" y="5519350"/>
            <a:ext cx="49296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999999"/>
                </a:solidFill>
              </a:rPr>
              <a:t>Brain develops from cranial 1\3 of neural tube </a:t>
            </a:r>
            <a:endParaRPr>
              <a:solidFill>
                <a:srgbClr val="999999"/>
              </a:solidFill>
            </a:endParaRPr>
          </a:p>
        </p:txBody>
      </p:sp>
      <p:sp>
        <p:nvSpPr>
          <p:cNvPr id="77" name="Google Shape;77;p15"/>
          <p:cNvSpPr txBox="1"/>
          <p:nvPr/>
        </p:nvSpPr>
        <p:spPr>
          <a:xfrm>
            <a:off x="273725" y="6100963"/>
            <a:ext cx="73152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999999"/>
                </a:solidFill>
              </a:rPr>
              <a:t>تنقسم مرحلة تكون إلى مرحلتين </a:t>
            </a:r>
            <a:endParaRPr>
              <a:solidFill>
                <a:srgbClr val="999999"/>
              </a:solidFill>
            </a:endParaRPr>
          </a:p>
        </p:txBody>
      </p:sp>
      <p:pic>
        <p:nvPicPr>
          <p:cNvPr id="78" name="Google Shape;78;p15"/>
          <p:cNvPicPr preferRelativeResize="0"/>
          <p:nvPr/>
        </p:nvPicPr>
        <p:blipFill>
          <a:blip r:embed="rId7">
            <a:alphaModFix/>
          </a:blip>
          <a:stretch>
            <a:fillRect/>
          </a:stretch>
        </p:blipFill>
        <p:spPr>
          <a:xfrm>
            <a:off x="7695050" y="2221375"/>
            <a:ext cx="1315676" cy="985950"/>
          </a:xfrm>
          <a:prstGeom prst="rect">
            <a:avLst/>
          </a:prstGeom>
          <a:noFill/>
          <a:ln>
            <a:noFill/>
          </a:ln>
        </p:spPr>
      </p:pic>
      <p:pic>
        <p:nvPicPr>
          <p:cNvPr id="79" name="Google Shape;79;p15"/>
          <p:cNvPicPr preferRelativeResize="0"/>
          <p:nvPr/>
        </p:nvPicPr>
        <p:blipFill>
          <a:blip r:embed="rId8">
            <a:alphaModFix/>
          </a:blip>
          <a:stretch>
            <a:fillRect/>
          </a:stretch>
        </p:blipFill>
        <p:spPr>
          <a:xfrm>
            <a:off x="7706963" y="3275005"/>
            <a:ext cx="1315674" cy="981544"/>
          </a:xfrm>
          <a:prstGeom prst="rect">
            <a:avLst/>
          </a:prstGeom>
          <a:noFill/>
          <a:ln>
            <a:noFill/>
          </a:ln>
        </p:spPr>
      </p:pic>
      <p:sp>
        <p:nvSpPr>
          <p:cNvPr id="80" name="Google Shape;80;p15"/>
          <p:cNvSpPr txBox="1"/>
          <p:nvPr/>
        </p:nvSpPr>
        <p:spPr>
          <a:xfrm>
            <a:off x="7683163" y="3341875"/>
            <a:ext cx="304800" cy="228600"/>
          </a:xfrm>
          <a:prstGeom prst="rect">
            <a:avLst/>
          </a:prstGeom>
          <a:noFill/>
          <a:ln cap="flat" cmpd="sng" w="19050">
            <a:solidFill>
              <a:srgbClr val="5FBCD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8C4BC8"/>
              </a:solidFill>
            </a:endParaRPr>
          </a:p>
        </p:txBody>
      </p:sp>
      <p:sp>
        <p:nvSpPr>
          <p:cNvPr id="81" name="Google Shape;81;p15"/>
          <p:cNvSpPr txBox="1"/>
          <p:nvPr/>
        </p:nvSpPr>
        <p:spPr>
          <a:xfrm>
            <a:off x="7683163" y="3608575"/>
            <a:ext cx="304800" cy="190500"/>
          </a:xfrm>
          <a:prstGeom prst="rect">
            <a:avLst/>
          </a:prstGeom>
          <a:noFill/>
          <a:ln cap="flat" cmpd="sng" w="19050">
            <a:solidFill>
              <a:srgbClr val="EBD22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8C4BC8"/>
              </a:solidFill>
            </a:endParaRPr>
          </a:p>
        </p:txBody>
      </p:sp>
      <p:pic>
        <p:nvPicPr>
          <p:cNvPr id="82" name="Google Shape;82;p15"/>
          <p:cNvPicPr preferRelativeResize="0"/>
          <p:nvPr/>
        </p:nvPicPr>
        <p:blipFill>
          <a:blip r:embed="rId9">
            <a:alphaModFix/>
          </a:blip>
          <a:stretch>
            <a:fillRect/>
          </a:stretch>
        </p:blipFill>
        <p:spPr>
          <a:xfrm>
            <a:off x="7706950" y="4324213"/>
            <a:ext cx="1315675" cy="933950"/>
          </a:xfrm>
          <a:prstGeom prst="rect">
            <a:avLst/>
          </a:prstGeom>
          <a:noFill/>
          <a:ln>
            <a:noFill/>
          </a:ln>
        </p:spPr>
      </p:pic>
      <p:sp>
        <p:nvSpPr>
          <p:cNvPr id="83" name="Google Shape;83;p15"/>
          <p:cNvSpPr txBox="1"/>
          <p:nvPr/>
        </p:nvSpPr>
        <p:spPr>
          <a:xfrm>
            <a:off x="7683150" y="4765600"/>
            <a:ext cx="304800" cy="190500"/>
          </a:xfrm>
          <a:prstGeom prst="rect">
            <a:avLst/>
          </a:prstGeom>
          <a:noFill/>
          <a:ln cap="flat" cmpd="sng" w="1905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8C4BC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idx="1" type="body"/>
          </p:nvPr>
        </p:nvSpPr>
        <p:spPr>
          <a:xfrm>
            <a:off x="277275" y="853950"/>
            <a:ext cx="8784300" cy="1089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sz="1500">
                <a:solidFill>
                  <a:srgbClr val="B4A7D6"/>
                </a:solidFill>
                <a:latin typeface="Comic Sans MS"/>
                <a:ea typeface="Comic Sans MS"/>
                <a:cs typeface="Comic Sans MS"/>
                <a:sym typeface="Comic Sans MS"/>
              </a:rPr>
              <a:t>Derivatives of Brain Vesicles: </a:t>
            </a:r>
            <a:r>
              <a:rPr b="1" lang="ar" sz="1500">
                <a:solidFill>
                  <a:srgbClr val="CC0000"/>
                </a:solidFill>
                <a:latin typeface="Comic Sans MS"/>
                <a:ea typeface="Comic Sans MS"/>
                <a:cs typeface="Comic Sans MS"/>
                <a:sym typeface="Comic Sans MS"/>
              </a:rPr>
              <a:t>important</a:t>
            </a:r>
            <a:r>
              <a:rPr lang="ar" sz="1500">
                <a:solidFill>
                  <a:srgbClr val="B4A7D6"/>
                </a:solidFill>
                <a:latin typeface="Comic Sans MS"/>
                <a:ea typeface="Comic Sans MS"/>
                <a:cs typeface="Comic Sans MS"/>
                <a:sym typeface="Comic Sans MS"/>
              </a:rPr>
              <a:t>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b="1" lang="ar" sz="1500">
                <a:solidFill>
                  <a:srgbClr val="CC0000"/>
                </a:solidFill>
                <a:latin typeface="Comic Sans MS"/>
                <a:ea typeface="Comic Sans MS"/>
                <a:cs typeface="Comic Sans MS"/>
                <a:sym typeface="Comic Sans MS"/>
              </a:rPr>
              <a:t>By the 4th week</a:t>
            </a:r>
            <a:r>
              <a:rPr lang="ar" sz="1500">
                <a:solidFill>
                  <a:srgbClr val="000000"/>
                </a:solidFill>
                <a:latin typeface="Comic Sans MS"/>
                <a:ea typeface="Comic Sans MS"/>
                <a:cs typeface="Comic Sans MS"/>
                <a:sym typeface="Comic Sans MS"/>
              </a:rPr>
              <a:t>, The neural tube grows rapidly and faster than cranial cavity.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There are 3 brain flexures</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 1. </a:t>
            </a:r>
            <a:r>
              <a:rPr b="1" lang="ar" sz="1500">
                <a:solidFill>
                  <a:srgbClr val="000000"/>
                </a:solidFill>
                <a:latin typeface="Comic Sans MS"/>
                <a:ea typeface="Comic Sans MS"/>
                <a:cs typeface="Comic Sans MS"/>
                <a:sym typeface="Comic Sans MS"/>
              </a:rPr>
              <a:t>Cervical flexure </a:t>
            </a:r>
            <a:r>
              <a:rPr lang="ar" sz="1500">
                <a:solidFill>
                  <a:srgbClr val="000000"/>
                </a:solidFill>
                <a:latin typeface="Comic Sans MS"/>
                <a:ea typeface="Comic Sans MS"/>
                <a:cs typeface="Comic Sans MS"/>
                <a:sym typeface="Comic Sans MS"/>
              </a:rPr>
              <a:t>(ventral) 2. </a:t>
            </a:r>
            <a:r>
              <a:rPr b="1" lang="ar" sz="1500">
                <a:solidFill>
                  <a:srgbClr val="000000"/>
                </a:solidFill>
                <a:latin typeface="Comic Sans MS"/>
                <a:ea typeface="Comic Sans MS"/>
                <a:cs typeface="Comic Sans MS"/>
                <a:sym typeface="Comic Sans MS"/>
              </a:rPr>
              <a:t>Midbrain flexure</a:t>
            </a:r>
            <a:r>
              <a:rPr lang="ar" sz="1500">
                <a:solidFill>
                  <a:srgbClr val="000000"/>
                </a:solidFill>
                <a:latin typeface="Comic Sans MS"/>
                <a:ea typeface="Comic Sans MS"/>
                <a:cs typeface="Comic Sans MS"/>
                <a:sym typeface="Comic Sans MS"/>
              </a:rPr>
              <a:t> (ventral)  3. </a:t>
            </a:r>
            <a:r>
              <a:rPr b="1" lang="ar" sz="1500">
                <a:solidFill>
                  <a:srgbClr val="000000"/>
                </a:solidFill>
                <a:latin typeface="Comic Sans MS"/>
                <a:ea typeface="Comic Sans MS"/>
                <a:cs typeface="Comic Sans MS"/>
                <a:sym typeface="Comic Sans MS"/>
              </a:rPr>
              <a:t>Pontine flexure</a:t>
            </a:r>
            <a:r>
              <a:rPr lang="ar" sz="1500">
                <a:solidFill>
                  <a:srgbClr val="000000"/>
                </a:solidFill>
                <a:latin typeface="Comic Sans MS"/>
                <a:ea typeface="Comic Sans MS"/>
                <a:cs typeface="Comic Sans MS"/>
                <a:sym typeface="Comic Sans MS"/>
              </a:rPr>
              <a:t> (dorsal flexure)</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The neural tube grows rapidly and bends ventrally, producing two flexures:</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1. </a:t>
            </a:r>
            <a:r>
              <a:rPr lang="ar" sz="1500">
                <a:solidFill>
                  <a:srgbClr val="25BE54"/>
                </a:solidFill>
                <a:latin typeface="Comic Sans MS"/>
                <a:ea typeface="Comic Sans MS"/>
                <a:cs typeface="Comic Sans MS"/>
                <a:sym typeface="Comic Sans MS"/>
              </a:rPr>
              <a:t>Midbrain flexure:</a:t>
            </a:r>
            <a:r>
              <a:rPr lang="ar" sz="1500">
                <a:solidFill>
                  <a:srgbClr val="990000"/>
                </a:solidFill>
                <a:latin typeface="Comic Sans MS"/>
                <a:ea typeface="Comic Sans MS"/>
                <a:cs typeface="Comic Sans MS"/>
                <a:sym typeface="Comic Sans MS"/>
              </a:rPr>
              <a:t> ( cephalic ) </a:t>
            </a:r>
            <a:r>
              <a:rPr lang="ar" sz="1500">
                <a:solidFill>
                  <a:srgbClr val="000000"/>
                </a:solidFill>
                <a:latin typeface="Comic Sans MS"/>
                <a:ea typeface="Comic Sans MS"/>
                <a:cs typeface="Comic Sans MS"/>
                <a:sym typeface="Comic Sans MS"/>
              </a:rPr>
              <a:t>between the </a:t>
            </a:r>
            <a:r>
              <a:rPr b="1" lang="ar" sz="1500">
                <a:solidFill>
                  <a:srgbClr val="E69138"/>
                </a:solidFill>
                <a:latin typeface="Comic Sans MS"/>
                <a:ea typeface="Comic Sans MS"/>
                <a:cs typeface="Comic Sans MS"/>
                <a:sym typeface="Comic Sans MS"/>
              </a:rPr>
              <a:t>prosencephalon</a:t>
            </a:r>
            <a:r>
              <a:rPr lang="ar" sz="1500">
                <a:solidFill>
                  <a:srgbClr val="000000"/>
                </a:solidFill>
                <a:latin typeface="Comic Sans MS"/>
                <a:ea typeface="Comic Sans MS"/>
                <a:cs typeface="Comic Sans MS"/>
                <a:sym typeface="Comic Sans MS"/>
              </a:rPr>
              <a:t> &amp; the </a:t>
            </a:r>
            <a:r>
              <a:rPr b="1" lang="ar" sz="1500">
                <a:solidFill>
                  <a:srgbClr val="1155CC"/>
                </a:solidFill>
                <a:latin typeface="Comic Sans MS"/>
                <a:ea typeface="Comic Sans MS"/>
                <a:cs typeface="Comic Sans MS"/>
                <a:sym typeface="Comic Sans MS"/>
              </a:rPr>
              <a:t>mesencephalon</a:t>
            </a:r>
            <a:r>
              <a:rPr b="1" lang="ar" sz="1500">
                <a:solidFill>
                  <a:srgbClr val="000000"/>
                </a:solidFill>
                <a:latin typeface="Comic Sans MS"/>
                <a:ea typeface="Comic Sans MS"/>
                <a:cs typeface="Comic Sans MS"/>
                <a:sym typeface="Comic Sans MS"/>
              </a:rPr>
              <a:t> (midbrain)</a:t>
            </a:r>
            <a:br>
              <a:rPr b="1" lang="ar" sz="1500">
                <a:solidFill>
                  <a:srgbClr val="000000"/>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2. </a:t>
            </a:r>
            <a:r>
              <a:rPr lang="ar" sz="1500">
                <a:solidFill>
                  <a:srgbClr val="4CB8BE"/>
                </a:solidFill>
                <a:latin typeface="Comic Sans MS"/>
                <a:ea typeface="Comic Sans MS"/>
                <a:cs typeface="Comic Sans MS"/>
                <a:sym typeface="Comic Sans MS"/>
              </a:rPr>
              <a:t>Cervical flexure:</a:t>
            </a:r>
            <a:r>
              <a:rPr lang="ar" sz="1500">
                <a:solidFill>
                  <a:srgbClr val="000000"/>
                </a:solidFill>
                <a:latin typeface="Comic Sans MS"/>
                <a:ea typeface="Comic Sans MS"/>
                <a:cs typeface="Comic Sans MS"/>
                <a:sym typeface="Comic Sans MS"/>
              </a:rPr>
              <a:t> between the </a:t>
            </a:r>
            <a:r>
              <a:rPr b="1" lang="ar" sz="1500">
                <a:solidFill>
                  <a:srgbClr val="6AA84F"/>
                </a:solidFill>
                <a:latin typeface="Comic Sans MS"/>
                <a:ea typeface="Comic Sans MS"/>
                <a:cs typeface="Comic Sans MS"/>
                <a:sym typeface="Comic Sans MS"/>
              </a:rPr>
              <a:t>Rhombencephalon</a:t>
            </a:r>
            <a:r>
              <a:rPr b="1" lang="ar" sz="1500">
                <a:solidFill>
                  <a:srgbClr val="000000"/>
                </a:solidFill>
                <a:latin typeface="Comic Sans MS"/>
                <a:ea typeface="Comic Sans MS"/>
                <a:cs typeface="Comic Sans MS"/>
                <a:sym typeface="Comic Sans MS"/>
              </a:rPr>
              <a:t> (hindbrain) </a:t>
            </a:r>
            <a:r>
              <a:rPr lang="ar" sz="1500">
                <a:solidFill>
                  <a:srgbClr val="000000"/>
                </a:solidFill>
                <a:latin typeface="Comic Sans MS"/>
                <a:ea typeface="Comic Sans MS"/>
                <a:cs typeface="Comic Sans MS"/>
                <a:sym typeface="Comic Sans MS"/>
              </a:rPr>
              <a:t>&amp; the </a:t>
            </a:r>
            <a:r>
              <a:rPr b="1" lang="ar" sz="1500">
                <a:solidFill>
                  <a:srgbClr val="000000"/>
                </a:solidFill>
                <a:latin typeface="Comic Sans MS"/>
                <a:ea typeface="Comic Sans MS"/>
                <a:cs typeface="Comic Sans MS"/>
                <a:sym typeface="Comic Sans MS"/>
              </a:rPr>
              <a:t>spinal cord.</a:t>
            </a:r>
            <a:endParaRPr b="1"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Later </a:t>
            </a:r>
            <a:r>
              <a:rPr lang="ar" sz="1500">
                <a:solidFill>
                  <a:srgbClr val="8C4BC8"/>
                </a:solidFill>
                <a:latin typeface="Comic Sans MS"/>
                <a:ea typeface="Comic Sans MS"/>
                <a:cs typeface="Comic Sans MS"/>
                <a:sym typeface="Comic Sans MS"/>
              </a:rPr>
              <a:t>Pont</a:t>
            </a:r>
            <a:r>
              <a:rPr lang="ar" sz="1500">
                <a:solidFill>
                  <a:srgbClr val="8C4BC8"/>
                </a:solidFill>
                <a:latin typeface="Comic Sans MS"/>
                <a:ea typeface="Comic Sans MS"/>
                <a:cs typeface="Comic Sans MS"/>
                <a:sym typeface="Comic Sans MS"/>
              </a:rPr>
              <a:t>ine flexure:</a:t>
            </a:r>
            <a:r>
              <a:rPr lang="ar" sz="1500">
                <a:solidFill>
                  <a:srgbClr val="000000"/>
                </a:solidFill>
                <a:latin typeface="Comic Sans MS"/>
                <a:ea typeface="Comic Sans MS"/>
                <a:cs typeface="Comic Sans MS"/>
                <a:sym typeface="Comic Sans MS"/>
              </a:rPr>
              <a:t> appears in the hindbrain, in the opposite direction, resulting in thinning of the roof of the hindbrain.</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1600"/>
              </a:spcAft>
              <a:buNone/>
            </a:pPr>
            <a:r>
              <a:t/>
            </a:r>
            <a:endParaRPr sz="1500">
              <a:solidFill>
                <a:srgbClr val="000000"/>
              </a:solidFill>
              <a:latin typeface="Comic Sans MS"/>
              <a:ea typeface="Comic Sans MS"/>
              <a:cs typeface="Comic Sans MS"/>
              <a:sym typeface="Comic Sans MS"/>
            </a:endParaRPr>
          </a:p>
        </p:txBody>
      </p:sp>
      <p:graphicFrame>
        <p:nvGraphicFramePr>
          <p:cNvPr id="89" name="Google Shape;89;p16"/>
          <p:cNvGraphicFramePr/>
          <p:nvPr/>
        </p:nvGraphicFramePr>
        <p:xfrm>
          <a:off x="687980" y="1702967"/>
          <a:ext cx="3000000" cy="3000000"/>
        </p:xfrm>
        <a:graphic>
          <a:graphicData uri="http://schemas.openxmlformats.org/drawingml/2006/table">
            <a:tbl>
              <a:tblPr>
                <a:noFill/>
                <a:tableStyleId>{6BF5031F-9742-461C-9938-7CB6DC8F0D08}</a:tableStyleId>
              </a:tblPr>
              <a:tblGrid>
                <a:gridCol w="1327150"/>
                <a:gridCol w="1327150"/>
                <a:gridCol w="1327150"/>
                <a:gridCol w="1327150"/>
                <a:gridCol w="1327150"/>
                <a:gridCol w="1327150"/>
              </a:tblGrid>
              <a:tr h="218200">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Primary Brain Vesicles</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Secondary Brain Vesicles</a:t>
                      </a:r>
                      <a:endParaRPr sz="15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lgn="ctr">
                        <a:spcBef>
                          <a:spcPts val="0"/>
                        </a:spcBef>
                        <a:spcAft>
                          <a:spcPts val="0"/>
                        </a:spcAft>
                        <a:buNone/>
                      </a:pPr>
                      <a:r>
                        <a:rPr b="1" lang="ar" sz="1500">
                          <a:solidFill>
                            <a:srgbClr val="CC0000"/>
                          </a:solidFill>
                          <a:latin typeface="Comic Sans MS"/>
                          <a:ea typeface="Comic Sans MS"/>
                          <a:cs typeface="Comic Sans MS"/>
                          <a:sym typeface="Comic Sans MS"/>
                        </a:rPr>
                        <a:t>Derivatives</a:t>
                      </a:r>
                      <a:r>
                        <a:rPr lang="ar" sz="1500">
                          <a:latin typeface="Comic Sans MS"/>
                          <a:ea typeface="Comic Sans MS"/>
                          <a:cs typeface="Comic Sans MS"/>
                          <a:sym typeface="Comic Sans MS"/>
                        </a:rPr>
                        <a:t> In Mature Brain</a:t>
                      </a:r>
                      <a:endParaRPr sz="1500">
                        <a:latin typeface="Comic Sans MS"/>
                        <a:ea typeface="Comic Sans MS"/>
                        <a:cs typeface="Comic Sans MS"/>
                        <a:sym typeface="Comic Sans MS"/>
                      </a:endParaRPr>
                    </a:p>
                  </a:txBody>
                  <a:tcPr marT="91425" marB="91425" marR="91425" marL="91425">
                    <a:solidFill>
                      <a:srgbClr val="D9D2E9"/>
                    </a:solidFill>
                  </a:tcPr>
                </a:tc>
                <a:tc hMerge="1"/>
              </a:tr>
              <a:tr h="145725">
                <a:tc gridSpan="2" rowSpan="2">
                  <a:txBody>
                    <a:bodyPr>
                      <a:noAutofit/>
                    </a:bodyPr>
                    <a:lstStyle/>
                    <a:p>
                      <a:pPr indent="0" lvl="0" marL="0" rtl="0" algn="ctr">
                        <a:spcBef>
                          <a:spcPts val="0"/>
                        </a:spcBef>
                        <a:spcAft>
                          <a:spcPts val="0"/>
                        </a:spcAft>
                        <a:buNone/>
                      </a:pPr>
                      <a:r>
                        <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Prosencephalon (forebrain)</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rowSpan="2" hMerge="1"/>
                <a:tc gridSpan="2">
                  <a:txBody>
                    <a:bodyPr>
                      <a:noAutofit/>
                    </a:bodyPr>
                    <a:lstStyle/>
                    <a:p>
                      <a:pPr indent="0" lvl="0" marL="457200" rtl="0" algn="l">
                        <a:spcBef>
                          <a:spcPts val="0"/>
                        </a:spcBef>
                        <a:spcAft>
                          <a:spcPts val="0"/>
                        </a:spcAft>
                        <a:buNone/>
                      </a:pPr>
                      <a:r>
                        <a:rPr lang="ar" sz="1500">
                          <a:solidFill>
                            <a:schemeClr val="dk1"/>
                          </a:solidFill>
                          <a:latin typeface="Comic Sans MS"/>
                          <a:ea typeface="Comic Sans MS"/>
                          <a:cs typeface="Comic Sans MS"/>
                          <a:sym typeface="Comic Sans MS"/>
                        </a:rPr>
                        <a:t>1.</a:t>
                      </a:r>
                      <a:r>
                        <a:rPr lang="ar" sz="1500">
                          <a:solidFill>
                            <a:schemeClr val="dk1"/>
                          </a:solidFill>
                          <a:latin typeface="Comic Sans MS"/>
                          <a:ea typeface="Comic Sans MS"/>
                          <a:cs typeface="Comic Sans MS"/>
                          <a:sym typeface="Comic Sans MS"/>
                        </a:rPr>
                        <a:t> Two telencephalon</a:t>
                      </a:r>
                      <a:endParaRPr sz="1500">
                        <a:latin typeface="Comic Sans MS"/>
                        <a:ea typeface="Comic Sans MS"/>
                        <a:cs typeface="Comic Sans MS"/>
                        <a:sym typeface="Comic Sans MS"/>
                      </a:endParaRPr>
                    </a:p>
                  </a:txBody>
                  <a:tcPr marT="91425" marB="91425" marR="91425" marL="91425"/>
                </a:tc>
                <a:tc hMerge="1"/>
                <a:tc gridSpan="2">
                  <a:txBody>
                    <a:bodyPr>
                      <a:noAutofit/>
                    </a:bodyPr>
                    <a:lstStyle/>
                    <a:p>
                      <a:pPr indent="0" lvl="0" marL="0" rtl="0" algn="ctr">
                        <a:spcBef>
                          <a:spcPts val="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Cerebral hemisphere</a:t>
                      </a:r>
                      <a:endParaRPr sz="1500">
                        <a:latin typeface="Comic Sans MS"/>
                        <a:ea typeface="Comic Sans MS"/>
                        <a:cs typeface="Comic Sans MS"/>
                        <a:sym typeface="Comic Sans MS"/>
                      </a:endParaRPr>
                    </a:p>
                  </a:txBody>
                  <a:tcPr marT="91425" marB="91425" marR="91425" marL="91425"/>
                </a:tc>
                <a:tc hMerge="1"/>
              </a:tr>
              <a:tr h="218200">
                <a:tc gridSpan="2" vMerge="1"/>
                <a:tc hMerge="1" vMerge="1"/>
                <a:tc gridSpan="2">
                  <a:txBody>
                    <a:bodyPr>
                      <a:noAutofit/>
                    </a:bodyPr>
                    <a:lstStyle/>
                    <a:p>
                      <a:pPr indent="0" lvl="0" marL="457200" rtl="0" algn="l">
                        <a:spcBef>
                          <a:spcPts val="0"/>
                        </a:spcBef>
                        <a:spcAft>
                          <a:spcPts val="0"/>
                        </a:spcAft>
                        <a:buNone/>
                      </a:pPr>
                      <a:r>
                        <a:rPr lang="ar" sz="1500">
                          <a:solidFill>
                            <a:schemeClr val="dk1"/>
                          </a:solidFill>
                          <a:latin typeface="Comic Sans MS"/>
                          <a:ea typeface="Comic Sans MS"/>
                          <a:cs typeface="Comic Sans MS"/>
                          <a:sym typeface="Comic Sans MS"/>
                        </a:rPr>
                        <a:t>2.. </a:t>
                      </a:r>
                      <a:r>
                        <a:rPr lang="ar" sz="1500">
                          <a:solidFill>
                            <a:schemeClr val="dk1"/>
                          </a:solidFill>
                          <a:latin typeface="Comic Sans MS"/>
                          <a:ea typeface="Comic Sans MS"/>
                          <a:cs typeface="Comic Sans MS"/>
                          <a:sym typeface="Comic Sans MS"/>
                        </a:rPr>
                        <a:t>Diencephalon</a:t>
                      </a:r>
                      <a:endParaRPr sz="1500">
                        <a:latin typeface="Comic Sans MS"/>
                        <a:ea typeface="Comic Sans MS"/>
                        <a:cs typeface="Comic Sans MS"/>
                        <a:sym typeface="Comic Sans MS"/>
                      </a:endParaRPr>
                    </a:p>
                  </a:txBody>
                  <a:tcPr marT="91425" marB="91425" marR="91425" marL="91425"/>
                </a:tc>
                <a:tc hMerge="1"/>
                <a:tc gridSpan="2">
                  <a:txBody>
                    <a:bodyPr>
                      <a:noAutofit/>
                    </a:bodyPr>
                    <a:lstStyle/>
                    <a:p>
                      <a:pPr indent="0" lvl="0" marL="0" rtl="0" algn="ctr">
                        <a:spcBef>
                          <a:spcPts val="0"/>
                        </a:spcBef>
                        <a:spcAft>
                          <a:spcPts val="0"/>
                        </a:spcAft>
                        <a:buNone/>
                      </a:pPr>
                      <a:r>
                        <a:rPr lang="ar" sz="1500">
                          <a:solidFill>
                            <a:schemeClr val="dk1"/>
                          </a:solidFill>
                          <a:latin typeface="Comic Sans MS"/>
                          <a:ea typeface="Comic Sans MS"/>
                          <a:cs typeface="Comic Sans MS"/>
                          <a:sym typeface="Comic Sans MS"/>
                        </a:rPr>
                        <a:t>thalamus</a:t>
                      </a:r>
                      <a:endParaRPr sz="1500">
                        <a:latin typeface="Comic Sans MS"/>
                        <a:ea typeface="Comic Sans MS"/>
                        <a:cs typeface="Comic Sans MS"/>
                        <a:sym typeface="Comic Sans MS"/>
                      </a:endParaRPr>
                    </a:p>
                  </a:txBody>
                  <a:tcPr marT="91425" marB="91425" marR="91425" marL="91425"/>
                </a:tc>
                <a:tc hMerge="1"/>
              </a:tr>
              <a:tr h="145725">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Mesencephalon (midbrain)</a:t>
                      </a:r>
                      <a:endParaRPr sz="1500">
                        <a:latin typeface="Comic Sans MS"/>
                        <a:ea typeface="Comic Sans MS"/>
                        <a:cs typeface="Comic Sans MS"/>
                        <a:sym typeface="Comic Sans MS"/>
                      </a:endParaRPr>
                    </a:p>
                  </a:txBody>
                  <a:tcPr marT="91425" marB="91425" marR="91425" marL="91425"/>
                </a:tc>
                <a:tc hMerge="1"/>
                <a:tc gridSpan="2">
                  <a:txBody>
                    <a:bodyPr>
                      <a:noAutofit/>
                    </a:bodyPr>
                    <a:lstStyle/>
                    <a:p>
                      <a:pPr indent="0" lvl="0" marL="457200" rtl="0" algn="ctr">
                        <a:spcBef>
                          <a:spcPts val="0"/>
                        </a:spcBef>
                        <a:spcAft>
                          <a:spcPts val="0"/>
                        </a:spcAft>
                        <a:buNone/>
                      </a:pPr>
                      <a:r>
                        <a:rPr lang="ar" sz="1500">
                          <a:latin typeface="Comic Sans MS"/>
                          <a:ea typeface="Comic Sans MS"/>
                          <a:cs typeface="Comic Sans MS"/>
                          <a:sym typeface="Comic Sans MS"/>
                        </a:rPr>
                        <a:t>mesencephalon</a:t>
                      </a:r>
                      <a:endParaRPr sz="1500">
                        <a:latin typeface="Comic Sans MS"/>
                        <a:ea typeface="Comic Sans MS"/>
                        <a:cs typeface="Comic Sans MS"/>
                        <a:sym typeface="Comic Sans MS"/>
                      </a:endParaRPr>
                    </a:p>
                  </a:txBody>
                  <a:tcPr marT="91425" marB="91425" marR="91425" marL="91425"/>
                </a:tc>
                <a:tc hMerge="1"/>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midbrain</a:t>
                      </a:r>
                      <a:endParaRPr sz="1500">
                        <a:latin typeface="Comic Sans MS"/>
                        <a:ea typeface="Comic Sans MS"/>
                        <a:cs typeface="Comic Sans MS"/>
                        <a:sym typeface="Comic Sans MS"/>
                      </a:endParaRPr>
                    </a:p>
                  </a:txBody>
                  <a:tcPr marT="91425" marB="91425" marR="91425" marL="91425"/>
                </a:tc>
                <a:tc hMerge="1"/>
              </a:tr>
              <a:tr h="237675">
                <a:tc gridSpan="2" rowSpan="2">
                  <a:txBody>
                    <a:bodyPr>
                      <a:noAutofit/>
                    </a:bodyPr>
                    <a:lstStyle/>
                    <a:p>
                      <a:pPr indent="0" lvl="0" marL="0" rtl="0" algn="ctr">
                        <a:spcBef>
                          <a:spcPts val="0"/>
                        </a:spcBef>
                        <a:spcAft>
                          <a:spcPts val="0"/>
                        </a:spcAft>
                        <a:buNone/>
                      </a:pPr>
                      <a:r>
                        <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Rhombencephalon (hindbrain)</a:t>
                      </a:r>
                      <a:endParaRPr sz="1500">
                        <a:latin typeface="Comic Sans MS"/>
                        <a:ea typeface="Comic Sans MS"/>
                        <a:cs typeface="Comic Sans MS"/>
                        <a:sym typeface="Comic Sans MS"/>
                      </a:endParaRPr>
                    </a:p>
                  </a:txBody>
                  <a:tcPr marT="91425" marB="91425" marR="91425" marL="91425"/>
                </a:tc>
                <a:tc rowSpan="2" hMerge="1"/>
                <a:tc gridSpan="2">
                  <a:txBody>
                    <a:bodyPr>
                      <a:noAutofit/>
                    </a:bodyPr>
                    <a:lstStyle/>
                    <a:p>
                      <a:pPr indent="-323850" lvl="0" marL="457200" rtl="0" algn="ctr">
                        <a:spcBef>
                          <a:spcPts val="0"/>
                        </a:spcBef>
                        <a:spcAft>
                          <a:spcPts val="0"/>
                        </a:spcAft>
                        <a:buSzPts val="1500"/>
                        <a:buFont typeface="Comic Sans MS"/>
                        <a:buAutoNum type="arabicPeriod"/>
                      </a:pPr>
                      <a:r>
                        <a:rPr lang="ar" sz="1500">
                          <a:latin typeface="Comic Sans MS"/>
                          <a:ea typeface="Comic Sans MS"/>
                          <a:cs typeface="Comic Sans MS"/>
                          <a:sym typeface="Comic Sans MS"/>
                        </a:rPr>
                        <a:t>metencephalon</a:t>
                      </a:r>
                      <a:endParaRPr sz="1500">
                        <a:latin typeface="Comic Sans MS"/>
                        <a:ea typeface="Comic Sans MS"/>
                        <a:cs typeface="Comic Sans MS"/>
                        <a:sym typeface="Comic Sans MS"/>
                      </a:endParaRPr>
                    </a:p>
                  </a:txBody>
                  <a:tcPr marT="91425" marB="91425" marR="91425" marL="91425"/>
                </a:tc>
                <a:tc hMerge="1"/>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Pons</a:t>
                      </a:r>
                      <a:endParaRPr sz="1500">
                        <a:latin typeface="Comic Sans MS"/>
                        <a:ea typeface="Comic Sans MS"/>
                        <a:cs typeface="Comic Sans MS"/>
                        <a:sym typeface="Comic Sans MS"/>
                      </a:endParaRPr>
                    </a:p>
                    <a:p>
                      <a:pPr indent="0" lvl="0" marL="0" rtl="0" algn="ctr">
                        <a:spcBef>
                          <a:spcPts val="0"/>
                        </a:spcBef>
                        <a:spcAft>
                          <a:spcPts val="0"/>
                        </a:spcAft>
                        <a:buNone/>
                      </a:pPr>
                      <a:r>
                        <a:rPr lang="ar" sz="1500">
                          <a:latin typeface="Comic Sans MS"/>
                          <a:ea typeface="Comic Sans MS"/>
                          <a:cs typeface="Comic Sans MS"/>
                          <a:sym typeface="Comic Sans MS"/>
                        </a:rPr>
                        <a:t>Cerebellum </a:t>
                      </a:r>
                      <a:endParaRPr sz="1500">
                        <a:latin typeface="Comic Sans MS"/>
                        <a:ea typeface="Comic Sans MS"/>
                        <a:cs typeface="Comic Sans MS"/>
                        <a:sym typeface="Comic Sans MS"/>
                      </a:endParaRPr>
                    </a:p>
                  </a:txBody>
                  <a:tcPr marT="91425" marB="91425" marR="91425" marL="91425"/>
                </a:tc>
                <a:tc hMerge="1"/>
              </a:tr>
              <a:tr h="237675">
                <a:tc gridSpan="2" vMerge="1"/>
                <a:tc hMerge="1" vMerge="1"/>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  2.    </a:t>
                      </a:r>
                      <a:r>
                        <a:rPr lang="ar" sz="1500">
                          <a:latin typeface="Comic Sans MS"/>
                          <a:ea typeface="Comic Sans MS"/>
                          <a:cs typeface="Comic Sans MS"/>
                          <a:sym typeface="Comic Sans MS"/>
                        </a:rPr>
                        <a:t>myelencephalon</a:t>
                      </a:r>
                      <a:endParaRPr sz="1500">
                        <a:latin typeface="Comic Sans MS"/>
                        <a:ea typeface="Comic Sans MS"/>
                        <a:cs typeface="Comic Sans MS"/>
                        <a:sym typeface="Comic Sans MS"/>
                      </a:endParaRPr>
                    </a:p>
                  </a:txBody>
                  <a:tcPr marT="91425" marB="91425" marR="91425" marL="91425"/>
                </a:tc>
                <a:tc hMerge="1"/>
                <a:tc gridSpan="2">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Medulla </a:t>
                      </a:r>
                      <a:r>
                        <a:rPr lang="ar" sz="1500">
                          <a:latin typeface="Comic Sans MS"/>
                          <a:ea typeface="Comic Sans MS"/>
                          <a:cs typeface="Comic Sans MS"/>
                          <a:sym typeface="Comic Sans MS"/>
                        </a:rPr>
                        <a:t>oblongata</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tc>
                <a:tc hMerge="1"/>
              </a:tr>
            </a:tbl>
          </a:graphicData>
        </a:graphic>
      </p:graphicFrame>
      <p:pic>
        <p:nvPicPr>
          <p:cNvPr id="90" name="Google Shape;90;p16"/>
          <p:cNvPicPr preferRelativeResize="0"/>
          <p:nvPr/>
        </p:nvPicPr>
        <p:blipFill>
          <a:blip r:embed="rId3">
            <a:alphaModFix/>
          </a:blip>
          <a:stretch>
            <a:fillRect/>
          </a:stretch>
        </p:blipFill>
        <p:spPr>
          <a:xfrm>
            <a:off x="3011913" y="9595187"/>
            <a:ext cx="2557725" cy="1875325"/>
          </a:xfrm>
          <a:prstGeom prst="rect">
            <a:avLst/>
          </a:prstGeom>
          <a:noFill/>
          <a:ln cap="flat" cmpd="sng" w="9525">
            <a:solidFill>
              <a:srgbClr val="999999"/>
            </a:solidFill>
            <a:prstDash val="dashDot"/>
            <a:round/>
            <a:headEnd len="sm" w="sm" type="none"/>
            <a:tailEnd len="sm" w="sm" type="none"/>
          </a:ln>
        </p:spPr>
      </p:pic>
      <p:cxnSp>
        <p:nvCxnSpPr>
          <p:cNvPr id="91" name="Google Shape;91;p16"/>
          <p:cNvCxnSpPr/>
          <p:nvPr/>
        </p:nvCxnSpPr>
        <p:spPr>
          <a:xfrm>
            <a:off x="272093" y="5776189"/>
            <a:ext cx="8599800" cy="22500"/>
          </a:xfrm>
          <a:prstGeom prst="straightConnector1">
            <a:avLst/>
          </a:prstGeom>
          <a:noFill/>
          <a:ln cap="flat" cmpd="sng" w="9525">
            <a:solidFill>
              <a:srgbClr val="999999"/>
            </a:solidFill>
            <a:prstDash val="dashDot"/>
            <a:round/>
            <a:headEnd len="med" w="med" type="none"/>
            <a:tailEnd len="med" w="med" type="none"/>
          </a:ln>
        </p:spPr>
      </p:cxnSp>
      <p:pic>
        <p:nvPicPr>
          <p:cNvPr id="92" name="Google Shape;92;p16"/>
          <p:cNvPicPr preferRelativeResize="0"/>
          <p:nvPr/>
        </p:nvPicPr>
        <p:blipFill>
          <a:blip r:embed="rId4">
            <a:alphaModFix/>
          </a:blip>
          <a:stretch>
            <a:fillRect/>
          </a:stretch>
        </p:blipFill>
        <p:spPr>
          <a:xfrm>
            <a:off x="592513" y="9591459"/>
            <a:ext cx="2185721" cy="1875325"/>
          </a:xfrm>
          <a:prstGeom prst="rect">
            <a:avLst/>
          </a:prstGeom>
          <a:noFill/>
          <a:ln cap="flat" cmpd="sng" w="9525">
            <a:solidFill>
              <a:srgbClr val="999999"/>
            </a:solidFill>
            <a:prstDash val="dashDot"/>
            <a:round/>
            <a:headEnd len="sm" w="sm" type="none"/>
            <a:tailEnd len="sm" w="sm" type="none"/>
          </a:ln>
        </p:spPr>
      </p:pic>
      <p:pic>
        <p:nvPicPr>
          <p:cNvPr id="93" name="Google Shape;93;p16"/>
          <p:cNvPicPr preferRelativeResize="0"/>
          <p:nvPr/>
        </p:nvPicPr>
        <p:blipFill>
          <a:blip r:embed="rId5">
            <a:alphaModFix/>
          </a:blip>
          <a:stretch>
            <a:fillRect/>
          </a:stretch>
        </p:blipFill>
        <p:spPr>
          <a:xfrm>
            <a:off x="5803354" y="9591450"/>
            <a:ext cx="2847525" cy="1875325"/>
          </a:xfrm>
          <a:prstGeom prst="rect">
            <a:avLst/>
          </a:prstGeom>
          <a:noFill/>
          <a:ln cap="flat" cmpd="sng" w="9525">
            <a:solidFill>
              <a:srgbClr val="999999"/>
            </a:solidFill>
            <a:prstDash val="dashDot"/>
            <a:round/>
            <a:headEnd len="sm" w="sm" type="none"/>
            <a:tailEnd len="sm" w="sm" type="none"/>
          </a:ln>
        </p:spPr>
      </p:pic>
      <p:sp>
        <p:nvSpPr>
          <p:cNvPr id="94" name="Google Shape;94;p16"/>
          <p:cNvSpPr txBox="1"/>
          <p:nvPr/>
        </p:nvSpPr>
        <p:spPr>
          <a:xfrm>
            <a:off x="6886525" y="9689425"/>
            <a:ext cx="876300" cy="168900"/>
          </a:xfrm>
          <a:prstGeom prst="rect">
            <a:avLst/>
          </a:prstGeom>
          <a:noFill/>
          <a:ln cap="flat" cmpd="sng" w="28575">
            <a:solidFill>
              <a:srgbClr val="8C4BC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txBox="1"/>
          <p:nvPr/>
        </p:nvSpPr>
        <p:spPr>
          <a:xfrm>
            <a:off x="6796100" y="10901375"/>
            <a:ext cx="527700" cy="285900"/>
          </a:xfrm>
          <a:prstGeom prst="rect">
            <a:avLst/>
          </a:prstGeom>
          <a:noFill/>
          <a:ln cap="flat" cmpd="sng" w="28575">
            <a:solidFill>
              <a:srgbClr val="25BE5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txBox="1"/>
          <p:nvPr/>
        </p:nvSpPr>
        <p:spPr>
          <a:xfrm>
            <a:off x="6796100" y="11263900"/>
            <a:ext cx="966600" cy="210300"/>
          </a:xfrm>
          <a:prstGeom prst="rect">
            <a:avLst/>
          </a:prstGeom>
          <a:noFill/>
          <a:ln cap="flat" cmpd="sng" w="28575">
            <a:solidFill>
              <a:srgbClr val="4CB8B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rot="2327793">
            <a:off x="5723842" y="10637070"/>
            <a:ext cx="1177866" cy="36638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800">
                <a:solidFill>
                  <a:srgbClr val="B45F06"/>
                </a:solidFill>
                <a:latin typeface="Comic Sans MS"/>
                <a:ea typeface="Comic Sans MS"/>
                <a:cs typeface="Comic Sans MS"/>
                <a:sym typeface="Comic Sans MS"/>
              </a:rPr>
              <a:t>Prosencephalon</a:t>
            </a:r>
            <a:endParaRPr b="1" sz="800">
              <a:solidFill>
                <a:srgbClr val="B45F06"/>
              </a:solidFill>
            </a:endParaRPr>
          </a:p>
        </p:txBody>
      </p:sp>
      <p:sp>
        <p:nvSpPr>
          <p:cNvPr id="98" name="Google Shape;98;p16"/>
          <p:cNvSpPr txBox="1"/>
          <p:nvPr/>
        </p:nvSpPr>
        <p:spPr>
          <a:xfrm rot="-614375">
            <a:off x="5886843" y="10109354"/>
            <a:ext cx="1177961" cy="36642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800">
                <a:solidFill>
                  <a:srgbClr val="1155CC"/>
                </a:solidFill>
                <a:latin typeface="Comic Sans MS"/>
                <a:ea typeface="Comic Sans MS"/>
                <a:cs typeface="Comic Sans MS"/>
                <a:sym typeface="Comic Sans MS"/>
              </a:rPr>
              <a:t>Mesen</a:t>
            </a:r>
            <a:r>
              <a:rPr b="1" lang="ar" sz="800">
                <a:solidFill>
                  <a:srgbClr val="1155CC"/>
                </a:solidFill>
                <a:latin typeface="Comic Sans MS"/>
                <a:ea typeface="Comic Sans MS"/>
                <a:cs typeface="Comic Sans MS"/>
                <a:sym typeface="Comic Sans MS"/>
              </a:rPr>
              <a:t>cephalon</a:t>
            </a:r>
            <a:endParaRPr b="1" sz="800">
              <a:solidFill>
                <a:srgbClr val="1155CC"/>
              </a:solidFill>
            </a:endParaRPr>
          </a:p>
        </p:txBody>
      </p:sp>
      <p:sp>
        <p:nvSpPr>
          <p:cNvPr id="99" name="Google Shape;99;p16"/>
          <p:cNvSpPr txBox="1"/>
          <p:nvPr/>
        </p:nvSpPr>
        <p:spPr>
          <a:xfrm rot="1039100">
            <a:off x="6458217" y="10345923"/>
            <a:ext cx="1178109" cy="36644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800">
                <a:solidFill>
                  <a:srgbClr val="38761D"/>
                </a:solidFill>
                <a:latin typeface="Comic Sans MS"/>
                <a:ea typeface="Comic Sans MS"/>
                <a:cs typeface="Comic Sans MS"/>
                <a:sym typeface="Comic Sans MS"/>
              </a:rPr>
              <a:t>Rhombe</a:t>
            </a:r>
            <a:r>
              <a:rPr b="1" lang="ar" sz="800">
                <a:solidFill>
                  <a:srgbClr val="38761D"/>
                </a:solidFill>
                <a:latin typeface="Comic Sans MS"/>
                <a:ea typeface="Comic Sans MS"/>
                <a:cs typeface="Comic Sans MS"/>
                <a:sym typeface="Comic Sans MS"/>
              </a:rPr>
              <a:t>ncephalon</a:t>
            </a:r>
            <a:endParaRPr b="1" sz="800">
              <a:solidFill>
                <a:srgbClr val="38761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7"/>
          <p:cNvSpPr txBox="1"/>
          <p:nvPr>
            <p:ph idx="1" type="body"/>
          </p:nvPr>
        </p:nvSpPr>
        <p:spPr>
          <a:xfrm>
            <a:off x="311700" y="1640542"/>
            <a:ext cx="8520600" cy="10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solidFill>
                  <a:srgbClr val="B4A7D6"/>
                </a:solidFill>
                <a:latin typeface="Comic Sans MS"/>
                <a:ea typeface="Comic Sans MS"/>
                <a:cs typeface="Comic Sans MS"/>
                <a:sym typeface="Comic Sans MS"/>
              </a:rPr>
              <a:t>Development of the cerebrum (cerebral hemisphere):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The cerebrum develops from the Telencephalon.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ar" sz="1500">
                <a:solidFill>
                  <a:srgbClr val="B4A7D6"/>
                </a:solidFill>
                <a:latin typeface="Comic Sans MS"/>
                <a:ea typeface="Comic Sans MS"/>
                <a:cs typeface="Comic Sans MS"/>
                <a:sym typeface="Comic Sans MS"/>
              </a:rPr>
              <a:t>Differentiation of Forebrain Vesicle:</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The (prosencephalon) or the forebrain vesicle differentiates into a:</a:t>
            </a:r>
            <a:br>
              <a:rPr lang="ar" sz="1500">
                <a:solidFill>
                  <a:schemeClr val="dk1"/>
                </a:solidFill>
                <a:latin typeface="Comic Sans MS"/>
                <a:ea typeface="Comic Sans MS"/>
                <a:cs typeface="Comic Sans MS"/>
                <a:sym typeface="Comic Sans MS"/>
              </a:rPr>
            </a:br>
            <a:r>
              <a:rPr lang="ar" sz="1500">
                <a:solidFill>
                  <a:schemeClr val="dk1"/>
                </a:solidFill>
                <a:latin typeface="Comic Sans MS"/>
                <a:ea typeface="Comic Sans MS"/>
                <a:cs typeface="Comic Sans MS"/>
                <a:sym typeface="Comic Sans MS"/>
              </a:rPr>
              <a:t>1. </a:t>
            </a:r>
            <a:r>
              <a:rPr lang="ar" sz="1500">
                <a:solidFill>
                  <a:srgbClr val="990000"/>
                </a:solidFill>
                <a:latin typeface="Comic Sans MS"/>
                <a:ea typeface="Comic Sans MS"/>
                <a:cs typeface="Comic Sans MS"/>
                <a:sym typeface="Comic Sans MS"/>
              </a:rPr>
              <a:t>Median part </a:t>
            </a:r>
            <a:r>
              <a:rPr lang="ar" sz="1500">
                <a:solidFill>
                  <a:srgbClr val="0B5394"/>
                </a:solidFill>
                <a:latin typeface="Comic Sans MS"/>
                <a:ea typeface="Comic Sans MS"/>
                <a:cs typeface="Comic Sans MS"/>
                <a:sym typeface="Comic Sans MS"/>
              </a:rPr>
              <a:t>(diencephalon).</a:t>
            </a:r>
            <a:br>
              <a:rPr lang="ar" sz="1500">
                <a:solidFill>
                  <a:srgbClr val="990000"/>
                </a:solidFill>
                <a:latin typeface="Comic Sans MS"/>
                <a:ea typeface="Comic Sans MS"/>
                <a:cs typeface="Comic Sans MS"/>
                <a:sym typeface="Comic Sans MS"/>
              </a:rPr>
            </a:br>
            <a:r>
              <a:rPr lang="ar" sz="1500">
                <a:solidFill>
                  <a:schemeClr val="dk1"/>
                </a:solidFill>
                <a:latin typeface="Comic Sans MS"/>
                <a:ea typeface="Comic Sans MS"/>
                <a:cs typeface="Comic Sans MS"/>
                <a:sym typeface="Comic Sans MS"/>
              </a:rPr>
              <a:t>2. </a:t>
            </a:r>
            <a:r>
              <a:rPr lang="ar" sz="1500">
                <a:solidFill>
                  <a:srgbClr val="990000"/>
                </a:solidFill>
                <a:latin typeface="Comic Sans MS"/>
                <a:ea typeface="Comic Sans MS"/>
                <a:cs typeface="Comic Sans MS"/>
                <a:sym typeface="Comic Sans MS"/>
              </a:rPr>
              <a:t>Two lateral cerebral vesicles or </a:t>
            </a:r>
            <a:r>
              <a:rPr lang="ar" sz="1500">
                <a:solidFill>
                  <a:srgbClr val="6D9EEB"/>
                </a:solidFill>
                <a:latin typeface="Comic Sans MS"/>
                <a:ea typeface="Comic Sans MS"/>
                <a:cs typeface="Comic Sans MS"/>
                <a:sym typeface="Comic Sans MS"/>
              </a:rPr>
              <a:t>( telencephalic vesicles.)</a:t>
            </a:r>
            <a:endParaRPr sz="1500">
              <a:solidFill>
                <a:srgbClr val="6D9EEB"/>
              </a:solidFill>
              <a:latin typeface="Comic Sans MS"/>
              <a:ea typeface="Comic Sans MS"/>
              <a:cs typeface="Comic Sans MS"/>
              <a:sym typeface="Comic Sans MS"/>
            </a:endParaRPr>
          </a:p>
          <a:p>
            <a:pPr indent="-323850" lvl="0" marL="457200" rtl="0" algn="l">
              <a:lnSpc>
                <a:spcPct val="150000"/>
              </a:lnSpc>
              <a:spcBef>
                <a:spcPts val="160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The lumen gives the 2 lateral ventricles and the 3rd ventricle. </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Both cavities communicating with each other through a wide </a:t>
            </a:r>
            <a:r>
              <a:rPr lang="ar" sz="1500">
                <a:solidFill>
                  <a:srgbClr val="CC0000"/>
                </a:solidFill>
                <a:latin typeface="Comic Sans MS"/>
                <a:ea typeface="Comic Sans MS"/>
                <a:cs typeface="Comic Sans MS"/>
                <a:sym typeface="Comic Sans MS"/>
              </a:rPr>
              <a:t>interventricular foramen.</a:t>
            </a:r>
            <a:endParaRPr sz="1500">
              <a:solidFill>
                <a:srgbClr val="CC0000"/>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The cerebral hemispheres expand in all directions .</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Its medial wall becomes thin, flat and it is the site of choroid plexus of the lateral ventricle.</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The Cerebral hemispheres first appear on the</a:t>
            </a:r>
            <a:r>
              <a:rPr lang="ar" sz="1500">
                <a:solidFill>
                  <a:srgbClr val="CC0000"/>
                </a:solidFill>
                <a:latin typeface="Comic Sans MS"/>
                <a:ea typeface="Comic Sans MS"/>
                <a:cs typeface="Comic Sans MS"/>
                <a:sym typeface="Comic Sans MS"/>
              </a:rPr>
              <a:t> day 32</a:t>
            </a:r>
            <a:r>
              <a:rPr lang="ar" sz="1500">
                <a:solidFill>
                  <a:schemeClr val="dk1"/>
                </a:solidFill>
                <a:latin typeface="Comic Sans MS"/>
                <a:ea typeface="Comic Sans MS"/>
                <a:cs typeface="Comic Sans MS"/>
                <a:sym typeface="Comic Sans MS"/>
              </a:rPr>
              <a:t> of pregnancy as a pair of bubble-like outgrowths of the Telencephalon.</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rgbClr val="CC0000"/>
              </a:buClr>
              <a:buSzPts val="1500"/>
              <a:buFont typeface="Comic Sans MS"/>
              <a:buChar char="●"/>
            </a:pPr>
            <a:r>
              <a:rPr lang="ar" sz="1500">
                <a:solidFill>
                  <a:srgbClr val="CC0000"/>
                </a:solidFill>
                <a:latin typeface="Comic Sans MS"/>
                <a:ea typeface="Comic Sans MS"/>
                <a:cs typeface="Comic Sans MS"/>
                <a:sym typeface="Comic Sans MS"/>
              </a:rPr>
              <a:t>By 16 Weeks,the rapidly growing hemispheres are oval and have expanded back to cover the diencephalon.</a:t>
            </a:r>
            <a:endParaRPr sz="1500">
              <a:solidFill>
                <a:srgbClr val="CC0000"/>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By the end of the </a:t>
            </a:r>
            <a:r>
              <a:rPr lang="ar" sz="1500">
                <a:solidFill>
                  <a:srgbClr val="CC0000"/>
                </a:solidFill>
                <a:latin typeface="Comic Sans MS"/>
                <a:ea typeface="Comic Sans MS"/>
                <a:cs typeface="Comic Sans MS"/>
                <a:sym typeface="Comic Sans MS"/>
              </a:rPr>
              <a:t>3rd month</a:t>
            </a:r>
            <a:r>
              <a:rPr lang="ar" sz="1500">
                <a:solidFill>
                  <a:schemeClr val="dk1"/>
                </a:solidFill>
                <a:latin typeface="Comic Sans MS"/>
                <a:ea typeface="Comic Sans MS"/>
                <a:cs typeface="Comic Sans MS"/>
                <a:sym typeface="Comic Sans MS"/>
              </a:rPr>
              <a:t> the surfaces of the cerebral hemispheres are smooth.</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By the </a:t>
            </a:r>
            <a:r>
              <a:rPr lang="ar" sz="1500">
                <a:solidFill>
                  <a:srgbClr val="CC0000"/>
                </a:solidFill>
                <a:latin typeface="Comic Sans MS"/>
                <a:ea typeface="Comic Sans MS"/>
                <a:cs typeface="Comic Sans MS"/>
                <a:sym typeface="Comic Sans MS"/>
              </a:rPr>
              <a:t>4th month</a:t>
            </a:r>
            <a:r>
              <a:rPr lang="ar" sz="1500">
                <a:solidFill>
                  <a:schemeClr val="dk1"/>
                </a:solidFill>
                <a:latin typeface="Comic Sans MS"/>
                <a:ea typeface="Comic Sans MS"/>
                <a:cs typeface="Comic Sans MS"/>
                <a:sym typeface="Comic Sans MS"/>
              </a:rPr>
              <a:t> the grey matter grows faster than the white matter, so, the cortex becomes folded into gyri separated by sulci.</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 The gyri and sulci effectively increase the surface area of the brain. </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The detailed pattern of gyri &amp; sulci varies somewhat from individual to individual. </a:t>
            </a:r>
            <a:endParaRPr sz="1500">
              <a:latin typeface="Comic Sans MS"/>
              <a:ea typeface="Comic Sans MS"/>
              <a:cs typeface="Comic Sans MS"/>
              <a:sym typeface="Comic Sans MS"/>
            </a:endParaRPr>
          </a:p>
        </p:txBody>
      </p:sp>
      <p:pic>
        <p:nvPicPr>
          <p:cNvPr id="105" name="Google Shape;105;p17"/>
          <p:cNvPicPr preferRelativeResize="0"/>
          <p:nvPr/>
        </p:nvPicPr>
        <p:blipFill>
          <a:blip r:embed="rId3">
            <a:alphaModFix/>
          </a:blip>
          <a:stretch>
            <a:fillRect/>
          </a:stretch>
        </p:blipFill>
        <p:spPr>
          <a:xfrm>
            <a:off x="5297075" y="726632"/>
            <a:ext cx="1703175" cy="1000524"/>
          </a:xfrm>
          <a:prstGeom prst="rect">
            <a:avLst/>
          </a:prstGeom>
          <a:noFill/>
          <a:ln cap="flat" cmpd="sng" w="9525">
            <a:solidFill>
              <a:srgbClr val="999999"/>
            </a:solidFill>
            <a:prstDash val="dashDot"/>
            <a:round/>
            <a:headEnd len="sm" w="sm" type="none"/>
            <a:tailEnd len="sm" w="sm" type="none"/>
          </a:ln>
        </p:spPr>
      </p:pic>
      <p:pic>
        <p:nvPicPr>
          <p:cNvPr id="106" name="Google Shape;106;p17"/>
          <p:cNvPicPr preferRelativeResize="0"/>
          <p:nvPr/>
        </p:nvPicPr>
        <p:blipFill>
          <a:blip r:embed="rId4">
            <a:alphaModFix/>
          </a:blip>
          <a:stretch>
            <a:fillRect/>
          </a:stretch>
        </p:blipFill>
        <p:spPr>
          <a:xfrm>
            <a:off x="7000251" y="726625"/>
            <a:ext cx="2003275" cy="1000525"/>
          </a:xfrm>
          <a:prstGeom prst="rect">
            <a:avLst/>
          </a:prstGeom>
          <a:noFill/>
          <a:ln cap="flat" cmpd="sng" w="9525">
            <a:solidFill>
              <a:srgbClr val="999999"/>
            </a:solidFill>
            <a:prstDash val="dashDot"/>
            <a:round/>
            <a:headEnd len="sm" w="sm" type="none"/>
            <a:tailEnd len="sm" w="sm" type="none"/>
          </a:ln>
        </p:spPr>
      </p:pic>
      <p:pic>
        <p:nvPicPr>
          <p:cNvPr id="107" name="Google Shape;107;p17"/>
          <p:cNvPicPr preferRelativeResize="0"/>
          <p:nvPr/>
        </p:nvPicPr>
        <p:blipFill>
          <a:blip r:embed="rId5">
            <a:alphaModFix/>
          </a:blip>
          <a:stretch>
            <a:fillRect/>
          </a:stretch>
        </p:blipFill>
        <p:spPr>
          <a:xfrm>
            <a:off x="6793119" y="1727143"/>
            <a:ext cx="2299401" cy="1142850"/>
          </a:xfrm>
          <a:prstGeom prst="rect">
            <a:avLst/>
          </a:prstGeom>
          <a:noFill/>
          <a:ln cap="flat" cmpd="sng" w="9525">
            <a:solidFill>
              <a:srgbClr val="999999"/>
            </a:solidFill>
            <a:prstDash val="dashDot"/>
            <a:round/>
            <a:headEnd len="sm" w="sm" type="none"/>
            <a:tailEnd len="sm" w="sm" type="none"/>
          </a:ln>
        </p:spPr>
      </p:pic>
      <p:pic>
        <p:nvPicPr>
          <p:cNvPr id="108" name="Google Shape;108;p17"/>
          <p:cNvPicPr preferRelativeResize="0"/>
          <p:nvPr/>
        </p:nvPicPr>
        <p:blipFill>
          <a:blip r:embed="rId6">
            <a:alphaModFix/>
          </a:blip>
          <a:stretch>
            <a:fillRect/>
          </a:stretch>
        </p:blipFill>
        <p:spPr>
          <a:xfrm>
            <a:off x="5297075" y="1727150"/>
            <a:ext cx="1496075" cy="1142850"/>
          </a:xfrm>
          <a:prstGeom prst="rect">
            <a:avLst/>
          </a:prstGeom>
          <a:noFill/>
          <a:ln cap="flat" cmpd="sng" w="9525">
            <a:solidFill>
              <a:srgbClr val="999999"/>
            </a:solidFill>
            <a:prstDash val="dashDot"/>
            <a:round/>
            <a:headEnd len="sm" w="sm" type="none"/>
            <a:tailEnd len="sm" w="sm" type="none"/>
          </a:ln>
        </p:spPr>
      </p:pic>
      <p:pic>
        <p:nvPicPr>
          <p:cNvPr id="109" name="Google Shape;109;p17"/>
          <p:cNvPicPr preferRelativeResize="0"/>
          <p:nvPr/>
        </p:nvPicPr>
        <p:blipFill>
          <a:blip r:embed="rId7">
            <a:alphaModFix/>
          </a:blip>
          <a:stretch>
            <a:fillRect/>
          </a:stretch>
        </p:blipFill>
        <p:spPr>
          <a:xfrm>
            <a:off x="1744025" y="9156634"/>
            <a:ext cx="1912205" cy="2599615"/>
          </a:xfrm>
          <a:prstGeom prst="rect">
            <a:avLst/>
          </a:prstGeom>
          <a:noFill/>
          <a:ln cap="flat" cmpd="sng" w="9525">
            <a:solidFill>
              <a:srgbClr val="999999"/>
            </a:solidFill>
            <a:prstDash val="dashDot"/>
            <a:round/>
            <a:headEnd len="sm" w="sm" type="none"/>
            <a:tailEnd len="sm" w="sm" type="none"/>
          </a:ln>
        </p:spPr>
      </p:pic>
      <p:pic>
        <p:nvPicPr>
          <p:cNvPr id="110" name="Google Shape;110;p17"/>
          <p:cNvPicPr preferRelativeResize="0"/>
          <p:nvPr/>
        </p:nvPicPr>
        <p:blipFill>
          <a:blip r:embed="rId8">
            <a:alphaModFix/>
          </a:blip>
          <a:stretch>
            <a:fillRect/>
          </a:stretch>
        </p:blipFill>
        <p:spPr>
          <a:xfrm>
            <a:off x="3656229" y="9156626"/>
            <a:ext cx="1798757" cy="2599623"/>
          </a:xfrm>
          <a:prstGeom prst="rect">
            <a:avLst/>
          </a:prstGeom>
          <a:noFill/>
          <a:ln cap="flat" cmpd="sng" w="9525">
            <a:solidFill>
              <a:srgbClr val="999999"/>
            </a:solidFill>
            <a:prstDash val="dashDot"/>
            <a:round/>
            <a:headEnd len="sm" w="sm" type="none"/>
            <a:tailEnd len="sm" w="sm" type="none"/>
          </a:ln>
        </p:spPr>
      </p:pic>
      <p:pic>
        <p:nvPicPr>
          <p:cNvPr id="111" name="Google Shape;111;p17"/>
          <p:cNvPicPr preferRelativeResize="0"/>
          <p:nvPr/>
        </p:nvPicPr>
        <p:blipFill>
          <a:blip r:embed="rId9">
            <a:alphaModFix/>
          </a:blip>
          <a:stretch>
            <a:fillRect/>
          </a:stretch>
        </p:blipFill>
        <p:spPr>
          <a:xfrm>
            <a:off x="5454983" y="9156625"/>
            <a:ext cx="1944992" cy="2599623"/>
          </a:xfrm>
          <a:prstGeom prst="rect">
            <a:avLst/>
          </a:prstGeom>
          <a:noFill/>
          <a:ln cap="flat" cmpd="sng" w="9525">
            <a:solidFill>
              <a:srgbClr val="999999"/>
            </a:solidFill>
            <a:prstDash val="dashDot"/>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txBox="1"/>
          <p:nvPr>
            <p:ph idx="1" type="body"/>
          </p:nvPr>
        </p:nvSpPr>
        <p:spPr>
          <a:xfrm>
            <a:off x="109450" y="824025"/>
            <a:ext cx="8722800" cy="106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solidFill>
                  <a:srgbClr val="B4A7D6"/>
                </a:solidFill>
                <a:latin typeface="Comic Sans MS"/>
                <a:ea typeface="Comic Sans MS"/>
                <a:cs typeface="Comic Sans MS"/>
                <a:sym typeface="Comic Sans MS"/>
              </a:rPr>
              <a:t>Development of the cerebrum: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The wall of the telencephalon is formed of 3 layers :</a:t>
            </a:r>
            <a:br>
              <a:rPr lang="ar" sz="1500">
                <a:solidFill>
                  <a:srgbClr val="000000"/>
                </a:solidFill>
                <a:latin typeface="Comic Sans MS"/>
                <a:ea typeface="Comic Sans MS"/>
                <a:cs typeface="Comic Sans MS"/>
                <a:sym typeface="Comic Sans MS"/>
              </a:rPr>
            </a:b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b="1"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b="1"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b="1" lang="ar" sz="1500">
                <a:solidFill>
                  <a:srgbClr val="000000"/>
                </a:solidFill>
                <a:latin typeface="Comic Sans MS"/>
                <a:ea typeface="Comic Sans MS"/>
                <a:cs typeface="Comic Sans MS"/>
                <a:sym typeface="Comic Sans MS"/>
              </a:rPr>
              <a:t>As development proceeds the following changes occur:</a:t>
            </a:r>
            <a:endParaRPr b="1" sz="1500">
              <a:solidFill>
                <a:srgbClr val="000000"/>
              </a:solidFill>
              <a:latin typeface="Comic Sans MS"/>
              <a:ea typeface="Comic Sans MS"/>
              <a:cs typeface="Comic Sans MS"/>
              <a:sym typeface="Comic Sans MS"/>
            </a:endParaRPr>
          </a:p>
          <a:p>
            <a:pPr indent="-323850" lvl="0" marL="457200" rtl="0" algn="l">
              <a:spcBef>
                <a:spcPts val="160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Most of the nerve cells in </a:t>
            </a:r>
            <a:r>
              <a:rPr lang="ar" sz="1500">
                <a:solidFill>
                  <a:srgbClr val="000000"/>
                </a:solidFill>
                <a:latin typeface="Comic Sans MS"/>
                <a:ea typeface="Comic Sans MS"/>
                <a:cs typeface="Comic Sans MS"/>
                <a:sym typeface="Comic Sans MS"/>
              </a:rPr>
              <a:t>mantle</a:t>
            </a:r>
            <a:r>
              <a:rPr lang="ar" sz="1500">
                <a:solidFill>
                  <a:srgbClr val="000000"/>
                </a:solidFill>
                <a:latin typeface="Comic Sans MS"/>
                <a:ea typeface="Comic Sans MS"/>
                <a:cs typeface="Comic Sans MS"/>
                <a:sym typeface="Comic Sans MS"/>
              </a:rPr>
              <a:t> layer migrate to the marginal layer forming the cerebral cortex. </a:t>
            </a:r>
            <a:endParaRPr sz="1500">
              <a:solidFill>
                <a:srgbClr val="000000"/>
              </a:solidFill>
              <a:latin typeface="Comic Sans MS"/>
              <a:ea typeface="Comic Sans MS"/>
              <a:cs typeface="Comic Sans MS"/>
              <a:sym typeface="Comic Sans MS"/>
            </a:endParaRPr>
          </a:p>
          <a:p>
            <a:pPr indent="-323850" lvl="0" marL="457200" rtl="0" algn="l">
              <a:spcBef>
                <a:spcPts val="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Some cells do not migrate and remains to form the </a:t>
            </a:r>
            <a:r>
              <a:rPr lang="ar" sz="1500">
                <a:solidFill>
                  <a:srgbClr val="990000"/>
                </a:solidFill>
                <a:latin typeface="Comic Sans MS"/>
                <a:ea typeface="Comic Sans MS"/>
                <a:cs typeface="Comic Sans MS"/>
                <a:sym typeface="Comic Sans MS"/>
              </a:rPr>
              <a:t>basal ganglia</a:t>
            </a:r>
            <a:r>
              <a:rPr lang="ar" sz="1500">
                <a:solidFill>
                  <a:srgbClr val="000000"/>
                </a:solidFill>
                <a:latin typeface="Comic Sans MS"/>
                <a:ea typeface="Comic Sans MS"/>
                <a:cs typeface="Comic Sans MS"/>
                <a:sym typeface="Comic Sans MS"/>
              </a:rPr>
              <a:t>.</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B4A7D6"/>
                </a:solidFill>
                <a:latin typeface="Comic Sans MS"/>
                <a:ea typeface="Comic Sans MS"/>
                <a:cs typeface="Comic Sans MS"/>
                <a:sym typeface="Comic Sans MS"/>
              </a:rPr>
              <a:t>Corpus striatum: </a:t>
            </a:r>
            <a:r>
              <a:rPr lang="ar" sz="1500">
                <a:solidFill>
                  <a:srgbClr val="000000"/>
                </a:solidFill>
                <a:latin typeface="Comic Sans MS"/>
                <a:ea typeface="Comic Sans MS"/>
                <a:cs typeface="Comic Sans MS"/>
                <a:sym typeface="Comic Sans MS"/>
              </a:rPr>
              <a:t>is the basal ganglia nuclei in the cerebral hemisphere. </a:t>
            </a:r>
            <a:endParaRPr sz="1500">
              <a:solidFill>
                <a:srgbClr val="000000"/>
              </a:solidFill>
              <a:latin typeface="Comic Sans MS"/>
              <a:ea typeface="Comic Sans MS"/>
              <a:cs typeface="Comic Sans MS"/>
              <a:sym typeface="Comic Sans MS"/>
            </a:endParaRPr>
          </a:p>
          <a:p>
            <a:pPr indent="-323850" lvl="0" marL="457200" rtl="0" algn="l">
              <a:spcBef>
                <a:spcPts val="160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It appears in </a:t>
            </a:r>
            <a:r>
              <a:rPr lang="ar" sz="1500">
                <a:solidFill>
                  <a:srgbClr val="CC0000"/>
                </a:solidFill>
                <a:latin typeface="Comic Sans MS"/>
                <a:ea typeface="Comic Sans MS"/>
                <a:cs typeface="Comic Sans MS"/>
                <a:sym typeface="Comic Sans MS"/>
              </a:rPr>
              <a:t>6th week</a:t>
            </a:r>
            <a:r>
              <a:rPr lang="ar" sz="1500">
                <a:solidFill>
                  <a:srgbClr val="000000"/>
                </a:solidFill>
                <a:latin typeface="Comic Sans MS"/>
                <a:ea typeface="Comic Sans MS"/>
                <a:cs typeface="Comic Sans MS"/>
                <a:sym typeface="Comic Sans MS"/>
              </a:rPr>
              <a:t> in the floor of each cerebral hemisphere. As the cerebral cortex differentiates and the fibers passing to and from it, pass through the corpus striatum. The </a:t>
            </a:r>
            <a:r>
              <a:rPr lang="ar" sz="1500">
                <a:solidFill>
                  <a:srgbClr val="8C4BC8"/>
                </a:solidFill>
                <a:latin typeface="Comic Sans MS"/>
                <a:ea typeface="Comic Sans MS"/>
                <a:cs typeface="Comic Sans MS"/>
                <a:sym typeface="Comic Sans MS"/>
              </a:rPr>
              <a:t>corpus striatum</a:t>
            </a:r>
            <a:r>
              <a:rPr lang="ar" sz="1500">
                <a:solidFill>
                  <a:srgbClr val="000000"/>
                </a:solidFill>
                <a:latin typeface="Comic Sans MS"/>
                <a:ea typeface="Comic Sans MS"/>
                <a:cs typeface="Comic Sans MS"/>
                <a:sym typeface="Comic Sans MS"/>
              </a:rPr>
              <a:t> now divides into :</a:t>
            </a:r>
            <a:br>
              <a:rPr lang="ar" sz="1500">
                <a:solidFill>
                  <a:srgbClr val="000000"/>
                </a:solidFill>
                <a:latin typeface="Comic Sans MS"/>
                <a:ea typeface="Comic Sans MS"/>
                <a:cs typeface="Comic Sans MS"/>
                <a:sym typeface="Comic Sans MS"/>
              </a:rPr>
            </a:br>
            <a:r>
              <a:rPr lang="ar" sz="1500">
                <a:solidFill>
                  <a:srgbClr val="F69440"/>
                </a:solidFill>
                <a:latin typeface="Comic Sans MS"/>
                <a:ea typeface="Comic Sans MS"/>
                <a:cs typeface="Comic Sans MS"/>
                <a:sym typeface="Comic Sans MS"/>
              </a:rPr>
              <a:t>1. caudate nucleus.</a:t>
            </a:r>
            <a:br>
              <a:rPr lang="ar" sz="1500">
                <a:solidFill>
                  <a:srgbClr val="000000"/>
                </a:solidFill>
                <a:latin typeface="Comic Sans MS"/>
                <a:ea typeface="Comic Sans MS"/>
                <a:cs typeface="Comic Sans MS"/>
                <a:sym typeface="Comic Sans MS"/>
              </a:rPr>
            </a:br>
            <a:r>
              <a:rPr lang="ar" sz="1500">
                <a:solidFill>
                  <a:schemeClr val="accent5"/>
                </a:solidFill>
                <a:latin typeface="Comic Sans MS"/>
                <a:ea typeface="Comic Sans MS"/>
                <a:cs typeface="Comic Sans MS"/>
                <a:sym typeface="Comic Sans MS"/>
              </a:rPr>
              <a:t>2. lentiform nucleus.</a:t>
            </a:r>
            <a:endParaRPr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This fiber pathway forms the internal capsule.</a:t>
            </a:r>
            <a:endParaRPr sz="1500">
              <a:solidFill>
                <a:srgbClr val="000000"/>
              </a:solidFill>
              <a:latin typeface="Comic Sans MS"/>
              <a:ea typeface="Comic Sans MS"/>
              <a:cs typeface="Comic Sans MS"/>
              <a:sym typeface="Comic Sans MS"/>
            </a:endParaRPr>
          </a:p>
          <a:p>
            <a:pPr indent="0" lvl="0" marL="45720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45720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1600"/>
              </a:spcAft>
              <a:buNone/>
            </a:pPr>
            <a:r>
              <a:t/>
            </a:r>
            <a:endParaRPr sz="1500">
              <a:solidFill>
                <a:srgbClr val="000000"/>
              </a:solidFill>
              <a:latin typeface="Comic Sans MS"/>
              <a:ea typeface="Comic Sans MS"/>
              <a:cs typeface="Comic Sans MS"/>
              <a:sym typeface="Comic Sans MS"/>
            </a:endParaRPr>
          </a:p>
        </p:txBody>
      </p:sp>
      <p:graphicFrame>
        <p:nvGraphicFramePr>
          <p:cNvPr id="117" name="Google Shape;117;p18"/>
          <p:cNvGraphicFramePr/>
          <p:nvPr/>
        </p:nvGraphicFramePr>
        <p:xfrm>
          <a:off x="356658" y="1716503"/>
          <a:ext cx="3000000" cy="3000000"/>
        </p:xfrm>
        <a:graphic>
          <a:graphicData uri="http://schemas.openxmlformats.org/drawingml/2006/table">
            <a:tbl>
              <a:tblPr>
                <a:noFill/>
                <a:tableStyleId>{6BF5031F-9742-461C-9938-7CB6DC8F0D08}</a:tableStyleId>
              </a:tblPr>
              <a:tblGrid>
                <a:gridCol w="2068725"/>
                <a:gridCol w="2068725"/>
                <a:gridCol w="2068725"/>
              </a:tblGrid>
              <a:tr h="4334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Ependymal</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Mantel</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solidFill>
                      <a:srgbClr val="D9D2E9"/>
                    </a:solidFill>
                  </a:tcPr>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Marginal</a:t>
                      </a:r>
                      <a:endParaRPr sz="1500">
                        <a:latin typeface="Comic Sans MS"/>
                        <a:ea typeface="Comic Sans MS"/>
                        <a:cs typeface="Comic Sans MS"/>
                        <a:sym typeface="Comic Sans MS"/>
                      </a:endParaRPr>
                    </a:p>
                  </a:txBody>
                  <a:tcPr marT="91425" marB="91425" marR="91425" marL="91425">
                    <a:solidFill>
                      <a:srgbClr val="D9D2E9"/>
                    </a:solidFill>
                  </a:tcPr>
                </a:tc>
              </a:tr>
              <a:tr h="674250">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lining the cavity of the lateral ventricle.</a:t>
                      </a:r>
                      <a:endParaRPr sz="1500">
                        <a:latin typeface="Comic Sans MS"/>
                        <a:ea typeface="Comic Sans MS"/>
                        <a:cs typeface="Comic Sans MS"/>
                        <a:sym typeface="Comic Sans MS"/>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nerve cells forming the grey matter.</a:t>
                      </a:r>
                      <a:endParaRPr sz="15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500">
                          <a:latin typeface="Comic Sans MS"/>
                          <a:ea typeface="Comic Sans MS"/>
                          <a:cs typeface="Comic Sans MS"/>
                          <a:sym typeface="Comic Sans MS"/>
                        </a:rPr>
                        <a:t>nerve fibers forming the white matter.</a:t>
                      </a:r>
                      <a:endParaRPr sz="1500">
                        <a:latin typeface="Comic Sans MS"/>
                        <a:ea typeface="Comic Sans MS"/>
                        <a:cs typeface="Comic Sans MS"/>
                        <a:sym typeface="Comic Sans MS"/>
                      </a:endParaRPr>
                    </a:p>
                  </a:txBody>
                  <a:tcPr marT="91425" marB="91425" marR="91425" marL="91425"/>
                </a:tc>
              </a:tr>
            </a:tbl>
          </a:graphicData>
        </a:graphic>
      </p:graphicFrame>
      <p:pic>
        <p:nvPicPr>
          <p:cNvPr id="118" name="Google Shape;118;p18"/>
          <p:cNvPicPr preferRelativeResize="0"/>
          <p:nvPr/>
        </p:nvPicPr>
        <p:blipFill>
          <a:blip r:embed="rId3">
            <a:alphaModFix/>
          </a:blip>
          <a:stretch>
            <a:fillRect/>
          </a:stretch>
        </p:blipFill>
        <p:spPr>
          <a:xfrm>
            <a:off x="6800100" y="735250"/>
            <a:ext cx="2032200" cy="1759274"/>
          </a:xfrm>
          <a:prstGeom prst="rect">
            <a:avLst/>
          </a:prstGeom>
          <a:noFill/>
          <a:ln cap="flat" cmpd="sng" w="9525">
            <a:solidFill>
              <a:srgbClr val="999999"/>
            </a:solidFill>
            <a:prstDash val="dashDot"/>
            <a:round/>
            <a:headEnd len="sm" w="sm" type="none"/>
            <a:tailEnd len="sm" w="sm" type="none"/>
          </a:ln>
        </p:spPr>
      </p:pic>
      <p:pic>
        <p:nvPicPr>
          <p:cNvPr id="119" name="Google Shape;119;p18"/>
          <p:cNvPicPr preferRelativeResize="0"/>
          <p:nvPr/>
        </p:nvPicPr>
        <p:blipFill>
          <a:blip r:embed="rId4">
            <a:alphaModFix/>
          </a:blip>
          <a:stretch>
            <a:fillRect/>
          </a:stretch>
        </p:blipFill>
        <p:spPr>
          <a:xfrm>
            <a:off x="6800100" y="2597575"/>
            <a:ext cx="2032200" cy="1535674"/>
          </a:xfrm>
          <a:prstGeom prst="rect">
            <a:avLst/>
          </a:prstGeom>
          <a:noFill/>
          <a:ln cap="flat" cmpd="sng" w="9525">
            <a:solidFill>
              <a:srgbClr val="999999"/>
            </a:solidFill>
            <a:prstDash val="dashDot"/>
            <a:round/>
            <a:headEnd len="sm" w="sm" type="none"/>
            <a:tailEnd len="sm" w="sm" type="none"/>
          </a:ln>
        </p:spPr>
      </p:pic>
      <p:cxnSp>
        <p:nvCxnSpPr>
          <p:cNvPr id="120" name="Google Shape;120;p18"/>
          <p:cNvCxnSpPr/>
          <p:nvPr/>
        </p:nvCxnSpPr>
        <p:spPr>
          <a:xfrm>
            <a:off x="356643" y="5701842"/>
            <a:ext cx="8377800" cy="0"/>
          </a:xfrm>
          <a:prstGeom prst="straightConnector1">
            <a:avLst/>
          </a:prstGeom>
          <a:noFill/>
          <a:ln cap="flat" cmpd="sng" w="9525">
            <a:solidFill>
              <a:srgbClr val="999999"/>
            </a:solidFill>
            <a:prstDash val="dashDot"/>
            <a:round/>
            <a:headEnd len="med" w="med" type="none"/>
            <a:tailEnd len="med" w="med" type="none"/>
          </a:ln>
        </p:spPr>
      </p:cxnSp>
      <p:pic>
        <p:nvPicPr>
          <p:cNvPr id="121" name="Google Shape;121;p18"/>
          <p:cNvPicPr preferRelativeResize="0"/>
          <p:nvPr/>
        </p:nvPicPr>
        <p:blipFill>
          <a:blip r:embed="rId5">
            <a:alphaModFix/>
          </a:blip>
          <a:stretch>
            <a:fillRect/>
          </a:stretch>
        </p:blipFill>
        <p:spPr>
          <a:xfrm>
            <a:off x="2170700" y="8133675"/>
            <a:ext cx="2281914" cy="1447600"/>
          </a:xfrm>
          <a:prstGeom prst="rect">
            <a:avLst/>
          </a:prstGeom>
          <a:noFill/>
          <a:ln cap="flat" cmpd="sng" w="9525">
            <a:solidFill>
              <a:srgbClr val="999999"/>
            </a:solidFill>
            <a:prstDash val="dashDot"/>
            <a:round/>
            <a:headEnd len="sm" w="sm" type="none"/>
            <a:tailEnd len="sm" w="sm" type="none"/>
          </a:ln>
        </p:spPr>
      </p:pic>
      <p:pic>
        <p:nvPicPr>
          <p:cNvPr id="122" name="Google Shape;122;p18"/>
          <p:cNvPicPr preferRelativeResize="0"/>
          <p:nvPr/>
        </p:nvPicPr>
        <p:blipFill>
          <a:blip r:embed="rId6">
            <a:alphaModFix/>
          </a:blip>
          <a:stretch>
            <a:fillRect/>
          </a:stretch>
        </p:blipFill>
        <p:spPr>
          <a:xfrm>
            <a:off x="4452614" y="8133675"/>
            <a:ext cx="2520680" cy="1447600"/>
          </a:xfrm>
          <a:prstGeom prst="rect">
            <a:avLst/>
          </a:prstGeom>
          <a:noFill/>
          <a:ln cap="flat" cmpd="sng" w="9525">
            <a:solidFill>
              <a:srgbClr val="999999"/>
            </a:solidFill>
            <a:prstDash val="dashDot"/>
            <a:round/>
            <a:headEnd len="sm" w="sm" type="none"/>
            <a:tailEnd len="sm" w="sm" type="none"/>
          </a:ln>
        </p:spPr>
      </p:pic>
      <p:sp>
        <p:nvSpPr>
          <p:cNvPr id="123" name="Google Shape;123;p18"/>
          <p:cNvSpPr txBox="1"/>
          <p:nvPr/>
        </p:nvSpPr>
        <p:spPr>
          <a:xfrm>
            <a:off x="6380225" y="8452169"/>
            <a:ext cx="558300" cy="148500"/>
          </a:xfrm>
          <a:prstGeom prst="rect">
            <a:avLst/>
          </a:prstGeom>
          <a:noFill/>
          <a:ln cap="flat" cmpd="sng" w="28575">
            <a:solidFill>
              <a:srgbClr val="F6944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6362826" y="9130468"/>
            <a:ext cx="593100" cy="125100"/>
          </a:xfrm>
          <a:prstGeom prst="rect">
            <a:avLst/>
          </a:prstGeom>
          <a:no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txBox="1"/>
          <p:nvPr/>
        </p:nvSpPr>
        <p:spPr>
          <a:xfrm>
            <a:off x="3745856" y="8829413"/>
            <a:ext cx="428700" cy="195900"/>
          </a:xfrm>
          <a:prstGeom prst="rect">
            <a:avLst/>
          </a:prstGeom>
          <a:noFill/>
          <a:ln cap="flat" cmpd="sng" w="28575">
            <a:solidFill>
              <a:srgbClr val="8C4BC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8"/>
          <p:cNvPicPr preferRelativeResize="0"/>
          <p:nvPr/>
        </p:nvPicPr>
        <p:blipFill>
          <a:blip r:embed="rId7">
            <a:alphaModFix/>
          </a:blip>
          <a:stretch>
            <a:fillRect/>
          </a:stretch>
        </p:blipFill>
        <p:spPr>
          <a:xfrm>
            <a:off x="5237800" y="10041900"/>
            <a:ext cx="1845200" cy="1447600"/>
          </a:xfrm>
          <a:prstGeom prst="rect">
            <a:avLst/>
          </a:prstGeom>
          <a:noFill/>
          <a:ln cap="flat" cmpd="sng" w="9525">
            <a:solidFill>
              <a:srgbClr val="999999"/>
            </a:solidFill>
            <a:prstDash val="dashDot"/>
            <a:round/>
            <a:headEnd len="sm" w="sm" type="none"/>
            <a:tailEnd len="sm" w="sm" type="none"/>
          </a:ln>
        </p:spPr>
      </p:pic>
      <p:pic>
        <p:nvPicPr>
          <p:cNvPr id="127" name="Google Shape;127;p18"/>
          <p:cNvPicPr preferRelativeResize="0"/>
          <p:nvPr/>
        </p:nvPicPr>
        <p:blipFill>
          <a:blip r:embed="rId8">
            <a:alphaModFix/>
          </a:blip>
          <a:stretch>
            <a:fillRect/>
          </a:stretch>
        </p:blipFill>
        <p:spPr>
          <a:xfrm>
            <a:off x="7224825" y="9351750"/>
            <a:ext cx="1845200" cy="2543101"/>
          </a:xfrm>
          <a:prstGeom prst="rect">
            <a:avLst/>
          </a:prstGeom>
          <a:noFill/>
          <a:ln cap="flat" cmpd="sng" w="9525">
            <a:solidFill>
              <a:srgbClr val="999999"/>
            </a:solidFill>
            <a:prstDash val="dashDot"/>
            <a:round/>
            <a:headEnd len="sm" w="sm" type="none"/>
            <a:tailEnd len="sm" w="sm" type="none"/>
          </a:ln>
        </p:spPr>
      </p:pic>
      <p:sp>
        <p:nvSpPr>
          <p:cNvPr id="128" name="Google Shape;128;p18"/>
          <p:cNvSpPr txBox="1"/>
          <p:nvPr/>
        </p:nvSpPr>
        <p:spPr>
          <a:xfrm>
            <a:off x="109450" y="9963150"/>
            <a:ext cx="4900800" cy="25431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Further expansion of cerebral hemisphere gives C- shape appearance to the hemisphere itself as well as its cavity (lateral ventricle). </a:t>
            </a:r>
            <a:endParaRPr sz="1500">
              <a:solidFill>
                <a:schemeClr val="dk1"/>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Also the caudate nucleus elongates and assumes the shape of the lateral ventricle and remains related to it.</a:t>
            </a:r>
            <a:br>
              <a:rPr lang="ar" sz="1500">
                <a:solidFill>
                  <a:schemeClr val="dk1"/>
                </a:solidFill>
                <a:latin typeface="Comic Sans MS"/>
                <a:ea typeface="Comic Sans MS"/>
                <a:cs typeface="Comic Sans MS"/>
                <a:sym typeface="Comic Sans MS"/>
              </a:rPr>
            </a:br>
            <a:endParaRPr/>
          </a:p>
        </p:txBody>
      </p:sp>
      <p:sp>
        <p:nvSpPr>
          <p:cNvPr id="129" name="Google Shape;129;p18"/>
          <p:cNvSpPr txBox="1"/>
          <p:nvPr/>
        </p:nvSpPr>
        <p:spPr>
          <a:xfrm>
            <a:off x="593902" y="7924975"/>
            <a:ext cx="1576800" cy="22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rPr>
              <a:t>Internal capsule </a:t>
            </a:r>
            <a:endParaRPr sz="1000">
              <a:solidFill>
                <a:srgbClr val="6AA84F"/>
              </a:solidFill>
            </a:endParaRPr>
          </a:p>
          <a:p>
            <a:pPr indent="0" lvl="0" marL="0" rtl="0" algn="l">
              <a:spcBef>
                <a:spcPts val="0"/>
              </a:spcBef>
              <a:spcAft>
                <a:spcPts val="0"/>
              </a:spcAft>
              <a:buNone/>
            </a:pPr>
            <a:r>
              <a:rPr lang="ar" sz="1000">
                <a:solidFill>
                  <a:srgbClr val="6AA84F"/>
                </a:solidFill>
              </a:rPr>
              <a:t>جت بعد ما حصل لها </a:t>
            </a:r>
            <a:endParaRPr sz="1000">
              <a:solidFill>
                <a:srgbClr val="6AA84F"/>
              </a:solidFill>
            </a:endParaRPr>
          </a:p>
          <a:p>
            <a:pPr indent="0" lvl="0" marL="0" rtl="0" algn="l">
              <a:spcBef>
                <a:spcPts val="0"/>
              </a:spcBef>
              <a:spcAft>
                <a:spcPts val="0"/>
              </a:spcAft>
              <a:buNone/>
            </a:pPr>
            <a:r>
              <a:rPr lang="ar" sz="1000">
                <a:solidFill>
                  <a:srgbClr val="6AA84F"/>
                </a:solidFill>
              </a:rPr>
              <a:t>Well </a:t>
            </a:r>
            <a:r>
              <a:rPr lang="ar" sz="1000">
                <a:solidFill>
                  <a:srgbClr val="6AA84F"/>
                </a:solidFill>
              </a:rPr>
              <a:t>differentiation</a:t>
            </a:r>
            <a:r>
              <a:rPr lang="ar" sz="1000">
                <a:solidFill>
                  <a:srgbClr val="6AA84F"/>
                </a:solidFill>
              </a:rPr>
              <a:t> of cerebral cortex</a:t>
            </a:r>
            <a:endParaRPr sz="1000">
              <a:solidFill>
                <a:srgbClr val="6AA84F"/>
              </a:solidFill>
            </a:endParaRPr>
          </a:p>
        </p:txBody>
      </p:sp>
      <p:sp>
        <p:nvSpPr>
          <p:cNvPr id="130" name="Google Shape;130;p18"/>
          <p:cNvSpPr txBox="1"/>
          <p:nvPr/>
        </p:nvSpPr>
        <p:spPr>
          <a:xfrm>
            <a:off x="1843825" y="11351000"/>
            <a:ext cx="4719000" cy="21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rPr>
              <a:t>الي برا grow faster</a:t>
            </a:r>
            <a:endParaRPr sz="1000">
              <a:solidFill>
                <a:srgbClr val="6AA84F"/>
              </a:solidFill>
            </a:endParaRPr>
          </a:p>
          <a:p>
            <a:pPr indent="0" lvl="0" marL="0" rtl="0" algn="l">
              <a:spcBef>
                <a:spcPts val="0"/>
              </a:spcBef>
              <a:spcAft>
                <a:spcPts val="0"/>
              </a:spcAft>
              <a:buNone/>
            </a:pPr>
            <a:r>
              <a:rPr lang="ar" sz="1000">
                <a:solidFill>
                  <a:srgbClr val="6AA84F"/>
                </a:solidFill>
              </a:rPr>
              <a:t>الي جوا grow slower</a:t>
            </a:r>
            <a:endParaRPr sz="1000">
              <a:solidFill>
                <a:srgbClr val="6AA84F"/>
              </a:solidFill>
            </a:endParaRPr>
          </a:p>
        </p:txBody>
      </p:sp>
      <p:sp>
        <p:nvSpPr>
          <p:cNvPr id="131" name="Google Shape;131;p18"/>
          <p:cNvSpPr/>
          <p:nvPr/>
        </p:nvSpPr>
        <p:spPr>
          <a:xfrm>
            <a:off x="3665125" y="2998368"/>
            <a:ext cx="2897700" cy="734100"/>
          </a:xfrm>
          <a:prstGeom prst="rect">
            <a:avLst/>
          </a:prstGeom>
          <a:solidFill>
            <a:srgbClr val="F3F3F3"/>
          </a:solid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900">
                <a:solidFill>
                  <a:srgbClr val="666666"/>
                </a:solidFill>
              </a:rPr>
              <a:t>‏ليه صار هذا الإنتقال في المخ وما صار في الحبل الشوكي ؟ </a:t>
            </a:r>
            <a:br>
              <a:rPr lang="ar" sz="900">
                <a:solidFill>
                  <a:srgbClr val="666666"/>
                </a:solidFill>
              </a:rPr>
            </a:br>
            <a:r>
              <a:rPr lang="ar" sz="900">
                <a:solidFill>
                  <a:srgbClr val="666666"/>
                </a:solidFill>
              </a:rPr>
              <a:t>‏لأن القشرة الخارجية للدماغ تتكون من القراي ماتر وجوّا وايت ماتر بعكس الحبل الشوكي ، ولكن مو جميع الخلايا </a:t>
            </a:r>
            <a:r>
              <a:rPr lang="ar" sz="900">
                <a:solidFill>
                  <a:srgbClr val="666666"/>
                </a:solidFill>
              </a:rPr>
              <a:t>تنتقل</a:t>
            </a:r>
            <a:r>
              <a:rPr lang="ar" sz="900">
                <a:solidFill>
                  <a:srgbClr val="666666"/>
                </a:solidFill>
              </a:rPr>
              <a:t> فيه جزء قليل منها يبقى .. ليه؟ لأن هذا الجزء الباقي بيكون البيزال قانقليا اللي هي عبارة عن قراي ماتر جوّا الوايت ماتر .</a:t>
            </a:r>
            <a:endParaRPr sz="9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19"/>
          <p:cNvPicPr preferRelativeResize="0"/>
          <p:nvPr/>
        </p:nvPicPr>
        <p:blipFill>
          <a:blip r:embed="rId3">
            <a:alphaModFix/>
          </a:blip>
          <a:stretch>
            <a:fillRect/>
          </a:stretch>
        </p:blipFill>
        <p:spPr>
          <a:xfrm>
            <a:off x="2841957" y="4330475"/>
            <a:ext cx="4330368" cy="2465200"/>
          </a:xfrm>
          <a:prstGeom prst="rect">
            <a:avLst/>
          </a:prstGeom>
          <a:noFill/>
          <a:ln cap="flat" cmpd="sng" w="9525">
            <a:solidFill>
              <a:srgbClr val="999999"/>
            </a:solidFill>
            <a:prstDash val="dashDot"/>
            <a:round/>
            <a:headEnd len="sm" w="sm" type="none"/>
            <a:tailEnd len="sm" w="sm" type="none"/>
          </a:ln>
        </p:spPr>
      </p:pic>
      <p:sp>
        <p:nvSpPr>
          <p:cNvPr id="137" name="Google Shape;137;p19"/>
          <p:cNvSpPr txBox="1"/>
          <p:nvPr>
            <p:ph idx="1" type="body"/>
          </p:nvPr>
        </p:nvSpPr>
        <p:spPr>
          <a:xfrm>
            <a:off x="235500" y="1033480"/>
            <a:ext cx="8520600" cy="83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solidFill>
                  <a:srgbClr val="B4A7D6"/>
                </a:solidFill>
                <a:latin typeface="Comic Sans MS"/>
                <a:ea typeface="Comic Sans MS"/>
                <a:cs typeface="Comic Sans MS"/>
                <a:sym typeface="Comic Sans MS"/>
              </a:rPr>
              <a:t>Development of the Cerebral Commissures: </a:t>
            </a:r>
            <a:endParaRPr sz="1500">
              <a:solidFill>
                <a:srgbClr val="B4A7D6"/>
              </a:solidFill>
              <a:latin typeface="Comic Sans MS"/>
              <a:ea typeface="Comic Sans MS"/>
              <a:cs typeface="Comic Sans MS"/>
              <a:sym typeface="Comic Sans MS"/>
            </a:endParaRPr>
          </a:p>
          <a:p>
            <a:pPr indent="-323850" lvl="0" marL="457200" rtl="0" algn="l">
              <a:spcBef>
                <a:spcPts val="1600"/>
              </a:spcBef>
              <a:spcAft>
                <a:spcPts val="0"/>
              </a:spcAft>
              <a:buClr>
                <a:schemeClr val="dk1"/>
              </a:buClr>
              <a:buSzPts val="1500"/>
              <a:buFont typeface="Comic Sans MS"/>
              <a:buChar char="●"/>
            </a:pPr>
            <a:r>
              <a:rPr lang="ar" sz="1500">
                <a:solidFill>
                  <a:schemeClr val="dk1"/>
                </a:solidFill>
                <a:latin typeface="Comic Sans MS"/>
                <a:ea typeface="Comic Sans MS"/>
                <a:cs typeface="Comic Sans MS"/>
                <a:sym typeface="Comic Sans MS"/>
              </a:rPr>
              <a:t>As the cerebral cortex develops, group of fibers, (commissures), connect the corresponding regions of the cortex. These are:</a:t>
            </a:r>
            <a:br>
              <a:rPr lang="ar" sz="1500">
                <a:solidFill>
                  <a:schemeClr val="dk1"/>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chemeClr val="dk1"/>
                </a:solidFill>
                <a:latin typeface="Comic Sans MS"/>
                <a:ea typeface="Comic Sans MS"/>
                <a:cs typeface="Comic Sans MS"/>
                <a:sym typeface="Comic Sans MS"/>
              </a:rPr>
              <a:t> </a:t>
            </a:r>
            <a:r>
              <a:rPr lang="ar" sz="1500">
                <a:solidFill>
                  <a:srgbClr val="6FA8DC"/>
                </a:solidFill>
                <a:latin typeface="Comic Sans MS"/>
                <a:ea typeface="Comic Sans MS"/>
                <a:cs typeface="Comic Sans MS"/>
                <a:sym typeface="Comic Sans MS"/>
              </a:rPr>
              <a:t>Lamina terminalis.</a:t>
            </a:r>
            <a:br>
              <a:rPr lang="ar" sz="1500">
                <a:solidFill>
                  <a:srgbClr val="6FA8DC"/>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rgbClr val="6FA8DC"/>
                </a:solidFill>
                <a:latin typeface="Comic Sans MS"/>
                <a:ea typeface="Comic Sans MS"/>
                <a:cs typeface="Comic Sans MS"/>
                <a:sym typeface="Comic Sans MS"/>
              </a:rPr>
              <a:t> </a:t>
            </a:r>
            <a:r>
              <a:rPr lang="ar" sz="1500">
                <a:solidFill>
                  <a:srgbClr val="0097A7"/>
                </a:solidFill>
                <a:latin typeface="Comic Sans MS"/>
                <a:ea typeface="Comic Sans MS"/>
                <a:cs typeface="Comic Sans MS"/>
                <a:sym typeface="Comic Sans MS"/>
              </a:rPr>
              <a:t>Optic chiasma.</a:t>
            </a:r>
            <a:br>
              <a:rPr lang="ar" sz="1500">
                <a:solidFill>
                  <a:srgbClr val="0B5394"/>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rgbClr val="0B5394"/>
                </a:solidFill>
                <a:latin typeface="Comic Sans MS"/>
                <a:ea typeface="Comic Sans MS"/>
                <a:cs typeface="Comic Sans MS"/>
                <a:sym typeface="Comic Sans MS"/>
              </a:rPr>
              <a:t> </a:t>
            </a:r>
            <a:r>
              <a:rPr lang="ar" sz="1500">
                <a:solidFill>
                  <a:srgbClr val="F1C232"/>
                </a:solidFill>
                <a:latin typeface="Comic Sans MS"/>
                <a:ea typeface="Comic Sans MS"/>
                <a:cs typeface="Comic Sans MS"/>
                <a:sym typeface="Comic Sans MS"/>
              </a:rPr>
              <a:t>Anterior commissure.</a:t>
            </a:r>
            <a:br>
              <a:rPr lang="ar" sz="1500">
                <a:solidFill>
                  <a:srgbClr val="F1C232"/>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rgbClr val="F1C232"/>
                </a:solidFill>
                <a:latin typeface="Comic Sans MS"/>
                <a:ea typeface="Comic Sans MS"/>
                <a:cs typeface="Comic Sans MS"/>
                <a:sym typeface="Comic Sans MS"/>
              </a:rPr>
              <a:t> </a:t>
            </a:r>
            <a:r>
              <a:rPr lang="ar" sz="1500">
                <a:solidFill>
                  <a:srgbClr val="8C4BC8"/>
                </a:solidFill>
                <a:latin typeface="Comic Sans MS"/>
                <a:ea typeface="Comic Sans MS"/>
                <a:cs typeface="Comic Sans MS"/>
                <a:sym typeface="Comic Sans MS"/>
              </a:rPr>
              <a:t>Posterior commissure.</a:t>
            </a:r>
            <a:br>
              <a:rPr lang="ar" sz="1500">
                <a:solidFill>
                  <a:srgbClr val="674EA7"/>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rgbClr val="674EA7"/>
                </a:solidFill>
                <a:latin typeface="Comic Sans MS"/>
                <a:ea typeface="Comic Sans MS"/>
                <a:cs typeface="Comic Sans MS"/>
                <a:sym typeface="Comic Sans MS"/>
              </a:rPr>
              <a:t> </a:t>
            </a:r>
            <a:r>
              <a:rPr lang="ar" sz="1500">
                <a:solidFill>
                  <a:srgbClr val="CC0000"/>
                </a:solidFill>
                <a:latin typeface="Comic Sans MS"/>
                <a:ea typeface="Comic Sans MS"/>
                <a:cs typeface="Comic Sans MS"/>
                <a:sym typeface="Comic Sans MS"/>
              </a:rPr>
              <a:t>Hippocampal commissure.</a:t>
            </a:r>
            <a:br>
              <a:rPr lang="ar" sz="1500">
                <a:solidFill>
                  <a:schemeClr val="dk1"/>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chemeClr val="dk1"/>
                </a:solidFill>
                <a:latin typeface="Comic Sans MS"/>
                <a:ea typeface="Comic Sans MS"/>
                <a:cs typeface="Comic Sans MS"/>
                <a:sym typeface="Comic Sans MS"/>
              </a:rPr>
              <a:t> </a:t>
            </a:r>
            <a:r>
              <a:rPr lang="ar" sz="1500">
                <a:solidFill>
                  <a:srgbClr val="DC00DC"/>
                </a:solidFill>
                <a:latin typeface="Comic Sans MS"/>
                <a:ea typeface="Comic Sans MS"/>
                <a:cs typeface="Comic Sans MS"/>
                <a:sym typeface="Comic Sans MS"/>
              </a:rPr>
              <a:t>Habenular commissure.</a:t>
            </a:r>
            <a:br>
              <a:rPr lang="ar" sz="1500">
                <a:solidFill>
                  <a:srgbClr val="A64D79"/>
                </a:solidFill>
                <a:latin typeface="Comic Sans MS"/>
                <a:ea typeface="Comic Sans MS"/>
                <a:cs typeface="Comic Sans MS"/>
                <a:sym typeface="Comic Sans MS"/>
              </a:rPr>
            </a:br>
            <a:r>
              <a:rPr lang="ar" sz="1500">
                <a:solidFill>
                  <a:srgbClr val="666666"/>
                </a:solidFill>
                <a:latin typeface="Comic Sans MS"/>
                <a:ea typeface="Comic Sans MS"/>
                <a:cs typeface="Comic Sans MS"/>
                <a:sym typeface="Comic Sans MS"/>
              </a:rPr>
              <a:t>-</a:t>
            </a:r>
            <a:r>
              <a:rPr lang="ar" sz="1500">
                <a:solidFill>
                  <a:srgbClr val="A64D79"/>
                </a:solidFill>
                <a:latin typeface="Comic Sans MS"/>
                <a:ea typeface="Comic Sans MS"/>
                <a:cs typeface="Comic Sans MS"/>
                <a:sym typeface="Comic Sans MS"/>
              </a:rPr>
              <a:t> </a:t>
            </a:r>
            <a:r>
              <a:rPr b="1" lang="ar" sz="1500">
                <a:solidFill>
                  <a:srgbClr val="783F04"/>
                </a:solidFill>
                <a:latin typeface="Comic Sans MS"/>
                <a:ea typeface="Comic Sans MS"/>
                <a:cs typeface="Comic Sans MS"/>
                <a:sym typeface="Comic Sans MS"/>
              </a:rPr>
              <a:t>Corpus callosum</a:t>
            </a:r>
            <a:r>
              <a:rPr lang="ar" sz="1500">
                <a:solidFill>
                  <a:srgbClr val="783F04"/>
                </a:solidFill>
                <a:latin typeface="Comic Sans MS"/>
                <a:ea typeface="Comic Sans MS"/>
                <a:cs typeface="Comic Sans MS"/>
                <a:sym typeface="Comic Sans MS"/>
              </a:rPr>
              <a:t>.</a:t>
            </a:r>
            <a:r>
              <a:rPr lang="ar" sz="1500">
                <a:solidFill>
                  <a:schemeClr val="dk1"/>
                </a:solidFill>
                <a:latin typeface="Comic Sans MS"/>
                <a:ea typeface="Comic Sans MS"/>
                <a:cs typeface="Comic Sans MS"/>
                <a:sym typeface="Comic Sans MS"/>
              </a:rPr>
              <a:t>(is a major commissural fibres that connect the two cerebral hemispheres). </a:t>
            </a:r>
            <a:r>
              <a:rPr b="1" lang="ar" sz="1500">
                <a:solidFill>
                  <a:srgbClr val="CC0000"/>
                </a:solidFill>
                <a:latin typeface="Comic Sans MS"/>
                <a:ea typeface="Comic Sans MS"/>
                <a:cs typeface="Comic Sans MS"/>
                <a:sym typeface="Comic Sans MS"/>
              </a:rPr>
              <a:t>(Important)</a:t>
            </a:r>
            <a:endParaRPr b="1" sz="1500">
              <a:solidFill>
                <a:srgbClr val="CC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chemeClr val="dk1"/>
              </a:solidFill>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ar" sz="1500">
                <a:solidFill>
                  <a:schemeClr val="dk1"/>
                </a:solidFill>
                <a:latin typeface="Comic Sans MS"/>
                <a:ea typeface="Comic Sans MS"/>
                <a:cs typeface="Comic Sans MS"/>
                <a:sym typeface="Comic Sans MS"/>
              </a:rPr>
              <a:t> </a:t>
            </a:r>
            <a:r>
              <a:rPr lang="ar" sz="1500">
                <a:solidFill>
                  <a:srgbClr val="B4A7D6"/>
                </a:solidFill>
                <a:latin typeface="Comic Sans MS"/>
                <a:ea typeface="Comic Sans MS"/>
                <a:cs typeface="Comic Sans MS"/>
                <a:sym typeface="Comic Sans MS"/>
              </a:rPr>
              <a:t>Development of Insula:</a:t>
            </a:r>
            <a:br>
              <a:rPr lang="ar" sz="1500">
                <a:solidFill>
                  <a:srgbClr val="B4A7D6"/>
                </a:solidFill>
                <a:latin typeface="Comic Sans MS"/>
                <a:ea typeface="Comic Sans MS"/>
                <a:cs typeface="Comic Sans MS"/>
                <a:sym typeface="Comic Sans MS"/>
              </a:rPr>
            </a:br>
            <a:r>
              <a:rPr lang="ar" sz="1500">
                <a:solidFill>
                  <a:schemeClr val="dk1"/>
                </a:solidFill>
                <a:latin typeface="Comic Sans MS"/>
                <a:ea typeface="Comic Sans MS"/>
                <a:cs typeface="Comic Sans MS"/>
                <a:sym typeface="Comic Sans MS"/>
              </a:rPr>
              <a:t>The cortex covering the surface of the corpus striatum grows relatively slower than the other cortices, so it is overgrown by the rest of the hemisphere and lies in the depth of the lateral sulcus. </a:t>
            </a:r>
            <a:endParaRPr sz="1500">
              <a:solidFill>
                <a:schemeClr val="dk1"/>
              </a:solidFill>
              <a:latin typeface="Comic Sans MS"/>
              <a:ea typeface="Comic Sans MS"/>
              <a:cs typeface="Comic Sans MS"/>
              <a:sym typeface="Comic Sans MS"/>
            </a:endParaRPr>
          </a:p>
          <a:p>
            <a:pPr indent="0" lvl="0" marL="0" rtl="0" algn="l">
              <a:spcBef>
                <a:spcPts val="1600"/>
              </a:spcBef>
              <a:spcAft>
                <a:spcPts val="1600"/>
              </a:spcAft>
              <a:buClr>
                <a:schemeClr val="dk1"/>
              </a:buClr>
              <a:buSzPts val="1100"/>
              <a:buFont typeface="Arial"/>
              <a:buNone/>
            </a:pPr>
            <a:r>
              <a:rPr lang="ar" sz="1500">
                <a:solidFill>
                  <a:schemeClr val="dk1"/>
                </a:solidFill>
                <a:latin typeface="Comic Sans MS"/>
                <a:ea typeface="Comic Sans MS"/>
                <a:cs typeface="Comic Sans MS"/>
                <a:sym typeface="Comic Sans MS"/>
              </a:rPr>
              <a:t>This is called the insula. So, the insular lobe is a portion of cerebral cortex that has invaginated to lie deep within the lateral sulcus.</a:t>
            </a:r>
            <a:endParaRPr sz="1500">
              <a:latin typeface="Comic Sans MS"/>
              <a:ea typeface="Comic Sans MS"/>
              <a:cs typeface="Comic Sans MS"/>
              <a:sym typeface="Comic Sans MS"/>
            </a:endParaRPr>
          </a:p>
        </p:txBody>
      </p:sp>
      <p:cxnSp>
        <p:nvCxnSpPr>
          <p:cNvPr id="138" name="Google Shape;138;p19"/>
          <p:cNvCxnSpPr/>
          <p:nvPr/>
        </p:nvCxnSpPr>
        <p:spPr>
          <a:xfrm>
            <a:off x="272093" y="6961550"/>
            <a:ext cx="8447400" cy="27600"/>
          </a:xfrm>
          <a:prstGeom prst="straightConnector1">
            <a:avLst/>
          </a:prstGeom>
          <a:noFill/>
          <a:ln cap="flat" cmpd="sng" w="9525">
            <a:solidFill>
              <a:srgbClr val="999999"/>
            </a:solidFill>
            <a:prstDash val="dashDot"/>
            <a:round/>
            <a:headEnd len="med" w="med" type="none"/>
            <a:tailEnd len="med" w="med" type="none"/>
          </a:ln>
        </p:spPr>
      </p:cxnSp>
      <p:sp>
        <p:nvSpPr>
          <p:cNvPr id="139" name="Google Shape;139;p19"/>
          <p:cNvSpPr txBox="1"/>
          <p:nvPr/>
        </p:nvSpPr>
        <p:spPr>
          <a:xfrm>
            <a:off x="2841957" y="5073425"/>
            <a:ext cx="853200" cy="289200"/>
          </a:xfrm>
          <a:prstGeom prst="rect">
            <a:avLst/>
          </a:prstGeom>
          <a:noFill/>
          <a:ln cap="flat" cmpd="sng" w="2857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2841957" y="5543550"/>
            <a:ext cx="608100" cy="238200"/>
          </a:xfrm>
          <a:prstGeom prst="rect">
            <a:avLst/>
          </a:prstGeom>
          <a:noFill/>
          <a:ln cap="flat" cmpd="sng" w="28575">
            <a:solidFill>
              <a:srgbClr val="783F0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txBox="1"/>
          <p:nvPr/>
        </p:nvSpPr>
        <p:spPr>
          <a:xfrm>
            <a:off x="2809875" y="5869625"/>
            <a:ext cx="672300" cy="238200"/>
          </a:xfrm>
          <a:prstGeom prst="rect">
            <a:avLst/>
          </a:prstGeom>
          <a:noFill/>
          <a:ln cap="flat" cmpd="sng" w="28575">
            <a:solidFill>
              <a:srgbClr val="6FA8D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3748561" y="6610276"/>
            <a:ext cx="853200" cy="185400"/>
          </a:xfrm>
          <a:prstGeom prst="rect">
            <a:avLst/>
          </a:prstGeom>
          <a:noFill/>
          <a:ln cap="flat" cmpd="sng" w="28575">
            <a:solidFill>
              <a:srgbClr val="0097A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97A7"/>
              </a:solidFill>
            </a:endParaRPr>
          </a:p>
        </p:txBody>
      </p:sp>
      <p:sp>
        <p:nvSpPr>
          <p:cNvPr id="143" name="Google Shape;143;p19"/>
          <p:cNvSpPr txBox="1"/>
          <p:nvPr/>
        </p:nvSpPr>
        <p:spPr>
          <a:xfrm>
            <a:off x="2841957" y="6362625"/>
            <a:ext cx="1258200" cy="1854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97A7"/>
              </a:solidFill>
            </a:endParaRPr>
          </a:p>
        </p:txBody>
      </p:sp>
      <p:sp>
        <p:nvSpPr>
          <p:cNvPr id="144" name="Google Shape;144;p19"/>
          <p:cNvSpPr txBox="1"/>
          <p:nvPr/>
        </p:nvSpPr>
        <p:spPr>
          <a:xfrm>
            <a:off x="6319050" y="5309475"/>
            <a:ext cx="853200" cy="289200"/>
          </a:xfrm>
          <a:prstGeom prst="rect">
            <a:avLst/>
          </a:prstGeom>
          <a:noFill/>
          <a:ln cap="flat" cmpd="sng" w="28575">
            <a:solidFill>
              <a:srgbClr val="8C4BC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97A7"/>
              </a:solidFill>
            </a:endParaRPr>
          </a:p>
        </p:txBody>
      </p:sp>
      <p:sp>
        <p:nvSpPr>
          <p:cNvPr id="145" name="Google Shape;145;p19"/>
          <p:cNvSpPr txBox="1"/>
          <p:nvPr/>
        </p:nvSpPr>
        <p:spPr>
          <a:xfrm>
            <a:off x="6084399" y="4728450"/>
            <a:ext cx="789600" cy="238200"/>
          </a:xfrm>
          <a:prstGeom prst="rect">
            <a:avLst/>
          </a:prstGeom>
          <a:noFill/>
          <a:ln cap="flat" cmpd="sng" w="28575">
            <a:solidFill>
              <a:srgbClr val="DC00D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97A7"/>
              </a:solidFill>
            </a:endParaRPr>
          </a:p>
        </p:txBody>
      </p:sp>
      <p:pic>
        <p:nvPicPr>
          <p:cNvPr id="146" name="Google Shape;146;p19"/>
          <p:cNvPicPr preferRelativeResize="0"/>
          <p:nvPr/>
        </p:nvPicPr>
        <p:blipFill rotWithShape="1">
          <a:blip r:embed="rId4">
            <a:alphaModFix/>
          </a:blip>
          <a:srcRect b="0" l="11108" r="10827" t="0"/>
          <a:stretch/>
        </p:blipFill>
        <p:spPr>
          <a:xfrm>
            <a:off x="2516283" y="9402575"/>
            <a:ext cx="3317721" cy="2465200"/>
          </a:xfrm>
          <a:prstGeom prst="rect">
            <a:avLst/>
          </a:prstGeom>
          <a:noFill/>
          <a:ln cap="flat" cmpd="sng" w="9525">
            <a:solidFill>
              <a:srgbClr val="999999"/>
            </a:solidFill>
            <a:prstDash val="dashDot"/>
            <a:round/>
            <a:headEnd len="sm" w="sm" type="none"/>
            <a:tailEnd len="sm" w="sm" type="none"/>
          </a:ln>
        </p:spPr>
      </p:pic>
      <p:pic>
        <p:nvPicPr>
          <p:cNvPr id="147" name="Google Shape;147;p19"/>
          <p:cNvPicPr preferRelativeResize="0"/>
          <p:nvPr/>
        </p:nvPicPr>
        <p:blipFill>
          <a:blip r:embed="rId5">
            <a:alphaModFix/>
          </a:blip>
          <a:stretch>
            <a:fillRect/>
          </a:stretch>
        </p:blipFill>
        <p:spPr>
          <a:xfrm>
            <a:off x="6084400" y="8984049"/>
            <a:ext cx="2683350" cy="2883202"/>
          </a:xfrm>
          <a:prstGeom prst="rect">
            <a:avLst/>
          </a:prstGeom>
          <a:noFill/>
          <a:ln cap="flat" cmpd="sng" w="9525">
            <a:solidFill>
              <a:srgbClr val="999999"/>
            </a:solidFill>
            <a:prstDash val="dashDot"/>
            <a:round/>
            <a:headEnd len="sm" w="sm" type="none"/>
            <a:tailEnd len="sm" w="sm" type="none"/>
          </a:ln>
        </p:spPr>
      </p:pic>
      <p:sp>
        <p:nvSpPr>
          <p:cNvPr id="148" name="Google Shape;148;p19"/>
          <p:cNvSpPr txBox="1"/>
          <p:nvPr/>
        </p:nvSpPr>
        <p:spPr>
          <a:xfrm>
            <a:off x="3105000" y="3971175"/>
            <a:ext cx="4719000" cy="21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rPr>
              <a:t>Transverse axons between 2 cerebral hemisphere </a:t>
            </a:r>
            <a:endParaRPr sz="1000">
              <a:solidFill>
                <a:srgbClr val="6AA84F"/>
              </a:solidFill>
            </a:endParaRPr>
          </a:p>
        </p:txBody>
      </p:sp>
      <p:sp>
        <p:nvSpPr>
          <p:cNvPr id="149" name="Google Shape;149;p19"/>
          <p:cNvSpPr txBox="1"/>
          <p:nvPr/>
        </p:nvSpPr>
        <p:spPr>
          <a:xfrm>
            <a:off x="4119700" y="1150415"/>
            <a:ext cx="4719000" cy="21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rPr>
              <a:t>اهم شي corpus callosum</a:t>
            </a:r>
            <a:endParaRPr sz="1000">
              <a:solidFill>
                <a:srgbClr val="6AA84F"/>
              </a:solidFill>
            </a:endParaRPr>
          </a:p>
        </p:txBody>
      </p:sp>
      <p:sp>
        <p:nvSpPr>
          <p:cNvPr id="150" name="Google Shape;150;p19"/>
          <p:cNvSpPr/>
          <p:nvPr/>
        </p:nvSpPr>
        <p:spPr>
          <a:xfrm>
            <a:off x="272100" y="9402575"/>
            <a:ext cx="2088000" cy="1083600"/>
          </a:xfrm>
          <a:prstGeom prst="rect">
            <a:avLst/>
          </a:prstGeom>
          <a:solidFill>
            <a:srgbClr val="F3F3F3"/>
          </a:solid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900">
                <a:solidFill>
                  <a:srgbClr val="666666"/>
                </a:solidFill>
              </a:rPr>
              <a:t>‏القشرة الخارجية تنمو أسرع من القشرة اللي تغطي الكوربس ستريتم ، علشان كذا الكروبس ستريتم والقشرة اللي بتغطيها بتكون بالعمق لأن القشرة الخارجية نمت أسرع .. علشان كذا لما نوخر القشرة الخارجية بنقدر نشوف القشرة " البطيئة " جوا اللي هي الإنسيولا .</a:t>
            </a:r>
            <a:endParaRPr sz="900">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0"/>
          <p:cNvPicPr preferRelativeResize="0"/>
          <p:nvPr/>
        </p:nvPicPr>
        <p:blipFill>
          <a:blip r:embed="rId3">
            <a:alphaModFix/>
          </a:blip>
          <a:stretch>
            <a:fillRect/>
          </a:stretch>
        </p:blipFill>
        <p:spPr>
          <a:xfrm>
            <a:off x="4637450" y="3493275"/>
            <a:ext cx="1943225" cy="1652425"/>
          </a:xfrm>
          <a:prstGeom prst="rect">
            <a:avLst/>
          </a:prstGeom>
          <a:noFill/>
          <a:ln cap="flat" cmpd="sng" w="9525">
            <a:solidFill>
              <a:srgbClr val="999999"/>
            </a:solidFill>
            <a:prstDash val="dashDot"/>
            <a:round/>
            <a:headEnd len="sm" w="sm" type="none"/>
            <a:tailEnd len="sm" w="sm" type="none"/>
          </a:ln>
        </p:spPr>
      </p:pic>
      <p:pic>
        <p:nvPicPr>
          <p:cNvPr id="156" name="Google Shape;156;p20"/>
          <p:cNvPicPr preferRelativeResize="0"/>
          <p:nvPr/>
        </p:nvPicPr>
        <p:blipFill>
          <a:blip r:embed="rId4">
            <a:alphaModFix/>
          </a:blip>
          <a:stretch>
            <a:fillRect/>
          </a:stretch>
        </p:blipFill>
        <p:spPr>
          <a:xfrm>
            <a:off x="6580675" y="797350"/>
            <a:ext cx="2300926" cy="3261150"/>
          </a:xfrm>
          <a:prstGeom prst="rect">
            <a:avLst/>
          </a:prstGeom>
          <a:noFill/>
          <a:ln cap="flat" cmpd="sng" w="9525">
            <a:solidFill>
              <a:srgbClr val="999999"/>
            </a:solidFill>
            <a:prstDash val="dashDot"/>
            <a:round/>
            <a:headEnd len="sm" w="sm" type="none"/>
            <a:tailEnd len="sm" w="sm" type="none"/>
          </a:ln>
        </p:spPr>
      </p:pic>
      <p:sp>
        <p:nvSpPr>
          <p:cNvPr id="157" name="Google Shape;157;p20"/>
          <p:cNvSpPr txBox="1"/>
          <p:nvPr>
            <p:ph idx="1" type="body"/>
          </p:nvPr>
        </p:nvSpPr>
        <p:spPr>
          <a:xfrm>
            <a:off x="174775" y="797350"/>
            <a:ext cx="8969100" cy="103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sz="1500">
                <a:solidFill>
                  <a:srgbClr val="B4A7D6"/>
                </a:solidFill>
                <a:latin typeface="Comic Sans MS"/>
                <a:ea typeface="Comic Sans MS"/>
                <a:cs typeface="Comic Sans MS"/>
                <a:sym typeface="Comic Sans MS"/>
              </a:rPr>
              <a:t>Development of the cerebellum: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000000"/>
                </a:solidFill>
                <a:latin typeface="Comic Sans MS"/>
                <a:ea typeface="Comic Sans MS"/>
                <a:cs typeface="Comic Sans MS"/>
                <a:sym typeface="Comic Sans MS"/>
              </a:rPr>
              <a:t>It develops from the dorsal part of the</a:t>
            </a:r>
            <a:r>
              <a:rPr lang="ar" sz="1500">
                <a:solidFill>
                  <a:srgbClr val="980000"/>
                </a:solidFill>
                <a:latin typeface="Comic Sans MS"/>
                <a:ea typeface="Comic Sans MS"/>
                <a:cs typeface="Comic Sans MS"/>
                <a:sym typeface="Comic Sans MS"/>
              </a:rPr>
              <a:t> </a:t>
            </a:r>
            <a:r>
              <a:rPr lang="ar" sz="1500">
                <a:solidFill>
                  <a:srgbClr val="CC0000"/>
                </a:solidFill>
                <a:latin typeface="Comic Sans MS"/>
                <a:ea typeface="Comic Sans MS"/>
                <a:cs typeface="Comic Sans MS"/>
                <a:sym typeface="Comic Sans MS"/>
              </a:rPr>
              <a:t>Metencephalon.</a:t>
            </a:r>
            <a:endParaRPr sz="1500">
              <a:solidFill>
                <a:srgbClr val="CC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b="1" lang="ar" sz="1500">
                <a:solidFill>
                  <a:srgbClr val="000000"/>
                </a:solidFill>
                <a:latin typeface="Comic Sans MS"/>
                <a:ea typeface="Comic Sans MS"/>
                <a:cs typeface="Comic Sans MS"/>
                <a:sym typeface="Comic Sans MS"/>
              </a:rPr>
              <a:t>Pontine flexure results in:</a:t>
            </a:r>
            <a:br>
              <a:rPr b="1" lang="ar" sz="1500">
                <a:solidFill>
                  <a:srgbClr val="000000"/>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1. Moving the 2 </a:t>
            </a:r>
            <a:r>
              <a:rPr b="1" lang="ar" sz="1500">
                <a:solidFill>
                  <a:srgbClr val="0B5394"/>
                </a:solidFill>
                <a:latin typeface="Comic Sans MS"/>
                <a:ea typeface="Comic Sans MS"/>
                <a:cs typeface="Comic Sans MS"/>
                <a:sym typeface="Comic Sans MS"/>
              </a:rPr>
              <a:t>alar plates</a:t>
            </a:r>
            <a:r>
              <a:rPr lang="ar" sz="1500">
                <a:solidFill>
                  <a:srgbClr val="000000"/>
                </a:solidFill>
                <a:latin typeface="Comic Sans MS"/>
                <a:ea typeface="Comic Sans MS"/>
                <a:cs typeface="Comic Sans MS"/>
                <a:sym typeface="Comic Sans MS"/>
              </a:rPr>
              <a:t> laterally then pending </a:t>
            </a:r>
            <a:r>
              <a:rPr b="1" lang="ar" sz="1500">
                <a:solidFill>
                  <a:srgbClr val="000000"/>
                </a:solidFill>
                <a:latin typeface="Comic Sans MS"/>
                <a:ea typeface="Comic Sans MS"/>
                <a:cs typeface="Comic Sans MS"/>
                <a:sym typeface="Comic Sans MS"/>
              </a:rPr>
              <a:t>medially</a:t>
            </a:r>
            <a:r>
              <a:rPr lang="ar" sz="1500">
                <a:solidFill>
                  <a:srgbClr val="000000"/>
                </a:solidFill>
                <a:latin typeface="Comic Sans MS"/>
                <a:ea typeface="Comic Sans MS"/>
                <a:cs typeface="Comic Sans MS"/>
                <a:sym typeface="Comic Sans MS"/>
              </a:rPr>
              <a:t>.</a:t>
            </a:r>
            <a:br>
              <a:rPr lang="ar" sz="1500">
                <a:solidFill>
                  <a:srgbClr val="000000"/>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2. </a:t>
            </a:r>
            <a:r>
              <a:rPr b="1" lang="ar" sz="1500">
                <a:solidFill>
                  <a:srgbClr val="000000"/>
                </a:solidFill>
                <a:latin typeface="Comic Sans MS"/>
                <a:ea typeface="Comic Sans MS"/>
                <a:cs typeface="Comic Sans MS"/>
                <a:sym typeface="Comic Sans MS"/>
              </a:rPr>
              <a:t>Stretching and thinning of the roof plate.</a:t>
            </a:r>
            <a:br>
              <a:rPr b="1" lang="ar" sz="1500">
                <a:solidFill>
                  <a:srgbClr val="000000"/>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3. Widening of the cavity to form the </a:t>
            </a:r>
            <a:r>
              <a:rPr b="1" lang="ar" sz="1500">
                <a:solidFill>
                  <a:srgbClr val="000000"/>
                </a:solidFill>
                <a:latin typeface="Comic Sans MS"/>
                <a:ea typeface="Comic Sans MS"/>
                <a:cs typeface="Comic Sans MS"/>
                <a:sym typeface="Comic Sans MS"/>
              </a:rPr>
              <a:t>4th ventricle.</a:t>
            </a:r>
            <a:endParaRPr b="1"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B4A7D6"/>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B4A7D6"/>
                </a:solidFill>
                <a:latin typeface="Comic Sans MS"/>
                <a:ea typeface="Comic Sans MS"/>
                <a:cs typeface="Comic Sans MS"/>
                <a:sym typeface="Comic Sans MS"/>
              </a:rPr>
              <a:t>Metencephalon Changes in Alar plates :</a:t>
            </a:r>
            <a:br>
              <a:rPr lang="ar" sz="1500">
                <a:solidFill>
                  <a:srgbClr val="B4A7D6"/>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a. The dorsal parts thicken to form </a:t>
            </a:r>
            <a:r>
              <a:rPr b="1" lang="ar" sz="1500">
                <a:solidFill>
                  <a:srgbClr val="6AA84F"/>
                </a:solidFill>
                <a:latin typeface="Comic Sans MS"/>
                <a:ea typeface="Comic Sans MS"/>
                <a:cs typeface="Comic Sans MS"/>
                <a:sym typeface="Comic Sans MS"/>
              </a:rPr>
              <a:t>Rhombic lips</a:t>
            </a:r>
            <a:r>
              <a:rPr lang="ar" sz="1500">
                <a:solidFill>
                  <a:srgbClr val="000000"/>
                </a:solidFill>
                <a:latin typeface="Comic Sans MS"/>
                <a:ea typeface="Comic Sans MS"/>
                <a:cs typeface="Comic Sans MS"/>
                <a:sym typeface="Comic Sans MS"/>
              </a:rPr>
              <a:t>, that will give rise to the </a:t>
            </a:r>
            <a:r>
              <a:rPr b="1" lang="ar" sz="1500">
                <a:solidFill>
                  <a:srgbClr val="F1C232"/>
                </a:solidFill>
                <a:latin typeface="Comic Sans MS"/>
                <a:ea typeface="Comic Sans MS"/>
                <a:cs typeface="Comic Sans MS"/>
                <a:sym typeface="Comic Sans MS"/>
              </a:rPr>
              <a:t>cerebellum</a:t>
            </a:r>
            <a:r>
              <a:rPr lang="ar" sz="1500">
                <a:solidFill>
                  <a:srgbClr val="F1C232"/>
                </a:solidFill>
                <a:latin typeface="Comic Sans MS"/>
                <a:ea typeface="Comic Sans MS"/>
                <a:cs typeface="Comic Sans MS"/>
                <a:sym typeface="Comic Sans MS"/>
              </a:rPr>
              <a:t>.</a:t>
            </a:r>
            <a:br>
              <a:rPr lang="ar" sz="1500">
                <a:solidFill>
                  <a:srgbClr val="F1C232"/>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b. Some neuroblasts migrate from the mantle layer to the marginal layer and form the</a:t>
            </a:r>
            <a:r>
              <a:rPr lang="ar" sz="1500">
                <a:solidFill>
                  <a:srgbClr val="000000"/>
                </a:solidFill>
                <a:latin typeface="Comic Sans MS"/>
                <a:ea typeface="Comic Sans MS"/>
                <a:cs typeface="Comic Sans MS"/>
                <a:sym typeface="Comic Sans MS"/>
              </a:rPr>
              <a:t> </a:t>
            </a:r>
            <a:r>
              <a:rPr b="1" lang="ar" sz="1500">
                <a:solidFill>
                  <a:srgbClr val="000000"/>
                </a:solidFill>
                <a:latin typeface="Comic Sans MS"/>
                <a:ea typeface="Comic Sans MS"/>
                <a:cs typeface="Comic Sans MS"/>
                <a:sym typeface="Comic Sans MS"/>
              </a:rPr>
              <a:t>cerebellar cortex.</a:t>
            </a:r>
            <a:br>
              <a:rPr b="1" lang="ar" sz="1500">
                <a:solidFill>
                  <a:srgbClr val="000000"/>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Others remains in the </a:t>
            </a:r>
            <a:r>
              <a:rPr lang="ar" sz="1500">
                <a:solidFill>
                  <a:srgbClr val="000000"/>
                </a:solidFill>
                <a:latin typeface="Comic Sans MS"/>
                <a:ea typeface="Comic Sans MS"/>
                <a:cs typeface="Comic Sans MS"/>
                <a:sym typeface="Comic Sans MS"/>
              </a:rPr>
              <a:t>mantle</a:t>
            </a:r>
            <a:r>
              <a:rPr lang="ar" sz="1500">
                <a:solidFill>
                  <a:srgbClr val="000000"/>
                </a:solidFill>
                <a:latin typeface="Comic Sans MS"/>
                <a:ea typeface="Comic Sans MS"/>
                <a:cs typeface="Comic Sans MS"/>
                <a:sym typeface="Comic Sans MS"/>
              </a:rPr>
              <a:t> layer and give rise to the </a:t>
            </a:r>
            <a:r>
              <a:rPr b="1" lang="ar" sz="1500">
                <a:solidFill>
                  <a:srgbClr val="000000"/>
                </a:solidFill>
                <a:latin typeface="Comic Sans MS"/>
                <a:ea typeface="Comic Sans MS"/>
                <a:cs typeface="Comic Sans MS"/>
                <a:sym typeface="Comic Sans MS"/>
              </a:rPr>
              <a:t>cerebellar nuclei</a:t>
            </a:r>
            <a:br>
              <a:rPr lang="ar" sz="1500">
                <a:solidFill>
                  <a:srgbClr val="000000"/>
                </a:solidFill>
                <a:latin typeface="Comic Sans MS"/>
                <a:ea typeface="Comic Sans MS"/>
                <a:cs typeface="Comic Sans MS"/>
                <a:sym typeface="Comic Sans MS"/>
              </a:rPr>
            </a:br>
            <a:r>
              <a:rPr lang="ar" sz="1500">
                <a:solidFill>
                  <a:srgbClr val="000000"/>
                </a:solidFill>
                <a:latin typeface="Comic Sans MS"/>
                <a:ea typeface="Comic Sans MS"/>
                <a:cs typeface="Comic Sans MS"/>
                <a:sym typeface="Comic Sans MS"/>
              </a:rPr>
              <a:t>c. The cerebellar peduncles develop later as the axons of the </a:t>
            </a:r>
            <a:r>
              <a:rPr lang="ar" sz="1500">
                <a:solidFill>
                  <a:srgbClr val="000000"/>
                </a:solidFill>
                <a:latin typeface="Comic Sans MS"/>
                <a:ea typeface="Comic Sans MS"/>
                <a:cs typeface="Comic Sans MS"/>
                <a:sym typeface="Comic Sans MS"/>
              </a:rPr>
              <a:t>neurons</a:t>
            </a:r>
            <a:r>
              <a:rPr lang="ar" sz="1500">
                <a:solidFill>
                  <a:srgbClr val="000000"/>
                </a:solidFill>
                <a:latin typeface="Comic Sans MS"/>
                <a:ea typeface="Comic Sans MS"/>
                <a:cs typeface="Comic Sans MS"/>
                <a:sym typeface="Comic Sans MS"/>
              </a:rPr>
              <a:t> of the cerebellar nuclei grow out to reach the brain stem.</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rPr lang="ar" sz="1500">
                <a:solidFill>
                  <a:srgbClr val="B4A7D6"/>
                </a:solidFill>
                <a:latin typeface="Comic Sans MS"/>
                <a:ea typeface="Comic Sans MS"/>
                <a:cs typeface="Comic Sans MS"/>
                <a:sym typeface="Comic Sans MS"/>
              </a:rPr>
              <a:t>The surface of the cerebellum</a:t>
            </a:r>
            <a:endParaRPr sz="1500">
              <a:solidFill>
                <a:srgbClr val="B4A7D6"/>
              </a:solidFill>
              <a:latin typeface="Comic Sans MS"/>
              <a:ea typeface="Comic Sans MS"/>
              <a:cs typeface="Comic Sans MS"/>
              <a:sym typeface="Comic Sans MS"/>
            </a:endParaRPr>
          </a:p>
          <a:p>
            <a:pPr indent="-323850" lvl="0" marL="457200" rtl="0" algn="l">
              <a:spcBef>
                <a:spcPts val="160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As the </a:t>
            </a:r>
            <a:r>
              <a:rPr b="1" lang="ar" sz="1500">
                <a:solidFill>
                  <a:srgbClr val="000000"/>
                </a:solidFill>
                <a:latin typeface="Comic Sans MS"/>
                <a:ea typeface="Comic Sans MS"/>
                <a:cs typeface="Comic Sans MS"/>
                <a:sym typeface="Comic Sans MS"/>
              </a:rPr>
              <a:t>cerebellar hemispheres</a:t>
            </a:r>
            <a:r>
              <a:rPr lang="ar" sz="1500">
                <a:solidFill>
                  <a:srgbClr val="000000"/>
                </a:solidFill>
                <a:latin typeface="Comic Sans MS"/>
                <a:ea typeface="Comic Sans MS"/>
                <a:cs typeface="Comic Sans MS"/>
                <a:sym typeface="Comic Sans MS"/>
              </a:rPr>
              <a:t> develops they </a:t>
            </a:r>
            <a:r>
              <a:rPr b="1" lang="ar" sz="1500">
                <a:solidFill>
                  <a:srgbClr val="000000"/>
                </a:solidFill>
                <a:latin typeface="Comic Sans MS"/>
                <a:ea typeface="Comic Sans MS"/>
                <a:cs typeface="Comic Sans MS"/>
                <a:sym typeface="Comic Sans MS"/>
              </a:rPr>
              <a:t>undergo a complicated process of transverse folding</a:t>
            </a:r>
            <a:r>
              <a:rPr lang="ar" sz="1500">
                <a:solidFill>
                  <a:srgbClr val="000000"/>
                </a:solidFill>
                <a:latin typeface="Comic Sans MS"/>
                <a:ea typeface="Comic Sans MS"/>
                <a:cs typeface="Comic Sans MS"/>
                <a:sym typeface="Comic Sans MS"/>
              </a:rPr>
              <a:t> </a:t>
            </a:r>
            <a:r>
              <a:rPr lang="ar" sz="1500" u="sng">
                <a:solidFill>
                  <a:srgbClr val="000000"/>
                </a:solidFill>
                <a:latin typeface="Comic Sans MS"/>
                <a:ea typeface="Comic Sans MS"/>
                <a:cs typeface="Comic Sans MS"/>
                <a:sym typeface="Comic Sans MS"/>
              </a:rPr>
              <a:t>to form</a:t>
            </a:r>
            <a:r>
              <a:rPr lang="ar" sz="1500">
                <a:solidFill>
                  <a:srgbClr val="000000"/>
                </a:solidFill>
                <a:latin typeface="Comic Sans MS"/>
                <a:ea typeface="Comic Sans MS"/>
                <a:cs typeface="Comic Sans MS"/>
                <a:sym typeface="Comic Sans MS"/>
              </a:rPr>
              <a:t> closely packed, leaf-like </a:t>
            </a:r>
            <a:r>
              <a:rPr b="1" lang="ar" sz="1500">
                <a:solidFill>
                  <a:srgbClr val="000000"/>
                </a:solidFill>
                <a:latin typeface="Comic Sans MS"/>
                <a:ea typeface="Comic Sans MS"/>
                <a:cs typeface="Comic Sans MS"/>
                <a:sym typeface="Comic Sans MS"/>
              </a:rPr>
              <a:t>transverse gyri</a:t>
            </a:r>
            <a:r>
              <a:rPr lang="ar" sz="1500">
                <a:solidFill>
                  <a:srgbClr val="000000"/>
                </a:solidFill>
                <a:latin typeface="Comic Sans MS"/>
                <a:ea typeface="Comic Sans MS"/>
                <a:cs typeface="Comic Sans MS"/>
                <a:sym typeface="Comic Sans MS"/>
              </a:rPr>
              <a:t> called </a:t>
            </a:r>
            <a:r>
              <a:rPr b="1" lang="ar" sz="1500">
                <a:solidFill>
                  <a:srgbClr val="000000"/>
                </a:solidFill>
                <a:latin typeface="Comic Sans MS"/>
                <a:ea typeface="Comic Sans MS"/>
                <a:cs typeface="Comic Sans MS"/>
                <a:sym typeface="Comic Sans MS"/>
              </a:rPr>
              <a:t>folia</a:t>
            </a:r>
            <a:r>
              <a:rPr lang="ar" sz="1500">
                <a:solidFill>
                  <a:srgbClr val="000000"/>
                </a:solidFill>
                <a:latin typeface="Comic Sans MS"/>
                <a:ea typeface="Comic Sans MS"/>
                <a:cs typeface="Comic Sans MS"/>
                <a:sym typeface="Comic Sans MS"/>
              </a:rPr>
              <a:t>.</a:t>
            </a:r>
            <a:endParaRPr sz="1500">
              <a:solidFill>
                <a:srgbClr val="000000"/>
              </a:solidFill>
              <a:latin typeface="Comic Sans MS"/>
              <a:ea typeface="Comic Sans MS"/>
              <a:cs typeface="Comic Sans MS"/>
              <a:sym typeface="Comic Sans MS"/>
            </a:endParaRPr>
          </a:p>
          <a:p>
            <a:pPr indent="-323850" lvl="0" marL="457200" rtl="0" algn="l">
              <a:spcBef>
                <a:spcPts val="0"/>
              </a:spcBef>
              <a:spcAft>
                <a:spcPts val="0"/>
              </a:spcAft>
              <a:buClr>
                <a:srgbClr val="000000"/>
              </a:buClr>
              <a:buSzPts val="1500"/>
              <a:buFont typeface="Comic Sans MS"/>
              <a:buChar char="●"/>
            </a:pPr>
            <a:r>
              <a:rPr lang="ar" sz="1500">
                <a:solidFill>
                  <a:srgbClr val="000000"/>
                </a:solidFill>
                <a:latin typeface="Comic Sans MS"/>
                <a:ea typeface="Comic Sans MS"/>
                <a:cs typeface="Comic Sans MS"/>
                <a:sym typeface="Comic Sans MS"/>
              </a:rPr>
              <a:t>These processes of fissure formation and foliation continue throughout embryonic, fetal, and postnatal life, and they vastly </a:t>
            </a:r>
            <a:r>
              <a:rPr lang="ar" sz="1400">
                <a:solidFill>
                  <a:srgbClr val="999999"/>
                </a:solidFill>
                <a:latin typeface="Comic Sans MS"/>
                <a:ea typeface="Comic Sans MS"/>
                <a:cs typeface="Comic Sans MS"/>
                <a:sym typeface="Comic Sans MS"/>
              </a:rPr>
              <a:t>(extremely)</a:t>
            </a:r>
            <a:r>
              <a:rPr lang="ar" sz="1500">
                <a:solidFill>
                  <a:srgbClr val="000000"/>
                </a:solidFill>
                <a:latin typeface="Comic Sans MS"/>
                <a:ea typeface="Comic Sans MS"/>
                <a:cs typeface="Comic Sans MS"/>
                <a:sym typeface="Comic Sans MS"/>
              </a:rPr>
              <a:t> increase the surface area of the cerebellar cortex.</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spcBef>
                <a:spcPts val="1600"/>
              </a:spcBef>
              <a:spcAft>
                <a:spcPts val="1600"/>
              </a:spcAft>
              <a:buNone/>
            </a:pPr>
            <a:r>
              <a:t/>
            </a:r>
            <a:endParaRPr sz="1500">
              <a:solidFill>
                <a:srgbClr val="B4A7D6"/>
              </a:solidFill>
              <a:latin typeface="Comic Sans MS"/>
              <a:ea typeface="Comic Sans MS"/>
              <a:cs typeface="Comic Sans MS"/>
              <a:sym typeface="Comic Sans MS"/>
            </a:endParaRPr>
          </a:p>
        </p:txBody>
      </p:sp>
      <p:pic>
        <p:nvPicPr>
          <p:cNvPr id="158" name="Google Shape;158;p20"/>
          <p:cNvPicPr preferRelativeResize="0"/>
          <p:nvPr/>
        </p:nvPicPr>
        <p:blipFill>
          <a:blip r:embed="rId5">
            <a:alphaModFix/>
          </a:blip>
          <a:stretch>
            <a:fillRect/>
          </a:stretch>
        </p:blipFill>
        <p:spPr>
          <a:xfrm>
            <a:off x="6708785" y="7275477"/>
            <a:ext cx="2300939" cy="1345975"/>
          </a:xfrm>
          <a:prstGeom prst="rect">
            <a:avLst/>
          </a:prstGeom>
          <a:noFill/>
          <a:ln cap="flat" cmpd="sng" w="9525">
            <a:solidFill>
              <a:srgbClr val="999999"/>
            </a:solidFill>
            <a:prstDash val="dashDot"/>
            <a:round/>
            <a:headEnd len="sm" w="sm" type="none"/>
            <a:tailEnd len="sm" w="sm" type="none"/>
          </a:ln>
        </p:spPr>
      </p:pic>
      <p:pic>
        <p:nvPicPr>
          <p:cNvPr id="159" name="Google Shape;159;p20"/>
          <p:cNvPicPr preferRelativeResize="0"/>
          <p:nvPr/>
        </p:nvPicPr>
        <p:blipFill>
          <a:blip r:embed="rId6">
            <a:alphaModFix/>
          </a:blip>
          <a:stretch>
            <a:fillRect/>
          </a:stretch>
        </p:blipFill>
        <p:spPr>
          <a:xfrm>
            <a:off x="174775" y="10767079"/>
            <a:ext cx="2300925" cy="982875"/>
          </a:xfrm>
          <a:prstGeom prst="rect">
            <a:avLst/>
          </a:prstGeom>
          <a:noFill/>
          <a:ln cap="flat" cmpd="sng" w="9525">
            <a:solidFill>
              <a:srgbClr val="999999"/>
            </a:solidFill>
            <a:prstDash val="dashDot"/>
            <a:round/>
            <a:headEnd len="sm" w="sm" type="none"/>
            <a:tailEnd len="sm" w="sm" type="none"/>
          </a:ln>
        </p:spPr>
      </p:pic>
      <p:pic>
        <p:nvPicPr>
          <p:cNvPr id="160" name="Google Shape;160;p20"/>
          <p:cNvPicPr preferRelativeResize="0"/>
          <p:nvPr/>
        </p:nvPicPr>
        <p:blipFill>
          <a:blip r:embed="rId7">
            <a:alphaModFix/>
          </a:blip>
          <a:stretch>
            <a:fillRect/>
          </a:stretch>
        </p:blipFill>
        <p:spPr>
          <a:xfrm>
            <a:off x="2475700" y="10767075"/>
            <a:ext cx="2300925" cy="982883"/>
          </a:xfrm>
          <a:prstGeom prst="rect">
            <a:avLst/>
          </a:prstGeom>
          <a:noFill/>
          <a:ln cap="flat" cmpd="sng" w="9525">
            <a:solidFill>
              <a:srgbClr val="999999"/>
            </a:solidFill>
            <a:prstDash val="dashDot"/>
            <a:round/>
            <a:headEnd len="sm" w="sm" type="none"/>
            <a:tailEnd len="sm" w="sm" type="none"/>
          </a:ln>
        </p:spPr>
      </p:pic>
      <p:pic>
        <p:nvPicPr>
          <p:cNvPr id="161" name="Google Shape;161;p20"/>
          <p:cNvPicPr preferRelativeResize="0"/>
          <p:nvPr/>
        </p:nvPicPr>
        <p:blipFill>
          <a:blip r:embed="rId8">
            <a:alphaModFix/>
          </a:blip>
          <a:stretch>
            <a:fillRect/>
          </a:stretch>
        </p:blipFill>
        <p:spPr>
          <a:xfrm>
            <a:off x="4776625" y="10782913"/>
            <a:ext cx="2300926" cy="951200"/>
          </a:xfrm>
          <a:prstGeom prst="rect">
            <a:avLst/>
          </a:prstGeom>
          <a:noFill/>
          <a:ln cap="flat" cmpd="sng" w="9525">
            <a:solidFill>
              <a:srgbClr val="999999"/>
            </a:solidFill>
            <a:prstDash val="dashDot"/>
            <a:round/>
            <a:headEnd len="sm" w="sm" type="none"/>
            <a:tailEnd len="sm" w="sm" type="none"/>
          </a:ln>
        </p:spPr>
      </p:pic>
      <p:pic>
        <p:nvPicPr>
          <p:cNvPr id="162" name="Google Shape;162;p20"/>
          <p:cNvPicPr preferRelativeResize="0"/>
          <p:nvPr/>
        </p:nvPicPr>
        <p:blipFill>
          <a:blip r:embed="rId9">
            <a:alphaModFix/>
          </a:blip>
          <a:stretch>
            <a:fillRect/>
          </a:stretch>
        </p:blipFill>
        <p:spPr>
          <a:xfrm>
            <a:off x="7077550" y="10794063"/>
            <a:ext cx="1841700" cy="928900"/>
          </a:xfrm>
          <a:prstGeom prst="rect">
            <a:avLst/>
          </a:prstGeom>
          <a:noFill/>
          <a:ln cap="flat" cmpd="sng" w="9525">
            <a:solidFill>
              <a:srgbClr val="999999"/>
            </a:solidFill>
            <a:prstDash val="dashDot"/>
            <a:round/>
            <a:headEnd len="sm" w="sm" type="none"/>
            <a:tailEnd len="sm" w="sm" type="none"/>
          </a:ln>
        </p:spPr>
      </p:pic>
      <p:cxnSp>
        <p:nvCxnSpPr>
          <p:cNvPr id="163" name="Google Shape;163;p20"/>
          <p:cNvCxnSpPr/>
          <p:nvPr/>
        </p:nvCxnSpPr>
        <p:spPr>
          <a:xfrm>
            <a:off x="174768" y="5148110"/>
            <a:ext cx="3952800" cy="5700"/>
          </a:xfrm>
          <a:prstGeom prst="straightConnector1">
            <a:avLst/>
          </a:prstGeom>
          <a:noFill/>
          <a:ln cap="flat" cmpd="sng" w="9525">
            <a:solidFill>
              <a:srgbClr val="999999"/>
            </a:solidFill>
            <a:prstDash val="dashDot"/>
            <a:round/>
            <a:headEnd len="med" w="med" type="none"/>
            <a:tailEnd len="med" w="med" type="none"/>
          </a:ln>
        </p:spPr>
      </p:cxnSp>
      <p:cxnSp>
        <p:nvCxnSpPr>
          <p:cNvPr id="164" name="Google Shape;164;p20"/>
          <p:cNvCxnSpPr/>
          <p:nvPr/>
        </p:nvCxnSpPr>
        <p:spPr>
          <a:xfrm flipH="1" rot="10800000">
            <a:off x="174700" y="8404925"/>
            <a:ext cx="3391200" cy="9600"/>
          </a:xfrm>
          <a:prstGeom prst="straightConnector1">
            <a:avLst/>
          </a:prstGeom>
          <a:noFill/>
          <a:ln cap="flat" cmpd="sng" w="9525">
            <a:solidFill>
              <a:srgbClr val="999999"/>
            </a:solidFill>
            <a:prstDash val="dashDot"/>
            <a:round/>
            <a:headEnd len="med" w="med" type="none"/>
            <a:tailEnd len="med" w="med" type="none"/>
          </a:ln>
        </p:spPr>
      </p:cxnSp>
      <p:pic>
        <p:nvPicPr>
          <p:cNvPr id="165" name="Google Shape;165;p20"/>
          <p:cNvPicPr preferRelativeResize="0"/>
          <p:nvPr/>
        </p:nvPicPr>
        <p:blipFill>
          <a:blip r:embed="rId10">
            <a:alphaModFix/>
          </a:blip>
          <a:stretch>
            <a:fillRect/>
          </a:stretch>
        </p:blipFill>
        <p:spPr>
          <a:xfrm>
            <a:off x="4379594" y="7030200"/>
            <a:ext cx="2201081" cy="1652425"/>
          </a:xfrm>
          <a:prstGeom prst="rect">
            <a:avLst/>
          </a:prstGeom>
          <a:noFill/>
          <a:ln>
            <a:noFill/>
          </a:ln>
        </p:spPr>
      </p:pic>
      <p:sp>
        <p:nvSpPr>
          <p:cNvPr id="166" name="Google Shape;166;p20"/>
          <p:cNvSpPr/>
          <p:nvPr/>
        </p:nvSpPr>
        <p:spPr>
          <a:xfrm>
            <a:off x="4265500" y="8144075"/>
            <a:ext cx="623400" cy="538500"/>
          </a:xfrm>
          <a:prstGeom prst="rect">
            <a:avLst/>
          </a:prstGeom>
          <a:noFill/>
          <a:ln cap="flat" cmpd="sng" w="2857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txBox="1"/>
          <p:nvPr/>
        </p:nvSpPr>
        <p:spPr>
          <a:xfrm>
            <a:off x="4776625" y="11680950"/>
            <a:ext cx="3586200" cy="19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rPr>
              <a:t>Transverse folding “folia”</a:t>
            </a:r>
            <a:r>
              <a:rPr lang="ar" sz="1000">
                <a:solidFill>
                  <a:srgbClr val="6AA84F"/>
                </a:solidFill>
              </a:rPr>
              <a:t>Separated</a:t>
            </a:r>
            <a:r>
              <a:rPr lang="ar" sz="1000">
                <a:solidFill>
                  <a:srgbClr val="6AA84F"/>
                </a:solidFill>
              </a:rPr>
              <a:t> by </a:t>
            </a:r>
            <a:r>
              <a:rPr lang="ar" sz="1000">
                <a:solidFill>
                  <a:srgbClr val="6AA84F"/>
                </a:solidFill>
              </a:rPr>
              <a:t>fissures </a:t>
            </a:r>
            <a:endParaRPr sz="1000">
              <a:solidFill>
                <a:srgbClr val="6AA84F"/>
              </a:solidFill>
            </a:endParaRPr>
          </a:p>
        </p:txBody>
      </p:sp>
      <p:sp>
        <p:nvSpPr>
          <p:cNvPr id="168" name="Google Shape;168;p20"/>
          <p:cNvSpPr txBox="1"/>
          <p:nvPr/>
        </p:nvSpPr>
        <p:spPr>
          <a:xfrm>
            <a:off x="4995900" y="7972425"/>
            <a:ext cx="414300" cy="171600"/>
          </a:xfrm>
          <a:prstGeom prst="rect">
            <a:avLst/>
          </a:prstGeom>
          <a:noFill/>
          <a:ln cap="flat" cmpd="sng" w="1905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txBox="1"/>
          <p:nvPr/>
        </p:nvSpPr>
        <p:spPr>
          <a:xfrm>
            <a:off x="5586425" y="7829550"/>
            <a:ext cx="371400" cy="119100"/>
          </a:xfrm>
          <a:prstGeom prst="rect">
            <a:avLst/>
          </a:prstGeom>
          <a:noFill/>
          <a:ln cap="flat" cmpd="sng" w="19050">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20"/>
          <p:cNvPicPr preferRelativeResize="0"/>
          <p:nvPr/>
        </p:nvPicPr>
        <p:blipFill>
          <a:blip r:embed="rId11">
            <a:alphaModFix/>
          </a:blip>
          <a:stretch>
            <a:fillRect/>
          </a:stretch>
        </p:blipFill>
        <p:spPr>
          <a:xfrm>
            <a:off x="6580676" y="4058500"/>
            <a:ext cx="2300950" cy="1095300"/>
          </a:xfrm>
          <a:prstGeom prst="rect">
            <a:avLst/>
          </a:prstGeom>
          <a:noFill/>
          <a:ln cap="flat" cmpd="sng" w="9525">
            <a:solidFill>
              <a:srgbClr val="999999"/>
            </a:solidFill>
            <a:prstDash val="dashDot"/>
            <a:round/>
            <a:headEnd len="sm" w="sm" type="none"/>
            <a:tailEnd len="sm" w="sm" type="none"/>
          </a:ln>
        </p:spPr>
      </p:pic>
      <p:sp>
        <p:nvSpPr>
          <p:cNvPr id="171" name="Google Shape;171;p20"/>
          <p:cNvSpPr txBox="1"/>
          <p:nvPr/>
        </p:nvSpPr>
        <p:spPr>
          <a:xfrm>
            <a:off x="7125016" y="4676800"/>
            <a:ext cx="482400" cy="1383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txBox="1"/>
          <p:nvPr/>
        </p:nvSpPr>
        <p:spPr>
          <a:xfrm>
            <a:off x="174700" y="1609725"/>
            <a:ext cx="5235600" cy="42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ar" sz="1500">
                <a:solidFill>
                  <a:schemeClr val="dk1"/>
                </a:solidFill>
                <a:latin typeface="Comic Sans MS"/>
                <a:ea typeface="Comic Sans MS"/>
                <a:cs typeface="Comic Sans MS"/>
                <a:sym typeface="Comic Sans MS"/>
              </a:rPr>
              <a:t>The metencephalon develops into the pons (anteriorly) and overlying Cerebellum (posteriorly)</a:t>
            </a:r>
            <a:endParaRPr/>
          </a:p>
        </p:txBody>
      </p:sp>
      <p:sp>
        <p:nvSpPr>
          <p:cNvPr id="173" name="Google Shape;173;p20"/>
          <p:cNvSpPr txBox="1"/>
          <p:nvPr/>
        </p:nvSpPr>
        <p:spPr>
          <a:xfrm>
            <a:off x="733425" y="10477500"/>
            <a:ext cx="79437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latin typeface="Comic Sans MS"/>
                <a:ea typeface="Comic Sans MS"/>
                <a:cs typeface="Comic Sans MS"/>
                <a:sym typeface="Comic Sans MS"/>
              </a:rPr>
              <a:t> </a:t>
            </a:r>
            <a:r>
              <a:rPr lang="ar" sz="1100">
                <a:latin typeface="Comic Sans MS"/>
                <a:ea typeface="Comic Sans MS"/>
                <a:cs typeface="Comic Sans MS"/>
                <a:sym typeface="Comic Sans MS"/>
              </a:rPr>
              <a:t>35d                                                       50d                                                      90d                                       150d</a:t>
            </a:r>
            <a:endParaRPr sz="11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graphicFrame>
        <p:nvGraphicFramePr>
          <p:cNvPr id="178" name="Google Shape;178;p21"/>
          <p:cNvGraphicFramePr/>
          <p:nvPr/>
        </p:nvGraphicFramePr>
        <p:xfrm>
          <a:off x="611548" y="2055464"/>
          <a:ext cx="3000000" cy="3000000"/>
        </p:xfrm>
        <a:graphic>
          <a:graphicData uri="http://schemas.openxmlformats.org/drawingml/2006/table">
            <a:tbl>
              <a:tblPr>
                <a:noFill/>
                <a:tableStyleId>{6BF5031F-9742-461C-9938-7CB6DC8F0D08}</a:tableStyleId>
              </a:tblPr>
              <a:tblGrid>
                <a:gridCol w="1646725"/>
                <a:gridCol w="3633875"/>
                <a:gridCol w="2640300"/>
              </a:tblGrid>
              <a:tr h="575250">
                <a:tc gridSpan="3">
                  <a:txBody>
                    <a:bodyPr>
                      <a:noAutofit/>
                    </a:bodyPr>
                    <a:lstStyle/>
                    <a:p>
                      <a:pPr indent="-323850" lvl="0" marL="457200" rtl="0" algn="l">
                        <a:spcBef>
                          <a:spcPts val="0"/>
                        </a:spcBef>
                        <a:spcAft>
                          <a:spcPts val="0"/>
                        </a:spcAft>
                        <a:buSzPts val="1500"/>
                        <a:buFont typeface="Comic Sans MS"/>
                        <a:buAutoNum type="arabicPeriod"/>
                      </a:pPr>
                      <a:r>
                        <a:rPr lang="ar" sz="1500">
                          <a:latin typeface="Comic Sans MS"/>
                          <a:ea typeface="Comic Sans MS"/>
                          <a:cs typeface="Comic Sans MS"/>
                          <a:sym typeface="Comic Sans MS"/>
                        </a:rPr>
                        <a:t>Mental retardation.</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hMerge="1"/>
                <a:tc hMerge="1"/>
              </a:tr>
              <a:tr h="57525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2.    Seizures</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gridSpan="2">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changes in electrical activity.</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575250">
                <a:tc gridSpan="3">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3.    Cerebral palsy. </a:t>
                      </a:r>
                      <a:r>
                        <a:rPr lang="ar" sz="1500">
                          <a:solidFill>
                            <a:srgbClr val="999999"/>
                          </a:solidFill>
                          <a:latin typeface="Comic Sans MS"/>
                          <a:ea typeface="Comic Sans MS"/>
                          <a:cs typeface="Comic Sans MS"/>
                          <a:sym typeface="Comic Sans MS"/>
                        </a:rPr>
                        <a:t>الشلل الدماغي .. يوجد إعاقة بالحركة</a:t>
                      </a:r>
                      <a:r>
                        <a:rPr lang="ar" sz="1500">
                          <a:latin typeface="Comic Sans MS"/>
                          <a:ea typeface="Comic Sans MS"/>
                          <a:cs typeface="Comic Sans MS"/>
                          <a:sym typeface="Comic Sans MS"/>
                        </a:rPr>
                        <a:t> </a:t>
                      </a:r>
                      <a:endParaRPr sz="1500">
                        <a:solidFill>
                          <a:srgbClr val="999999"/>
                        </a:solidFill>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hMerge="1"/>
                <a:tc hMerge="1"/>
              </a:tr>
              <a:tr h="575250">
                <a:tc gridSpan="3">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4.   Agenesis of corpus callosum.</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hMerge="1"/>
                <a:tc hMerge="1"/>
              </a:tr>
              <a:tr h="1085075">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a:t>
                      </a:r>
                      <a:r>
                        <a:rPr lang="ar" sz="1500">
                          <a:latin typeface="Comic Sans MS"/>
                          <a:ea typeface="Comic Sans MS"/>
                          <a:cs typeface="Comic Sans MS"/>
                          <a:sym typeface="Comic Sans MS"/>
                        </a:rPr>
                        <a:t>5.  Cranium bifidum with or without meningocele &amp; meningoencephalocele.</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gridSpan="2">
                  <a:txBody>
                    <a:bodyPr>
                      <a:noAutofit/>
                    </a:bodyPr>
                    <a:lstStyle/>
                    <a:p>
                      <a:pPr indent="0" lvl="0" marL="0" rtl="0" algn="l">
                        <a:spcBef>
                          <a:spcPts val="0"/>
                        </a:spcBef>
                        <a:spcAft>
                          <a:spcPts val="0"/>
                        </a:spcAft>
                        <a:buNone/>
                      </a:pPr>
                      <a:r>
                        <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68725">
                <a:tc>
                  <a:txBody>
                    <a:bodyPr>
                      <a:noAutofit/>
                    </a:bodyPr>
                    <a:lstStyle/>
                    <a:p>
                      <a:pPr indent="0" lvl="0" marL="0" rtl="0" algn="l">
                        <a:spcBef>
                          <a:spcPts val="0"/>
                        </a:spcBef>
                        <a:spcAft>
                          <a:spcPts val="0"/>
                        </a:spcAft>
                        <a:buNone/>
                      </a:pPr>
                      <a:r>
                        <a:rPr lang="ar" sz="1500">
                          <a:solidFill>
                            <a:srgbClr val="CC0000"/>
                          </a:solidFill>
                          <a:latin typeface="Comic Sans MS"/>
                          <a:ea typeface="Comic Sans MS"/>
                          <a:cs typeface="Comic Sans MS"/>
                          <a:sym typeface="Comic Sans MS"/>
                        </a:rPr>
                        <a:t> 6.  </a:t>
                      </a:r>
                      <a:r>
                        <a:rPr b="1" lang="ar" sz="1500">
                          <a:solidFill>
                            <a:srgbClr val="CC0000"/>
                          </a:solidFill>
                          <a:latin typeface="Comic Sans MS"/>
                          <a:ea typeface="Comic Sans MS"/>
                          <a:cs typeface="Comic Sans MS"/>
                          <a:sym typeface="Comic Sans MS"/>
                        </a:rPr>
                        <a:t>Microcephaly</a:t>
                      </a:r>
                      <a:endParaRPr b="1" sz="1500">
                        <a:solidFill>
                          <a:srgbClr val="CC0000"/>
                        </a:solidFill>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abnormal smallness of the head, a congenital condition associated with incomplete brain development).</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51275">
                <a:tc>
                  <a:txBody>
                    <a:bodyPr>
                      <a:noAutofit/>
                    </a:bodyPr>
                    <a:lstStyle/>
                    <a:p>
                      <a:pPr indent="0" lvl="0" marL="0" rtl="0" algn="l">
                        <a:spcBef>
                          <a:spcPts val="0"/>
                        </a:spcBef>
                        <a:spcAft>
                          <a:spcPts val="0"/>
                        </a:spcAft>
                        <a:buNone/>
                      </a:pPr>
                      <a:r>
                        <a:rPr lang="ar" sz="1500">
                          <a:solidFill>
                            <a:srgbClr val="CC0000"/>
                          </a:solidFill>
                          <a:latin typeface="Comic Sans MS"/>
                          <a:ea typeface="Comic Sans MS"/>
                          <a:cs typeface="Comic Sans MS"/>
                          <a:sym typeface="Comic Sans MS"/>
                        </a:rPr>
                        <a:t> 7.  </a:t>
                      </a:r>
                      <a:r>
                        <a:rPr b="1" lang="ar" sz="1500">
                          <a:solidFill>
                            <a:srgbClr val="CC0000"/>
                          </a:solidFill>
                          <a:latin typeface="Comic Sans MS"/>
                          <a:ea typeface="Comic Sans MS"/>
                          <a:cs typeface="Comic Sans MS"/>
                          <a:sym typeface="Comic Sans MS"/>
                        </a:rPr>
                        <a:t>Hydrocephalus</a:t>
                      </a:r>
                      <a:endParaRPr b="1" sz="1500">
                        <a:solidFill>
                          <a:srgbClr val="CC0000"/>
                        </a:solidFill>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l">
                        <a:spcBef>
                          <a:spcPts val="0"/>
                        </a:spcBef>
                        <a:spcAft>
                          <a:spcPts val="0"/>
                        </a:spcAft>
                        <a:buNone/>
                      </a:pPr>
                      <a:r>
                        <a:rPr lang="ar" sz="1500">
                          <a:solidFill>
                            <a:srgbClr val="999999"/>
                          </a:solidFill>
                          <a:latin typeface="Comic Sans MS"/>
                          <a:ea typeface="Comic Sans MS"/>
                          <a:cs typeface="Comic Sans MS"/>
                          <a:sym typeface="Comic Sans MS"/>
                        </a:rPr>
                        <a:t>Increase secretion of (CSF) and decrease absorption of it .</a:t>
                      </a:r>
                      <a:endParaRPr sz="1500">
                        <a:solidFill>
                          <a:srgbClr val="999999"/>
                        </a:solidFill>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832100">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 </a:t>
                      </a:r>
                      <a:r>
                        <a:rPr b="1" lang="ar" sz="1500">
                          <a:latin typeface="Comic Sans MS"/>
                          <a:ea typeface="Comic Sans MS"/>
                          <a:cs typeface="Comic Sans MS"/>
                          <a:sym typeface="Comic Sans MS"/>
                        </a:rPr>
                        <a:t> </a:t>
                      </a:r>
                      <a:r>
                        <a:rPr b="1" lang="ar" sz="1500">
                          <a:solidFill>
                            <a:srgbClr val="CC0000"/>
                          </a:solidFill>
                          <a:latin typeface="Comic Sans MS"/>
                          <a:ea typeface="Comic Sans MS"/>
                          <a:cs typeface="Comic Sans MS"/>
                          <a:sym typeface="Comic Sans MS"/>
                        </a:rPr>
                        <a:t>8. Arnold-Chiari Malformation</a:t>
                      </a:r>
                      <a:endParaRPr b="1" sz="1500">
                        <a:solidFill>
                          <a:srgbClr val="CC0000"/>
                        </a:solidFill>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herniated part of cerebellum through the</a:t>
                      </a:r>
                      <a:br>
                        <a:rPr lang="ar" sz="1500">
                          <a:latin typeface="Comic Sans MS"/>
                          <a:ea typeface="Comic Sans MS"/>
                          <a:cs typeface="Comic Sans MS"/>
                          <a:sym typeface="Comic Sans MS"/>
                        </a:rPr>
                      </a:br>
                      <a:r>
                        <a:rPr lang="ar" sz="1500">
                          <a:latin typeface="Comic Sans MS"/>
                          <a:ea typeface="Comic Sans MS"/>
                          <a:cs typeface="Comic Sans MS"/>
                          <a:sym typeface="Comic Sans MS"/>
                        </a:rPr>
                        <a:t>foramen magnum leading to CSF obstruction ,so hydrocephalus results), also in </a:t>
                      </a:r>
                      <a:r>
                        <a:rPr b="1" lang="ar" sz="1500">
                          <a:latin typeface="Comic Sans MS"/>
                          <a:ea typeface="Comic Sans MS"/>
                          <a:cs typeface="Comic Sans MS"/>
                          <a:sym typeface="Comic Sans MS"/>
                        </a:rPr>
                        <a:t>aqueductal stenosis</a:t>
                      </a:r>
                      <a:r>
                        <a:rPr lang="ar" sz="1500">
                          <a:latin typeface="Comic Sans MS"/>
                          <a:ea typeface="Comic Sans MS"/>
                          <a:cs typeface="Comic Sans MS"/>
                          <a:sym typeface="Comic Sans MS"/>
                        </a:rPr>
                        <a:t> </a:t>
                      </a:r>
                      <a:r>
                        <a:rPr lang="ar" sz="1500">
                          <a:solidFill>
                            <a:srgbClr val="999999"/>
                          </a:solidFill>
                          <a:latin typeface="Comic Sans MS"/>
                          <a:ea typeface="Comic Sans MS"/>
                          <a:cs typeface="Comic Sans MS"/>
                          <a:sym typeface="Comic Sans MS"/>
                        </a:rPr>
                        <a:t>between the 4th and 3rd ventricles and</a:t>
                      </a:r>
                      <a:r>
                        <a:rPr lang="ar" sz="1500">
                          <a:latin typeface="Comic Sans MS"/>
                          <a:ea typeface="Comic Sans MS"/>
                          <a:cs typeface="Comic Sans MS"/>
                          <a:sym typeface="Comic Sans MS"/>
                        </a:rPr>
                        <a:t> in </a:t>
                      </a:r>
                      <a:r>
                        <a:rPr b="1" lang="ar" sz="1500">
                          <a:latin typeface="Comic Sans MS"/>
                          <a:ea typeface="Comic Sans MS"/>
                          <a:cs typeface="Comic Sans MS"/>
                          <a:sym typeface="Comic Sans MS"/>
                        </a:rPr>
                        <a:t>brain tumours.</a:t>
                      </a:r>
                      <a:endParaRPr b="1"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88250">
                <a:tc>
                  <a:txBody>
                    <a:bodyPr>
                      <a:noAutofit/>
                    </a:bodyPr>
                    <a:lstStyle/>
                    <a:p>
                      <a:pPr indent="0" lvl="0" marL="0" rtl="0" algn="l">
                        <a:spcBef>
                          <a:spcPts val="0"/>
                        </a:spcBef>
                        <a:spcAft>
                          <a:spcPts val="0"/>
                        </a:spcAft>
                        <a:buNone/>
                      </a:pPr>
                      <a:r>
                        <a:rPr b="1" lang="ar" sz="1500">
                          <a:solidFill>
                            <a:srgbClr val="CC0000"/>
                          </a:solidFill>
                          <a:latin typeface="Comic Sans MS"/>
                          <a:ea typeface="Comic Sans MS"/>
                          <a:cs typeface="Comic Sans MS"/>
                          <a:sym typeface="Comic Sans MS"/>
                        </a:rPr>
                        <a:t>   9. Anencephaly</a:t>
                      </a:r>
                      <a:endParaRPr b="1" sz="1500">
                        <a:solidFill>
                          <a:srgbClr val="CC0000"/>
                        </a:solidFill>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l">
                        <a:spcBef>
                          <a:spcPts val="0"/>
                        </a:spcBef>
                        <a:spcAft>
                          <a:spcPts val="0"/>
                        </a:spcAft>
                        <a:buNone/>
                      </a:pPr>
                      <a:r>
                        <a:rPr lang="ar" sz="1500">
                          <a:latin typeface="Comic Sans MS"/>
                          <a:ea typeface="Comic Sans MS"/>
                          <a:cs typeface="Comic Sans MS"/>
                          <a:sym typeface="Comic Sans MS"/>
                        </a:rPr>
                        <a:t>It is due to failure of closure of the cranial neuropore of the neural tube.</a:t>
                      </a:r>
                      <a:br>
                        <a:rPr lang="ar" sz="1500">
                          <a:latin typeface="Comic Sans MS"/>
                          <a:ea typeface="Comic Sans MS"/>
                          <a:cs typeface="Comic Sans MS"/>
                          <a:sym typeface="Comic Sans MS"/>
                        </a:rPr>
                      </a:br>
                      <a:r>
                        <a:rPr lang="ar" sz="1500">
                          <a:latin typeface="Comic Sans MS"/>
                          <a:ea typeface="Comic Sans MS"/>
                          <a:cs typeface="Comic Sans MS"/>
                          <a:sym typeface="Comic Sans MS"/>
                        </a:rPr>
                        <a:t>the brain and skull are minute and the infant does not usually survive. The frequency of this case 1:1000.</a:t>
                      </a:r>
                      <a:br>
                        <a:rPr lang="ar" sz="1500">
                          <a:latin typeface="Comic Sans MS"/>
                          <a:ea typeface="Comic Sans MS"/>
                          <a:cs typeface="Comic Sans MS"/>
                          <a:sym typeface="Comic Sans MS"/>
                        </a:rPr>
                      </a:b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5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179" name="Google Shape;179;p21"/>
          <p:cNvPicPr preferRelativeResize="0"/>
          <p:nvPr/>
        </p:nvPicPr>
        <p:blipFill>
          <a:blip r:embed="rId3">
            <a:alphaModFix/>
          </a:blip>
          <a:stretch>
            <a:fillRect/>
          </a:stretch>
        </p:blipFill>
        <p:spPr>
          <a:xfrm>
            <a:off x="3097748" y="4577708"/>
            <a:ext cx="2410425" cy="1174425"/>
          </a:xfrm>
          <a:prstGeom prst="rect">
            <a:avLst/>
          </a:prstGeom>
          <a:noFill/>
          <a:ln>
            <a:noFill/>
          </a:ln>
        </p:spPr>
      </p:pic>
      <p:pic>
        <p:nvPicPr>
          <p:cNvPr id="180" name="Google Shape;180;p21"/>
          <p:cNvPicPr preferRelativeResize="0"/>
          <p:nvPr/>
        </p:nvPicPr>
        <p:blipFill>
          <a:blip r:embed="rId4">
            <a:alphaModFix/>
          </a:blip>
          <a:stretch>
            <a:fillRect/>
          </a:stretch>
        </p:blipFill>
        <p:spPr>
          <a:xfrm>
            <a:off x="6262797" y="5969721"/>
            <a:ext cx="1658572" cy="890100"/>
          </a:xfrm>
          <a:prstGeom prst="rect">
            <a:avLst/>
          </a:prstGeom>
          <a:noFill/>
          <a:ln>
            <a:noFill/>
          </a:ln>
        </p:spPr>
      </p:pic>
      <p:pic>
        <p:nvPicPr>
          <p:cNvPr id="181" name="Google Shape;181;p21"/>
          <p:cNvPicPr preferRelativeResize="0"/>
          <p:nvPr/>
        </p:nvPicPr>
        <p:blipFill>
          <a:blip r:embed="rId5">
            <a:alphaModFix/>
          </a:blip>
          <a:stretch>
            <a:fillRect/>
          </a:stretch>
        </p:blipFill>
        <p:spPr>
          <a:xfrm>
            <a:off x="6238750" y="6951592"/>
            <a:ext cx="1706674" cy="1016475"/>
          </a:xfrm>
          <a:prstGeom prst="rect">
            <a:avLst/>
          </a:prstGeom>
          <a:noFill/>
          <a:ln>
            <a:noFill/>
          </a:ln>
        </p:spPr>
      </p:pic>
      <p:pic>
        <p:nvPicPr>
          <p:cNvPr id="182" name="Google Shape;182;p21"/>
          <p:cNvPicPr preferRelativeResize="0"/>
          <p:nvPr/>
        </p:nvPicPr>
        <p:blipFill>
          <a:blip r:embed="rId6">
            <a:alphaModFix/>
          </a:blip>
          <a:stretch>
            <a:fillRect/>
          </a:stretch>
        </p:blipFill>
        <p:spPr>
          <a:xfrm>
            <a:off x="6115325" y="8380288"/>
            <a:ext cx="1953524" cy="1174425"/>
          </a:xfrm>
          <a:prstGeom prst="rect">
            <a:avLst/>
          </a:prstGeom>
          <a:noFill/>
          <a:ln>
            <a:noFill/>
          </a:ln>
        </p:spPr>
      </p:pic>
      <p:pic>
        <p:nvPicPr>
          <p:cNvPr id="183" name="Google Shape;183;p21"/>
          <p:cNvPicPr preferRelativeResize="0"/>
          <p:nvPr/>
        </p:nvPicPr>
        <p:blipFill>
          <a:blip r:embed="rId7">
            <a:alphaModFix/>
          </a:blip>
          <a:stretch>
            <a:fillRect/>
          </a:stretch>
        </p:blipFill>
        <p:spPr>
          <a:xfrm>
            <a:off x="6115328" y="10263402"/>
            <a:ext cx="1953525" cy="1174425"/>
          </a:xfrm>
          <a:prstGeom prst="rect">
            <a:avLst/>
          </a:prstGeom>
          <a:noFill/>
          <a:ln>
            <a:noFill/>
          </a:ln>
        </p:spPr>
      </p:pic>
      <p:sp>
        <p:nvSpPr>
          <p:cNvPr id="184" name="Google Shape;184;p21"/>
          <p:cNvSpPr txBox="1"/>
          <p:nvPr/>
        </p:nvSpPr>
        <p:spPr>
          <a:xfrm>
            <a:off x="1609350" y="1422225"/>
            <a:ext cx="5925300" cy="890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b="1" lang="ar" sz="2400">
                <a:solidFill>
                  <a:srgbClr val="8E7CC3"/>
                </a:solidFill>
                <a:latin typeface="Comic Sans MS"/>
                <a:ea typeface="Comic Sans MS"/>
                <a:cs typeface="Comic Sans MS"/>
                <a:sym typeface="Comic Sans MS"/>
              </a:rPr>
              <a:t>Congenital Anomalies of The Brain</a:t>
            </a:r>
            <a:endParaRPr b="1" sz="2400">
              <a:solidFill>
                <a:srgbClr val="8E7CC3"/>
              </a:solidFill>
            </a:endParaRPr>
          </a:p>
        </p:txBody>
      </p:sp>
      <p:sp>
        <p:nvSpPr>
          <p:cNvPr id="185" name="Google Shape;185;p21"/>
          <p:cNvSpPr txBox="1"/>
          <p:nvPr/>
        </p:nvSpPr>
        <p:spPr>
          <a:xfrm>
            <a:off x="2390950" y="7435936"/>
            <a:ext cx="4719000" cy="21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rPr>
              <a:t>Which leads to Enlargement of lateral ventricles </a:t>
            </a:r>
            <a:endParaRPr sz="1000">
              <a:solidFill>
                <a:srgbClr val="6AA84F"/>
              </a:solidFill>
            </a:endParaRPr>
          </a:p>
        </p:txBody>
      </p:sp>
      <p:sp>
        <p:nvSpPr>
          <p:cNvPr id="186" name="Google Shape;186;p21"/>
          <p:cNvSpPr txBox="1"/>
          <p:nvPr/>
        </p:nvSpPr>
        <p:spPr>
          <a:xfrm>
            <a:off x="180244" y="721688"/>
            <a:ext cx="3280800" cy="756900"/>
          </a:xfrm>
          <a:prstGeom prst="rect">
            <a:avLst/>
          </a:prstGeom>
          <a:noFill/>
          <a:ln cap="flat" cmpd="sng" w="9525">
            <a:solidFill>
              <a:srgbClr val="666666"/>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800">
                <a:latin typeface="Comic Sans MS"/>
                <a:ea typeface="Comic Sans MS"/>
                <a:cs typeface="Comic Sans MS"/>
                <a:sym typeface="Comic Sans MS"/>
              </a:rPr>
              <a:t>The 2 ends of the neural tube are opened. </a:t>
            </a:r>
            <a:endParaRPr sz="800">
              <a:latin typeface="Comic Sans MS"/>
              <a:ea typeface="Comic Sans MS"/>
              <a:cs typeface="Comic Sans MS"/>
              <a:sym typeface="Comic Sans MS"/>
            </a:endParaRPr>
          </a:p>
          <a:p>
            <a:pPr indent="0" lvl="0" marL="0" rtl="0" algn="l">
              <a:spcBef>
                <a:spcPts val="0"/>
              </a:spcBef>
              <a:spcAft>
                <a:spcPts val="0"/>
              </a:spcAft>
              <a:buNone/>
            </a:pPr>
            <a:r>
              <a:rPr lang="ar" sz="800">
                <a:latin typeface="Comic Sans MS"/>
                <a:ea typeface="Comic Sans MS"/>
                <a:cs typeface="Comic Sans MS"/>
                <a:sym typeface="Comic Sans MS"/>
              </a:rPr>
              <a:t>The upper end is closed on the </a:t>
            </a:r>
            <a:r>
              <a:rPr lang="ar" sz="800">
                <a:solidFill>
                  <a:srgbClr val="CC0000"/>
                </a:solidFill>
                <a:latin typeface="Comic Sans MS"/>
                <a:ea typeface="Comic Sans MS"/>
                <a:cs typeface="Comic Sans MS"/>
                <a:sym typeface="Comic Sans MS"/>
              </a:rPr>
              <a:t>23rd to 26th</a:t>
            </a:r>
            <a:r>
              <a:rPr lang="ar" sz="800">
                <a:latin typeface="Comic Sans MS"/>
                <a:ea typeface="Comic Sans MS"/>
                <a:cs typeface="Comic Sans MS"/>
                <a:sym typeface="Comic Sans MS"/>
              </a:rPr>
              <a:t> day of development. </a:t>
            </a:r>
            <a:endParaRPr sz="800">
              <a:latin typeface="Comic Sans MS"/>
              <a:ea typeface="Comic Sans MS"/>
              <a:cs typeface="Comic Sans MS"/>
              <a:sym typeface="Comic Sans MS"/>
            </a:endParaRPr>
          </a:p>
          <a:p>
            <a:pPr indent="0" lvl="0" marL="0" rtl="0" algn="l">
              <a:spcBef>
                <a:spcPts val="0"/>
              </a:spcBef>
              <a:spcAft>
                <a:spcPts val="0"/>
              </a:spcAft>
              <a:buNone/>
            </a:pPr>
            <a:r>
              <a:rPr lang="ar" sz="800">
                <a:latin typeface="Comic Sans MS"/>
                <a:ea typeface="Comic Sans MS"/>
                <a:cs typeface="Comic Sans MS"/>
                <a:sym typeface="Comic Sans MS"/>
              </a:rPr>
              <a:t>While the lower end is closed by the </a:t>
            </a:r>
            <a:r>
              <a:rPr lang="ar" sz="800">
                <a:solidFill>
                  <a:srgbClr val="CC0000"/>
                </a:solidFill>
                <a:latin typeface="Comic Sans MS"/>
                <a:ea typeface="Comic Sans MS"/>
                <a:cs typeface="Comic Sans MS"/>
                <a:sym typeface="Comic Sans MS"/>
              </a:rPr>
              <a:t>27th day </a:t>
            </a:r>
            <a:r>
              <a:rPr lang="ar" sz="800">
                <a:latin typeface="Comic Sans MS"/>
                <a:ea typeface="Comic Sans MS"/>
                <a:cs typeface="Comic Sans MS"/>
                <a:sym typeface="Comic Sans MS"/>
              </a:rPr>
              <a:t>of development. </a:t>
            </a:r>
            <a:endParaRPr sz="800">
              <a:latin typeface="Comic Sans MS"/>
              <a:ea typeface="Comic Sans MS"/>
              <a:cs typeface="Comic Sans MS"/>
              <a:sym typeface="Comic Sans MS"/>
            </a:endParaRPr>
          </a:p>
          <a:p>
            <a:pPr indent="0" lvl="0" marL="0" rtl="0" algn="l">
              <a:spcBef>
                <a:spcPts val="0"/>
              </a:spcBef>
              <a:spcAft>
                <a:spcPts val="0"/>
              </a:spcAft>
              <a:buNone/>
            </a:pPr>
            <a:r>
              <a:rPr lang="ar" sz="800">
                <a:latin typeface="Comic Sans MS"/>
                <a:ea typeface="Comic Sans MS"/>
                <a:cs typeface="Comic Sans MS"/>
                <a:sym typeface="Comic Sans MS"/>
              </a:rPr>
              <a:t>If the upper end fail to close it will lead to anencephaly</a:t>
            </a:r>
            <a:endParaRPr sz="800">
              <a:latin typeface="Comic Sans MS"/>
              <a:ea typeface="Comic Sans MS"/>
              <a:cs typeface="Comic Sans MS"/>
              <a:sym typeface="Comic Sans MS"/>
            </a:endParaRPr>
          </a:p>
          <a:p>
            <a:pPr indent="0" lvl="0" marL="0" rtl="0" algn="l">
              <a:spcBef>
                <a:spcPts val="0"/>
              </a:spcBef>
              <a:spcAft>
                <a:spcPts val="0"/>
              </a:spcAft>
              <a:buNone/>
            </a:pPr>
            <a:r>
              <a:rPr lang="ar" sz="800">
                <a:latin typeface="Comic Sans MS"/>
                <a:ea typeface="Comic Sans MS"/>
                <a:cs typeface="Comic Sans MS"/>
                <a:sym typeface="Comic Sans MS"/>
              </a:rPr>
              <a:t>If the lower opening fail to close it will lead to spina bifida.</a:t>
            </a:r>
            <a:br>
              <a:rPr lang="ar" sz="800">
                <a:latin typeface="Comic Sans MS"/>
                <a:ea typeface="Comic Sans MS"/>
                <a:cs typeface="Comic Sans MS"/>
                <a:sym typeface="Comic Sans MS"/>
              </a:rPr>
            </a:br>
            <a:endParaRPr sz="8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