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2188950" cx="8229600"/>
  <p:notesSz cx="6858000" cy="9144000"/>
  <p:embeddedFontLst>
    <p:embeddedFont>
      <p:font typeface="Amatic SC"/>
      <p:regular r:id="rId17"/>
      <p:bold r:id="rId18"/>
    </p:embeddedFont>
    <p:embeddedFont>
      <p:font typeface="Cairo"/>
      <p:regular r:id="rId19"/>
      <p:bold r:id="rId20"/>
    </p:embeddedFont>
    <p:embeddedFont>
      <p:font typeface="Josefi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CB15592-FE04-4841-AA9D-306A2F896617}">
  <a:tblStyle styleId="{6CB15592-FE04-4841-AA9D-306A2F8966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83AEDE8-7E05-40D4-96FD-92FCDB42F67C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iro-bold.fntdata"/><Relationship Id="rId11" Type="http://schemas.openxmlformats.org/officeDocument/2006/relationships/slide" Target="slides/slide6.xml"/><Relationship Id="rId22" Type="http://schemas.openxmlformats.org/officeDocument/2006/relationships/font" Target="fonts/JosefinSans-bold.fntdata"/><Relationship Id="rId10" Type="http://schemas.openxmlformats.org/officeDocument/2006/relationships/slide" Target="slides/slide5.xml"/><Relationship Id="rId21" Type="http://schemas.openxmlformats.org/officeDocument/2006/relationships/font" Target="fonts/JosefinSans-regular.fntdata"/><Relationship Id="rId13" Type="http://schemas.openxmlformats.org/officeDocument/2006/relationships/slide" Target="slides/slide8.xml"/><Relationship Id="rId24" Type="http://schemas.openxmlformats.org/officeDocument/2006/relationships/font" Target="fonts/JosefinSans-boldItalic.fntdata"/><Relationship Id="rId12" Type="http://schemas.openxmlformats.org/officeDocument/2006/relationships/slide" Target="slides/slide7.xml"/><Relationship Id="rId23" Type="http://schemas.openxmlformats.org/officeDocument/2006/relationships/font" Target="fonts/JosefinSa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maticSC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airo-regular.fntdata"/><Relationship Id="rId6" Type="http://schemas.openxmlformats.org/officeDocument/2006/relationships/slide" Target="slides/slide1.xml"/><Relationship Id="rId18" Type="http://schemas.openxmlformats.org/officeDocument/2006/relationships/font" Target="fonts/AmaticS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71760" y="685800"/>
            <a:ext cx="2315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71760" y="685800"/>
            <a:ext cx="2315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371883f4f_2_2:notes"/>
          <p:cNvSpPr/>
          <p:nvPr>
            <p:ph idx="2" type="sldImg"/>
          </p:nvPr>
        </p:nvSpPr>
        <p:spPr>
          <a:xfrm>
            <a:off x="2271760" y="685800"/>
            <a:ext cx="2315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371883f4f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0cb3deade_0_5:notes"/>
          <p:cNvSpPr/>
          <p:nvPr>
            <p:ph idx="2" type="sldImg"/>
          </p:nvPr>
        </p:nvSpPr>
        <p:spPr>
          <a:xfrm>
            <a:off x="2271760" y="685800"/>
            <a:ext cx="2315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0cb3dead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9c3c6b065b02e22_5:notes"/>
          <p:cNvSpPr/>
          <p:nvPr>
            <p:ph idx="2" type="sldImg"/>
          </p:nvPr>
        </p:nvSpPr>
        <p:spPr>
          <a:xfrm>
            <a:off x="2271760" y="685800"/>
            <a:ext cx="2315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9c3c6b065b02e2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9c3c6b065b02e22_27:notes"/>
          <p:cNvSpPr/>
          <p:nvPr>
            <p:ph idx="2" type="sldImg"/>
          </p:nvPr>
        </p:nvSpPr>
        <p:spPr>
          <a:xfrm>
            <a:off x="2271760" y="685800"/>
            <a:ext cx="2315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9c3c6b065b02e22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30b3ec102_2_5:notes"/>
          <p:cNvSpPr/>
          <p:nvPr>
            <p:ph idx="2" type="sldImg"/>
          </p:nvPr>
        </p:nvSpPr>
        <p:spPr>
          <a:xfrm>
            <a:off x="2271760" y="685800"/>
            <a:ext cx="2315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30b3ec102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9e5752658a297d_0:notes"/>
          <p:cNvSpPr/>
          <p:nvPr>
            <p:ph idx="2" type="sldImg"/>
          </p:nvPr>
        </p:nvSpPr>
        <p:spPr>
          <a:xfrm>
            <a:off x="2271760" y="685800"/>
            <a:ext cx="2315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9e5752658a297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30b3ec102_2_20:notes"/>
          <p:cNvSpPr/>
          <p:nvPr>
            <p:ph idx="2" type="sldImg"/>
          </p:nvPr>
        </p:nvSpPr>
        <p:spPr>
          <a:xfrm>
            <a:off x="2271760" y="685800"/>
            <a:ext cx="2315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30b3ec102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397c3bd34_0_0:notes"/>
          <p:cNvSpPr/>
          <p:nvPr>
            <p:ph idx="2" type="sldImg"/>
          </p:nvPr>
        </p:nvSpPr>
        <p:spPr>
          <a:xfrm>
            <a:off x="2271760" y="685800"/>
            <a:ext cx="2315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397c3bd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397c3bd34_0_6:notes"/>
          <p:cNvSpPr/>
          <p:nvPr>
            <p:ph idx="2" type="sldImg"/>
          </p:nvPr>
        </p:nvSpPr>
        <p:spPr>
          <a:xfrm>
            <a:off x="2271760" y="685800"/>
            <a:ext cx="2315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397c3bd3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371883f4f_1_5:notes"/>
          <p:cNvSpPr/>
          <p:nvPr>
            <p:ph idx="2" type="sldImg"/>
          </p:nvPr>
        </p:nvSpPr>
        <p:spPr>
          <a:xfrm>
            <a:off x="2271760" y="685800"/>
            <a:ext cx="2315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371883f4f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80538" y="1764477"/>
            <a:ext cx="7668600" cy="4864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80530" y="6716245"/>
            <a:ext cx="7668600" cy="187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625212" y="11050786"/>
            <a:ext cx="4938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80530" y="2621270"/>
            <a:ext cx="7668600" cy="4653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80530" y="7470072"/>
            <a:ext cx="7668600" cy="3082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625212" y="11050786"/>
            <a:ext cx="4938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625212" y="11050786"/>
            <a:ext cx="4938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80530" y="5097036"/>
            <a:ext cx="7668600" cy="199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625212" y="11050786"/>
            <a:ext cx="4938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80530" y="1054610"/>
            <a:ext cx="76686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80530" y="2731109"/>
            <a:ext cx="7668600" cy="809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625212" y="11050786"/>
            <a:ext cx="4938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80530" y="1054610"/>
            <a:ext cx="76686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80530" y="2731109"/>
            <a:ext cx="3600000" cy="809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349160" y="2731109"/>
            <a:ext cx="3600000" cy="809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625212" y="11050786"/>
            <a:ext cx="4938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80530" y="1054610"/>
            <a:ext cx="76686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625212" y="11050786"/>
            <a:ext cx="4938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80530" y="1316648"/>
            <a:ext cx="2527200" cy="1790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80530" y="3293043"/>
            <a:ext cx="2527200" cy="7534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625212" y="11050786"/>
            <a:ext cx="4938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41225" y="1066755"/>
            <a:ext cx="5730900" cy="96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625212" y="11050786"/>
            <a:ext cx="4938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114800" y="-296"/>
            <a:ext cx="4114800" cy="1218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38950" y="2922350"/>
            <a:ext cx="3640800" cy="3512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38950" y="6642664"/>
            <a:ext cx="3640800" cy="2927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445550" y="1715897"/>
            <a:ext cx="3453300" cy="87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625212" y="11050786"/>
            <a:ext cx="4938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80530" y="10025521"/>
            <a:ext cx="5398800" cy="143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625212" y="11050786"/>
            <a:ext cx="4938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80530" y="1054610"/>
            <a:ext cx="7668600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80530" y="2731109"/>
            <a:ext cx="7668600" cy="80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625212" y="11050786"/>
            <a:ext cx="4938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30.png"/><Relationship Id="rId7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8.jpg"/><Relationship Id="rId5" Type="http://schemas.openxmlformats.org/officeDocument/2006/relationships/image" Target="../media/image2.png"/><Relationship Id="rId6" Type="http://schemas.openxmlformats.org/officeDocument/2006/relationships/image" Target="../media/image24.png"/><Relationship Id="rId7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22.jpg"/><Relationship Id="rId6" Type="http://schemas.openxmlformats.org/officeDocument/2006/relationships/image" Target="../media/image2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25.png"/><Relationship Id="rId6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jpg"/><Relationship Id="rId10" Type="http://schemas.openxmlformats.org/officeDocument/2006/relationships/image" Target="../media/image8.jpg"/><Relationship Id="rId13" Type="http://schemas.openxmlformats.org/officeDocument/2006/relationships/image" Target="../media/image6.jpg"/><Relationship Id="rId1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5.jpg"/><Relationship Id="rId15" Type="http://schemas.openxmlformats.org/officeDocument/2006/relationships/image" Target="../media/image21.png"/><Relationship Id="rId14" Type="http://schemas.openxmlformats.org/officeDocument/2006/relationships/image" Target="../media/image15.png"/><Relationship Id="rId16" Type="http://schemas.openxmlformats.org/officeDocument/2006/relationships/image" Target="../media/image29.png"/><Relationship Id="rId5" Type="http://schemas.openxmlformats.org/officeDocument/2006/relationships/image" Target="../media/image12.jpg"/><Relationship Id="rId6" Type="http://schemas.openxmlformats.org/officeDocument/2006/relationships/image" Target="../media/image10.jpg"/><Relationship Id="rId7" Type="http://schemas.openxmlformats.org/officeDocument/2006/relationships/image" Target="../media/image14.jpg"/><Relationship Id="rId8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20.png"/><Relationship Id="rId5" Type="http://schemas.openxmlformats.org/officeDocument/2006/relationships/image" Target="../media/image2.png"/><Relationship Id="rId6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50500" y="-1461450"/>
            <a:ext cx="4912324" cy="491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2075" y="7977050"/>
            <a:ext cx="4506225" cy="27441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idx="4294967295" type="body"/>
          </p:nvPr>
        </p:nvSpPr>
        <p:spPr>
          <a:xfrm>
            <a:off x="70500" y="7785600"/>
            <a:ext cx="6375000" cy="37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Objectives:</a:t>
            </a:r>
            <a:endParaRPr b="1" sz="2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91440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❏"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Define middle ear infection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❏"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Know the classification of otitis media (OM).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❏"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Know the epidemiology of OM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❏"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Know the pathogenesis &amp; risk factors of OM.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❏"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 the clinical features  of OM.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❏"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Know the diagnostic approaches of OM.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❏"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Know the management of OM.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❏"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Recall common complications of OM.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60199" y="2"/>
            <a:ext cx="869400" cy="81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45501" y="9743122"/>
            <a:ext cx="1798751" cy="180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8800" y="1056050"/>
            <a:ext cx="343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/>
          <p:nvPr/>
        </p:nvSpPr>
        <p:spPr>
          <a:xfrm>
            <a:off x="133350" y="152400"/>
            <a:ext cx="3867000" cy="628800"/>
          </a:xfrm>
          <a:prstGeom prst="rect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latin typeface="Josefin Sans"/>
                <a:ea typeface="Josefin Sans"/>
                <a:cs typeface="Josefin Sans"/>
                <a:sym typeface="Josefin Sans"/>
              </a:rPr>
              <a:t>MCQs:</a:t>
            </a:r>
            <a:endParaRPr sz="28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133350" y="876450"/>
            <a:ext cx="3867000" cy="6343500"/>
          </a:xfrm>
          <a:prstGeom prst="rect">
            <a:avLst/>
          </a:prstGeom>
          <a:noFill/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1- When does the healing phase begin?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A- First two days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B- Three to eight days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C- Two to four weeks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D- None of the above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-The pathogens is more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likely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to enter the middle ear to cause OM from?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A- External ear.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B- Nasopharynx.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C- Bloodstream.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D- Lesion behind the ear.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3- Which one has higher chance to develop OM?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A- Adult 20-30.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B-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Children less than year and half.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C- Old people.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D- Children older than 2 years.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4114800" y="152400"/>
            <a:ext cx="3962400" cy="7067700"/>
          </a:xfrm>
          <a:prstGeom prst="rect">
            <a:avLst/>
          </a:prstGeom>
          <a:noFill/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4- After car accident the patient isn’t able to eat properly, the doctors has decided to insert a plastic tube (</a:t>
            </a:r>
            <a:r>
              <a:rPr lang="en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nasogastric tube)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in order to feed him. This increases his chance at developing??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A- Coma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B- Fever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C-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Otitis media.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D- Septicemia.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- Which one in an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intracranial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complication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of OM?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A- C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holesteatoma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B- Mastoiditis.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C- Meningitis.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D-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Labyrinthitis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-A </a:t>
            </a:r>
            <a:r>
              <a:rPr lang="en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patient has suffered from recurrent acute infection, he is at risk to develop ?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A- C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hronic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B-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Acute OM.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C- S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erous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OM.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D- None of the above.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171450" y="7448550"/>
            <a:ext cx="7962900" cy="552600"/>
          </a:xfrm>
          <a:prstGeom prst="rect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iro"/>
                <a:ea typeface="Cairo"/>
                <a:cs typeface="Cairo"/>
                <a:sym typeface="Cairo"/>
              </a:rPr>
              <a:t>SAQ:</a:t>
            </a:r>
            <a:endParaRPr sz="28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171450" y="8058225"/>
            <a:ext cx="7962900" cy="3124200"/>
          </a:xfrm>
          <a:prstGeom prst="rect">
            <a:avLst/>
          </a:prstGeom>
          <a:noFill/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1- List the names of virus the could cause OM?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88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RSV( Respiratory Syncytial Virus) - Rhinovirus.</a:t>
            </a:r>
            <a:endParaRPr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88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Para-influenza virus - Influenza virus.</a:t>
            </a:r>
            <a:endParaRPr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2- A 2 years child is febrile, the mother had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notice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that he keep hitting his ears. What is your diagnosis? And what is the most likely organism?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Acute OM / S.pneumoniae - H.influenzae - S.pyogenes - Moraxella catarrhalis - S.aureus</a:t>
            </a:r>
            <a:endParaRPr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3- Describe the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course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of the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disease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Slide</a:t>
            </a:r>
            <a:r>
              <a:rPr lang="en" sz="1800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4- What are the diagnostic approaches would you use 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1-Clinical examination -2-Tympanometry -3-Gram stain and culture of aspirated fluid to determine the etiologic agents.</a:t>
            </a:r>
            <a:endParaRPr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5419800" y="11239500"/>
            <a:ext cx="1352400" cy="8193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1-C </a:t>
            </a:r>
            <a:r>
              <a:rPr lang="en">
                <a:solidFill>
                  <a:srgbClr val="B7B7B7"/>
                </a:solidFill>
              </a:rPr>
              <a:t>        </a:t>
            </a:r>
            <a:r>
              <a:rPr lang="en">
                <a:solidFill>
                  <a:srgbClr val="B7B7B7"/>
                </a:solidFill>
              </a:rPr>
              <a:t>4</a:t>
            </a:r>
            <a:r>
              <a:rPr lang="en">
                <a:solidFill>
                  <a:srgbClr val="B7B7B7"/>
                </a:solidFill>
              </a:rPr>
              <a:t>-C</a:t>
            </a:r>
            <a:endParaRPr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2</a:t>
            </a:r>
            <a:r>
              <a:rPr lang="en">
                <a:solidFill>
                  <a:srgbClr val="B7B7B7"/>
                </a:solidFill>
              </a:rPr>
              <a:t>-B         </a:t>
            </a:r>
            <a:r>
              <a:rPr lang="en">
                <a:solidFill>
                  <a:srgbClr val="B7B7B7"/>
                </a:solidFill>
              </a:rPr>
              <a:t>5</a:t>
            </a:r>
            <a:r>
              <a:rPr lang="en">
                <a:solidFill>
                  <a:srgbClr val="B7B7B7"/>
                </a:solidFill>
              </a:rPr>
              <a:t>-C</a:t>
            </a:r>
            <a:endParaRPr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3</a:t>
            </a:r>
            <a:r>
              <a:rPr lang="en">
                <a:solidFill>
                  <a:srgbClr val="B7B7B7"/>
                </a:solidFill>
              </a:rPr>
              <a:t>-B         </a:t>
            </a:r>
            <a:r>
              <a:rPr lang="en">
                <a:solidFill>
                  <a:srgbClr val="B7B7B7"/>
                </a:solidFill>
              </a:rPr>
              <a:t>6</a:t>
            </a:r>
            <a:r>
              <a:rPr lang="en">
                <a:solidFill>
                  <a:srgbClr val="B7B7B7"/>
                </a:solidFill>
              </a:rPr>
              <a:t>-A</a:t>
            </a:r>
            <a:endParaRPr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/>
        </p:nvSpPr>
        <p:spPr>
          <a:xfrm>
            <a:off x="421025" y="7015224"/>
            <a:ext cx="71223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719225" y="8885943"/>
            <a:ext cx="6525900" cy="21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matic SC"/>
                <a:ea typeface="Amatic SC"/>
                <a:cs typeface="Amatic SC"/>
                <a:sym typeface="Amatic SC"/>
              </a:rPr>
              <a:t>Alanoud al-essa</a:t>
            </a:r>
            <a:endParaRPr b="1" sz="3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matic SC"/>
                <a:ea typeface="Amatic SC"/>
                <a:cs typeface="Amatic SC"/>
                <a:sym typeface="Amatic SC"/>
              </a:rPr>
              <a:t>Nouf al-otaibi</a:t>
            </a:r>
            <a:endParaRPr b="1" sz="3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matic SC"/>
                <a:ea typeface="Amatic SC"/>
                <a:cs typeface="Amatic SC"/>
                <a:sym typeface="Amatic SC"/>
              </a:rPr>
              <a:t>Reema al-dihan</a:t>
            </a:r>
            <a:endParaRPr b="1" sz="3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matic SC"/>
                <a:ea typeface="Amatic SC"/>
                <a:cs typeface="Amatic SC"/>
                <a:sym typeface="Amatic SC"/>
              </a:rPr>
              <a:t>Reem Al-qahtani</a:t>
            </a:r>
            <a:endParaRPr b="1" sz="3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matic SC"/>
                <a:ea typeface="Amatic SC"/>
                <a:cs typeface="Amatic SC"/>
                <a:sym typeface="Amatic SC"/>
              </a:rPr>
              <a:t>Sara al-sultan</a:t>
            </a:r>
            <a:endParaRPr b="1" sz="3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1235100" y="7126225"/>
            <a:ext cx="5759400" cy="6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latin typeface="Amatic SC"/>
                <a:ea typeface="Amatic SC"/>
                <a:cs typeface="Amatic SC"/>
                <a:sym typeface="Amatic SC"/>
              </a:rPr>
              <a:t>ALANOUD AL-MANSOUR &amp; KHALED AL-OQEELY</a:t>
            </a:r>
            <a:endParaRPr b="1" sz="34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4800" y="2137350"/>
            <a:ext cx="4114799" cy="153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7500" y="945375"/>
            <a:ext cx="3729800" cy="476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5" name="Google Shape;65;p14"/>
          <p:cNvGraphicFramePr/>
          <p:nvPr/>
        </p:nvGraphicFramePr>
        <p:xfrm>
          <a:off x="0" y="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{6CB15592-FE04-4841-AA9D-306A2F896617}</a:tableStyleId>
              </a:tblPr>
              <a:tblGrid>
                <a:gridCol w="4114800"/>
                <a:gridCol w="4114800"/>
              </a:tblGrid>
              <a:tr h="8102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Definitions</a:t>
                      </a:r>
                      <a:endParaRPr sz="2800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 hMerge="1"/>
              </a:tr>
              <a:tr h="1040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Middle ear: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is the area between the tympanic membrane and the inner ear including the Eustachian tube.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Otitis media (OM):</a:t>
                      </a:r>
                      <a:r>
                        <a:rPr lang="en" sz="18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is inflammation of the middle ear.</a:t>
                      </a:r>
                      <a:endParaRPr sz="1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33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Anatomy of the </a:t>
                      </a:r>
                      <a:endParaRPr sz="2700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7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middle ear</a:t>
                      </a:r>
                      <a:endParaRPr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02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Classification</a:t>
                      </a:r>
                      <a:endParaRPr sz="2800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 hMerge="1"/>
              </a:tr>
              <a:tr h="7531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45720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Acute    2. Secretory (Serous)    3. Chronic 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8102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Epidemiology </a:t>
                      </a:r>
                      <a:endParaRPr sz="2800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 hMerge="1"/>
              </a:tr>
              <a:tr h="31973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Most common in infants 6 to 18 months of age (2/3 of cases). </a:t>
                      </a:r>
                      <a:r>
                        <a:rPr lang="en" sz="1300">
                          <a:solidFill>
                            <a:srgbClr val="9999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(Due to disappearance of IgG)</a:t>
                      </a:r>
                      <a:endParaRPr sz="1300">
                        <a:solidFill>
                          <a:srgbClr val="99999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★"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Improves with age, why ?</a:t>
                      </a:r>
                      <a:br>
                        <a:rPr lang="en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Eustachian Tube which vents the middle ear to the Nasopharynx is </a:t>
                      </a:r>
                      <a:r>
                        <a:rPr lang="en" sz="1800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horizontal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 infants, difficult to drain naturally, its surface is cartilage ,and the lymphatic tissue lining is an extension of adenoidal tissue from the back of the nose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en" sz="1800">
                          <a:solidFill>
                            <a:srgbClr val="93C4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                                     </a:t>
                      </a: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- 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Often preceded by viral upper 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respiratory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infection (URTI).</a:t>
                      </a:r>
                      <a:endParaRPr b="1" sz="1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9399825"/>
            <a:ext cx="8229598" cy="177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93325" y="7797175"/>
            <a:ext cx="190300" cy="21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7500" y="945375"/>
            <a:ext cx="37298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5">
            <a:alphaModFix/>
          </a:blip>
          <a:srcRect b="0" l="8744" r="2476" t="8475"/>
          <a:stretch/>
        </p:blipFill>
        <p:spPr>
          <a:xfrm>
            <a:off x="461900" y="6242400"/>
            <a:ext cx="7305802" cy="492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6">
            <a:alphaModFix/>
          </a:blip>
          <a:srcRect b="0" l="11392" r="9493" t="0"/>
          <a:stretch/>
        </p:blipFill>
        <p:spPr>
          <a:xfrm>
            <a:off x="157600" y="420950"/>
            <a:ext cx="8072001" cy="56476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7043175" y="9774800"/>
            <a:ext cx="12171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لحمية</a:t>
            </a: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7500" y="945375"/>
            <a:ext cx="372980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-50" y="0"/>
            <a:ext cx="82296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Josefin Sans"/>
                <a:ea typeface="Josefin Sans"/>
                <a:cs typeface="Josefin Sans"/>
                <a:sym typeface="Josefin Sans"/>
              </a:rPr>
              <a:t>Otitis</a:t>
            </a:r>
            <a:r>
              <a:rPr b="1" lang="en" sz="3500">
                <a:latin typeface="Josefin Sans"/>
                <a:ea typeface="Josefin Sans"/>
                <a:cs typeface="Josefin Sans"/>
                <a:sym typeface="Josefin Sans"/>
              </a:rPr>
              <a:t> Media</a:t>
            </a:r>
            <a:endParaRPr b="1" sz="35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9372625"/>
            <a:ext cx="8077199" cy="18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770700"/>
            <a:ext cx="8229601" cy="844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7500" y="945375"/>
            <a:ext cx="3729800" cy="476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9" name="Google Shape;89;p17"/>
          <p:cNvGraphicFramePr/>
          <p:nvPr/>
        </p:nvGraphicFramePr>
        <p:xfrm>
          <a:off x="99575" y="375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{6CB15592-FE04-4841-AA9D-306A2F896617}</a:tableStyleId>
              </a:tblPr>
              <a:tblGrid>
                <a:gridCol w="2672850"/>
                <a:gridCol w="2672850"/>
                <a:gridCol w="2672850"/>
              </a:tblGrid>
              <a:tr h="22287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90" name="Google Shape;90;p17"/>
          <p:cNvGraphicFramePr/>
          <p:nvPr/>
        </p:nvGraphicFramePr>
        <p:xfrm>
          <a:off x="99550" y="3539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{6CB15592-FE04-4841-AA9D-306A2F896617}</a:tableStyleId>
              </a:tblPr>
              <a:tblGrid>
                <a:gridCol w="2672850"/>
                <a:gridCol w="2672850"/>
                <a:gridCol w="2672850"/>
              </a:tblGrid>
              <a:tr h="2533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533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533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813" y="4209025"/>
            <a:ext cx="2132225" cy="171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 rotWithShape="1">
          <a:blip r:embed="rId6">
            <a:alphaModFix/>
          </a:blip>
          <a:srcRect b="11072" l="3902" r="4923" t="13654"/>
          <a:stretch/>
        </p:blipFill>
        <p:spPr>
          <a:xfrm>
            <a:off x="2925650" y="4209025"/>
            <a:ext cx="2268100" cy="171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7">
            <a:alphaModFix/>
          </a:blip>
          <a:srcRect b="0" l="0" r="0" t="5329"/>
          <a:stretch/>
        </p:blipFill>
        <p:spPr>
          <a:xfrm>
            <a:off x="5692100" y="4231525"/>
            <a:ext cx="2199299" cy="168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4588" y="6974350"/>
            <a:ext cx="2268100" cy="14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80750" y="6974350"/>
            <a:ext cx="2268100" cy="14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58225" y="6935775"/>
            <a:ext cx="2268000" cy="14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74775" y="9491075"/>
            <a:ext cx="2268100" cy="14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731975" y="9491075"/>
            <a:ext cx="2189207" cy="14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10975" y="9491075"/>
            <a:ext cx="2274700" cy="14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157600" y="2853675"/>
            <a:ext cx="82296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Josefin Sans"/>
                <a:ea typeface="Josefin Sans"/>
                <a:cs typeface="Josefin Sans"/>
                <a:sym typeface="Josefin Sans"/>
              </a:rPr>
              <a:t>Microbiology of Otitis Media</a:t>
            </a:r>
            <a:endParaRPr b="1" sz="28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14">
            <a:alphaModFix/>
          </a:blip>
          <a:srcRect b="0" l="16754" r="7090" t="0"/>
          <a:stretch/>
        </p:blipFill>
        <p:spPr>
          <a:xfrm>
            <a:off x="284975" y="1250500"/>
            <a:ext cx="2268000" cy="124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15">
            <a:alphaModFix/>
          </a:blip>
          <a:srcRect b="0" l="5092" r="9887" t="0"/>
          <a:stretch/>
        </p:blipFill>
        <p:spPr>
          <a:xfrm>
            <a:off x="2991150" y="1247775"/>
            <a:ext cx="2199300" cy="124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649000" y="1222750"/>
            <a:ext cx="2268000" cy="129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5566375" y="3674700"/>
            <a:ext cx="2268000" cy="6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Gram + cocci in clusters </a:t>
            </a:r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Staph. Aureus </a:t>
            </a:r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3054375" y="3870675"/>
            <a:ext cx="2132100" cy="6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Gram - </a:t>
            </a:r>
            <a:r>
              <a:rPr lang="en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coccobacilli</a:t>
            </a:r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299375" y="3575463"/>
            <a:ext cx="23751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Gram + diplococci </a:t>
            </a:r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Strep. pneumonia</a:t>
            </a:r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5594925" y="6108750"/>
            <a:ext cx="2199300" cy="2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 txBox="1"/>
          <p:nvPr/>
        </p:nvSpPr>
        <p:spPr>
          <a:xfrm>
            <a:off x="5623475" y="6137300"/>
            <a:ext cx="2132100" cy="6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DNase test to identify Staph. Aureus </a:t>
            </a:r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2837550" y="6137300"/>
            <a:ext cx="25545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X+V factor test to identify H. influenzae by its unique growth </a:t>
            </a:r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273850" y="6023563"/>
            <a:ext cx="25545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Strep. pneumonia </a:t>
            </a:r>
            <a:r>
              <a:rPr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sensitive</a:t>
            </a:r>
            <a:r>
              <a:rPr lang="en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n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optochin</a:t>
            </a:r>
            <a:r>
              <a:rPr lang="en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iridans</a:t>
            </a:r>
            <a:r>
              <a:rPr lang="en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streptococci </a:t>
            </a:r>
            <a:r>
              <a:rPr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resistant </a:t>
            </a:r>
            <a:r>
              <a:rPr lang="en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optochin</a:t>
            </a:r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361750" y="9006150"/>
            <a:ext cx="23751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Pseudo. </a:t>
            </a:r>
            <a:r>
              <a:rPr lang="en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Aeruginosa</a:t>
            </a:r>
            <a:r>
              <a:rPr lang="en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2831575" y="8917050"/>
            <a:ext cx="2554500" cy="6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Beta hemolytic streptococci sensitive to </a:t>
            </a:r>
            <a:r>
              <a:rPr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bacitracin</a:t>
            </a: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5529200" y="8993975"/>
            <a:ext cx="2375100" cy="6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Gram + </a:t>
            </a:r>
            <a:r>
              <a:rPr lang="en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streptococci</a:t>
            </a:r>
            <a:r>
              <a:rPr lang="en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in chains </a:t>
            </a:r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141725" y="356025"/>
            <a:ext cx="25545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Tube to decrease the tension and the ear discharge in serous OM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2736213" y="558525"/>
            <a:ext cx="2768400" cy="6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Sticky fluid (glue ear) 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5445250" y="558525"/>
            <a:ext cx="2768400" cy="6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Ear discharge in chronic OM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915075"/>
            <a:ext cx="8229601" cy="76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7500" y="945375"/>
            <a:ext cx="3729800" cy="476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3" name="Google Shape;123;p18"/>
          <p:cNvGraphicFramePr/>
          <p:nvPr/>
        </p:nvGraphicFramePr>
        <p:xfrm>
          <a:off x="0" y="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{6CB15592-FE04-4841-AA9D-306A2F896617}</a:tableStyleId>
              </a:tblPr>
              <a:tblGrid>
                <a:gridCol w="4114800"/>
                <a:gridCol w="4114800"/>
              </a:tblGrid>
              <a:tr h="7920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Diagnostic approaches of Otitis Media</a:t>
                      </a:r>
                      <a:endParaRPr sz="2800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 hMerge="1"/>
              </a:tr>
              <a:tr h="8124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Clinical examination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Tympanometry (detect the presence of fluid)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Gram stain &amp; culture of aspirated fluid to determine the etiologic agents.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(sample not swab)</a:t>
                      </a:r>
                      <a:endParaRPr sz="1200">
                        <a:solidFill>
                          <a:srgbClr val="99999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59680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Management of Otitis Media</a:t>
                      </a:r>
                      <a:endParaRPr sz="2400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 hMerge="1"/>
              </a:tr>
              <a:tr h="175480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Acute OM requires antimicrobial therapy &amp; careful follow up.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Antimicrobial usually empirical depending on the most likely bacterial pathogens, usually to cover </a:t>
                      </a:r>
                      <a:r>
                        <a:rPr i="1"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S.pneumoniae 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</a:t>
                      </a:r>
                      <a:r>
                        <a:rPr i="1"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H.influenzae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Drainage of exudates may be required.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Chronic or serous OM need complex management, possibly surgical.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59680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Antibiotics</a:t>
                      </a:r>
                      <a:endParaRPr sz="1800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 hMerge="1"/>
              </a:tr>
              <a:tr h="74160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59680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Complications of Otitis Media</a:t>
                      </a:r>
                      <a:endParaRPr b="1" sz="1800">
                        <a:solidFill>
                          <a:srgbClr val="FF0000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 hMerge="1"/>
              </a:tr>
              <a:tr h="2245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Extracranial 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Hearing loss                                        </a:t>
                      </a:r>
                      <a:endParaRPr sz="1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Tympanic membrane</a:t>
                      </a:r>
                      <a:endParaRPr sz="1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Perforation</a:t>
                      </a:r>
                      <a:endParaRPr sz="1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Mastoiditis</a:t>
                      </a:r>
                      <a:endParaRPr sz="1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Cholesteatoma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Labyrinthitis &amp; others</a:t>
                      </a:r>
                      <a:endParaRPr b="1" sz="1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Intracranial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</a:t>
                      </a:r>
                      <a:r>
                        <a:rPr lang="en" sz="18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Meningitis                           </a:t>
                      </a:r>
                      <a:endParaRPr sz="1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Extradural abscess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Subdural empyema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Brain abscess &amp; others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4" name="Google Shape;12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9705475"/>
            <a:ext cx="8229600" cy="136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/>
        </p:nvSpPr>
        <p:spPr>
          <a:xfrm>
            <a:off x="1855800" y="4442025"/>
            <a:ext cx="45180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(</a:t>
            </a:r>
            <a:r>
              <a:rPr lang="en">
                <a:solidFill>
                  <a:srgbClr val="999999"/>
                </a:solidFill>
              </a:rPr>
              <a:t>Alsomily only mentioned amox-clav)</a:t>
            </a: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7500" y="945375"/>
            <a:ext cx="372980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148275" y="171275"/>
            <a:ext cx="7673400" cy="7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rPr>
              <a:t>Alsomily’s n</a:t>
            </a:r>
            <a:r>
              <a:rPr b="1" lang="en" sz="3600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rPr>
              <a:t>o</a:t>
            </a:r>
            <a:r>
              <a:rPr b="1" lang="en" sz="3600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rPr>
              <a:t>tes</a:t>
            </a:r>
            <a:endParaRPr b="1" sz="3600">
              <a:solidFill>
                <a:srgbClr val="43434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148275" y="1113275"/>
            <a:ext cx="7918500" cy="9534300"/>
          </a:xfrm>
          <a:prstGeom prst="rect">
            <a:avLst/>
          </a:prstGeom>
          <a:noFill/>
          <a:ln cap="flat" cmpd="sng" w="9525">
            <a:solidFill>
              <a:srgbClr val="93C47D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Otitis media can be clinically diagnosed </a:t>
            </a: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- M</a:t>
            </a: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iddle ear is more susceptible for infections because it’s opened into the nasopharynx through the eustachian tube</a:t>
            </a:r>
            <a:endParaRPr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- T</a:t>
            </a: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he function of eustachian tube is to equalize the pressure b/w the ear and the nasopharynx </a:t>
            </a:r>
            <a:endParaRPr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بنتكلم عن (symptoms, common microorganism, diagnosing and treatment)</a:t>
            </a:r>
            <a:endParaRPr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(eustachian tube)  مهمة في توازن الضغط بين البلعوم والاذن و لكن لو فيه اي التهاب او مشاكل وراثية ممكن تنسد ويكون الضغط (negative) وتنشفط السوائل داخل الأذن</a:t>
            </a:r>
            <a:endParaRPr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the fluid that comes from the oropharynx isn’t sterile so it’s filled with normal flora like moraxella, strep. pneumoniae, haemophilus, neisseria which will cause inflammation to the middle ear.</a:t>
            </a:r>
            <a:endParaRPr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Types of otitis: acute(2-3 days)- chronic (if untreated)</a:t>
            </a:r>
            <a:endParaRPr b="1"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alibri"/>
              <a:buChar char="-"/>
            </a:pPr>
            <a:r>
              <a:rPr b="1"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Secretory Otitis media is not an infection but maybe a result of infection</a:t>
            </a:r>
            <a:endParaRPr b="1"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- Infants from 6-18 months are predisposed to otitis media, why? </a:t>
            </a:r>
            <a:r>
              <a:rPr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Bc eustachian tube is short and horizontal (wide)</a:t>
            </a: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Why not at risk from 1st month? Because of mother antibodies </a:t>
            </a:r>
            <a:endParaRPr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Breastfeeding</a:t>
            </a: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can prevent otitis media</a:t>
            </a:r>
            <a:endParaRPr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- Otitis</a:t>
            </a: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media can occur </a:t>
            </a:r>
            <a:r>
              <a:rPr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with a viral infection</a:t>
            </a: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or after a viral infection</a:t>
            </a:r>
            <a:endParaRPr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- Risk factors are the characteristic that increase the risk of developing an infection or a disease so we should know them in order to avoid them and to also avoid recurrent infection</a:t>
            </a:r>
            <a:endParaRPr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- For example ppl who have viral upper respiratory tract infection or ppl who have allergies.</a:t>
            </a:r>
            <a:endParaRPr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Pathogenesis: </a:t>
            </a:r>
            <a:endParaRPr b="1"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functional abnormalities in the tube that would lead to ineffective clearance </a:t>
            </a:r>
            <a:endParaRPr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oxygen loss leading to negative pressure </a:t>
            </a:r>
            <a:endParaRPr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Risk factors:</a:t>
            </a:r>
            <a:endParaRPr b="1"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Helvetica Neue"/>
              <a:buAutoNum type="arabicPeriod"/>
            </a:pP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congenital abnormalities like cleft palate bc the palate will elongate and reach the nasopharynx and also bc of the abnormal position of the muscles and tendons in children with </a:t>
            </a:r>
            <a:r>
              <a:rPr b="1"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cleft palate</a:t>
            </a: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, the eustachian tube cannot drain the </a:t>
            </a:r>
            <a:r>
              <a:rPr b="1"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ear.</a:t>
            </a:r>
            <a:endParaRPr b="1"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ppl who has nasogastric tube, why? because it might affect the pressure of the ear which will affect the function of the eustachian tube.</a:t>
            </a:r>
            <a:endParaRPr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tumor or immune </a:t>
            </a: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dysfunction</a:t>
            </a: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children attending day care centers might be infected with resistant organisms and </a:t>
            </a:r>
            <a:r>
              <a:rPr lang="en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when they get a viral infection they will mostly treat it using antibiotic for sensitive organisms and it won’t help since the kid is suffering from an infection caused by resistant organism </a:t>
            </a:r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smoking bc it will destroy the cilia therefore it increase the secretions which will cause edema then inflammation </a:t>
            </a:r>
            <a:endParaRPr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Microbiology: </a:t>
            </a: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Whats the </a:t>
            </a:r>
            <a:r>
              <a:rPr b="1"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normal flora</a:t>
            </a: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of the oropharynx?</a:t>
            </a:r>
            <a:endParaRPr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Haemophilus, streptococcus pneumonia, moraxella, and staph aureus less common</a:t>
            </a:r>
            <a:endParaRPr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the most common organisms in children who are younger than 3 months, are </a:t>
            </a:r>
            <a:r>
              <a:rPr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group b strep. pneumonia, gram negative bacteria,</a:t>
            </a: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and normal flora.</a:t>
            </a:r>
            <a:endParaRPr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In chronic</a:t>
            </a: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we can find </a:t>
            </a:r>
            <a:r>
              <a:rPr b="1"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any organism</a:t>
            </a: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) and in (serous nothing)</a:t>
            </a:r>
            <a:endParaRPr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It also can be </a:t>
            </a:r>
            <a:r>
              <a:rPr b="1"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viral</a:t>
            </a: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so we usually wait for 2-3 days if the patient isn't really sick</a:t>
            </a:r>
            <a:endParaRPr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Most commonly (RSV, rhinovirus) virus infect directly from blood</a:t>
            </a:r>
            <a:endParaRPr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7500" y="945375"/>
            <a:ext cx="372980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/>
        </p:nvSpPr>
        <p:spPr>
          <a:xfrm>
            <a:off x="371100" y="171275"/>
            <a:ext cx="7450500" cy="7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rPr>
              <a:t>AlSomily’s notes cont.</a:t>
            </a:r>
            <a:endParaRPr b="1" sz="3600">
              <a:solidFill>
                <a:srgbClr val="43434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399650" y="970550"/>
            <a:ext cx="7307700" cy="8421000"/>
          </a:xfrm>
          <a:prstGeom prst="rect">
            <a:avLst/>
          </a:prstGeom>
          <a:noFill/>
          <a:ln cap="flat" cmpd="sng" w="9525">
            <a:solidFill>
              <a:srgbClr val="93C47D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rPr>
              <a:t>Clinical presentation:</a:t>
            </a:r>
            <a:endParaRPr b="1">
              <a:solidFill>
                <a:srgbClr val="434343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- They will have initially fever, ear pain (otalgia) and if you examine them you will find (a bulging tympanic </a:t>
            </a:r>
            <a:r>
              <a:rPr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membrane</a:t>
            </a:r>
            <a:r>
              <a:rPr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- In babies they will have fever, lethargy (lack of energy) &amp;, poor feeding (general symptoms) their mom will notice and know. Some children will try to hit their ear (bc of the pain)</a:t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فيه قصص اطفال زي واحد عمره سنتين اتصلو من مستشفى 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فقالو البيبي عنده  strep pneumonia in CSF 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قبلها ب 3 ايام فحصة الدكتور قال عنده التهاب في الحلق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المهم جانا بعد 3 ايام braindead due to stroke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فعند الأطفال مهم متى تعالج متى تنتظر بس ال decision  صعب عليكم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لكن اعرفوا المبدأ 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some infections  at certain age group is very dangerous and has to be diagnosed properly  otherwise in can lead to morbidity and mortality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After three days from the infection pus is formed and exudate discharge &amp; pain might be present.</a:t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Serous</a:t>
            </a: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is not an infection</a:t>
            </a:r>
            <a:r>
              <a:rPr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but might occur as a result of an infection.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Chronic</a:t>
            </a:r>
            <a:r>
              <a:rPr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is complication of acute and it will be caused by</a:t>
            </a: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multiple organisms.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Diagnosis</a:t>
            </a:r>
            <a:r>
              <a:rPr lang="en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is mainly clinical: otoscope, history, and physical examination.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- you don't touch the tympanic membrane and take sample if the baby is well. Like when the fever isn't that high, and he's stable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- If the baby is sick or young (less than 2 years) you give him antibiotics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Treatment:</a:t>
            </a:r>
            <a:r>
              <a:rPr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amoxi-clav ( amoxicillin-clavulanic acid) </a:t>
            </a:r>
            <a:r>
              <a:rPr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and drainage may be required  in chronic.</a:t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(EXTRA)In adult we use fluoroquinolones esp. in </a:t>
            </a:r>
            <a:r>
              <a:rPr lang="en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diabetics</a:t>
            </a:r>
            <a:r>
              <a:rPr lang="en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because the most common cause </a:t>
            </a:r>
            <a:r>
              <a:rPr lang="en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organism</a:t>
            </a:r>
            <a:r>
              <a:rPr lang="en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is pseudomonas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Complications: extracranial and intracranial</a:t>
            </a:r>
            <a:endParaRPr b="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Extracranial (related to ear):hearing loss, mastoiditis, tympanic m. proliferation</a:t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Intracranial: meningitis, subdural empyema (pus), and brain abscess.</a:t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8800" y="1056050"/>
            <a:ext cx="343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>
            <a:off x="308550" y="0"/>
            <a:ext cx="76926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Summary </a:t>
            </a:r>
            <a:endParaRPr b="1" sz="27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aphicFrame>
        <p:nvGraphicFramePr>
          <p:cNvPr id="146" name="Google Shape;146;p21"/>
          <p:cNvGraphicFramePr/>
          <p:nvPr/>
        </p:nvGraphicFramePr>
        <p:xfrm>
          <a:off x="168638" y="49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{C83AEDE8-7E05-40D4-96FD-92FCDB42F67C}</a:tableStyleId>
              </a:tblPr>
              <a:tblGrid>
                <a:gridCol w="1037875"/>
                <a:gridCol w="1525750"/>
                <a:gridCol w="420950"/>
                <a:gridCol w="826575"/>
                <a:gridCol w="382850"/>
                <a:gridCol w="2124500"/>
                <a:gridCol w="382850"/>
                <a:gridCol w="1271075"/>
              </a:tblGrid>
              <a:tr h="419475">
                <a:tc gridSpan="8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Otitis media:</a:t>
                      </a: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inflammation of the middle ear.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419475"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Epidemiology: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common in infants 6-18 months.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Due to: The Eustachian Tube is horizontal in infants, difficult to drain naturally.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725775"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Pathogenesis: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 gridSpan="7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1-URTI or allergic condition cause edema or inflammation of the eustachian tube.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2-O2 lost lead to negative pressure.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3-Pathogens enter from nasopharynx into the middle ear.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4-Colonization and infection result.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611475"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</a:t>
                      </a: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isk factors: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1-Anatomic abnormalities.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2-Cleft palate.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3-Exposure to pathogens from day care.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-Exposure to smoking.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5-obstruction due to adenoid or Nasogastric tube or malignancy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6-</a:t>
                      </a: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immune dysfunction.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98825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Types</a:t>
                      </a: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Acute OM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 hMerge="1"/>
                <a:tc hMerge="1"/>
                <a:tc hMerge="1"/>
                <a:tc gridSpan="2" rowSpan="2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Chronic OM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rowSpan="2" hMerge="1"/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Serous OM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3066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Younger than 3months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Older than 3 </a:t>
                      </a: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months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 hMerge="1"/>
                <a:tc hMerge="1"/>
                <a:tc gridSpan="2" vMerge="1"/>
                <a:tc hMerge="1" vMerge="1"/>
                <a:tc vMerge="1"/>
              </a:tr>
              <a:tr h="298825"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Microbiology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 gridSpan="7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H.influenzae</a:t>
                      </a:r>
                      <a:endParaRPr b="1"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98825">
                <a:tc vMerge="1"/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S.pneumoniae</a:t>
                      </a:r>
                      <a:endParaRPr b="1"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 hMerge="1"/>
                <a:tc hMerge="1"/>
                <a:tc hMerge="1"/>
                <a:tc gridSpan="2" rowSpan="2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b="1"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Mixed flora.</a:t>
                      </a:r>
                      <a:endParaRPr b="1"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-P.aeruginosa.</a:t>
                      </a:r>
                      <a:endParaRPr b="1"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-S.aureus.</a:t>
                      </a:r>
                      <a:endParaRPr b="1"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Proteus species.</a:t>
                      </a:r>
                      <a:endParaRPr b="1"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-K.pneumoniae.</a:t>
                      </a:r>
                      <a:endParaRPr b="1"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-Moraxella catarrhalis.</a:t>
                      </a:r>
                      <a:endParaRPr b="1"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-anaerobic bacteria.</a:t>
                      </a:r>
                      <a:endParaRPr b="1"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rowSpan="2" hMerge="1"/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Same as chronic, but most of the effusions are </a:t>
                      </a:r>
                      <a:r>
                        <a:rPr lang="en" sz="8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sterile</a:t>
                      </a:r>
                      <a:endParaRPr sz="8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Few acute inflammatory cells.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90675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b="1"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group B</a:t>
                      </a:r>
                      <a:r>
                        <a:rPr b="1"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Streptococcus.</a:t>
                      </a:r>
                      <a:endParaRPr b="1"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-Gram negative bacteria, including P.aeruginosa.</a:t>
                      </a:r>
                      <a:endParaRPr b="1"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b="1"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S.pyogenes.</a:t>
                      </a:r>
                      <a:endParaRPr b="1"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-Moraxella catarrhalis.</a:t>
                      </a:r>
                      <a:endParaRPr b="1"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-S.aureus.</a:t>
                      </a:r>
                      <a:endParaRPr b="1"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 hMerge="1"/>
                <a:tc hMerge="1"/>
                <a:tc gridSpan="2" vMerge="1"/>
                <a:tc hMerge="1" vMerge="1"/>
                <a:tc vMerge="1"/>
              </a:tr>
              <a:tr h="660775">
                <a:tc vMerge="1"/>
                <a:tc gridSpan="7">
                  <a:txBody>
                    <a:bodyPr>
                      <a:noAutofit/>
                    </a:bodyPr>
                    <a:lstStyle/>
                    <a:p>
                      <a:pPr indent="-102870" lvl="0" marL="27432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alibri"/>
                        <a:buChar char="◆"/>
                      </a:pPr>
                      <a:r>
                        <a:rPr b="1"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RSV( Respiratory Syncytial Virus).</a:t>
                      </a:r>
                      <a:endParaRPr b="1"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02870" lvl="0" marL="27432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alibri"/>
                        <a:buChar char="◆"/>
                      </a:pPr>
                      <a:r>
                        <a:rPr b="1"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Rhinovirus.</a:t>
                      </a:r>
                      <a:endParaRPr b="1"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02870" lvl="0" marL="27432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alibri"/>
                        <a:buChar char="◆"/>
                      </a:pPr>
                      <a:r>
                        <a:rPr b="1"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Para-influenza virus.</a:t>
                      </a:r>
                      <a:endParaRPr b="1"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02870" lvl="0" marL="27432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alibri"/>
                        <a:buChar char="◆"/>
                      </a:pPr>
                      <a:r>
                        <a:rPr b="1"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Influenza virus.</a:t>
                      </a:r>
                      <a:endParaRPr b="1"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433525"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Clinical presentation: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1-2 days</a:t>
                      </a: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lang="en" sz="9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Fever (39 C), irritability, Bulging tympanic membrane.</a:t>
                      </a:r>
                      <a:endParaRPr sz="9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 hMerge="1"/>
                <a:tc hMerge="1"/>
                <a:tc hMerge="1"/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result from unresolved acute infection.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-Involves perforation of tympanic membrane and active  bacterial infection.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" sz="9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otorrhea</a:t>
                      </a: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gridSpan="2" rowSpan="3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 weeks to months</a:t>
                      </a:r>
                      <a:r>
                        <a:rPr lang="en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fluid become very thick and glue like (glue ear).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Collection of fluid within the middle ear. 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-Tends to be chronic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 rowSpan="3" hMerge="1"/>
              </a:tr>
              <a:tr h="440025">
                <a:tc vMerge="1"/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3-8 days: Pus and ear exudative discharge</a:t>
                      </a: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pain and fever begin to decrease.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 hMerge="1"/>
                <a:tc hMerge="1"/>
                <a:tc hMerge="1"/>
                <a:tc vMerge="1"/>
                <a:tc gridSpan="2" vMerge="1"/>
                <a:tc hMerge="1" vMerge="1"/>
              </a:tr>
              <a:tr h="430500">
                <a:tc vMerge="1"/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2-4 weeks: Healing phase</a:t>
                      </a: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discharge clears and hearing becomes normal.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 hMerge="1"/>
                <a:tc hMerge="1"/>
                <a:tc hMerge="1"/>
                <a:tc vMerge="1"/>
                <a:tc gridSpan="2" vMerge="1"/>
                <a:tc hMerge="1" vMerge="1"/>
              </a:tr>
              <a:tr h="613175"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Result in: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9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destruction of middle ear structures.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risk of permanent hearing loss.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conductive hearing impairment.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 hMerge="1"/>
              </a:tr>
              <a:tr h="540125"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Diagnosis: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 gridSpan="7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1-Clinical examination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2-Tympanometry 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3-Gram stain and culture of </a:t>
                      </a:r>
                      <a:r>
                        <a:rPr lang="en" sz="8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aspirated fluid</a:t>
                      </a: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 determine the etiologic agents.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540125"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Management: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 gridSpan="7">
                  <a:txBody>
                    <a:bodyPr>
                      <a:noAutofit/>
                    </a:bodyPr>
                    <a:lstStyle/>
                    <a:p>
                      <a:pPr indent="-96520" lvl="0" marL="27432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alibri"/>
                        <a:buChar char="◆"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Acute OM  requires antimicrobial therapy (empirical) 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96520" lvl="0" marL="27432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alibri"/>
                        <a:buChar char="◆"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Drainage of exudates may be required. 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96520" lvl="0" marL="27432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alibri"/>
                        <a:buChar char="◆"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Chronic or serous OM need complex management, possibly surgical.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98825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Complications: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Extracranial: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hMerge="1"/>
                <a:tc hMerge="1"/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Intracranial: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hMerge="1"/>
                <a:tc hMerge="1"/>
                <a:tc hMerge="1"/>
              </a:tr>
              <a:tr h="801975">
                <a:tc vMerge="1"/>
                <a:tc gridSpan="3">
                  <a:txBody>
                    <a:bodyPr>
                      <a:noAutofit/>
                    </a:bodyPr>
                    <a:lstStyle/>
                    <a:p>
                      <a:pPr indent="-96520" lvl="0" marL="27432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alibri"/>
                        <a:buChar char="◆"/>
                      </a:pPr>
                      <a:r>
                        <a:rPr lang="en" sz="8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Hearing loss</a:t>
                      </a:r>
                      <a:endParaRPr sz="8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59943" lvl="0" marL="237743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alibri"/>
                        <a:buChar char="◆"/>
                      </a:pPr>
                      <a:r>
                        <a:rPr lang="en" sz="8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Tympanic membrane perforation</a:t>
                      </a:r>
                      <a:endParaRPr sz="8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59943" lvl="0" marL="237743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alibri"/>
                        <a:buChar char="◆"/>
                      </a:pPr>
                      <a:r>
                        <a:rPr lang="en" sz="8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Mastoiditis</a:t>
                      </a:r>
                      <a:endParaRPr sz="8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96520" lvl="0" marL="27432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alibri"/>
                        <a:buChar char="◆"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Cholestatoma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96520" lvl="0" marL="27432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alibri"/>
                        <a:buChar char="◆"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Labyrinthitis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gridSpan="4">
                  <a:txBody>
                    <a:bodyPr>
                      <a:noAutofit/>
                    </a:bodyPr>
                    <a:lstStyle/>
                    <a:p>
                      <a:pPr indent="-50800" lvl="0" marL="2286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alibri"/>
                        <a:buChar char="◆"/>
                      </a:pPr>
                      <a:r>
                        <a:rPr lang="en" sz="8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Meningitis</a:t>
                      </a:r>
                      <a:endParaRPr sz="8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50800" lvl="0" marL="2286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alibri"/>
                        <a:buChar char="◆"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Extradural abscess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50800" lvl="0" marL="2286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alibri"/>
                        <a:buChar char="◆"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Subdural empyema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50800" lvl="0" marL="2286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alibri"/>
                        <a:buChar char="◆"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Brain abscess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cxnSp>
        <p:nvCxnSpPr>
          <p:cNvPr id="147" name="Google Shape;147;p21"/>
          <p:cNvCxnSpPr/>
          <p:nvPr/>
        </p:nvCxnSpPr>
        <p:spPr>
          <a:xfrm rot="10800000">
            <a:off x="6870000" y="3190275"/>
            <a:ext cx="0" cy="848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