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Lst>
  <p:sldSz cy="25146000" cx="17419325"/>
  <p:notesSz cx="6858000" cy="9144000"/>
  <p:embeddedFontLst>
    <p:embeddedFont>
      <p:font typeface="Amatic SC"/>
      <p:regular r:id="rId23"/>
      <p:bold r:id="rId24"/>
    </p:embeddedFont>
    <p:embeddedFont>
      <p:font typeface="Josefin Sans"/>
      <p:regular r:id="rId25"/>
      <p:bold r:id="rId26"/>
      <p:italic r:id="rId27"/>
      <p:boldItalic r:id="rId2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tableStyles.xml><?xml version="1.0" encoding="utf-8"?>
<a:tblStyleLst xmlns:a="http://schemas.openxmlformats.org/drawingml/2006/main" xmlns:r="http://schemas.openxmlformats.org/officeDocument/2006/relationships" def="{92514E07-169D-485B-973F-D6F749F73A11}">
  <a:tblStyle styleId="{92514E07-169D-485B-973F-D6F749F73A11}"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E88CFB71-B48E-43FD-A2C1-1BEC230912DA}" styleName="Table_1">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font" Target="fonts/AmaticSC-bold.fntdata"/><Relationship Id="rId23" Type="http://schemas.openxmlformats.org/officeDocument/2006/relationships/font" Target="fonts/AmaticSC-regular.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JosefinSans-bold.fntdata"/><Relationship Id="rId25" Type="http://schemas.openxmlformats.org/officeDocument/2006/relationships/font" Target="fonts/JosefinSans-regular.fntdata"/><Relationship Id="rId28" Type="http://schemas.openxmlformats.org/officeDocument/2006/relationships/font" Target="fonts/JosefinSans-boldItalic.fntdata"/><Relationship Id="rId27" Type="http://schemas.openxmlformats.org/officeDocument/2006/relationships/font" Target="fonts/JosefinSans-italic.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2241656" y="685800"/>
            <a:ext cx="23754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 name="Shape 50"/>
        <p:cNvGrpSpPr/>
        <p:nvPr/>
      </p:nvGrpSpPr>
      <p:grpSpPr>
        <a:xfrm>
          <a:off x="0" y="0"/>
          <a:ext cx="0" cy="0"/>
          <a:chOff x="0" y="0"/>
          <a:chExt cx="0" cy="0"/>
        </a:xfrm>
      </p:grpSpPr>
      <p:sp>
        <p:nvSpPr>
          <p:cNvPr id="51" name="Google Shape;51;g47d9a7d9fa_2_0:notes"/>
          <p:cNvSpPr/>
          <p:nvPr>
            <p:ph idx="2" type="sldImg"/>
          </p:nvPr>
        </p:nvSpPr>
        <p:spPr>
          <a:xfrm>
            <a:off x="2241656" y="685800"/>
            <a:ext cx="23754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47d9a7d9fa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6" name="Shape 156"/>
        <p:cNvGrpSpPr/>
        <p:nvPr/>
      </p:nvGrpSpPr>
      <p:grpSpPr>
        <a:xfrm>
          <a:off x="0" y="0"/>
          <a:ext cx="0" cy="0"/>
          <a:chOff x="0" y="0"/>
          <a:chExt cx="0" cy="0"/>
        </a:xfrm>
      </p:grpSpPr>
      <p:sp>
        <p:nvSpPr>
          <p:cNvPr id="157" name="Google Shape;157;g3f43d9045a_0_40:notes"/>
          <p:cNvSpPr/>
          <p:nvPr>
            <p:ph idx="2" type="sldImg"/>
          </p:nvPr>
        </p:nvSpPr>
        <p:spPr>
          <a:xfrm>
            <a:off x="2241656" y="685800"/>
            <a:ext cx="2375400" cy="3429000"/>
          </a:xfrm>
          <a:custGeom>
            <a:rect b="b" l="l" r="r" t="t"/>
            <a:pathLst>
              <a:path extrusionOk="0" h="120000" w="120000">
                <a:moveTo>
                  <a:pt x="0" y="0"/>
                </a:moveTo>
                <a:lnTo>
                  <a:pt x="120000" y="0"/>
                </a:lnTo>
                <a:lnTo>
                  <a:pt x="120000" y="120000"/>
                </a:lnTo>
                <a:lnTo>
                  <a:pt x="0" y="120000"/>
                </a:lnTo>
                <a:close/>
              </a:path>
            </a:pathLst>
          </a:custGeom>
        </p:spPr>
      </p:sp>
      <p:sp>
        <p:nvSpPr>
          <p:cNvPr id="158" name="Google Shape;158;g3f43d9045a_0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0" name="Shape 170"/>
        <p:cNvGrpSpPr/>
        <p:nvPr/>
      </p:nvGrpSpPr>
      <p:grpSpPr>
        <a:xfrm>
          <a:off x="0" y="0"/>
          <a:ext cx="0" cy="0"/>
          <a:chOff x="0" y="0"/>
          <a:chExt cx="0" cy="0"/>
        </a:xfrm>
      </p:grpSpPr>
      <p:sp>
        <p:nvSpPr>
          <p:cNvPr id="171" name="Google Shape;171;g3f43d9045a_0_23:notes"/>
          <p:cNvSpPr/>
          <p:nvPr>
            <p:ph idx="2" type="sldImg"/>
          </p:nvPr>
        </p:nvSpPr>
        <p:spPr>
          <a:xfrm>
            <a:off x="2241656" y="685800"/>
            <a:ext cx="2375400" cy="3429000"/>
          </a:xfrm>
          <a:custGeom>
            <a:rect b="b" l="l" r="r" t="t"/>
            <a:pathLst>
              <a:path extrusionOk="0" h="120000" w="120000">
                <a:moveTo>
                  <a:pt x="0" y="0"/>
                </a:moveTo>
                <a:lnTo>
                  <a:pt x="120000" y="0"/>
                </a:lnTo>
                <a:lnTo>
                  <a:pt x="120000" y="120000"/>
                </a:lnTo>
                <a:lnTo>
                  <a:pt x="0" y="120000"/>
                </a:lnTo>
                <a:close/>
              </a:path>
            </a:pathLst>
          </a:custGeom>
        </p:spPr>
      </p:sp>
      <p:sp>
        <p:nvSpPr>
          <p:cNvPr id="172" name="Google Shape;172;g3f43d9045a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8" name="Shape 178"/>
        <p:cNvGrpSpPr/>
        <p:nvPr/>
      </p:nvGrpSpPr>
      <p:grpSpPr>
        <a:xfrm>
          <a:off x="0" y="0"/>
          <a:ext cx="0" cy="0"/>
          <a:chOff x="0" y="0"/>
          <a:chExt cx="0" cy="0"/>
        </a:xfrm>
      </p:grpSpPr>
      <p:sp>
        <p:nvSpPr>
          <p:cNvPr id="179" name="Google Shape;179;g44150989f8_1_12:notes"/>
          <p:cNvSpPr/>
          <p:nvPr>
            <p:ph idx="2" type="sldImg"/>
          </p:nvPr>
        </p:nvSpPr>
        <p:spPr>
          <a:xfrm>
            <a:off x="2241656" y="685800"/>
            <a:ext cx="2375400" cy="3429000"/>
          </a:xfrm>
          <a:custGeom>
            <a:rect b="b" l="l" r="r" t="t"/>
            <a:pathLst>
              <a:path extrusionOk="0" h="120000" w="120000">
                <a:moveTo>
                  <a:pt x="0" y="0"/>
                </a:moveTo>
                <a:lnTo>
                  <a:pt x="120000" y="0"/>
                </a:lnTo>
                <a:lnTo>
                  <a:pt x="120000" y="120000"/>
                </a:lnTo>
                <a:lnTo>
                  <a:pt x="0" y="120000"/>
                </a:lnTo>
                <a:close/>
              </a:path>
            </a:pathLst>
          </a:custGeom>
        </p:spPr>
      </p:sp>
      <p:sp>
        <p:nvSpPr>
          <p:cNvPr id="180" name="Google Shape;180;g44150989f8_1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5" name="Shape 185"/>
        <p:cNvGrpSpPr/>
        <p:nvPr/>
      </p:nvGrpSpPr>
      <p:grpSpPr>
        <a:xfrm>
          <a:off x="0" y="0"/>
          <a:ext cx="0" cy="0"/>
          <a:chOff x="0" y="0"/>
          <a:chExt cx="0" cy="0"/>
        </a:xfrm>
      </p:grpSpPr>
      <p:sp>
        <p:nvSpPr>
          <p:cNvPr id="186" name="Google Shape;186;g4520ae4dc9_0_12:notes"/>
          <p:cNvSpPr/>
          <p:nvPr>
            <p:ph idx="2" type="sldImg"/>
          </p:nvPr>
        </p:nvSpPr>
        <p:spPr>
          <a:xfrm>
            <a:off x="2241656" y="685800"/>
            <a:ext cx="2375400" cy="3429000"/>
          </a:xfrm>
          <a:custGeom>
            <a:rect b="b" l="l" r="r" t="t"/>
            <a:pathLst>
              <a:path extrusionOk="0" h="120000" w="120000">
                <a:moveTo>
                  <a:pt x="0" y="0"/>
                </a:moveTo>
                <a:lnTo>
                  <a:pt x="120000" y="0"/>
                </a:lnTo>
                <a:lnTo>
                  <a:pt x="120000" y="120000"/>
                </a:lnTo>
                <a:lnTo>
                  <a:pt x="0" y="120000"/>
                </a:lnTo>
                <a:close/>
              </a:path>
            </a:pathLst>
          </a:custGeom>
        </p:spPr>
      </p:sp>
      <p:sp>
        <p:nvSpPr>
          <p:cNvPr id="187" name="Google Shape;187;g4520ae4dc9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2" name="Shape 192"/>
        <p:cNvGrpSpPr/>
        <p:nvPr/>
      </p:nvGrpSpPr>
      <p:grpSpPr>
        <a:xfrm>
          <a:off x="0" y="0"/>
          <a:ext cx="0" cy="0"/>
          <a:chOff x="0" y="0"/>
          <a:chExt cx="0" cy="0"/>
        </a:xfrm>
      </p:grpSpPr>
      <p:sp>
        <p:nvSpPr>
          <p:cNvPr id="193" name="Google Shape;193;g4520ae4dc9_0_6:notes"/>
          <p:cNvSpPr/>
          <p:nvPr>
            <p:ph idx="2" type="sldImg"/>
          </p:nvPr>
        </p:nvSpPr>
        <p:spPr>
          <a:xfrm>
            <a:off x="2241656" y="685800"/>
            <a:ext cx="2375400" cy="3429000"/>
          </a:xfrm>
          <a:custGeom>
            <a:rect b="b" l="l" r="r" t="t"/>
            <a:pathLst>
              <a:path extrusionOk="0" h="120000" w="120000">
                <a:moveTo>
                  <a:pt x="0" y="0"/>
                </a:moveTo>
                <a:lnTo>
                  <a:pt x="120000" y="0"/>
                </a:lnTo>
                <a:lnTo>
                  <a:pt x="120000" y="120000"/>
                </a:lnTo>
                <a:lnTo>
                  <a:pt x="0" y="120000"/>
                </a:lnTo>
                <a:close/>
              </a:path>
            </a:pathLst>
          </a:custGeom>
        </p:spPr>
      </p:sp>
      <p:sp>
        <p:nvSpPr>
          <p:cNvPr id="194" name="Google Shape;194;g4520ae4dc9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9" name="Shape 199"/>
        <p:cNvGrpSpPr/>
        <p:nvPr/>
      </p:nvGrpSpPr>
      <p:grpSpPr>
        <a:xfrm>
          <a:off x="0" y="0"/>
          <a:ext cx="0" cy="0"/>
          <a:chOff x="0" y="0"/>
          <a:chExt cx="0" cy="0"/>
        </a:xfrm>
      </p:grpSpPr>
      <p:sp>
        <p:nvSpPr>
          <p:cNvPr id="200" name="Google Shape;200;g4523c88630_1_10:notes"/>
          <p:cNvSpPr/>
          <p:nvPr>
            <p:ph idx="2" type="sldImg"/>
          </p:nvPr>
        </p:nvSpPr>
        <p:spPr>
          <a:xfrm>
            <a:off x="2241656" y="685800"/>
            <a:ext cx="2375400" cy="3429000"/>
          </a:xfrm>
          <a:custGeom>
            <a:rect b="b" l="l" r="r" t="t"/>
            <a:pathLst>
              <a:path extrusionOk="0" h="120000" w="120000">
                <a:moveTo>
                  <a:pt x="0" y="0"/>
                </a:moveTo>
                <a:lnTo>
                  <a:pt x="120000" y="0"/>
                </a:lnTo>
                <a:lnTo>
                  <a:pt x="120000" y="120000"/>
                </a:lnTo>
                <a:lnTo>
                  <a:pt x="0" y="120000"/>
                </a:lnTo>
                <a:close/>
              </a:path>
            </a:pathLst>
          </a:custGeom>
        </p:spPr>
      </p:sp>
      <p:sp>
        <p:nvSpPr>
          <p:cNvPr id="201" name="Google Shape;201;g4523c88630_1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9" name="Shape 209"/>
        <p:cNvGrpSpPr/>
        <p:nvPr/>
      </p:nvGrpSpPr>
      <p:grpSpPr>
        <a:xfrm>
          <a:off x="0" y="0"/>
          <a:ext cx="0" cy="0"/>
          <a:chOff x="0" y="0"/>
          <a:chExt cx="0" cy="0"/>
        </a:xfrm>
      </p:grpSpPr>
      <p:sp>
        <p:nvSpPr>
          <p:cNvPr id="210" name="Google Shape;210;g44ee138529_0_24:notes"/>
          <p:cNvSpPr/>
          <p:nvPr>
            <p:ph idx="2" type="sldImg"/>
          </p:nvPr>
        </p:nvSpPr>
        <p:spPr>
          <a:xfrm>
            <a:off x="2241656" y="685800"/>
            <a:ext cx="2375400" cy="3429000"/>
          </a:xfrm>
          <a:custGeom>
            <a:rect b="b" l="l" r="r" t="t"/>
            <a:pathLst>
              <a:path extrusionOk="0" h="120000" w="120000">
                <a:moveTo>
                  <a:pt x="0" y="0"/>
                </a:moveTo>
                <a:lnTo>
                  <a:pt x="120000" y="0"/>
                </a:lnTo>
                <a:lnTo>
                  <a:pt x="120000" y="120000"/>
                </a:lnTo>
                <a:lnTo>
                  <a:pt x="0" y="120000"/>
                </a:lnTo>
                <a:close/>
              </a:path>
            </a:pathLst>
          </a:custGeom>
        </p:spPr>
      </p:sp>
      <p:sp>
        <p:nvSpPr>
          <p:cNvPr id="211" name="Google Shape;211;g44ee138529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0" name="Shape 220"/>
        <p:cNvGrpSpPr/>
        <p:nvPr/>
      </p:nvGrpSpPr>
      <p:grpSpPr>
        <a:xfrm>
          <a:off x="0" y="0"/>
          <a:ext cx="0" cy="0"/>
          <a:chOff x="0" y="0"/>
          <a:chExt cx="0" cy="0"/>
        </a:xfrm>
      </p:grpSpPr>
      <p:sp>
        <p:nvSpPr>
          <p:cNvPr id="221" name="Google Shape;221;g40cb3deade_0_5:notes"/>
          <p:cNvSpPr/>
          <p:nvPr>
            <p:ph idx="2" type="sldImg"/>
          </p:nvPr>
        </p:nvSpPr>
        <p:spPr>
          <a:xfrm>
            <a:off x="2241656" y="685800"/>
            <a:ext cx="2375400" cy="3429000"/>
          </a:xfrm>
          <a:custGeom>
            <a:rect b="b" l="l" r="r" t="t"/>
            <a:pathLst>
              <a:path extrusionOk="0" h="120000" w="120000">
                <a:moveTo>
                  <a:pt x="0" y="0"/>
                </a:moveTo>
                <a:lnTo>
                  <a:pt x="120000" y="0"/>
                </a:lnTo>
                <a:lnTo>
                  <a:pt x="120000" y="120000"/>
                </a:lnTo>
                <a:lnTo>
                  <a:pt x="0" y="120000"/>
                </a:lnTo>
                <a:close/>
              </a:path>
            </a:pathLst>
          </a:custGeom>
        </p:spPr>
      </p:sp>
      <p:sp>
        <p:nvSpPr>
          <p:cNvPr id="222" name="Google Shape;222;g40cb3deade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9" name="Shape 59"/>
        <p:cNvGrpSpPr/>
        <p:nvPr/>
      </p:nvGrpSpPr>
      <p:grpSpPr>
        <a:xfrm>
          <a:off x="0" y="0"/>
          <a:ext cx="0" cy="0"/>
          <a:chOff x="0" y="0"/>
          <a:chExt cx="0" cy="0"/>
        </a:xfrm>
      </p:grpSpPr>
      <p:sp>
        <p:nvSpPr>
          <p:cNvPr id="60" name="Google Shape;60;g420961c806_0_5:notes"/>
          <p:cNvSpPr/>
          <p:nvPr>
            <p:ph idx="2" type="sldImg"/>
          </p:nvPr>
        </p:nvSpPr>
        <p:spPr>
          <a:xfrm>
            <a:off x="2241656" y="685800"/>
            <a:ext cx="2375400" cy="3429000"/>
          </a:xfrm>
          <a:custGeom>
            <a:rect b="b" l="l" r="r" t="t"/>
            <a:pathLst>
              <a:path extrusionOk="0" h="120000" w="120000">
                <a:moveTo>
                  <a:pt x="0" y="0"/>
                </a:moveTo>
                <a:lnTo>
                  <a:pt x="120000" y="0"/>
                </a:lnTo>
                <a:lnTo>
                  <a:pt x="120000" y="120000"/>
                </a:lnTo>
                <a:lnTo>
                  <a:pt x="0" y="120000"/>
                </a:lnTo>
                <a:close/>
              </a:path>
            </a:pathLst>
          </a:custGeom>
        </p:spPr>
      </p:sp>
      <p:sp>
        <p:nvSpPr>
          <p:cNvPr id="61" name="Google Shape;61;g420961c806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1" name="Shape 71"/>
        <p:cNvGrpSpPr/>
        <p:nvPr/>
      </p:nvGrpSpPr>
      <p:grpSpPr>
        <a:xfrm>
          <a:off x="0" y="0"/>
          <a:ext cx="0" cy="0"/>
          <a:chOff x="0" y="0"/>
          <a:chExt cx="0" cy="0"/>
        </a:xfrm>
      </p:grpSpPr>
      <p:sp>
        <p:nvSpPr>
          <p:cNvPr id="72" name="Google Shape;72;g420961c806_0_30:notes"/>
          <p:cNvSpPr/>
          <p:nvPr>
            <p:ph idx="2" type="sldImg"/>
          </p:nvPr>
        </p:nvSpPr>
        <p:spPr>
          <a:xfrm>
            <a:off x="2241656" y="685800"/>
            <a:ext cx="2375400" cy="3429000"/>
          </a:xfrm>
          <a:custGeom>
            <a:rect b="b" l="l" r="r" t="t"/>
            <a:pathLst>
              <a:path extrusionOk="0" h="120000" w="120000">
                <a:moveTo>
                  <a:pt x="0" y="0"/>
                </a:moveTo>
                <a:lnTo>
                  <a:pt x="120000" y="0"/>
                </a:lnTo>
                <a:lnTo>
                  <a:pt x="120000" y="120000"/>
                </a:lnTo>
                <a:lnTo>
                  <a:pt x="0" y="120000"/>
                </a:lnTo>
                <a:close/>
              </a:path>
            </a:pathLst>
          </a:custGeom>
        </p:spPr>
      </p:sp>
      <p:sp>
        <p:nvSpPr>
          <p:cNvPr id="73" name="Google Shape;73;g420961c806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3" name="Shape 83"/>
        <p:cNvGrpSpPr/>
        <p:nvPr/>
      </p:nvGrpSpPr>
      <p:grpSpPr>
        <a:xfrm>
          <a:off x="0" y="0"/>
          <a:ext cx="0" cy="0"/>
          <a:chOff x="0" y="0"/>
          <a:chExt cx="0" cy="0"/>
        </a:xfrm>
      </p:grpSpPr>
      <p:sp>
        <p:nvSpPr>
          <p:cNvPr id="84" name="Google Shape;84;g420961c806_0_59:notes"/>
          <p:cNvSpPr/>
          <p:nvPr>
            <p:ph idx="2" type="sldImg"/>
          </p:nvPr>
        </p:nvSpPr>
        <p:spPr>
          <a:xfrm>
            <a:off x="2241656" y="685800"/>
            <a:ext cx="2375400" cy="3429000"/>
          </a:xfrm>
          <a:custGeom>
            <a:rect b="b" l="l" r="r" t="t"/>
            <a:pathLst>
              <a:path extrusionOk="0" h="120000" w="120000">
                <a:moveTo>
                  <a:pt x="0" y="0"/>
                </a:moveTo>
                <a:lnTo>
                  <a:pt x="120000" y="0"/>
                </a:lnTo>
                <a:lnTo>
                  <a:pt x="120000" y="120000"/>
                </a:lnTo>
                <a:lnTo>
                  <a:pt x="0" y="120000"/>
                </a:lnTo>
                <a:close/>
              </a:path>
            </a:pathLst>
          </a:custGeom>
        </p:spPr>
      </p:sp>
      <p:sp>
        <p:nvSpPr>
          <p:cNvPr id="85" name="Google Shape;85;g420961c806_0_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1" name="Shape 101"/>
        <p:cNvGrpSpPr/>
        <p:nvPr/>
      </p:nvGrpSpPr>
      <p:grpSpPr>
        <a:xfrm>
          <a:off x="0" y="0"/>
          <a:ext cx="0" cy="0"/>
          <a:chOff x="0" y="0"/>
          <a:chExt cx="0" cy="0"/>
        </a:xfrm>
      </p:grpSpPr>
      <p:sp>
        <p:nvSpPr>
          <p:cNvPr id="102" name="Google Shape;102;g420961c806_0_80:notes"/>
          <p:cNvSpPr/>
          <p:nvPr>
            <p:ph idx="2" type="sldImg"/>
          </p:nvPr>
        </p:nvSpPr>
        <p:spPr>
          <a:xfrm>
            <a:off x="2241656" y="685800"/>
            <a:ext cx="2375400" cy="3429000"/>
          </a:xfrm>
          <a:custGeom>
            <a:rect b="b" l="l" r="r" t="t"/>
            <a:pathLst>
              <a:path extrusionOk="0" h="120000" w="120000">
                <a:moveTo>
                  <a:pt x="0" y="0"/>
                </a:moveTo>
                <a:lnTo>
                  <a:pt x="120000" y="0"/>
                </a:lnTo>
                <a:lnTo>
                  <a:pt x="120000" y="120000"/>
                </a:lnTo>
                <a:lnTo>
                  <a:pt x="0" y="120000"/>
                </a:lnTo>
                <a:close/>
              </a:path>
            </a:pathLst>
          </a:custGeom>
        </p:spPr>
      </p:sp>
      <p:sp>
        <p:nvSpPr>
          <p:cNvPr id="103" name="Google Shape;103;g420961c806_0_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0" name="Shape 120"/>
        <p:cNvGrpSpPr/>
        <p:nvPr/>
      </p:nvGrpSpPr>
      <p:grpSpPr>
        <a:xfrm>
          <a:off x="0" y="0"/>
          <a:ext cx="0" cy="0"/>
          <a:chOff x="0" y="0"/>
          <a:chExt cx="0" cy="0"/>
        </a:xfrm>
      </p:grpSpPr>
      <p:sp>
        <p:nvSpPr>
          <p:cNvPr id="121" name="Google Shape;121;g41f3601891_0_0:notes"/>
          <p:cNvSpPr/>
          <p:nvPr>
            <p:ph idx="2" type="sldImg"/>
          </p:nvPr>
        </p:nvSpPr>
        <p:spPr>
          <a:xfrm>
            <a:off x="2241656" y="685800"/>
            <a:ext cx="2375400" cy="3429000"/>
          </a:xfrm>
          <a:custGeom>
            <a:rect b="b" l="l" r="r" t="t"/>
            <a:pathLst>
              <a:path extrusionOk="0" h="120000" w="120000">
                <a:moveTo>
                  <a:pt x="0" y="0"/>
                </a:moveTo>
                <a:lnTo>
                  <a:pt x="120000" y="0"/>
                </a:lnTo>
                <a:lnTo>
                  <a:pt x="120000" y="120000"/>
                </a:lnTo>
                <a:lnTo>
                  <a:pt x="0" y="120000"/>
                </a:lnTo>
                <a:close/>
              </a:path>
            </a:pathLst>
          </a:custGeom>
        </p:spPr>
      </p:sp>
      <p:sp>
        <p:nvSpPr>
          <p:cNvPr id="122" name="Google Shape;122;g41f360189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9" name="Shape 129"/>
        <p:cNvGrpSpPr/>
        <p:nvPr/>
      </p:nvGrpSpPr>
      <p:grpSpPr>
        <a:xfrm>
          <a:off x="0" y="0"/>
          <a:ext cx="0" cy="0"/>
          <a:chOff x="0" y="0"/>
          <a:chExt cx="0" cy="0"/>
        </a:xfrm>
      </p:grpSpPr>
      <p:sp>
        <p:nvSpPr>
          <p:cNvPr id="130" name="Google Shape;130;g41f3601891_0_5:notes"/>
          <p:cNvSpPr/>
          <p:nvPr>
            <p:ph idx="2" type="sldImg"/>
          </p:nvPr>
        </p:nvSpPr>
        <p:spPr>
          <a:xfrm>
            <a:off x="2241656" y="685800"/>
            <a:ext cx="2375400" cy="3429000"/>
          </a:xfrm>
          <a:custGeom>
            <a:rect b="b" l="l" r="r" t="t"/>
            <a:pathLst>
              <a:path extrusionOk="0" h="120000" w="120000">
                <a:moveTo>
                  <a:pt x="0" y="0"/>
                </a:moveTo>
                <a:lnTo>
                  <a:pt x="120000" y="0"/>
                </a:lnTo>
                <a:lnTo>
                  <a:pt x="120000" y="120000"/>
                </a:lnTo>
                <a:lnTo>
                  <a:pt x="0" y="120000"/>
                </a:lnTo>
                <a:close/>
              </a:path>
            </a:pathLst>
          </a:custGeom>
        </p:spPr>
      </p:sp>
      <p:sp>
        <p:nvSpPr>
          <p:cNvPr id="131" name="Google Shape;131;g41f3601891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6" name="Shape 136"/>
        <p:cNvGrpSpPr/>
        <p:nvPr/>
      </p:nvGrpSpPr>
      <p:grpSpPr>
        <a:xfrm>
          <a:off x="0" y="0"/>
          <a:ext cx="0" cy="0"/>
          <a:chOff x="0" y="0"/>
          <a:chExt cx="0" cy="0"/>
        </a:xfrm>
      </p:grpSpPr>
      <p:sp>
        <p:nvSpPr>
          <p:cNvPr id="137" name="Google Shape;137;g3f43d9045a_0_52:notes"/>
          <p:cNvSpPr/>
          <p:nvPr>
            <p:ph idx="2" type="sldImg"/>
          </p:nvPr>
        </p:nvSpPr>
        <p:spPr>
          <a:xfrm>
            <a:off x="2241656" y="685800"/>
            <a:ext cx="2375400" cy="3429000"/>
          </a:xfrm>
          <a:custGeom>
            <a:rect b="b" l="l" r="r" t="t"/>
            <a:pathLst>
              <a:path extrusionOk="0" h="120000" w="120000">
                <a:moveTo>
                  <a:pt x="0" y="0"/>
                </a:moveTo>
                <a:lnTo>
                  <a:pt x="120000" y="0"/>
                </a:lnTo>
                <a:lnTo>
                  <a:pt x="120000" y="120000"/>
                </a:lnTo>
                <a:lnTo>
                  <a:pt x="0" y="120000"/>
                </a:lnTo>
                <a:close/>
              </a:path>
            </a:pathLst>
          </a:custGeom>
        </p:spPr>
      </p:sp>
      <p:sp>
        <p:nvSpPr>
          <p:cNvPr id="138" name="Google Shape;138;g3f43d9045a_0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5" name="Shape 145"/>
        <p:cNvGrpSpPr/>
        <p:nvPr/>
      </p:nvGrpSpPr>
      <p:grpSpPr>
        <a:xfrm>
          <a:off x="0" y="0"/>
          <a:ext cx="0" cy="0"/>
          <a:chOff x="0" y="0"/>
          <a:chExt cx="0" cy="0"/>
        </a:xfrm>
      </p:grpSpPr>
      <p:sp>
        <p:nvSpPr>
          <p:cNvPr id="146" name="Google Shape;146;g41f3601891_0_10:notes"/>
          <p:cNvSpPr/>
          <p:nvPr>
            <p:ph idx="2" type="sldImg"/>
          </p:nvPr>
        </p:nvSpPr>
        <p:spPr>
          <a:xfrm>
            <a:off x="2241656" y="685800"/>
            <a:ext cx="2375400" cy="3429000"/>
          </a:xfrm>
          <a:custGeom>
            <a:rect b="b" l="l" r="r" t="t"/>
            <a:pathLst>
              <a:path extrusionOk="0" h="120000" w="120000">
                <a:moveTo>
                  <a:pt x="0" y="0"/>
                </a:moveTo>
                <a:lnTo>
                  <a:pt x="120000" y="0"/>
                </a:lnTo>
                <a:lnTo>
                  <a:pt x="120000" y="120000"/>
                </a:lnTo>
                <a:lnTo>
                  <a:pt x="0" y="120000"/>
                </a:lnTo>
                <a:close/>
              </a:path>
            </a:pathLst>
          </a:custGeom>
        </p:spPr>
      </p:sp>
      <p:sp>
        <p:nvSpPr>
          <p:cNvPr id="147" name="Google Shape;147;g41f3601891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593805" y="3640144"/>
            <a:ext cx="16231800" cy="10035000"/>
          </a:xfrm>
          <a:prstGeom prst="rect">
            <a:avLst/>
          </a:prstGeom>
        </p:spPr>
        <p:txBody>
          <a:bodyPr anchorCtr="0" anchor="b" bIns="191875" lIns="191875" spcFirstLastPara="1" rIns="191875" wrap="square" tIns="191875"/>
          <a:lstStyle>
            <a:lvl1pPr lvl="0" algn="ctr">
              <a:spcBef>
                <a:spcPts val="0"/>
              </a:spcBef>
              <a:spcAft>
                <a:spcPts val="0"/>
              </a:spcAft>
              <a:buSzPts val="10900"/>
              <a:buNone/>
              <a:defRPr sz="10900"/>
            </a:lvl1pPr>
            <a:lvl2pPr lvl="1" algn="ctr">
              <a:spcBef>
                <a:spcPts val="0"/>
              </a:spcBef>
              <a:spcAft>
                <a:spcPts val="0"/>
              </a:spcAft>
              <a:buSzPts val="10900"/>
              <a:buNone/>
              <a:defRPr sz="10900"/>
            </a:lvl2pPr>
            <a:lvl3pPr lvl="2" algn="ctr">
              <a:spcBef>
                <a:spcPts val="0"/>
              </a:spcBef>
              <a:spcAft>
                <a:spcPts val="0"/>
              </a:spcAft>
              <a:buSzPts val="10900"/>
              <a:buNone/>
              <a:defRPr sz="10900"/>
            </a:lvl3pPr>
            <a:lvl4pPr lvl="3" algn="ctr">
              <a:spcBef>
                <a:spcPts val="0"/>
              </a:spcBef>
              <a:spcAft>
                <a:spcPts val="0"/>
              </a:spcAft>
              <a:buSzPts val="10900"/>
              <a:buNone/>
              <a:defRPr sz="10900"/>
            </a:lvl4pPr>
            <a:lvl5pPr lvl="4" algn="ctr">
              <a:spcBef>
                <a:spcPts val="0"/>
              </a:spcBef>
              <a:spcAft>
                <a:spcPts val="0"/>
              </a:spcAft>
              <a:buSzPts val="10900"/>
              <a:buNone/>
              <a:defRPr sz="10900"/>
            </a:lvl5pPr>
            <a:lvl6pPr lvl="5" algn="ctr">
              <a:spcBef>
                <a:spcPts val="0"/>
              </a:spcBef>
              <a:spcAft>
                <a:spcPts val="0"/>
              </a:spcAft>
              <a:buSzPts val="10900"/>
              <a:buNone/>
              <a:defRPr sz="10900"/>
            </a:lvl6pPr>
            <a:lvl7pPr lvl="6" algn="ctr">
              <a:spcBef>
                <a:spcPts val="0"/>
              </a:spcBef>
              <a:spcAft>
                <a:spcPts val="0"/>
              </a:spcAft>
              <a:buSzPts val="10900"/>
              <a:buNone/>
              <a:defRPr sz="10900"/>
            </a:lvl7pPr>
            <a:lvl8pPr lvl="7" algn="ctr">
              <a:spcBef>
                <a:spcPts val="0"/>
              </a:spcBef>
              <a:spcAft>
                <a:spcPts val="0"/>
              </a:spcAft>
              <a:buSzPts val="10900"/>
              <a:buNone/>
              <a:defRPr sz="10900"/>
            </a:lvl8pPr>
            <a:lvl9pPr lvl="8" algn="ctr">
              <a:spcBef>
                <a:spcPts val="0"/>
              </a:spcBef>
              <a:spcAft>
                <a:spcPts val="0"/>
              </a:spcAft>
              <a:buSzPts val="10900"/>
              <a:buNone/>
              <a:defRPr sz="10900"/>
            </a:lvl9pPr>
          </a:lstStyle>
          <a:p/>
        </p:txBody>
      </p:sp>
      <p:sp>
        <p:nvSpPr>
          <p:cNvPr id="11" name="Google Shape;11;p2"/>
          <p:cNvSpPr txBox="1"/>
          <p:nvPr>
            <p:ph idx="1" type="subTitle"/>
          </p:nvPr>
        </p:nvSpPr>
        <p:spPr>
          <a:xfrm>
            <a:off x="593789" y="13855722"/>
            <a:ext cx="16231800" cy="3875100"/>
          </a:xfrm>
          <a:prstGeom prst="rect">
            <a:avLst/>
          </a:prstGeom>
        </p:spPr>
        <p:txBody>
          <a:bodyPr anchorCtr="0" anchor="t" bIns="191875" lIns="191875" spcFirstLastPara="1" rIns="191875" wrap="square" tIns="191875"/>
          <a:lstStyle>
            <a:lvl1pPr lvl="0" algn="ctr">
              <a:lnSpc>
                <a:spcPct val="100000"/>
              </a:lnSpc>
              <a:spcBef>
                <a:spcPts val="0"/>
              </a:spcBef>
              <a:spcAft>
                <a:spcPts val="0"/>
              </a:spcAft>
              <a:buSzPts val="5900"/>
              <a:buNone/>
              <a:defRPr sz="5900"/>
            </a:lvl1pPr>
            <a:lvl2pPr lvl="1" algn="ctr">
              <a:lnSpc>
                <a:spcPct val="100000"/>
              </a:lnSpc>
              <a:spcBef>
                <a:spcPts val="0"/>
              </a:spcBef>
              <a:spcAft>
                <a:spcPts val="0"/>
              </a:spcAft>
              <a:buSzPts val="5900"/>
              <a:buNone/>
              <a:defRPr sz="5900"/>
            </a:lvl2pPr>
            <a:lvl3pPr lvl="2" algn="ctr">
              <a:lnSpc>
                <a:spcPct val="100000"/>
              </a:lnSpc>
              <a:spcBef>
                <a:spcPts val="0"/>
              </a:spcBef>
              <a:spcAft>
                <a:spcPts val="0"/>
              </a:spcAft>
              <a:buSzPts val="5900"/>
              <a:buNone/>
              <a:defRPr sz="5900"/>
            </a:lvl3pPr>
            <a:lvl4pPr lvl="3" algn="ctr">
              <a:lnSpc>
                <a:spcPct val="100000"/>
              </a:lnSpc>
              <a:spcBef>
                <a:spcPts val="0"/>
              </a:spcBef>
              <a:spcAft>
                <a:spcPts val="0"/>
              </a:spcAft>
              <a:buSzPts val="5900"/>
              <a:buNone/>
              <a:defRPr sz="5900"/>
            </a:lvl4pPr>
            <a:lvl5pPr lvl="4" algn="ctr">
              <a:lnSpc>
                <a:spcPct val="100000"/>
              </a:lnSpc>
              <a:spcBef>
                <a:spcPts val="0"/>
              </a:spcBef>
              <a:spcAft>
                <a:spcPts val="0"/>
              </a:spcAft>
              <a:buSzPts val="5900"/>
              <a:buNone/>
              <a:defRPr sz="5900"/>
            </a:lvl5pPr>
            <a:lvl6pPr lvl="5" algn="ctr">
              <a:lnSpc>
                <a:spcPct val="100000"/>
              </a:lnSpc>
              <a:spcBef>
                <a:spcPts val="0"/>
              </a:spcBef>
              <a:spcAft>
                <a:spcPts val="0"/>
              </a:spcAft>
              <a:buSzPts val="5900"/>
              <a:buNone/>
              <a:defRPr sz="5900"/>
            </a:lvl6pPr>
            <a:lvl7pPr lvl="6" algn="ctr">
              <a:lnSpc>
                <a:spcPct val="100000"/>
              </a:lnSpc>
              <a:spcBef>
                <a:spcPts val="0"/>
              </a:spcBef>
              <a:spcAft>
                <a:spcPts val="0"/>
              </a:spcAft>
              <a:buSzPts val="5900"/>
              <a:buNone/>
              <a:defRPr sz="5900"/>
            </a:lvl7pPr>
            <a:lvl8pPr lvl="7" algn="ctr">
              <a:lnSpc>
                <a:spcPct val="100000"/>
              </a:lnSpc>
              <a:spcBef>
                <a:spcPts val="0"/>
              </a:spcBef>
              <a:spcAft>
                <a:spcPts val="0"/>
              </a:spcAft>
              <a:buSzPts val="5900"/>
              <a:buNone/>
              <a:defRPr sz="5900"/>
            </a:lvl8pPr>
            <a:lvl9pPr lvl="8" algn="ctr">
              <a:lnSpc>
                <a:spcPct val="100000"/>
              </a:lnSpc>
              <a:spcBef>
                <a:spcPts val="0"/>
              </a:spcBef>
              <a:spcAft>
                <a:spcPts val="0"/>
              </a:spcAft>
              <a:buSzPts val="5900"/>
              <a:buNone/>
              <a:defRPr sz="5900"/>
            </a:lvl9pPr>
          </a:lstStyle>
          <a:p/>
        </p:txBody>
      </p:sp>
      <p:sp>
        <p:nvSpPr>
          <p:cNvPr id="12" name="Google Shape;12;p2"/>
          <p:cNvSpPr txBox="1"/>
          <p:nvPr>
            <p:ph idx="12" type="sldNum"/>
          </p:nvPr>
        </p:nvSpPr>
        <p:spPr>
          <a:xfrm>
            <a:off x="16140037" y="22797949"/>
            <a:ext cx="1045200" cy="1924200"/>
          </a:xfrm>
          <a:prstGeom prst="rect">
            <a:avLst/>
          </a:prstGeom>
        </p:spPr>
        <p:txBody>
          <a:bodyPr anchorCtr="0" anchor="ctr" bIns="191875" lIns="191875" spcFirstLastPara="1" rIns="191875" wrap="square" tIns="19187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593789" y="5407722"/>
            <a:ext cx="16231800" cy="9599100"/>
          </a:xfrm>
          <a:prstGeom prst="rect">
            <a:avLst/>
          </a:prstGeom>
        </p:spPr>
        <p:txBody>
          <a:bodyPr anchorCtr="0" anchor="b" bIns="191875" lIns="191875" spcFirstLastPara="1" rIns="191875" wrap="square" tIns="191875"/>
          <a:lstStyle>
            <a:lvl1pPr lvl="0" algn="ctr">
              <a:spcBef>
                <a:spcPts val="0"/>
              </a:spcBef>
              <a:spcAft>
                <a:spcPts val="0"/>
              </a:spcAft>
              <a:buSzPts val="25200"/>
              <a:buNone/>
              <a:defRPr sz="25200"/>
            </a:lvl1pPr>
            <a:lvl2pPr lvl="1" algn="ctr">
              <a:spcBef>
                <a:spcPts val="0"/>
              </a:spcBef>
              <a:spcAft>
                <a:spcPts val="0"/>
              </a:spcAft>
              <a:buSzPts val="25200"/>
              <a:buNone/>
              <a:defRPr sz="25200"/>
            </a:lvl2pPr>
            <a:lvl3pPr lvl="2" algn="ctr">
              <a:spcBef>
                <a:spcPts val="0"/>
              </a:spcBef>
              <a:spcAft>
                <a:spcPts val="0"/>
              </a:spcAft>
              <a:buSzPts val="25200"/>
              <a:buNone/>
              <a:defRPr sz="25200"/>
            </a:lvl3pPr>
            <a:lvl4pPr lvl="3" algn="ctr">
              <a:spcBef>
                <a:spcPts val="0"/>
              </a:spcBef>
              <a:spcAft>
                <a:spcPts val="0"/>
              </a:spcAft>
              <a:buSzPts val="25200"/>
              <a:buNone/>
              <a:defRPr sz="25200"/>
            </a:lvl4pPr>
            <a:lvl5pPr lvl="4" algn="ctr">
              <a:spcBef>
                <a:spcPts val="0"/>
              </a:spcBef>
              <a:spcAft>
                <a:spcPts val="0"/>
              </a:spcAft>
              <a:buSzPts val="25200"/>
              <a:buNone/>
              <a:defRPr sz="25200"/>
            </a:lvl5pPr>
            <a:lvl6pPr lvl="5" algn="ctr">
              <a:spcBef>
                <a:spcPts val="0"/>
              </a:spcBef>
              <a:spcAft>
                <a:spcPts val="0"/>
              </a:spcAft>
              <a:buSzPts val="25200"/>
              <a:buNone/>
              <a:defRPr sz="25200"/>
            </a:lvl6pPr>
            <a:lvl7pPr lvl="6" algn="ctr">
              <a:spcBef>
                <a:spcPts val="0"/>
              </a:spcBef>
              <a:spcAft>
                <a:spcPts val="0"/>
              </a:spcAft>
              <a:buSzPts val="25200"/>
              <a:buNone/>
              <a:defRPr sz="25200"/>
            </a:lvl7pPr>
            <a:lvl8pPr lvl="7" algn="ctr">
              <a:spcBef>
                <a:spcPts val="0"/>
              </a:spcBef>
              <a:spcAft>
                <a:spcPts val="0"/>
              </a:spcAft>
              <a:buSzPts val="25200"/>
              <a:buNone/>
              <a:defRPr sz="25200"/>
            </a:lvl8pPr>
            <a:lvl9pPr lvl="8" algn="ctr">
              <a:spcBef>
                <a:spcPts val="0"/>
              </a:spcBef>
              <a:spcAft>
                <a:spcPts val="0"/>
              </a:spcAft>
              <a:buSzPts val="25200"/>
              <a:buNone/>
              <a:defRPr sz="25200"/>
            </a:lvl9pPr>
          </a:lstStyle>
          <a:p>
            <a:r>
              <a:t>xx%</a:t>
            </a:r>
          </a:p>
        </p:txBody>
      </p:sp>
      <p:sp>
        <p:nvSpPr>
          <p:cNvPr id="46" name="Google Shape;46;p11"/>
          <p:cNvSpPr txBox="1"/>
          <p:nvPr>
            <p:ph idx="1" type="body"/>
          </p:nvPr>
        </p:nvSpPr>
        <p:spPr>
          <a:xfrm>
            <a:off x="593789" y="15410878"/>
            <a:ext cx="16231800" cy="6360000"/>
          </a:xfrm>
          <a:prstGeom prst="rect">
            <a:avLst/>
          </a:prstGeom>
        </p:spPr>
        <p:txBody>
          <a:bodyPr anchorCtr="0" anchor="t" bIns="191875" lIns="191875" spcFirstLastPara="1" rIns="191875" wrap="square" tIns="191875"/>
          <a:lstStyle>
            <a:lvl1pPr indent="-469900" lvl="0" marL="457200" algn="ctr">
              <a:spcBef>
                <a:spcPts val="0"/>
              </a:spcBef>
              <a:spcAft>
                <a:spcPts val="0"/>
              </a:spcAft>
              <a:buSzPts val="3800"/>
              <a:buChar char="●"/>
              <a:defRPr/>
            </a:lvl1pPr>
            <a:lvl2pPr indent="-412750" lvl="1" marL="914400" algn="ctr">
              <a:spcBef>
                <a:spcPts val="3400"/>
              </a:spcBef>
              <a:spcAft>
                <a:spcPts val="0"/>
              </a:spcAft>
              <a:buSzPts val="2900"/>
              <a:buChar char="○"/>
              <a:defRPr/>
            </a:lvl2pPr>
            <a:lvl3pPr indent="-412750" lvl="2" marL="1371600" algn="ctr">
              <a:spcBef>
                <a:spcPts val="3400"/>
              </a:spcBef>
              <a:spcAft>
                <a:spcPts val="0"/>
              </a:spcAft>
              <a:buSzPts val="2900"/>
              <a:buChar char="■"/>
              <a:defRPr/>
            </a:lvl3pPr>
            <a:lvl4pPr indent="-412750" lvl="3" marL="1828800" algn="ctr">
              <a:spcBef>
                <a:spcPts val="3400"/>
              </a:spcBef>
              <a:spcAft>
                <a:spcPts val="0"/>
              </a:spcAft>
              <a:buSzPts val="2900"/>
              <a:buChar char="●"/>
              <a:defRPr/>
            </a:lvl4pPr>
            <a:lvl5pPr indent="-412750" lvl="4" marL="2286000" algn="ctr">
              <a:spcBef>
                <a:spcPts val="3400"/>
              </a:spcBef>
              <a:spcAft>
                <a:spcPts val="0"/>
              </a:spcAft>
              <a:buSzPts val="2900"/>
              <a:buChar char="○"/>
              <a:defRPr/>
            </a:lvl5pPr>
            <a:lvl6pPr indent="-412750" lvl="5" marL="2743200" algn="ctr">
              <a:spcBef>
                <a:spcPts val="3400"/>
              </a:spcBef>
              <a:spcAft>
                <a:spcPts val="0"/>
              </a:spcAft>
              <a:buSzPts val="2900"/>
              <a:buChar char="■"/>
              <a:defRPr/>
            </a:lvl6pPr>
            <a:lvl7pPr indent="-412750" lvl="6" marL="3200400" algn="ctr">
              <a:spcBef>
                <a:spcPts val="3400"/>
              </a:spcBef>
              <a:spcAft>
                <a:spcPts val="0"/>
              </a:spcAft>
              <a:buSzPts val="2900"/>
              <a:buChar char="●"/>
              <a:defRPr/>
            </a:lvl7pPr>
            <a:lvl8pPr indent="-412750" lvl="7" marL="3657600" algn="ctr">
              <a:spcBef>
                <a:spcPts val="3400"/>
              </a:spcBef>
              <a:spcAft>
                <a:spcPts val="0"/>
              </a:spcAft>
              <a:buSzPts val="2900"/>
              <a:buChar char="○"/>
              <a:defRPr/>
            </a:lvl8pPr>
            <a:lvl9pPr indent="-412750" lvl="8" marL="4114800" algn="ctr">
              <a:spcBef>
                <a:spcPts val="3400"/>
              </a:spcBef>
              <a:spcAft>
                <a:spcPts val="3400"/>
              </a:spcAft>
              <a:buSzPts val="2900"/>
              <a:buChar char="■"/>
              <a:defRPr/>
            </a:lvl9pPr>
          </a:lstStyle>
          <a:p/>
        </p:txBody>
      </p:sp>
      <p:sp>
        <p:nvSpPr>
          <p:cNvPr id="47" name="Google Shape;47;p11"/>
          <p:cNvSpPr txBox="1"/>
          <p:nvPr>
            <p:ph idx="12" type="sldNum"/>
          </p:nvPr>
        </p:nvSpPr>
        <p:spPr>
          <a:xfrm>
            <a:off x="16140037" y="22797949"/>
            <a:ext cx="1045200" cy="1924200"/>
          </a:xfrm>
          <a:prstGeom prst="rect">
            <a:avLst/>
          </a:prstGeom>
        </p:spPr>
        <p:txBody>
          <a:bodyPr anchorCtr="0" anchor="ctr" bIns="191875" lIns="191875" spcFirstLastPara="1" rIns="191875" wrap="square" tIns="19187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16140037" y="22797949"/>
            <a:ext cx="1045200" cy="1924200"/>
          </a:xfrm>
          <a:prstGeom prst="rect">
            <a:avLst/>
          </a:prstGeom>
        </p:spPr>
        <p:txBody>
          <a:bodyPr anchorCtr="0" anchor="ctr" bIns="191875" lIns="191875" spcFirstLastPara="1" rIns="191875" wrap="square" tIns="19187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593789" y="10515267"/>
            <a:ext cx="16231800" cy="4115700"/>
          </a:xfrm>
          <a:prstGeom prst="rect">
            <a:avLst/>
          </a:prstGeom>
        </p:spPr>
        <p:txBody>
          <a:bodyPr anchorCtr="0" anchor="ctr" bIns="191875" lIns="191875" spcFirstLastPara="1" rIns="191875" wrap="square" tIns="191875"/>
          <a:lstStyle>
            <a:lvl1pPr lvl="0" algn="ctr">
              <a:spcBef>
                <a:spcPts val="0"/>
              </a:spcBef>
              <a:spcAft>
                <a:spcPts val="0"/>
              </a:spcAft>
              <a:buSzPts val="7600"/>
              <a:buNone/>
              <a:defRPr sz="7600"/>
            </a:lvl1pPr>
            <a:lvl2pPr lvl="1" algn="ctr">
              <a:spcBef>
                <a:spcPts val="0"/>
              </a:spcBef>
              <a:spcAft>
                <a:spcPts val="0"/>
              </a:spcAft>
              <a:buSzPts val="7600"/>
              <a:buNone/>
              <a:defRPr sz="7600"/>
            </a:lvl2pPr>
            <a:lvl3pPr lvl="2" algn="ctr">
              <a:spcBef>
                <a:spcPts val="0"/>
              </a:spcBef>
              <a:spcAft>
                <a:spcPts val="0"/>
              </a:spcAft>
              <a:buSzPts val="7600"/>
              <a:buNone/>
              <a:defRPr sz="7600"/>
            </a:lvl3pPr>
            <a:lvl4pPr lvl="3" algn="ctr">
              <a:spcBef>
                <a:spcPts val="0"/>
              </a:spcBef>
              <a:spcAft>
                <a:spcPts val="0"/>
              </a:spcAft>
              <a:buSzPts val="7600"/>
              <a:buNone/>
              <a:defRPr sz="7600"/>
            </a:lvl4pPr>
            <a:lvl5pPr lvl="4" algn="ctr">
              <a:spcBef>
                <a:spcPts val="0"/>
              </a:spcBef>
              <a:spcAft>
                <a:spcPts val="0"/>
              </a:spcAft>
              <a:buSzPts val="7600"/>
              <a:buNone/>
              <a:defRPr sz="7600"/>
            </a:lvl5pPr>
            <a:lvl6pPr lvl="5" algn="ctr">
              <a:spcBef>
                <a:spcPts val="0"/>
              </a:spcBef>
              <a:spcAft>
                <a:spcPts val="0"/>
              </a:spcAft>
              <a:buSzPts val="7600"/>
              <a:buNone/>
              <a:defRPr sz="7600"/>
            </a:lvl6pPr>
            <a:lvl7pPr lvl="6" algn="ctr">
              <a:spcBef>
                <a:spcPts val="0"/>
              </a:spcBef>
              <a:spcAft>
                <a:spcPts val="0"/>
              </a:spcAft>
              <a:buSzPts val="7600"/>
              <a:buNone/>
              <a:defRPr sz="7600"/>
            </a:lvl7pPr>
            <a:lvl8pPr lvl="7" algn="ctr">
              <a:spcBef>
                <a:spcPts val="0"/>
              </a:spcBef>
              <a:spcAft>
                <a:spcPts val="0"/>
              </a:spcAft>
              <a:buSzPts val="7600"/>
              <a:buNone/>
              <a:defRPr sz="7600"/>
            </a:lvl8pPr>
            <a:lvl9pPr lvl="8" algn="ctr">
              <a:spcBef>
                <a:spcPts val="0"/>
              </a:spcBef>
              <a:spcAft>
                <a:spcPts val="0"/>
              </a:spcAft>
              <a:buSzPts val="7600"/>
              <a:buNone/>
              <a:defRPr sz="7600"/>
            </a:lvl9pPr>
          </a:lstStyle>
          <a:p/>
        </p:txBody>
      </p:sp>
      <p:sp>
        <p:nvSpPr>
          <p:cNvPr id="15" name="Google Shape;15;p3"/>
          <p:cNvSpPr txBox="1"/>
          <p:nvPr>
            <p:ph idx="12" type="sldNum"/>
          </p:nvPr>
        </p:nvSpPr>
        <p:spPr>
          <a:xfrm>
            <a:off x="16140037" y="22797949"/>
            <a:ext cx="1045200" cy="1924200"/>
          </a:xfrm>
          <a:prstGeom prst="rect">
            <a:avLst/>
          </a:prstGeom>
        </p:spPr>
        <p:txBody>
          <a:bodyPr anchorCtr="0" anchor="ctr" bIns="191875" lIns="191875" spcFirstLastPara="1" rIns="191875" wrap="square" tIns="19187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593789" y="2175678"/>
            <a:ext cx="16231800" cy="2799900"/>
          </a:xfrm>
          <a:prstGeom prst="rect">
            <a:avLst/>
          </a:prstGeom>
        </p:spPr>
        <p:txBody>
          <a:bodyPr anchorCtr="0" anchor="t" bIns="191875" lIns="191875" spcFirstLastPara="1" rIns="191875" wrap="square" tIns="191875"/>
          <a:lstStyle>
            <a:lvl1pPr lvl="0">
              <a:spcBef>
                <a:spcPts val="0"/>
              </a:spcBef>
              <a:spcAft>
                <a:spcPts val="0"/>
              </a:spcAft>
              <a:buSzPts val="5900"/>
              <a:buFont typeface="Comic Sans MS"/>
              <a:buNone/>
              <a:defRPr>
                <a:latin typeface="Comic Sans MS"/>
                <a:ea typeface="Comic Sans MS"/>
                <a:cs typeface="Comic Sans MS"/>
                <a:sym typeface="Comic Sans MS"/>
              </a:defRPr>
            </a:lvl1pPr>
            <a:lvl2pPr lvl="1">
              <a:spcBef>
                <a:spcPts val="0"/>
              </a:spcBef>
              <a:spcAft>
                <a:spcPts val="0"/>
              </a:spcAft>
              <a:buSzPts val="5900"/>
              <a:buFont typeface="Comic Sans MS"/>
              <a:buNone/>
              <a:defRPr>
                <a:latin typeface="Comic Sans MS"/>
                <a:ea typeface="Comic Sans MS"/>
                <a:cs typeface="Comic Sans MS"/>
                <a:sym typeface="Comic Sans MS"/>
              </a:defRPr>
            </a:lvl2pPr>
            <a:lvl3pPr lvl="2">
              <a:spcBef>
                <a:spcPts val="0"/>
              </a:spcBef>
              <a:spcAft>
                <a:spcPts val="0"/>
              </a:spcAft>
              <a:buSzPts val="5900"/>
              <a:buFont typeface="Comic Sans MS"/>
              <a:buNone/>
              <a:defRPr>
                <a:latin typeface="Comic Sans MS"/>
                <a:ea typeface="Comic Sans MS"/>
                <a:cs typeface="Comic Sans MS"/>
                <a:sym typeface="Comic Sans MS"/>
              </a:defRPr>
            </a:lvl3pPr>
            <a:lvl4pPr lvl="3">
              <a:spcBef>
                <a:spcPts val="0"/>
              </a:spcBef>
              <a:spcAft>
                <a:spcPts val="0"/>
              </a:spcAft>
              <a:buSzPts val="5900"/>
              <a:buFont typeface="Comic Sans MS"/>
              <a:buNone/>
              <a:defRPr>
                <a:latin typeface="Comic Sans MS"/>
                <a:ea typeface="Comic Sans MS"/>
                <a:cs typeface="Comic Sans MS"/>
                <a:sym typeface="Comic Sans MS"/>
              </a:defRPr>
            </a:lvl4pPr>
            <a:lvl5pPr lvl="4">
              <a:spcBef>
                <a:spcPts val="0"/>
              </a:spcBef>
              <a:spcAft>
                <a:spcPts val="0"/>
              </a:spcAft>
              <a:buSzPts val="5900"/>
              <a:buFont typeface="Comic Sans MS"/>
              <a:buNone/>
              <a:defRPr>
                <a:latin typeface="Comic Sans MS"/>
                <a:ea typeface="Comic Sans MS"/>
                <a:cs typeface="Comic Sans MS"/>
                <a:sym typeface="Comic Sans MS"/>
              </a:defRPr>
            </a:lvl5pPr>
            <a:lvl6pPr lvl="5">
              <a:spcBef>
                <a:spcPts val="0"/>
              </a:spcBef>
              <a:spcAft>
                <a:spcPts val="0"/>
              </a:spcAft>
              <a:buSzPts val="5900"/>
              <a:buFont typeface="Comic Sans MS"/>
              <a:buNone/>
              <a:defRPr>
                <a:latin typeface="Comic Sans MS"/>
                <a:ea typeface="Comic Sans MS"/>
                <a:cs typeface="Comic Sans MS"/>
                <a:sym typeface="Comic Sans MS"/>
              </a:defRPr>
            </a:lvl6pPr>
            <a:lvl7pPr lvl="6">
              <a:spcBef>
                <a:spcPts val="0"/>
              </a:spcBef>
              <a:spcAft>
                <a:spcPts val="0"/>
              </a:spcAft>
              <a:buSzPts val="5900"/>
              <a:buFont typeface="Comic Sans MS"/>
              <a:buNone/>
              <a:defRPr>
                <a:latin typeface="Comic Sans MS"/>
                <a:ea typeface="Comic Sans MS"/>
                <a:cs typeface="Comic Sans MS"/>
                <a:sym typeface="Comic Sans MS"/>
              </a:defRPr>
            </a:lvl7pPr>
            <a:lvl8pPr lvl="7">
              <a:spcBef>
                <a:spcPts val="0"/>
              </a:spcBef>
              <a:spcAft>
                <a:spcPts val="0"/>
              </a:spcAft>
              <a:buSzPts val="5900"/>
              <a:buFont typeface="Comic Sans MS"/>
              <a:buNone/>
              <a:defRPr>
                <a:latin typeface="Comic Sans MS"/>
                <a:ea typeface="Comic Sans MS"/>
                <a:cs typeface="Comic Sans MS"/>
                <a:sym typeface="Comic Sans MS"/>
              </a:defRPr>
            </a:lvl8pPr>
            <a:lvl9pPr lvl="8">
              <a:spcBef>
                <a:spcPts val="0"/>
              </a:spcBef>
              <a:spcAft>
                <a:spcPts val="0"/>
              </a:spcAft>
              <a:buSzPts val="5900"/>
              <a:buFont typeface="Comic Sans MS"/>
              <a:buNone/>
              <a:defRPr>
                <a:latin typeface="Comic Sans MS"/>
                <a:ea typeface="Comic Sans MS"/>
                <a:cs typeface="Comic Sans MS"/>
                <a:sym typeface="Comic Sans MS"/>
              </a:defRPr>
            </a:lvl9pPr>
          </a:lstStyle>
          <a:p/>
        </p:txBody>
      </p:sp>
      <p:sp>
        <p:nvSpPr>
          <p:cNvPr id="18" name="Google Shape;18;p4"/>
          <p:cNvSpPr txBox="1"/>
          <p:nvPr>
            <p:ph idx="1" type="body"/>
          </p:nvPr>
        </p:nvSpPr>
        <p:spPr>
          <a:xfrm>
            <a:off x="593789" y="5634322"/>
            <a:ext cx="16231800" cy="16702500"/>
          </a:xfrm>
          <a:prstGeom prst="rect">
            <a:avLst/>
          </a:prstGeom>
        </p:spPr>
        <p:txBody>
          <a:bodyPr anchorCtr="0" anchor="t" bIns="191875" lIns="191875" spcFirstLastPara="1" rIns="191875" wrap="square" tIns="191875"/>
          <a:lstStyle>
            <a:lvl1pPr indent="-469900" lvl="0" marL="457200">
              <a:spcBef>
                <a:spcPts val="0"/>
              </a:spcBef>
              <a:spcAft>
                <a:spcPts val="0"/>
              </a:spcAft>
              <a:buSzPts val="3800"/>
              <a:buFont typeface="Calibri"/>
              <a:buChar char="●"/>
              <a:defRPr>
                <a:latin typeface="Calibri"/>
                <a:ea typeface="Calibri"/>
                <a:cs typeface="Calibri"/>
                <a:sym typeface="Calibri"/>
              </a:defRPr>
            </a:lvl1pPr>
            <a:lvl2pPr indent="-412750" lvl="1" marL="914400">
              <a:spcBef>
                <a:spcPts val="3400"/>
              </a:spcBef>
              <a:spcAft>
                <a:spcPts val="0"/>
              </a:spcAft>
              <a:buSzPts val="2900"/>
              <a:buFont typeface="Comic Sans MS"/>
              <a:buChar char="○"/>
              <a:defRPr>
                <a:latin typeface="Comic Sans MS"/>
                <a:ea typeface="Comic Sans MS"/>
                <a:cs typeface="Comic Sans MS"/>
                <a:sym typeface="Comic Sans MS"/>
              </a:defRPr>
            </a:lvl2pPr>
            <a:lvl3pPr indent="-412750" lvl="2" marL="1371600">
              <a:spcBef>
                <a:spcPts val="3400"/>
              </a:spcBef>
              <a:spcAft>
                <a:spcPts val="0"/>
              </a:spcAft>
              <a:buSzPts val="2900"/>
              <a:buFont typeface="Comic Sans MS"/>
              <a:buChar char="■"/>
              <a:defRPr>
                <a:latin typeface="Comic Sans MS"/>
                <a:ea typeface="Comic Sans MS"/>
                <a:cs typeface="Comic Sans MS"/>
                <a:sym typeface="Comic Sans MS"/>
              </a:defRPr>
            </a:lvl3pPr>
            <a:lvl4pPr indent="-412750" lvl="3" marL="1828800">
              <a:spcBef>
                <a:spcPts val="3400"/>
              </a:spcBef>
              <a:spcAft>
                <a:spcPts val="0"/>
              </a:spcAft>
              <a:buSzPts val="2900"/>
              <a:buFont typeface="Comic Sans MS"/>
              <a:buChar char="●"/>
              <a:defRPr>
                <a:latin typeface="Comic Sans MS"/>
                <a:ea typeface="Comic Sans MS"/>
                <a:cs typeface="Comic Sans MS"/>
                <a:sym typeface="Comic Sans MS"/>
              </a:defRPr>
            </a:lvl4pPr>
            <a:lvl5pPr indent="-412750" lvl="4" marL="2286000">
              <a:spcBef>
                <a:spcPts val="3400"/>
              </a:spcBef>
              <a:spcAft>
                <a:spcPts val="0"/>
              </a:spcAft>
              <a:buSzPts val="2900"/>
              <a:buFont typeface="Comic Sans MS"/>
              <a:buChar char="○"/>
              <a:defRPr>
                <a:latin typeface="Comic Sans MS"/>
                <a:ea typeface="Comic Sans MS"/>
                <a:cs typeface="Comic Sans MS"/>
                <a:sym typeface="Comic Sans MS"/>
              </a:defRPr>
            </a:lvl5pPr>
            <a:lvl6pPr indent="-412750" lvl="5" marL="2743200">
              <a:spcBef>
                <a:spcPts val="3400"/>
              </a:spcBef>
              <a:spcAft>
                <a:spcPts val="0"/>
              </a:spcAft>
              <a:buSzPts val="2900"/>
              <a:buFont typeface="Comic Sans MS"/>
              <a:buChar char="■"/>
              <a:defRPr>
                <a:latin typeface="Comic Sans MS"/>
                <a:ea typeface="Comic Sans MS"/>
                <a:cs typeface="Comic Sans MS"/>
                <a:sym typeface="Comic Sans MS"/>
              </a:defRPr>
            </a:lvl6pPr>
            <a:lvl7pPr indent="-412750" lvl="6" marL="3200400">
              <a:spcBef>
                <a:spcPts val="3400"/>
              </a:spcBef>
              <a:spcAft>
                <a:spcPts val="0"/>
              </a:spcAft>
              <a:buSzPts val="2900"/>
              <a:buFont typeface="Comic Sans MS"/>
              <a:buChar char="●"/>
              <a:defRPr>
                <a:latin typeface="Comic Sans MS"/>
                <a:ea typeface="Comic Sans MS"/>
                <a:cs typeface="Comic Sans MS"/>
                <a:sym typeface="Comic Sans MS"/>
              </a:defRPr>
            </a:lvl7pPr>
            <a:lvl8pPr indent="-412750" lvl="7" marL="3657600">
              <a:spcBef>
                <a:spcPts val="3400"/>
              </a:spcBef>
              <a:spcAft>
                <a:spcPts val="0"/>
              </a:spcAft>
              <a:buSzPts val="2900"/>
              <a:buFont typeface="Comic Sans MS"/>
              <a:buChar char="○"/>
              <a:defRPr>
                <a:latin typeface="Comic Sans MS"/>
                <a:ea typeface="Comic Sans MS"/>
                <a:cs typeface="Comic Sans MS"/>
                <a:sym typeface="Comic Sans MS"/>
              </a:defRPr>
            </a:lvl8pPr>
            <a:lvl9pPr indent="-412750" lvl="8" marL="4114800">
              <a:spcBef>
                <a:spcPts val="3400"/>
              </a:spcBef>
              <a:spcAft>
                <a:spcPts val="3400"/>
              </a:spcAft>
              <a:buSzPts val="2900"/>
              <a:buFont typeface="Comic Sans MS"/>
              <a:buChar char="■"/>
              <a:defRPr>
                <a:latin typeface="Comic Sans MS"/>
                <a:ea typeface="Comic Sans MS"/>
                <a:cs typeface="Comic Sans MS"/>
                <a:sym typeface="Comic Sans MS"/>
              </a:defRPr>
            </a:lvl9pPr>
          </a:lstStyle>
          <a:p/>
        </p:txBody>
      </p:sp>
      <p:sp>
        <p:nvSpPr>
          <p:cNvPr id="19" name="Google Shape;19;p4"/>
          <p:cNvSpPr txBox="1"/>
          <p:nvPr>
            <p:ph idx="12" type="sldNum"/>
          </p:nvPr>
        </p:nvSpPr>
        <p:spPr>
          <a:xfrm>
            <a:off x="16140037" y="22797949"/>
            <a:ext cx="1045200" cy="1924200"/>
          </a:xfrm>
          <a:prstGeom prst="rect">
            <a:avLst/>
          </a:prstGeom>
        </p:spPr>
        <p:txBody>
          <a:bodyPr anchorCtr="0" anchor="ctr" bIns="191875" lIns="191875" spcFirstLastPara="1" rIns="191875" wrap="square" tIns="19187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593789" y="2175678"/>
            <a:ext cx="16231800" cy="2799900"/>
          </a:xfrm>
          <a:prstGeom prst="rect">
            <a:avLst/>
          </a:prstGeom>
        </p:spPr>
        <p:txBody>
          <a:bodyPr anchorCtr="0" anchor="t" bIns="191875" lIns="191875" spcFirstLastPara="1" rIns="191875" wrap="square" tIns="191875"/>
          <a:lstStyle>
            <a:lvl1pPr lvl="0">
              <a:spcBef>
                <a:spcPts val="0"/>
              </a:spcBef>
              <a:spcAft>
                <a:spcPts val="0"/>
              </a:spcAft>
              <a:buSzPts val="5900"/>
              <a:buNone/>
              <a:defRPr/>
            </a:lvl1pPr>
            <a:lvl2pPr lvl="1">
              <a:spcBef>
                <a:spcPts val="0"/>
              </a:spcBef>
              <a:spcAft>
                <a:spcPts val="0"/>
              </a:spcAft>
              <a:buSzPts val="5900"/>
              <a:buNone/>
              <a:defRPr/>
            </a:lvl2pPr>
            <a:lvl3pPr lvl="2">
              <a:spcBef>
                <a:spcPts val="0"/>
              </a:spcBef>
              <a:spcAft>
                <a:spcPts val="0"/>
              </a:spcAft>
              <a:buSzPts val="5900"/>
              <a:buNone/>
              <a:defRPr/>
            </a:lvl3pPr>
            <a:lvl4pPr lvl="3">
              <a:spcBef>
                <a:spcPts val="0"/>
              </a:spcBef>
              <a:spcAft>
                <a:spcPts val="0"/>
              </a:spcAft>
              <a:buSzPts val="5900"/>
              <a:buNone/>
              <a:defRPr/>
            </a:lvl4pPr>
            <a:lvl5pPr lvl="4">
              <a:spcBef>
                <a:spcPts val="0"/>
              </a:spcBef>
              <a:spcAft>
                <a:spcPts val="0"/>
              </a:spcAft>
              <a:buSzPts val="5900"/>
              <a:buNone/>
              <a:defRPr/>
            </a:lvl5pPr>
            <a:lvl6pPr lvl="5">
              <a:spcBef>
                <a:spcPts val="0"/>
              </a:spcBef>
              <a:spcAft>
                <a:spcPts val="0"/>
              </a:spcAft>
              <a:buSzPts val="5900"/>
              <a:buNone/>
              <a:defRPr/>
            </a:lvl6pPr>
            <a:lvl7pPr lvl="6">
              <a:spcBef>
                <a:spcPts val="0"/>
              </a:spcBef>
              <a:spcAft>
                <a:spcPts val="0"/>
              </a:spcAft>
              <a:buSzPts val="5900"/>
              <a:buNone/>
              <a:defRPr/>
            </a:lvl7pPr>
            <a:lvl8pPr lvl="7">
              <a:spcBef>
                <a:spcPts val="0"/>
              </a:spcBef>
              <a:spcAft>
                <a:spcPts val="0"/>
              </a:spcAft>
              <a:buSzPts val="5900"/>
              <a:buNone/>
              <a:defRPr/>
            </a:lvl8pPr>
            <a:lvl9pPr lvl="8">
              <a:spcBef>
                <a:spcPts val="0"/>
              </a:spcBef>
              <a:spcAft>
                <a:spcPts val="0"/>
              </a:spcAft>
              <a:buSzPts val="5900"/>
              <a:buNone/>
              <a:defRPr/>
            </a:lvl9pPr>
          </a:lstStyle>
          <a:p/>
        </p:txBody>
      </p:sp>
      <p:sp>
        <p:nvSpPr>
          <p:cNvPr id="22" name="Google Shape;22;p5"/>
          <p:cNvSpPr txBox="1"/>
          <p:nvPr>
            <p:ph idx="1" type="body"/>
          </p:nvPr>
        </p:nvSpPr>
        <p:spPr>
          <a:xfrm>
            <a:off x="593789" y="5634322"/>
            <a:ext cx="7620000" cy="16702500"/>
          </a:xfrm>
          <a:prstGeom prst="rect">
            <a:avLst/>
          </a:prstGeom>
        </p:spPr>
        <p:txBody>
          <a:bodyPr anchorCtr="0" anchor="t" bIns="191875" lIns="191875" spcFirstLastPara="1" rIns="191875" wrap="square" tIns="191875"/>
          <a:lstStyle>
            <a:lvl1pPr indent="-412750" lvl="0" marL="457200">
              <a:spcBef>
                <a:spcPts val="0"/>
              </a:spcBef>
              <a:spcAft>
                <a:spcPts val="0"/>
              </a:spcAft>
              <a:buSzPts val="2900"/>
              <a:buChar char="●"/>
              <a:defRPr sz="2900"/>
            </a:lvl1pPr>
            <a:lvl2pPr indent="-387350" lvl="1" marL="914400">
              <a:spcBef>
                <a:spcPts val="3400"/>
              </a:spcBef>
              <a:spcAft>
                <a:spcPts val="0"/>
              </a:spcAft>
              <a:buSzPts val="2500"/>
              <a:buChar char="○"/>
              <a:defRPr sz="2500"/>
            </a:lvl2pPr>
            <a:lvl3pPr indent="-387350" lvl="2" marL="1371600">
              <a:spcBef>
                <a:spcPts val="3400"/>
              </a:spcBef>
              <a:spcAft>
                <a:spcPts val="0"/>
              </a:spcAft>
              <a:buSzPts val="2500"/>
              <a:buChar char="■"/>
              <a:defRPr sz="2500"/>
            </a:lvl3pPr>
            <a:lvl4pPr indent="-387350" lvl="3" marL="1828800">
              <a:spcBef>
                <a:spcPts val="3400"/>
              </a:spcBef>
              <a:spcAft>
                <a:spcPts val="0"/>
              </a:spcAft>
              <a:buSzPts val="2500"/>
              <a:buChar char="●"/>
              <a:defRPr sz="2500"/>
            </a:lvl4pPr>
            <a:lvl5pPr indent="-387350" lvl="4" marL="2286000">
              <a:spcBef>
                <a:spcPts val="3400"/>
              </a:spcBef>
              <a:spcAft>
                <a:spcPts val="0"/>
              </a:spcAft>
              <a:buSzPts val="2500"/>
              <a:buChar char="○"/>
              <a:defRPr sz="2500"/>
            </a:lvl5pPr>
            <a:lvl6pPr indent="-387350" lvl="5" marL="2743200">
              <a:spcBef>
                <a:spcPts val="3400"/>
              </a:spcBef>
              <a:spcAft>
                <a:spcPts val="0"/>
              </a:spcAft>
              <a:buSzPts val="2500"/>
              <a:buChar char="■"/>
              <a:defRPr sz="2500"/>
            </a:lvl6pPr>
            <a:lvl7pPr indent="-387350" lvl="6" marL="3200400">
              <a:spcBef>
                <a:spcPts val="3400"/>
              </a:spcBef>
              <a:spcAft>
                <a:spcPts val="0"/>
              </a:spcAft>
              <a:buSzPts val="2500"/>
              <a:buChar char="●"/>
              <a:defRPr sz="2500"/>
            </a:lvl7pPr>
            <a:lvl8pPr indent="-387350" lvl="7" marL="3657600">
              <a:spcBef>
                <a:spcPts val="3400"/>
              </a:spcBef>
              <a:spcAft>
                <a:spcPts val="0"/>
              </a:spcAft>
              <a:buSzPts val="2500"/>
              <a:buChar char="○"/>
              <a:defRPr sz="2500"/>
            </a:lvl8pPr>
            <a:lvl9pPr indent="-387350" lvl="8" marL="4114800">
              <a:spcBef>
                <a:spcPts val="3400"/>
              </a:spcBef>
              <a:spcAft>
                <a:spcPts val="3400"/>
              </a:spcAft>
              <a:buSzPts val="2500"/>
              <a:buChar char="■"/>
              <a:defRPr sz="2500"/>
            </a:lvl9pPr>
          </a:lstStyle>
          <a:p/>
        </p:txBody>
      </p:sp>
      <p:sp>
        <p:nvSpPr>
          <p:cNvPr id="23" name="Google Shape;23;p5"/>
          <p:cNvSpPr txBox="1"/>
          <p:nvPr>
            <p:ph idx="2" type="body"/>
          </p:nvPr>
        </p:nvSpPr>
        <p:spPr>
          <a:xfrm>
            <a:off x="9205725" y="5634322"/>
            <a:ext cx="7620000" cy="16702500"/>
          </a:xfrm>
          <a:prstGeom prst="rect">
            <a:avLst/>
          </a:prstGeom>
        </p:spPr>
        <p:txBody>
          <a:bodyPr anchorCtr="0" anchor="t" bIns="191875" lIns="191875" spcFirstLastPara="1" rIns="191875" wrap="square" tIns="191875"/>
          <a:lstStyle>
            <a:lvl1pPr indent="-412750" lvl="0" marL="457200">
              <a:spcBef>
                <a:spcPts val="0"/>
              </a:spcBef>
              <a:spcAft>
                <a:spcPts val="0"/>
              </a:spcAft>
              <a:buSzPts val="2900"/>
              <a:buChar char="●"/>
              <a:defRPr sz="2900"/>
            </a:lvl1pPr>
            <a:lvl2pPr indent="-387350" lvl="1" marL="914400">
              <a:spcBef>
                <a:spcPts val="3400"/>
              </a:spcBef>
              <a:spcAft>
                <a:spcPts val="0"/>
              </a:spcAft>
              <a:buSzPts val="2500"/>
              <a:buChar char="○"/>
              <a:defRPr sz="2500"/>
            </a:lvl2pPr>
            <a:lvl3pPr indent="-387350" lvl="2" marL="1371600">
              <a:spcBef>
                <a:spcPts val="3400"/>
              </a:spcBef>
              <a:spcAft>
                <a:spcPts val="0"/>
              </a:spcAft>
              <a:buSzPts val="2500"/>
              <a:buChar char="■"/>
              <a:defRPr sz="2500"/>
            </a:lvl3pPr>
            <a:lvl4pPr indent="-387350" lvl="3" marL="1828800">
              <a:spcBef>
                <a:spcPts val="3400"/>
              </a:spcBef>
              <a:spcAft>
                <a:spcPts val="0"/>
              </a:spcAft>
              <a:buSzPts val="2500"/>
              <a:buChar char="●"/>
              <a:defRPr sz="2500"/>
            </a:lvl4pPr>
            <a:lvl5pPr indent="-387350" lvl="4" marL="2286000">
              <a:spcBef>
                <a:spcPts val="3400"/>
              </a:spcBef>
              <a:spcAft>
                <a:spcPts val="0"/>
              </a:spcAft>
              <a:buSzPts val="2500"/>
              <a:buChar char="○"/>
              <a:defRPr sz="2500"/>
            </a:lvl5pPr>
            <a:lvl6pPr indent="-387350" lvl="5" marL="2743200">
              <a:spcBef>
                <a:spcPts val="3400"/>
              </a:spcBef>
              <a:spcAft>
                <a:spcPts val="0"/>
              </a:spcAft>
              <a:buSzPts val="2500"/>
              <a:buChar char="■"/>
              <a:defRPr sz="2500"/>
            </a:lvl6pPr>
            <a:lvl7pPr indent="-387350" lvl="6" marL="3200400">
              <a:spcBef>
                <a:spcPts val="3400"/>
              </a:spcBef>
              <a:spcAft>
                <a:spcPts val="0"/>
              </a:spcAft>
              <a:buSzPts val="2500"/>
              <a:buChar char="●"/>
              <a:defRPr sz="2500"/>
            </a:lvl7pPr>
            <a:lvl8pPr indent="-387350" lvl="7" marL="3657600">
              <a:spcBef>
                <a:spcPts val="3400"/>
              </a:spcBef>
              <a:spcAft>
                <a:spcPts val="0"/>
              </a:spcAft>
              <a:buSzPts val="2500"/>
              <a:buChar char="○"/>
              <a:defRPr sz="2500"/>
            </a:lvl8pPr>
            <a:lvl9pPr indent="-387350" lvl="8" marL="4114800">
              <a:spcBef>
                <a:spcPts val="3400"/>
              </a:spcBef>
              <a:spcAft>
                <a:spcPts val="3400"/>
              </a:spcAft>
              <a:buSzPts val="2500"/>
              <a:buChar char="■"/>
              <a:defRPr sz="2500"/>
            </a:lvl9pPr>
          </a:lstStyle>
          <a:p/>
        </p:txBody>
      </p:sp>
      <p:sp>
        <p:nvSpPr>
          <p:cNvPr id="24" name="Google Shape;24;p5"/>
          <p:cNvSpPr txBox="1"/>
          <p:nvPr>
            <p:ph idx="12" type="sldNum"/>
          </p:nvPr>
        </p:nvSpPr>
        <p:spPr>
          <a:xfrm>
            <a:off x="16140037" y="22797949"/>
            <a:ext cx="1045200" cy="1924200"/>
          </a:xfrm>
          <a:prstGeom prst="rect">
            <a:avLst/>
          </a:prstGeom>
        </p:spPr>
        <p:txBody>
          <a:bodyPr anchorCtr="0" anchor="ctr" bIns="191875" lIns="191875" spcFirstLastPara="1" rIns="191875" wrap="square" tIns="19187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593789" y="2175678"/>
            <a:ext cx="16231800" cy="2799900"/>
          </a:xfrm>
          <a:prstGeom prst="rect">
            <a:avLst/>
          </a:prstGeom>
        </p:spPr>
        <p:txBody>
          <a:bodyPr anchorCtr="0" anchor="t" bIns="191875" lIns="191875" spcFirstLastPara="1" rIns="191875" wrap="square" tIns="191875"/>
          <a:lstStyle>
            <a:lvl1pPr lvl="0">
              <a:spcBef>
                <a:spcPts val="0"/>
              </a:spcBef>
              <a:spcAft>
                <a:spcPts val="0"/>
              </a:spcAft>
              <a:buSzPts val="5900"/>
              <a:buNone/>
              <a:defRPr/>
            </a:lvl1pPr>
            <a:lvl2pPr lvl="1">
              <a:spcBef>
                <a:spcPts val="0"/>
              </a:spcBef>
              <a:spcAft>
                <a:spcPts val="0"/>
              </a:spcAft>
              <a:buSzPts val="5900"/>
              <a:buNone/>
              <a:defRPr/>
            </a:lvl2pPr>
            <a:lvl3pPr lvl="2">
              <a:spcBef>
                <a:spcPts val="0"/>
              </a:spcBef>
              <a:spcAft>
                <a:spcPts val="0"/>
              </a:spcAft>
              <a:buSzPts val="5900"/>
              <a:buNone/>
              <a:defRPr/>
            </a:lvl3pPr>
            <a:lvl4pPr lvl="3">
              <a:spcBef>
                <a:spcPts val="0"/>
              </a:spcBef>
              <a:spcAft>
                <a:spcPts val="0"/>
              </a:spcAft>
              <a:buSzPts val="5900"/>
              <a:buNone/>
              <a:defRPr/>
            </a:lvl4pPr>
            <a:lvl5pPr lvl="4">
              <a:spcBef>
                <a:spcPts val="0"/>
              </a:spcBef>
              <a:spcAft>
                <a:spcPts val="0"/>
              </a:spcAft>
              <a:buSzPts val="5900"/>
              <a:buNone/>
              <a:defRPr/>
            </a:lvl5pPr>
            <a:lvl6pPr lvl="5">
              <a:spcBef>
                <a:spcPts val="0"/>
              </a:spcBef>
              <a:spcAft>
                <a:spcPts val="0"/>
              </a:spcAft>
              <a:buSzPts val="5900"/>
              <a:buNone/>
              <a:defRPr/>
            </a:lvl6pPr>
            <a:lvl7pPr lvl="6">
              <a:spcBef>
                <a:spcPts val="0"/>
              </a:spcBef>
              <a:spcAft>
                <a:spcPts val="0"/>
              </a:spcAft>
              <a:buSzPts val="5900"/>
              <a:buNone/>
              <a:defRPr/>
            </a:lvl7pPr>
            <a:lvl8pPr lvl="7">
              <a:spcBef>
                <a:spcPts val="0"/>
              </a:spcBef>
              <a:spcAft>
                <a:spcPts val="0"/>
              </a:spcAft>
              <a:buSzPts val="5900"/>
              <a:buNone/>
              <a:defRPr/>
            </a:lvl8pPr>
            <a:lvl9pPr lvl="8">
              <a:spcBef>
                <a:spcPts val="0"/>
              </a:spcBef>
              <a:spcAft>
                <a:spcPts val="0"/>
              </a:spcAft>
              <a:buSzPts val="5900"/>
              <a:buNone/>
              <a:defRPr/>
            </a:lvl9pPr>
          </a:lstStyle>
          <a:p/>
        </p:txBody>
      </p:sp>
      <p:sp>
        <p:nvSpPr>
          <p:cNvPr id="27" name="Google Shape;27;p6"/>
          <p:cNvSpPr txBox="1"/>
          <p:nvPr>
            <p:ph idx="12" type="sldNum"/>
          </p:nvPr>
        </p:nvSpPr>
        <p:spPr>
          <a:xfrm>
            <a:off x="16140037" y="22797949"/>
            <a:ext cx="1045200" cy="1924200"/>
          </a:xfrm>
          <a:prstGeom prst="rect">
            <a:avLst/>
          </a:prstGeom>
        </p:spPr>
        <p:txBody>
          <a:bodyPr anchorCtr="0" anchor="ctr" bIns="191875" lIns="191875" spcFirstLastPara="1" rIns="191875" wrap="square" tIns="19187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593789" y="2716267"/>
            <a:ext cx="5349300" cy="3694200"/>
          </a:xfrm>
          <a:prstGeom prst="rect">
            <a:avLst/>
          </a:prstGeom>
        </p:spPr>
        <p:txBody>
          <a:bodyPr anchorCtr="0" anchor="b" bIns="191875" lIns="191875" spcFirstLastPara="1" rIns="191875" wrap="square" tIns="191875"/>
          <a:lstStyle>
            <a:lvl1pPr lvl="0">
              <a:spcBef>
                <a:spcPts val="0"/>
              </a:spcBef>
              <a:spcAft>
                <a:spcPts val="0"/>
              </a:spcAft>
              <a:buSzPts val="5000"/>
              <a:buNone/>
              <a:defRPr sz="5000"/>
            </a:lvl1pPr>
            <a:lvl2pPr lvl="1">
              <a:spcBef>
                <a:spcPts val="0"/>
              </a:spcBef>
              <a:spcAft>
                <a:spcPts val="0"/>
              </a:spcAft>
              <a:buSzPts val="5000"/>
              <a:buNone/>
              <a:defRPr sz="5000"/>
            </a:lvl2pPr>
            <a:lvl3pPr lvl="2">
              <a:spcBef>
                <a:spcPts val="0"/>
              </a:spcBef>
              <a:spcAft>
                <a:spcPts val="0"/>
              </a:spcAft>
              <a:buSzPts val="5000"/>
              <a:buNone/>
              <a:defRPr sz="5000"/>
            </a:lvl3pPr>
            <a:lvl4pPr lvl="3">
              <a:spcBef>
                <a:spcPts val="0"/>
              </a:spcBef>
              <a:spcAft>
                <a:spcPts val="0"/>
              </a:spcAft>
              <a:buSzPts val="5000"/>
              <a:buNone/>
              <a:defRPr sz="5000"/>
            </a:lvl4pPr>
            <a:lvl5pPr lvl="4">
              <a:spcBef>
                <a:spcPts val="0"/>
              </a:spcBef>
              <a:spcAft>
                <a:spcPts val="0"/>
              </a:spcAft>
              <a:buSzPts val="5000"/>
              <a:buNone/>
              <a:defRPr sz="5000"/>
            </a:lvl5pPr>
            <a:lvl6pPr lvl="5">
              <a:spcBef>
                <a:spcPts val="0"/>
              </a:spcBef>
              <a:spcAft>
                <a:spcPts val="0"/>
              </a:spcAft>
              <a:buSzPts val="5000"/>
              <a:buNone/>
              <a:defRPr sz="5000"/>
            </a:lvl6pPr>
            <a:lvl7pPr lvl="6">
              <a:spcBef>
                <a:spcPts val="0"/>
              </a:spcBef>
              <a:spcAft>
                <a:spcPts val="0"/>
              </a:spcAft>
              <a:buSzPts val="5000"/>
              <a:buNone/>
              <a:defRPr sz="5000"/>
            </a:lvl7pPr>
            <a:lvl8pPr lvl="7">
              <a:spcBef>
                <a:spcPts val="0"/>
              </a:spcBef>
              <a:spcAft>
                <a:spcPts val="0"/>
              </a:spcAft>
              <a:buSzPts val="5000"/>
              <a:buNone/>
              <a:defRPr sz="5000"/>
            </a:lvl8pPr>
            <a:lvl9pPr lvl="8">
              <a:spcBef>
                <a:spcPts val="0"/>
              </a:spcBef>
              <a:spcAft>
                <a:spcPts val="0"/>
              </a:spcAft>
              <a:buSzPts val="5000"/>
              <a:buNone/>
              <a:defRPr sz="5000"/>
            </a:lvl9pPr>
          </a:lstStyle>
          <a:p/>
        </p:txBody>
      </p:sp>
      <p:sp>
        <p:nvSpPr>
          <p:cNvPr id="30" name="Google Shape;30;p7"/>
          <p:cNvSpPr txBox="1"/>
          <p:nvPr>
            <p:ph idx="1" type="body"/>
          </p:nvPr>
        </p:nvSpPr>
        <p:spPr>
          <a:xfrm>
            <a:off x="593789" y="6793600"/>
            <a:ext cx="5349300" cy="15543900"/>
          </a:xfrm>
          <a:prstGeom prst="rect">
            <a:avLst/>
          </a:prstGeom>
        </p:spPr>
        <p:txBody>
          <a:bodyPr anchorCtr="0" anchor="t" bIns="191875" lIns="191875" spcFirstLastPara="1" rIns="191875" wrap="square" tIns="191875"/>
          <a:lstStyle>
            <a:lvl1pPr indent="-387350" lvl="0" marL="457200">
              <a:spcBef>
                <a:spcPts val="0"/>
              </a:spcBef>
              <a:spcAft>
                <a:spcPts val="0"/>
              </a:spcAft>
              <a:buSzPts val="2500"/>
              <a:buChar char="●"/>
              <a:defRPr sz="2500"/>
            </a:lvl1pPr>
            <a:lvl2pPr indent="-387350" lvl="1" marL="914400">
              <a:spcBef>
                <a:spcPts val="3400"/>
              </a:spcBef>
              <a:spcAft>
                <a:spcPts val="0"/>
              </a:spcAft>
              <a:buSzPts val="2500"/>
              <a:buChar char="○"/>
              <a:defRPr sz="2500"/>
            </a:lvl2pPr>
            <a:lvl3pPr indent="-387350" lvl="2" marL="1371600">
              <a:spcBef>
                <a:spcPts val="3400"/>
              </a:spcBef>
              <a:spcAft>
                <a:spcPts val="0"/>
              </a:spcAft>
              <a:buSzPts val="2500"/>
              <a:buChar char="■"/>
              <a:defRPr sz="2500"/>
            </a:lvl3pPr>
            <a:lvl4pPr indent="-387350" lvl="3" marL="1828800">
              <a:spcBef>
                <a:spcPts val="3400"/>
              </a:spcBef>
              <a:spcAft>
                <a:spcPts val="0"/>
              </a:spcAft>
              <a:buSzPts val="2500"/>
              <a:buChar char="●"/>
              <a:defRPr sz="2500"/>
            </a:lvl4pPr>
            <a:lvl5pPr indent="-387350" lvl="4" marL="2286000">
              <a:spcBef>
                <a:spcPts val="3400"/>
              </a:spcBef>
              <a:spcAft>
                <a:spcPts val="0"/>
              </a:spcAft>
              <a:buSzPts val="2500"/>
              <a:buChar char="○"/>
              <a:defRPr sz="2500"/>
            </a:lvl5pPr>
            <a:lvl6pPr indent="-387350" lvl="5" marL="2743200">
              <a:spcBef>
                <a:spcPts val="3400"/>
              </a:spcBef>
              <a:spcAft>
                <a:spcPts val="0"/>
              </a:spcAft>
              <a:buSzPts val="2500"/>
              <a:buChar char="■"/>
              <a:defRPr sz="2500"/>
            </a:lvl6pPr>
            <a:lvl7pPr indent="-387350" lvl="6" marL="3200400">
              <a:spcBef>
                <a:spcPts val="3400"/>
              </a:spcBef>
              <a:spcAft>
                <a:spcPts val="0"/>
              </a:spcAft>
              <a:buSzPts val="2500"/>
              <a:buChar char="●"/>
              <a:defRPr sz="2500"/>
            </a:lvl7pPr>
            <a:lvl8pPr indent="-387350" lvl="7" marL="3657600">
              <a:spcBef>
                <a:spcPts val="3400"/>
              </a:spcBef>
              <a:spcAft>
                <a:spcPts val="0"/>
              </a:spcAft>
              <a:buSzPts val="2500"/>
              <a:buChar char="○"/>
              <a:defRPr sz="2500"/>
            </a:lvl8pPr>
            <a:lvl9pPr indent="-387350" lvl="8" marL="4114800">
              <a:spcBef>
                <a:spcPts val="3400"/>
              </a:spcBef>
              <a:spcAft>
                <a:spcPts val="3400"/>
              </a:spcAft>
              <a:buSzPts val="2500"/>
              <a:buChar char="■"/>
              <a:defRPr sz="2500"/>
            </a:lvl9pPr>
          </a:lstStyle>
          <a:p/>
        </p:txBody>
      </p:sp>
      <p:sp>
        <p:nvSpPr>
          <p:cNvPr id="31" name="Google Shape;31;p7"/>
          <p:cNvSpPr txBox="1"/>
          <p:nvPr>
            <p:ph idx="12" type="sldNum"/>
          </p:nvPr>
        </p:nvSpPr>
        <p:spPr>
          <a:xfrm>
            <a:off x="16140037" y="22797949"/>
            <a:ext cx="1045200" cy="1924200"/>
          </a:xfrm>
          <a:prstGeom prst="rect">
            <a:avLst/>
          </a:prstGeom>
        </p:spPr>
        <p:txBody>
          <a:bodyPr anchorCtr="0" anchor="ctr" bIns="191875" lIns="191875" spcFirstLastPara="1" rIns="191875" wrap="square" tIns="19187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933927" y="2200733"/>
            <a:ext cx="12130500" cy="19999200"/>
          </a:xfrm>
          <a:prstGeom prst="rect">
            <a:avLst/>
          </a:prstGeom>
        </p:spPr>
        <p:txBody>
          <a:bodyPr anchorCtr="0" anchor="ctr" bIns="191875" lIns="191875" spcFirstLastPara="1" rIns="191875" wrap="square" tIns="191875"/>
          <a:lstStyle>
            <a:lvl1pPr lvl="0">
              <a:spcBef>
                <a:spcPts val="0"/>
              </a:spcBef>
              <a:spcAft>
                <a:spcPts val="0"/>
              </a:spcAft>
              <a:buSzPts val="10100"/>
              <a:buNone/>
              <a:defRPr sz="10100"/>
            </a:lvl1pPr>
            <a:lvl2pPr lvl="1">
              <a:spcBef>
                <a:spcPts val="0"/>
              </a:spcBef>
              <a:spcAft>
                <a:spcPts val="0"/>
              </a:spcAft>
              <a:buSzPts val="10100"/>
              <a:buNone/>
              <a:defRPr sz="10100"/>
            </a:lvl2pPr>
            <a:lvl3pPr lvl="2">
              <a:spcBef>
                <a:spcPts val="0"/>
              </a:spcBef>
              <a:spcAft>
                <a:spcPts val="0"/>
              </a:spcAft>
              <a:buSzPts val="10100"/>
              <a:buNone/>
              <a:defRPr sz="10100"/>
            </a:lvl3pPr>
            <a:lvl4pPr lvl="3">
              <a:spcBef>
                <a:spcPts val="0"/>
              </a:spcBef>
              <a:spcAft>
                <a:spcPts val="0"/>
              </a:spcAft>
              <a:buSzPts val="10100"/>
              <a:buNone/>
              <a:defRPr sz="10100"/>
            </a:lvl4pPr>
            <a:lvl5pPr lvl="4">
              <a:spcBef>
                <a:spcPts val="0"/>
              </a:spcBef>
              <a:spcAft>
                <a:spcPts val="0"/>
              </a:spcAft>
              <a:buSzPts val="10100"/>
              <a:buNone/>
              <a:defRPr sz="10100"/>
            </a:lvl5pPr>
            <a:lvl6pPr lvl="5">
              <a:spcBef>
                <a:spcPts val="0"/>
              </a:spcBef>
              <a:spcAft>
                <a:spcPts val="0"/>
              </a:spcAft>
              <a:buSzPts val="10100"/>
              <a:buNone/>
              <a:defRPr sz="10100"/>
            </a:lvl6pPr>
            <a:lvl7pPr lvl="6">
              <a:spcBef>
                <a:spcPts val="0"/>
              </a:spcBef>
              <a:spcAft>
                <a:spcPts val="0"/>
              </a:spcAft>
              <a:buSzPts val="10100"/>
              <a:buNone/>
              <a:defRPr sz="10100"/>
            </a:lvl7pPr>
            <a:lvl8pPr lvl="7">
              <a:spcBef>
                <a:spcPts val="0"/>
              </a:spcBef>
              <a:spcAft>
                <a:spcPts val="0"/>
              </a:spcAft>
              <a:buSzPts val="10100"/>
              <a:buNone/>
              <a:defRPr sz="10100"/>
            </a:lvl8pPr>
            <a:lvl9pPr lvl="8">
              <a:spcBef>
                <a:spcPts val="0"/>
              </a:spcBef>
              <a:spcAft>
                <a:spcPts val="0"/>
              </a:spcAft>
              <a:buSzPts val="10100"/>
              <a:buNone/>
              <a:defRPr sz="10100"/>
            </a:lvl9pPr>
          </a:lstStyle>
          <a:p/>
        </p:txBody>
      </p:sp>
      <p:sp>
        <p:nvSpPr>
          <p:cNvPr id="34" name="Google Shape;34;p8"/>
          <p:cNvSpPr txBox="1"/>
          <p:nvPr>
            <p:ph idx="12" type="sldNum"/>
          </p:nvPr>
        </p:nvSpPr>
        <p:spPr>
          <a:xfrm>
            <a:off x="16140037" y="22797949"/>
            <a:ext cx="1045200" cy="1924200"/>
          </a:xfrm>
          <a:prstGeom prst="rect">
            <a:avLst/>
          </a:prstGeom>
        </p:spPr>
        <p:txBody>
          <a:bodyPr anchorCtr="0" anchor="ctr" bIns="191875" lIns="191875" spcFirstLastPara="1" rIns="191875" wrap="square" tIns="19187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8709663" y="-611"/>
            <a:ext cx="8709600" cy="25146000"/>
          </a:xfrm>
          <a:prstGeom prst="rect">
            <a:avLst/>
          </a:prstGeom>
          <a:solidFill>
            <a:schemeClr val="lt2"/>
          </a:solidFill>
          <a:ln>
            <a:noFill/>
          </a:ln>
        </p:spPr>
        <p:txBody>
          <a:bodyPr anchorCtr="0" anchor="ctr" bIns="191875" lIns="191875" spcFirstLastPara="1" rIns="191875" wrap="square" tIns="19187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505778" y="6028856"/>
            <a:ext cx="7706400" cy="7246800"/>
          </a:xfrm>
          <a:prstGeom prst="rect">
            <a:avLst/>
          </a:prstGeom>
        </p:spPr>
        <p:txBody>
          <a:bodyPr anchorCtr="0" anchor="b" bIns="191875" lIns="191875" spcFirstLastPara="1" rIns="191875" wrap="square" tIns="191875"/>
          <a:lstStyle>
            <a:lvl1pPr lvl="0" algn="ctr">
              <a:spcBef>
                <a:spcPts val="0"/>
              </a:spcBef>
              <a:spcAft>
                <a:spcPts val="0"/>
              </a:spcAft>
              <a:buSzPts val="8800"/>
              <a:buNone/>
              <a:defRPr sz="8800"/>
            </a:lvl1pPr>
            <a:lvl2pPr lvl="1" algn="ctr">
              <a:spcBef>
                <a:spcPts val="0"/>
              </a:spcBef>
              <a:spcAft>
                <a:spcPts val="0"/>
              </a:spcAft>
              <a:buSzPts val="8800"/>
              <a:buNone/>
              <a:defRPr sz="8800"/>
            </a:lvl2pPr>
            <a:lvl3pPr lvl="2" algn="ctr">
              <a:spcBef>
                <a:spcPts val="0"/>
              </a:spcBef>
              <a:spcAft>
                <a:spcPts val="0"/>
              </a:spcAft>
              <a:buSzPts val="8800"/>
              <a:buNone/>
              <a:defRPr sz="8800"/>
            </a:lvl3pPr>
            <a:lvl4pPr lvl="3" algn="ctr">
              <a:spcBef>
                <a:spcPts val="0"/>
              </a:spcBef>
              <a:spcAft>
                <a:spcPts val="0"/>
              </a:spcAft>
              <a:buSzPts val="8800"/>
              <a:buNone/>
              <a:defRPr sz="8800"/>
            </a:lvl4pPr>
            <a:lvl5pPr lvl="4" algn="ctr">
              <a:spcBef>
                <a:spcPts val="0"/>
              </a:spcBef>
              <a:spcAft>
                <a:spcPts val="0"/>
              </a:spcAft>
              <a:buSzPts val="8800"/>
              <a:buNone/>
              <a:defRPr sz="8800"/>
            </a:lvl5pPr>
            <a:lvl6pPr lvl="5" algn="ctr">
              <a:spcBef>
                <a:spcPts val="0"/>
              </a:spcBef>
              <a:spcAft>
                <a:spcPts val="0"/>
              </a:spcAft>
              <a:buSzPts val="8800"/>
              <a:buNone/>
              <a:defRPr sz="8800"/>
            </a:lvl6pPr>
            <a:lvl7pPr lvl="6" algn="ctr">
              <a:spcBef>
                <a:spcPts val="0"/>
              </a:spcBef>
              <a:spcAft>
                <a:spcPts val="0"/>
              </a:spcAft>
              <a:buSzPts val="8800"/>
              <a:buNone/>
              <a:defRPr sz="8800"/>
            </a:lvl7pPr>
            <a:lvl8pPr lvl="7" algn="ctr">
              <a:spcBef>
                <a:spcPts val="0"/>
              </a:spcBef>
              <a:spcAft>
                <a:spcPts val="0"/>
              </a:spcAft>
              <a:buSzPts val="8800"/>
              <a:buNone/>
              <a:defRPr sz="8800"/>
            </a:lvl8pPr>
            <a:lvl9pPr lvl="8" algn="ctr">
              <a:spcBef>
                <a:spcPts val="0"/>
              </a:spcBef>
              <a:spcAft>
                <a:spcPts val="0"/>
              </a:spcAft>
              <a:buSzPts val="8800"/>
              <a:buNone/>
              <a:defRPr sz="8800"/>
            </a:lvl9pPr>
          </a:lstStyle>
          <a:p/>
        </p:txBody>
      </p:sp>
      <p:sp>
        <p:nvSpPr>
          <p:cNvPr id="38" name="Google Shape;38;p9"/>
          <p:cNvSpPr txBox="1"/>
          <p:nvPr>
            <p:ph idx="1" type="subTitle"/>
          </p:nvPr>
        </p:nvSpPr>
        <p:spPr>
          <a:xfrm>
            <a:off x="505778" y="13703922"/>
            <a:ext cx="7706400" cy="6038700"/>
          </a:xfrm>
          <a:prstGeom prst="rect">
            <a:avLst/>
          </a:prstGeom>
        </p:spPr>
        <p:txBody>
          <a:bodyPr anchorCtr="0" anchor="t" bIns="191875" lIns="191875" spcFirstLastPara="1" rIns="191875" wrap="square" tIns="191875"/>
          <a:lstStyle>
            <a:lvl1pPr lvl="0" algn="ctr">
              <a:lnSpc>
                <a:spcPct val="100000"/>
              </a:lnSpc>
              <a:spcBef>
                <a:spcPts val="0"/>
              </a:spcBef>
              <a:spcAft>
                <a:spcPts val="0"/>
              </a:spcAft>
              <a:buSzPts val="4400"/>
              <a:buNone/>
              <a:defRPr sz="4400"/>
            </a:lvl1pPr>
            <a:lvl2pPr lvl="1" algn="ctr">
              <a:lnSpc>
                <a:spcPct val="100000"/>
              </a:lnSpc>
              <a:spcBef>
                <a:spcPts val="0"/>
              </a:spcBef>
              <a:spcAft>
                <a:spcPts val="0"/>
              </a:spcAft>
              <a:buSzPts val="4400"/>
              <a:buNone/>
              <a:defRPr sz="4400"/>
            </a:lvl2pPr>
            <a:lvl3pPr lvl="2" algn="ctr">
              <a:lnSpc>
                <a:spcPct val="100000"/>
              </a:lnSpc>
              <a:spcBef>
                <a:spcPts val="0"/>
              </a:spcBef>
              <a:spcAft>
                <a:spcPts val="0"/>
              </a:spcAft>
              <a:buSzPts val="4400"/>
              <a:buNone/>
              <a:defRPr sz="4400"/>
            </a:lvl3pPr>
            <a:lvl4pPr lvl="3" algn="ctr">
              <a:lnSpc>
                <a:spcPct val="100000"/>
              </a:lnSpc>
              <a:spcBef>
                <a:spcPts val="0"/>
              </a:spcBef>
              <a:spcAft>
                <a:spcPts val="0"/>
              </a:spcAft>
              <a:buSzPts val="4400"/>
              <a:buNone/>
              <a:defRPr sz="4400"/>
            </a:lvl4pPr>
            <a:lvl5pPr lvl="4" algn="ctr">
              <a:lnSpc>
                <a:spcPct val="100000"/>
              </a:lnSpc>
              <a:spcBef>
                <a:spcPts val="0"/>
              </a:spcBef>
              <a:spcAft>
                <a:spcPts val="0"/>
              </a:spcAft>
              <a:buSzPts val="4400"/>
              <a:buNone/>
              <a:defRPr sz="4400"/>
            </a:lvl5pPr>
            <a:lvl6pPr lvl="5" algn="ctr">
              <a:lnSpc>
                <a:spcPct val="100000"/>
              </a:lnSpc>
              <a:spcBef>
                <a:spcPts val="0"/>
              </a:spcBef>
              <a:spcAft>
                <a:spcPts val="0"/>
              </a:spcAft>
              <a:buSzPts val="4400"/>
              <a:buNone/>
              <a:defRPr sz="4400"/>
            </a:lvl6pPr>
            <a:lvl7pPr lvl="6" algn="ctr">
              <a:lnSpc>
                <a:spcPct val="100000"/>
              </a:lnSpc>
              <a:spcBef>
                <a:spcPts val="0"/>
              </a:spcBef>
              <a:spcAft>
                <a:spcPts val="0"/>
              </a:spcAft>
              <a:buSzPts val="4400"/>
              <a:buNone/>
              <a:defRPr sz="4400"/>
            </a:lvl7pPr>
            <a:lvl8pPr lvl="7" algn="ctr">
              <a:lnSpc>
                <a:spcPct val="100000"/>
              </a:lnSpc>
              <a:spcBef>
                <a:spcPts val="0"/>
              </a:spcBef>
              <a:spcAft>
                <a:spcPts val="0"/>
              </a:spcAft>
              <a:buSzPts val="4400"/>
              <a:buNone/>
              <a:defRPr sz="4400"/>
            </a:lvl8pPr>
            <a:lvl9pPr lvl="8" algn="ctr">
              <a:lnSpc>
                <a:spcPct val="100000"/>
              </a:lnSpc>
              <a:spcBef>
                <a:spcPts val="0"/>
              </a:spcBef>
              <a:spcAft>
                <a:spcPts val="0"/>
              </a:spcAft>
              <a:buSzPts val="4400"/>
              <a:buNone/>
              <a:defRPr sz="4400"/>
            </a:lvl9pPr>
          </a:lstStyle>
          <a:p/>
        </p:txBody>
      </p:sp>
      <p:sp>
        <p:nvSpPr>
          <p:cNvPr id="39" name="Google Shape;39;p9"/>
          <p:cNvSpPr txBox="1"/>
          <p:nvPr>
            <p:ph idx="2" type="body"/>
          </p:nvPr>
        </p:nvSpPr>
        <p:spPr>
          <a:xfrm>
            <a:off x="9409750" y="3539922"/>
            <a:ext cx="7309500" cy="18065100"/>
          </a:xfrm>
          <a:prstGeom prst="rect">
            <a:avLst/>
          </a:prstGeom>
        </p:spPr>
        <p:txBody>
          <a:bodyPr anchorCtr="0" anchor="ctr" bIns="191875" lIns="191875" spcFirstLastPara="1" rIns="191875" wrap="square" tIns="191875"/>
          <a:lstStyle>
            <a:lvl1pPr indent="-469900" lvl="0" marL="457200">
              <a:spcBef>
                <a:spcPts val="0"/>
              </a:spcBef>
              <a:spcAft>
                <a:spcPts val="0"/>
              </a:spcAft>
              <a:buSzPts val="3800"/>
              <a:buChar char="●"/>
              <a:defRPr/>
            </a:lvl1pPr>
            <a:lvl2pPr indent="-412750" lvl="1" marL="914400">
              <a:spcBef>
                <a:spcPts val="3400"/>
              </a:spcBef>
              <a:spcAft>
                <a:spcPts val="0"/>
              </a:spcAft>
              <a:buSzPts val="2900"/>
              <a:buChar char="○"/>
              <a:defRPr/>
            </a:lvl2pPr>
            <a:lvl3pPr indent="-412750" lvl="2" marL="1371600">
              <a:spcBef>
                <a:spcPts val="3400"/>
              </a:spcBef>
              <a:spcAft>
                <a:spcPts val="0"/>
              </a:spcAft>
              <a:buSzPts val="2900"/>
              <a:buChar char="■"/>
              <a:defRPr/>
            </a:lvl3pPr>
            <a:lvl4pPr indent="-412750" lvl="3" marL="1828800">
              <a:spcBef>
                <a:spcPts val="3400"/>
              </a:spcBef>
              <a:spcAft>
                <a:spcPts val="0"/>
              </a:spcAft>
              <a:buSzPts val="2900"/>
              <a:buChar char="●"/>
              <a:defRPr/>
            </a:lvl4pPr>
            <a:lvl5pPr indent="-412750" lvl="4" marL="2286000">
              <a:spcBef>
                <a:spcPts val="3400"/>
              </a:spcBef>
              <a:spcAft>
                <a:spcPts val="0"/>
              </a:spcAft>
              <a:buSzPts val="2900"/>
              <a:buChar char="○"/>
              <a:defRPr/>
            </a:lvl5pPr>
            <a:lvl6pPr indent="-412750" lvl="5" marL="2743200">
              <a:spcBef>
                <a:spcPts val="3400"/>
              </a:spcBef>
              <a:spcAft>
                <a:spcPts val="0"/>
              </a:spcAft>
              <a:buSzPts val="2900"/>
              <a:buChar char="■"/>
              <a:defRPr/>
            </a:lvl6pPr>
            <a:lvl7pPr indent="-412750" lvl="6" marL="3200400">
              <a:spcBef>
                <a:spcPts val="3400"/>
              </a:spcBef>
              <a:spcAft>
                <a:spcPts val="0"/>
              </a:spcAft>
              <a:buSzPts val="2900"/>
              <a:buChar char="●"/>
              <a:defRPr/>
            </a:lvl7pPr>
            <a:lvl8pPr indent="-412750" lvl="7" marL="3657600">
              <a:spcBef>
                <a:spcPts val="3400"/>
              </a:spcBef>
              <a:spcAft>
                <a:spcPts val="0"/>
              </a:spcAft>
              <a:buSzPts val="2900"/>
              <a:buChar char="○"/>
              <a:defRPr/>
            </a:lvl8pPr>
            <a:lvl9pPr indent="-412750" lvl="8" marL="4114800">
              <a:spcBef>
                <a:spcPts val="3400"/>
              </a:spcBef>
              <a:spcAft>
                <a:spcPts val="3400"/>
              </a:spcAft>
              <a:buSzPts val="2900"/>
              <a:buChar char="■"/>
              <a:defRPr/>
            </a:lvl9pPr>
          </a:lstStyle>
          <a:p/>
        </p:txBody>
      </p:sp>
      <p:sp>
        <p:nvSpPr>
          <p:cNvPr id="40" name="Google Shape;40;p9"/>
          <p:cNvSpPr txBox="1"/>
          <p:nvPr>
            <p:ph idx="12" type="sldNum"/>
          </p:nvPr>
        </p:nvSpPr>
        <p:spPr>
          <a:xfrm>
            <a:off x="16140037" y="22797949"/>
            <a:ext cx="1045200" cy="1924200"/>
          </a:xfrm>
          <a:prstGeom prst="rect">
            <a:avLst/>
          </a:prstGeom>
        </p:spPr>
        <p:txBody>
          <a:bodyPr anchorCtr="0" anchor="ctr" bIns="191875" lIns="191875" spcFirstLastPara="1" rIns="191875" wrap="square" tIns="19187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593789" y="20682811"/>
            <a:ext cx="11427600" cy="2958300"/>
          </a:xfrm>
          <a:prstGeom prst="rect">
            <a:avLst/>
          </a:prstGeom>
        </p:spPr>
        <p:txBody>
          <a:bodyPr anchorCtr="0" anchor="ctr" bIns="191875" lIns="191875" spcFirstLastPara="1" rIns="191875" wrap="square" tIns="191875"/>
          <a:lstStyle>
            <a:lvl1pPr indent="-228600" lvl="0" marL="457200">
              <a:lnSpc>
                <a:spcPct val="100000"/>
              </a:lnSpc>
              <a:spcBef>
                <a:spcPts val="0"/>
              </a:spcBef>
              <a:spcAft>
                <a:spcPts val="0"/>
              </a:spcAft>
              <a:buSzPts val="3800"/>
              <a:buNone/>
              <a:defRPr/>
            </a:lvl1pPr>
          </a:lstStyle>
          <a:p/>
        </p:txBody>
      </p:sp>
      <p:sp>
        <p:nvSpPr>
          <p:cNvPr id="43" name="Google Shape;43;p10"/>
          <p:cNvSpPr txBox="1"/>
          <p:nvPr>
            <p:ph idx="12" type="sldNum"/>
          </p:nvPr>
        </p:nvSpPr>
        <p:spPr>
          <a:xfrm>
            <a:off x="16140037" y="22797949"/>
            <a:ext cx="1045200" cy="1924200"/>
          </a:xfrm>
          <a:prstGeom prst="rect">
            <a:avLst/>
          </a:prstGeom>
        </p:spPr>
        <p:txBody>
          <a:bodyPr anchorCtr="0" anchor="ctr" bIns="191875" lIns="191875" spcFirstLastPara="1" rIns="191875" wrap="square" tIns="19187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593789" y="2175678"/>
            <a:ext cx="16231800" cy="2799900"/>
          </a:xfrm>
          <a:prstGeom prst="rect">
            <a:avLst/>
          </a:prstGeom>
          <a:noFill/>
          <a:ln>
            <a:noFill/>
          </a:ln>
        </p:spPr>
        <p:txBody>
          <a:bodyPr anchorCtr="0" anchor="t" bIns="191875" lIns="191875" spcFirstLastPara="1" rIns="191875" wrap="square" tIns="191875"/>
          <a:lstStyle>
            <a:lvl1pPr lvl="0">
              <a:spcBef>
                <a:spcPts val="0"/>
              </a:spcBef>
              <a:spcAft>
                <a:spcPts val="0"/>
              </a:spcAft>
              <a:buClr>
                <a:schemeClr val="dk1"/>
              </a:buClr>
              <a:buSzPts val="5900"/>
              <a:buNone/>
              <a:defRPr sz="5900">
                <a:solidFill>
                  <a:schemeClr val="dk1"/>
                </a:solidFill>
              </a:defRPr>
            </a:lvl1pPr>
            <a:lvl2pPr lvl="1">
              <a:spcBef>
                <a:spcPts val="0"/>
              </a:spcBef>
              <a:spcAft>
                <a:spcPts val="0"/>
              </a:spcAft>
              <a:buClr>
                <a:schemeClr val="dk1"/>
              </a:buClr>
              <a:buSzPts val="5900"/>
              <a:buNone/>
              <a:defRPr sz="5900">
                <a:solidFill>
                  <a:schemeClr val="dk1"/>
                </a:solidFill>
              </a:defRPr>
            </a:lvl2pPr>
            <a:lvl3pPr lvl="2">
              <a:spcBef>
                <a:spcPts val="0"/>
              </a:spcBef>
              <a:spcAft>
                <a:spcPts val="0"/>
              </a:spcAft>
              <a:buClr>
                <a:schemeClr val="dk1"/>
              </a:buClr>
              <a:buSzPts val="5900"/>
              <a:buNone/>
              <a:defRPr sz="5900">
                <a:solidFill>
                  <a:schemeClr val="dk1"/>
                </a:solidFill>
              </a:defRPr>
            </a:lvl3pPr>
            <a:lvl4pPr lvl="3">
              <a:spcBef>
                <a:spcPts val="0"/>
              </a:spcBef>
              <a:spcAft>
                <a:spcPts val="0"/>
              </a:spcAft>
              <a:buClr>
                <a:schemeClr val="dk1"/>
              </a:buClr>
              <a:buSzPts val="5900"/>
              <a:buNone/>
              <a:defRPr sz="5900">
                <a:solidFill>
                  <a:schemeClr val="dk1"/>
                </a:solidFill>
              </a:defRPr>
            </a:lvl4pPr>
            <a:lvl5pPr lvl="4">
              <a:spcBef>
                <a:spcPts val="0"/>
              </a:spcBef>
              <a:spcAft>
                <a:spcPts val="0"/>
              </a:spcAft>
              <a:buClr>
                <a:schemeClr val="dk1"/>
              </a:buClr>
              <a:buSzPts val="5900"/>
              <a:buNone/>
              <a:defRPr sz="5900">
                <a:solidFill>
                  <a:schemeClr val="dk1"/>
                </a:solidFill>
              </a:defRPr>
            </a:lvl5pPr>
            <a:lvl6pPr lvl="5">
              <a:spcBef>
                <a:spcPts val="0"/>
              </a:spcBef>
              <a:spcAft>
                <a:spcPts val="0"/>
              </a:spcAft>
              <a:buClr>
                <a:schemeClr val="dk1"/>
              </a:buClr>
              <a:buSzPts val="5900"/>
              <a:buNone/>
              <a:defRPr sz="5900">
                <a:solidFill>
                  <a:schemeClr val="dk1"/>
                </a:solidFill>
              </a:defRPr>
            </a:lvl6pPr>
            <a:lvl7pPr lvl="6">
              <a:spcBef>
                <a:spcPts val="0"/>
              </a:spcBef>
              <a:spcAft>
                <a:spcPts val="0"/>
              </a:spcAft>
              <a:buClr>
                <a:schemeClr val="dk1"/>
              </a:buClr>
              <a:buSzPts val="5900"/>
              <a:buNone/>
              <a:defRPr sz="5900">
                <a:solidFill>
                  <a:schemeClr val="dk1"/>
                </a:solidFill>
              </a:defRPr>
            </a:lvl7pPr>
            <a:lvl8pPr lvl="7">
              <a:spcBef>
                <a:spcPts val="0"/>
              </a:spcBef>
              <a:spcAft>
                <a:spcPts val="0"/>
              </a:spcAft>
              <a:buClr>
                <a:schemeClr val="dk1"/>
              </a:buClr>
              <a:buSzPts val="5900"/>
              <a:buNone/>
              <a:defRPr sz="5900">
                <a:solidFill>
                  <a:schemeClr val="dk1"/>
                </a:solidFill>
              </a:defRPr>
            </a:lvl8pPr>
            <a:lvl9pPr lvl="8">
              <a:spcBef>
                <a:spcPts val="0"/>
              </a:spcBef>
              <a:spcAft>
                <a:spcPts val="0"/>
              </a:spcAft>
              <a:buClr>
                <a:schemeClr val="dk1"/>
              </a:buClr>
              <a:buSzPts val="5900"/>
              <a:buNone/>
              <a:defRPr sz="5900">
                <a:solidFill>
                  <a:schemeClr val="dk1"/>
                </a:solidFill>
              </a:defRPr>
            </a:lvl9pPr>
          </a:lstStyle>
          <a:p/>
        </p:txBody>
      </p:sp>
      <p:sp>
        <p:nvSpPr>
          <p:cNvPr id="7" name="Google Shape;7;p1"/>
          <p:cNvSpPr txBox="1"/>
          <p:nvPr>
            <p:ph idx="1" type="body"/>
          </p:nvPr>
        </p:nvSpPr>
        <p:spPr>
          <a:xfrm>
            <a:off x="593789" y="5634322"/>
            <a:ext cx="16231800" cy="16702500"/>
          </a:xfrm>
          <a:prstGeom prst="rect">
            <a:avLst/>
          </a:prstGeom>
          <a:noFill/>
          <a:ln>
            <a:noFill/>
          </a:ln>
        </p:spPr>
        <p:txBody>
          <a:bodyPr anchorCtr="0" anchor="t" bIns="191875" lIns="191875" spcFirstLastPara="1" rIns="191875" wrap="square" tIns="191875"/>
          <a:lstStyle>
            <a:lvl1pPr indent="-469900" lvl="0" marL="457200">
              <a:lnSpc>
                <a:spcPct val="115000"/>
              </a:lnSpc>
              <a:spcBef>
                <a:spcPts val="0"/>
              </a:spcBef>
              <a:spcAft>
                <a:spcPts val="0"/>
              </a:spcAft>
              <a:buClr>
                <a:schemeClr val="dk2"/>
              </a:buClr>
              <a:buSzPts val="3800"/>
              <a:buChar char="●"/>
              <a:defRPr sz="3800">
                <a:solidFill>
                  <a:schemeClr val="dk2"/>
                </a:solidFill>
              </a:defRPr>
            </a:lvl1pPr>
            <a:lvl2pPr indent="-412750" lvl="1" marL="914400">
              <a:lnSpc>
                <a:spcPct val="115000"/>
              </a:lnSpc>
              <a:spcBef>
                <a:spcPts val="3400"/>
              </a:spcBef>
              <a:spcAft>
                <a:spcPts val="0"/>
              </a:spcAft>
              <a:buClr>
                <a:schemeClr val="dk2"/>
              </a:buClr>
              <a:buSzPts val="2900"/>
              <a:buChar char="○"/>
              <a:defRPr sz="2900">
                <a:solidFill>
                  <a:schemeClr val="dk2"/>
                </a:solidFill>
              </a:defRPr>
            </a:lvl2pPr>
            <a:lvl3pPr indent="-412750" lvl="2" marL="1371600">
              <a:lnSpc>
                <a:spcPct val="115000"/>
              </a:lnSpc>
              <a:spcBef>
                <a:spcPts val="3400"/>
              </a:spcBef>
              <a:spcAft>
                <a:spcPts val="0"/>
              </a:spcAft>
              <a:buClr>
                <a:schemeClr val="dk2"/>
              </a:buClr>
              <a:buSzPts val="2900"/>
              <a:buChar char="■"/>
              <a:defRPr sz="2900">
                <a:solidFill>
                  <a:schemeClr val="dk2"/>
                </a:solidFill>
              </a:defRPr>
            </a:lvl3pPr>
            <a:lvl4pPr indent="-412750" lvl="3" marL="1828800">
              <a:lnSpc>
                <a:spcPct val="115000"/>
              </a:lnSpc>
              <a:spcBef>
                <a:spcPts val="3400"/>
              </a:spcBef>
              <a:spcAft>
                <a:spcPts val="0"/>
              </a:spcAft>
              <a:buClr>
                <a:schemeClr val="dk2"/>
              </a:buClr>
              <a:buSzPts val="2900"/>
              <a:buChar char="●"/>
              <a:defRPr sz="2900">
                <a:solidFill>
                  <a:schemeClr val="dk2"/>
                </a:solidFill>
              </a:defRPr>
            </a:lvl4pPr>
            <a:lvl5pPr indent="-412750" lvl="4" marL="2286000">
              <a:lnSpc>
                <a:spcPct val="115000"/>
              </a:lnSpc>
              <a:spcBef>
                <a:spcPts val="3400"/>
              </a:spcBef>
              <a:spcAft>
                <a:spcPts val="0"/>
              </a:spcAft>
              <a:buClr>
                <a:schemeClr val="dk2"/>
              </a:buClr>
              <a:buSzPts val="2900"/>
              <a:buChar char="○"/>
              <a:defRPr sz="2900">
                <a:solidFill>
                  <a:schemeClr val="dk2"/>
                </a:solidFill>
              </a:defRPr>
            </a:lvl5pPr>
            <a:lvl6pPr indent="-412750" lvl="5" marL="2743200">
              <a:lnSpc>
                <a:spcPct val="115000"/>
              </a:lnSpc>
              <a:spcBef>
                <a:spcPts val="3400"/>
              </a:spcBef>
              <a:spcAft>
                <a:spcPts val="0"/>
              </a:spcAft>
              <a:buClr>
                <a:schemeClr val="dk2"/>
              </a:buClr>
              <a:buSzPts val="2900"/>
              <a:buChar char="■"/>
              <a:defRPr sz="2900">
                <a:solidFill>
                  <a:schemeClr val="dk2"/>
                </a:solidFill>
              </a:defRPr>
            </a:lvl6pPr>
            <a:lvl7pPr indent="-412750" lvl="6" marL="3200400">
              <a:lnSpc>
                <a:spcPct val="115000"/>
              </a:lnSpc>
              <a:spcBef>
                <a:spcPts val="3400"/>
              </a:spcBef>
              <a:spcAft>
                <a:spcPts val="0"/>
              </a:spcAft>
              <a:buClr>
                <a:schemeClr val="dk2"/>
              </a:buClr>
              <a:buSzPts val="2900"/>
              <a:buChar char="●"/>
              <a:defRPr sz="2900">
                <a:solidFill>
                  <a:schemeClr val="dk2"/>
                </a:solidFill>
              </a:defRPr>
            </a:lvl7pPr>
            <a:lvl8pPr indent="-412750" lvl="7" marL="3657600">
              <a:lnSpc>
                <a:spcPct val="115000"/>
              </a:lnSpc>
              <a:spcBef>
                <a:spcPts val="3400"/>
              </a:spcBef>
              <a:spcAft>
                <a:spcPts val="0"/>
              </a:spcAft>
              <a:buClr>
                <a:schemeClr val="dk2"/>
              </a:buClr>
              <a:buSzPts val="2900"/>
              <a:buChar char="○"/>
              <a:defRPr sz="2900">
                <a:solidFill>
                  <a:schemeClr val="dk2"/>
                </a:solidFill>
              </a:defRPr>
            </a:lvl8pPr>
            <a:lvl9pPr indent="-412750" lvl="8" marL="4114800">
              <a:lnSpc>
                <a:spcPct val="115000"/>
              </a:lnSpc>
              <a:spcBef>
                <a:spcPts val="3400"/>
              </a:spcBef>
              <a:spcAft>
                <a:spcPts val="3400"/>
              </a:spcAft>
              <a:buClr>
                <a:schemeClr val="dk2"/>
              </a:buClr>
              <a:buSzPts val="2900"/>
              <a:buChar char="■"/>
              <a:defRPr sz="2900">
                <a:solidFill>
                  <a:schemeClr val="dk2"/>
                </a:solidFill>
              </a:defRPr>
            </a:lvl9pPr>
          </a:lstStyle>
          <a:p/>
        </p:txBody>
      </p:sp>
      <p:sp>
        <p:nvSpPr>
          <p:cNvPr id="8" name="Google Shape;8;p1"/>
          <p:cNvSpPr txBox="1"/>
          <p:nvPr>
            <p:ph idx="12" type="sldNum"/>
          </p:nvPr>
        </p:nvSpPr>
        <p:spPr>
          <a:xfrm>
            <a:off x="16140037" y="22797949"/>
            <a:ext cx="1045200" cy="1924200"/>
          </a:xfrm>
          <a:prstGeom prst="rect">
            <a:avLst/>
          </a:prstGeom>
          <a:noFill/>
          <a:ln>
            <a:noFill/>
          </a:ln>
        </p:spPr>
        <p:txBody>
          <a:bodyPr anchorCtr="0" anchor="ctr" bIns="191875" lIns="191875" spcFirstLastPara="1" rIns="191875" wrap="square" tIns="191875">
            <a:noAutofit/>
          </a:bodyPr>
          <a:lstStyle>
            <a:lvl1pPr lvl="0" algn="r">
              <a:buNone/>
              <a:defRPr sz="2100">
                <a:solidFill>
                  <a:schemeClr val="dk2"/>
                </a:solidFill>
              </a:defRPr>
            </a:lvl1pPr>
            <a:lvl2pPr lvl="1" algn="r">
              <a:buNone/>
              <a:defRPr sz="2100">
                <a:solidFill>
                  <a:schemeClr val="dk2"/>
                </a:solidFill>
              </a:defRPr>
            </a:lvl2pPr>
            <a:lvl3pPr lvl="2" algn="r">
              <a:buNone/>
              <a:defRPr sz="2100">
                <a:solidFill>
                  <a:schemeClr val="dk2"/>
                </a:solidFill>
              </a:defRPr>
            </a:lvl3pPr>
            <a:lvl4pPr lvl="3" algn="r">
              <a:buNone/>
              <a:defRPr sz="2100">
                <a:solidFill>
                  <a:schemeClr val="dk2"/>
                </a:solidFill>
              </a:defRPr>
            </a:lvl4pPr>
            <a:lvl5pPr lvl="4" algn="r">
              <a:buNone/>
              <a:defRPr sz="2100">
                <a:solidFill>
                  <a:schemeClr val="dk2"/>
                </a:solidFill>
              </a:defRPr>
            </a:lvl5pPr>
            <a:lvl6pPr lvl="5" algn="r">
              <a:buNone/>
              <a:defRPr sz="2100">
                <a:solidFill>
                  <a:schemeClr val="dk2"/>
                </a:solidFill>
              </a:defRPr>
            </a:lvl6pPr>
            <a:lvl7pPr lvl="6" algn="r">
              <a:buNone/>
              <a:defRPr sz="2100">
                <a:solidFill>
                  <a:schemeClr val="dk2"/>
                </a:solidFill>
              </a:defRPr>
            </a:lvl7pPr>
            <a:lvl8pPr lvl="7" algn="r">
              <a:buNone/>
              <a:defRPr sz="2100">
                <a:solidFill>
                  <a:schemeClr val="dk2"/>
                </a:solidFill>
              </a:defRPr>
            </a:lvl8pPr>
            <a:lvl9pPr lvl="8" algn="r">
              <a:buNone/>
              <a:defRPr sz="21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4.jpg"/><Relationship Id="rId4" Type="http://schemas.openxmlformats.org/officeDocument/2006/relationships/image" Target="../media/image17.png"/><Relationship Id="rId5" Type="http://schemas.openxmlformats.org/officeDocument/2006/relationships/image" Target="../media/image1.png"/><Relationship Id="rId6" Type="http://schemas.openxmlformats.org/officeDocument/2006/relationships/image" Target="../media/image5.png"/><Relationship Id="rId7"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8.jpg"/><Relationship Id="rId4" Type="http://schemas.openxmlformats.org/officeDocument/2006/relationships/image" Target="../media/image4.png"/><Relationship Id="rId5" Type="http://schemas.openxmlformats.org/officeDocument/2006/relationships/image" Target="../media/image30.png"/><Relationship Id="rId6" Type="http://schemas.openxmlformats.org/officeDocument/2006/relationships/image" Target="../media/image2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8.jp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8.jp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8.jp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8.jp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8.jpg"/><Relationship Id="rId4" Type="http://schemas.openxmlformats.org/officeDocument/2006/relationships/image" Target="../media/image4.png"/><Relationship Id="rId5" Type="http://schemas.openxmlformats.org/officeDocument/2006/relationships/image" Target="../media/image2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18.jpg"/><Relationship Id="rId4" Type="http://schemas.openxmlformats.org/officeDocument/2006/relationships/image" Target="../media/image4.png"/><Relationship Id="rId5" Type="http://schemas.openxmlformats.org/officeDocument/2006/relationships/image" Target="../media/image3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3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18.jpg"/><Relationship Id="rId4" Type="http://schemas.openxmlformats.org/officeDocument/2006/relationships/image" Target="../media/image4.png"/><Relationship Id="rId5" Type="http://schemas.openxmlformats.org/officeDocument/2006/relationships/image" Target="../media/image2.png"/><Relationship Id="rId6" Type="http://schemas.openxmlformats.org/officeDocument/2006/relationships/image" Target="../media/image20.png"/><Relationship Id="rId7" Type="http://schemas.openxmlformats.org/officeDocument/2006/relationships/image" Target="../media/image1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8.jpg"/><Relationship Id="rId4" Type="http://schemas.openxmlformats.org/officeDocument/2006/relationships/image" Target="../media/image4.png"/><Relationship Id="rId5" Type="http://schemas.openxmlformats.org/officeDocument/2006/relationships/image" Target="../media/image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8.jpg"/><Relationship Id="rId4" Type="http://schemas.openxmlformats.org/officeDocument/2006/relationships/image" Target="../media/image4.png"/><Relationship Id="rId9" Type="http://schemas.openxmlformats.org/officeDocument/2006/relationships/image" Target="../media/image10.png"/><Relationship Id="rId5" Type="http://schemas.openxmlformats.org/officeDocument/2006/relationships/image" Target="../media/image9.png"/><Relationship Id="rId6" Type="http://schemas.openxmlformats.org/officeDocument/2006/relationships/image" Target="../media/image16.png"/><Relationship Id="rId7" Type="http://schemas.openxmlformats.org/officeDocument/2006/relationships/image" Target="../media/image8.png"/><Relationship Id="rId8"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8.jpg"/><Relationship Id="rId4" Type="http://schemas.openxmlformats.org/officeDocument/2006/relationships/image" Target="../media/image4.png"/><Relationship Id="rId9" Type="http://schemas.openxmlformats.org/officeDocument/2006/relationships/image" Target="../media/image19.png"/><Relationship Id="rId5" Type="http://schemas.openxmlformats.org/officeDocument/2006/relationships/image" Target="../media/image11.png"/><Relationship Id="rId6" Type="http://schemas.openxmlformats.org/officeDocument/2006/relationships/image" Target="../media/image13.png"/><Relationship Id="rId7" Type="http://schemas.openxmlformats.org/officeDocument/2006/relationships/image" Target="../media/image21.png"/><Relationship Id="rId8" Type="http://schemas.openxmlformats.org/officeDocument/2006/relationships/image" Target="../media/image1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8.jpg"/><Relationship Id="rId4" Type="http://schemas.openxmlformats.org/officeDocument/2006/relationships/image" Target="../media/image4.png"/><Relationship Id="rId5" Type="http://schemas.openxmlformats.org/officeDocument/2006/relationships/image" Target="../media/image31.png"/><Relationship Id="rId6" Type="http://schemas.openxmlformats.org/officeDocument/2006/relationships/image" Target="../media/image2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8.jpg"/><Relationship Id="rId4" Type="http://schemas.openxmlformats.org/officeDocument/2006/relationships/image" Target="../media/image4.png"/><Relationship Id="rId5" Type="http://schemas.openxmlformats.org/officeDocument/2006/relationships/image" Target="../media/image2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8.jpg"/><Relationship Id="rId4" Type="http://schemas.openxmlformats.org/officeDocument/2006/relationships/image" Target="../media/image4.png"/><Relationship Id="rId5" Type="http://schemas.openxmlformats.org/officeDocument/2006/relationships/image" Target="../media/image29.png"/><Relationship Id="rId6" Type="http://schemas.openxmlformats.org/officeDocument/2006/relationships/image" Target="../media/image2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8.jpg"/><Relationship Id="rId4" Type="http://schemas.openxmlformats.org/officeDocument/2006/relationships/image" Target="../media/image4.png"/><Relationship Id="rId5" Type="http://schemas.openxmlformats.org/officeDocument/2006/relationships/image" Target="../media/image24.png"/><Relationship Id="rId6"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53" name="Shape 53"/>
        <p:cNvGrpSpPr/>
        <p:nvPr/>
      </p:nvGrpSpPr>
      <p:grpSpPr>
        <a:xfrm>
          <a:off x="0" y="0"/>
          <a:ext cx="0" cy="0"/>
          <a:chOff x="0" y="0"/>
          <a:chExt cx="0" cy="0"/>
        </a:xfrm>
      </p:grpSpPr>
      <p:pic>
        <p:nvPicPr>
          <p:cNvPr id="54" name="Google Shape;54;p13"/>
          <p:cNvPicPr preferRelativeResize="0"/>
          <p:nvPr/>
        </p:nvPicPr>
        <p:blipFill>
          <a:blip r:embed="rId4">
            <a:alphaModFix/>
          </a:blip>
          <a:stretch>
            <a:fillRect/>
          </a:stretch>
        </p:blipFill>
        <p:spPr>
          <a:xfrm>
            <a:off x="-2435226" y="-3014995"/>
            <a:ext cx="10134204" cy="10134204"/>
          </a:xfrm>
          <a:prstGeom prst="rect">
            <a:avLst/>
          </a:prstGeom>
          <a:noFill/>
          <a:ln>
            <a:noFill/>
          </a:ln>
        </p:spPr>
      </p:pic>
      <p:pic>
        <p:nvPicPr>
          <p:cNvPr id="55" name="Google Shape;55;p13"/>
          <p:cNvPicPr preferRelativeResize="0"/>
          <p:nvPr/>
        </p:nvPicPr>
        <p:blipFill>
          <a:blip r:embed="rId5">
            <a:alphaModFix/>
          </a:blip>
          <a:stretch>
            <a:fillRect/>
          </a:stretch>
        </p:blipFill>
        <p:spPr>
          <a:xfrm>
            <a:off x="3177550" y="16270950"/>
            <a:ext cx="11064225" cy="6863375"/>
          </a:xfrm>
          <a:prstGeom prst="rect">
            <a:avLst/>
          </a:prstGeom>
          <a:noFill/>
          <a:ln>
            <a:noFill/>
          </a:ln>
        </p:spPr>
      </p:pic>
      <p:sp>
        <p:nvSpPr>
          <p:cNvPr id="56" name="Google Shape;56;p13"/>
          <p:cNvSpPr txBox="1"/>
          <p:nvPr/>
        </p:nvSpPr>
        <p:spPr>
          <a:xfrm>
            <a:off x="50" y="13430925"/>
            <a:ext cx="14241600" cy="105318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1500"/>
              </a:spcBef>
              <a:spcAft>
                <a:spcPts val="0"/>
              </a:spcAft>
              <a:buNone/>
            </a:pPr>
            <a:r>
              <a:rPr b="1" lang="en" sz="4800">
                <a:solidFill>
                  <a:schemeClr val="dk1"/>
                </a:solidFill>
                <a:latin typeface="Comic Sans MS"/>
                <a:ea typeface="Comic Sans MS"/>
                <a:cs typeface="Comic Sans MS"/>
                <a:sym typeface="Comic Sans MS"/>
              </a:rPr>
              <a:t> Objectives:</a:t>
            </a:r>
            <a:endParaRPr b="1" sz="4800">
              <a:solidFill>
                <a:schemeClr val="dk1"/>
              </a:solidFill>
              <a:latin typeface="Comic Sans MS"/>
              <a:ea typeface="Comic Sans MS"/>
              <a:cs typeface="Comic Sans MS"/>
              <a:sym typeface="Comic Sans MS"/>
            </a:endParaRPr>
          </a:p>
          <a:p>
            <a:pPr indent="-438150" lvl="0" marL="1371600" rtl="0" algn="l">
              <a:lnSpc>
                <a:spcPct val="150000"/>
              </a:lnSpc>
              <a:spcBef>
                <a:spcPts val="1500"/>
              </a:spcBef>
              <a:spcAft>
                <a:spcPts val="0"/>
              </a:spcAft>
              <a:buClr>
                <a:schemeClr val="dk1"/>
              </a:buClr>
              <a:buSzPts val="3300"/>
              <a:buFont typeface="Comic Sans MS"/>
              <a:buChar char="❏"/>
            </a:pPr>
            <a:r>
              <a:rPr lang="en" sz="3300">
                <a:solidFill>
                  <a:schemeClr val="dk1"/>
                </a:solidFill>
                <a:latin typeface="Comic Sans MS"/>
                <a:ea typeface="Comic Sans MS"/>
                <a:cs typeface="Comic Sans MS"/>
                <a:sym typeface="Comic Sans MS"/>
              </a:rPr>
              <a:t>Definition </a:t>
            </a:r>
            <a:endParaRPr sz="3300">
              <a:solidFill>
                <a:schemeClr val="dk1"/>
              </a:solidFill>
              <a:latin typeface="Comic Sans MS"/>
              <a:ea typeface="Comic Sans MS"/>
              <a:cs typeface="Comic Sans MS"/>
              <a:sym typeface="Comic Sans MS"/>
            </a:endParaRPr>
          </a:p>
          <a:p>
            <a:pPr indent="-438150" lvl="0" marL="1371600" rtl="0" algn="l">
              <a:lnSpc>
                <a:spcPct val="150000"/>
              </a:lnSpc>
              <a:spcBef>
                <a:spcPts val="0"/>
              </a:spcBef>
              <a:spcAft>
                <a:spcPts val="0"/>
              </a:spcAft>
              <a:buClr>
                <a:schemeClr val="dk1"/>
              </a:buClr>
              <a:buSzPts val="3300"/>
              <a:buFont typeface="Comic Sans MS"/>
              <a:buChar char="❏"/>
            </a:pPr>
            <a:r>
              <a:rPr lang="en" sz="3300">
                <a:solidFill>
                  <a:schemeClr val="dk1"/>
                </a:solidFill>
                <a:latin typeface="Comic Sans MS"/>
                <a:ea typeface="Comic Sans MS"/>
                <a:cs typeface="Comic Sans MS"/>
                <a:sym typeface="Comic Sans MS"/>
              </a:rPr>
              <a:t>Epidemiology </a:t>
            </a:r>
            <a:endParaRPr sz="3300">
              <a:solidFill>
                <a:schemeClr val="dk1"/>
              </a:solidFill>
              <a:latin typeface="Comic Sans MS"/>
              <a:ea typeface="Comic Sans MS"/>
              <a:cs typeface="Comic Sans MS"/>
              <a:sym typeface="Comic Sans MS"/>
            </a:endParaRPr>
          </a:p>
          <a:p>
            <a:pPr indent="-438150" lvl="0" marL="1371600" rtl="0" algn="l">
              <a:lnSpc>
                <a:spcPct val="150000"/>
              </a:lnSpc>
              <a:spcBef>
                <a:spcPts val="0"/>
              </a:spcBef>
              <a:spcAft>
                <a:spcPts val="0"/>
              </a:spcAft>
              <a:buClr>
                <a:schemeClr val="dk1"/>
              </a:buClr>
              <a:buSzPts val="3300"/>
              <a:buFont typeface="Comic Sans MS"/>
              <a:buChar char="❏"/>
            </a:pPr>
            <a:r>
              <a:rPr lang="en" sz="3300">
                <a:solidFill>
                  <a:schemeClr val="dk1"/>
                </a:solidFill>
                <a:latin typeface="Comic Sans MS"/>
                <a:ea typeface="Comic Sans MS"/>
                <a:cs typeface="Comic Sans MS"/>
                <a:sym typeface="Comic Sans MS"/>
              </a:rPr>
              <a:t>Etiology  according to the age and common serotypes of the main causative pathogens</a:t>
            </a:r>
            <a:endParaRPr sz="3300">
              <a:solidFill>
                <a:schemeClr val="dk1"/>
              </a:solidFill>
              <a:latin typeface="Comic Sans MS"/>
              <a:ea typeface="Comic Sans MS"/>
              <a:cs typeface="Comic Sans MS"/>
              <a:sym typeface="Comic Sans MS"/>
            </a:endParaRPr>
          </a:p>
          <a:p>
            <a:pPr indent="-438150" lvl="0" marL="1371600" rtl="0" algn="l">
              <a:lnSpc>
                <a:spcPct val="150000"/>
              </a:lnSpc>
              <a:spcBef>
                <a:spcPts val="0"/>
              </a:spcBef>
              <a:spcAft>
                <a:spcPts val="0"/>
              </a:spcAft>
              <a:buClr>
                <a:schemeClr val="dk1"/>
              </a:buClr>
              <a:buSzPts val="3300"/>
              <a:buFont typeface="Comic Sans MS"/>
              <a:buChar char="❏"/>
            </a:pPr>
            <a:r>
              <a:rPr lang="en" sz="3300">
                <a:solidFill>
                  <a:schemeClr val="dk1"/>
                </a:solidFill>
                <a:latin typeface="Comic Sans MS"/>
                <a:ea typeface="Comic Sans MS"/>
                <a:cs typeface="Comic Sans MS"/>
                <a:sym typeface="Comic Sans MS"/>
              </a:rPr>
              <a:t>Identification </a:t>
            </a:r>
            <a:endParaRPr sz="3300">
              <a:solidFill>
                <a:schemeClr val="dk1"/>
              </a:solidFill>
              <a:latin typeface="Comic Sans MS"/>
              <a:ea typeface="Comic Sans MS"/>
              <a:cs typeface="Comic Sans MS"/>
              <a:sym typeface="Comic Sans MS"/>
            </a:endParaRPr>
          </a:p>
          <a:p>
            <a:pPr indent="-438150" lvl="0" marL="1371600" rtl="0" algn="l">
              <a:lnSpc>
                <a:spcPct val="150000"/>
              </a:lnSpc>
              <a:spcBef>
                <a:spcPts val="0"/>
              </a:spcBef>
              <a:spcAft>
                <a:spcPts val="0"/>
              </a:spcAft>
              <a:buClr>
                <a:schemeClr val="dk1"/>
              </a:buClr>
              <a:buSzPts val="3300"/>
              <a:buFont typeface="Comic Sans MS"/>
              <a:buChar char="❏"/>
            </a:pPr>
            <a:r>
              <a:rPr lang="en" sz="3300">
                <a:solidFill>
                  <a:schemeClr val="dk1"/>
                </a:solidFill>
                <a:latin typeface="Comic Sans MS"/>
                <a:ea typeface="Comic Sans MS"/>
                <a:cs typeface="Comic Sans MS"/>
                <a:sym typeface="Comic Sans MS"/>
              </a:rPr>
              <a:t>Pathogenesis </a:t>
            </a:r>
            <a:endParaRPr sz="3300">
              <a:solidFill>
                <a:schemeClr val="dk1"/>
              </a:solidFill>
              <a:latin typeface="Comic Sans MS"/>
              <a:ea typeface="Comic Sans MS"/>
              <a:cs typeface="Comic Sans MS"/>
              <a:sym typeface="Comic Sans MS"/>
            </a:endParaRPr>
          </a:p>
          <a:p>
            <a:pPr indent="-438150" lvl="0" marL="1371600" rtl="0" algn="l">
              <a:lnSpc>
                <a:spcPct val="150000"/>
              </a:lnSpc>
              <a:spcBef>
                <a:spcPts val="0"/>
              </a:spcBef>
              <a:spcAft>
                <a:spcPts val="0"/>
              </a:spcAft>
              <a:buClr>
                <a:schemeClr val="dk1"/>
              </a:buClr>
              <a:buSzPts val="3300"/>
              <a:buFont typeface="Comic Sans MS"/>
              <a:buChar char="❏"/>
            </a:pPr>
            <a:r>
              <a:rPr lang="en" sz="3300">
                <a:solidFill>
                  <a:schemeClr val="dk1"/>
                </a:solidFill>
                <a:latin typeface="Comic Sans MS"/>
                <a:ea typeface="Comic Sans MS"/>
                <a:cs typeface="Comic Sans MS"/>
                <a:sym typeface="Comic Sans MS"/>
              </a:rPr>
              <a:t>Complications </a:t>
            </a:r>
            <a:endParaRPr sz="3300">
              <a:solidFill>
                <a:schemeClr val="dk1"/>
              </a:solidFill>
              <a:latin typeface="Comic Sans MS"/>
              <a:ea typeface="Comic Sans MS"/>
              <a:cs typeface="Comic Sans MS"/>
              <a:sym typeface="Comic Sans MS"/>
            </a:endParaRPr>
          </a:p>
          <a:p>
            <a:pPr indent="-438150" lvl="0" marL="1371600" rtl="0" algn="l">
              <a:lnSpc>
                <a:spcPct val="150000"/>
              </a:lnSpc>
              <a:spcBef>
                <a:spcPts val="0"/>
              </a:spcBef>
              <a:spcAft>
                <a:spcPts val="0"/>
              </a:spcAft>
              <a:buClr>
                <a:schemeClr val="dk1"/>
              </a:buClr>
              <a:buSzPts val="3300"/>
              <a:buFont typeface="Comic Sans MS"/>
              <a:buChar char="❏"/>
            </a:pPr>
            <a:r>
              <a:rPr lang="en" sz="3300">
                <a:solidFill>
                  <a:schemeClr val="dk1"/>
                </a:solidFill>
                <a:latin typeface="Comic Sans MS"/>
                <a:ea typeface="Comic Sans MS"/>
                <a:cs typeface="Comic Sans MS"/>
                <a:sym typeface="Comic Sans MS"/>
              </a:rPr>
              <a:t>Clinical presentation and comparison between normal and abnormal CSF analysis.</a:t>
            </a:r>
            <a:endParaRPr sz="3300">
              <a:solidFill>
                <a:schemeClr val="dk1"/>
              </a:solidFill>
              <a:latin typeface="Comic Sans MS"/>
              <a:ea typeface="Comic Sans MS"/>
              <a:cs typeface="Comic Sans MS"/>
              <a:sym typeface="Comic Sans MS"/>
            </a:endParaRPr>
          </a:p>
          <a:p>
            <a:pPr indent="-438150" lvl="0" marL="1371600" rtl="0" algn="l">
              <a:lnSpc>
                <a:spcPct val="150000"/>
              </a:lnSpc>
              <a:spcBef>
                <a:spcPts val="0"/>
              </a:spcBef>
              <a:spcAft>
                <a:spcPts val="0"/>
              </a:spcAft>
              <a:buClr>
                <a:schemeClr val="dk1"/>
              </a:buClr>
              <a:buSzPts val="3300"/>
              <a:buFont typeface="Comic Sans MS"/>
              <a:buChar char="❏"/>
            </a:pPr>
            <a:r>
              <a:rPr lang="en" sz="3300">
                <a:solidFill>
                  <a:schemeClr val="dk1"/>
                </a:solidFill>
                <a:latin typeface="Comic Sans MS"/>
                <a:ea typeface="Comic Sans MS"/>
                <a:cs typeface="Comic Sans MS"/>
                <a:sym typeface="Comic Sans MS"/>
              </a:rPr>
              <a:t>Diagnostic approaches </a:t>
            </a:r>
            <a:endParaRPr sz="3300">
              <a:solidFill>
                <a:schemeClr val="dk1"/>
              </a:solidFill>
              <a:latin typeface="Comic Sans MS"/>
              <a:ea typeface="Comic Sans MS"/>
              <a:cs typeface="Comic Sans MS"/>
              <a:sym typeface="Comic Sans MS"/>
            </a:endParaRPr>
          </a:p>
          <a:p>
            <a:pPr indent="-438150" lvl="0" marL="1371600" rtl="0" algn="l">
              <a:lnSpc>
                <a:spcPct val="150000"/>
              </a:lnSpc>
              <a:spcBef>
                <a:spcPts val="0"/>
              </a:spcBef>
              <a:spcAft>
                <a:spcPts val="0"/>
              </a:spcAft>
              <a:buClr>
                <a:schemeClr val="dk1"/>
              </a:buClr>
              <a:buSzPts val="3300"/>
              <a:buFont typeface="Comic Sans MS"/>
              <a:buChar char="❏"/>
            </a:pPr>
            <a:r>
              <a:rPr lang="en" sz="3300">
                <a:solidFill>
                  <a:schemeClr val="dk1"/>
                </a:solidFill>
                <a:latin typeface="Comic Sans MS"/>
                <a:ea typeface="Comic Sans MS"/>
                <a:cs typeface="Comic Sans MS"/>
                <a:sym typeface="Comic Sans MS"/>
              </a:rPr>
              <a:t>Management and Prevention Of pyogenic meningitis.</a:t>
            </a:r>
            <a:endParaRPr sz="3300">
              <a:latin typeface="Comic Sans MS"/>
              <a:ea typeface="Comic Sans MS"/>
              <a:cs typeface="Comic Sans MS"/>
              <a:sym typeface="Comic Sans MS"/>
            </a:endParaRPr>
          </a:p>
        </p:txBody>
      </p:sp>
      <p:pic>
        <p:nvPicPr>
          <p:cNvPr id="57" name="Google Shape;57;p13"/>
          <p:cNvPicPr preferRelativeResize="0"/>
          <p:nvPr/>
        </p:nvPicPr>
        <p:blipFill>
          <a:blip r:embed="rId6">
            <a:alphaModFix/>
          </a:blip>
          <a:stretch>
            <a:fillRect/>
          </a:stretch>
        </p:blipFill>
        <p:spPr>
          <a:xfrm>
            <a:off x="15476927" y="-2"/>
            <a:ext cx="1942401" cy="1825600"/>
          </a:xfrm>
          <a:prstGeom prst="rect">
            <a:avLst/>
          </a:prstGeom>
          <a:noFill/>
          <a:ln>
            <a:noFill/>
          </a:ln>
        </p:spPr>
      </p:pic>
      <p:pic>
        <p:nvPicPr>
          <p:cNvPr id="58" name="Google Shape;58;p13"/>
          <p:cNvPicPr preferRelativeResize="0"/>
          <p:nvPr/>
        </p:nvPicPr>
        <p:blipFill>
          <a:blip r:embed="rId7">
            <a:alphaModFix/>
          </a:blip>
          <a:stretch>
            <a:fillRect/>
          </a:stretch>
        </p:blipFill>
        <p:spPr>
          <a:xfrm>
            <a:off x="13452500" y="19380200"/>
            <a:ext cx="3966826" cy="39867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159" name="Shape 159"/>
        <p:cNvGrpSpPr/>
        <p:nvPr/>
      </p:nvGrpSpPr>
      <p:grpSpPr>
        <a:xfrm>
          <a:off x="0" y="0"/>
          <a:ext cx="0" cy="0"/>
          <a:chOff x="0" y="0"/>
          <a:chExt cx="0" cy="0"/>
        </a:xfrm>
      </p:grpSpPr>
      <p:pic>
        <p:nvPicPr>
          <p:cNvPr id="160" name="Google Shape;160;p22"/>
          <p:cNvPicPr preferRelativeResize="0"/>
          <p:nvPr/>
        </p:nvPicPr>
        <p:blipFill>
          <a:blip r:embed="rId4">
            <a:alphaModFix/>
          </a:blip>
          <a:stretch>
            <a:fillRect/>
          </a:stretch>
        </p:blipFill>
        <p:spPr>
          <a:xfrm>
            <a:off x="4733344" y="2488152"/>
            <a:ext cx="9586545" cy="668108"/>
          </a:xfrm>
          <a:prstGeom prst="rect">
            <a:avLst/>
          </a:prstGeom>
          <a:noFill/>
          <a:ln>
            <a:noFill/>
          </a:ln>
        </p:spPr>
      </p:pic>
      <p:sp>
        <p:nvSpPr>
          <p:cNvPr id="161" name="Google Shape;161;p22"/>
          <p:cNvSpPr txBox="1"/>
          <p:nvPr/>
        </p:nvSpPr>
        <p:spPr>
          <a:xfrm>
            <a:off x="3432890" y="216823"/>
            <a:ext cx="9563700" cy="1950900"/>
          </a:xfrm>
          <a:prstGeom prst="rect">
            <a:avLst/>
          </a:prstGeom>
          <a:noFill/>
          <a:ln>
            <a:noFill/>
          </a:ln>
        </p:spPr>
        <p:txBody>
          <a:bodyPr anchorCtr="0" anchor="t" bIns="191875" lIns="191875" spcFirstLastPara="1" rIns="191875" wrap="square" tIns="191875">
            <a:noAutofit/>
          </a:bodyPr>
          <a:lstStyle/>
          <a:p>
            <a:pPr indent="0" lvl="0" marL="0" rtl="0" algn="l">
              <a:spcBef>
                <a:spcPts val="0"/>
              </a:spcBef>
              <a:spcAft>
                <a:spcPts val="0"/>
              </a:spcAft>
              <a:buNone/>
            </a:pPr>
            <a:r>
              <a:rPr b="1" lang="en" sz="5900">
                <a:latin typeface="Josefin Sans"/>
                <a:ea typeface="Josefin Sans"/>
                <a:cs typeface="Josefin Sans"/>
                <a:sym typeface="Josefin Sans"/>
              </a:rPr>
              <a:t>Normal &amp; Turbid CSF</a:t>
            </a:r>
            <a:endParaRPr b="1" sz="5900">
              <a:latin typeface="Josefin Sans"/>
              <a:ea typeface="Josefin Sans"/>
              <a:cs typeface="Josefin Sans"/>
              <a:sym typeface="Josefin Sans"/>
            </a:endParaRPr>
          </a:p>
        </p:txBody>
      </p:sp>
      <p:pic>
        <p:nvPicPr>
          <p:cNvPr id="162" name="Google Shape;162;p22"/>
          <p:cNvPicPr preferRelativeResize="0"/>
          <p:nvPr/>
        </p:nvPicPr>
        <p:blipFill>
          <a:blip r:embed="rId5">
            <a:alphaModFix/>
          </a:blip>
          <a:stretch>
            <a:fillRect/>
          </a:stretch>
        </p:blipFill>
        <p:spPr>
          <a:xfrm>
            <a:off x="4194917" y="1626322"/>
            <a:ext cx="5186577" cy="3208456"/>
          </a:xfrm>
          <a:prstGeom prst="rect">
            <a:avLst/>
          </a:prstGeom>
          <a:noFill/>
          <a:ln>
            <a:noFill/>
          </a:ln>
        </p:spPr>
      </p:pic>
      <p:pic>
        <p:nvPicPr>
          <p:cNvPr id="163" name="Google Shape;163;p22"/>
          <p:cNvPicPr preferRelativeResize="0"/>
          <p:nvPr/>
        </p:nvPicPr>
        <p:blipFill>
          <a:blip r:embed="rId6">
            <a:alphaModFix/>
          </a:blip>
          <a:stretch>
            <a:fillRect/>
          </a:stretch>
        </p:blipFill>
        <p:spPr>
          <a:xfrm>
            <a:off x="9954474" y="1473922"/>
            <a:ext cx="5186574" cy="3208454"/>
          </a:xfrm>
          <a:prstGeom prst="rect">
            <a:avLst/>
          </a:prstGeom>
          <a:noFill/>
          <a:ln>
            <a:noFill/>
          </a:ln>
        </p:spPr>
      </p:pic>
      <p:sp>
        <p:nvSpPr>
          <p:cNvPr id="164" name="Google Shape;164;p22"/>
          <p:cNvSpPr txBox="1"/>
          <p:nvPr/>
        </p:nvSpPr>
        <p:spPr>
          <a:xfrm>
            <a:off x="1706900" y="20275850"/>
            <a:ext cx="14078100" cy="2659500"/>
          </a:xfrm>
          <a:prstGeom prst="rect">
            <a:avLst/>
          </a:prstGeom>
          <a:noFill/>
          <a:ln cap="flat" cmpd="sng" w="9525">
            <a:solidFill>
              <a:srgbClr val="000000"/>
            </a:solidFill>
            <a:prstDash val="dash"/>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sz="3000"/>
              <a:t>-Bacterial: WBC very high---</a:t>
            </a:r>
            <a:r>
              <a:rPr lang="en" sz="3000">
                <a:solidFill>
                  <a:schemeClr val="dk1"/>
                </a:solidFill>
              </a:rPr>
              <a:t>glucose vey low</a:t>
            </a:r>
            <a:endParaRPr sz="3000"/>
          </a:p>
          <a:p>
            <a:pPr indent="0" lvl="0" marL="0" rtl="0" algn="l">
              <a:spcBef>
                <a:spcPts val="0"/>
              </a:spcBef>
              <a:spcAft>
                <a:spcPts val="0"/>
              </a:spcAft>
              <a:buNone/>
            </a:pPr>
            <a:r>
              <a:rPr lang="en" sz="3000"/>
              <a:t>-Viral: WBC very low (</a:t>
            </a:r>
            <a:r>
              <a:rPr lang="en" sz="3000"/>
              <a:t>ما توصل</a:t>
            </a:r>
            <a:r>
              <a:rPr lang="en" sz="3000"/>
              <a:t> الف)---normal glucose or slightly low</a:t>
            </a:r>
            <a:endParaRPr sz="3000"/>
          </a:p>
          <a:p>
            <a:pPr indent="0" lvl="0" marL="0" rtl="0" algn="l">
              <a:spcBef>
                <a:spcPts val="0"/>
              </a:spcBef>
              <a:spcAft>
                <a:spcPts val="0"/>
              </a:spcAft>
              <a:buNone/>
            </a:pPr>
            <a:r>
              <a:rPr lang="en" sz="3000"/>
              <a:t>-TB: WBC usually hundreds-- low glucose</a:t>
            </a:r>
            <a:endParaRPr sz="3000"/>
          </a:p>
          <a:p>
            <a:pPr indent="0" lvl="0" marL="0" rtl="0" algn="l">
              <a:spcBef>
                <a:spcPts val="0"/>
              </a:spcBef>
              <a:spcAft>
                <a:spcPts val="0"/>
              </a:spcAft>
              <a:buNone/>
            </a:pPr>
            <a:r>
              <a:rPr lang="en" sz="3000"/>
              <a:t>-Protein is elevated in all of them , but mainly in TB or bacteria</a:t>
            </a:r>
            <a:endParaRPr sz="3000"/>
          </a:p>
          <a:p>
            <a:pPr indent="0" lvl="0" marL="0" rtl="0" algn="l">
              <a:spcBef>
                <a:spcPts val="0"/>
              </a:spcBef>
              <a:spcAft>
                <a:spcPts val="0"/>
              </a:spcAft>
              <a:buNone/>
            </a:pPr>
            <a:r>
              <a:rPr lang="en" sz="3000"/>
              <a:t>TB symptoms are more subacute</a:t>
            </a:r>
            <a:r>
              <a:rPr lang="en" sz="3000">
                <a:solidFill>
                  <a:srgbClr val="999999"/>
                </a:solidFill>
              </a:rPr>
              <a:t> not 1-2 days its1-2 weeks </a:t>
            </a:r>
            <a:r>
              <a:rPr lang="en" sz="3000">
                <a:solidFill>
                  <a:srgbClr val="999999"/>
                </a:solidFill>
              </a:rPr>
              <a:t>usually</a:t>
            </a:r>
            <a:endParaRPr sz="3000">
              <a:solidFill>
                <a:srgbClr val="999999"/>
              </a:solidFill>
            </a:endParaRPr>
          </a:p>
        </p:txBody>
      </p:sp>
      <p:sp>
        <p:nvSpPr>
          <p:cNvPr id="165" name="Google Shape;165;p22"/>
          <p:cNvSpPr/>
          <p:nvPr/>
        </p:nvSpPr>
        <p:spPr>
          <a:xfrm>
            <a:off x="109575" y="2623000"/>
            <a:ext cx="3944100" cy="1950900"/>
          </a:xfrm>
          <a:prstGeom prst="rect">
            <a:avLst/>
          </a:prstGeom>
          <a:solidFill>
            <a:srgbClr val="93C47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2600">
                <a:solidFill>
                  <a:schemeClr val="dk1"/>
                </a:solidFill>
              </a:rPr>
              <a:t>Tip</a:t>
            </a:r>
            <a:r>
              <a:rPr lang="en" sz="2600">
                <a:solidFill>
                  <a:schemeClr val="dk1"/>
                </a:solidFill>
              </a:rPr>
              <a:t>:don't memorize the exact numbers just know how to differentiate </a:t>
            </a:r>
            <a:endParaRPr sz="2600">
              <a:solidFill>
                <a:schemeClr val="dk1"/>
              </a:solidFill>
            </a:endParaRPr>
          </a:p>
        </p:txBody>
      </p:sp>
      <p:sp>
        <p:nvSpPr>
          <p:cNvPr id="166" name="Google Shape;166;p22"/>
          <p:cNvSpPr txBox="1"/>
          <p:nvPr/>
        </p:nvSpPr>
        <p:spPr>
          <a:xfrm rot="-5400000">
            <a:off x="464050" y="21057450"/>
            <a:ext cx="1978200" cy="1016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latin typeface="Calibri"/>
                <a:ea typeface="Calibri"/>
                <a:cs typeface="Calibri"/>
                <a:sym typeface="Calibri"/>
              </a:rPr>
              <a:t>dr.</a:t>
            </a:r>
            <a:r>
              <a:rPr lang="en" sz="3600">
                <a:latin typeface="Calibri"/>
                <a:ea typeface="Calibri"/>
                <a:cs typeface="Calibri"/>
                <a:sym typeface="Calibri"/>
              </a:rPr>
              <a:t>notes</a:t>
            </a:r>
            <a:endParaRPr sz="3600">
              <a:latin typeface="Calibri"/>
              <a:ea typeface="Calibri"/>
              <a:cs typeface="Calibri"/>
              <a:sym typeface="Calibri"/>
            </a:endParaRPr>
          </a:p>
        </p:txBody>
      </p:sp>
      <p:graphicFrame>
        <p:nvGraphicFramePr>
          <p:cNvPr id="167" name="Google Shape;167;p22"/>
          <p:cNvGraphicFramePr/>
          <p:nvPr/>
        </p:nvGraphicFramePr>
        <p:xfrm>
          <a:off x="952500" y="5240788"/>
          <a:ext cx="3000000" cy="3000000"/>
        </p:xfrm>
        <a:graphic>
          <a:graphicData uri="http://schemas.openxmlformats.org/drawingml/2006/table">
            <a:tbl>
              <a:tblPr>
                <a:noFill/>
                <a:tableStyleId>{92514E07-169D-485B-973F-D6F749F73A11}</a:tableStyleId>
              </a:tblPr>
              <a:tblGrid>
                <a:gridCol w="4233575"/>
                <a:gridCol w="3523575"/>
                <a:gridCol w="3878575"/>
                <a:gridCol w="3878575"/>
              </a:tblGrid>
              <a:tr h="977600">
                <a:tc>
                  <a:txBody>
                    <a:bodyPr>
                      <a:noAutofit/>
                    </a:bodyPr>
                    <a:lstStyle/>
                    <a:p>
                      <a:pPr indent="0" lvl="0" marL="0" rtl="0" algn="ctr">
                        <a:spcBef>
                          <a:spcPts val="0"/>
                        </a:spcBef>
                        <a:spcAft>
                          <a:spcPts val="0"/>
                        </a:spcAft>
                        <a:buNone/>
                      </a:pPr>
                      <a:r>
                        <a:rPr b="1" lang="en" sz="3600">
                          <a:latin typeface="Calibri"/>
                          <a:ea typeface="Calibri"/>
                          <a:cs typeface="Calibri"/>
                          <a:sym typeface="Calibri"/>
                        </a:rPr>
                        <a:t>Condition</a:t>
                      </a:r>
                      <a:endParaRPr b="1" sz="3600">
                        <a:latin typeface="Calibri"/>
                        <a:ea typeface="Calibri"/>
                        <a:cs typeface="Calibri"/>
                        <a:sym typeface="Calibri"/>
                      </a:endParaRPr>
                    </a:p>
                  </a:txBody>
                  <a:tcPr marT="91425" marB="91425" marR="91425" marL="91425">
                    <a:lnL cap="flat" cmpd="sng" w="9525">
                      <a:solidFill>
                        <a:srgbClr val="274E13"/>
                      </a:solidFill>
                      <a:prstDash val="solid"/>
                      <a:round/>
                      <a:headEnd len="sm" w="sm" type="none"/>
                      <a:tailEnd len="sm" w="sm" type="none"/>
                    </a:lnL>
                    <a:lnR cap="flat" cmpd="sng" w="9525">
                      <a:solidFill>
                        <a:srgbClr val="274E13"/>
                      </a:solidFill>
                      <a:prstDash val="solid"/>
                      <a:round/>
                      <a:headEnd len="sm" w="sm" type="none"/>
                      <a:tailEnd len="sm" w="sm" type="none"/>
                    </a:lnR>
                    <a:lnT cap="flat" cmpd="sng" w="9525">
                      <a:solidFill>
                        <a:srgbClr val="274E13"/>
                      </a:solidFill>
                      <a:prstDash val="solid"/>
                      <a:round/>
                      <a:headEnd len="sm" w="sm" type="none"/>
                      <a:tailEnd len="sm" w="sm" type="none"/>
                    </a:lnT>
                    <a:lnB cap="flat" cmpd="sng" w="9525">
                      <a:solidFill>
                        <a:srgbClr val="274E13"/>
                      </a:solidFill>
                      <a:prstDash val="solid"/>
                      <a:round/>
                      <a:headEnd len="sm" w="sm" type="none"/>
                      <a:tailEnd len="sm" w="sm" type="none"/>
                    </a:lnB>
                    <a:solidFill>
                      <a:srgbClr val="B6D7A8"/>
                    </a:solidFill>
                  </a:tcPr>
                </a:tc>
                <a:tc>
                  <a:txBody>
                    <a:bodyPr>
                      <a:noAutofit/>
                    </a:bodyPr>
                    <a:lstStyle/>
                    <a:p>
                      <a:pPr indent="0" lvl="0" marL="0" rtl="0" algn="ctr">
                        <a:spcBef>
                          <a:spcPts val="0"/>
                        </a:spcBef>
                        <a:spcAft>
                          <a:spcPts val="0"/>
                        </a:spcAft>
                        <a:buNone/>
                      </a:pPr>
                      <a:r>
                        <a:rPr b="1" lang="en" sz="3600">
                          <a:latin typeface="Calibri"/>
                          <a:ea typeface="Calibri"/>
                          <a:cs typeface="Calibri"/>
                          <a:sym typeface="Calibri"/>
                        </a:rPr>
                        <a:t>WBC</a:t>
                      </a:r>
                      <a:endParaRPr b="1" sz="3600">
                        <a:latin typeface="Calibri"/>
                        <a:ea typeface="Calibri"/>
                        <a:cs typeface="Calibri"/>
                        <a:sym typeface="Calibri"/>
                      </a:endParaRPr>
                    </a:p>
                  </a:txBody>
                  <a:tcPr marT="91425" marB="91425" marR="91425" marL="91425">
                    <a:lnL cap="flat" cmpd="sng" w="9525">
                      <a:solidFill>
                        <a:srgbClr val="274E13"/>
                      </a:solidFill>
                      <a:prstDash val="solid"/>
                      <a:round/>
                      <a:headEnd len="sm" w="sm" type="none"/>
                      <a:tailEnd len="sm" w="sm" type="none"/>
                    </a:lnL>
                    <a:lnR cap="flat" cmpd="sng" w="9525">
                      <a:solidFill>
                        <a:srgbClr val="274E13"/>
                      </a:solidFill>
                      <a:prstDash val="solid"/>
                      <a:round/>
                      <a:headEnd len="sm" w="sm" type="none"/>
                      <a:tailEnd len="sm" w="sm" type="none"/>
                    </a:lnR>
                    <a:lnT cap="flat" cmpd="sng" w="9525">
                      <a:solidFill>
                        <a:srgbClr val="274E13"/>
                      </a:solidFill>
                      <a:prstDash val="solid"/>
                      <a:round/>
                      <a:headEnd len="sm" w="sm" type="none"/>
                      <a:tailEnd len="sm" w="sm" type="none"/>
                    </a:lnT>
                    <a:lnB cap="flat" cmpd="sng" w="9525">
                      <a:solidFill>
                        <a:srgbClr val="274E13"/>
                      </a:solidFill>
                      <a:prstDash val="solid"/>
                      <a:round/>
                      <a:headEnd len="sm" w="sm" type="none"/>
                      <a:tailEnd len="sm" w="sm" type="none"/>
                    </a:lnB>
                    <a:solidFill>
                      <a:srgbClr val="93C47D"/>
                    </a:solidFill>
                  </a:tcPr>
                </a:tc>
                <a:tc>
                  <a:txBody>
                    <a:bodyPr>
                      <a:noAutofit/>
                    </a:bodyPr>
                    <a:lstStyle/>
                    <a:p>
                      <a:pPr indent="0" lvl="0" marL="0" rtl="0" algn="ctr">
                        <a:spcBef>
                          <a:spcPts val="0"/>
                        </a:spcBef>
                        <a:spcAft>
                          <a:spcPts val="0"/>
                        </a:spcAft>
                        <a:buNone/>
                      </a:pPr>
                      <a:r>
                        <a:rPr b="1" lang="en" sz="3600">
                          <a:latin typeface="Calibri"/>
                          <a:ea typeface="Calibri"/>
                          <a:cs typeface="Calibri"/>
                          <a:sym typeface="Calibri"/>
                        </a:rPr>
                        <a:t>Protein</a:t>
                      </a:r>
                      <a:endParaRPr b="1" sz="3600">
                        <a:latin typeface="Calibri"/>
                        <a:ea typeface="Calibri"/>
                        <a:cs typeface="Calibri"/>
                        <a:sym typeface="Calibri"/>
                      </a:endParaRPr>
                    </a:p>
                    <a:p>
                      <a:pPr indent="0" lvl="0" marL="0" rtl="0" algn="ctr">
                        <a:spcBef>
                          <a:spcPts val="0"/>
                        </a:spcBef>
                        <a:spcAft>
                          <a:spcPts val="0"/>
                        </a:spcAft>
                        <a:buNone/>
                      </a:pPr>
                      <a:r>
                        <a:rPr b="1" lang="en" sz="3600">
                          <a:latin typeface="Calibri"/>
                          <a:ea typeface="Calibri"/>
                          <a:cs typeface="Calibri"/>
                          <a:sym typeface="Calibri"/>
                        </a:rPr>
                        <a:t>(mg/dL)</a:t>
                      </a:r>
                      <a:endParaRPr b="1" sz="3600">
                        <a:latin typeface="Calibri"/>
                        <a:ea typeface="Calibri"/>
                        <a:cs typeface="Calibri"/>
                        <a:sym typeface="Calibri"/>
                      </a:endParaRPr>
                    </a:p>
                  </a:txBody>
                  <a:tcPr marT="91425" marB="91425" marR="91425" marL="91425">
                    <a:lnL cap="flat" cmpd="sng" w="9525">
                      <a:solidFill>
                        <a:srgbClr val="274E13"/>
                      </a:solidFill>
                      <a:prstDash val="solid"/>
                      <a:round/>
                      <a:headEnd len="sm" w="sm" type="none"/>
                      <a:tailEnd len="sm" w="sm" type="none"/>
                    </a:lnL>
                    <a:lnR cap="flat" cmpd="sng" w="9525">
                      <a:solidFill>
                        <a:srgbClr val="274E13"/>
                      </a:solidFill>
                      <a:prstDash val="solid"/>
                      <a:round/>
                      <a:headEnd len="sm" w="sm" type="none"/>
                      <a:tailEnd len="sm" w="sm" type="none"/>
                    </a:lnR>
                    <a:lnT cap="flat" cmpd="sng" w="9525">
                      <a:solidFill>
                        <a:srgbClr val="274E13"/>
                      </a:solidFill>
                      <a:prstDash val="solid"/>
                      <a:round/>
                      <a:headEnd len="sm" w="sm" type="none"/>
                      <a:tailEnd len="sm" w="sm" type="none"/>
                    </a:lnT>
                    <a:lnB cap="flat" cmpd="sng" w="9525">
                      <a:solidFill>
                        <a:srgbClr val="274E13"/>
                      </a:solidFill>
                      <a:prstDash val="solid"/>
                      <a:round/>
                      <a:headEnd len="sm" w="sm" type="none"/>
                      <a:tailEnd len="sm" w="sm" type="none"/>
                    </a:lnB>
                    <a:solidFill>
                      <a:srgbClr val="B6D7A8"/>
                    </a:solidFill>
                  </a:tcPr>
                </a:tc>
                <a:tc>
                  <a:txBody>
                    <a:bodyPr>
                      <a:noAutofit/>
                    </a:bodyPr>
                    <a:lstStyle/>
                    <a:p>
                      <a:pPr indent="0" lvl="0" marL="0" rtl="0" algn="ctr">
                        <a:spcBef>
                          <a:spcPts val="0"/>
                        </a:spcBef>
                        <a:spcAft>
                          <a:spcPts val="0"/>
                        </a:spcAft>
                        <a:buNone/>
                      </a:pPr>
                      <a:r>
                        <a:rPr b="1" lang="en" sz="3600">
                          <a:latin typeface="Calibri"/>
                          <a:ea typeface="Calibri"/>
                          <a:cs typeface="Calibri"/>
                          <a:sym typeface="Calibri"/>
                        </a:rPr>
                        <a:t>Glucose </a:t>
                      </a:r>
                      <a:endParaRPr b="1" sz="3600">
                        <a:latin typeface="Calibri"/>
                        <a:ea typeface="Calibri"/>
                        <a:cs typeface="Calibri"/>
                        <a:sym typeface="Calibri"/>
                      </a:endParaRPr>
                    </a:p>
                    <a:p>
                      <a:pPr indent="0" lvl="0" marL="0" rtl="0" algn="ctr">
                        <a:spcBef>
                          <a:spcPts val="0"/>
                        </a:spcBef>
                        <a:spcAft>
                          <a:spcPts val="0"/>
                        </a:spcAft>
                        <a:buNone/>
                      </a:pPr>
                      <a:r>
                        <a:rPr b="1" lang="en" sz="3600">
                          <a:latin typeface="Calibri"/>
                          <a:ea typeface="Calibri"/>
                          <a:cs typeface="Calibri"/>
                          <a:sym typeface="Calibri"/>
                        </a:rPr>
                        <a:t>(mg/dL)</a:t>
                      </a:r>
                      <a:endParaRPr b="1" sz="3600">
                        <a:latin typeface="Calibri"/>
                        <a:ea typeface="Calibri"/>
                        <a:cs typeface="Calibri"/>
                        <a:sym typeface="Calibri"/>
                      </a:endParaRPr>
                    </a:p>
                  </a:txBody>
                  <a:tcPr marT="91425" marB="91425" marR="91425" marL="91425">
                    <a:lnL cap="flat" cmpd="sng" w="9525">
                      <a:solidFill>
                        <a:srgbClr val="274E13"/>
                      </a:solidFill>
                      <a:prstDash val="solid"/>
                      <a:round/>
                      <a:headEnd len="sm" w="sm" type="none"/>
                      <a:tailEnd len="sm" w="sm" type="none"/>
                    </a:lnL>
                    <a:lnR cap="flat" cmpd="sng" w="9525">
                      <a:solidFill>
                        <a:srgbClr val="274E13"/>
                      </a:solidFill>
                      <a:prstDash val="solid"/>
                      <a:round/>
                      <a:headEnd len="sm" w="sm" type="none"/>
                      <a:tailEnd len="sm" w="sm" type="none"/>
                    </a:lnR>
                    <a:lnT cap="flat" cmpd="sng" w="9525">
                      <a:solidFill>
                        <a:srgbClr val="274E13"/>
                      </a:solidFill>
                      <a:prstDash val="solid"/>
                      <a:round/>
                      <a:headEnd len="sm" w="sm" type="none"/>
                      <a:tailEnd len="sm" w="sm" type="none"/>
                    </a:lnT>
                    <a:lnB cap="flat" cmpd="sng" w="9525">
                      <a:solidFill>
                        <a:srgbClr val="274E13"/>
                      </a:solidFill>
                      <a:prstDash val="solid"/>
                      <a:round/>
                      <a:headEnd len="sm" w="sm" type="none"/>
                      <a:tailEnd len="sm" w="sm" type="none"/>
                    </a:lnB>
                    <a:solidFill>
                      <a:srgbClr val="93C47D"/>
                    </a:solidFill>
                  </a:tcPr>
                </a:tc>
              </a:tr>
              <a:tr h="1095950">
                <a:tc>
                  <a:txBody>
                    <a:bodyPr>
                      <a:noAutofit/>
                    </a:bodyPr>
                    <a:lstStyle/>
                    <a:p>
                      <a:pPr indent="0" lvl="0" marL="0" rtl="0" algn="ctr">
                        <a:spcBef>
                          <a:spcPts val="0"/>
                        </a:spcBef>
                        <a:spcAft>
                          <a:spcPts val="0"/>
                        </a:spcAft>
                        <a:buNone/>
                      </a:pPr>
                      <a:r>
                        <a:rPr b="1" lang="en" sz="3600">
                          <a:latin typeface="Calibri"/>
                          <a:ea typeface="Calibri"/>
                          <a:cs typeface="Calibri"/>
                          <a:sym typeface="Calibri"/>
                        </a:rPr>
                        <a:t>Normal</a:t>
                      </a:r>
                      <a:endParaRPr b="1" sz="3600">
                        <a:latin typeface="Calibri"/>
                        <a:ea typeface="Calibri"/>
                        <a:cs typeface="Calibri"/>
                        <a:sym typeface="Calibri"/>
                      </a:endParaRPr>
                    </a:p>
                  </a:txBody>
                  <a:tcPr marT="91425" marB="91425" marR="91425" marL="91425">
                    <a:lnL cap="flat" cmpd="sng" w="9525">
                      <a:solidFill>
                        <a:srgbClr val="274E13"/>
                      </a:solidFill>
                      <a:prstDash val="solid"/>
                      <a:round/>
                      <a:headEnd len="sm" w="sm" type="none"/>
                      <a:tailEnd len="sm" w="sm" type="none"/>
                    </a:lnL>
                    <a:lnR cap="flat" cmpd="sng" w="9525">
                      <a:solidFill>
                        <a:srgbClr val="274E13"/>
                      </a:solidFill>
                      <a:prstDash val="solid"/>
                      <a:round/>
                      <a:headEnd len="sm" w="sm" type="none"/>
                      <a:tailEnd len="sm" w="sm" type="none"/>
                    </a:lnR>
                    <a:lnT cap="flat" cmpd="sng" w="9525">
                      <a:solidFill>
                        <a:srgbClr val="274E13"/>
                      </a:solidFill>
                      <a:prstDash val="solid"/>
                      <a:round/>
                      <a:headEnd len="sm" w="sm" type="none"/>
                      <a:tailEnd len="sm" w="sm" type="none"/>
                    </a:lnT>
                    <a:lnB cap="flat" cmpd="sng" w="9525">
                      <a:solidFill>
                        <a:srgbClr val="274E13"/>
                      </a:solidFill>
                      <a:prstDash val="solid"/>
                      <a:round/>
                      <a:headEnd len="sm" w="sm" type="none"/>
                      <a:tailEnd len="sm" w="sm" type="none"/>
                    </a:lnB>
                    <a:solidFill>
                      <a:srgbClr val="93C47D"/>
                    </a:solidFill>
                  </a:tcPr>
                </a:tc>
                <a:tc>
                  <a:txBody>
                    <a:bodyPr>
                      <a:noAutofit/>
                    </a:bodyPr>
                    <a:lstStyle/>
                    <a:p>
                      <a:pPr indent="0" lvl="0" marL="0" rtl="0" algn="ctr">
                        <a:spcBef>
                          <a:spcPts val="0"/>
                        </a:spcBef>
                        <a:spcAft>
                          <a:spcPts val="0"/>
                        </a:spcAft>
                        <a:buNone/>
                      </a:pPr>
                      <a:r>
                        <a:rPr lang="en" sz="3000">
                          <a:latin typeface="Calibri"/>
                          <a:ea typeface="Calibri"/>
                          <a:cs typeface="Calibri"/>
                          <a:sym typeface="Calibri"/>
                        </a:rPr>
                        <a:t>&lt;5, ≥75% lymphos</a:t>
                      </a:r>
                      <a:endParaRPr sz="3000">
                        <a:latin typeface="Calibri"/>
                        <a:ea typeface="Calibri"/>
                        <a:cs typeface="Calibri"/>
                        <a:sym typeface="Calibri"/>
                      </a:endParaRPr>
                    </a:p>
                  </a:txBody>
                  <a:tcPr marT="91425" marB="91425" marR="91425" marL="91425">
                    <a:lnL cap="flat" cmpd="sng" w="9525">
                      <a:solidFill>
                        <a:srgbClr val="274E13"/>
                      </a:solidFill>
                      <a:prstDash val="solid"/>
                      <a:round/>
                      <a:headEnd len="sm" w="sm" type="none"/>
                      <a:tailEnd len="sm" w="sm" type="none"/>
                    </a:lnL>
                    <a:lnR cap="flat" cmpd="sng" w="9525">
                      <a:solidFill>
                        <a:srgbClr val="274E13"/>
                      </a:solidFill>
                      <a:prstDash val="solid"/>
                      <a:round/>
                      <a:headEnd len="sm" w="sm" type="none"/>
                      <a:tailEnd len="sm" w="sm" type="none"/>
                    </a:lnR>
                    <a:lnT cap="flat" cmpd="sng" w="9525">
                      <a:solidFill>
                        <a:srgbClr val="274E13"/>
                      </a:solidFill>
                      <a:prstDash val="solid"/>
                      <a:round/>
                      <a:headEnd len="sm" w="sm" type="none"/>
                      <a:tailEnd len="sm" w="sm" type="none"/>
                    </a:lnT>
                    <a:lnB cap="flat" cmpd="sng" w="9525">
                      <a:solidFill>
                        <a:srgbClr val="274E13"/>
                      </a:solidFill>
                      <a:prstDash val="solid"/>
                      <a:round/>
                      <a:headEnd len="sm" w="sm" type="none"/>
                      <a:tailEnd len="sm" w="sm" type="none"/>
                    </a:lnB>
                  </a:tcPr>
                </a:tc>
                <a:tc>
                  <a:txBody>
                    <a:bodyPr>
                      <a:noAutofit/>
                    </a:bodyPr>
                    <a:lstStyle/>
                    <a:p>
                      <a:pPr indent="0" lvl="0" marL="0" rtl="0" algn="ctr">
                        <a:spcBef>
                          <a:spcPts val="0"/>
                        </a:spcBef>
                        <a:spcAft>
                          <a:spcPts val="0"/>
                        </a:spcAft>
                        <a:buNone/>
                      </a:pPr>
                      <a:r>
                        <a:rPr lang="en" sz="3000">
                          <a:latin typeface="Calibri"/>
                          <a:ea typeface="Calibri"/>
                          <a:cs typeface="Calibri"/>
                          <a:sym typeface="Calibri"/>
                        </a:rPr>
                        <a:t>20-45</a:t>
                      </a:r>
                      <a:endParaRPr sz="3000">
                        <a:latin typeface="Calibri"/>
                        <a:ea typeface="Calibri"/>
                        <a:cs typeface="Calibri"/>
                        <a:sym typeface="Calibri"/>
                      </a:endParaRPr>
                    </a:p>
                  </a:txBody>
                  <a:tcPr marT="91425" marB="91425" marR="91425" marL="91425">
                    <a:lnL cap="flat" cmpd="sng" w="9525">
                      <a:solidFill>
                        <a:srgbClr val="274E13"/>
                      </a:solidFill>
                      <a:prstDash val="solid"/>
                      <a:round/>
                      <a:headEnd len="sm" w="sm" type="none"/>
                      <a:tailEnd len="sm" w="sm" type="none"/>
                    </a:lnL>
                    <a:lnR cap="flat" cmpd="sng" w="9525">
                      <a:solidFill>
                        <a:srgbClr val="274E13"/>
                      </a:solidFill>
                      <a:prstDash val="solid"/>
                      <a:round/>
                      <a:headEnd len="sm" w="sm" type="none"/>
                      <a:tailEnd len="sm" w="sm" type="none"/>
                    </a:lnR>
                    <a:lnT cap="flat" cmpd="sng" w="9525">
                      <a:solidFill>
                        <a:srgbClr val="274E13"/>
                      </a:solidFill>
                      <a:prstDash val="solid"/>
                      <a:round/>
                      <a:headEnd len="sm" w="sm" type="none"/>
                      <a:tailEnd len="sm" w="sm" type="none"/>
                    </a:lnT>
                    <a:lnB cap="flat" cmpd="sng" w="9525">
                      <a:solidFill>
                        <a:srgbClr val="274E13"/>
                      </a:solidFill>
                      <a:prstDash val="solid"/>
                      <a:round/>
                      <a:headEnd len="sm" w="sm" type="none"/>
                      <a:tailEnd len="sm" w="sm" type="none"/>
                    </a:lnB>
                  </a:tcPr>
                </a:tc>
                <a:tc>
                  <a:txBody>
                    <a:bodyPr>
                      <a:noAutofit/>
                    </a:bodyPr>
                    <a:lstStyle/>
                    <a:p>
                      <a:pPr indent="0" lvl="0" marL="0" rtl="0" algn="ctr">
                        <a:spcBef>
                          <a:spcPts val="0"/>
                        </a:spcBef>
                        <a:spcAft>
                          <a:spcPts val="0"/>
                        </a:spcAft>
                        <a:buNone/>
                      </a:pPr>
                      <a:r>
                        <a:rPr lang="en" sz="3000">
                          <a:latin typeface="Calibri"/>
                          <a:ea typeface="Calibri"/>
                          <a:cs typeface="Calibri"/>
                          <a:sym typeface="Calibri"/>
                        </a:rPr>
                        <a:t>&gt;50 (or 75% serum glucose)</a:t>
                      </a:r>
                      <a:endParaRPr sz="3000">
                        <a:latin typeface="Calibri"/>
                        <a:ea typeface="Calibri"/>
                        <a:cs typeface="Calibri"/>
                        <a:sym typeface="Calibri"/>
                      </a:endParaRPr>
                    </a:p>
                  </a:txBody>
                  <a:tcPr marT="91425" marB="91425" marR="91425" marL="91425">
                    <a:lnL cap="flat" cmpd="sng" w="9525">
                      <a:solidFill>
                        <a:srgbClr val="274E13"/>
                      </a:solidFill>
                      <a:prstDash val="solid"/>
                      <a:round/>
                      <a:headEnd len="sm" w="sm" type="none"/>
                      <a:tailEnd len="sm" w="sm" type="none"/>
                    </a:lnL>
                    <a:lnR cap="flat" cmpd="sng" w="9525">
                      <a:solidFill>
                        <a:srgbClr val="274E13"/>
                      </a:solidFill>
                      <a:prstDash val="solid"/>
                      <a:round/>
                      <a:headEnd len="sm" w="sm" type="none"/>
                      <a:tailEnd len="sm" w="sm" type="none"/>
                    </a:lnR>
                    <a:lnT cap="flat" cmpd="sng" w="9525">
                      <a:solidFill>
                        <a:srgbClr val="274E13"/>
                      </a:solidFill>
                      <a:prstDash val="solid"/>
                      <a:round/>
                      <a:headEnd len="sm" w="sm" type="none"/>
                      <a:tailEnd len="sm" w="sm" type="none"/>
                    </a:lnT>
                    <a:lnB cap="flat" cmpd="sng" w="9525">
                      <a:solidFill>
                        <a:srgbClr val="274E13"/>
                      </a:solidFill>
                      <a:prstDash val="solid"/>
                      <a:round/>
                      <a:headEnd len="sm" w="sm" type="none"/>
                      <a:tailEnd len="sm" w="sm" type="none"/>
                    </a:lnB>
                  </a:tcPr>
                </a:tc>
              </a:tr>
              <a:tr h="1746775">
                <a:tc>
                  <a:txBody>
                    <a:bodyPr>
                      <a:noAutofit/>
                    </a:bodyPr>
                    <a:lstStyle/>
                    <a:p>
                      <a:pPr indent="0" lvl="0" marL="0" rtl="0" algn="ctr">
                        <a:spcBef>
                          <a:spcPts val="0"/>
                        </a:spcBef>
                        <a:spcAft>
                          <a:spcPts val="0"/>
                        </a:spcAft>
                        <a:buNone/>
                      </a:pPr>
                      <a:r>
                        <a:rPr b="1" lang="en" sz="3600">
                          <a:latin typeface="Calibri"/>
                          <a:ea typeface="Calibri"/>
                          <a:cs typeface="Calibri"/>
                          <a:sym typeface="Calibri"/>
                        </a:rPr>
                        <a:t>Bacterial, acute</a:t>
                      </a:r>
                      <a:endParaRPr b="1" sz="3600">
                        <a:latin typeface="Calibri"/>
                        <a:ea typeface="Calibri"/>
                        <a:cs typeface="Calibri"/>
                        <a:sym typeface="Calibri"/>
                      </a:endParaRPr>
                    </a:p>
                  </a:txBody>
                  <a:tcPr marT="91425" marB="91425" marR="91425" marL="91425">
                    <a:lnL cap="flat" cmpd="sng" w="9525">
                      <a:solidFill>
                        <a:srgbClr val="274E13"/>
                      </a:solidFill>
                      <a:prstDash val="solid"/>
                      <a:round/>
                      <a:headEnd len="sm" w="sm" type="none"/>
                      <a:tailEnd len="sm" w="sm" type="none"/>
                    </a:lnL>
                    <a:lnR cap="flat" cmpd="sng" w="9525">
                      <a:solidFill>
                        <a:srgbClr val="274E13"/>
                      </a:solidFill>
                      <a:prstDash val="solid"/>
                      <a:round/>
                      <a:headEnd len="sm" w="sm" type="none"/>
                      <a:tailEnd len="sm" w="sm" type="none"/>
                    </a:lnR>
                    <a:lnT cap="flat" cmpd="sng" w="9525">
                      <a:solidFill>
                        <a:srgbClr val="274E13"/>
                      </a:solidFill>
                      <a:prstDash val="solid"/>
                      <a:round/>
                      <a:headEnd len="sm" w="sm" type="none"/>
                      <a:tailEnd len="sm" w="sm" type="none"/>
                    </a:lnT>
                    <a:lnB cap="flat" cmpd="sng" w="9525">
                      <a:solidFill>
                        <a:srgbClr val="274E13"/>
                      </a:solidFill>
                      <a:prstDash val="solid"/>
                      <a:round/>
                      <a:headEnd len="sm" w="sm" type="none"/>
                      <a:tailEnd len="sm" w="sm" type="none"/>
                    </a:lnB>
                    <a:solidFill>
                      <a:srgbClr val="B6D7A8"/>
                    </a:solidFill>
                  </a:tcPr>
                </a:tc>
                <a:tc>
                  <a:txBody>
                    <a:bodyPr>
                      <a:noAutofit/>
                    </a:bodyPr>
                    <a:lstStyle/>
                    <a:p>
                      <a:pPr indent="0" lvl="0" marL="0" rtl="0" algn="ctr">
                        <a:spcBef>
                          <a:spcPts val="0"/>
                        </a:spcBef>
                        <a:spcAft>
                          <a:spcPts val="0"/>
                        </a:spcAft>
                        <a:buNone/>
                      </a:pPr>
                      <a:r>
                        <a:rPr lang="en" sz="3000">
                          <a:latin typeface="Calibri"/>
                          <a:ea typeface="Calibri"/>
                          <a:cs typeface="Calibri"/>
                          <a:sym typeface="Calibri"/>
                        </a:rPr>
                        <a:t>100-10,000 or more; usually 300-2,000; Neutros predominate</a:t>
                      </a:r>
                      <a:endParaRPr sz="3000">
                        <a:latin typeface="Calibri"/>
                        <a:ea typeface="Calibri"/>
                        <a:cs typeface="Calibri"/>
                        <a:sym typeface="Calibri"/>
                      </a:endParaRPr>
                    </a:p>
                  </a:txBody>
                  <a:tcPr marT="91425" marB="91425" marR="91425" marL="91425">
                    <a:lnL cap="flat" cmpd="sng" w="9525">
                      <a:solidFill>
                        <a:srgbClr val="274E13"/>
                      </a:solidFill>
                      <a:prstDash val="solid"/>
                      <a:round/>
                      <a:headEnd len="sm" w="sm" type="none"/>
                      <a:tailEnd len="sm" w="sm" type="none"/>
                    </a:lnL>
                    <a:lnR cap="flat" cmpd="sng" w="9525">
                      <a:solidFill>
                        <a:srgbClr val="274E13"/>
                      </a:solidFill>
                      <a:prstDash val="solid"/>
                      <a:round/>
                      <a:headEnd len="sm" w="sm" type="none"/>
                      <a:tailEnd len="sm" w="sm" type="none"/>
                    </a:lnR>
                    <a:lnT cap="flat" cmpd="sng" w="9525">
                      <a:solidFill>
                        <a:srgbClr val="274E13"/>
                      </a:solidFill>
                      <a:prstDash val="solid"/>
                      <a:round/>
                      <a:headEnd len="sm" w="sm" type="none"/>
                      <a:tailEnd len="sm" w="sm" type="none"/>
                    </a:lnT>
                    <a:lnB cap="flat" cmpd="sng" w="9525">
                      <a:solidFill>
                        <a:srgbClr val="274E13"/>
                      </a:solidFill>
                      <a:prstDash val="solid"/>
                      <a:round/>
                      <a:headEnd len="sm" w="sm" type="none"/>
                      <a:tailEnd len="sm" w="sm" type="none"/>
                    </a:lnB>
                  </a:tcPr>
                </a:tc>
                <a:tc>
                  <a:txBody>
                    <a:bodyPr>
                      <a:noAutofit/>
                    </a:bodyPr>
                    <a:lstStyle/>
                    <a:p>
                      <a:pPr indent="0" lvl="0" marL="0" rtl="0" algn="ctr">
                        <a:spcBef>
                          <a:spcPts val="0"/>
                        </a:spcBef>
                        <a:spcAft>
                          <a:spcPts val="0"/>
                        </a:spcAft>
                        <a:buNone/>
                      </a:pPr>
                      <a:r>
                        <a:rPr lang="en" sz="3000">
                          <a:latin typeface="Calibri"/>
                          <a:ea typeface="Calibri"/>
                          <a:cs typeface="Calibri"/>
                          <a:sym typeface="Calibri"/>
                        </a:rPr>
                        <a:t>Usually 100-500</a:t>
                      </a:r>
                      <a:endParaRPr sz="3000">
                        <a:latin typeface="Calibri"/>
                        <a:ea typeface="Calibri"/>
                        <a:cs typeface="Calibri"/>
                        <a:sym typeface="Calibri"/>
                      </a:endParaRPr>
                    </a:p>
                  </a:txBody>
                  <a:tcPr marT="91425" marB="91425" marR="91425" marL="91425">
                    <a:lnL cap="flat" cmpd="sng" w="9525">
                      <a:solidFill>
                        <a:srgbClr val="274E13"/>
                      </a:solidFill>
                      <a:prstDash val="solid"/>
                      <a:round/>
                      <a:headEnd len="sm" w="sm" type="none"/>
                      <a:tailEnd len="sm" w="sm" type="none"/>
                    </a:lnL>
                    <a:lnR cap="flat" cmpd="sng" w="9525">
                      <a:solidFill>
                        <a:srgbClr val="274E13"/>
                      </a:solidFill>
                      <a:prstDash val="solid"/>
                      <a:round/>
                      <a:headEnd len="sm" w="sm" type="none"/>
                      <a:tailEnd len="sm" w="sm" type="none"/>
                    </a:lnR>
                    <a:lnT cap="flat" cmpd="sng" w="9525">
                      <a:solidFill>
                        <a:srgbClr val="274E13"/>
                      </a:solidFill>
                      <a:prstDash val="solid"/>
                      <a:round/>
                      <a:headEnd len="sm" w="sm" type="none"/>
                      <a:tailEnd len="sm" w="sm" type="none"/>
                    </a:lnT>
                    <a:lnB cap="flat" cmpd="sng" w="9525">
                      <a:solidFill>
                        <a:srgbClr val="274E13"/>
                      </a:solidFill>
                      <a:prstDash val="solid"/>
                      <a:round/>
                      <a:headEnd len="sm" w="sm" type="none"/>
                      <a:tailEnd len="sm" w="sm" type="none"/>
                    </a:lnB>
                  </a:tcPr>
                </a:tc>
                <a:tc>
                  <a:txBody>
                    <a:bodyPr>
                      <a:noAutofit/>
                    </a:bodyPr>
                    <a:lstStyle/>
                    <a:p>
                      <a:pPr indent="0" lvl="0" marL="0" rtl="0" algn="ctr">
                        <a:spcBef>
                          <a:spcPts val="0"/>
                        </a:spcBef>
                        <a:spcAft>
                          <a:spcPts val="0"/>
                        </a:spcAft>
                        <a:buNone/>
                      </a:pPr>
                      <a:r>
                        <a:rPr lang="en" sz="3000">
                          <a:latin typeface="Calibri"/>
                          <a:ea typeface="Calibri"/>
                          <a:cs typeface="Calibri"/>
                          <a:sym typeface="Calibri"/>
                        </a:rPr>
                        <a:t>Decreased, usually &lt;40 (or &lt;50% serum glucose)</a:t>
                      </a:r>
                      <a:endParaRPr sz="3000">
                        <a:latin typeface="Calibri"/>
                        <a:ea typeface="Calibri"/>
                        <a:cs typeface="Calibri"/>
                        <a:sym typeface="Calibri"/>
                      </a:endParaRPr>
                    </a:p>
                  </a:txBody>
                  <a:tcPr marT="91425" marB="91425" marR="91425" marL="91425">
                    <a:lnL cap="flat" cmpd="sng" w="9525">
                      <a:solidFill>
                        <a:srgbClr val="274E13"/>
                      </a:solidFill>
                      <a:prstDash val="solid"/>
                      <a:round/>
                      <a:headEnd len="sm" w="sm" type="none"/>
                      <a:tailEnd len="sm" w="sm" type="none"/>
                    </a:lnL>
                    <a:lnR cap="flat" cmpd="sng" w="9525">
                      <a:solidFill>
                        <a:srgbClr val="274E13"/>
                      </a:solidFill>
                      <a:prstDash val="solid"/>
                      <a:round/>
                      <a:headEnd len="sm" w="sm" type="none"/>
                      <a:tailEnd len="sm" w="sm" type="none"/>
                    </a:lnR>
                    <a:lnT cap="flat" cmpd="sng" w="9525">
                      <a:solidFill>
                        <a:srgbClr val="274E13"/>
                      </a:solidFill>
                      <a:prstDash val="solid"/>
                      <a:round/>
                      <a:headEnd len="sm" w="sm" type="none"/>
                      <a:tailEnd len="sm" w="sm" type="none"/>
                    </a:lnT>
                    <a:lnB cap="flat" cmpd="sng" w="9525">
                      <a:solidFill>
                        <a:srgbClr val="274E13"/>
                      </a:solidFill>
                      <a:prstDash val="solid"/>
                      <a:round/>
                      <a:headEnd len="sm" w="sm" type="none"/>
                      <a:tailEnd len="sm" w="sm" type="none"/>
                    </a:lnB>
                  </a:tcPr>
                </a:tc>
              </a:tr>
              <a:tr h="977600">
                <a:tc>
                  <a:txBody>
                    <a:bodyPr>
                      <a:noAutofit/>
                    </a:bodyPr>
                    <a:lstStyle/>
                    <a:p>
                      <a:pPr indent="0" lvl="0" marL="0" rtl="0" algn="ctr">
                        <a:spcBef>
                          <a:spcPts val="0"/>
                        </a:spcBef>
                        <a:spcAft>
                          <a:spcPts val="0"/>
                        </a:spcAft>
                        <a:buNone/>
                      </a:pPr>
                      <a:r>
                        <a:rPr b="1" lang="en" sz="3600">
                          <a:latin typeface="Calibri"/>
                          <a:ea typeface="Calibri"/>
                          <a:cs typeface="Calibri"/>
                          <a:sym typeface="Calibri"/>
                        </a:rPr>
                        <a:t>Bacterial, part rx’d</a:t>
                      </a:r>
                      <a:endParaRPr b="1" sz="3600">
                        <a:latin typeface="Calibri"/>
                        <a:ea typeface="Calibri"/>
                        <a:cs typeface="Calibri"/>
                        <a:sym typeface="Calibri"/>
                      </a:endParaRPr>
                    </a:p>
                  </a:txBody>
                  <a:tcPr marT="91425" marB="91425" marR="91425" marL="91425">
                    <a:lnL cap="flat" cmpd="sng" w="9525">
                      <a:solidFill>
                        <a:srgbClr val="274E13"/>
                      </a:solidFill>
                      <a:prstDash val="solid"/>
                      <a:round/>
                      <a:headEnd len="sm" w="sm" type="none"/>
                      <a:tailEnd len="sm" w="sm" type="none"/>
                    </a:lnL>
                    <a:lnR cap="flat" cmpd="sng" w="9525">
                      <a:solidFill>
                        <a:srgbClr val="274E13"/>
                      </a:solidFill>
                      <a:prstDash val="solid"/>
                      <a:round/>
                      <a:headEnd len="sm" w="sm" type="none"/>
                      <a:tailEnd len="sm" w="sm" type="none"/>
                    </a:lnR>
                    <a:lnT cap="flat" cmpd="sng" w="9525">
                      <a:solidFill>
                        <a:srgbClr val="274E13"/>
                      </a:solidFill>
                      <a:prstDash val="solid"/>
                      <a:round/>
                      <a:headEnd len="sm" w="sm" type="none"/>
                      <a:tailEnd len="sm" w="sm" type="none"/>
                    </a:lnT>
                    <a:lnB cap="flat" cmpd="sng" w="9525">
                      <a:solidFill>
                        <a:srgbClr val="274E13"/>
                      </a:solidFill>
                      <a:prstDash val="solid"/>
                      <a:round/>
                      <a:headEnd len="sm" w="sm" type="none"/>
                      <a:tailEnd len="sm" w="sm" type="none"/>
                    </a:lnB>
                    <a:solidFill>
                      <a:srgbClr val="93C47D"/>
                    </a:solidFill>
                  </a:tcPr>
                </a:tc>
                <a:tc>
                  <a:txBody>
                    <a:bodyPr>
                      <a:noAutofit/>
                    </a:bodyPr>
                    <a:lstStyle/>
                    <a:p>
                      <a:pPr indent="0" lvl="0" marL="0" rtl="0" algn="ctr">
                        <a:spcBef>
                          <a:spcPts val="0"/>
                        </a:spcBef>
                        <a:spcAft>
                          <a:spcPts val="0"/>
                        </a:spcAft>
                        <a:buNone/>
                      </a:pPr>
                      <a:r>
                        <a:rPr lang="en" sz="3000">
                          <a:latin typeface="Calibri"/>
                          <a:ea typeface="Calibri"/>
                          <a:cs typeface="Calibri"/>
                          <a:sym typeface="Calibri"/>
                        </a:rPr>
                        <a:t>5-10,000</a:t>
                      </a:r>
                      <a:endParaRPr sz="3000">
                        <a:latin typeface="Calibri"/>
                        <a:ea typeface="Calibri"/>
                        <a:cs typeface="Calibri"/>
                        <a:sym typeface="Calibri"/>
                      </a:endParaRPr>
                    </a:p>
                  </a:txBody>
                  <a:tcPr marT="91425" marB="91425" marR="91425" marL="91425">
                    <a:lnL cap="flat" cmpd="sng" w="9525">
                      <a:solidFill>
                        <a:srgbClr val="274E13"/>
                      </a:solidFill>
                      <a:prstDash val="solid"/>
                      <a:round/>
                      <a:headEnd len="sm" w="sm" type="none"/>
                      <a:tailEnd len="sm" w="sm" type="none"/>
                    </a:lnL>
                    <a:lnR cap="flat" cmpd="sng" w="9525">
                      <a:solidFill>
                        <a:srgbClr val="274E13"/>
                      </a:solidFill>
                      <a:prstDash val="solid"/>
                      <a:round/>
                      <a:headEnd len="sm" w="sm" type="none"/>
                      <a:tailEnd len="sm" w="sm" type="none"/>
                    </a:lnR>
                    <a:lnT cap="flat" cmpd="sng" w="9525">
                      <a:solidFill>
                        <a:srgbClr val="274E13"/>
                      </a:solidFill>
                      <a:prstDash val="solid"/>
                      <a:round/>
                      <a:headEnd len="sm" w="sm" type="none"/>
                      <a:tailEnd len="sm" w="sm" type="none"/>
                    </a:lnT>
                    <a:lnB cap="flat" cmpd="sng" w="9525">
                      <a:solidFill>
                        <a:srgbClr val="274E13"/>
                      </a:solidFill>
                      <a:prstDash val="solid"/>
                      <a:round/>
                      <a:headEnd len="sm" w="sm" type="none"/>
                      <a:tailEnd len="sm" w="sm" type="none"/>
                    </a:lnB>
                  </a:tcPr>
                </a:tc>
                <a:tc>
                  <a:txBody>
                    <a:bodyPr>
                      <a:noAutofit/>
                    </a:bodyPr>
                    <a:lstStyle/>
                    <a:p>
                      <a:pPr indent="0" lvl="0" marL="0" rtl="0" algn="ctr">
                        <a:spcBef>
                          <a:spcPts val="0"/>
                        </a:spcBef>
                        <a:spcAft>
                          <a:spcPts val="0"/>
                        </a:spcAft>
                        <a:buNone/>
                      </a:pPr>
                      <a:r>
                        <a:rPr lang="en" sz="3000">
                          <a:latin typeface="Calibri"/>
                          <a:ea typeface="Calibri"/>
                          <a:cs typeface="Calibri"/>
                          <a:sym typeface="Calibri"/>
                        </a:rPr>
                        <a:t>Usually 100-500</a:t>
                      </a:r>
                      <a:endParaRPr sz="3000">
                        <a:latin typeface="Calibri"/>
                        <a:ea typeface="Calibri"/>
                        <a:cs typeface="Calibri"/>
                        <a:sym typeface="Calibri"/>
                      </a:endParaRPr>
                    </a:p>
                  </a:txBody>
                  <a:tcPr marT="91425" marB="91425" marR="91425" marL="91425">
                    <a:lnL cap="flat" cmpd="sng" w="9525">
                      <a:solidFill>
                        <a:srgbClr val="274E13"/>
                      </a:solidFill>
                      <a:prstDash val="solid"/>
                      <a:round/>
                      <a:headEnd len="sm" w="sm" type="none"/>
                      <a:tailEnd len="sm" w="sm" type="none"/>
                    </a:lnL>
                    <a:lnR cap="flat" cmpd="sng" w="9525">
                      <a:solidFill>
                        <a:srgbClr val="274E13"/>
                      </a:solidFill>
                      <a:prstDash val="solid"/>
                      <a:round/>
                      <a:headEnd len="sm" w="sm" type="none"/>
                      <a:tailEnd len="sm" w="sm" type="none"/>
                    </a:lnR>
                    <a:lnT cap="flat" cmpd="sng" w="9525">
                      <a:solidFill>
                        <a:srgbClr val="274E13"/>
                      </a:solidFill>
                      <a:prstDash val="solid"/>
                      <a:round/>
                      <a:headEnd len="sm" w="sm" type="none"/>
                      <a:tailEnd len="sm" w="sm" type="none"/>
                    </a:lnT>
                    <a:lnB cap="flat" cmpd="sng" w="9525">
                      <a:solidFill>
                        <a:srgbClr val="274E13"/>
                      </a:solidFill>
                      <a:prstDash val="solid"/>
                      <a:round/>
                      <a:headEnd len="sm" w="sm" type="none"/>
                      <a:tailEnd len="sm" w="sm" type="none"/>
                    </a:lnB>
                  </a:tcPr>
                </a:tc>
                <a:tc>
                  <a:txBody>
                    <a:bodyPr>
                      <a:noAutofit/>
                    </a:bodyPr>
                    <a:lstStyle/>
                    <a:p>
                      <a:pPr indent="0" lvl="0" marL="0" rtl="0" algn="ctr">
                        <a:spcBef>
                          <a:spcPts val="0"/>
                        </a:spcBef>
                        <a:spcAft>
                          <a:spcPts val="0"/>
                        </a:spcAft>
                        <a:buNone/>
                      </a:pPr>
                      <a:r>
                        <a:rPr lang="en" sz="3000">
                          <a:latin typeface="Calibri"/>
                          <a:ea typeface="Calibri"/>
                          <a:cs typeface="Calibri"/>
                          <a:sym typeface="Calibri"/>
                        </a:rPr>
                        <a:t>Low to normal</a:t>
                      </a:r>
                      <a:endParaRPr sz="3000">
                        <a:latin typeface="Calibri"/>
                        <a:ea typeface="Calibri"/>
                        <a:cs typeface="Calibri"/>
                        <a:sym typeface="Calibri"/>
                      </a:endParaRPr>
                    </a:p>
                  </a:txBody>
                  <a:tcPr marT="91425" marB="91425" marR="91425" marL="91425">
                    <a:lnL cap="flat" cmpd="sng" w="9525">
                      <a:solidFill>
                        <a:srgbClr val="274E13"/>
                      </a:solidFill>
                      <a:prstDash val="solid"/>
                      <a:round/>
                      <a:headEnd len="sm" w="sm" type="none"/>
                      <a:tailEnd len="sm" w="sm" type="none"/>
                    </a:lnL>
                    <a:lnR cap="flat" cmpd="sng" w="9525">
                      <a:solidFill>
                        <a:srgbClr val="274E13"/>
                      </a:solidFill>
                      <a:prstDash val="solid"/>
                      <a:round/>
                      <a:headEnd len="sm" w="sm" type="none"/>
                      <a:tailEnd len="sm" w="sm" type="none"/>
                    </a:lnR>
                    <a:lnT cap="flat" cmpd="sng" w="9525">
                      <a:solidFill>
                        <a:srgbClr val="274E13"/>
                      </a:solidFill>
                      <a:prstDash val="solid"/>
                      <a:round/>
                      <a:headEnd len="sm" w="sm" type="none"/>
                      <a:tailEnd len="sm" w="sm" type="none"/>
                    </a:lnT>
                    <a:lnB cap="flat" cmpd="sng" w="9525">
                      <a:solidFill>
                        <a:srgbClr val="274E13"/>
                      </a:solidFill>
                      <a:prstDash val="solid"/>
                      <a:round/>
                      <a:headEnd len="sm" w="sm" type="none"/>
                      <a:tailEnd len="sm" w="sm" type="none"/>
                    </a:lnB>
                  </a:tcPr>
                </a:tc>
              </a:tr>
              <a:tr h="681750">
                <a:tc>
                  <a:txBody>
                    <a:bodyPr>
                      <a:noAutofit/>
                    </a:bodyPr>
                    <a:lstStyle/>
                    <a:p>
                      <a:pPr indent="0" lvl="0" marL="0" rtl="0" algn="ctr">
                        <a:spcBef>
                          <a:spcPts val="0"/>
                        </a:spcBef>
                        <a:spcAft>
                          <a:spcPts val="0"/>
                        </a:spcAft>
                        <a:buNone/>
                      </a:pPr>
                      <a:r>
                        <a:rPr b="1" lang="en" sz="3600">
                          <a:latin typeface="Calibri"/>
                          <a:ea typeface="Calibri"/>
                          <a:cs typeface="Calibri"/>
                          <a:sym typeface="Calibri"/>
                        </a:rPr>
                        <a:t>TB</a:t>
                      </a:r>
                      <a:endParaRPr b="1" sz="3600">
                        <a:latin typeface="Calibri"/>
                        <a:ea typeface="Calibri"/>
                        <a:cs typeface="Calibri"/>
                        <a:sym typeface="Calibri"/>
                      </a:endParaRPr>
                    </a:p>
                  </a:txBody>
                  <a:tcPr marT="91425" marB="91425" marR="91425" marL="91425">
                    <a:lnL cap="flat" cmpd="sng" w="9525">
                      <a:solidFill>
                        <a:srgbClr val="274E13"/>
                      </a:solidFill>
                      <a:prstDash val="solid"/>
                      <a:round/>
                      <a:headEnd len="sm" w="sm" type="none"/>
                      <a:tailEnd len="sm" w="sm" type="none"/>
                    </a:lnL>
                    <a:lnR cap="flat" cmpd="sng" w="9525">
                      <a:solidFill>
                        <a:srgbClr val="274E13"/>
                      </a:solidFill>
                      <a:prstDash val="solid"/>
                      <a:round/>
                      <a:headEnd len="sm" w="sm" type="none"/>
                      <a:tailEnd len="sm" w="sm" type="none"/>
                    </a:lnR>
                    <a:lnT cap="flat" cmpd="sng" w="9525">
                      <a:solidFill>
                        <a:srgbClr val="274E13"/>
                      </a:solidFill>
                      <a:prstDash val="solid"/>
                      <a:round/>
                      <a:headEnd len="sm" w="sm" type="none"/>
                      <a:tailEnd len="sm" w="sm" type="none"/>
                    </a:lnT>
                    <a:lnB cap="flat" cmpd="sng" w="9525">
                      <a:solidFill>
                        <a:srgbClr val="274E13"/>
                      </a:solidFill>
                      <a:prstDash val="solid"/>
                      <a:round/>
                      <a:headEnd len="sm" w="sm" type="none"/>
                      <a:tailEnd len="sm" w="sm" type="none"/>
                    </a:lnB>
                    <a:solidFill>
                      <a:srgbClr val="B6D7A8"/>
                    </a:solidFill>
                  </a:tcPr>
                </a:tc>
                <a:tc>
                  <a:txBody>
                    <a:bodyPr>
                      <a:noAutofit/>
                    </a:bodyPr>
                    <a:lstStyle/>
                    <a:p>
                      <a:pPr indent="0" lvl="0" marL="0" rtl="0" algn="ctr">
                        <a:spcBef>
                          <a:spcPts val="0"/>
                        </a:spcBef>
                        <a:spcAft>
                          <a:spcPts val="0"/>
                        </a:spcAft>
                        <a:buNone/>
                      </a:pPr>
                      <a:r>
                        <a:rPr lang="en" sz="3000">
                          <a:latin typeface="Calibri"/>
                          <a:ea typeface="Calibri"/>
                          <a:cs typeface="Calibri"/>
                          <a:sym typeface="Calibri"/>
                        </a:rPr>
                        <a:t>10-500</a:t>
                      </a:r>
                      <a:endParaRPr sz="3000">
                        <a:latin typeface="Calibri"/>
                        <a:ea typeface="Calibri"/>
                        <a:cs typeface="Calibri"/>
                        <a:sym typeface="Calibri"/>
                      </a:endParaRPr>
                    </a:p>
                  </a:txBody>
                  <a:tcPr marT="91425" marB="91425" marR="91425" marL="91425">
                    <a:lnL cap="flat" cmpd="sng" w="9525">
                      <a:solidFill>
                        <a:srgbClr val="274E13"/>
                      </a:solidFill>
                      <a:prstDash val="solid"/>
                      <a:round/>
                      <a:headEnd len="sm" w="sm" type="none"/>
                      <a:tailEnd len="sm" w="sm" type="none"/>
                    </a:lnL>
                    <a:lnR cap="flat" cmpd="sng" w="9525">
                      <a:solidFill>
                        <a:srgbClr val="274E13"/>
                      </a:solidFill>
                      <a:prstDash val="solid"/>
                      <a:round/>
                      <a:headEnd len="sm" w="sm" type="none"/>
                      <a:tailEnd len="sm" w="sm" type="none"/>
                    </a:lnR>
                    <a:lnT cap="flat" cmpd="sng" w="9525">
                      <a:solidFill>
                        <a:srgbClr val="274E13"/>
                      </a:solidFill>
                      <a:prstDash val="solid"/>
                      <a:round/>
                      <a:headEnd len="sm" w="sm" type="none"/>
                      <a:tailEnd len="sm" w="sm" type="none"/>
                    </a:lnT>
                    <a:lnB cap="flat" cmpd="sng" w="9525">
                      <a:solidFill>
                        <a:srgbClr val="274E13"/>
                      </a:solidFill>
                      <a:prstDash val="solid"/>
                      <a:round/>
                      <a:headEnd len="sm" w="sm" type="none"/>
                      <a:tailEnd len="sm" w="sm" type="none"/>
                    </a:lnB>
                  </a:tcPr>
                </a:tc>
                <a:tc>
                  <a:txBody>
                    <a:bodyPr>
                      <a:noAutofit/>
                    </a:bodyPr>
                    <a:lstStyle/>
                    <a:p>
                      <a:pPr indent="0" lvl="0" marL="0" rtl="0" algn="ctr">
                        <a:spcBef>
                          <a:spcPts val="0"/>
                        </a:spcBef>
                        <a:spcAft>
                          <a:spcPts val="0"/>
                        </a:spcAft>
                        <a:buNone/>
                      </a:pPr>
                      <a:r>
                        <a:rPr lang="en" sz="3000">
                          <a:latin typeface="Calibri"/>
                          <a:ea typeface="Calibri"/>
                          <a:cs typeface="Calibri"/>
                          <a:sym typeface="Calibri"/>
                        </a:rPr>
                        <a:t>100-3000</a:t>
                      </a:r>
                      <a:endParaRPr sz="3000">
                        <a:latin typeface="Calibri"/>
                        <a:ea typeface="Calibri"/>
                        <a:cs typeface="Calibri"/>
                        <a:sym typeface="Calibri"/>
                      </a:endParaRPr>
                    </a:p>
                  </a:txBody>
                  <a:tcPr marT="91425" marB="91425" marR="91425" marL="91425">
                    <a:lnL cap="flat" cmpd="sng" w="9525">
                      <a:solidFill>
                        <a:srgbClr val="274E13"/>
                      </a:solidFill>
                      <a:prstDash val="solid"/>
                      <a:round/>
                      <a:headEnd len="sm" w="sm" type="none"/>
                      <a:tailEnd len="sm" w="sm" type="none"/>
                    </a:lnL>
                    <a:lnR cap="flat" cmpd="sng" w="9525">
                      <a:solidFill>
                        <a:srgbClr val="274E13"/>
                      </a:solidFill>
                      <a:prstDash val="solid"/>
                      <a:round/>
                      <a:headEnd len="sm" w="sm" type="none"/>
                      <a:tailEnd len="sm" w="sm" type="none"/>
                    </a:lnR>
                    <a:lnT cap="flat" cmpd="sng" w="9525">
                      <a:solidFill>
                        <a:srgbClr val="274E13"/>
                      </a:solidFill>
                      <a:prstDash val="solid"/>
                      <a:round/>
                      <a:headEnd len="sm" w="sm" type="none"/>
                      <a:tailEnd len="sm" w="sm" type="none"/>
                    </a:lnT>
                    <a:lnB cap="flat" cmpd="sng" w="9525">
                      <a:solidFill>
                        <a:srgbClr val="274E13"/>
                      </a:solidFill>
                      <a:prstDash val="solid"/>
                      <a:round/>
                      <a:headEnd len="sm" w="sm" type="none"/>
                      <a:tailEnd len="sm" w="sm" type="none"/>
                    </a:lnB>
                  </a:tcPr>
                </a:tc>
                <a:tc>
                  <a:txBody>
                    <a:bodyPr>
                      <a:noAutofit/>
                    </a:bodyPr>
                    <a:lstStyle/>
                    <a:p>
                      <a:pPr indent="0" lvl="0" marL="0" rtl="0" algn="ctr">
                        <a:spcBef>
                          <a:spcPts val="0"/>
                        </a:spcBef>
                        <a:spcAft>
                          <a:spcPts val="0"/>
                        </a:spcAft>
                        <a:buNone/>
                      </a:pPr>
                      <a:r>
                        <a:rPr lang="en" sz="3000">
                          <a:latin typeface="Calibri"/>
                          <a:ea typeface="Calibri"/>
                          <a:cs typeface="Calibri"/>
                          <a:sym typeface="Calibri"/>
                        </a:rPr>
                        <a:t>&lt;50</a:t>
                      </a:r>
                      <a:endParaRPr sz="3000">
                        <a:latin typeface="Calibri"/>
                        <a:ea typeface="Calibri"/>
                        <a:cs typeface="Calibri"/>
                        <a:sym typeface="Calibri"/>
                      </a:endParaRPr>
                    </a:p>
                  </a:txBody>
                  <a:tcPr marT="91425" marB="91425" marR="91425" marL="91425">
                    <a:lnL cap="flat" cmpd="sng" w="9525">
                      <a:solidFill>
                        <a:srgbClr val="274E13"/>
                      </a:solidFill>
                      <a:prstDash val="solid"/>
                      <a:round/>
                      <a:headEnd len="sm" w="sm" type="none"/>
                      <a:tailEnd len="sm" w="sm" type="none"/>
                    </a:lnL>
                    <a:lnR cap="flat" cmpd="sng" w="9525">
                      <a:solidFill>
                        <a:srgbClr val="274E13"/>
                      </a:solidFill>
                      <a:prstDash val="solid"/>
                      <a:round/>
                      <a:headEnd len="sm" w="sm" type="none"/>
                      <a:tailEnd len="sm" w="sm" type="none"/>
                    </a:lnR>
                    <a:lnT cap="flat" cmpd="sng" w="9525">
                      <a:solidFill>
                        <a:srgbClr val="274E13"/>
                      </a:solidFill>
                      <a:prstDash val="solid"/>
                      <a:round/>
                      <a:headEnd len="sm" w="sm" type="none"/>
                      <a:tailEnd len="sm" w="sm" type="none"/>
                    </a:lnT>
                    <a:lnB cap="flat" cmpd="sng" w="9525">
                      <a:solidFill>
                        <a:srgbClr val="274E13"/>
                      </a:solidFill>
                      <a:prstDash val="solid"/>
                      <a:round/>
                      <a:headEnd len="sm" w="sm" type="none"/>
                      <a:tailEnd len="sm" w="sm" type="none"/>
                    </a:lnB>
                  </a:tcPr>
                </a:tc>
              </a:tr>
              <a:tr h="1746775">
                <a:tc>
                  <a:txBody>
                    <a:bodyPr>
                      <a:noAutofit/>
                    </a:bodyPr>
                    <a:lstStyle/>
                    <a:p>
                      <a:pPr indent="0" lvl="0" marL="0" rtl="0" algn="ctr">
                        <a:spcBef>
                          <a:spcPts val="0"/>
                        </a:spcBef>
                        <a:spcAft>
                          <a:spcPts val="0"/>
                        </a:spcAft>
                        <a:buNone/>
                      </a:pPr>
                      <a:r>
                        <a:rPr b="1" lang="en" sz="3600">
                          <a:latin typeface="Calibri"/>
                          <a:ea typeface="Calibri"/>
                          <a:cs typeface="Calibri"/>
                          <a:sym typeface="Calibri"/>
                        </a:rPr>
                        <a:t>Viral or Meningoencephalitis</a:t>
                      </a:r>
                      <a:endParaRPr b="1" sz="3600">
                        <a:latin typeface="Calibri"/>
                        <a:ea typeface="Calibri"/>
                        <a:cs typeface="Calibri"/>
                        <a:sym typeface="Calibri"/>
                      </a:endParaRPr>
                    </a:p>
                  </a:txBody>
                  <a:tcPr marT="91425" marB="91425" marR="91425" marL="91425">
                    <a:lnL cap="flat" cmpd="sng" w="9525">
                      <a:solidFill>
                        <a:srgbClr val="274E13"/>
                      </a:solidFill>
                      <a:prstDash val="solid"/>
                      <a:round/>
                      <a:headEnd len="sm" w="sm" type="none"/>
                      <a:tailEnd len="sm" w="sm" type="none"/>
                    </a:lnL>
                    <a:lnR cap="flat" cmpd="sng" w="9525">
                      <a:solidFill>
                        <a:srgbClr val="274E13"/>
                      </a:solidFill>
                      <a:prstDash val="solid"/>
                      <a:round/>
                      <a:headEnd len="sm" w="sm" type="none"/>
                      <a:tailEnd len="sm" w="sm" type="none"/>
                    </a:lnR>
                    <a:lnT cap="flat" cmpd="sng" w="9525">
                      <a:solidFill>
                        <a:srgbClr val="274E13"/>
                      </a:solidFill>
                      <a:prstDash val="solid"/>
                      <a:round/>
                      <a:headEnd len="sm" w="sm" type="none"/>
                      <a:tailEnd len="sm" w="sm" type="none"/>
                    </a:lnT>
                    <a:lnB cap="flat" cmpd="sng" w="9525">
                      <a:solidFill>
                        <a:srgbClr val="274E13"/>
                      </a:solidFill>
                      <a:prstDash val="solid"/>
                      <a:round/>
                      <a:headEnd len="sm" w="sm" type="none"/>
                      <a:tailEnd len="sm" w="sm" type="none"/>
                    </a:lnB>
                    <a:solidFill>
                      <a:srgbClr val="93C47D"/>
                    </a:solidFill>
                  </a:tcPr>
                </a:tc>
                <a:tc>
                  <a:txBody>
                    <a:bodyPr>
                      <a:noAutofit/>
                    </a:bodyPr>
                    <a:lstStyle/>
                    <a:p>
                      <a:pPr indent="0" lvl="0" marL="0" rtl="0" algn="ctr">
                        <a:spcBef>
                          <a:spcPts val="0"/>
                        </a:spcBef>
                        <a:spcAft>
                          <a:spcPts val="0"/>
                        </a:spcAft>
                        <a:buNone/>
                      </a:pPr>
                      <a:r>
                        <a:rPr lang="en" sz="3000">
                          <a:latin typeface="Calibri"/>
                          <a:ea typeface="Calibri"/>
                          <a:cs typeface="Calibri"/>
                          <a:sym typeface="Calibri"/>
                        </a:rPr>
                        <a:t>Rarely &gt; 1000</a:t>
                      </a:r>
                      <a:endParaRPr sz="3000">
                        <a:latin typeface="Calibri"/>
                        <a:ea typeface="Calibri"/>
                        <a:cs typeface="Calibri"/>
                        <a:sym typeface="Calibri"/>
                      </a:endParaRPr>
                    </a:p>
                  </a:txBody>
                  <a:tcPr marT="91425" marB="91425" marR="91425" marL="91425">
                    <a:lnL cap="flat" cmpd="sng" w="9525">
                      <a:solidFill>
                        <a:srgbClr val="274E13"/>
                      </a:solidFill>
                      <a:prstDash val="solid"/>
                      <a:round/>
                      <a:headEnd len="sm" w="sm" type="none"/>
                      <a:tailEnd len="sm" w="sm" type="none"/>
                    </a:lnL>
                    <a:lnR cap="flat" cmpd="sng" w="9525">
                      <a:solidFill>
                        <a:srgbClr val="274E13"/>
                      </a:solidFill>
                      <a:prstDash val="solid"/>
                      <a:round/>
                      <a:headEnd len="sm" w="sm" type="none"/>
                      <a:tailEnd len="sm" w="sm" type="none"/>
                    </a:lnR>
                    <a:lnT cap="flat" cmpd="sng" w="9525">
                      <a:solidFill>
                        <a:srgbClr val="274E13"/>
                      </a:solidFill>
                      <a:prstDash val="solid"/>
                      <a:round/>
                      <a:headEnd len="sm" w="sm" type="none"/>
                      <a:tailEnd len="sm" w="sm" type="none"/>
                    </a:lnT>
                    <a:lnB cap="flat" cmpd="sng" w="9525">
                      <a:solidFill>
                        <a:srgbClr val="274E13"/>
                      </a:solidFill>
                      <a:prstDash val="solid"/>
                      <a:round/>
                      <a:headEnd len="sm" w="sm" type="none"/>
                      <a:tailEnd len="sm" w="sm" type="none"/>
                    </a:lnB>
                  </a:tcPr>
                </a:tc>
                <a:tc>
                  <a:txBody>
                    <a:bodyPr>
                      <a:noAutofit/>
                    </a:bodyPr>
                    <a:lstStyle/>
                    <a:p>
                      <a:pPr indent="0" lvl="0" marL="0" rtl="0" algn="ctr">
                        <a:spcBef>
                          <a:spcPts val="0"/>
                        </a:spcBef>
                        <a:spcAft>
                          <a:spcPts val="0"/>
                        </a:spcAft>
                        <a:buNone/>
                      </a:pPr>
                      <a:r>
                        <a:rPr lang="en" sz="3000">
                          <a:latin typeface="Calibri"/>
                          <a:ea typeface="Calibri"/>
                          <a:cs typeface="Calibri"/>
                          <a:sym typeface="Calibri"/>
                        </a:rPr>
                        <a:t>Usually 50-200</a:t>
                      </a:r>
                      <a:endParaRPr sz="3000">
                        <a:latin typeface="Calibri"/>
                        <a:ea typeface="Calibri"/>
                        <a:cs typeface="Calibri"/>
                        <a:sym typeface="Calibri"/>
                      </a:endParaRPr>
                    </a:p>
                  </a:txBody>
                  <a:tcPr marT="91425" marB="91425" marR="91425" marL="91425">
                    <a:lnL cap="flat" cmpd="sng" w="9525">
                      <a:solidFill>
                        <a:srgbClr val="274E13"/>
                      </a:solidFill>
                      <a:prstDash val="solid"/>
                      <a:round/>
                      <a:headEnd len="sm" w="sm" type="none"/>
                      <a:tailEnd len="sm" w="sm" type="none"/>
                    </a:lnL>
                    <a:lnR cap="flat" cmpd="sng" w="9525">
                      <a:solidFill>
                        <a:srgbClr val="274E13"/>
                      </a:solidFill>
                      <a:prstDash val="solid"/>
                      <a:round/>
                      <a:headEnd len="sm" w="sm" type="none"/>
                      <a:tailEnd len="sm" w="sm" type="none"/>
                    </a:lnR>
                    <a:lnT cap="flat" cmpd="sng" w="9525">
                      <a:solidFill>
                        <a:srgbClr val="274E13"/>
                      </a:solidFill>
                      <a:prstDash val="solid"/>
                      <a:round/>
                      <a:headEnd len="sm" w="sm" type="none"/>
                      <a:tailEnd len="sm" w="sm" type="none"/>
                    </a:lnT>
                    <a:lnB cap="flat" cmpd="sng" w="9525">
                      <a:solidFill>
                        <a:srgbClr val="274E13"/>
                      </a:solidFill>
                      <a:prstDash val="solid"/>
                      <a:round/>
                      <a:headEnd len="sm" w="sm" type="none"/>
                      <a:tailEnd len="sm" w="sm" type="none"/>
                    </a:lnB>
                  </a:tcPr>
                </a:tc>
                <a:tc>
                  <a:txBody>
                    <a:bodyPr>
                      <a:noAutofit/>
                    </a:bodyPr>
                    <a:lstStyle/>
                    <a:p>
                      <a:pPr indent="0" lvl="0" marL="0" rtl="0" algn="ctr">
                        <a:spcBef>
                          <a:spcPts val="0"/>
                        </a:spcBef>
                        <a:spcAft>
                          <a:spcPts val="0"/>
                        </a:spcAft>
                        <a:buNone/>
                      </a:pPr>
                      <a:r>
                        <a:rPr lang="en" sz="3000">
                          <a:latin typeface="Calibri"/>
                          <a:ea typeface="Calibri"/>
                          <a:cs typeface="Calibri"/>
                          <a:sym typeface="Calibri"/>
                        </a:rPr>
                        <a:t>Generally normal; may be decreased </a:t>
                      </a:r>
                      <a:endParaRPr sz="3000">
                        <a:latin typeface="Calibri"/>
                        <a:ea typeface="Calibri"/>
                        <a:cs typeface="Calibri"/>
                        <a:sym typeface="Calibri"/>
                      </a:endParaRPr>
                    </a:p>
                  </a:txBody>
                  <a:tcPr marT="91425" marB="91425" marR="91425" marL="91425">
                    <a:lnL cap="flat" cmpd="sng" w="9525">
                      <a:solidFill>
                        <a:srgbClr val="274E13"/>
                      </a:solidFill>
                      <a:prstDash val="solid"/>
                      <a:round/>
                      <a:headEnd len="sm" w="sm" type="none"/>
                      <a:tailEnd len="sm" w="sm" type="none"/>
                    </a:lnL>
                    <a:lnR cap="flat" cmpd="sng" w="9525">
                      <a:solidFill>
                        <a:srgbClr val="274E13"/>
                      </a:solidFill>
                      <a:prstDash val="solid"/>
                      <a:round/>
                      <a:headEnd len="sm" w="sm" type="none"/>
                      <a:tailEnd len="sm" w="sm" type="none"/>
                    </a:lnR>
                    <a:lnT cap="flat" cmpd="sng" w="9525">
                      <a:solidFill>
                        <a:srgbClr val="274E13"/>
                      </a:solidFill>
                      <a:prstDash val="solid"/>
                      <a:round/>
                      <a:headEnd len="sm" w="sm" type="none"/>
                      <a:tailEnd len="sm" w="sm" type="none"/>
                    </a:lnT>
                    <a:lnB cap="flat" cmpd="sng" w="9525">
                      <a:solidFill>
                        <a:srgbClr val="274E13"/>
                      </a:solidFill>
                      <a:prstDash val="solid"/>
                      <a:round/>
                      <a:headEnd len="sm" w="sm" type="none"/>
                      <a:tailEnd len="sm" w="sm" type="none"/>
                    </a:lnB>
                  </a:tcPr>
                </a:tc>
              </a:tr>
            </a:tbl>
          </a:graphicData>
        </a:graphic>
      </p:graphicFrame>
      <p:graphicFrame>
        <p:nvGraphicFramePr>
          <p:cNvPr id="168" name="Google Shape;168;p22"/>
          <p:cNvGraphicFramePr/>
          <p:nvPr/>
        </p:nvGraphicFramePr>
        <p:xfrm>
          <a:off x="1044113" y="13990450"/>
          <a:ext cx="3000000" cy="3000000"/>
        </p:xfrm>
        <a:graphic>
          <a:graphicData uri="http://schemas.openxmlformats.org/drawingml/2006/table">
            <a:tbl>
              <a:tblPr>
                <a:noFill/>
                <a:tableStyleId>{92514E07-169D-485B-973F-D6F749F73A11}</a:tableStyleId>
              </a:tblPr>
              <a:tblGrid>
                <a:gridCol w="3102875"/>
                <a:gridCol w="3102875"/>
                <a:gridCol w="3102875"/>
                <a:gridCol w="3102875"/>
                <a:gridCol w="3102875"/>
              </a:tblGrid>
              <a:tr h="802575">
                <a:tc rowSpan="2">
                  <a:txBody>
                    <a:bodyPr>
                      <a:noAutofit/>
                    </a:bodyPr>
                    <a:lstStyle/>
                    <a:p>
                      <a:pPr indent="0" lvl="0" marL="0" rtl="0" algn="ctr">
                        <a:spcBef>
                          <a:spcPts val="0"/>
                        </a:spcBef>
                        <a:spcAft>
                          <a:spcPts val="0"/>
                        </a:spcAft>
                        <a:buNone/>
                      </a:pPr>
                      <a:r>
                        <a:rPr lang="en" sz="3600">
                          <a:latin typeface="Calibri"/>
                          <a:ea typeface="Calibri"/>
                          <a:cs typeface="Calibri"/>
                          <a:sym typeface="Calibri"/>
                        </a:rPr>
                        <a:t>Parameter</a:t>
                      </a:r>
                      <a:endParaRPr sz="3600">
                        <a:latin typeface="Calibri"/>
                        <a:ea typeface="Calibri"/>
                        <a:cs typeface="Calibri"/>
                        <a:sym typeface="Calibri"/>
                      </a:endParaRPr>
                    </a:p>
                  </a:txBody>
                  <a:tcPr marT="91425" marB="91425" marR="91425" marL="91425">
                    <a:lnL cap="flat" cmpd="sng" w="9525">
                      <a:solidFill>
                        <a:srgbClr val="274E13"/>
                      </a:solidFill>
                      <a:prstDash val="solid"/>
                      <a:round/>
                      <a:headEnd len="sm" w="sm" type="none"/>
                      <a:tailEnd len="sm" w="sm" type="none"/>
                    </a:lnL>
                    <a:lnR cap="flat" cmpd="sng" w="9525">
                      <a:solidFill>
                        <a:srgbClr val="274E13"/>
                      </a:solidFill>
                      <a:prstDash val="solid"/>
                      <a:round/>
                      <a:headEnd len="sm" w="sm" type="none"/>
                      <a:tailEnd len="sm" w="sm" type="none"/>
                    </a:lnR>
                    <a:lnT cap="flat" cmpd="sng" w="9525">
                      <a:solidFill>
                        <a:srgbClr val="274E13"/>
                      </a:solidFill>
                      <a:prstDash val="solid"/>
                      <a:round/>
                      <a:headEnd len="sm" w="sm" type="none"/>
                      <a:tailEnd len="sm" w="sm" type="none"/>
                    </a:lnT>
                    <a:lnB cap="flat" cmpd="sng" w="9525">
                      <a:solidFill>
                        <a:srgbClr val="274E13"/>
                      </a:solidFill>
                      <a:prstDash val="solid"/>
                      <a:round/>
                      <a:headEnd len="sm" w="sm" type="none"/>
                      <a:tailEnd len="sm" w="sm" type="none"/>
                    </a:lnB>
                    <a:solidFill>
                      <a:srgbClr val="93C47D"/>
                    </a:solidFill>
                  </a:tcPr>
                </a:tc>
                <a:tc gridSpan="4">
                  <a:txBody>
                    <a:bodyPr>
                      <a:noAutofit/>
                    </a:bodyPr>
                    <a:lstStyle/>
                    <a:p>
                      <a:pPr indent="0" lvl="0" marL="0" rtl="0" algn="ctr">
                        <a:spcBef>
                          <a:spcPts val="0"/>
                        </a:spcBef>
                        <a:spcAft>
                          <a:spcPts val="0"/>
                        </a:spcAft>
                        <a:buNone/>
                      </a:pPr>
                      <a:r>
                        <a:rPr lang="en" sz="3600">
                          <a:latin typeface="Calibri"/>
                          <a:ea typeface="Calibri"/>
                          <a:cs typeface="Calibri"/>
                          <a:sym typeface="Calibri"/>
                        </a:rPr>
                        <a:t>Confition</a:t>
                      </a:r>
                      <a:endParaRPr sz="3600">
                        <a:latin typeface="Calibri"/>
                        <a:ea typeface="Calibri"/>
                        <a:cs typeface="Calibri"/>
                        <a:sym typeface="Calibri"/>
                      </a:endParaRPr>
                    </a:p>
                  </a:txBody>
                  <a:tcPr marT="91425" marB="91425" marR="91425" marL="91425">
                    <a:lnL cap="flat" cmpd="sng" w="9525">
                      <a:solidFill>
                        <a:srgbClr val="274E13"/>
                      </a:solidFill>
                      <a:prstDash val="solid"/>
                      <a:round/>
                      <a:headEnd len="sm" w="sm" type="none"/>
                      <a:tailEnd len="sm" w="sm" type="none"/>
                    </a:lnL>
                    <a:lnB cap="flat" cmpd="sng" w="9525">
                      <a:solidFill>
                        <a:srgbClr val="274E13"/>
                      </a:solidFill>
                      <a:prstDash val="solid"/>
                      <a:round/>
                      <a:headEnd len="sm" w="sm" type="none"/>
                      <a:tailEnd len="sm" w="sm" type="none"/>
                    </a:lnB>
                    <a:solidFill>
                      <a:srgbClr val="6AA84F"/>
                    </a:solidFill>
                  </a:tcPr>
                </a:tc>
                <a:tc hMerge="1"/>
                <a:tc hMerge="1"/>
                <a:tc hMerge="1"/>
              </a:tr>
              <a:tr h="1275900">
                <a:tc vMerge="1"/>
                <a:tc>
                  <a:txBody>
                    <a:bodyPr>
                      <a:noAutofit/>
                    </a:bodyPr>
                    <a:lstStyle/>
                    <a:p>
                      <a:pPr indent="0" lvl="0" marL="0" rtl="0" algn="ctr">
                        <a:spcBef>
                          <a:spcPts val="0"/>
                        </a:spcBef>
                        <a:spcAft>
                          <a:spcPts val="0"/>
                        </a:spcAft>
                        <a:buNone/>
                      </a:pPr>
                      <a:r>
                        <a:rPr lang="en" sz="3600">
                          <a:latin typeface="Calibri"/>
                          <a:ea typeface="Calibri"/>
                          <a:cs typeface="Calibri"/>
                          <a:sym typeface="Calibri"/>
                        </a:rPr>
                        <a:t>Bacterial Meningitis</a:t>
                      </a:r>
                      <a:endParaRPr sz="3600">
                        <a:latin typeface="Calibri"/>
                        <a:ea typeface="Calibri"/>
                        <a:cs typeface="Calibri"/>
                        <a:sym typeface="Calibri"/>
                      </a:endParaRPr>
                    </a:p>
                  </a:txBody>
                  <a:tcPr marT="91425" marB="91425" marR="91425" marL="91425">
                    <a:lnL cap="flat" cmpd="sng" w="9525">
                      <a:solidFill>
                        <a:srgbClr val="274E13"/>
                      </a:solidFill>
                      <a:prstDash val="solid"/>
                      <a:round/>
                      <a:headEnd len="sm" w="sm" type="none"/>
                      <a:tailEnd len="sm" w="sm" type="none"/>
                    </a:lnL>
                    <a:lnR cap="flat" cmpd="sng" w="9525">
                      <a:solidFill>
                        <a:srgbClr val="274E13"/>
                      </a:solidFill>
                      <a:prstDash val="solid"/>
                      <a:round/>
                      <a:headEnd len="sm" w="sm" type="none"/>
                      <a:tailEnd len="sm" w="sm" type="none"/>
                    </a:lnR>
                    <a:lnT cap="flat" cmpd="sng" w="9525">
                      <a:solidFill>
                        <a:srgbClr val="274E13"/>
                      </a:solidFill>
                      <a:prstDash val="solid"/>
                      <a:round/>
                      <a:headEnd len="sm" w="sm" type="none"/>
                      <a:tailEnd len="sm" w="sm" type="none"/>
                    </a:lnT>
                    <a:lnB cap="flat" cmpd="sng" w="9525">
                      <a:solidFill>
                        <a:srgbClr val="274E13"/>
                      </a:solidFill>
                      <a:prstDash val="solid"/>
                      <a:round/>
                      <a:headEnd len="sm" w="sm" type="none"/>
                      <a:tailEnd len="sm" w="sm" type="none"/>
                    </a:lnB>
                    <a:solidFill>
                      <a:srgbClr val="B6D7A8"/>
                    </a:solidFill>
                  </a:tcPr>
                </a:tc>
                <a:tc>
                  <a:txBody>
                    <a:bodyPr>
                      <a:noAutofit/>
                    </a:bodyPr>
                    <a:lstStyle/>
                    <a:p>
                      <a:pPr indent="0" lvl="0" marL="0" rtl="0" algn="ctr">
                        <a:spcBef>
                          <a:spcPts val="0"/>
                        </a:spcBef>
                        <a:spcAft>
                          <a:spcPts val="0"/>
                        </a:spcAft>
                        <a:buNone/>
                      </a:pPr>
                      <a:r>
                        <a:rPr lang="en" sz="3600">
                          <a:latin typeface="Calibri"/>
                          <a:ea typeface="Calibri"/>
                          <a:cs typeface="Calibri"/>
                          <a:sym typeface="Calibri"/>
                        </a:rPr>
                        <a:t>Tuberculous Meningitis </a:t>
                      </a:r>
                      <a:endParaRPr sz="3600">
                        <a:latin typeface="Calibri"/>
                        <a:ea typeface="Calibri"/>
                        <a:cs typeface="Calibri"/>
                        <a:sym typeface="Calibri"/>
                      </a:endParaRPr>
                    </a:p>
                  </a:txBody>
                  <a:tcPr marT="91425" marB="91425" marR="91425" marL="91425">
                    <a:lnL cap="flat" cmpd="sng" w="9525">
                      <a:solidFill>
                        <a:srgbClr val="274E13"/>
                      </a:solidFill>
                      <a:prstDash val="solid"/>
                      <a:round/>
                      <a:headEnd len="sm" w="sm" type="none"/>
                      <a:tailEnd len="sm" w="sm" type="none"/>
                    </a:lnL>
                    <a:lnR cap="flat" cmpd="sng" w="9525">
                      <a:solidFill>
                        <a:srgbClr val="274E13"/>
                      </a:solidFill>
                      <a:prstDash val="solid"/>
                      <a:round/>
                      <a:headEnd len="sm" w="sm" type="none"/>
                      <a:tailEnd len="sm" w="sm" type="none"/>
                    </a:lnR>
                    <a:lnT cap="flat" cmpd="sng" w="9525">
                      <a:solidFill>
                        <a:srgbClr val="274E13"/>
                      </a:solidFill>
                      <a:prstDash val="solid"/>
                      <a:round/>
                      <a:headEnd len="sm" w="sm" type="none"/>
                      <a:tailEnd len="sm" w="sm" type="none"/>
                    </a:lnT>
                    <a:lnB cap="flat" cmpd="sng" w="9525">
                      <a:solidFill>
                        <a:srgbClr val="274E13"/>
                      </a:solidFill>
                      <a:prstDash val="solid"/>
                      <a:round/>
                      <a:headEnd len="sm" w="sm" type="none"/>
                      <a:tailEnd len="sm" w="sm" type="none"/>
                    </a:lnB>
                    <a:solidFill>
                      <a:srgbClr val="93C47D"/>
                    </a:solidFill>
                  </a:tcPr>
                </a:tc>
                <a:tc>
                  <a:txBody>
                    <a:bodyPr>
                      <a:noAutofit/>
                    </a:bodyPr>
                    <a:lstStyle/>
                    <a:p>
                      <a:pPr indent="0" lvl="0" marL="0" rtl="0" algn="ctr">
                        <a:spcBef>
                          <a:spcPts val="0"/>
                        </a:spcBef>
                        <a:spcAft>
                          <a:spcPts val="0"/>
                        </a:spcAft>
                        <a:buNone/>
                      </a:pPr>
                      <a:r>
                        <a:rPr lang="en" sz="3600">
                          <a:latin typeface="Calibri"/>
                          <a:ea typeface="Calibri"/>
                          <a:cs typeface="Calibri"/>
                          <a:sym typeface="Calibri"/>
                        </a:rPr>
                        <a:t>Viral Meningitis</a:t>
                      </a:r>
                      <a:endParaRPr sz="3600">
                        <a:latin typeface="Calibri"/>
                        <a:ea typeface="Calibri"/>
                        <a:cs typeface="Calibri"/>
                        <a:sym typeface="Calibri"/>
                      </a:endParaRPr>
                    </a:p>
                  </a:txBody>
                  <a:tcPr marT="91425" marB="91425" marR="91425" marL="91425">
                    <a:lnL cap="flat" cmpd="sng" w="9525">
                      <a:solidFill>
                        <a:srgbClr val="274E13"/>
                      </a:solidFill>
                      <a:prstDash val="solid"/>
                      <a:round/>
                      <a:headEnd len="sm" w="sm" type="none"/>
                      <a:tailEnd len="sm" w="sm" type="none"/>
                    </a:lnL>
                    <a:lnR cap="flat" cmpd="sng" w="9525">
                      <a:solidFill>
                        <a:srgbClr val="274E13"/>
                      </a:solidFill>
                      <a:prstDash val="solid"/>
                      <a:round/>
                      <a:headEnd len="sm" w="sm" type="none"/>
                      <a:tailEnd len="sm" w="sm" type="none"/>
                    </a:lnR>
                    <a:lnT cap="flat" cmpd="sng" w="9525">
                      <a:solidFill>
                        <a:srgbClr val="274E13"/>
                      </a:solidFill>
                      <a:prstDash val="solid"/>
                      <a:round/>
                      <a:headEnd len="sm" w="sm" type="none"/>
                      <a:tailEnd len="sm" w="sm" type="none"/>
                    </a:lnT>
                    <a:lnB cap="flat" cmpd="sng" w="9525">
                      <a:solidFill>
                        <a:srgbClr val="274E13"/>
                      </a:solidFill>
                      <a:prstDash val="solid"/>
                      <a:round/>
                      <a:headEnd len="sm" w="sm" type="none"/>
                      <a:tailEnd len="sm" w="sm" type="none"/>
                    </a:lnB>
                    <a:solidFill>
                      <a:srgbClr val="B6D7A8"/>
                    </a:solidFill>
                  </a:tcPr>
                </a:tc>
                <a:tc>
                  <a:txBody>
                    <a:bodyPr>
                      <a:noAutofit/>
                    </a:bodyPr>
                    <a:lstStyle/>
                    <a:p>
                      <a:pPr indent="0" lvl="0" marL="0" rtl="0" algn="ctr">
                        <a:spcBef>
                          <a:spcPts val="0"/>
                        </a:spcBef>
                        <a:spcAft>
                          <a:spcPts val="0"/>
                        </a:spcAft>
                        <a:buNone/>
                      </a:pPr>
                      <a:r>
                        <a:rPr lang="en" sz="3600">
                          <a:latin typeface="Calibri"/>
                          <a:ea typeface="Calibri"/>
                          <a:cs typeface="Calibri"/>
                          <a:sym typeface="Calibri"/>
                        </a:rPr>
                        <a:t>Brain Tumor </a:t>
                      </a:r>
                      <a:endParaRPr sz="3600">
                        <a:latin typeface="Calibri"/>
                        <a:ea typeface="Calibri"/>
                        <a:cs typeface="Calibri"/>
                        <a:sym typeface="Calibri"/>
                      </a:endParaRPr>
                    </a:p>
                  </a:txBody>
                  <a:tcPr marT="91425" marB="91425" marR="91425" marL="91425">
                    <a:lnL cap="flat" cmpd="sng" w="9525">
                      <a:solidFill>
                        <a:srgbClr val="274E13"/>
                      </a:solidFill>
                      <a:prstDash val="solid"/>
                      <a:round/>
                      <a:headEnd len="sm" w="sm" type="none"/>
                      <a:tailEnd len="sm" w="sm" type="none"/>
                    </a:lnL>
                    <a:lnR cap="flat" cmpd="sng" w="9525">
                      <a:solidFill>
                        <a:srgbClr val="274E13"/>
                      </a:solidFill>
                      <a:prstDash val="solid"/>
                      <a:round/>
                      <a:headEnd len="sm" w="sm" type="none"/>
                      <a:tailEnd len="sm" w="sm" type="none"/>
                    </a:lnR>
                    <a:lnT cap="flat" cmpd="sng" w="9525">
                      <a:solidFill>
                        <a:srgbClr val="274E13"/>
                      </a:solidFill>
                      <a:prstDash val="solid"/>
                      <a:round/>
                      <a:headEnd len="sm" w="sm" type="none"/>
                      <a:tailEnd len="sm" w="sm" type="none"/>
                    </a:lnT>
                    <a:lnB cap="flat" cmpd="sng" w="9525">
                      <a:solidFill>
                        <a:srgbClr val="274E13"/>
                      </a:solidFill>
                      <a:prstDash val="solid"/>
                      <a:round/>
                      <a:headEnd len="sm" w="sm" type="none"/>
                      <a:tailEnd len="sm" w="sm" type="none"/>
                    </a:lnB>
                    <a:solidFill>
                      <a:srgbClr val="93C47D"/>
                    </a:solidFill>
                  </a:tcPr>
                </a:tc>
              </a:tr>
              <a:tr h="1039225">
                <a:tc>
                  <a:txBody>
                    <a:bodyPr>
                      <a:noAutofit/>
                    </a:bodyPr>
                    <a:lstStyle/>
                    <a:p>
                      <a:pPr indent="0" lvl="0" marL="0" rtl="0" algn="ctr">
                        <a:spcBef>
                          <a:spcPts val="0"/>
                        </a:spcBef>
                        <a:spcAft>
                          <a:spcPts val="0"/>
                        </a:spcAft>
                        <a:buNone/>
                      </a:pPr>
                      <a:r>
                        <a:rPr lang="en" sz="3600">
                          <a:latin typeface="Calibri"/>
                          <a:ea typeface="Calibri"/>
                          <a:cs typeface="Calibri"/>
                          <a:sym typeface="Calibri"/>
                        </a:rPr>
                        <a:t>Protein</a:t>
                      </a:r>
                      <a:endParaRPr sz="3600">
                        <a:latin typeface="Calibri"/>
                        <a:ea typeface="Calibri"/>
                        <a:cs typeface="Calibri"/>
                        <a:sym typeface="Calibri"/>
                      </a:endParaRPr>
                    </a:p>
                  </a:txBody>
                  <a:tcPr marT="91425" marB="91425" marR="91425" marL="91425">
                    <a:lnL cap="flat" cmpd="sng" w="9525">
                      <a:solidFill>
                        <a:srgbClr val="274E13"/>
                      </a:solidFill>
                      <a:prstDash val="solid"/>
                      <a:round/>
                      <a:headEnd len="sm" w="sm" type="none"/>
                      <a:tailEnd len="sm" w="sm" type="none"/>
                    </a:lnL>
                    <a:lnR cap="flat" cmpd="sng" w="9525">
                      <a:solidFill>
                        <a:srgbClr val="274E13"/>
                      </a:solidFill>
                      <a:prstDash val="solid"/>
                      <a:round/>
                      <a:headEnd len="sm" w="sm" type="none"/>
                      <a:tailEnd len="sm" w="sm" type="none"/>
                    </a:lnR>
                    <a:lnT cap="flat" cmpd="sng" w="9525">
                      <a:solidFill>
                        <a:srgbClr val="274E13"/>
                      </a:solidFill>
                      <a:prstDash val="solid"/>
                      <a:round/>
                      <a:headEnd len="sm" w="sm" type="none"/>
                      <a:tailEnd len="sm" w="sm" type="none"/>
                    </a:lnT>
                    <a:lnB cap="flat" cmpd="sng" w="9525">
                      <a:solidFill>
                        <a:srgbClr val="274E13"/>
                      </a:solidFill>
                      <a:prstDash val="solid"/>
                      <a:round/>
                      <a:headEnd len="sm" w="sm" type="none"/>
                      <a:tailEnd len="sm" w="sm" type="none"/>
                    </a:lnB>
                    <a:solidFill>
                      <a:srgbClr val="B6D7A8"/>
                    </a:solidFill>
                  </a:tcPr>
                </a:tc>
                <a:tc>
                  <a:txBody>
                    <a:bodyPr>
                      <a:noAutofit/>
                    </a:bodyPr>
                    <a:lstStyle/>
                    <a:p>
                      <a:pPr indent="0" lvl="0" marL="0" rtl="0" algn="ctr">
                        <a:spcBef>
                          <a:spcPts val="0"/>
                        </a:spcBef>
                        <a:spcAft>
                          <a:spcPts val="0"/>
                        </a:spcAft>
                        <a:buNone/>
                      </a:pPr>
                      <a:r>
                        <a:rPr lang="en" sz="3600">
                          <a:solidFill>
                            <a:srgbClr val="000000"/>
                          </a:solidFill>
                          <a:latin typeface="Calibri"/>
                          <a:ea typeface="Calibri"/>
                          <a:cs typeface="Calibri"/>
                          <a:sym typeface="Calibri"/>
                        </a:rPr>
                        <a:t>↑↑</a:t>
                      </a:r>
                      <a:endParaRPr sz="3600">
                        <a:latin typeface="Calibri"/>
                        <a:ea typeface="Calibri"/>
                        <a:cs typeface="Calibri"/>
                        <a:sym typeface="Calibri"/>
                      </a:endParaRPr>
                    </a:p>
                  </a:txBody>
                  <a:tcPr marT="91425" marB="91425" marR="91425" marL="91425">
                    <a:lnL cap="flat" cmpd="sng" w="9525">
                      <a:solidFill>
                        <a:srgbClr val="274E13"/>
                      </a:solidFill>
                      <a:prstDash val="solid"/>
                      <a:round/>
                      <a:headEnd len="sm" w="sm" type="none"/>
                      <a:tailEnd len="sm" w="sm" type="none"/>
                    </a:lnL>
                    <a:lnR cap="flat" cmpd="sng" w="9525">
                      <a:solidFill>
                        <a:srgbClr val="274E13"/>
                      </a:solidFill>
                      <a:prstDash val="solid"/>
                      <a:round/>
                      <a:headEnd len="sm" w="sm" type="none"/>
                      <a:tailEnd len="sm" w="sm" type="none"/>
                    </a:lnR>
                    <a:lnT cap="flat" cmpd="sng" w="9525">
                      <a:solidFill>
                        <a:srgbClr val="274E13"/>
                      </a:solidFill>
                      <a:prstDash val="solid"/>
                      <a:round/>
                      <a:headEnd len="sm" w="sm" type="none"/>
                      <a:tailEnd len="sm" w="sm" type="none"/>
                    </a:lnT>
                    <a:lnB cap="flat" cmpd="sng" w="9525">
                      <a:solidFill>
                        <a:srgbClr val="274E13"/>
                      </a:solidFill>
                      <a:prstDash val="solid"/>
                      <a:round/>
                      <a:headEnd len="sm" w="sm" type="none"/>
                      <a:tailEnd len="sm" w="sm" type="none"/>
                    </a:lnB>
                  </a:tcPr>
                </a:tc>
                <a:tc>
                  <a:txBody>
                    <a:bodyPr>
                      <a:noAutofit/>
                    </a:bodyPr>
                    <a:lstStyle/>
                    <a:p>
                      <a:pPr indent="0" lvl="0" marL="0" rtl="0" algn="ctr">
                        <a:spcBef>
                          <a:spcPts val="0"/>
                        </a:spcBef>
                        <a:spcAft>
                          <a:spcPts val="0"/>
                        </a:spcAft>
                        <a:buNone/>
                      </a:pPr>
                      <a:r>
                        <a:rPr lang="en" sz="3600">
                          <a:solidFill>
                            <a:srgbClr val="000000"/>
                          </a:solidFill>
                          <a:latin typeface="Calibri"/>
                          <a:ea typeface="Calibri"/>
                          <a:cs typeface="Calibri"/>
                          <a:sym typeface="Calibri"/>
                        </a:rPr>
                        <a:t>↑↑</a:t>
                      </a:r>
                      <a:endParaRPr sz="3600">
                        <a:latin typeface="Calibri"/>
                        <a:ea typeface="Calibri"/>
                        <a:cs typeface="Calibri"/>
                        <a:sym typeface="Calibri"/>
                      </a:endParaRPr>
                    </a:p>
                  </a:txBody>
                  <a:tcPr marT="91425" marB="91425" marR="91425" marL="91425">
                    <a:lnL cap="flat" cmpd="sng" w="9525">
                      <a:solidFill>
                        <a:srgbClr val="274E13"/>
                      </a:solidFill>
                      <a:prstDash val="solid"/>
                      <a:round/>
                      <a:headEnd len="sm" w="sm" type="none"/>
                      <a:tailEnd len="sm" w="sm" type="none"/>
                    </a:lnL>
                    <a:lnR cap="flat" cmpd="sng" w="9525">
                      <a:solidFill>
                        <a:srgbClr val="274E13"/>
                      </a:solidFill>
                      <a:prstDash val="solid"/>
                      <a:round/>
                      <a:headEnd len="sm" w="sm" type="none"/>
                      <a:tailEnd len="sm" w="sm" type="none"/>
                    </a:lnR>
                    <a:lnT cap="flat" cmpd="sng" w="9525">
                      <a:solidFill>
                        <a:srgbClr val="274E13"/>
                      </a:solidFill>
                      <a:prstDash val="solid"/>
                      <a:round/>
                      <a:headEnd len="sm" w="sm" type="none"/>
                      <a:tailEnd len="sm" w="sm" type="none"/>
                    </a:lnT>
                    <a:lnB cap="flat" cmpd="sng" w="9525">
                      <a:solidFill>
                        <a:srgbClr val="274E13"/>
                      </a:solidFill>
                      <a:prstDash val="solid"/>
                      <a:round/>
                      <a:headEnd len="sm" w="sm" type="none"/>
                      <a:tailEnd len="sm" w="sm" type="none"/>
                    </a:lnB>
                  </a:tcPr>
                </a:tc>
                <a:tc>
                  <a:txBody>
                    <a:bodyPr>
                      <a:noAutofit/>
                    </a:bodyPr>
                    <a:lstStyle/>
                    <a:p>
                      <a:pPr indent="0" lvl="0" marL="0" rtl="0" algn="ctr">
                        <a:spcBef>
                          <a:spcPts val="0"/>
                        </a:spcBef>
                        <a:spcAft>
                          <a:spcPts val="0"/>
                        </a:spcAft>
                        <a:buNone/>
                      </a:pPr>
                      <a:r>
                        <a:rPr lang="en" sz="3600">
                          <a:latin typeface="Calibri"/>
                          <a:ea typeface="Calibri"/>
                          <a:cs typeface="Calibri"/>
                          <a:sym typeface="Calibri"/>
                        </a:rPr>
                        <a:t>Normal</a:t>
                      </a:r>
                      <a:endParaRPr sz="3600">
                        <a:latin typeface="Calibri"/>
                        <a:ea typeface="Calibri"/>
                        <a:cs typeface="Calibri"/>
                        <a:sym typeface="Calibri"/>
                      </a:endParaRPr>
                    </a:p>
                  </a:txBody>
                  <a:tcPr marT="91425" marB="91425" marR="91425" marL="91425" anchor="ctr">
                    <a:lnL cap="flat" cmpd="sng" w="9525">
                      <a:solidFill>
                        <a:srgbClr val="274E13"/>
                      </a:solidFill>
                      <a:prstDash val="solid"/>
                      <a:round/>
                      <a:headEnd len="sm" w="sm" type="none"/>
                      <a:tailEnd len="sm" w="sm" type="none"/>
                    </a:lnL>
                    <a:lnR cap="flat" cmpd="sng" w="9525">
                      <a:solidFill>
                        <a:srgbClr val="274E13"/>
                      </a:solidFill>
                      <a:prstDash val="solid"/>
                      <a:round/>
                      <a:headEnd len="sm" w="sm" type="none"/>
                      <a:tailEnd len="sm" w="sm" type="none"/>
                    </a:lnR>
                    <a:lnT cap="flat" cmpd="sng" w="9525">
                      <a:solidFill>
                        <a:srgbClr val="274E13"/>
                      </a:solidFill>
                      <a:prstDash val="solid"/>
                      <a:round/>
                      <a:headEnd len="sm" w="sm" type="none"/>
                      <a:tailEnd len="sm" w="sm" type="none"/>
                    </a:lnT>
                    <a:lnB cap="flat" cmpd="sng" w="9525">
                      <a:solidFill>
                        <a:srgbClr val="274E13"/>
                      </a:solidFill>
                      <a:prstDash val="solid"/>
                      <a:round/>
                      <a:headEnd len="sm" w="sm" type="none"/>
                      <a:tailEnd len="sm" w="sm" type="none"/>
                    </a:lnB>
                  </a:tcPr>
                </a:tc>
                <a:tc>
                  <a:txBody>
                    <a:bodyPr>
                      <a:noAutofit/>
                    </a:bodyPr>
                    <a:lstStyle/>
                    <a:p>
                      <a:pPr indent="0" lvl="0" marL="0" rtl="0" algn="ctr">
                        <a:spcBef>
                          <a:spcPts val="0"/>
                        </a:spcBef>
                        <a:spcAft>
                          <a:spcPts val="0"/>
                        </a:spcAft>
                        <a:buNone/>
                      </a:pPr>
                      <a:r>
                        <a:rPr lang="en" sz="3600">
                          <a:solidFill>
                            <a:srgbClr val="000000"/>
                          </a:solidFill>
                          <a:latin typeface="Calibri"/>
                          <a:ea typeface="Calibri"/>
                          <a:cs typeface="Calibri"/>
                          <a:sym typeface="Calibri"/>
                        </a:rPr>
                        <a:t>↑</a:t>
                      </a:r>
                      <a:endParaRPr sz="3600">
                        <a:latin typeface="Calibri"/>
                        <a:ea typeface="Calibri"/>
                        <a:cs typeface="Calibri"/>
                        <a:sym typeface="Calibri"/>
                      </a:endParaRPr>
                    </a:p>
                  </a:txBody>
                  <a:tcPr marT="91425" marB="91425" marR="91425" marL="91425" anchor="ctr">
                    <a:lnL cap="flat" cmpd="sng" w="9525">
                      <a:solidFill>
                        <a:srgbClr val="274E13"/>
                      </a:solidFill>
                      <a:prstDash val="solid"/>
                      <a:round/>
                      <a:headEnd len="sm" w="sm" type="none"/>
                      <a:tailEnd len="sm" w="sm" type="none"/>
                    </a:lnL>
                    <a:lnR cap="flat" cmpd="sng" w="9525">
                      <a:solidFill>
                        <a:srgbClr val="274E13"/>
                      </a:solidFill>
                      <a:prstDash val="solid"/>
                      <a:round/>
                      <a:headEnd len="sm" w="sm" type="none"/>
                      <a:tailEnd len="sm" w="sm" type="none"/>
                    </a:lnR>
                    <a:lnT cap="flat" cmpd="sng" w="9525">
                      <a:solidFill>
                        <a:srgbClr val="274E13"/>
                      </a:solidFill>
                      <a:prstDash val="solid"/>
                      <a:round/>
                      <a:headEnd len="sm" w="sm" type="none"/>
                      <a:tailEnd len="sm" w="sm" type="none"/>
                    </a:lnT>
                    <a:lnB cap="flat" cmpd="sng" w="9525">
                      <a:solidFill>
                        <a:srgbClr val="274E13"/>
                      </a:solidFill>
                      <a:prstDash val="solid"/>
                      <a:round/>
                      <a:headEnd len="sm" w="sm" type="none"/>
                      <a:tailEnd len="sm" w="sm" type="none"/>
                    </a:lnB>
                  </a:tcPr>
                </a:tc>
              </a:tr>
              <a:tr h="1157575">
                <a:tc>
                  <a:txBody>
                    <a:bodyPr>
                      <a:noAutofit/>
                    </a:bodyPr>
                    <a:lstStyle/>
                    <a:p>
                      <a:pPr indent="0" lvl="0" marL="0" rtl="0" algn="ctr">
                        <a:spcBef>
                          <a:spcPts val="0"/>
                        </a:spcBef>
                        <a:spcAft>
                          <a:spcPts val="0"/>
                        </a:spcAft>
                        <a:buNone/>
                      </a:pPr>
                      <a:r>
                        <a:rPr lang="en" sz="3600">
                          <a:latin typeface="Calibri"/>
                          <a:ea typeface="Calibri"/>
                          <a:cs typeface="Calibri"/>
                          <a:sym typeface="Calibri"/>
                        </a:rPr>
                        <a:t>Glucose</a:t>
                      </a:r>
                      <a:endParaRPr sz="3600">
                        <a:latin typeface="Calibri"/>
                        <a:ea typeface="Calibri"/>
                        <a:cs typeface="Calibri"/>
                        <a:sym typeface="Calibri"/>
                      </a:endParaRPr>
                    </a:p>
                  </a:txBody>
                  <a:tcPr marT="91425" marB="91425" marR="91425" marL="91425">
                    <a:lnL cap="flat" cmpd="sng" w="9525">
                      <a:solidFill>
                        <a:srgbClr val="274E13"/>
                      </a:solidFill>
                      <a:prstDash val="solid"/>
                      <a:round/>
                      <a:headEnd len="sm" w="sm" type="none"/>
                      <a:tailEnd len="sm" w="sm" type="none"/>
                    </a:lnL>
                    <a:lnR cap="flat" cmpd="sng" w="9525">
                      <a:solidFill>
                        <a:srgbClr val="274E13"/>
                      </a:solidFill>
                      <a:prstDash val="solid"/>
                      <a:round/>
                      <a:headEnd len="sm" w="sm" type="none"/>
                      <a:tailEnd len="sm" w="sm" type="none"/>
                    </a:lnR>
                    <a:lnT cap="flat" cmpd="sng" w="9525">
                      <a:solidFill>
                        <a:srgbClr val="274E13"/>
                      </a:solidFill>
                      <a:prstDash val="solid"/>
                      <a:round/>
                      <a:headEnd len="sm" w="sm" type="none"/>
                      <a:tailEnd len="sm" w="sm" type="none"/>
                    </a:lnT>
                    <a:lnB cap="flat" cmpd="sng" w="9525">
                      <a:solidFill>
                        <a:srgbClr val="274E13"/>
                      </a:solidFill>
                      <a:prstDash val="solid"/>
                      <a:round/>
                      <a:headEnd len="sm" w="sm" type="none"/>
                      <a:tailEnd len="sm" w="sm" type="none"/>
                    </a:lnB>
                    <a:solidFill>
                      <a:srgbClr val="93C47D"/>
                    </a:solidFill>
                  </a:tcPr>
                </a:tc>
                <a:tc>
                  <a:txBody>
                    <a:bodyPr>
                      <a:noAutofit/>
                    </a:bodyPr>
                    <a:lstStyle/>
                    <a:p>
                      <a:pPr indent="0" lvl="0" marL="0" rtl="0" algn="ctr">
                        <a:spcBef>
                          <a:spcPts val="0"/>
                        </a:spcBef>
                        <a:spcAft>
                          <a:spcPts val="0"/>
                        </a:spcAft>
                        <a:buNone/>
                      </a:pPr>
                      <a:r>
                        <a:rPr lang="en" sz="3600">
                          <a:solidFill>
                            <a:srgbClr val="000000"/>
                          </a:solidFill>
                          <a:latin typeface="Calibri"/>
                          <a:ea typeface="Calibri"/>
                          <a:cs typeface="Calibri"/>
                          <a:sym typeface="Calibri"/>
                        </a:rPr>
                        <a:t>↓↓</a:t>
                      </a:r>
                      <a:endParaRPr sz="3600">
                        <a:solidFill>
                          <a:srgbClr val="000000"/>
                        </a:solidFill>
                        <a:latin typeface="Calibri"/>
                        <a:ea typeface="Calibri"/>
                        <a:cs typeface="Calibri"/>
                        <a:sym typeface="Calibri"/>
                      </a:endParaRPr>
                    </a:p>
                    <a:p>
                      <a:pPr indent="0" lvl="0" marL="0" rtl="0" algn="ctr">
                        <a:spcBef>
                          <a:spcPts val="0"/>
                        </a:spcBef>
                        <a:spcAft>
                          <a:spcPts val="0"/>
                        </a:spcAft>
                        <a:buNone/>
                      </a:pPr>
                      <a:r>
                        <a:t/>
                      </a:r>
                      <a:endParaRPr sz="3600">
                        <a:solidFill>
                          <a:srgbClr val="000000"/>
                        </a:solidFill>
                        <a:latin typeface="Calibri"/>
                        <a:ea typeface="Calibri"/>
                        <a:cs typeface="Calibri"/>
                        <a:sym typeface="Calibri"/>
                      </a:endParaRPr>
                    </a:p>
                  </a:txBody>
                  <a:tcPr marT="91425" marB="91425" marR="91425" marL="91425">
                    <a:lnL cap="flat" cmpd="sng" w="9525">
                      <a:solidFill>
                        <a:srgbClr val="274E13"/>
                      </a:solidFill>
                      <a:prstDash val="solid"/>
                      <a:round/>
                      <a:headEnd len="sm" w="sm" type="none"/>
                      <a:tailEnd len="sm" w="sm" type="none"/>
                    </a:lnL>
                    <a:lnR cap="flat" cmpd="sng" w="9525">
                      <a:solidFill>
                        <a:srgbClr val="274E13"/>
                      </a:solidFill>
                      <a:prstDash val="solid"/>
                      <a:round/>
                      <a:headEnd len="sm" w="sm" type="none"/>
                      <a:tailEnd len="sm" w="sm" type="none"/>
                    </a:lnR>
                    <a:lnT cap="flat" cmpd="sng" w="9525">
                      <a:solidFill>
                        <a:srgbClr val="274E13"/>
                      </a:solidFill>
                      <a:prstDash val="solid"/>
                      <a:round/>
                      <a:headEnd len="sm" w="sm" type="none"/>
                      <a:tailEnd len="sm" w="sm" type="none"/>
                    </a:lnT>
                    <a:lnB cap="flat" cmpd="sng" w="9525">
                      <a:solidFill>
                        <a:srgbClr val="274E13"/>
                      </a:solidFill>
                      <a:prstDash val="solid"/>
                      <a:round/>
                      <a:headEnd len="sm" w="sm" type="none"/>
                      <a:tailEnd len="sm" w="sm" type="none"/>
                    </a:lnB>
                  </a:tcPr>
                </a:tc>
                <a:tc>
                  <a:txBody>
                    <a:bodyPr>
                      <a:noAutofit/>
                    </a:bodyPr>
                    <a:lstStyle/>
                    <a:p>
                      <a:pPr indent="0" lvl="0" marL="0" rtl="0" algn="ctr">
                        <a:spcBef>
                          <a:spcPts val="0"/>
                        </a:spcBef>
                        <a:spcAft>
                          <a:spcPts val="0"/>
                        </a:spcAft>
                        <a:buNone/>
                      </a:pPr>
                      <a:r>
                        <a:rPr lang="en" sz="3600">
                          <a:solidFill>
                            <a:srgbClr val="000000"/>
                          </a:solidFill>
                          <a:latin typeface="Calibri"/>
                          <a:ea typeface="Calibri"/>
                          <a:cs typeface="Calibri"/>
                          <a:sym typeface="Calibri"/>
                        </a:rPr>
                        <a:t>↓↓</a:t>
                      </a:r>
                      <a:endParaRPr sz="3600">
                        <a:solidFill>
                          <a:srgbClr val="000000"/>
                        </a:solidFill>
                        <a:latin typeface="Calibri"/>
                        <a:ea typeface="Calibri"/>
                        <a:cs typeface="Calibri"/>
                        <a:sym typeface="Calibri"/>
                      </a:endParaRPr>
                    </a:p>
                    <a:p>
                      <a:pPr indent="0" lvl="0" marL="0" rtl="0" algn="ctr">
                        <a:spcBef>
                          <a:spcPts val="0"/>
                        </a:spcBef>
                        <a:spcAft>
                          <a:spcPts val="0"/>
                        </a:spcAft>
                        <a:buNone/>
                      </a:pPr>
                      <a:r>
                        <a:t/>
                      </a:r>
                      <a:endParaRPr sz="3600">
                        <a:solidFill>
                          <a:srgbClr val="000000"/>
                        </a:solidFill>
                        <a:latin typeface="Calibri"/>
                        <a:ea typeface="Calibri"/>
                        <a:cs typeface="Calibri"/>
                        <a:sym typeface="Calibri"/>
                      </a:endParaRPr>
                    </a:p>
                  </a:txBody>
                  <a:tcPr marT="91425" marB="91425" marR="91425" marL="91425">
                    <a:lnL cap="flat" cmpd="sng" w="9525">
                      <a:solidFill>
                        <a:srgbClr val="274E13"/>
                      </a:solidFill>
                      <a:prstDash val="solid"/>
                      <a:round/>
                      <a:headEnd len="sm" w="sm" type="none"/>
                      <a:tailEnd len="sm" w="sm" type="none"/>
                    </a:lnL>
                    <a:lnR cap="flat" cmpd="sng" w="9525">
                      <a:solidFill>
                        <a:srgbClr val="274E13"/>
                      </a:solidFill>
                      <a:prstDash val="solid"/>
                      <a:round/>
                      <a:headEnd len="sm" w="sm" type="none"/>
                      <a:tailEnd len="sm" w="sm" type="none"/>
                    </a:lnR>
                    <a:lnT cap="flat" cmpd="sng" w="9525">
                      <a:solidFill>
                        <a:srgbClr val="274E13"/>
                      </a:solidFill>
                      <a:prstDash val="solid"/>
                      <a:round/>
                      <a:headEnd len="sm" w="sm" type="none"/>
                      <a:tailEnd len="sm" w="sm" type="none"/>
                    </a:lnT>
                    <a:lnB cap="flat" cmpd="sng" w="9525">
                      <a:solidFill>
                        <a:srgbClr val="274E13"/>
                      </a:solidFill>
                      <a:prstDash val="solid"/>
                      <a:round/>
                      <a:headEnd len="sm" w="sm" type="none"/>
                      <a:tailEnd len="sm" w="sm" type="none"/>
                    </a:lnB>
                  </a:tcPr>
                </a:tc>
                <a:tc>
                  <a:txBody>
                    <a:bodyPr>
                      <a:noAutofit/>
                    </a:bodyPr>
                    <a:lstStyle/>
                    <a:p>
                      <a:pPr indent="0" lvl="0" marL="0" rtl="0" algn="ctr">
                        <a:spcBef>
                          <a:spcPts val="0"/>
                        </a:spcBef>
                        <a:spcAft>
                          <a:spcPts val="0"/>
                        </a:spcAft>
                        <a:buNone/>
                      </a:pPr>
                      <a:r>
                        <a:rPr lang="en" sz="3600">
                          <a:latin typeface="Calibri"/>
                          <a:ea typeface="Calibri"/>
                          <a:cs typeface="Calibri"/>
                          <a:sym typeface="Calibri"/>
                        </a:rPr>
                        <a:t>Normal or slightly </a:t>
                      </a:r>
                      <a:r>
                        <a:rPr lang="en" sz="3600">
                          <a:solidFill>
                            <a:srgbClr val="000000"/>
                          </a:solidFill>
                          <a:latin typeface="Calibri"/>
                          <a:ea typeface="Calibri"/>
                          <a:cs typeface="Calibri"/>
                          <a:sym typeface="Calibri"/>
                        </a:rPr>
                        <a:t>↓</a:t>
                      </a:r>
                      <a:endParaRPr sz="3600">
                        <a:latin typeface="Calibri"/>
                        <a:ea typeface="Calibri"/>
                        <a:cs typeface="Calibri"/>
                        <a:sym typeface="Calibri"/>
                      </a:endParaRPr>
                    </a:p>
                  </a:txBody>
                  <a:tcPr marT="91425" marB="91425" marR="91425" marL="91425" anchor="ctr">
                    <a:lnL cap="flat" cmpd="sng" w="9525">
                      <a:solidFill>
                        <a:srgbClr val="274E13"/>
                      </a:solidFill>
                      <a:prstDash val="solid"/>
                      <a:round/>
                      <a:headEnd len="sm" w="sm" type="none"/>
                      <a:tailEnd len="sm" w="sm" type="none"/>
                    </a:lnL>
                    <a:lnR cap="flat" cmpd="sng" w="9525">
                      <a:solidFill>
                        <a:srgbClr val="274E13"/>
                      </a:solidFill>
                      <a:prstDash val="solid"/>
                      <a:round/>
                      <a:headEnd len="sm" w="sm" type="none"/>
                      <a:tailEnd len="sm" w="sm" type="none"/>
                    </a:lnR>
                    <a:lnT cap="flat" cmpd="sng" w="9525">
                      <a:solidFill>
                        <a:srgbClr val="274E13"/>
                      </a:solidFill>
                      <a:prstDash val="solid"/>
                      <a:round/>
                      <a:headEnd len="sm" w="sm" type="none"/>
                      <a:tailEnd len="sm" w="sm" type="none"/>
                    </a:lnT>
                    <a:lnB cap="flat" cmpd="sng" w="9525">
                      <a:solidFill>
                        <a:srgbClr val="274E13"/>
                      </a:solidFill>
                      <a:prstDash val="solid"/>
                      <a:round/>
                      <a:headEnd len="sm" w="sm" type="none"/>
                      <a:tailEnd len="sm" w="sm" type="none"/>
                    </a:lnB>
                  </a:tcPr>
                </a:tc>
                <a:tc>
                  <a:txBody>
                    <a:bodyPr>
                      <a:noAutofit/>
                    </a:bodyPr>
                    <a:lstStyle/>
                    <a:p>
                      <a:pPr indent="0" lvl="0" marL="0" rtl="0" algn="ctr">
                        <a:spcBef>
                          <a:spcPts val="0"/>
                        </a:spcBef>
                        <a:spcAft>
                          <a:spcPts val="0"/>
                        </a:spcAft>
                        <a:buNone/>
                      </a:pPr>
                      <a:r>
                        <a:rPr lang="en" sz="3600">
                          <a:solidFill>
                            <a:srgbClr val="000000"/>
                          </a:solidFill>
                          <a:latin typeface="Calibri"/>
                          <a:ea typeface="Calibri"/>
                          <a:cs typeface="Calibri"/>
                          <a:sym typeface="Calibri"/>
                        </a:rPr>
                        <a:t>↓</a:t>
                      </a:r>
                      <a:endParaRPr sz="3600">
                        <a:solidFill>
                          <a:srgbClr val="000000"/>
                        </a:solidFill>
                        <a:latin typeface="Calibri"/>
                        <a:ea typeface="Calibri"/>
                        <a:cs typeface="Calibri"/>
                        <a:sym typeface="Calibri"/>
                      </a:endParaRPr>
                    </a:p>
                    <a:p>
                      <a:pPr indent="0" lvl="0" marL="0" rtl="0" algn="ctr">
                        <a:spcBef>
                          <a:spcPts val="0"/>
                        </a:spcBef>
                        <a:spcAft>
                          <a:spcPts val="0"/>
                        </a:spcAft>
                        <a:buNone/>
                      </a:pPr>
                      <a:r>
                        <a:t/>
                      </a:r>
                      <a:endParaRPr sz="3600">
                        <a:latin typeface="Calibri"/>
                        <a:ea typeface="Calibri"/>
                        <a:cs typeface="Calibri"/>
                        <a:sym typeface="Calibri"/>
                      </a:endParaRPr>
                    </a:p>
                  </a:txBody>
                  <a:tcPr marT="91425" marB="91425" marR="91425" marL="91425" anchor="ctr">
                    <a:lnL cap="flat" cmpd="sng" w="9525">
                      <a:solidFill>
                        <a:srgbClr val="274E13"/>
                      </a:solidFill>
                      <a:prstDash val="solid"/>
                      <a:round/>
                      <a:headEnd len="sm" w="sm" type="none"/>
                      <a:tailEnd len="sm" w="sm" type="none"/>
                    </a:lnL>
                    <a:lnR cap="flat" cmpd="sng" w="9525">
                      <a:solidFill>
                        <a:srgbClr val="274E13"/>
                      </a:solidFill>
                      <a:prstDash val="solid"/>
                      <a:round/>
                      <a:headEnd len="sm" w="sm" type="none"/>
                      <a:tailEnd len="sm" w="sm" type="none"/>
                    </a:lnR>
                    <a:lnT cap="flat" cmpd="sng" w="9525">
                      <a:solidFill>
                        <a:srgbClr val="274E13"/>
                      </a:solidFill>
                      <a:prstDash val="solid"/>
                      <a:round/>
                      <a:headEnd len="sm" w="sm" type="none"/>
                      <a:tailEnd len="sm" w="sm" type="none"/>
                    </a:lnT>
                    <a:lnB cap="flat" cmpd="sng" w="9525">
                      <a:solidFill>
                        <a:srgbClr val="274E13"/>
                      </a:solidFill>
                      <a:prstDash val="solid"/>
                      <a:round/>
                      <a:headEnd len="sm" w="sm" type="none"/>
                      <a:tailEnd len="sm" w="sm" type="none"/>
                    </a:lnB>
                  </a:tcPr>
                </a:tc>
              </a:tr>
              <a:tr h="1394250">
                <a:tc>
                  <a:txBody>
                    <a:bodyPr>
                      <a:noAutofit/>
                    </a:bodyPr>
                    <a:lstStyle/>
                    <a:p>
                      <a:pPr indent="0" lvl="0" marL="0" rtl="0" algn="ctr">
                        <a:spcBef>
                          <a:spcPts val="0"/>
                        </a:spcBef>
                        <a:spcAft>
                          <a:spcPts val="0"/>
                        </a:spcAft>
                        <a:buNone/>
                      </a:pPr>
                      <a:r>
                        <a:rPr lang="en" sz="3600">
                          <a:latin typeface="Calibri"/>
                          <a:ea typeface="Calibri"/>
                          <a:cs typeface="Calibri"/>
                          <a:sym typeface="Calibri"/>
                        </a:rPr>
                        <a:t>Chlorides</a:t>
                      </a:r>
                      <a:endParaRPr sz="3600">
                        <a:latin typeface="Calibri"/>
                        <a:ea typeface="Calibri"/>
                        <a:cs typeface="Calibri"/>
                        <a:sym typeface="Calibri"/>
                      </a:endParaRPr>
                    </a:p>
                  </a:txBody>
                  <a:tcPr marT="91425" marB="91425" marR="91425" marL="91425">
                    <a:lnL cap="flat" cmpd="sng" w="9525">
                      <a:solidFill>
                        <a:srgbClr val="274E13"/>
                      </a:solidFill>
                      <a:prstDash val="solid"/>
                      <a:round/>
                      <a:headEnd len="sm" w="sm" type="none"/>
                      <a:tailEnd len="sm" w="sm" type="none"/>
                    </a:lnL>
                    <a:lnR cap="flat" cmpd="sng" w="9525">
                      <a:solidFill>
                        <a:srgbClr val="274E13"/>
                      </a:solidFill>
                      <a:prstDash val="solid"/>
                      <a:round/>
                      <a:headEnd len="sm" w="sm" type="none"/>
                      <a:tailEnd len="sm" w="sm" type="none"/>
                    </a:lnR>
                    <a:lnT cap="flat" cmpd="sng" w="9525">
                      <a:solidFill>
                        <a:srgbClr val="274E13"/>
                      </a:solidFill>
                      <a:prstDash val="solid"/>
                      <a:round/>
                      <a:headEnd len="sm" w="sm" type="none"/>
                      <a:tailEnd len="sm" w="sm" type="none"/>
                    </a:lnT>
                    <a:lnB cap="flat" cmpd="sng" w="9525">
                      <a:solidFill>
                        <a:srgbClr val="274E13"/>
                      </a:solidFill>
                      <a:prstDash val="solid"/>
                      <a:round/>
                      <a:headEnd len="sm" w="sm" type="none"/>
                      <a:tailEnd len="sm" w="sm" type="none"/>
                    </a:lnB>
                    <a:solidFill>
                      <a:srgbClr val="B6D7A8"/>
                    </a:solidFill>
                  </a:tcPr>
                </a:tc>
                <a:tc>
                  <a:txBody>
                    <a:bodyPr>
                      <a:noAutofit/>
                    </a:bodyPr>
                    <a:lstStyle/>
                    <a:p>
                      <a:pPr indent="0" lvl="0" marL="0" rtl="0" algn="ctr">
                        <a:spcBef>
                          <a:spcPts val="0"/>
                        </a:spcBef>
                        <a:spcAft>
                          <a:spcPts val="0"/>
                        </a:spcAft>
                        <a:buNone/>
                      </a:pPr>
                      <a:r>
                        <a:rPr lang="en" sz="3600">
                          <a:solidFill>
                            <a:srgbClr val="000000"/>
                          </a:solidFill>
                          <a:latin typeface="Calibri"/>
                          <a:ea typeface="Calibri"/>
                          <a:cs typeface="Calibri"/>
                          <a:sym typeface="Calibri"/>
                        </a:rPr>
                        <a:t>↓↓</a:t>
                      </a:r>
                      <a:endParaRPr sz="3600">
                        <a:solidFill>
                          <a:srgbClr val="000000"/>
                        </a:solidFill>
                        <a:latin typeface="Calibri"/>
                        <a:ea typeface="Calibri"/>
                        <a:cs typeface="Calibri"/>
                        <a:sym typeface="Calibri"/>
                      </a:endParaRPr>
                    </a:p>
                    <a:p>
                      <a:pPr indent="0" lvl="0" marL="0" rtl="0" algn="ctr">
                        <a:spcBef>
                          <a:spcPts val="0"/>
                        </a:spcBef>
                        <a:spcAft>
                          <a:spcPts val="0"/>
                        </a:spcAft>
                        <a:buNone/>
                      </a:pPr>
                      <a:r>
                        <a:t/>
                      </a:r>
                      <a:endParaRPr sz="3600">
                        <a:solidFill>
                          <a:srgbClr val="000000"/>
                        </a:solidFill>
                        <a:latin typeface="Calibri"/>
                        <a:ea typeface="Calibri"/>
                        <a:cs typeface="Calibri"/>
                        <a:sym typeface="Calibri"/>
                      </a:endParaRPr>
                    </a:p>
                  </a:txBody>
                  <a:tcPr marT="91425" marB="91425" marR="91425" marL="91425">
                    <a:lnL cap="flat" cmpd="sng" w="9525">
                      <a:solidFill>
                        <a:srgbClr val="274E13"/>
                      </a:solidFill>
                      <a:prstDash val="solid"/>
                      <a:round/>
                      <a:headEnd len="sm" w="sm" type="none"/>
                      <a:tailEnd len="sm" w="sm" type="none"/>
                    </a:lnL>
                    <a:lnR cap="flat" cmpd="sng" w="9525">
                      <a:solidFill>
                        <a:srgbClr val="274E13"/>
                      </a:solidFill>
                      <a:prstDash val="solid"/>
                      <a:round/>
                      <a:headEnd len="sm" w="sm" type="none"/>
                      <a:tailEnd len="sm" w="sm" type="none"/>
                    </a:lnR>
                    <a:lnT cap="flat" cmpd="sng" w="9525">
                      <a:solidFill>
                        <a:srgbClr val="274E13"/>
                      </a:solidFill>
                      <a:prstDash val="solid"/>
                      <a:round/>
                      <a:headEnd len="sm" w="sm" type="none"/>
                      <a:tailEnd len="sm" w="sm" type="none"/>
                    </a:lnT>
                    <a:lnB cap="flat" cmpd="sng" w="9525">
                      <a:solidFill>
                        <a:srgbClr val="274E13"/>
                      </a:solidFill>
                      <a:prstDash val="solid"/>
                      <a:round/>
                      <a:headEnd len="sm" w="sm" type="none"/>
                      <a:tailEnd len="sm" w="sm" type="none"/>
                    </a:lnB>
                  </a:tcPr>
                </a:tc>
                <a:tc>
                  <a:txBody>
                    <a:bodyPr>
                      <a:noAutofit/>
                    </a:bodyPr>
                    <a:lstStyle/>
                    <a:p>
                      <a:pPr indent="0" lvl="0" marL="0" rtl="0" algn="ctr">
                        <a:spcBef>
                          <a:spcPts val="0"/>
                        </a:spcBef>
                        <a:spcAft>
                          <a:spcPts val="0"/>
                        </a:spcAft>
                        <a:buNone/>
                      </a:pPr>
                      <a:r>
                        <a:rPr lang="en" sz="3600">
                          <a:solidFill>
                            <a:srgbClr val="000000"/>
                          </a:solidFill>
                          <a:latin typeface="Calibri"/>
                          <a:ea typeface="Calibri"/>
                          <a:cs typeface="Calibri"/>
                          <a:sym typeface="Calibri"/>
                        </a:rPr>
                        <a:t>↓↓</a:t>
                      </a:r>
                      <a:endParaRPr sz="3600">
                        <a:solidFill>
                          <a:srgbClr val="000000"/>
                        </a:solidFill>
                        <a:latin typeface="Calibri"/>
                        <a:ea typeface="Calibri"/>
                        <a:cs typeface="Calibri"/>
                        <a:sym typeface="Calibri"/>
                      </a:endParaRPr>
                    </a:p>
                    <a:p>
                      <a:pPr indent="0" lvl="0" marL="0" rtl="0" algn="ctr">
                        <a:spcBef>
                          <a:spcPts val="0"/>
                        </a:spcBef>
                        <a:spcAft>
                          <a:spcPts val="0"/>
                        </a:spcAft>
                        <a:buNone/>
                      </a:pPr>
                      <a:r>
                        <a:t/>
                      </a:r>
                      <a:endParaRPr sz="3600">
                        <a:solidFill>
                          <a:srgbClr val="000000"/>
                        </a:solidFill>
                        <a:latin typeface="Calibri"/>
                        <a:ea typeface="Calibri"/>
                        <a:cs typeface="Calibri"/>
                        <a:sym typeface="Calibri"/>
                      </a:endParaRPr>
                    </a:p>
                  </a:txBody>
                  <a:tcPr marT="91425" marB="91425" marR="91425" marL="91425">
                    <a:lnL cap="flat" cmpd="sng" w="9525">
                      <a:solidFill>
                        <a:srgbClr val="274E13"/>
                      </a:solidFill>
                      <a:prstDash val="solid"/>
                      <a:round/>
                      <a:headEnd len="sm" w="sm" type="none"/>
                      <a:tailEnd len="sm" w="sm" type="none"/>
                    </a:lnL>
                    <a:lnR cap="flat" cmpd="sng" w="9525">
                      <a:solidFill>
                        <a:srgbClr val="274E13"/>
                      </a:solidFill>
                      <a:prstDash val="solid"/>
                      <a:round/>
                      <a:headEnd len="sm" w="sm" type="none"/>
                      <a:tailEnd len="sm" w="sm" type="none"/>
                    </a:lnR>
                    <a:lnT cap="flat" cmpd="sng" w="9525">
                      <a:solidFill>
                        <a:srgbClr val="274E13"/>
                      </a:solidFill>
                      <a:prstDash val="solid"/>
                      <a:round/>
                      <a:headEnd len="sm" w="sm" type="none"/>
                      <a:tailEnd len="sm" w="sm" type="none"/>
                    </a:lnT>
                    <a:lnB cap="flat" cmpd="sng" w="9525">
                      <a:solidFill>
                        <a:srgbClr val="274E13"/>
                      </a:solidFill>
                      <a:prstDash val="solid"/>
                      <a:round/>
                      <a:headEnd len="sm" w="sm" type="none"/>
                      <a:tailEnd len="sm" w="sm" type="none"/>
                    </a:lnB>
                  </a:tcPr>
                </a:tc>
                <a:tc>
                  <a:txBody>
                    <a:bodyPr>
                      <a:noAutofit/>
                    </a:bodyPr>
                    <a:lstStyle/>
                    <a:p>
                      <a:pPr indent="0" lvl="0" marL="0" rtl="0" algn="ctr">
                        <a:spcBef>
                          <a:spcPts val="0"/>
                        </a:spcBef>
                        <a:spcAft>
                          <a:spcPts val="0"/>
                        </a:spcAft>
                        <a:buNone/>
                      </a:pPr>
                      <a:r>
                        <a:rPr lang="en" sz="3600">
                          <a:latin typeface="Calibri"/>
                          <a:ea typeface="Calibri"/>
                          <a:cs typeface="Calibri"/>
                          <a:sym typeface="Calibri"/>
                        </a:rPr>
                        <a:t>Normal or </a:t>
                      </a:r>
                      <a:r>
                        <a:rPr lang="en" sz="3600">
                          <a:solidFill>
                            <a:srgbClr val="000000"/>
                          </a:solidFill>
                          <a:latin typeface="Calibri"/>
                          <a:ea typeface="Calibri"/>
                          <a:cs typeface="Calibri"/>
                          <a:sym typeface="Calibri"/>
                        </a:rPr>
                        <a:t>↓</a:t>
                      </a:r>
                      <a:endParaRPr sz="3600">
                        <a:latin typeface="Calibri"/>
                        <a:ea typeface="Calibri"/>
                        <a:cs typeface="Calibri"/>
                        <a:sym typeface="Calibri"/>
                      </a:endParaRPr>
                    </a:p>
                  </a:txBody>
                  <a:tcPr marT="91425" marB="91425" marR="91425" marL="91425" anchor="ctr">
                    <a:lnL cap="flat" cmpd="sng" w="9525">
                      <a:solidFill>
                        <a:srgbClr val="274E13"/>
                      </a:solidFill>
                      <a:prstDash val="solid"/>
                      <a:round/>
                      <a:headEnd len="sm" w="sm" type="none"/>
                      <a:tailEnd len="sm" w="sm" type="none"/>
                    </a:lnL>
                    <a:lnR cap="flat" cmpd="sng" w="9525">
                      <a:solidFill>
                        <a:srgbClr val="274E13"/>
                      </a:solidFill>
                      <a:prstDash val="solid"/>
                      <a:round/>
                      <a:headEnd len="sm" w="sm" type="none"/>
                      <a:tailEnd len="sm" w="sm" type="none"/>
                    </a:lnR>
                    <a:lnT cap="flat" cmpd="sng" w="9525">
                      <a:solidFill>
                        <a:srgbClr val="274E13"/>
                      </a:solidFill>
                      <a:prstDash val="solid"/>
                      <a:round/>
                      <a:headEnd len="sm" w="sm" type="none"/>
                      <a:tailEnd len="sm" w="sm" type="none"/>
                    </a:lnT>
                    <a:lnB cap="flat" cmpd="sng" w="9525">
                      <a:solidFill>
                        <a:srgbClr val="274E13"/>
                      </a:solidFill>
                      <a:prstDash val="solid"/>
                      <a:round/>
                      <a:headEnd len="sm" w="sm" type="none"/>
                      <a:tailEnd len="sm" w="sm" type="none"/>
                    </a:lnB>
                  </a:tcPr>
                </a:tc>
                <a:tc>
                  <a:txBody>
                    <a:bodyPr>
                      <a:noAutofit/>
                    </a:bodyPr>
                    <a:lstStyle/>
                    <a:p>
                      <a:pPr indent="0" lvl="0" marL="0" rtl="0" algn="ctr">
                        <a:spcBef>
                          <a:spcPts val="0"/>
                        </a:spcBef>
                        <a:spcAft>
                          <a:spcPts val="0"/>
                        </a:spcAft>
                        <a:buNone/>
                      </a:pPr>
                      <a:r>
                        <a:rPr lang="en" sz="3600">
                          <a:latin typeface="Calibri"/>
                          <a:ea typeface="Calibri"/>
                          <a:cs typeface="Calibri"/>
                          <a:sym typeface="Calibri"/>
                        </a:rPr>
                        <a:t>Normal or ↓</a:t>
                      </a:r>
                      <a:endParaRPr sz="3600">
                        <a:latin typeface="Calibri"/>
                        <a:ea typeface="Calibri"/>
                        <a:cs typeface="Calibri"/>
                        <a:sym typeface="Calibri"/>
                      </a:endParaRPr>
                    </a:p>
                  </a:txBody>
                  <a:tcPr marT="91425" marB="91425" marR="91425" marL="91425" anchor="ctr">
                    <a:lnL cap="flat" cmpd="sng" w="9525">
                      <a:solidFill>
                        <a:srgbClr val="274E13"/>
                      </a:solidFill>
                      <a:prstDash val="solid"/>
                      <a:round/>
                      <a:headEnd len="sm" w="sm" type="none"/>
                      <a:tailEnd len="sm" w="sm" type="none"/>
                    </a:lnL>
                    <a:lnR cap="flat" cmpd="sng" w="9525">
                      <a:solidFill>
                        <a:srgbClr val="274E13"/>
                      </a:solidFill>
                      <a:prstDash val="solid"/>
                      <a:round/>
                      <a:headEnd len="sm" w="sm" type="none"/>
                      <a:tailEnd len="sm" w="sm" type="none"/>
                    </a:lnR>
                    <a:lnT cap="flat" cmpd="sng" w="9525">
                      <a:solidFill>
                        <a:srgbClr val="274E13"/>
                      </a:solidFill>
                      <a:prstDash val="solid"/>
                      <a:round/>
                      <a:headEnd len="sm" w="sm" type="none"/>
                      <a:tailEnd len="sm" w="sm" type="none"/>
                    </a:lnT>
                    <a:lnB cap="flat" cmpd="sng" w="9525">
                      <a:solidFill>
                        <a:srgbClr val="274E13"/>
                      </a:solidFill>
                      <a:prstDash val="solid"/>
                      <a:round/>
                      <a:headEnd len="sm" w="sm" type="none"/>
                      <a:tailEnd len="sm" w="sm" type="none"/>
                    </a:lnB>
                  </a:tcPr>
                </a:tc>
              </a:tr>
            </a:tbl>
          </a:graphicData>
        </a:graphic>
      </p:graphicFrame>
      <p:sp>
        <p:nvSpPr>
          <p:cNvPr id="169" name="Google Shape;169;p22"/>
          <p:cNvSpPr txBox="1"/>
          <p:nvPr/>
        </p:nvSpPr>
        <p:spPr>
          <a:xfrm>
            <a:off x="457488" y="13097125"/>
            <a:ext cx="15514500" cy="1775100"/>
          </a:xfrm>
          <a:prstGeom prst="rect">
            <a:avLst/>
          </a:prstGeom>
          <a:noFill/>
          <a:ln>
            <a:noFill/>
          </a:ln>
        </p:spPr>
        <p:txBody>
          <a:bodyPr anchorCtr="0" anchor="t" bIns="91425" lIns="91425" spcFirstLastPara="1" rIns="91425" wrap="square" tIns="91425">
            <a:noAutofit/>
          </a:bodyPr>
          <a:lstStyle/>
          <a:p>
            <a:pPr indent="-457200" lvl="0" marL="457200" rtl="0" algn="l">
              <a:spcBef>
                <a:spcPts val="0"/>
              </a:spcBef>
              <a:spcAft>
                <a:spcPts val="0"/>
              </a:spcAft>
              <a:buSzPts val="3600"/>
              <a:buFont typeface="Calibri"/>
              <a:buChar char="★"/>
            </a:pPr>
            <a:r>
              <a:rPr b="1" lang="en" sz="3600">
                <a:latin typeface="Calibri"/>
                <a:ea typeface="Calibri"/>
                <a:cs typeface="Calibri"/>
                <a:sym typeface="Calibri"/>
              </a:rPr>
              <a:t>Abnormal findings of CSF in some pathological conditions </a:t>
            </a:r>
            <a:endParaRPr b="1" sz="3600">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173" name="Shape 173"/>
        <p:cNvGrpSpPr/>
        <p:nvPr/>
      </p:nvGrpSpPr>
      <p:grpSpPr>
        <a:xfrm>
          <a:off x="0" y="0"/>
          <a:ext cx="0" cy="0"/>
          <a:chOff x="0" y="0"/>
          <a:chExt cx="0" cy="0"/>
        </a:xfrm>
      </p:grpSpPr>
      <p:pic>
        <p:nvPicPr>
          <p:cNvPr id="174" name="Google Shape;174;p23"/>
          <p:cNvPicPr preferRelativeResize="0"/>
          <p:nvPr/>
        </p:nvPicPr>
        <p:blipFill>
          <a:blip r:embed="rId4">
            <a:alphaModFix/>
          </a:blip>
          <a:stretch>
            <a:fillRect/>
          </a:stretch>
        </p:blipFill>
        <p:spPr>
          <a:xfrm>
            <a:off x="4733344" y="2488152"/>
            <a:ext cx="9586545" cy="668108"/>
          </a:xfrm>
          <a:prstGeom prst="rect">
            <a:avLst/>
          </a:prstGeom>
          <a:noFill/>
          <a:ln>
            <a:noFill/>
          </a:ln>
        </p:spPr>
      </p:pic>
      <p:sp>
        <p:nvSpPr>
          <p:cNvPr id="175" name="Google Shape;175;p23"/>
          <p:cNvSpPr txBox="1"/>
          <p:nvPr>
            <p:ph type="title"/>
          </p:nvPr>
        </p:nvSpPr>
        <p:spPr>
          <a:xfrm>
            <a:off x="593778" y="1178508"/>
            <a:ext cx="16231800" cy="1509600"/>
          </a:xfrm>
          <a:prstGeom prst="rect">
            <a:avLst/>
          </a:prstGeom>
        </p:spPr>
        <p:txBody>
          <a:bodyPr anchorCtr="0" anchor="t" bIns="191875" lIns="191875" spcFirstLastPara="1" rIns="191875" wrap="square" tIns="191875">
            <a:noAutofit/>
          </a:bodyPr>
          <a:lstStyle/>
          <a:p>
            <a:pPr indent="0" lvl="0" marL="0" rtl="0" algn="ctr">
              <a:spcBef>
                <a:spcPts val="0"/>
              </a:spcBef>
              <a:spcAft>
                <a:spcPts val="0"/>
              </a:spcAft>
              <a:buNone/>
            </a:pPr>
            <a:r>
              <a:rPr b="1" lang="en" sz="6000">
                <a:latin typeface="Josefin Sans"/>
                <a:ea typeface="Josefin Sans"/>
                <a:cs typeface="Josefin Sans"/>
                <a:sym typeface="Josefin Sans"/>
              </a:rPr>
              <a:t>Management</a:t>
            </a:r>
            <a:endParaRPr b="1" sz="6000">
              <a:latin typeface="Josefin Sans"/>
              <a:ea typeface="Josefin Sans"/>
              <a:cs typeface="Josefin Sans"/>
              <a:sym typeface="Josefin Sans"/>
            </a:endParaRPr>
          </a:p>
        </p:txBody>
      </p:sp>
      <p:graphicFrame>
        <p:nvGraphicFramePr>
          <p:cNvPr id="176" name="Google Shape;176;p23"/>
          <p:cNvGraphicFramePr/>
          <p:nvPr/>
        </p:nvGraphicFramePr>
        <p:xfrm>
          <a:off x="214524" y="3156260"/>
          <a:ext cx="3000000" cy="3000000"/>
        </p:xfrm>
        <a:graphic>
          <a:graphicData uri="http://schemas.openxmlformats.org/drawingml/2006/table">
            <a:tbl>
              <a:tblPr>
                <a:noFill/>
                <a:tableStyleId>{92514E07-169D-485B-973F-D6F749F73A11}</a:tableStyleId>
              </a:tblPr>
              <a:tblGrid>
                <a:gridCol w="7282450"/>
                <a:gridCol w="9328725"/>
              </a:tblGrid>
              <a:tr h="2344975">
                <a:tc gridSpan="2">
                  <a:txBody>
                    <a:bodyPr>
                      <a:noAutofit/>
                    </a:bodyPr>
                    <a:lstStyle/>
                    <a:p>
                      <a:pPr indent="-704850" lvl="0" marL="939800" rtl="0" algn="l">
                        <a:lnSpc>
                          <a:spcPct val="90000"/>
                        </a:lnSpc>
                        <a:spcBef>
                          <a:spcPts val="1400"/>
                        </a:spcBef>
                        <a:spcAft>
                          <a:spcPts val="0"/>
                        </a:spcAft>
                        <a:buSzPts val="3700"/>
                        <a:buFont typeface="Calibri"/>
                        <a:buChar char="●"/>
                      </a:pPr>
                      <a:r>
                        <a:rPr b="1" lang="en" sz="3700">
                          <a:latin typeface="Calibri"/>
                          <a:ea typeface="Calibri"/>
                          <a:cs typeface="Calibri"/>
                          <a:sym typeface="Calibri"/>
                        </a:rPr>
                        <a:t>A MEDICAL EMERGENCY</a:t>
                      </a:r>
                      <a:endParaRPr b="1" sz="3700">
                        <a:latin typeface="Calibri"/>
                        <a:ea typeface="Calibri"/>
                        <a:cs typeface="Calibri"/>
                        <a:sym typeface="Calibri"/>
                      </a:endParaRPr>
                    </a:p>
                    <a:p>
                      <a:pPr indent="-704850" lvl="0" marL="939800" rtl="0" algn="l">
                        <a:lnSpc>
                          <a:spcPct val="90000"/>
                        </a:lnSpc>
                        <a:spcBef>
                          <a:spcPts val="0"/>
                        </a:spcBef>
                        <a:spcAft>
                          <a:spcPts val="0"/>
                        </a:spcAft>
                        <a:buSzPts val="3700"/>
                        <a:buFont typeface="Calibri"/>
                        <a:buChar char="●"/>
                      </a:pPr>
                      <a:r>
                        <a:rPr lang="en" sz="3700">
                          <a:latin typeface="Calibri"/>
                          <a:ea typeface="Calibri"/>
                          <a:cs typeface="Calibri"/>
                          <a:sym typeface="Calibri"/>
                        </a:rPr>
                        <a:t>Antibiotics given </a:t>
                      </a:r>
                      <a:r>
                        <a:rPr lang="en" sz="3700" u="sng">
                          <a:latin typeface="Calibri"/>
                          <a:ea typeface="Calibri"/>
                          <a:cs typeface="Calibri"/>
                          <a:sym typeface="Calibri"/>
                        </a:rPr>
                        <a:t>after </a:t>
                      </a:r>
                      <a:r>
                        <a:rPr lang="en" sz="3700">
                          <a:latin typeface="Calibri"/>
                          <a:ea typeface="Calibri"/>
                          <a:cs typeface="Calibri"/>
                          <a:sym typeface="Calibri"/>
                        </a:rPr>
                        <a:t>taking specimens for lab diagnosis. </a:t>
                      </a:r>
                      <a:endParaRPr sz="3700">
                        <a:latin typeface="Calibri"/>
                        <a:ea typeface="Calibri"/>
                        <a:cs typeface="Calibri"/>
                        <a:sym typeface="Calibri"/>
                      </a:endParaRPr>
                    </a:p>
                    <a:p>
                      <a:pPr indent="-704850" lvl="0" marL="939800" rtl="0" algn="l">
                        <a:lnSpc>
                          <a:spcPct val="90000"/>
                        </a:lnSpc>
                        <a:spcBef>
                          <a:spcPts val="0"/>
                        </a:spcBef>
                        <a:spcAft>
                          <a:spcPts val="0"/>
                        </a:spcAft>
                        <a:buSzPts val="3700"/>
                        <a:buFont typeface="Calibri"/>
                        <a:buChar char="●"/>
                      </a:pPr>
                      <a:r>
                        <a:rPr lang="en" sz="3700">
                          <a:latin typeface="Calibri"/>
                          <a:ea typeface="Calibri"/>
                          <a:cs typeface="Calibri"/>
                          <a:sym typeface="Calibri"/>
                        </a:rPr>
                        <a:t>Parenteral administration.</a:t>
                      </a:r>
                      <a:endParaRPr sz="3700">
                        <a:latin typeface="Calibri"/>
                        <a:ea typeface="Calibri"/>
                        <a:cs typeface="Calibri"/>
                        <a:sym typeface="Calibri"/>
                      </a:endParaRPr>
                    </a:p>
                  </a:txBody>
                  <a:tcPr marT="188600" marB="188600" marR="193525" marL="193525">
                    <a:lnL cap="flat" cmpd="sng" w="19050">
                      <a:solidFill>
                        <a:srgbClr val="274E13"/>
                      </a:solidFill>
                      <a:prstDash val="lgDash"/>
                      <a:round/>
                      <a:headEnd len="sm" w="sm" type="none"/>
                      <a:tailEnd len="sm" w="sm" type="none"/>
                    </a:lnL>
                    <a:lnR cap="flat" cmpd="sng" w="19050">
                      <a:solidFill>
                        <a:srgbClr val="274E13"/>
                      </a:solidFill>
                      <a:prstDash val="lgDash"/>
                      <a:round/>
                      <a:headEnd len="sm" w="sm" type="none"/>
                      <a:tailEnd len="sm" w="sm" type="none"/>
                    </a:lnR>
                    <a:lnT cap="flat" cmpd="sng" w="19050">
                      <a:solidFill>
                        <a:srgbClr val="274E13"/>
                      </a:solidFill>
                      <a:prstDash val="lgDash"/>
                      <a:round/>
                      <a:headEnd len="sm" w="sm" type="none"/>
                      <a:tailEnd len="sm" w="sm" type="none"/>
                    </a:lnT>
                    <a:lnB cap="flat" cmpd="sng" w="19050">
                      <a:solidFill>
                        <a:srgbClr val="274E13"/>
                      </a:solidFill>
                      <a:prstDash val="lgDash"/>
                      <a:round/>
                      <a:headEnd len="sm" w="sm" type="none"/>
                      <a:tailEnd len="sm" w="sm" type="none"/>
                    </a:lnB>
                    <a:solidFill>
                      <a:srgbClr val="B6D7A8"/>
                    </a:solidFill>
                  </a:tcPr>
                </a:tc>
                <a:tc hMerge="1"/>
              </a:tr>
              <a:tr h="1111200">
                <a:tc>
                  <a:txBody>
                    <a:bodyPr>
                      <a:noAutofit/>
                    </a:bodyPr>
                    <a:lstStyle/>
                    <a:p>
                      <a:pPr indent="0" lvl="0" marL="0" rtl="0" algn="l">
                        <a:spcBef>
                          <a:spcPts val="0"/>
                        </a:spcBef>
                        <a:spcAft>
                          <a:spcPts val="0"/>
                        </a:spcAft>
                        <a:buNone/>
                      </a:pPr>
                      <a:r>
                        <a:rPr lang="en" sz="3700" u="sng">
                          <a:solidFill>
                            <a:srgbClr val="FF0000"/>
                          </a:solidFill>
                          <a:latin typeface="Calibri"/>
                          <a:ea typeface="Calibri"/>
                          <a:cs typeface="Calibri"/>
                          <a:sym typeface="Calibri"/>
                        </a:rPr>
                        <a:t>Children &amp; Adults:</a:t>
                      </a:r>
                      <a:endParaRPr sz="3700">
                        <a:solidFill>
                          <a:srgbClr val="FF0000"/>
                        </a:solidFill>
                        <a:latin typeface="Calibri"/>
                        <a:ea typeface="Calibri"/>
                        <a:cs typeface="Calibri"/>
                        <a:sym typeface="Calibri"/>
                      </a:endParaRPr>
                    </a:p>
                  </a:txBody>
                  <a:tcPr marT="188600" marB="188600" marR="193525" marL="193525">
                    <a:lnL cap="flat" cmpd="sng" w="19050">
                      <a:solidFill>
                        <a:srgbClr val="274E13"/>
                      </a:solidFill>
                      <a:prstDash val="lgDash"/>
                      <a:round/>
                      <a:headEnd len="sm" w="sm" type="none"/>
                      <a:tailEnd len="sm" w="sm" type="none"/>
                    </a:lnL>
                    <a:lnR cap="flat" cmpd="sng" w="19050">
                      <a:solidFill>
                        <a:srgbClr val="274E13"/>
                      </a:solidFill>
                      <a:prstDash val="lgDash"/>
                      <a:round/>
                      <a:headEnd len="sm" w="sm" type="none"/>
                      <a:tailEnd len="sm" w="sm" type="none"/>
                    </a:lnR>
                    <a:lnT cap="flat" cmpd="sng" w="19050">
                      <a:solidFill>
                        <a:srgbClr val="274E13"/>
                      </a:solidFill>
                      <a:prstDash val="lgDash"/>
                      <a:round/>
                      <a:headEnd len="sm" w="sm" type="none"/>
                      <a:tailEnd len="sm" w="sm" type="none"/>
                    </a:lnT>
                    <a:lnB cap="flat" cmpd="sng" w="19050">
                      <a:solidFill>
                        <a:srgbClr val="274E13"/>
                      </a:solidFill>
                      <a:prstDash val="lgDash"/>
                      <a:round/>
                      <a:headEnd len="sm" w="sm" type="none"/>
                      <a:tailEnd len="sm" w="sm" type="none"/>
                    </a:lnB>
                    <a:solidFill>
                      <a:srgbClr val="D9EAD3"/>
                    </a:solidFill>
                  </a:tcPr>
                </a:tc>
                <a:tc>
                  <a:txBody>
                    <a:bodyPr>
                      <a:noAutofit/>
                    </a:bodyPr>
                    <a:lstStyle/>
                    <a:p>
                      <a:pPr indent="0" lvl="0" marL="0" rtl="0" algn="l">
                        <a:lnSpc>
                          <a:spcPct val="90000"/>
                        </a:lnSpc>
                        <a:spcBef>
                          <a:spcPts val="1400"/>
                        </a:spcBef>
                        <a:spcAft>
                          <a:spcPts val="0"/>
                        </a:spcAft>
                        <a:buClr>
                          <a:schemeClr val="dk1"/>
                        </a:buClr>
                        <a:buSzPts val="2300"/>
                        <a:buFont typeface="Arial"/>
                        <a:buNone/>
                      </a:pPr>
                      <a:r>
                        <a:rPr b="1" lang="en" sz="3300">
                          <a:solidFill>
                            <a:srgbClr val="FF0000"/>
                          </a:solidFill>
                          <a:latin typeface="Calibri"/>
                          <a:ea typeface="Calibri"/>
                          <a:cs typeface="Calibri"/>
                          <a:sym typeface="Calibri"/>
                        </a:rPr>
                        <a:t>Ceftriaxone </a:t>
                      </a:r>
                      <a:r>
                        <a:rPr lang="en" sz="3300">
                          <a:solidFill>
                            <a:srgbClr val="FF0000"/>
                          </a:solidFill>
                          <a:latin typeface="Calibri"/>
                          <a:ea typeface="Calibri"/>
                          <a:cs typeface="Calibri"/>
                          <a:sym typeface="Calibri"/>
                        </a:rPr>
                        <a:t>(or </a:t>
                      </a:r>
                      <a:r>
                        <a:rPr b="1" lang="en" sz="3300">
                          <a:solidFill>
                            <a:srgbClr val="FF0000"/>
                          </a:solidFill>
                          <a:latin typeface="Calibri"/>
                          <a:ea typeface="Calibri"/>
                          <a:cs typeface="Calibri"/>
                          <a:sym typeface="Calibri"/>
                        </a:rPr>
                        <a:t>Cefotaxime</a:t>
                      </a:r>
                      <a:r>
                        <a:rPr lang="en" sz="3300">
                          <a:solidFill>
                            <a:srgbClr val="FF0000"/>
                          </a:solidFill>
                          <a:latin typeface="Calibri"/>
                          <a:ea typeface="Calibri"/>
                          <a:cs typeface="Calibri"/>
                          <a:sym typeface="Calibri"/>
                        </a:rPr>
                        <a:t>) + </a:t>
                      </a:r>
                      <a:r>
                        <a:rPr b="1" lang="en" sz="3300">
                          <a:solidFill>
                            <a:srgbClr val="FF0000"/>
                          </a:solidFill>
                          <a:latin typeface="Calibri"/>
                          <a:ea typeface="Calibri"/>
                          <a:cs typeface="Calibri"/>
                          <a:sym typeface="Calibri"/>
                        </a:rPr>
                        <a:t>Vancomycin </a:t>
                      </a:r>
                      <a:r>
                        <a:rPr lang="en" sz="3300">
                          <a:solidFill>
                            <a:srgbClr val="FF0000"/>
                          </a:solidFill>
                          <a:latin typeface="Calibri"/>
                          <a:ea typeface="Calibri"/>
                          <a:cs typeface="Calibri"/>
                          <a:sym typeface="Calibri"/>
                        </a:rPr>
                        <a:t>(</a:t>
                      </a:r>
                      <a:r>
                        <a:rPr i="1" lang="en" sz="3300">
                          <a:solidFill>
                            <a:srgbClr val="FF0000"/>
                          </a:solidFill>
                          <a:latin typeface="Calibri"/>
                          <a:ea typeface="Calibri"/>
                          <a:cs typeface="Calibri"/>
                          <a:sym typeface="Calibri"/>
                        </a:rPr>
                        <a:t>cover the main 3 pathogens</a:t>
                      </a:r>
                      <a:r>
                        <a:rPr lang="en" sz="3300">
                          <a:solidFill>
                            <a:srgbClr val="FF0000"/>
                          </a:solidFill>
                          <a:latin typeface="Calibri"/>
                          <a:ea typeface="Calibri"/>
                          <a:cs typeface="Calibri"/>
                          <a:sym typeface="Calibri"/>
                        </a:rPr>
                        <a:t>).</a:t>
                      </a:r>
                      <a:endParaRPr sz="3300">
                        <a:solidFill>
                          <a:srgbClr val="FF0000"/>
                        </a:solidFill>
                        <a:latin typeface="Calibri"/>
                        <a:ea typeface="Calibri"/>
                        <a:cs typeface="Calibri"/>
                        <a:sym typeface="Calibri"/>
                      </a:endParaRPr>
                    </a:p>
                    <a:p>
                      <a:pPr indent="0" lvl="0" marL="0" rtl="0" algn="l">
                        <a:lnSpc>
                          <a:spcPct val="90000"/>
                        </a:lnSpc>
                        <a:spcBef>
                          <a:spcPts val="1400"/>
                        </a:spcBef>
                        <a:spcAft>
                          <a:spcPts val="0"/>
                        </a:spcAft>
                        <a:buClr>
                          <a:schemeClr val="dk1"/>
                        </a:buClr>
                        <a:buSzPts val="2300"/>
                        <a:buFont typeface="Arial"/>
                        <a:buNone/>
                      </a:pPr>
                      <a:r>
                        <a:rPr lang="en" sz="3300">
                          <a:latin typeface="Calibri"/>
                          <a:ea typeface="Calibri"/>
                          <a:cs typeface="Calibri"/>
                          <a:sym typeface="Calibri"/>
                        </a:rPr>
                        <a:t>Add </a:t>
                      </a:r>
                      <a:r>
                        <a:rPr b="1" lang="en" sz="3300">
                          <a:solidFill>
                            <a:srgbClr val="FF0000"/>
                          </a:solidFill>
                          <a:latin typeface="Calibri"/>
                          <a:ea typeface="Calibri"/>
                          <a:cs typeface="Calibri"/>
                          <a:sym typeface="Calibri"/>
                        </a:rPr>
                        <a:t>ampicillin</a:t>
                      </a:r>
                      <a:r>
                        <a:rPr b="1" lang="en" sz="3300">
                          <a:latin typeface="Calibri"/>
                          <a:ea typeface="Calibri"/>
                          <a:cs typeface="Calibri"/>
                          <a:sym typeface="Calibri"/>
                        </a:rPr>
                        <a:t> </a:t>
                      </a:r>
                      <a:r>
                        <a:rPr lang="en" sz="3300">
                          <a:latin typeface="Calibri"/>
                          <a:ea typeface="Calibri"/>
                          <a:cs typeface="Calibri"/>
                          <a:sym typeface="Calibri"/>
                        </a:rPr>
                        <a:t>if &gt;50 or at risk for Listeria</a:t>
                      </a:r>
                      <a:endParaRPr sz="3300">
                        <a:latin typeface="Calibri"/>
                        <a:ea typeface="Calibri"/>
                        <a:cs typeface="Calibri"/>
                        <a:sym typeface="Calibri"/>
                      </a:endParaRPr>
                    </a:p>
                    <a:p>
                      <a:pPr indent="0" lvl="0" marL="0" rtl="0" algn="l">
                        <a:spcBef>
                          <a:spcPts val="0"/>
                        </a:spcBef>
                        <a:spcAft>
                          <a:spcPts val="0"/>
                        </a:spcAft>
                        <a:buNone/>
                      </a:pPr>
                      <a:r>
                        <a:t/>
                      </a:r>
                      <a:endParaRPr sz="2900">
                        <a:latin typeface="Calibri"/>
                        <a:ea typeface="Calibri"/>
                        <a:cs typeface="Calibri"/>
                        <a:sym typeface="Calibri"/>
                      </a:endParaRPr>
                    </a:p>
                  </a:txBody>
                  <a:tcPr marT="188600" marB="188600" marR="193525" marL="193525">
                    <a:lnL cap="flat" cmpd="sng" w="19050">
                      <a:solidFill>
                        <a:srgbClr val="274E13"/>
                      </a:solidFill>
                      <a:prstDash val="lgDash"/>
                      <a:round/>
                      <a:headEnd len="sm" w="sm" type="none"/>
                      <a:tailEnd len="sm" w="sm" type="none"/>
                    </a:lnL>
                    <a:lnR cap="flat" cmpd="sng" w="19050">
                      <a:solidFill>
                        <a:srgbClr val="274E13"/>
                      </a:solidFill>
                      <a:prstDash val="lgDash"/>
                      <a:round/>
                      <a:headEnd len="sm" w="sm" type="none"/>
                      <a:tailEnd len="sm" w="sm" type="none"/>
                    </a:lnR>
                    <a:lnT cap="flat" cmpd="sng" w="19050">
                      <a:solidFill>
                        <a:srgbClr val="274E13"/>
                      </a:solidFill>
                      <a:prstDash val="lgDash"/>
                      <a:round/>
                      <a:headEnd len="sm" w="sm" type="none"/>
                      <a:tailEnd len="sm" w="sm" type="none"/>
                    </a:lnT>
                    <a:lnB cap="flat" cmpd="sng" w="19050">
                      <a:solidFill>
                        <a:srgbClr val="274E13"/>
                      </a:solidFill>
                      <a:prstDash val="lgDash"/>
                      <a:round/>
                      <a:headEnd len="sm" w="sm" type="none"/>
                      <a:tailEnd len="sm" w="sm" type="none"/>
                    </a:lnB>
                    <a:solidFill>
                      <a:srgbClr val="D9EAD3"/>
                    </a:solidFill>
                  </a:tcPr>
                </a:tc>
              </a:tr>
              <a:tr h="1111200">
                <a:tc>
                  <a:txBody>
                    <a:bodyPr>
                      <a:noAutofit/>
                    </a:bodyPr>
                    <a:lstStyle/>
                    <a:p>
                      <a:pPr indent="0" lvl="0" marL="0" rtl="0" algn="l">
                        <a:spcBef>
                          <a:spcPts val="0"/>
                        </a:spcBef>
                        <a:spcAft>
                          <a:spcPts val="0"/>
                        </a:spcAft>
                        <a:buNone/>
                      </a:pPr>
                      <a:r>
                        <a:rPr lang="en" sz="3700" u="sng">
                          <a:solidFill>
                            <a:srgbClr val="FF0000"/>
                          </a:solidFill>
                          <a:latin typeface="Calibri"/>
                          <a:ea typeface="Calibri"/>
                          <a:cs typeface="Calibri"/>
                          <a:sym typeface="Calibri"/>
                        </a:rPr>
                        <a:t>Neonates:</a:t>
                      </a:r>
                      <a:endParaRPr sz="3700">
                        <a:solidFill>
                          <a:srgbClr val="FF0000"/>
                        </a:solidFill>
                        <a:latin typeface="Calibri"/>
                        <a:ea typeface="Calibri"/>
                        <a:cs typeface="Calibri"/>
                        <a:sym typeface="Calibri"/>
                      </a:endParaRPr>
                    </a:p>
                  </a:txBody>
                  <a:tcPr marT="188600" marB="188600" marR="193525" marL="193525">
                    <a:lnL cap="flat" cmpd="sng" w="19050">
                      <a:solidFill>
                        <a:srgbClr val="274E13"/>
                      </a:solidFill>
                      <a:prstDash val="lgDash"/>
                      <a:round/>
                      <a:headEnd len="sm" w="sm" type="none"/>
                      <a:tailEnd len="sm" w="sm" type="none"/>
                    </a:lnL>
                    <a:lnR cap="flat" cmpd="sng" w="19050">
                      <a:solidFill>
                        <a:srgbClr val="274E13"/>
                      </a:solidFill>
                      <a:prstDash val="lgDash"/>
                      <a:round/>
                      <a:headEnd len="sm" w="sm" type="none"/>
                      <a:tailEnd len="sm" w="sm" type="none"/>
                    </a:lnR>
                    <a:lnT cap="flat" cmpd="sng" w="19050">
                      <a:solidFill>
                        <a:srgbClr val="274E13"/>
                      </a:solidFill>
                      <a:prstDash val="lgDash"/>
                      <a:round/>
                      <a:headEnd len="sm" w="sm" type="none"/>
                      <a:tailEnd len="sm" w="sm" type="none"/>
                    </a:lnT>
                    <a:lnB cap="flat" cmpd="sng" w="19050">
                      <a:solidFill>
                        <a:srgbClr val="274E13"/>
                      </a:solidFill>
                      <a:prstDash val="lgDash"/>
                      <a:round/>
                      <a:headEnd len="sm" w="sm" type="none"/>
                      <a:tailEnd len="sm" w="sm" type="none"/>
                    </a:lnB>
                    <a:solidFill>
                      <a:srgbClr val="B6D7A8"/>
                    </a:solidFill>
                  </a:tcPr>
                </a:tc>
                <a:tc>
                  <a:txBody>
                    <a:bodyPr>
                      <a:noAutofit/>
                    </a:bodyPr>
                    <a:lstStyle/>
                    <a:p>
                      <a:pPr indent="0" lvl="0" marL="0" rtl="0" algn="l">
                        <a:lnSpc>
                          <a:spcPct val="90000"/>
                        </a:lnSpc>
                        <a:spcBef>
                          <a:spcPts val="1400"/>
                        </a:spcBef>
                        <a:spcAft>
                          <a:spcPts val="0"/>
                        </a:spcAft>
                        <a:buClr>
                          <a:schemeClr val="dk1"/>
                        </a:buClr>
                        <a:buSzPts val="2300"/>
                        <a:buFont typeface="Arial"/>
                        <a:buNone/>
                      </a:pPr>
                      <a:r>
                        <a:rPr b="1" lang="en" sz="3700">
                          <a:latin typeface="Calibri"/>
                          <a:ea typeface="Calibri"/>
                          <a:cs typeface="Calibri"/>
                          <a:sym typeface="Calibri"/>
                        </a:rPr>
                        <a:t>Ampicillin </a:t>
                      </a:r>
                      <a:r>
                        <a:rPr lang="en" sz="3700">
                          <a:latin typeface="Calibri"/>
                          <a:ea typeface="Calibri"/>
                          <a:cs typeface="Calibri"/>
                          <a:sym typeface="Calibri"/>
                        </a:rPr>
                        <a:t>+ </a:t>
                      </a:r>
                      <a:r>
                        <a:rPr b="1" lang="en" sz="3700">
                          <a:latin typeface="Calibri"/>
                          <a:ea typeface="Calibri"/>
                          <a:cs typeface="Calibri"/>
                          <a:sym typeface="Calibri"/>
                        </a:rPr>
                        <a:t>Gentamicin </a:t>
                      </a:r>
                      <a:r>
                        <a:rPr lang="en" sz="3700">
                          <a:latin typeface="Calibri"/>
                          <a:ea typeface="Calibri"/>
                          <a:cs typeface="Calibri"/>
                          <a:sym typeface="Calibri"/>
                        </a:rPr>
                        <a:t>or </a:t>
                      </a:r>
                      <a:r>
                        <a:rPr b="1" lang="en" sz="3700">
                          <a:latin typeface="Calibri"/>
                          <a:ea typeface="Calibri"/>
                          <a:cs typeface="Calibri"/>
                          <a:sym typeface="Calibri"/>
                        </a:rPr>
                        <a:t>Cefotaxime</a:t>
                      </a:r>
                      <a:endParaRPr b="1" sz="3700">
                        <a:latin typeface="Calibri"/>
                        <a:ea typeface="Calibri"/>
                        <a:cs typeface="Calibri"/>
                        <a:sym typeface="Calibri"/>
                      </a:endParaRPr>
                    </a:p>
                    <a:p>
                      <a:pPr indent="0" lvl="0" marL="0" rtl="0" algn="l">
                        <a:lnSpc>
                          <a:spcPct val="90000"/>
                        </a:lnSpc>
                        <a:spcBef>
                          <a:spcPts val="1400"/>
                        </a:spcBef>
                        <a:spcAft>
                          <a:spcPts val="0"/>
                        </a:spcAft>
                        <a:buClr>
                          <a:schemeClr val="dk1"/>
                        </a:buClr>
                        <a:buSzPts val="2300"/>
                        <a:buFont typeface="Arial"/>
                        <a:buNone/>
                      </a:pPr>
                      <a:r>
                        <a:rPr lang="en" sz="3000">
                          <a:solidFill>
                            <a:srgbClr val="999999"/>
                          </a:solidFill>
                          <a:latin typeface="Calibri"/>
                          <a:ea typeface="Calibri"/>
                          <a:cs typeface="Calibri"/>
                          <a:sym typeface="Calibri"/>
                        </a:rPr>
                        <a:t>(we </a:t>
                      </a:r>
                      <a:r>
                        <a:rPr lang="en" sz="3000">
                          <a:solidFill>
                            <a:srgbClr val="999999"/>
                          </a:solidFill>
                          <a:latin typeface="Calibri"/>
                          <a:ea typeface="Calibri"/>
                          <a:cs typeface="Calibri"/>
                          <a:sym typeface="Calibri"/>
                        </a:rPr>
                        <a:t>don't</a:t>
                      </a:r>
                      <a:r>
                        <a:rPr lang="en" sz="3000">
                          <a:solidFill>
                            <a:srgbClr val="999999"/>
                          </a:solidFill>
                          <a:latin typeface="Calibri"/>
                          <a:ea typeface="Calibri"/>
                          <a:cs typeface="Calibri"/>
                          <a:sym typeface="Calibri"/>
                        </a:rPr>
                        <a:t> give Ceftriaxone in this case </a:t>
                      </a:r>
                      <a:r>
                        <a:rPr lang="en" sz="3000">
                          <a:solidFill>
                            <a:srgbClr val="999999"/>
                          </a:solidFill>
                          <a:latin typeface="Calibri"/>
                          <a:ea typeface="Calibri"/>
                          <a:cs typeface="Calibri"/>
                          <a:sym typeface="Calibri"/>
                        </a:rPr>
                        <a:t>because</a:t>
                      </a:r>
                      <a:r>
                        <a:rPr lang="en" sz="3000">
                          <a:solidFill>
                            <a:srgbClr val="999999"/>
                          </a:solidFill>
                          <a:latin typeface="Calibri"/>
                          <a:ea typeface="Calibri"/>
                          <a:cs typeface="Calibri"/>
                          <a:sym typeface="Calibri"/>
                        </a:rPr>
                        <a:t> it’ll effect </a:t>
                      </a:r>
                      <a:r>
                        <a:rPr lang="en" sz="3000">
                          <a:solidFill>
                            <a:srgbClr val="999999"/>
                          </a:solidFill>
                          <a:latin typeface="Calibri"/>
                          <a:ea typeface="Calibri"/>
                          <a:cs typeface="Calibri"/>
                          <a:sym typeface="Calibri"/>
                        </a:rPr>
                        <a:t>biliary</a:t>
                      </a:r>
                      <a:r>
                        <a:rPr lang="en" sz="3000">
                          <a:solidFill>
                            <a:srgbClr val="999999"/>
                          </a:solidFill>
                          <a:latin typeface="Calibri"/>
                          <a:ea typeface="Calibri"/>
                          <a:cs typeface="Calibri"/>
                          <a:sym typeface="Calibri"/>
                        </a:rPr>
                        <a:t> tract, so in instead of it we use Cefotaxime because it has less side effect)</a:t>
                      </a:r>
                      <a:endParaRPr sz="3000">
                        <a:solidFill>
                          <a:srgbClr val="999999"/>
                        </a:solidFill>
                        <a:latin typeface="Calibri"/>
                        <a:ea typeface="Calibri"/>
                        <a:cs typeface="Calibri"/>
                        <a:sym typeface="Calibri"/>
                      </a:endParaRPr>
                    </a:p>
                    <a:p>
                      <a:pPr indent="-704850" lvl="0" marL="939800" rtl="0" algn="l">
                        <a:lnSpc>
                          <a:spcPct val="90000"/>
                        </a:lnSpc>
                        <a:spcBef>
                          <a:spcPts val="1400"/>
                        </a:spcBef>
                        <a:spcAft>
                          <a:spcPts val="0"/>
                        </a:spcAft>
                        <a:buClr>
                          <a:schemeClr val="dk1"/>
                        </a:buClr>
                        <a:buSzPts val="3700"/>
                        <a:buFont typeface="Calibri"/>
                        <a:buChar char="●"/>
                      </a:pPr>
                      <a:r>
                        <a:rPr lang="en" sz="3700">
                          <a:solidFill>
                            <a:schemeClr val="dk1"/>
                          </a:solidFill>
                          <a:latin typeface="Calibri"/>
                          <a:ea typeface="Calibri"/>
                          <a:cs typeface="Calibri"/>
                          <a:sym typeface="Calibri"/>
                        </a:rPr>
                        <a:t>Modify treatment after lab results (as needed).</a:t>
                      </a:r>
                      <a:endParaRPr b="1" sz="3700">
                        <a:latin typeface="Calibri"/>
                        <a:ea typeface="Calibri"/>
                        <a:cs typeface="Calibri"/>
                        <a:sym typeface="Calibri"/>
                      </a:endParaRPr>
                    </a:p>
                    <a:p>
                      <a:pPr indent="0" lvl="0" marL="0" rtl="0" algn="l">
                        <a:spcBef>
                          <a:spcPts val="0"/>
                        </a:spcBef>
                        <a:spcAft>
                          <a:spcPts val="0"/>
                        </a:spcAft>
                        <a:buNone/>
                      </a:pPr>
                      <a:r>
                        <a:t/>
                      </a:r>
                      <a:endParaRPr sz="2900">
                        <a:latin typeface="Calibri"/>
                        <a:ea typeface="Calibri"/>
                        <a:cs typeface="Calibri"/>
                        <a:sym typeface="Calibri"/>
                      </a:endParaRPr>
                    </a:p>
                  </a:txBody>
                  <a:tcPr marT="188600" marB="188600" marR="193525" marL="193525">
                    <a:lnL cap="flat" cmpd="sng" w="19050">
                      <a:solidFill>
                        <a:srgbClr val="274E13"/>
                      </a:solidFill>
                      <a:prstDash val="lgDash"/>
                      <a:round/>
                      <a:headEnd len="sm" w="sm" type="none"/>
                      <a:tailEnd len="sm" w="sm" type="none"/>
                    </a:lnL>
                    <a:lnR cap="flat" cmpd="sng" w="19050">
                      <a:solidFill>
                        <a:srgbClr val="274E13"/>
                      </a:solidFill>
                      <a:prstDash val="lgDash"/>
                      <a:round/>
                      <a:headEnd len="sm" w="sm" type="none"/>
                      <a:tailEnd len="sm" w="sm" type="none"/>
                    </a:lnR>
                    <a:lnT cap="flat" cmpd="sng" w="19050">
                      <a:solidFill>
                        <a:srgbClr val="274E13"/>
                      </a:solidFill>
                      <a:prstDash val="lgDash"/>
                      <a:round/>
                      <a:headEnd len="sm" w="sm" type="none"/>
                      <a:tailEnd len="sm" w="sm" type="none"/>
                    </a:lnT>
                    <a:lnB cap="flat" cmpd="sng" w="19050">
                      <a:solidFill>
                        <a:srgbClr val="274E13"/>
                      </a:solidFill>
                      <a:prstDash val="lgDash"/>
                      <a:round/>
                      <a:headEnd len="sm" w="sm" type="none"/>
                      <a:tailEnd len="sm" w="sm" type="none"/>
                    </a:lnB>
                    <a:solidFill>
                      <a:srgbClr val="B6D7A8"/>
                    </a:solidFill>
                  </a:tcPr>
                </a:tc>
              </a:tr>
              <a:tr h="1111200">
                <a:tc>
                  <a:txBody>
                    <a:bodyPr>
                      <a:noAutofit/>
                    </a:bodyPr>
                    <a:lstStyle/>
                    <a:p>
                      <a:pPr indent="0" lvl="0" marL="0" rtl="0" algn="l">
                        <a:lnSpc>
                          <a:spcPct val="90000"/>
                        </a:lnSpc>
                        <a:spcBef>
                          <a:spcPts val="1400"/>
                        </a:spcBef>
                        <a:spcAft>
                          <a:spcPts val="0"/>
                        </a:spcAft>
                        <a:buNone/>
                      </a:pPr>
                      <a:r>
                        <a:rPr lang="en" sz="3700" u="sng">
                          <a:solidFill>
                            <a:srgbClr val="FF0000"/>
                          </a:solidFill>
                          <a:latin typeface="Calibri"/>
                          <a:ea typeface="Calibri"/>
                          <a:cs typeface="Calibri"/>
                          <a:sym typeface="Calibri"/>
                        </a:rPr>
                        <a:t>Duration: </a:t>
                      </a:r>
                      <a:endParaRPr sz="3700" u="sng">
                        <a:solidFill>
                          <a:srgbClr val="FF0000"/>
                        </a:solidFill>
                        <a:latin typeface="Calibri"/>
                        <a:ea typeface="Calibri"/>
                        <a:cs typeface="Calibri"/>
                        <a:sym typeface="Calibri"/>
                      </a:endParaRPr>
                    </a:p>
                    <a:p>
                      <a:pPr indent="0" lvl="0" marL="0" rtl="0" algn="l">
                        <a:spcBef>
                          <a:spcPts val="0"/>
                        </a:spcBef>
                        <a:spcAft>
                          <a:spcPts val="0"/>
                        </a:spcAft>
                        <a:buNone/>
                      </a:pPr>
                      <a:r>
                        <a:t/>
                      </a:r>
                      <a:endParaRPr sz="2900">
                        <a:solidFill>
                          <a:srgbClr val="FF0000"/>
                        </a:solidFill>
                        <a:latin typeface="Calibri"/>
                        <a:ea typeface="Calibri"/>
                        <a:cs typeface="Calibri"/>
                        <a:sym typeface="Calibri"/>
                      </a:endParaRPr>
                    </a:p>
                  </a:txBody>
                  <a:tcPr marT="188600" marB="188600" marR="193525" marL="193525">
                    <a:lnL cap="flat" cmpd="sng" w="19050">
                      <a:solidFill>
                        <a:srgbClr val="274E13"/>
                      </a:solidFill>
                      <a:prstDash val="lgDash"/>
                      <a:round/>
                      <a:headEnd len="sm" w="sm" type="none"/>
                      <a:tailEnd len="sm" w="sm" type="none"/>
                    </a:lnL>
                    <a:lnR cap="flat" cmpd="sng" w="19050">
                      <a:solidFill>
                        <a:srgbClr val="274E13"/>
                      </a:solidFill>
                      <a:prstDash val="lgDash"/>
                      <a:round/>
                      <a:headEnd len="sm" w="sm" type="none"/>
                      <a:tailEnd len="sm" w="sm" type="none"/>
                    </a:lnR>
                    <a:lnT cap="flat" cmpd="sng" w="19050">
                      <a:solidFill>
                        <a:srgbClr val="274E13"/>
                      </a:solidFill>
                      <a:prstDash val="lgDash"/>
                      <a:round/>
                      <a:headEnd len="sm" w="sm" type="none"/>
                      <a:tailEnd len="sm" w="sm" type="none"/>
                    </a:lnT>
                    <a:lnB cap="flat" cmpd="sng" w="19050">
                      <a:solidFill>
                        <a:srgbClr val="274E13"/>
                      </a:solidFill>
                      <a:prstDash val="lgDash"/>
                      <a:round/>
                      <a:headEnd len="sm" w="sm" type="none"/>
                      <a:tailEnd len="sm" w="sm" type="none"/>
                    </a:lnB>
                    <a:solidFill>
                      <a:srgbClr val="D9EAD3"/>
                    </a:solidFill>
                  </a:tcPr>
                </a:tc>
                <a:tc>
                  <a:txBody>
                    <a:bodyPr>
                      <a:noAutofit/>
                    </a:bodyPr>
                    <a:lstStyle/>
                    <a:p>
                      <a:pPr indent="-704850" lvl="0" marL="939800" rtl="0" algn="l">
                        <a:lnSpc>
                          <a:spcPct val="90000"/>
                        </a:lnSpc>
                        <a:spcBef>
                          <a:spcPts val="1400"/>
                        </a:spcBef>
                        <a:spcAft>
                          <a:spcPts val="0"/>
                        </a:spcAft>
                        <a:buClr>
                          <a:srgbClr val="FF0000"/>
                        </a:buClr>
                        <a:buSzPts val="3700"/>
                        <a:buFont typeface="Calibri"/>
                        <a:buChar char="●"/>
                      </a:pPr>
                      <a:r>
                        <a:rPr lang="en" sz="3700">
                          <a:solidFill>
                            <a:srgbClr val="FF0000"/>
                          </a:solidFill>
                          <a:latin typeface="Calibri"/>
                          <a:ea typeface="Calibri"/>
                          <a:cs typeface="Calibri"/>
                          <a:sym typeface="Calibri"/>
                        </a:rPr>
                        <a:t>10-14 days ( or more ) according to the medical condition.</a:t>
                      </a:r>
                      <a:endParaRPr sz="2900">
                        <a:solidFill>
                          <a:srgbClr val="FF0000"/>
                        </a:solidFill>
                        <a:latin typeface="Calibri"/>
                        <a:ea typeface="Calibri"/>
                        <a:cs typeface="Calibri"/>
                        <a:sym typeface="Calibri"/>
                      </a:endParaRPr>
                    </a:p>
                  </a:txBody>
                  <a:tcPr marT="188600" marB="188600" marR="193525" marL="193525">
                    <a:lnL cap="flat" cmpd="sng" w="19050">
                      <a:solidFill>
                        <a:srgbClr val="274E13"/>
                      </a:solidFill>
                      <a:prstDash val="lgDash"/>
                      <a:round/>
                      <a:headEnd len="sm" w="sm" type="none"/>
                      <a:tailEnd len="sm" w="sm" type="none"/>
                    </a:lnL>
                    <a:lnR cap="flat" cmpd="sng" w="19050">
                      <a:solidFill>
                        <a:srgbClr val="274E13"/>
                      </a:solidFill>
                      <a:prstDash val="lgDash"/>
                      <a:round/>
                      <a:headEnd len="sm" w="sm" type="none"/>
                      <a:tailEnd len="sm" w="sm" type="none"/>
                    </a:lnR>
                    <a:lnT cap="flat" cmpd="sng" w="19050">
                      <a:solidFill>
                        <a:srgbClr val="274E13"/>
                      </a:solidFill>
                      <a:prstDash val="lgDash"/>
                      <a:round/>
                      <a:headEnd len="sm" w="sm" type="none"/>
                      <a:tailEnd len="sm" w="sm" type="none"/>
                    </a:lnT>
                    <a:lnB cap="flat" cmpd="sng" w="19050">
                      <a:solidFill>
                        <a:srgbClr val="274E13"/>
                      </a:solidFill>
                      <a:prstDash val="lgDash"/>
                      <a:round/>
                      <a:headEnd len="sm" w="sm" type="none"/>
                      <a:tailEnd len="sm" w="sm" type="none"/>
                    </a:lnB>
                    <a:solidFill>
                      <a:srgbClr val="D9EAD3"/>
                    </a:solidFill>
                  </a:tcPr>
                </a:tc>
              </a:tr>
              <a:tr h="1111200">
                <a:tc>
                  <a:txBody>
                    <a:bodyPr>
                      <a:noAutofit/>
                    </a:bodyPr>
                    <a:lstStyle/>
                    <a:p>
                      <a:pPr indent="0" lvl="0" marL="0" rtl="0" algn="l">
                        <a:spcBef>
                          <a:spcPts val="0"/>
                        </a:spcBef>
                        <a:spcAft>
                          <a:spcPts val="0"/>
                        </a:spcAft>
                        <a:buNone/>
                      </a:pPr>
                      <a:r>
                        <a:rPr lang="en" sz="4100" u="sng">
                          <a:latin typeface="Calibri"/>
                          <a:ea typeface="Calibri"/>
                          <a:cs typeface="Calibri"/>
                          <a:sym typeface="Calibri"/>
                        </a:rPr>
                        <a:t>Prevention:</a:t>
                      </a:r>
                      <a:endParaRPr sz="4100" u="sng">
                        <a:latin typeface="Calibri"/>
                        <a:ea typeface="Calibri"/>
                        <a:cs typeface="Calibri"/>
                        <a:sym typeface="Calibri"/>
                      </a:endParaRPr>
                    </a:p>
                  </a:txBody>
                  <a:tcPr marT="188600" marB="188600" marR="193525" marL="193525">
                    <a:lnL cap="flat" cmpd="sng" w="19050">
                      <a:solidFill>
                        <a:srgbClr val="274E13"/>
                      </a:solidFill>
                      <a:prstDash val="lgDash"/>
                      <a:round/>
                      <a:headEnd len="sm" w="sm" type="none"/>
                      <a:tailEnd len="sm" w="sm" type="none"/>
                    </a:lnL>
                    <a:lnR cap="flat" cmpd="sng" w="19050">
                      <a:solidFill>
                        <a:srgbClr val="274E13"/>
                      </a:solidFill>
                      <a:prstDash val="lgDash"/>
                      <a:round/>
                      <a:headEnd len="sm" w="sm" type="none"/>
                      <a:tailEnd len="sm" w="sm" type="none"/>
                    </a:lnR>
                    <a:lnT cap="flat" cmpd="sng" w="19050">
                      <a:solidFill>
                        <a:srgbClr val="274E13"/>
                      </a:solidFill>
                      <a:prstDash val="lgDash"/>
                      <a:round/>
                      <a:headEnd len="sm" w="sm" type="none"/>
                      <a:tailEnd len="sm" w="sm" type="none"/>
                    </a:lnT>
                    <a:lnB cap="flat" cmpd="sng" w="19050">
                      <a:solidFill>
                        <a:srgbClr val="274E13"/>
                      </a:solidFill>
                      <a:prstDash val="lgDash"/>
                      <a:round/>
                      <a:headEnd len="sm" w="sm" type="none"/>
                      <a:tailEnd len="sm" w="sm" type="none"/>
                    </a:lnB>
                    <a:solidFill>
                      <a:srgbClr val="B6D7A8"/>
                    </a:solidFill>
                  </a:tcPr>
                </a:tc>
                <a:tc>
                  <a:txBody>
                    <a:bodyPr>
                      <a:noAutofit/>
                    </a:bodyPr>
                    <a:lstStyle/>
                    <a:p>
                      <a:pPr indent="-704850" lvl="0" marL="939800" rtl="0" algn="l">
                        <a:lnSpc>
                          <a:spcPct val="90000"/>
                        </a:lnSpc>
                        <a:spcBef>
                          <a:spcPts val="1400"/>
                        </a:spcBef>
                        <a:spcAft>
                          <a:spcPts val="0"/>
                        </a:spcAft>
                        <a:buSzPts val="3700"/>
                        <a:buFont typeface="Calibri"/>
                        <a:buChar char="●"/>
                      </a:pPr>
                      <a:r>
                        <a:rPr lang="en" sz="3700">
                          <a:latin typeface="Calibri"/>
                          <a:ea typeface="Calibri"/>
                          <a:cs typeface="Calibri"/>
                          <a:sym typeface="Calibri"/>
                        </a:rPr>
                        <a:t>Vaccination</a:t>
                      </a:r>
                      <a:endParaRPr sz="3700">
                        <a:latin typeface="Calibri"/>
                        <a:ea typeface="Calibri"/>
                        <a:cs typeface="Calibri"/>
                        <a:sym typeface="Calibri"/>
                      </a:endParaRPr>
                    </a:p>
                    <a:p>
                      <a:pPr indent="-704850" lvl="0" marL="939800" rtl="0" algn="l">
                        <a:lnSpc>
                          <a:spcPct val="90000"/>
                        </a:lnSpc>
                        <a:spcBef>
                          <a:spcPts val="0"/>
                        </a:spcBef>
                        <a:spcAft>
                          <a:spcPts val="0"/>
                        </a:spcAft>
                        <a:buSzPts val="3700"/>
                        <a:buFont typeface="Calibri"/>
                        <a:buChar char="●"/>
                      </a:pPr>
                      <a:r>
                        <a:rPr lang="en" sz="3700">
                          <a:latin typeface="Calibri"/>
                          <a:ea typeface="Calibri"/>
                          <a:cs typeface="Calibri"/>
                          <a:sym typeface="Calibri"/>
                        </a:rPr>
                        <a:t>Prophylactic antimicrobial agent for  contacts (</a:t>
                      </a:r>
                      <a:r>
                        <a:rPr i="1" lang="en" sz="3700">
                          <a:latin typeface="Calibri"/>
                          <a:ea typeface="Calibri"/>
                          <a:cs typeface="Calibri"/>
                          <a:sym typeface="Calibri"/>
                        </a:rPr>
                        <a:t>Hib &amp; N. meningitidis</a:t>
                      </a:r>
                      <a:r>
                        <a:rPr lang="en" sz="3700">
                          <a:latin typeface="Calibri"/>
                          <a:ea typeface="Calibri"/>
                          <a:cs typeface="Calibri"/>
                          <a:sym typeface="Calibri"/>
                        </a:rPr>
                        <a:t>)</a:t>
                      </a:r>
                      <a:endParaRPr sz="2900">
                        <a:latin typeface="Calibri"/>
                        <a:ea typeface="Calibri"/>
                        <a:cs typeface="Calibri"/>
                        <a:sym typeface="Calibri"/>
                      </a:endParaRPr>
                    </a:p>
                  </a:txBody>
                  <a:tcPr marT="188600" marB="188600" marR="193525" marL="193525">
                    <a:lnL cap="flat" cmpd="sng" w="19050">
                      <a:solidFill>
                        <a:srgbClr val="274E13"/>
                      </a:solidFill>
                      <a:prstDash val="lgDash"/>
                      <a:round/>
                      <a:headEnd len="sm" w="sm" type="none"/>
                      <a:tailEnd len="sm" w="sm" type="none"/>
                    </a:lnL>
                    <a:lnR cap="flat" cmpd="sng" w="19050">
                      <a:solidFill>
                        <a:srgbClr val="274E13"/>
                      </a:solidFill>
                      <a:prstDash val="lgDash"/>
                      <a:round/>
                      <a:headEnd len="sm" w="sm" type="none"/>
                      <a:tailEnd len="sm" w="sm" type="none"/>
                    </a:lnR>
                    <a:lnT cap="flat" cmpd="sng" w="19050">
                      <a:solidFill>
                        <a:srgbClr val="274E13"/>
                      </a:solidFill>
                      <a:prstDash val="lgDash"/>
                      <a:round/>
                      <a:headEnd len="sm" w="sm" type="none"/>
                      <a:tailEnd len="sm" w="sm" type="none"/>
                    </a:lnT>
                    <a:lnB cap="flat" cmpd="sng" w="19050">
                      <a:solidFill>
                        <a:srgbClr val="274E13"/>
                      </a:solidFill>
                      <a:prstDash val="lgDash"/>
                      <a:round/>
                      <a:headEnd len="sm" w="sm" type="none"/>
                      <a:tailEnd len="sm" w="sm" type="none"/>
                    </a:lnB>
                    <a:solidFill>
                      <a:srgbClr val="B6D7A8"/>
                    </a:solidFill>
                  </a:tcPr>
                </a:tc>
              </a:tr>
            </a:tbl>
          </a:graphicData>
        </a:graphic>
      </p:graphicFrame>
      <p:sp>
        <p:nvSpPr>
          <p:cNvPr id="177" name="Google Shape;177;p23"/>
          <p:cNvSpPr txBox="1"/>
          <p:nvPr/>
        </p:nvSpPr>
        <p:spPr>
          <a:xfrm>
            <a:off x="363375" y="8935725"/>
            <a:ext cx="3842400" cy="150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600">
                <a:solidFill>
                  <a:srgbClr val="999999"/>
                </a:solidFill>
                <a:latin typeface="Comic Sans MS"/>
                <a:ea typeface="Comic Sans MS"/>
                <a:cs typeface="Comic Sans MS"/>
                <a:sym typeface="Comic Sans MS"/>
              </a:rPr>
              <a:t>1 month or less</a:t>
            </a:r>
            <a:endParaRPr sz="2600">
              <a:solidFill>
                <a:srgbClr val="999999"/>
              </a:solidFill>
              <a:latin typeface="Comic Sans MS"/>
              <a:ea typeface="Comic Sans MS"/>
              <a:cs typeface="Comic Sans MS"/>
              <a:sym typeface="Comic Sans MS"/>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181" name="Shape 181"/>
        <p:cNvGrpSpPr/>
        <p:nvPr/>
      </p:nvGrpSpPr>
      <p:grpSpPr>
        <a:xfrm>
          <a:off x="0" y="0"/>
          <a:ext cx="0" cy="0"/>
          <a:chOff x="0" y="0"/>
          <a:chExt cx="0" cy="0"/>
        </a:xfrm>
      </p:grpSpPr>
      <p:pic>
        <p:nvPicPr>
          <p:cNvPr id="182" name="Google Shape;182;p24"/>
          <p:cNvPicPr preferRelativeResize="0"/>
          <p:nvPr/>
        </p:nvPicPr>
        <p:blipFill>
          <a:blip r:embed="rId4">
            <a:alphaModFix/>
          </a:blip>
          <a:stretch>
            <a:fillRect/>
          </a:stretch>
        </p:blipFill>
        <p:spPr>
          <a:xfrm>
            <a:off x="4733344" y="2488152"/>
            <a:ext cx="9586545" cy="668108"/>
          </a:xfrm>
          <a:prstGeom prst="rect">
            <a:avLst/>
          </a:prstGeom>
          <a:noFill/>
          <a:ln>
            <a:noFill/>
          </a:ln>
        </p:spPr>
      </p:pic>
      <p:sp>
        <p:nvSpPr>
          <p:cNvPr id="183" name="Google Shape;183;p24"/>
          <p:cNvSpPr txBox="1"/>
          <p:nvPr/>
        </p:nvSpPr>
        <p:spPr>
          <a:xfrm>
            <a:off x="386625" y="2275350"/>
            <a:ext cx="16646100" cy="20595300"/>
          </a:xfrm>
          <a:prstGeom prst="rect">
            <a:avLst/>
          </a:prstGeom>
          <a:noFill/>
          <a:ln>
            <a:noFill/>
          </a:ln>
        </p:spPr>
        <p:txBody>
          <a:bodyPr anchorCtr="0" anchor="t" bIns="91425" lIns="91425" spcFirstLastPara="1" rIns="91425" wrap="square" tIns="91425">
            <a:noAutofit/>
          </a:bodyPr>
          <a:lstStyle/>
          <a:p>
            <a:pPr indent="-457200" lvl="0" marL="457200" rtl="0" algn="l">
              <a:lnSpc>
                <a:spcPct val="115000"/>
              </a:lnSpc>
              <a:spcBef>
                <a:spcPts val="0"/>
              </a:spcBef>
              <a:spcAft>
                <a:spcPts val="0"/>
              </a:spcAft>
              <a:buSzPts val="3600"/>
              <a:buFont typeface="Calibri"/>
              <a:buChar char="-"/>
            </a:pPr>
            <a:r>
              <a:rPr lang="en" sz="3600">
                <a:latin typeface="Calibri"/>
                <a:ea typeface="Calibri"/>
                <a:cs typeface="Calibri"/>
                <a:sym typeface="Calibri"/>
              </a:rPr>
              <a:t>The causative agents for meningitis differ with age so you should be able to identify each one. </a:t>
            </a:r>
            <a:endParaRPr sz="3600">
              <a:latin typeface="Calibri"/>
              <a:ea typeface="Calibri"/>
              <a:cs typeface="Calibri"/>
              <a:sym typeface="Calibri"/>
            </a:endParaRPr>
          </a:p>
          <a:p>
            <a:pPr indent="-457200" lvl="0" marL="457200" rtl="0" algn="l">
              <a:lnSpc>
                <a:spcPct val="115000"/>
              </a:lnSpc>
              <a:spcBef>
                <a:spcPts val="0"/>
              </a:spcBef>
              <a:spcAft>
                <a:spcPts val="0"/>
              </a:spcAft>
              <a:buSzPts val="3600"/>
              <a:buFont typeface="Calibri"/>
              <a:buChar char="-"/>
            </a:pPr>
            <a:r>
              <a:rPr lang="en" sz="3600">
                <a:latin typeface="Calibri"/>
                <a:ea typeface="Calibri"/>
                <a:cs typeface="Calibri"/>
                <a:sym typeface="Calibri"/>
              </a:rPr>
              <a:t>The symptoms of Acute meningitis in infants and adults are severe and if not treated quickly the patient may develop big bloody rashes on the fingers.</a:t>
            </a:r>
            <a:endParaRPr sz="3600">
              <a:latin typeface="Calibri"/>
              <a:ea typeface="Calibri"/>
              <a:cs typeface="Calibri"/>
              <a:sym typeface="Calibri"/>
            </a:endParaRPr>
          </a:p>
          <a:p>
            <a:pPr indent="-457200" lvl="0" marL="457200" rtl="0" algn="l">
              <a:lnSpc>
                <a:spcPct val="115000"/>
              </a:lnSpc>
              <a:spcBef>
                <a:spcPts val="0"/>
              </a:spcBef>
              <a:spcAft>
                <a:spcPts val="0"/>
              </a:spcAft>
              <a:buSzPts val="3600"/>
              <a:buFont typeface="Calibri"/>
              <a:buChar char="-"/>
            </a:pPr>
            <a:r>
              <a:rPr lang="en" sz="3600">
                <a:latin typeface="Calibri"/>
                <a:ea typeface="Calibri"/>
                <a:cs typeface="Calibri"/>
                <a:sym typeface="Calibri"/>
              </a:rPr>
              <a:t>If we take a swab from 10% of the population we will find N. meningitidis but those ppl won’t develop meningitis, why? </a:t>
            </a:r>
            <a:endParaRPr sz="3600">
              <a:latin typeface="Calibri"/>
              <a:ea typeface="Calibri"/>
              <a:cs typeface="Calibri"/>
              <a:sym typeface="Calibri"/>
            </a:endParaRPr>
          </a:p>
          <a:p>
            <a:pPr indent="-457200" lvl="1" marL="914400" rtl="0" algn="l">
              <a:lnSpc>
                <a:spcPct val="115000"/>
              </a:lnSpc>
              <a:spcBef>
                <a:spcPts val="0"/>
              </a:spcBef>
              <a:spcAft>
                <a:spcPts val="0"/>
              </a:spcAft>
              <a:buSzPts val="3600"/>
              <a:buFont typeface="Calibri"/>
              <a:buChar char="-"/>
            </a:pPr>
            <a:r>
              <a:rPr lang="en" sz="3600">
                <a:latin typeface="Calibri"/>
                <a:ea typeface="Calibri"/>
                <a:cs typeface="Calibri"/>
                <a:sym typeface="Calibri"/>
              </a:rPr>
              <a:t>Because it is part of the normal non pathogenic flora in the nasopharynx of those 10% carriers,  but the pathogen might be transmitted by inhalation and close contact with one of the carriers to a non carrier where it will cause meningitis in the non carrier. </a:t>
            </a:r>
            <a:endParaRPr sz="3600">
              <a:latin typeface="Calibri"/>
              <a:ea typeface="Calibri"/>
              <a:cs typeface="Calibri"/>
              <a:sym typeface="Calibri"/>
            </a:endParaRPr>
          </a:p>
          <a:p>
            <a:pPr indent="-457200" lvl="0" marL="457200" rtl="0" algn="l">
              <a:lnSpc>
                <a:spcPct val="115000"/>
              </a:lnSpc>
              <a:spcBef>
                <a:spcPts val="0"/>
              </a:spcBef>
              <a:spcAft>
                <a:spcPts val="0"/>
              </a:spcAft>
              <a:buClr>
                <a:srgbClr val="FF0000"/>
              </a:buClr>
              <a:buSzPts val="3600"/>
              <a:buFont typeface="Calibri"/>
              <a:buChar char="-"/>
            </a:pPr>
            <a:r>
              <a:rPr lang="en" sz="3600">
                <a:solidFill>
                  <a:srgbClr val="FF0000"/>
                </a:solidFill>
                <a:latin typeface="Calibri"/>
                <a:ea typeface="Calibri"/>
                <a:cs typeface="Calibri"/>
                <a:sym typeface="Calibri"/>
              </a:rPr>
              <a:t>A patient came from Africa  complined from severe  fever, severe headache and neck stiffness. What is the causative agent? N. Meningitidis stereotype A.</a:t>
            </a:r>
            <a:endParaRPr sz="3600">
              <a:solidFill>
                <a:srgbClr val="FF0000"/>
              </a:solidFill>
              <a:latin typeface="Calibri"/>
              <a:ea typeface="Calibri"/>
              <a:cs typeface="Calibri"/>
              <a:sym typeface="Calibri"/>
            </a:endParaRPr>
          </a:p>
          <a:p>
            <a:pPr indent="-457200" lvl="0" marL="457200" rtl="0" algn="l">
              <a:lnSpc>
                <a:spcPct val="115000"/>
              </a:lnSpc>
              <a:spcBef>
                <a:spcPts val="0"/>
              </a:spcBef>
              <a:spcAft>
                <a:spcPts val="0"/>
              </a:spcAft>
              <a:buSzPts val="3600"/>
              <a:buFont typeface="Calibri"/>
              <a:buChar char="-"/>
            </a:pPr>
            <a:r>
              <a:rPr lang="en" sz="3600">
                <a:latin typeface="Calibri"/>
                <a:ea typeface="Calibri"/>
                <a:cs typeface="Calibri"/>
                <a:sym typeface="Calibri"/>
              </a:rPr>
              <a:t>H. influenzae Type B is the most important and it can lead to serious infections.</a:t>
            </a:r>
            <a:endParaRPr sz="3600">
              <a:latin typeface="Calibri"/>
              <a:ea typeface="Calibri"/>
              <a:cs typeface="Calibri"/>
              <a:sym typeface="Calibri"/>
            </a:endParaRPr>
          </a:p>
          <a:p>
            <a:pPr indent="-457200" lvl="0" marL="457200" rtl="0" algn="l">
              <a:lnSpc>
                <a:spcPct val="115000"/>
              </a:lnSpc>
              <a:spcBef>
                <a:spcPts val="0"/>
              </a:spcBef>
              <a:spcAft>
                <a:spcPts val="0"/>
              </a:spcAft>
              <a:buSzPts val="3600"/>
              <a:buFont typeface="Calibri"/>
              <a:buChar char="-"/>
            </a:pPr>
            <a:r>
              <a:rPr lang="en" sz="3600">
                <a:latin typeface="Calibri"/>
                <a:ea typeface="Calibri"/>
                <a:cs typeface="Calibri"/>
                <a:sym typeface="Calibri"/>
              </a:rPr>
              <a:t>Meningitis caused by H. imfluznea is more common in children up to 5 years</a:t>
            </a:r>
            <a:endParaRPr sz="3600">
              <a:latin typeface="Calibri"/>
              <a:ea typeface="Calibri"/>
              <a:cs typeface="Calibri"/>
              <a:sym typeface="Calibri"/>
            </a:endParaRPr>
          </a:p>
          <a:p>
            <a:pPr indent="0" lvl="0" marL="457200" rtl="0" algn="l">
              <a:lnSpc>
                <a:spcPct val="115000"/>
              </a:lnSpc>
              <a:spcBef>
                <a:spcPts val="0"/>
              </a:spcBef>
              <a:spcAft>
                <a:spcPts val="0"/>
              </a:spcAft>
              <a:buNone/>
            </a:pPr>
            <a:r>
              <a:rPr lang="en" sz="3600">
                <a:latin typeface="Calibri"/>
                <a:ea typeface="Calibri"/>
                <a:cs typeface="Calibri"/>
                <a:sym typeface="Calibri"/>
              </a:rPr>
              <a:t> (2 months - 5 years), why? Because the development of antibody so after 5 yo the antibody formation is completed and it it infectious rate become less common. </a:t>
            </a:r>
            <a:endParaRPr sz="3600">
              <a:latin typeface="Calibri"/>
              <a:ea typeface="Calibri"/>
              <a:cs typeface="Calibri"/>
              <a:sym typeface="Calibri"/>
            </a:endParaRPr>
          </a:p>
          <a:p>
            <a:pPr indent="0" lvl="0" marL="457200" rtl="0" algn="l">
              <a:lnSpc>
                <a:spcPct val="115000"/>
              </a:lnSpc>
              <a:spcBef>
                <a:spcPts val="0"/>
              </a:spcBef>
              <a:spcAft>
                <a:spcPts val="0"/>
              </a:spcAft>
              <a:buNone/>
            </a:pPr>
            <a:r>
              <a:t/>
            </a:r>
            <a:endParaRPr sz="3600">
              <a:latin typeface="Calibri"/>
              <a:ea typeface="Calibri"/>
              <a:cs typeface="Calibri"/>
              <a:sym typeface="Calibri"/>
            </a:endParaRPr>
          </a:p>
          <a:p>
            <a:pPr indent="-457200" lvl="0" marL="457200" rtl="0" algn="l">
              <a:lnSpc>
                <a:spcPct val="115000"/>
              </a:lnSpc>
              <a:spcBef>
                <a:spcPts val="0"/>
              </a:spcBef>
              <a:spcAft>
                <a:spcPts val="0"/>
              </a:spcAft>
              <a:buClr>
                <a:srgbClr val="FF0000"/>
              </a:buClr>
              <a:buSzPts val="3600"/>
              <a:buFont typeface="Calibri"/>
              <a:buChar char="-"/>
            </a:pPr>
            <a:r>
              <a:rPr lang="en" sz="3600">
                <a:solidFill>
                  <a:srgbClr val="FF0000"/>
                </a:solidFill>
                <a:latin typeface="Calibri"/>
                <a:ea typeface="Calibri"/>
                <a:cs typeface="Calibri"/>
                <a:sym typeface="Calibri"/>
              </a:rPr>
              <a:t>The management of meningitis is very important:</a:t>
            </a:r>
            <a:endParaRPr sz="3600">
              <a:latin typeface="Calibri"/>
              <a:ea typeface="Calibri"/>
              <a:cs typeface="Calibri"/>
              <a:sym typeface="Calibri"/>
            </a:endParaRPr>
          </a:p>
          <a:p>
            <a:pPr indent="-457200" lvl="1" marL="1371600" rtl="0" algn="l">
              <a:lnSpc>
                <a:spcPct val="115000"/>
              </a:lnSpc>
              <a:spcBef>
                <a:spcPts val="0"/>
              </a:spcBef>
              <a:spcAft>
                <a:spcPts val="0"/>
              </a:spcAft>
              <a:buClr>
                <a:srgbClr val="FF0000"/>
              </a:buClr>
              <a:buSzPts val="3600"/>
              <a:buFont typeface="Calibri"/>
              <a:buChar char="-"/>
            </a:pPr>
            <a:r>
              <a:rPr lang="en" sz="3600">
                <a:latin typeface="Calibri"/>
                <a:ea typeface="Calibri"/>
                <a:cs typeface="Calibri"/>
                <a:sym typeface="Calibri"/>
              </a:rPr>
              <a:t>As soon the doctor suspect a meningitis they should put the patient in an ICU, and give them intravenous </a:t>
            </a:r>
            <a:r>
              <a:rPr lang="en" sz="3300">
                <a:latin typeface="Calibri"/>
                <a:ea typeface="Calibri"/>
                <a:cs typeface="Calibri"/>
                <a:sym typeface="Calibri"/>
              </a:rPr>
              <a:t>ceftriaxone (3rd generation cephalosporin) and vancomycin which will cover the all three main pathogens till the lab work is reveleid and depending on the pathogen the doctor will either change the antibiotics for something more specific or keep the same antibiotic they used for the next 10-14 days. </a:t>
            </a:r>
            <a:endParaRPr sz="3300">
              <a:latin typeface="Calibri"/>
              <a:ea typeface="Calibri"/>
              <a:cs typeface="Calibri"/>
              <a:sym typeface="Calibri"/>
            </a:endParaRPr>
          </a:p>
          <a:p>
            <a:pPr indent="0" lvl="0" marL="0" rtl="0" algn="l">
              <a:lnSpc>
                <a:spcPct val="115000"/>
              </a:lnSpc>
              <a:spcBef>
                <a:spcPts val="0"/>
              </a:spcBef>
              <a:spcAft>
                <a:spcPts val="0"/>
              </a:spcAft>
              <a:buNone/>
            </a:pPr>
            <a:r>
              <a:t/>
            </a:r>
            <a:endParaRPr sz="3300">
              <a:latin typeface="Calibri"/>
              <a:ea typeface="Calibri"/>
              <a:cs typeface="Calibri"/>
              <a:sym typeface="Calibri"/>
            </a:endParaRPr>
          </a:p>
          <a:p>
            <a:pPr indent="-457200" lvl="0" marL="457200" rtl="0" algn="l">
              <a:lnSpc>
                <a:spcPct val="115000"/>
              </a:lnSpc>
              <a:spcBef>
                <a:spcPts val="0"/>
              </a:spcBef>
              <a:spcAft>
                <a:spcPts val="0"/>
              </a:spcAft>
              <a:buClr>
                <a:srgbClr val="FF0000"/>
              </a:buClr>
              <a:buSzPts val="3600"/>
              <a:buFont typeface="Calibri"/>
              <a:buChar char="-"/>
            </a:pPr>
            <a:r>
              <a:rPr b="1" lang="en" sz="3600">
                <a:solidFill>
                  <a:srgbClr val="FF0000"/>
                </a:solidFill>
                <a:latin typeface="Calibri"/>
                <a:ea typeface="Calibri"/>
                <a:cs typeface="Calibri"/>
                <a:sym typeface="Calibri"/>
              </a:rPr>
              <a:t>Case:</a:t>
            </a:r>
            <a:endParaRPr b="1" sz="3600">
              <a:solidFill>
                <a:srgbClr val="FF0000"/>
              </a:solidFill>
              <a:latin typeface="Calibri"/>
              <a:ea typeface="Calibri"/>
              <a:cs typeface="Calibri"/>
              <a:sym typeface="Calibri"/>
            </a:endParaRPr>
          </a:p>
          <a:p>
            <a:pPr indent="-457200" lvl="1" marL="1371600" rtl="0" algn="l">
              <a:lnSpc>
                <a:spcPct val="115000"/>
              </a:lnSpc>
              <a:spcBef>
                <a:spcPts val="0"/>
              </a:spcBef>
              <a:spcAft>
                <a:spcPts val="0"/>
              </a:spcAft>
              <a:buClr>
                <a:srgbClr val="FF0000"/>
              </a:buClr>
              <a:buSzPts val="3600"/>
              <a:buFont typeface="Calibri"/>
              <a:buChar char="-"/>
            </a:pPr>
            <a:r>
              <a:rPr lang="en" sz="3600">
                <a:solidFill>
                  <a:srgbClr val="FF0000"/>
                </a:solidFill>
                <a:latin typeface="Calibri"/>
                <a:ea typeface="Calibri"/>
                <a:cs typeface="Calibri"/>
                <a:sym typeface="Calibri"/>
              </a:rPr>
              <a:t>A 60 years old, diabetic, or on chemotherapy, he developed nausea, confusion, and severe headache. The blood culture showed gram + rods diphtheroids like. What is the pathogen? Listeria monocytogenes </a:t>
            </a:r>
            <a:endParaRPr sz="3300">
              <a:latin typeface="Calibri"/>
              <a:ea typeface="Calibri"/>
              <a:cs typeface="Calibri"/>
              <a:sym typeface="Calibri"/>
            </a:endParaRPr>
          </a:p>
        </p:txBody>
      </p:sp>
      <p:sp>
        <p:nvSpPr>
          <p:cNvPr id="184" name="Google Shape;184;p24"/>
          <p:cNvSpPr txBox="1"/>
          <p:nvPr/>
        </p:nvSpPr>
        <p:spPr>
          <a:xfrm>
            <a:off x="4569813" y="558150"/>
            <a:ext cx="8279700" cy="1717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4800">
                <a:latin typeface="Josefin Sans"/>
                <a:ea typeface="Josefin Sans"/>
                <a:cs typeface="Josefin Sans"/>
                <a:sym typeface="Josefin Sans"/>
              </a:rPr>
              <a:t>Prof. Hanan’s Notes</a:t>
            </a:r>
            <a:endParaRPr b="1" sz="4800">
              <a:latin typeface="Josefin Sans"/>
              <a:ea typeface="Josefin Sans"/>
              <a:cs typeface="Josefin Sans"/>
              <a:sym typeface="Josefin Sans"/>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188" name="Shape 188"/>
        <p:cNvGrpSpPr/>
        <p:nvPr/>
      </p:nvGrpSpPr>
      <p:grpSpPr>
        <a:xfrm>
          <a:off x="0" y="0"/>
          <a:ext cx="0" cy="0"/>
          <a:chOff x="0" y="0"/>
          <a:chExt cx="0" cy="0"/>
        </a:xfrm>
      </p:grpSpPr>
      <p:pic>
        <p:nvPicPr>
          <p:cNvPr id="189" name="Google Shape;189;p25"/>
          <p:cNvPicPr preferRelativeResize="0"/>
          <p:nvPr/>
        </p:nvPicPr>
        <p:blipFill>
          <a:blip r:embed="rId4">
            <a:alphaModFix/>
          </a:blip>
          <a:stretch>
            <a:fillRect/>
          </a:stretch>
        </p:blipFill>
        <p:spPr>
          <a:xfrm>
            <a:off x="4733344" y="2488152"/>
            <a:ext cx="9586545" cy="668108"/>
          </a:xfrm>
          <a:prstGeom prst="rect">
            <a:avLst/>
          </a:prstGeom>
          <a:noFill/>
          <a:ln>
            <a:noFill/>
          </a:ln>
        </p:spPr>
      </p:pic>
      <p:sp>
        <p:nvSpPr>
          <p:cNvPr id="190" name="Google Shape;190;p25"/>
          <p:cNvSpPr txBox="1"/>
          <p:nvPr>
            <p:ph type="title"/>
          </p:nvPr>
        </p:nvSpPr>
        <p:spPr>
          <a:xfrm>
            <a:off x="593763" y="11"/>
            <a:ext cx="16231800" cy="2030100"/>
          </a:xfrm>
          <a:prstGeom prst="rect">
            <a:avLst/>
          </a:prstGeom>
        </p:spPr>
        <p:txBody>
          <a:bodyPr anchorCtr="0" anchor="t" bIns="191875" lIns="191875" spcFirstLastPara="1" rIns="191875" wrap="square" tIns="191875">
            <a:noAutofit/>
          </a:bodyPr>
          <a:lstStyle/>
          <a:p>
            <a:pPr indent="0" lvl="0" marL="0" rtl="0" algn="ctr">
              <a:spcBef>
                <a:spcPts val="0"/>
              </a:spcBef>
              <a:spcAft>
                <a:spcPts val="0"/>
              </a:spcAft>
              <a:buClr>
                <a:schemeClr val="dk1"/>
              </a:buClr>
              <a:buSzPts val="1100"/>
              <a:buFont typeface="Arial"/>
              <a:buNone/>
            </a:pPr>
            <a:r>
              <a:rPr b="1" lang="en">
                <a:latin typeface="Josefin Sans"/>
                <a:ea typeface="Josefin Sans"/>
                <a:cs typeface="Josefin Sans"/>
                <a:sym typeface="Josefin Sans"/>
              </a:rPr>
              <a:t>Notes (1):</a:t>
            </a:r>
            <a:endParaRPr b="1">
              <a:latin typeface="Josefin Sans"/>
              <a:ea typeface="Josefin Sans"/>
              <a:cs typeface="Josefin Sans"/>
              <a:sym typeface="Josefin Sans"/>
            </a:endParaRPr>
          </a:p>
          <a:p>
            <a:pPr indent="0" lvl="0" marL="0" rtl="0" algn="ctr">
              <a:spcBef>
                <a:spcPts val="0"/>
              </a:spcBef>
              <a:spcAft>
                <a:spcPts val="0"/>
              </a:spcAft>
              <a:buNone/>
            </a:pPr>
            <a:r>
              <a:t/>
            </a:r>
            <a:endParaRPr b="1">
              <a:latin typeface="Josefin Sans"/>
              <a:ea typeface="Josefin Sans"/>
              <a:cs typeface="Josefin Sans"/>
              <a:sym typeface="Josefin Sans"/>
            </a:endParaRPr>
          </a:p>
        </p:txBody>
      </p:sp>
      <p:sp>
        <p:nvSpPr>
          <p:cNvPr id="191" name="Google Shape;191;p25"/>
          <p:cNvSpPr txBox="1"/>
          <p:nvPr/>
        </p:nvSpPr>
        <p:spPr>
          <a:xfrm>
            <a:off x="471675" y="1230850"/>
            <a:ext cx="16231800" cy="21487200"/>
          </a:xfrm>
          <a:prstGeom prst="rect">
            <a:avLst/>
          </a:prstGeom>
          <a:noFill/>
          <a:ln>
            <a:noFill/>
          </a:ln>
        </p:spPr>
        <p:txBody>
          <a:bodyPr anchorCtr="0" anchor="t" bIns="91425" lIns="91425" spcFirstLastPara="1" rIns="91425" wrap="square" tIns="91425">
            <a:noAutofit/>
          </a:bodyPr>
          <a:lstStyle/>
          <a:p>
            <a:pPr indent="-431800" lvl="0" marL="457200" rtl="0" algn="l">
              <a:lnSpc>
                <a:spcPct val="107916"/>
              </a:lnSpc>
              <a:spcBef>
                <a:spcPts val="0"/>
              </a:spcBef>
              <a:spcAft>
                <a:spcPts val="0"/>
              </a:spcAft>
              <a:buClr>
                <a:schemeClr val="dk1"/>
              </a:buClr>
              <a:buSzPts val="3200"/>
              <a:buFont typeface="Calibri"/>
              <a:buChar char="-"/>
            </a:pPr>
            <a:r>
              <a:rPr lang="en" sz="3200">
                <a:solidFill>
                  <a:schemeClr val="dk1"/>
                </a:solidFill>
                <a:latin typeface="Calibri"/>
                <a:ea typeface="Calibri"/>
                <a:cs typeface="Calibri"/>
                <a:sym typeface="Calibri"/>
              </a:rPr>
              <a:t>Common etiologies: s</a:t>
            </a:r>
            <a:r>
              <a:rPr lang="en" sz="3200">
                <a:solidFill>
                  <a:schemeClr val="dk1"/>
                </a:solidFill>
                <a:latin typeface="Calibri"/>
                <a:ea typeface="Calibri"/>
                <a:cs typeface="Calibri"/>
                <a:sym typeface="Calibri"/>
              </a:rPr>
              <a:t>trept </a:t>
            </a:r>
            <a:r>
              <a:rPr lang="en" sz="3200">
                <a:solidFill>
                  <a:schemeClr val="dk1"/>
                </a:solidFill>
                <a:latin typeface="Calibri"/>
                <a:ea typeface="Calibri"/>
                <a:cs typeface="Calibri"/>
                <a:sym typeface="Calibri"/>
              </a:rPr>
              <a:t>pneumoniae</a:t>
            </a:r>
            <a:r>
              <a:rPr lang="en" sz="3200">
                <a:solidFill>
                  <a:schemeClr val="dk1"/>
                </a:solidFill>
                <a:latin typeface="Calibri"/>
                <a:ea typeface="Calibri"/>
                <a:cs typeface="Calibri"/>
                <a:sym typeface="Calibri"/>
              </a:rPr>
              <a:t> H.</a:t>
            </a:r>
            <a:r>
              <a:rPr lang="en" sz="3200">
                <a:solidFill>
                  <a:schemeClr val="dk1"/>
                </a:solidFill>
                <a:latin typeface="Calibri"/>
                <a:ea typeface="Calibri"/>
                <a:cs typeface="Calibri"/>
                <a:sym typeface="Calibri"/>
              </a:rPr>
              <a:t>influenzae</a:t>
            </a:r>
            <a:r>
              <a:rPr lang="en" sz="3200">
                <a:solidFill>
                  <a:schemeClr val="dk1"/>
                </a:solidFill>
                <a:latin typeface="Calibri"/>
                <a:ea typeface="Calibri"/>
                <a:cs typeface="Calibri"/>
                <a:sym typeface="Calibri"/>
              </a:rPr>
              <a:t> and Neisseria </a:t>
            </a:r>
            <a:r>
              <a:rPr lang="en" sz="3200">
                <a:solidFill>
                  <a:schemeClr val="dk1"/>
                </a:solidFill>
                <a:latin typeface="Calibri"/>
                <a:ea typeface="Calibri"/>
                <a:cs typeface="Calibri"/>
                <a:sym typeface="Calibri"/>
              </a:rPr>
              <a:t>meningitidis</a:t>
            </a:r>
            <a:r>
              <a:rPr lang="en" sz="3200">
                <a:solidFill>
                  <a:schemeClr val="dk1"/>
                </a:solidFill>
                <a:latin typeface="Calibri"/>
                <a:ea typeface="Calibri"/>
                <a:cs typeface="Calibri"/>
                <a:sym typeface="Calibri"/>
              </a:rPr>
              <a:t> اعرفوا الاخيرة كويس </a:t>
            </a:r>
            <a:endParaRPr sz="3200">
              <a:solidFill>
                <a:schemeClr val="dk1"/>
              </a:solidFill>
              <a:latin typeface="Calibri"/>
              <a:ea typeface="Calibri"/>
              <a:cs typeface="Calibri"/>
              <a:sym typeface="Calibri"/>
            </a:endParaRPr>
          </a:p>
          <a:p>
            <a:pPr indent="-431800" lvl="0" marL="457200" rtl="0" algn="l">
              <a:lnSpc>
                <a:spcPct val="107916"/>
              </a:lnSpc>
              <a:spcBef>
                <a:spcPts val="0"/>
              </a:spcBef>
              <a:spcAft>
                <a:spcPts val="0"/>
              </a:spcAft>
              <a:buClr>
                <a:schemeClr val="dk1"/>
              </a:buClr>
              <a:buSzPts val="3200"/>
              <a:buFont typeface="Calibri"/>
              <a:buChar char="-"/>
            </a:pPr>
            <a:r>
              <a:rPr lang="en" sz="3200">
                <a:solidFill>
                  <a:schemeClr val="dk1"/>
                </a:solidFill>
                <a:latin typeface="Calibri"/>
                <a:ea typeface="Calibri"/>
                <a:cs typeface="Calibri"/>
                <a:sym typeface="Calibri"/>
              </a:rPr>
              <a:t>Viral meningitis  can be seen in children but self limiting, </a:t>
            </a:r>
            <a:r>
              <a:rPr lang="en" sz="3200">
                <a:solidFill>
                  <a:schemeClr val="dk1"/>
                </a:solidFill>
                <a:latin typeface="Calibri"/>
                <a:ea typeface="Calibri"/>
                <a:cs typeface="Calibri"/>
                <a:sym typeface="Calibri"/>
              </a:rPr>
              <a:t>Bacterial</a:t>
            </a:r>
            <a:r>
              <a:rPr lang="en" sz="3200">
                <a:solidFill>
                  <a:schemeClr val="dk1"/>
                </a:solidFill>
                <a:latin typeface="Calibri"/>
                <a:ea typeface="Calibri"/>
                <a:cs typeface="Calibri"/>
                <a:sym typeface="Calibri"/>
              </a:rPr>
              <a:t> can be deadly thus it is a medical emergency. </a:t>
            </a:r>
            <a:endParaRPr sz="3200">
              <a:solidFill>
                <a:schemeClr val="dk1"/>
              </a:solidFill>
              <a:latin typeface="Calibri"/>
              <a:ea typeface="Calibri"/>
              <a:cs typeface="Calibri"/>
              <a:sym typeface="Calibri"/>
            </a:endParaRPr>
          </a:p>
          <a:p>
            <a:pPr indent="-431800" lvl="0" marL="457200" rtl="0" algn="l">
              <a:lnSpc>
                <a:spcPct val="107916"/>
              </a:lnSpc>
              <a:spcBef>
                <a:spcPts val="0"/>
              </a:spcBef>
              <a:spcAft>
                <a:spcPts val="0"/>
              </a:spcAft>
              <a:buClr>
                <a:srgbClr val="999999"/>
              </a:buClr>
              <a:buSzPts val="3200"/>
              <a:buFont typeface="Calibri"/>
              <a:buChar char="-"/>
            </a:pPr>
            <a:r>
              <a:rPr lang="en" sz="3200">
                <a:solidFill>
                  <a:srgbClr val="999999"/>
                </a:solidFill>
                <a:latin typeface="Calibri"/>
                <a:ea typeface="Calibri"/>
                <a:cs typeface="Calibri"/>
                <a:sym typeface="Calibri"/>
              </a:rPr>
              <a:t>Most of those people have some sort of immunodeficiency</a:t>
            </a:r>
            <a:endParaRPr sz="3200">
              <a:solidFill>
                <a:srgbClr val="999999"/>
              </a:solidFill>
              <a:latin typeface="Calibri"/>
              <a:ea typeface="Calibri"/>
              <a:cs typeface="Calibri"/>
              <a:sym typeface="Calibri"/>
            </a:endParaRPr>
          </a:p>
          <a:p>
            <a:pPr indent="-431800" lvl="0" marL="457200" rtl="0" algn="l">
              <a:lnSpc>
                <a:spcPct val="107916"/>
              </a:lnSpc>
              <a:spcBef>
                <a:spcPts val="0"/>
              </a:spcBef>
              <a:spcAft>
                <a:spcPts val="0"/>
              </a:spcAft>
              <a:buClr>
                <a:schemeClr val="dk1"/>
              </a:buClr>
              <a:buSzPts val="3200"/>
              <a:buFont typeface="Calibri"/>
              <a:buChar char="-"/>
            </a:pPr>
            <a:r>
              <a:rPr lang="en" sz="3200">
                <a:solidFill>
                  <a:schemeClr val="dk1"/>
                </a:solidFill>
                <a:latin typeface="Calibri"/>
                <a:ea typeface="Calibri"/>
                <a:cs typeface="Calibri"/>
                <a:sym typeface="Calibri"/>
              </a:rPr>
              <a:t>Neonates (first month or less) usually get meningitis while being delivered which means that the mom has the bacteria as a normal flora or it could colonize in the vagina.</a:t>
            </a:r>
            <a:endParaRPr sz="3200">
              <a:solidFill>
                <a:schemeClr val="dk1"/>
              </a:solidFill>
              <a:latin typeface="Calibri"/>
              <a:ea typeface="Calibri"/>
              <a:cs typeface="Calibri"/>
              <a:sym typeface="Calibri"/>
            </a:endParaRPr>
          </a:p>
          <a:p>
            <a:pPr indent="-431800" lvl="0" marL="457200" rtl="0" algn="l">
              <a:lnSpc>
                <a:spcPct val="107916"/>
              </a:lnSpc>
              <a:spcBef>
                <a:spcPts val="0"/>
              </a:spcBef>
              <a:spcAft>
                <a:spcPts val="0"/>
              </a:spcAft>
              <a:buClr>
                <a:schemeClr val="dk1"/>
              </a:buClr>
              <a:buSzPts val="3200"/>
              <a:buFont typeface="Calibri"/>
              <a:buChar char="-"/>
            </a:pPr>
            <a:r>
              <a:rPr lang="en" sz="3200">
                <a:solidFill>
                  <a:schemeClr val="dk1"/>
                </a:solidFill>
                <a:latin typeface="Calibri"/>
                <a:ea typeface="Calibri"/>
                <a:cs typeface="Calibri"/>
                <a:sym typeface="Calibri"/>
              </a:rPr>
              <a:t>Lumbar puncture and complete work up should be done to a neonate that comes with fever.</a:t>
            </a:r>
            <a:endParaRPr sz="3200">
              <a:solidFill>
                <a:schemeClr val="dk1"/>
              </a:solidFill>
              <a:latin typeface="Calibri"/>
              <a:ea typeface="Calibri"/>
              <a:cs typeface="Calibri"/>
              <a:sym typeface="Calibri"/>
            </a:endParaRPr>
          </a:p>
          <a:p>
            <a:pPr indent="-431800" lvl="0" marL="457200" rtl="0" algn="l">
              <a:lnSpc>
                <a:spcPct val="107916"/>
              </a:lnSpc>
              <a:spcBef>
                <a:spcPts val="0"/>
              </a:spcBef>
              <a:spcAft>
                <a:spcPts val="0"/>
              </a:spcAft>
              <a:buClr>
                <a:schemeClr val="dk1"/>
              </a:buClr>
              <a:buSzPts val="3200"/>
              <a:buFont typeface="Calibri"/>
              <a:buChar char="-"/>
            </a:pPr>
            <a:r>
              <a:rPr lang="en" sz="3200">
                <a:solidFill>
                  <a:srgbClr val="FF0000"/>
                </a:solidFill>
                <a:latin typeface="Calibri"/>
                <a:ea typeface="Calibri"/>
                <a:cs typeface="Calibri"/>
                <a:sym typeface="Calibri"/>
              </a:rPr>
              <a:t>In children and even adults it’s mainly S. pneumonia, N. meningitidis. </a:t>
            </a:r>
            <a:endParaRPr sz="3200">
              <a:solidFill>
                <a:schemeClr val="dk1"/>
              </a:solidFill>
              <a:latin typeface="Calibri"/>
              <a:ea typeface="Calibri"/>
              <a:cs typeface="Calibri"/>
              <a:sym typeface="Calibri"/>
            </a:endParaRPr>
          </a:p>
          <a:p>
            <a:pPr indent="-431800" lvl="0" marL="457200" rtl="0" algn="l">
              <a:lnSpc>
                <a:spcPct val="107916"/>
              </a:lnSpc>
              <a:spcBef>
                <a:spcPts val="0"/>
              </a:spcBef>
              <a:spcAft>
                <a:spcPts val="0"/>
              </a:spcAft>
              <a:buClr>
                <a:srgbClr val="FF0000"/>
              </a:buClr>
              <a:buSzPts val="3200"/>
              <a:buFont typeface="Calibri"/>
              <a:buChar char="-"/>
            </a:pPr>
            <a:r>
              <a:rPr lang="en" sz="3200">
                <a:solidFill>
                  <a:srgbClr val="FF0000"/>
                </a:solidFill>
                <a:latin typeface="Calibri"/>
                <a:ea typeface="Calibri"/>
                <a:cs typeface="Calibri"/>
                <a:sym typeface="Calibri"/>
              </a:rPr>
              <a:t>H. influenza is not common anymore due to vaccination. </a:t>
            </a:r>
            <a:endParaRPr sz="3200">
              <a:solidFill>
                <a:srgbClr val="FF0000"/>
              </a:solidFill>
              <a:latin typeface="Calibri"/>
              <a:ea typeface="Calibri"/>
              <a:cs typeface="Calibri"/>
              <a:sym typeface="Calibri"/>
            </a:endParaRPr>
          </a:p>
          <a:p>
            <a:pPr indent="-431800" lvl="0" marL="457200" rtl="0" algn="l">
              <a:lnSpc>
                <a:spcPct val="107916"/>
              </a:lnSpc>
              <a:spcBef>
                <a:spcPts val="0"/>
              </a:spcBef>
              <a:spcAft>
                <a:spcPts val="0"/>
              </a:spcAft>
              <a:buClr>
                <a:srgbClr val="FF0000"/>
              </a:buClr>
              <a:buSzPts val="3200"/>
              <a:buFont typeface="Calibri"/>
              <a:buChar char="-"/>
            </a:pPr>
            <a:r>
              <a:rPr lang="en" sz="3200">
                <a:solidFill>
                  <a:srgbClr val="FF0000"/>
                </a:solidFill>
                <a:latin typeface="Calibri"/>
                <a:ea typeface="Calibri"/>
                <a:cs typeface="Calibri"/>
                <a:sym typeface="Calibri"/>
              </a:rPr>
              <a:t>Older adults&gt; 50 are also susceptible to be infected with Listeria </a:t>
            </a:r>
            <a:r>
              <a:rPr lang="en" sz="3200">
                <a:solidFill>
                  <a:srgbClr val="FF0000"/>
                </a:solidFill>
                <a:latin typeface="Calibri"/>
                <a:ea typeface="Calibri"/>
                <a:cs typeface="Calibri"/>
                <a:sym typeface="Calibri"/>
              </a:rPr>
              <a:t>monocytogenes</a:t>
            </a:r>
            <a:r>
              <a:rPr lang="en" sz="3200">
                <a:solidFill>
                  <a:srgbClr val="FF0000"/>
                </a:solidFill>
                <a:latin typeface="Calibri"/>
                <a:ea typeface="Calibri"/>
                <a:cs typeface="Calibri"/>
                <a:sym typeface="Calibri"/>
              </a:rPr>
              <a:t> along with S. pneumonia, Neisseria. Meningitidis</a:t>
            </a:r>
            <a:endParaRPr sz="3200">
              <a:solidFill>
                <a:srgbClr val="FF0000"/>
              </a:solidFill>
              <a:latin typeface="Calibri"/>
              <a:ea typeface="Calibri"/>
              <a:cs typeface="Calibri"/>
              <a:sym typeface="Calibri"/>
            </a:endParaRPr>
          </a:p>
          <a:p>
            <a:pPr indent="-431800" lvl="0" marL="457200" rtl="0" algn="l">
              <a:lnSpc>
                <a:spcPct val="107916"/>
              </a:lnSpc>
              <a:spcBef>
                <a:spcPts val="0"/>
              </a:spcBef>
              <a:spcAft>
                <a:spcPts val="0"/>
              </a:spcAft>
              <a:buClr>
                <a:srgbClr val="FF0000"/>
              </a:buClr>
              <a:buSzPts val="3200"/>
              <a:buFont typeface="Calibri"/>
              <a:buChar char="-"/>
            </a:pPr>
            <a:r>
              <a:rPr lang="en" sz="3200">
                <a:solidFill>
                  <a:srgbClr val="FF0000"/>
                </a:solidFill>
                <a:latin typeface="Calibri"/>
                <a:ea typeface="Calibri"/>
                <a:cs typeface="Calibri"/>
                <a:sym typeface="Calibri"/>
              </a:rPr>
              <a:t>Headache, fever, and stiff neck are the most common presentations.</a:t>
            </a:r>
            <a:endParaRPr sz="3200">
              <a:solidFill>
                <a:srgbClr val="FF0000"/>
              </a:solidFill>
              <a:latin typeface="Calibri"/>
              <a:ea typeface="Calibri"/>
              <a:cs typeface="Calibri"/>
              <a:sym typeface="Calibri"/>
            </a:endParaRPr>
          </a:p>
          <a:p>
            <a:pPr indent="-431800" lvl="0" marL="457200" rtl="0" algn="l">
              <a:lnSpc>
                <a:spcPct val="107916"/>
              </a:lnSpc>
              <a:spcBef>
                <a:spcPts val="0"/>
              </a:spcBef>
              <a:spcAft>
                <a:spcPts val="0"/>
              </a:spcAft>
              <a:buClr>
                <a:srgbClr val="FF0000"/>
              </a:buClr>
              <a:buSzPts val="3200"/>
              <a:buFont typeface="Calibri"/>
              <a:buChar char="-"/>
            </a:pPr>
            <a:r>
              <a:rPr lang="en" sz="3200">
                <a:solidFill>
                  <a:srgbClr val="FF0000"/>
                </a:solidFill>
                <a:latin typeface="Calibri"/>
                <a:ea typeface="Calibri"/>
                <a:cs typeface="Calibri"/>
                <a:sym typeface="Calibri"/>
              </a:rPr>
              <a:t>In infants it’s mainly fever and other symptoms like poor feeding and lethargy. </a:t>
            </a:r>
            <a:endParaRPr sz="3200">
              <a:solidFill>
                <a:srgbClr val="FF0000"/>
              </a:solidFill>
              <a:latin typeface="Calibri"/>
              <a:ea typeface="Calibri"/>
              <a:cs typeface="Calibri"/>
              <a:sym typeface="Calibri"/>
            </a:endParaRPr>
          </a:p>
          <a:p>
            <a:pPr indent="-431800" lvl="0" marL="457200" rtl="0" algn="l">
              <a:lnSpc>
                <a:spcPct val="107916"/>
              </a:lnSpc>
              <a:spcBef>
                <a:spcPts val="0"/>
              </a:spcBef>
              <a:spcAft>
                <a:spcPts val="0"/>
              </a:spcAft>
              <a:buClr>
                <a:srgbClr val="FF0000"/>
              </a:buClr>
              <a:buSzPts val="3200"/>
              <a:buFont typeface="Calibri"/>
              <a:buChar char="-"/>
            </a:pPr>
            <a:r>
              <a:rPr lang="en" sz="3200">
                <a:solidFill>
                  <a:srgbClr val="FF0000"/>
                </a:solidFill>
                <a:latin typeface="Calibri"/>
                <a:ea typeface="Calibri"/>
                <a:cs typeface="Calibri"/>
                <a:sym typeface="Calibri"/>
              </a:rPr>
              <a:t>Some clinical examinations are positive in some patients in </a:t>
            </a:r>
            <a:r>
              <a:rPr lang="en" sz="3200">
                <a:solidFill>
                  <a:srgbClr val="FF0000"/>
                </a:solidFill>
                <a:latin typeface="Calibri"/>
                <a:ea typeface="Calibri"/>
                <a:cs typeface="Calibri"/>
                <a:sym typeface="Calibri"/>
              </a:rPr>
              <a:t>meningitis</a:t>
            </a:r>
            <a:r>
              <a:rPr lang="en" sz="3200">
                <a:solidFill>
                  <a:srgbClr val="FF0000"/>
                </a:solidFill>
                <a:latin typeface="Calibri"/>
                <a:ea typeface="Calibri"/>
                <a:cs typeface="Calibri"/>
                <a:sym typeface="Calibri"/>
              </a:rPr>
              <a:t> which are brudzinski’s and Kernig’s. اعرفوها بشكل عام   </a:t>
            </a:r>
            <a:endParaRPr sz="3200">
              <a:solidFill>
                <a:srgbClr val="FF0000"/>
              </a:solidFill>
              <a:latin typeface="Calibri"/>
              <a:ea typeface="Calibri"/>
              <a:cs typeface="Calibri"/>
              <a:sym typeface="Calibri"/>
            </a:endParaRPr>
          </a:p>
          <a:p>
            <a:pPr indent="-431800" lvl="0" marL="457200" rtl="0" algn="l">
              <a:lnSpc>
                <a:spcPct val="107916"/>
              </a:lnSpc>
              <a:spcBef>
                <a:spcPts val="0"/>
              </a:spcBef>
              <a:spcAft>
                <a:spcPts val="0"/>
              </a:spcAft>
              <a:buClr>
                <a:schemeClr val="dk1"/>
              </a:buClr>
              <a:buSzPts val="3200"/>
              <a:buFont typeface="Calibri"/>
              <a:buChar char="-"/>
            </a:pPr>
            <a:r>
              <a:rPr lang="en" sz="3200">
                <a:solidFill>
                  <a:schemeClr val="dk1"/>
                </a:solidFill>
                <a:latin typeface="Calibri"/>
                <a:ea typeface="Calibri"/>
                <a:cs typeface="Calibri"/>
                <a:sym typeface="Calibri"/>
              </a:rPr>
              <a:t>Neisseria </a:t>
            </a:r>
            <a:r>
              <a:rPr lang="en" sz="3200">
                <a:solidFill>
                  <a:schemeClr val="dk1"/>
                </a:solidFill>
                <a:latin typeface="Calibri"/>
                <a:ea typeface="Calibri"/>
                <a:cs typeface="Calibri"/>
                <a:sym typeface="Calibri"/>
              </a:rPr>
              <a:t>meningitidis</a:t>
            </a:r>
            <a:r>
              <a:rPr lang="en" sz="3200">
                <a:solidFill>
                  <a:schemeClr val="dk1"/>
                </a:solidFill>
                <a:latin typeface="Calibri"/>
                <a:ea typeface="Calibri"/>
                <a:cs typeface="Calibri"/>
                <a:sym typeface="Calibri"/>
              </a:rPr>
              <a:t> is a gram – diplococci. Some patients are </a:t>
            </a:r>
            <a:r>
              <a:rPr lang="en" sz="3200">
                <a:solidFill>
                  <a:schemeClr val="dk1"/>
                </a:solidFill>
                <a:latin typeface="Calibri"/>
                <a:ea typeface="Calibri"/>
                <a:cs typeface="Calibri"/>
                <a:sym typeface="Calibri"/>
              </a:rPr>
              <a:t>colonized</a:t>
            </a:r>
            <a:r>
              <a:rPr lang="en" sz="3200">
                <a:solidFill>
                  <a:schemeClr val="dk1"/>
                </a:solidFill>
                <a:latin typeface="Calibri"/>
                <a:ea typeface="Calibri"/>
                <a:cs typeface="Calibri"/>
                <a:sym typeface="Calibri"/>
              </a:rPr>
              <a:t> with it. Can be seen in collaged </a:t>
            </a:r>
            <a:r>
              <a:rPr lang="en" sz="3200">
                <a:latin typeface="Calibri"/>
                <a:ea typeface="Calibri"/>
                <a:cs typeface="Calibri"/>
                <a:sym typeface="Calibri"/>
              </a:rPr>
              <a:t>age groups</a:t>
            </a:r>
            <a:r>
              <a:rPr lang="en" sz="3200">
                <a:solidFill>
                  <a:srgbClr val="999999"/>
                </a:solidFill>
                <a:latin typeface="Calibri"/>
                <a:ea typeface="Calibri"/>
                <a:cs typeface="Calibri"/>
                <a:sym typeface="Calibri"/>
              </a:rPr>
              <a:t> in which they cross colonize because they share drinks  and other practices.</a:t>
            </a:r>
            <a:endParaRPr sz="3200">
              <a:solidFill>
                <a:srgbClr val="999999"/>
              </a:solidFill>
              <a:latin typeface="Calibri"/>
              <a:ea typeface="Calibri"/>
              <a:cs typeface="Calibri"/>
              <a:sym typeface="Calibri"/>
            </a:endParaRPr>
          </a:p>
          <a:p>
            <a:pPr indent="-431800" lvl="0" marL="457200" rtl="0" algn="l">
              <a:lnSpc>
                <a:spcPct val="107916"/>
              </a:lnSpc>
              <a:spcBef>
                <a:spcPts val="0"/>
              </a:spcBef>
              <a:spcAft>
                <a:spcPts val="0"/>
              </a:spcAft>
              <a:buClr>
                <a:schemeClr val="dk1"/>
              </a:buClr>
              <a:buSzPts val="3200"/>
              <a:buFont typeface="Calibri"/>
              <a:buChar char="-"/>
            </a:pPr>
            <a:r>
              <a:rPr lang="en" sz="3200">
                <a:solidFill>
                  <a:schemeClr val="dk1"/>
                </a:solidFill>
                <a:latin typeface="Calibri"/>
                <a:ea typeface="Calibri"/>
                <a:cs typeface="Calibri"/>
                <a:sym typeface="Calibri"/>
              </a:rPr>
              <a:t>The types of Neisseria depend on the type of capsule. Neisseria, </a:t>
            </a:r>
            <a:r>
              <a:rPr lang="en" sz="3200">
                <a:solidFill>
                  <a:schemeClr val="dk1"/>
                </a:solidFill>
                <a:latin typeface="Calibri"/>
                <a:ea typeface="Calibri"/>
                <a:cs typeface="Calibri"/>
                <a:sym typeface="Calibri"/>
              </a:rPr>
              <a:t>haemophilus</a:t>
            </a:r>
            <a:r>
              <a:rPr lang="en" sz="3200">
                <a:solidFill>
                  <a:schemeClr val="dk1"/>
                </a:solidFill>
                <a:latin typeface="Calibri"/>
                <a:ea typeface="Calibri"/>
                <a:cs typeface="Calibri"/>
                <a:sym typeface="Calibri"/>
              </a:rPr>
              <a:t>, and strept pneumonia are all </a:t>
            </a:r>
            <a:r>
              <a:rPr lang="en" sz="3200">
                <a:solidFill>
                  <a:schemeClr val="dk1"/>
                </a:solidFill>
                <a:latin typeface="Calibri"/>
                <a:ea typeface="Calibri"/>
                <a:cs typeface="Calibri"/>
                <a:sym typeface="Calibri"/>
              </a:rPr>
              <a:t>encapsulated</a:t>
            </a:r>
            <a:r>
              <a:rPr lang="en" sz="3200">
                <a:solidFill>
                  <a:schemeClr val="dk1"/>
                </a:solidFill>
                <a:latin typeface="Calibri"/>
                <a:ea typeface="Calibri"/>
                <a:cs typeface="Calibri"/>
                <a:sym typeface="Calibri"/>
              </a:rPr>
              <a:t>.</a:t>
            </a:r>
            <a:endParaRPr sz="3200">
              <a:solidFill>
                <a:schemeClr val="dk1"/>
              </a:solidFill>
              <a:latin typeface="Calibri"/>
              <a:ea typeface="Calibri"/>
              <a:cs typeface="Calibri"/>
              <a:sym typeface="Calibri"/>
            </a:endParaRPr>
          </a:p>
          <a:p>
            <a:pPr indent="-431800" lvl="0" marL="457200" rtl="0" algn="l">
              <a:lnSpc>
                <a:spcPct val="107916"/>
              </a:lnSpc>
              <a:spcBef>
                <a:spcPts val="0"/>
              </a:spcBef>
              <a:spcAft>
                <a:spcPts val="0"/>
              </a:spcAft>
              <a:buClr>
                <a:schemeClr val="dk1"/>
              </a:buClr>
              <a:buSzPts val="3200"/>
              <a:buFont typeface="Calibri"/>
              <a:buChar char="-"/>
            </a:pPr>
            <a:r>
              <a:rPr lang="en" sz="3200">
                <a:solidFill>
                  <a:schemeClr val="dk1"/>
                </a:solidFill>
                <a:latin typeface="Calibri"/>
                <a:ea typeface="Calibri"/>
                <a:cs typeface="Calibri"/>
                <a:sym typeface="Calibri"/>
              </a:rPr>
              <a:t>They have to take N.meningitidis  when they are going to hajj</a:t>
            </a:r>
            <a:r>
              <a:rPr lang="en" sz="3200">
                <a:solidFill>
                  <a:srgbClr val="999999"/>
                </a:solidFill>
                <a:latin typeface="Calibri"/>
                <a:ea typeface="Calibri"/>
                <a:cs typeface="Calibri"/>
                <a:sym typeface="Calibri"/>
              </a:rPr>
              <a:t> and at least 10 days before. </a:t>
            </a:r>
            <a:endParaRPr sz="3200">
              <a:solidFill>
                <a:srgbClr val="999999"/>
              </a:solidFill>
              <a:latin typeface="Calibri"/>
              <a:ea typeface="Calibri"/>
              <a:cs typeface="Calibri"/>
              <a:sym typeface="Calibri"/>
            </a:endParaRPr>
          </a:p>
          <a:p>
            <a:pPr indent="-431800" lvl="0" marL="457200" rtl="0" algn="l">
              <a:lnSpc>
                <a:spcPct val="107916"/>
              </a:lnSpc>
              <a:spcBef>
                <a:spcPts val="0"/>
              </a:spcBef>
              <a:spcAft>
                <a:spcPts val="0"/>
              </a:spcAft>
              <a:buClr>
                <a:srgbClr val="999999"/>
              </a:buClr>
              <a:buSzPts val="3200"/>
              <a:buFont typeface="Calibri"/>
              <a:buChar char="-"/>
            </a:pPr>
            <a:r>
              <a:rPr lang="en" sz="3200">
                <a:solidFill>
                  <a:srgbClr val="999999"/>
                </a:solidFill>
                <a:latin typeface="Calibri"/>
                <a:ea typeface="Calibri"/>
                <a:cs typeface="Calibri"/>
                <a:sym typeface="Calibri"/>
              </a:rPr>
              <a:t>Immunocompetent are protected by their antibodies and can be boosted by vaccinations.</a:t>
            </a:r>
            <a:endParaRPr sz="3200">
              <a:solidFill>
                <a:srgbClr val="999999"/>
              </a:solidFill>
              <a:latin typeface="Calibri"/>
              <a:ea typeface="Calibri"/>
              <a:cs typeface="Calibri"/>
              <a:sym typeface="Calibri"/>
            </a:endParaRPr>
          </a:p>
          <a:p>
            <a:pPr indent="-457200" lvl="0" marL="457200" rtl="0" algn="l">
              <a:lnSpc>
                <a:spcPct val="107916"/>
              </a:lnSpc>
              <a:spcBef>
                <a:spcPts val="0"/>
              </a:spcBef>
              <a:spcAft>
                <a:spcPts val="0"/>
              </a:spcAft>
              <a:buNone/>
            </a:pPr>
            <a:r>
              <a:rPr lang="en" sz="3200">
                <a:solidFill>
                  <a:schemeClr val="dk1"/>
                </a:solidFill>
                <a:latin typeface="Calibri"/>
                <a:ea typeface="Calibri"/>
                <a:cs typeface="Calibri"/>
                <a:sym typeface="Calibri"/>
              </a:rPr>
              <a:t>How do we differentiate between Neisseria species? Sugar </a:t>
            </a:r>
            <a:r>
              <a:rPr lang="en" sz="3200">
                <a:solidFill>
                  <a:schemeClr val="dk1"/>
                </a:solidFill>
                <a:latin typeface="Calibri"/>
                <a:ea typeface="Calibri"/>
                <a:cs typeface="Calibri"/>
                <a:sym typeface="Calibri"/>
              </a:rPr>
              <a:t>utilization</a:t>
            </a:r>
            <a:r>
              <a:rPr lang="en" sz="3200">
                <a:solidFill>
                  <a:schemeClr val="dk1"/>
                </a:solidFill>
                <a:latin typeface="Calibri"/>
                <a:ea typeface="Calibri"/>
                <a:cs typeface="Calibri"/>
                <a:sym typeface="Calibri"/>
              </a:rPr>
              <a:t> .. </a:t>
            </a:r>
            <a:r>
              <a:rPr lang="en" sz="3200">
                <a:solidFill>
                  <a:srgbClr val="FF0000"/>
                </a:solidFill>
                <a:latin typeface="Calibri"/>
                <a:ea typeface="Calibri"/>
                <a:cs typeface="Calibri"/>
                <a:sym typeface="Calibri"/>
              </a:rPr>
              <a:t>glucose</a:t>
            </a:r>
            <a:r>
              <a:rPr lang="en" sz="3200">
                <a:solidFill>
                  <a:srgbClr val="FF0000"/>
                </a:solidFill>
                <a:latin typeface="Calibri"/>
                <a:ea typeface="Calibri"/>
                <a:cs typeface="Calibri"/>
                <a:sym typeface="Calibri"/>
              </a:rPr>
              <a:t> and maltose utilization for Neisseria Meningitidis </a:t>
            </a:r>
            <a:endParaRPr sz="3200">
              <a:solidFill>
                <a:srgbClr val="FF0000"/>
              </a:solidFill>
              <a:latin typeface="Calibri"/>
              <a:ea typeface="Calibri"/>
              <a:cs typeface="Calibri"/>
              <a:sym typeface="Calibri"/>
            </a:endParaRPr>
          </a:p>
          <a:p>
            <a:pPr indent="-431800" lvl="0" marL="457200" rtl="0" algn="l">
              <a:lnSpc>
                <a:spcPct val="107916"/>
              </a:lnSpc>
              <a:spcBef>
                <a:spcPts val="0"/>
              </a:spcBef>
              <a:spcAft>
                <a:spcPts val="0"/>
              </a:spcAft>
              <a:buClr>
                <a:schemeClr val="dk1"/>
              </a:buClr>
              <a:buSzPts val="3200"/>
              <a:buFont typeface="Calibri"/>
              <a:buChar char="-"/>
            </a:pPr>
            <a:r>
              <a:rPr lang="en" sz="3200">
                <a:solidFill>
                  <a:schemeClr val="dk1"/>
                </a:solidFill>
                <a:latin typeface="Calibri"/>
                <a:ea typeface="Calibri"/>
                <a:cs typeface="Calibri"/>
                <a:sym typeface="Calibri"/>
              </a:rPr>
              <a:t>S. pneumoniae and can start as pneumonia or URTI and potentially can develop meningitis.</a:t>
            </a:r>
            <a:endParaRPr sz="3200">
              <a:solidFill>
                <a:schemeClr val="dk1"/>
              </a:solidFill>
              <a:latin typeface="Calibri"/>
              <a:ea typeface="Calibri"/>
              <a:cs typeface="Calibri"/>
              <a:sym typeface="Calibri"/>
            </a:endParaRPr>
          </a:p>
          <a:p>
            <a:pPr indent="-431800" lvl="0" marL="457200" rtl="0" algn="l">
              <a:lnSpc>
                <a:spcPct val="107916"/>
              </a:lnSpc>
              <a:spcBef>
                <a:spcPts val="0"/>
              </a:spcBef>
              <a:spcAft>
                <a:spcPts val="0"/>
              </a:spcAft>
              <a:buClr>
                <a:srgbClr val="FF0000"/>
              </a:buClr>
              <a:buSzPts val="3200"/>
              <a:buFont typeface="Calibri"/>
              <a:buChar char="-"/>
            </a:pPr>
            <a:r>
              <a:rPr lang="en" sz="3200">
                <a:solidFill>
                  <a:srgbClr val="FF0000"/>
                </a:solidFill>
                <a:latin typeface="Calibri"/>
                <a:ea typeface="Calibri"/>
                <a:cs typeface="Calibri"/>
                <a:sym typeface="Calibri"/>
              </a:rPr>
              <a:t>Pneumolysin is important in the pathology. Alpha hemolytic and we can differentiate it from </a:t>
            </a:r>
            <a:r>
              <a:rPr lang="en" sz="3200">
                <a:solidFill>
                  <a:srgbClr val="FF0000"/>
                </a:solidFill>
                <a:latin typeface="Calibri"/>
                <a:ea typeface="Calibri"/>
                <a:cs typeface="Calibri"/>
                <a:sym typeface="Calibri"/>
              </a:rPr>
              <a:t>s.viridans </a:t>
            </a:r>
            <a:endParaRPr sz="3200">
              <a:solidFill>
                <a:srgbClr val="FF0000"/>
              </a:solidFill>
              <a:latin typeface="Calibri"/>
              <a:ea typeface="Calibri"/>
              <a:cs typeface="Calibri"/>
              <a:sym typeface="Calibri"/>
            </a:endParaRPr>
          </a:p>
          <a:p>
            <a:pPr indent="0" lvl="0" marL="457200" rtl="0" algn="l">
              <a:lnSpc>
                <a:spcPct val="107916"/>
              </a:lnSpc>
              <a:spcBef>
                <a:spcPts val="0"/>
              </a:spcBef>
              <a:spcAft>
                <a:spcPts val="0"/>
              </a:spcAft>
              <a:buNone/>
            </a:pPr>
            <a:r>
              <a:rPr lang="en" sz="3200">
                <a:solidFill>
                  <a:srgbClr val="FF0000"/>
                </a:solidFill>
                <a:latin typeface="Calibri"/>
                <a:ea typeface="Calibri"/>
                <a:cs typeface="Calibri"/>
                <a:sym typeface="Calibri"/>
              </a:rPr>
              <a:t>by bile solubility and optochin sensitivity. </a:t>
            </a:r>
            <a:endParaRPr sz="3200">
              <a:solidFill>
                <a:srgbClr val="FF0000"/>
              </a:solidFill>
              <a:latin typeface="Calibri"/>
              <a:ea typeface="Calibri"/>
              <a:cs typeface="Calibri"/>
              <a:sym typeface="Calibri"/>
            </a:endParaRPr>
          </a:p>
          <a:p>
            <a:pPr indent="-431800" lvl="0" marL="457200" rtl="0" algn="l">
              <a:lnSpc>
                <a:spcPct val="107916"/>
              </a:lnSpc>
              <a:spcBef>
                <a:spcPts val="0"/>
              </a:spcBef>
              <a:spcAft>
                <a:spcPts val="0"/>
              </a:spcAft>
              <a:buClr>
                <a:srgbClr val="FF0000"/>
              </a:buClr>
              <a:buSzPts val="3200"/>
              <a:buFont typeface="Calibri"/>
              <a:buChar char="-"/>
            </a:pPr>
            <a:r>
              <a:rPr lang="en" sz="3200">
                <a:solidFill>
                  <a:srgbClr val="FF0000"/>
                </a:solidFill>
                <a:latin typeface="Calibri"/>
                <a:ea typeface="Calibri"/>
                <a:cs typeface="Calibri"/>
                <a:sym typeface="Calibri"/>
              </a:rPr>
              <a:t>H. influenza is nutritionally selective and needs factors X and V for growth. </a:t>
            </a:r>
            <a:endParaRPr sz="3200">
              <a:solidFill>
                <a:srgbClr val="FF0000"/>
              </a:solidFill>
              <a:latin typeface="Calibri"/>
              <a:ea typeface="Calibri"/>
              <a:cs typeface="Calibri"/>
              <a:sym typeface="Calibri"/>
            </a:endParaRPr>
          </a:p>
          <a:p>
            <a:pPr indent="-431800" lvl="0" marL="457200" rtl="0" algn="l">
              <a:lnSpc>
                <a:spcPct val="107916"/>
              </a:lnSpc>
              <a:spcBef>
                <a:spcPts val="0"/>
              </a:spcBef>
              <a:spcAft>
                <a:spcPts val="0"/>
              </a:spcAft>
              <a:buClr>
                <a:srgbClr val="FF0000"/>
              </a:buClr>
              <a:buSzPts val="3200"/>
              <a:buFont typeface="Calibri"/>
              <a:buChar char="-"/>
            </a:pPr>
            <a:r>
              <a:rPr lang="en" sz="3200">
                <a:solidFill>
                  <a:schemeClr val="dk1"/>
                </a:solidFill>
                <a:latin typeface="Calibri"/>
                <a:ea typeface="Calibri"/>
                <a:cs typeface="Calibri"/>
                <a:sym typeface="Calibri"/>
              </a:rPr>
              <a:t>Type B of H.influenza is the most important type  and can cause epiglottitis and meningitis in the pediatric age group. Now has decreased due to vaccines. Why is it more virulent than others? Because its capsule is composed of </a:t>
            </a:r>
            <a:r>
              <a:rPr lang="en" sz="3200">
                <a:solidFill>
                  <a:srgbClr val="FF0000"/>
                </a:solidFill>
                <a:latin typeface="Calibri"/>
                <a:ea typeface="Calibri"/>
                <a:cs typeface="Calibri"/>
                <a:sym typeface="Calibri"/>
              </a:rPr>
              <a:t>polyribosylribitol</a:t>
            </a:r>
            <a:r>
              <a:rPr lang="en" sz="3200">
                <a:solidFill>
                  <a:srgbClr val="FF0000"/>
                </a:solidFill>
                <a:latin typeface="Calibri"/>
                <a:ea typeface="Calibri"/>
                <a:cs typeface="Calibri"/>
                <a:sym typeface="Calibri"/>
              </a:rPr>
              <a:t> phosphate. </a:t>
            </a:r>
            <a:endParaRPr sz="3200">
              <a:solidFill>
                <a:srgbClr val="FF0000"/>
              </a:solidFill>
              <a:latin typeface="Calibri"/>
              <a:ea typeface="Calibri"/>
              <a:cs typeface="Calibri"/>
              <a:sym typeface="Calibri"/>
            </a:endParaRPr>
          </a:p>
          <a:p>
            <a:pPr indent="-431800" lvl="0" marL="457200" rtl="0" algn="l">
              <a:lnSpc>
                <a:spcPct val="107916"/>
              </a:lnSpc>
              <a:spcBef>
                <a:spcPts val="0"/>
              </a:spcBef>
              <a:spcAft>
                <a:spcPts val="0"/>
              </a:spcAft>
              <a:buClr>
                <a:schemeClr val="dk1"/>
              </a:buClr>
              <a:buSzPts val="3200"/>
              <a:buFont typeface="Calibri"/>
              <a:buChar char="-"/>
            </a:pPr>
            <a:r>
              <a:rPr lang="en" sz="3200">
                <a:solidFill>
                  <a:schemeClr val="dk1"/>
                </a:solidFill>
                <a:latin typeface="Calibri"/>
                <a:ea typeface="Calibri"/>
                <a:cs typeface="Calibri"/>
                <a:sym typeface="Calibri"/>
              </a:rPr>
              <a:t>Lots of females can be colonized with Group B strept. If the moms are colonized then they are given </a:t>
            </a:r>
            <a:r>
              <a:rPr lang="en" sz="3200">
                <a:solidFill>
                  <a:srgbClr val="FF0000"/>
                </a:solidFill>
                <a:latin typeface="Calibri"/>
                <a:ea typeface="Calibri"/>
                <a:cs typeface="Calibri"/>
                <a:sym typeface="Calibri"/>
              </a:rPr>
              <a:t>ampicillin </a:t>
            </a:r>
            <a:r>
              <a:rPr lang="en" sz="3200">
                <a:solidFill>
                  <a:schemeClr val="dk1"/>
                </a:solidFill>
                <a:latin typeface="Calibri"/>
                <a:ea typeface="Calibri"/>
                <a:cs typeface="Calibri"/>
                <a:sym typeface="Calibri"/>
              </a:rPr>
              <a:t>before birth.</a:t>
            </a:r>
            <a:endParaRPr sz="3200">
              <a:solidFill>
                <a:schemeClr val="dk1"/>
              </a:solidFill>
              <a:latin typeface="Calibri"/>
              <a:ea typeface="Calibri"/>
              <a:cs typeface="Calibri"/>
              <a:sym typeface="Calibri"/>
            </a:endParaRPr>
          </a:p>
          <a:p>
            <a:pPr indent="-431800" lvl="0" marL="457200" rtl="0" algn="l">
              <a:lnSpc>
                <a:spcPct val="107916"/>
              </a:lnSpc>
              <a:spcBef>
                <a:spcPts val="0"/>
              </a:spcBef>
              <a:spcAft>
                <a:spcPts val="0"/>
              </a:spcAft>
              <a:buClr>
                <a:schemeClr val="dk1"/>
              </a:buClr>
              <a:buSzPts val="3200"/>
              <a:buFont typeface="Calibri"/>
              <a:buChar char="-"/>
            </a:pPr>
            <a:r>
              <a:rPr lang="en" sz="3200">
                <a:solidFill>
                  <a:schemeClr val="dk1"/>
                </a:solidFill>
                <a:latin typeface="Calibri"/>
                <a:ea typeface="Calibri"/>
                <a:cs typeface="Calibri"/>
                <a:sym typeface="Calibri"/>
              </a:rPr>
              <a:t>E.coli is a lactose fermenter that can colonize the vagina and can spread during birth and the risk can be increased by </a:t>
            </a:r>
            <a:r>
              <a:rPr lang="en" sz="3200">
                <a:solidFill>
                  <a:schemeClr val="dk1"/>
                </a:solidFill>
                <a:latin typeface="Calibri"/>
                <a:ea typeface="Calibri"/>
                <a:cs typeface="Calibri"/>
                <a:sym typeface="Calibri"/>
              </a:rPr>
              <a:t>premature</a:t>
            </a:r>
            <a:r>
              <a:rPr lang="en" sz="3200">
                <a:solidFill>
                  <a:schemeClr val="dk1"/>
                </a:solidFill>
                <a:latin typeface="Calibri"/>
                <a:ea typeface="Calibri"/>
                <a:cs typeface="Calibri"/>
                <a:sym typeface="Calibri"/>
              </a:rPr>
              <a:t> rupture of the amniotic membrane.</a:t>
            </a:r>
            <a:endParaRPr sz="3200">
              <a:solidFill>
                <a:schemeClr val="dk1"/>
              </a:solidFill>
              <a:latin typeface="Calibri"/>
              <a:ea typeface="Calibri"/>
              <a:cs typeface="Calibri"/>
              <a:sym typeface="Calibri"/>
            </a:endParaRPr>
          </a:p>
          <a:p>
            <a:pPr indent="-431800" lvl="0" marL="457200" rtl="0" algn="l">
              <a:lnSpc>
                <a:spcPct val="107916"/>
              </a:lnSpc>
              <a:spcBef>
                <a:spcPts val="0"/>
              </a:spcBef>
              <a:spcAft>
                <a:spcPts val="0"/>
              </a:spcAft>
              <a:buClr>
                <a:schemeClr val="dk1"/>
              </a:buClr>
              <a:buSzPts val="3200"/>
              <a:buFont typeface="Calibri"/>
              <a:buChar char="-"/>
            </a:pPr>
            <a:r>
              <a:rPr lang="en" sz="3200">
                <a:solidFill>
                  <a:schemeClr val="dk1"/>
                </a:solidFill>
                <a:latin typeface="Calibri"/>
                <a:ea typeface="Calibri"/>
                <a:cs typeface="Calibri"/>
                <a:sym typeface="Calibri"/>
              </a:rPr>
              <a:t>Listeria Monocytogenes is found in animals and can spread through foods that are not pasteurized well. Important feature of it is that it can grow at fridge temperature.</a:t>
            </a:r>
            <a:r>
              <a:rPr lang="en" sz="3200">
                <a:solidFill>
                  <a:srgbClr val="FF0000"/>
                </a:solidFill>
                <a:latin typeface="Calibri"/>
                <a:ea typeface="Calibri"/>
                <a:cs typeface="Calibri"/>
                <a:sym typeface="Calibri"/>
              </a:rPr>
              <a:t> It’s potential in elderly above 50, </a:t>
            </a:r>
            <a:r>
              <a:rPr lang="en" sz="3200">
                <a:solidFill>
                  <a:schemeClr val="dk1"/>
                </a:solidFill>
                <a:latin typeface="Calibri"/>
                <a:ea typeface="Calibri"/>
                <a:cs typeface="Calibri"/>
                <a:sym typeface="Calibri"/>
              </a:rPr>
              <a:t>pregnants and immunocompromised. Can spread through the blood or through the birth canal. </a:t>
            </a:r>
            <a:endParaRPr sz="3200"/>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195" name="Shape 195"/>
        <p:cNvGrpSpPr/>
        <p:nvPr/>
      </p:nvGrpSpPr>
      <p:grpSpPr>
        <a:xfrm>
          <a:off x="0" y="0"/>
          <a:ext cx="0" cy="0"/>
          <a:chOff x="0" y="0"/>
          <a:chExt cx="0" cy="0"/>
        </a:xfrm>
      </p:grpSpPr>
      <p:pic>
        <p:nvPicPr>
          <p:cNvPr id="196" name="Google Shape;196;p26"/>
          <p:cNvPicPr preferRelativeResize="0"/>
          <p:nvPr/>
        </p:nvPicPr>
        <p:blipFill>
          <a:blip r:embed="rId4">
            <a:alphaModFix/>
          </a:blip>
          <a:stretch>
            <a:fillRect/>
          </a:stretch>
        </p:blipFill>
        <p:spPr>
          <a:xfrm>
            <a:off x="4733344" y="2488152"/>
            <a:ext cx="9586545" cy="668108"/>
          </a:xfrm>
          <a:prstGeom prst="rect">
            <a:avLst/>
          </a:prstGeom>
          <a:noFill/>
          <a:ln>
            <a:noFill/>
          </a:ln>
        </p:spPr>
      </p:pic>
      <p:sp>
        <p:nvSpPr>
          <p:cNvPr id="197" name="Google Shape;197;p26"/>
          <p:cNvSpPr txBox="1"/>
          <p:nvPr>
            <p:ph type="title"/>
          </p:nvPr>
        </p:nvSpPr>
        <p:spPr>
          <a:xfrm>
            <a:off x="593763" y="11"/>
            <a:ext cx="16231800" cy="2030100"/>
          </a:xfrm>
          <a:prstGeom prst="rect">
            <a:avLst/>
          </a:prstGeom>
        </p:spPr>
        <p:txBody>
          <a:bodyPr anchorCtr="0" anchor="t" bIns="191875" lIns="191875" spcFirstLastPara="1" rIns="191875" wrap="square" tIns="191875">
            <a:noAutofit/>
          </a:bodyPr>
          <a:lstStyle/>
          <a:p>
            <a:pPr indent="0" lvl="0" marL="0" rtl="0" algn="ctr">
              <a:spcBef>
                <a:spcPts val="0"/>
              </a:spcBef>
              <a:spcAft>
                <a:spcPts val="0"/>
              </a:spcAft>
              <a:buNone/>
            </a:pPr>
            <a:r>
              <a:rPr b="1" lang="en">
                <a:latin typeface="Josefin Sans"/>
                <a:ea typeface="Josefin Sans"/>
                <a:cs typeface="Josefin Sans"/>
                <a:sym typeface="Josefin Sans"/>
              </a:rPr>
              <a:t>N</a:t>
            </a:r>
            <a:r>
              <a:rPr b="1" lang="en">
                <a:latin typeface="Josefin Sans"/>
                <a:ea typeface="Josefin Sans"/>
                <a:cs typeface="Josefin Sans"/>
                <a:sym typeface="Josefin Sans"/>
              </a:rPr>
              <a:t>otes (2):</a:t>
            </a:r>
            <a:endParaRPr b="1">
              <a:latin typeface="Josefin Sans"/>
              <a:ea typeface="Josefin Sans"/>
              <a:cs typeface="Josefin Sans"/>
              <a:sym typeface="Josefin Sans"/>
            </a:endParaRPr>
          </a:p>
        </p:txBody>
      </p:sp>
      <p:sp>
        <p:nvSpPr>
          <p:cNvPr id="198" name="Google Shape;198;p26"/>
          <p:cNvSpPr txBox="1"/>
          <p:nvPr/>
        </p:nvSpPr>
        <p:spPr>
          <a:xfrm>
            <a:off x="593775" y="675900"/>
            <a:ext cx="16231800" cy="23360700"/>
          </a:xfrm>
          <a:prstGeom prst="rect">
            <a:avLst/>
          </a:prstGeom>
          <a:noFill/>
          <a:ln>
            <a:noFill/>
          </a:ln>
        </p:spPr>
        <p:txBody>
          <a:bodyPr anchorCtr="0" anchor="t" bIns="91425" lIns="91425" spcFirstLastPara="1" rIns="91425" wrap="square" tIns="91425">
            <a:noAutofit/>
          </a:bodyPr>
          <a:lstStyle/>
          <a:p>
            <a:pPr indent="-457200" lvl="0" marL="457200" rtl="0" algn="l">
              <a:lnSpc>
                <a:spcPct val="107916"/>
              </a:lnSpc>
              <a:spcBef>
                <a:spcPts val="0"/>
              </a:spcBef>
              <a:spcAft>
                <a:spcPts val="0"/>
              </a:spcAft>
              <a:buNone/>
            </a:pPr>
            <a:r>
              <a:rPr b="1" lang="en" sz="2400">
                <a:solidFill>
                  <a:srgbClr val="FF0000"/>
                </a:solidFill>
                <a:latin typeface="Calibri"/>
                <a:ea typeface="Calibri"/>
                <a:cs typeface="Calibri"/>
                <a:sym typeface="Calibri"/>
              </a:rPr>
              <a:t> </a:t>
            </a:r>
            <a:r>
              <a:rPr b="1" lang="en" sz="3200">
                <a:solidFill>
                  <a:schemeClr val="dk1"/>
                </a:solidFill>
                <a:latin typeface="Calibri"/>
                <a:ea typeface="Calibri"/>
                <a:cs typeface="Calibri"/>
                <a:sym typeface="Calibri"/>
              </a:rPr>
              <a:t>Antibiotics:</a:t>
            </a:r>
            <a:endParaRPr b="1" sz="3200">
              <a:solidFill>
                <a:schemeClr val="dk1"/>
              </a:solidFill>
              <a:latin typeface="Calibri"/>
              <a:ea typeface="Calibri"/>
              <a:cs typeface="Calibri"/>
              <a:sym typeface="Calibri"/>
            </a:endParaRPr>
          </a:p>
          <a:p>
            <a:pPr indent="-457200" lvl="0" marL="457200" rtl="0" algn="l">
              <a:lnSpc>
                <a:spcPct val="107916"/>
              </a:lnSpc>
              <a:spcBef>
                <a:spcPts val="800"/>
              </a:spcBef>
              <a:spcAft>
                <a:spcPts val="0"/>
              </a:spcAft>
              <a:buNone/>
            </a:pPr>
            <a:r>
              <a:rPr lang="en" sz="3200">
                <a:solidFill>
                  <a:srgbClr val="FF0000"/>
                </a:solidFill>
                <a:latin typeface="Calibri"/>
                <a:ea typeface="Calibri"/>
                <a:cs typeface="Calibri"/>
                <a:sym typeface="Calibri"/>
              </a:rPr>
              <a:t>-ceftriaxone covers Neisseria and strept pneumoniae and </a:t>
            </a:r>
            <a:r>
              <a:rPr lang="en" sz="3200">
                <a:solidFill>
                  <a:srgbClr val="FF0000"/>
                </a:solidFill>
                <a:latin typeface="Calibri"/>
                <a:ea typeface="Calibri"/>
                <a:cs typeface="Calibri"/>
                <a:sym typeface="Calibri"/>
              </a:rPr>
              <a:t>haemophilus</a:t>
            </a:r>
            <a:r>
              <a:rPr lang="en" sz="3200">
                <a:solidFill>
                  <a:srgbClr val="FF0000"/>
                </a:solidFill>
                <a:latin typeface="Calibri"/>
                <a:ea typeface="Calibri"/>
                <a:cs typeface="Calibri"/>
                <a:sym typeface="Calibri"/>
              </a:rPr>
              <a:t>. But why do we add vancomycin? </a:t>
            </a:r>
            <a:endParaRPr sz="3200">
              <a:solidFill>
                <a:srgbClr val="FF0000"/>
              </a:solidFill>
              <a:latin typeface="Calibri"/>
              <a:ea typeface="Calibri"/>
              <a:cs typeface="Calibri"/>
              <a:sym typeface="Calibri"/>
            </a:endParaRPr>
          </a:p>
          <a:p>
            <a:pPr indent="-457200" lvl="0" marL="457200" rtl="0" algn="l">
              <a:lnSpc>
                <a:spcPct val="107916"/>
              </a:lnSpc>
              <a:spcBef>
                <a:spcPts val="800"/>
              </a:spcBef>
              <a:spcAft>
                <a:spcPts val="0"/>
              </a:spcAft>
              <a:buNone/>
            </a:pPr>
            <a:r>
              <a:rPr lang="en" sz="3200">
                <a:solidFill>
                  <a:srgbClr val="FF0000"/>
                </a:solidFill>
                <a:latin typeface="Calibri"/>
                <a:ea typeface="Calibri"/>
                <a:cs typeface="Calibri"/>
                <a:sym typeface="Calibri"/>
              </a:rPr>
              <a:t>Because there is a risk of resistant to strept pneumoniae. If it’s turns to be sensitive to Ceftriaxone than they stop vancomycin and they continue with ceftriaxone</a:t>
            </a:r>
            <a:r>
              <a:rPr lang="en" sz="3200">
                <a:solidFill>
                  <a:srgbClr val="999999"/>
                </a:solidFill>
                <a:latin typeface="Calibri"/>
                <a:ea typeface="Calibri"/>
                <a:cs typeface="Calibri"/>
                <a:sym typeface="Calibri"/>
              </a:rPr>
              <a:t> and if  it was very sensitive they may </a:t>
            </a:r>
            <a:r>
              <a:rPr lang="en" sz="3200">
                <a:solidFill>
                  <a:srgbClr val="999999"/>
                </a:solidFill>
                <a:latin typeface="Calibri"/>
                <a:ea typeface="Calibri"/>
                <a:cs typeface="Calibri"/>
                <a:sym typeface="Calibri"/>
              </a:rPr>
              <a:t>step down</a:t>
            </a:r>
            <a:r>
              <a:rPr lang="en" sz="3200">
                <a:solidFill>
                  <a:srgbClr val="999999"/>
                </a:solidFill>
                <a:latin typeface="Calibri"/>
                <a:ea typeface="Calibri"/>
                <a:cs typeface="Calibri"/>
                <a:sym typeface="Calibri"/>
              </a:rPr>
              <a:t>  to </a:t>
            </a:r>
            <a:r>
              <a:rPr lang="en" sz="3200">
                <a:solidFill>
                  <a:srgbClr val="999999"/>
                </a:solidFill>
                <a:latin typeface="Calibri"/>
                <a:ea typeface="Calibri"/>
                <a:cs typeface="Calibri"/>
                <a:sym typeface="Calibri"/>
              </a:rPr>
              <a:t>penicillin</a:t>
            </a:r>
            <a:r>
              <a:rPr lang="en" sz="3200">
                <a:solidFill>
                  <a:srgbClr val="999999"/>
                </a:solidFill>
                <a:latin typeface="Calibri"/>
                <a:ea typeface="Calibri"/>
                <a:cs typeface="Calibri"/>
                <a:sym typeface="Calibri"/>
              </a:rPr>
              <a:t>.</a:t>
            </a:r>
            <a:endParaRPr sz="3200">
              <a:solidFill>
                <a:srgbClr val="999999"/>
              </a:solidFill>
              <a:latin typeface="Calibri"/>
              <a:ea typeface="Calibri"/>
              <a:cs typeface="Calibri"/>
              <a:sym typeface="Calibri"/>
            </a:endParaRPr>
          </a:p>
          <a:p>
            <a:pPr indent="-457200" lvl="0" marL="457200" rtl="0" algn="l">
              <a:lnSpc>
                <a:spcPct val="107916"/>
              </a:lnSpc>
              <a:spcBef>
                <a:spcPts val="800"/>
              </a:spcBef>
              <a:spcAft>
                <a:spcPts val="0"/>
              </a:spcAft>
              <a:buNone/>
            </a:pPr>
            <a:r>
              <a:rPr lang="en" sz="3200">
                <a:solidFill>
                  <a:srgbClr val="FF0000"/>
                </a:solidFill>
                <a:latin typeface="Calibri"/>
                <a:ea typeface="Calibri"/>
                <a:cs typeface="Calibri"/>
                <a:sym typeface="Calibri"/>
              </a:rPr>
              <a:t>Elderly</a:t>
            </a:r>
            <a:r>
              <a:rPr lang="en" sz="3200">
                <a:solidFill>
                  <a:srgbClr val="999999"/>
                </a:solidFill>
                <a:latin typeface="Calibri"/>
                <a:ea typeface="Calibri"/>
                <a:cs typeface="Calibri"/>
                <a:sym typeface="Calibri"/>
              </a:rPr>
              <a:t>(&gt;50)</a:t>
            </a:r>
            <a:r>
              <a:rPr lang="en" sz="3200">
                <a:solidFill>
                  <a:srgbClr val="FF0000"/>
                </a:solidFill>
                <a:latin typeface="Calibri"/>
                <a:ea typeface="Calibri"/>
                <a:cs typeface="Calibri"/>
                <a:sym typeface="Calibri"/>
              </a:rPr>
              <a:t>? Add ampicillin. Why? Because it covers listeria **</a:t>
            </a:r>
            <a:r>
              <a:rPr lang="en" sz="3200">
                <a:solidFill>
                  <a:srgbClr val="FF0000"/>
                </a:solidFill>
                <a:latin typeface="Calibri"/>
                <a:ea typeface="Calibri"/>
                <a:cs typeface="Calibri"/>
                <a:sym typeface="Calibri"/>
              </a:rPr>
              <a:t>تذكروها</a:t>
            </a:r>
            <a:r>
              <a:rPr lang="en" sz="3200">
                <a:solidFill>
                  <a:srgbClr val="FF0000"/>
                </a:solidFill>
                <a:latin typeface="Calibri"/>
                <a:ea typeface="Calibri"/>
                <a:cs typeface="Calibri"/>
                <a:sym typeface="Calibri"/>
              </a:rPr>
              <a:t> listeria is resistant to cephalosporins</a:t>
            </a:r>
            <a:endParaRPr sz="3200">
              <a:solidFill>
                <a:srgbClr val="FF0000"/>
              </a:solidFill>
              <a:latin typeface="Calibri"/>
              <a:ea typeface="Calibri"/>
              <a:cs typeface="Calibri"/>
              <a:sym typeface="Calibri"/>
            </a:endParaRPr>
          </a:p>
          <a:p>
            <a:pPr indent="-457200" lvl="0" marL="457200" rtl="0" algn="l">
              <a:lnSpc>
                <a:spcPct val="107916"/>
              </a:lnSpc>
              <a:spcBef>
                <a:spcPts val="800"/>
              </a:spcBef>
              <a:spcAft>
                <a:spcPts val="0"/>
              </a:spcAft>
              <a:buNone/>
            </a:pPr>
            <a:r>
              <a:rPr lang="en" sz="3200">
                <a:solidFill>
                  <a:srgbClr val="FF0000"/>
                </a:solidFill>
                <a:latin typeface="Calibri"/>
                <a:ea typeface="Calibri"/>
                <a:cs typeface="Calibri"/>
                <a:sym typeface="Calibri"/>
              </a:rPr>
              <a:t> -When a patient comes </a:t>
            </a:r>
            <a:r>
              <a:rPr lang="en" sz="3200">
                <a:solidFill>
                  <a:srgbClr val="FF0000"/>
                </a:solidFill>
                <a:latin typeface="Calibri"/>
                <a:ea typeface="Calibri"/>
                <a:cs typeface="Calibri"/>
                <a:sym typeface="Calibri"/>
              </a:rPr>
              <a:t>with signs</a:t>
            </a:r>
            <a:r>
              <a:rPr lang="en" sz="3200">
                <a:solidFill>
                  <a:srgbClr val="FF0000"/>
                </a:solidFill>
                <a:latin typeface="Calibri"/>
                <a:ea typeface="Calibri"/>
                <a:cs typeface="Calibri"/>
                <a:sym typeface="Calibri"/>
              </a:rPr>
              <a:t> of meningitis it’s very important take CSF and blood cultures before giving the antibiotics</a:t>
            </a:r>
            <a:r>
              <a:rPr lang="en" sz="3200">
                <a:solidFill>
                  <a:srgbClr val="999999"/>
                </a:solidFill>
                <a:latin typeface="Calibri"/>
                <a:ea typeface="Calibri"/>
                <a:cs typeface="Calibri"/>
                <a:sym typeface="Calibri"/>
              </a:rPr>
              <a:t>(1-take </a:t>
            </a:r>
            <a:r>
              <a:rPr lang="en" sz="3200">
                <a:solidFill>
                  <a:srgbClr val="999999"/>
                </a:solidFill>
                <a:latin typeface="Calibri"/>
                <a:ea typeface="Calibri"/>
                <a:cs typeface="Calibri"/>
                <a:sym typeface="Calibri"/>
              </a:rPr>
              <a:t>samples 2</a:t>
            </a:r>
            <a:r>
              <a:rPr lang="en" sz="3200">
                <a:solidFill>
                  <a:srgbClr val="999999"/>
                </a:solidFill>
                <a:latin typeface="Calibri"/>
                <a:ea typeface="Calibri"/>
                <a:cs typeface="Calibri"/>
                <a:sym typeface="Calibri"/>
              </a:rPr>
              <a:t>-treat </a:t>
            </a:r>
            <a:r>
              <a:rPr lang="en" sz="3200">
                <a:solidFill>
                  <a:srgbClr val="999999"/>
                </a:solidFill>
                <a:latin typeface="Calibri"/>
                <a:ea typeface="Calibri"/>
                <a:cs typeface="Calibri"/>
                <a:sym typeface="Calibri"/>
              </a:rPr>
              <a:t>empirically</a:t>
            </a:r>
            <a:r>
              <a:rPr lang="en" sz="3200">
                <a:solidFill>
                  <a:srgbClr val="999999"/>
                </a:solidFill>
                <a:latin typeface="Calibri"/>
                <a:ea typeface="Calibri"/>
                <a:cs typeface="Calibri"/>
                <a:sym typeface="Calibri"/>
              </a:rPr>
              <a:t> 3-when we get results we can change the  treatment)</a:t>
            </a:r>
            <a:endParaRPr sz="3200">
              <a:solidFill>
                <a:srgbClr val="999999"/>
              </a:solidFill>
              <a:latin typeface="Calibri"/>
              <a:ea typeface="Calibri"/>
              <a:cs typeface="Calibri"/>
              <a:sym typeface="Calibri"/>
            </a:endParaRPr>
          </a:p>
          <a:p>
            <a:pPr indent="-457200" lvl="0" marL="457200" rtl="0" algn="l">
              <a:lnSpc>
                <a:spcPct val="107916"/>
              </a:lnSpc>
              <a:spcBef>
                <a:spcPts val="800"/>
              </a:spcBef>
              <a:spcAft>
                <a:spcPts val="0"/>
              </a:spcAft>
              <a:buNone/>
            </a:pPr>
            <a:r>
              <a:rPr lang="en" sz="3200">
                <a:solidFill>
                  <a:srgbClr val="FF0000"/>
                </a:solidFill>
                <a:latin typeface="Calibri"/>
                <a:ea typeface="Calibri"/>
                <a:cs typeface="Calibri"/>
                <a:sym typeface="Calibri"/>
              </a:rPr>
              <a:t> -Neonates? The most important organisms are group B, E.coli, and listeria </a:t>
            </a:r>
            <a:r>
              <a:rPr lang="en" sz="3200">
                <a:solidFill>
                  <a:srgbClr val="FF0000"/>
                </a:solidFill>
                <a:latin typeface="Calibri"/>
                <a:ea typeface="Calibri"/>
                <a:cs typeface="Calibri"/>
                <a:sym typeface="Calibri"/>
              </a:rPr>
              <a:t>monocytogenes</a:t>
            </a:r>
            <a:r>
              <a:rPr lang="en" sz="3200">
                <a:solidFill>
                  <a:srgbClr val="FF0000"/>
                </a:solidFill>
                <a:latin typeface="Calibri"/>
                <a:ea typeface="Calibri"/>
                <a:cs typeface="Calibri"/>
                <a:sym typeface="Calibri"/>
              </a:rPr>
              <a:t>.</a:t>
            </a:r>
            <a:endParaRPr sz="3200">
              <a:solidFill>
                <a:srgbClr val="FF0000"/>
              </a:solidFill>
              <a:latin typeface="Calibri"/>
              <a:ea typeface="Calibri"/>
              <a:cs typeface="Calibri"/>
              <a:sym typeface="Calibri"/>
            </a:endParaRPr>
          </a:p>
          <a:p>
            <a:pPr indent="-457200" lvl="0" marL="457200" rtl="0" algn="l">
              <a:lnSpc>
                <a:spcPct val="107916"/>
              </a:lnSpc>
              <a:spcBef>
                <a:spcPts val="800"/>
              </a:spcBef>
              <a:spcAft>
                <a:spcPts val="0"/>
              </a:spcAft>
              <a:buNone/>
            </a:pPr>
            <a:r>
              <a:rPr lang="en" sz="3200">
                <a:solidFill>
                  <a:srgbClr val="FF0000"/>
                </a:solidFill>
                <a:latin typeface="Calibri"/>
                <a:ea typeface="Calibri"/>
                <a:cs typeface="Calibri"/>
                <a:sym typeface="Calibri"/>
              </a:rPr>
              <a:t>Antibiotics?</a:t>
            </a:r>
            <a:endParaRPr sz="3200">
              <a:solidFill>
                <a:srgbClr val="FF0000"/>
              </a:solidFill>
              <a:latin typeface="Calibri"/>
              <a:ea typeface="Calibri"/>
              <a:cs typeface="Calibri"/>
              <a:sym typeface="Calibri"/>
            </a:endParaRPr>
          </a:p>
          <a:p>
            <a:pPr indent="-457200" lvl="0" marL="457200" rtl="0" algn="l">
              <a:lnSpc>
                <a:spcPct val="107916"/>
              </a:lnSpc>
              <a:spcBef>
                <a:spcPts val="800"/>
              </a:spcBef>
              <a:spcAft>
                <a:spcPts val="0"/>
              </a:spcAft>
              <a:buNone/>
            </a:pPr>
            <a:r>
              <a:rPr lang="en" sz="3200">
                <a:solidFill>
                  <a:srgbClr val="FF0000"/>
                </a:solidFill>
                <a:latin typeface="Calibri"/>
                <a:ea typeface="Calibri"/>
                <a:cs typeface="Calibri"/>
                <a:sym typeface="Calibri"/>
              </a:rPr>
              <a:t>Ampicillin</a:t>
            </a:r>
            <a:r>
              <a:rPr lang="en" sz="3200">
                <a:solidFill>
                  <a:srgbClr val="FF0000"/>
                </a:solidFill>
                <a:latin typeface="Calibri"/>
                <a:ea typeface="Calibri"/>
                <a:cs typeface="Calibri"/>
                <a:sym typeface="Calibri"/>
              </a:rPr>
              <a:t>: covers listeria, group B strept, and sometimes to cover E.coli</a:t>
            </a:r>
            <a:endParaRPr sz="3200">
              <a:solidFill>
                <a:srgbClr val="FF0000"/>
              </a:solidFill>
              <a:latin typeface="Calibri"/>
              <a:ea typeface="Calibri"/>
              <a:cs typeface="Calibri"/>
              <a:sym typeface="Calibri"/>
            </a:endParaRPr>
          </a:p>
          <a:p>
            <a:pPr indent="-457200" lvl="0" marL="457200" rtl="0" algn="l">
              <a:lnSpc>
                <a:spcPct val="107916"/>
              </a:lnSpc>
              <a:spcBef>
                <a:spcPts val="800"/>
              </a:spcBef>
              <a:spcAft>
                <a:spcPts val="0"/>
              </a:spcAft>
              <a:buNone/>
            </a:pPr>
            <a:r>
              <a:rPr lang="en" sz="3200">
                <a:solidFill>
                  <a:srgbClr val="FF0000"/>
                </a:solidFill>
                <a:latin typeface="Calibri"/>
                <a:ea typeface="Calibri"/>
                <a:cs typeface="Calibri"/>
                <a:sym typeface="Calibri"/>
              </a:rPr>
              <a:t>Cefotaxime: if there is resistant to E.coli( but dont use  ceftriaxone).</a:t>
            </a:r>
            <a:endParaRPr sz="3200">
              <a:solidFill>
                <a:srgbClr val="FF0000"/>
              </a:solidFill>
              <a:latin typeface="Calibri"/>
              <a:ea typeface="Calibri"/>
              <a:cs typeface="Calibri"/>
              <a:sym typeface="Calibri"/>
            </a:endParaRPr>
          </a:p>
          <a:p>
            <a:pPr indent="-457200" lvl="0" marL="457200" rtl="0" algn="l">
              <a:lnSpc>
                <a:spcPct val="107916"/>
              </a:lnSpc>
              <a:spcBef>
                <a:spcPts val="800"/>
              </a:spcBef>
              <a:spcAft>
                <a:spcPts val="0"/>
              </a:spcAft>
              <a:buNone/>
            </a:pPr>
            <a:r>
              <a:rPr lang="en" sz="3200">
                <a:latin typeface="Calibri"/>
                <a:ea typeface="Calibri"/>
                <a:cs typeface="Calibri"/>
                <a:sym typeface="Calibri"/>
              </a:rPr>
              <a:t>NO ceftriaxone because it may affect their biliary tract</a:t>
            </a:r>
            <a:endParaRPr sz="3200">
              <a:solidFill>
                <a:srgbClr val="FF0000"/>
              </a:solidFill>
              <a:latin typeface="Calibri"/>
              <a:ea typeface="Calibri"/>
              <a:cs typeface="Calibri"/>
              <a:sym typeface="Calibri"/>
            </a:endParaRPr>
          </a:p>
          <a:p>
            <a:pPr indent="-457200" lvl="0" marL="457200" rtl="0" algn="l">
              <a:lnSpc>
                <a:spcPct val="107916"/>
              </a:lnSpc>
              <a:spcBef>
                <a:spcPts val="800"/>
              </a:spcBef>
              <a:spcAft>
                <a:spcPts val="0"/>
              </a:spcAft>
              <a:buNone/>
            </a:pPr>
            <a:r>
              <a:rPr lang="en" sz="3200">
                <a:solidFill>
                  <a:srgbClr val="FF0000"/>
                </a:solidFill>
                <a:latin typeface="Calibri"/>
                <a:ea typeface="Calibri"/>
                <a:cs typeface="Calibri"/>
                <a:sym typeface="Calibri"/>
              </a:rPr>
              <a:t>Gentamicin</a:t>
            </a:r>
            <a:r>
              <a:rPr lang="en" sz="3200">
                <a:solidFill>
                  <a:srgbClr val="FF0000"/>
                </a:solidFill>
                <a:latin typeface="Calibri"/>
                <a:ea typeface="Calibri"/>
                <a:cs typeface="Calibri"/>
                <a:sym typeface="Calibri"/>
              </a:rPr>
              <a:t>: active against E.coli and provide synergistic activity for group B strept</a:t>
            </a:r>
            <a:endParaRPr sz="3200">
              <a:solidFill>
                <a:srgbClr val="FF0000"/>
              </a:solidFill>
              <a:latin typeface="Calibri"/>
              <a:ea typeface="Calibri"/>
              <a:cs typeface="Calibri"/>
              <a:sym typeface="Calibri"/>
            </a:endParaRPr>
          </a:p>
          <a:p>
            <a:pPr indent="0" lvl="0" marL="0" rtl="0" algn="l">
              <a:lnSpc>
                <a:spcPct val="107916"/>
              </a:lnSpc>
              <a:spcBef>
                <a:spcPts val="800"/>
              </a:spcBef>
              <a:spcAft>
                <a:spcPts val="0"/>
              </a:spcAft>
              <a:buNone/>
            </a:pPr>
            <a:r>
              <a:rPr b="1" lang="en" sz="3200">
                <a:solidFill>
                  <a:srgbClr val="FF0000"/>
                </a:solidFill>
                <a:latin typeface="Calibri"/>
                <a:ea typeface="Calibri"/>
                <a:cs typeface="Calibri"/>
                <a:sym typeface="Calibri"/>
              </a:rPr>
              <a:t>-Case1:</a:t>
            </a:r>
            <a:endParaRPr b="1" sz="3200">
              <a:solidFill>
                <a:srgbClr val="FF0000"/>
              </a:solidFill>
              <a:latin typeface="Calibri"/>
              <a:ea typeface="Calibri"/>
              <a:cs typeface="Calibri"/>
              <a:sym typeface="Calibri"/>
            </a:endParaRPr>
          </a:p>
          <a:p>
            <a:pPr indent="-457200" lvl="0" marL="457200" rtl="0" algn="l">
              <a:lnSpc>
                <a:spcPct val="107916"/>
              </a:lnSpc>
              <a:spcBef>
                <a:spcPts val="800"/>
              </a:spcBef>
              <a:spcAft>
                <a:spcPts val="0"/>
              </a:spcAft>
              <a:buNone/>
            </a:pPr>
            <a:r>
              <a:rPr lang="en" sz="3200">
                <a:solidFill>
                  <a:srgbClr val="FF0000"/>
                </a:solidFill>
                <a:latin typeface="Calibri"/>
                <a:ea typeface="Calibri"/>
                <a:cs typeface="Calibri"/>
                <a:sym typeface="Calibri"/>
              </a:rPr>
              <a:t>A 60-year-old came to the ER with symptoms of fever, headache, neck stiffness. Clinical examination shows positive Kernig’s and Brudzinski’s signs. The patient also complains of stomach pain after eating a </a:t>
            </a:r>
            <a:r>
              <a:rPr lang="en" sz="3200">
                <a:solidFill>
                  <a:srgbClr val="FF0000"/>
                </a:solidFill>
                <a:latin typeface="Calibri"/>
                <a:ea typeface="Calibri"/>
                <a:cs typeface="Calibri"/>
                <a:sym typeface="Calibri"/>
              </a:rPr>
              <a:t>cheese</a:t>
            </a:r>
            <a:r>
              <a:rPr lang="en" sz="3200">
                <a:solidFill>
                  <a:srgbClr val="FF0000"/>
                </a:solidFill>
                <a:latin typeface="Calibri"/>
                <a:ea typeface="Calibri"/>
                <a:cs typeface="Calibri"/>
                <a:sym typeface="Calibri"/>
              </a:rPr>
              <a:t> sandwich. CSF examination revealed increased Neutrophils, elevated protein and decreased glucose. Culture shows gram + rod diphtheroid like.</a:t>
            </a:r>
            <a:endParaRPr sz="3200">
              <a:solidFill>
                <a:srgbClr val="FF0000"/>
              </a:solidFill>
              <a:latin typeface="Calibri"/>
              <a:ea typeface="Calibri"/>
              <a:cs typeface="Calibri"/>
              <a:sym typeface="Calibri"/>
            </a:endParaRPr>
          </a:p>
          <a:p>
            <a:pPr indent="0" lvl="0" marL="0" rtl="0" algn="l">
              <a:lnSpc>
                <a:spcPct val="107916"/>
              </a:lnSpc>
              <a:spcBef>
                <a:spcPts val="800"/>
              </a:spcBef>
              <a:spcAft>
                <a:spcPts val="0"/>
              </a:spcAft>
              <a:buNone/>
            </a:pPr>
            <a:r>
              <a:rPr lang="en" sz="3200">
                <a:solidFill>
                  <a:srgbClr val="FF0000"/>
                </a:solidFill>
                <a:latin typeface="Calibri"/>
                <a:ea typeface="Calibri"/>
                <a:cs typeface="Calibri"/>
                <a:sym typeface="Calibri"/>
              </a:rPr>
              <a:t>Diagnosis? Acute pyogenic meningitis</a:t>
            </a:r>
            <a:endParaRPr sz="3200">
              <a:solidFill>
                <a:srgbClr val="FF0000"/>
              </a:solidFill>
              <a:latin typeface="Calibri"/>
              <a:ea typeface="Calibri"/>
              <a:cs typeface="Calibri"/>
              <a:sym typeface="Calibri"/>
            </a:endParaRPr>
          </a:p>
          <a:p>
            <a:pPr indent="-457200" lvl="0" marL="457200" rtl="0" algn="l">
              <a:lnSpc>
                <a:spcPct val="107916"/>
              </a:lnSpc>
              <a:spcBef>
                <a:spcPts val="800"/>
              </a:spcBef>
              <a:spcAft>
                <a:spcPts val="0"/>
              </a:spcAft>
              <a:buNone/>
            </a:pPr>
            <a:r>
              <a:rPr lang="en" sz="3200">
                <a:solidFill>
                  <a:srgbClr val="FF0000"/>
                </a:solidFill>
                <a:latin typeface="Calibri"/>
                <a:ea typeface="Calibri"/>
                <a:cs typeface="Calibri"/>
                <a:sym typeface="Calibri"/>
              </a:rPr>
              <a:t>causative agent? Listeria </a:t>
            </a:r>
            <a:r>
              <a:rPr lang="en" sz="3200">
                <a:solidFill>
                  <a:srgbClr val="FF0000"/>
                </a:solidFill>
                <a:latin typeface="Calibri"/>
                <a:ea typeface="Calibri"/>
                <a:cs typeface="Calibri"/>
                <a:sym typeface="Calibri"/>
              </a:rPr>
              <a:t>monocytogene</a:t>
            </a:r>
            <a:endParaRPr sz="3200">
              <a:solidFill>
                <a:srgbClr val="FF0000"/>
              </a:solidFill>
              <a:latin typeface="Calibri"/>
              <a:ea typeface="Calibri"/>
              <a:cs typeface="Calibri"/>
              <a:sym typeface="Calibri"/>
            </a:endParaRPr>
          </a:p>
          <a:p>
            <a:pPr indent="-457200" lvl="0" marL="457200" rtl="0" algn="l">
              <a:lnSpc>
                <a:spcPct val="107916"/>
              </a:lnSpc>
              <a:spcBef>
                <a:spcPts val="800"/>
              </a:spcBef>
              <a:spcAft>
                <a:spcPts val="0"/>
              </a:spcAft>
              <a:buNone/>
            </a:pPr>
            <a:r>
              <a:rPr lang="en" sz="3200">
                <a:solidFill>
                  <a:srgbClr val="FF0000"/>
                </a:solidFill>
                <a:latin typeface="Calibri"/>
                <a:ea typeface="Calibri"/>
                <a:cs typeface="Calibri"/>
                <a:sym typeface="Calibri"/>
              </a:rPr>
              <a:t>Treatment? Empirically: Ceftriaxone, Vancomycin, and Ampicillin. When we know the gram stain we can </a:t>
            </a:r>
            <a:r>
              <a:rPr lang="en" sz="3200">
                <a:solidFill>
                  <a:srgbClr val="FF0000"/>
                </a:solidFill>
                <a:latin typeface="Calibri"/>
                <a:ea typeface="Calibri"/>
                <a:cs typeface="Calibri"/>
                <a:sym typeface="Calibri"/>
              </a:rPr>
              <a:t>step down</a:t>
            </a:r>
            <a:r>
              <a:rPr lang="en" sz="3200">
                <a:solidFill>
                  <a:srgbClr val="FF0000"/>
                </a:solidFill>
                <a:latin typeface="Calibri"/>
                <a:ea typeface="Calibri"/>
                <a:cs typeface="Calibri"/>
                <a:sym typeface="Calibri"/>
              </a:rPr>
              <a:t> to Ampicillin.</a:t>
            </a:r>
            <a:endParaRPr sz="3200">
              <a:solidFill>
                <a:srgbClr val="FF0000"/>
              </a:solidFill>
              <a:latin typeface="Calibri"/>
              <a:ea typeface="Calibri"/>
              <a:cs typeface="Calibri"/>
              <a:sym typeface="Calibri"/>
            </a:endParaRPr>
          </a:p>
          <a:p>
            <a:pPr indent="-457200" lvl="0" marL="457200" rtl="0" algn="l">
              <a:lnSpc>
                <a:spcPct val="107916"/>
              </a:lnSpc>
              <a:spcBef>
                <a:spcPts val="800"/>
              </a:spcBef>
              <a:spcAft>
                <a:spcPts val="0"/>
              </a:spcAft>
              <a:buNone/>
            </a:pPr>
            <a:r>
              <a:rPr b="1" lang="en" sz="3200">
                <a:solidFill>
                  <a:srgbClr val="FF0000"/>
                </a:solidFill>
                <a:latin typeface="Calibri"/>
                <a:ea typeface="Calibri"/>
                <a:cs typeface="Calibri"/>
                <a:sym typeface="Calibri"/>
              </a:rPr>
              <a:t> -Case2:</a:t>
            </a:r>
            <a:endParaRPr b="1" sz="3200">
              <a:solidFill>
                <a:srgbClr val="FF0000"/>
              </a:solidFill>
              <a:latin typeface="Calibri"/>
              <a:ea typeface="Calibri"/>
              <a:cs typeface="Calibri"/>
              <a:sym typeface="Calibri"/>
            </a:endParaRPr>
          </a:p>
          <a:p>
            <a:pPr indent="-457200" lvl="0" marL="457200" rtl="0" algn="l">
              <a:lnSpc>
                <a:spcPct val="107916"/>
              </a:lnSpc>
              <a:spcBef>
                <a:spcPts val="800"/>
              </a:spcBef>
              <a:spcAft>
                <a:spcPts val="0"/>
              </a:spcAft>
              <a:buNone/>
            </a:pPr>
            <a:r>
              <a:rPr lang="en" sz="3200">
                <a:solidFill>
                  <a:srgbClr val="FF0000"/>
                </a:solidFill>
                <a:latin typeface="Calibri"/>
                <a:ea typeface="Calibri"/>
                <a:cs typeface="Calibri"/>
                <a:sym typeface="Calibri"/>
              </a:rPr>
              <a:t>A 35-year-old came to the ER with fever, headache, and stiff neck which began two days ago.  CSF showed gram + diplococci, increased in white blood cells, proteins and decreased in glucose.</a:t>
            </a:r>
            <a:endParaRPr sz="3200">
              <a:solidFill>
                <a:srgbClr val="FF0000"/>
              </a:solidFill>
              <a:latin typeface="Calibri"/>
              <a:ea typeface="Calibri"/>
              <a:cs typeface="Calibri"/>
              <a:sym typeface="Calibri"/>
            </a:endParaRPr>
          </a:p>
          <a:p>
            <a:pPr indent="-457200" lvl="0" marL="457200" rtl="0" algn="l">
              <a:lnSpc>
                <a:spcPct val="107916"/>
              </a:lnSpc>
              <a:spcBef>
                <a:spcPts val="800"/>
              </a:spcBef>
              <a:spcAft>
                <a:spcPts val="0"/>
              </a:spcAft>
              <a:buNone/>
            </a:pPr>
            <a:r>
              <a:rPr lang="en" sz="3200">
                <a:solidFill>
                  <a:srgbClr val="FF0000"/>
                </a:solidFill>
                <a:latin typeface="Calibri"/>
                <a:ea typeface="Calibri"/>
                <a:cs typeface="Calibri"/>
                <a:sym typeface="Calibri"/>
              </a:rPr>
              <a:t>Diagnosis? Acute pyogenic meningitis</a:t>
            </a:r>
            <a:endParaRPr sz="3200">
              <a:solidFill>
                <a:srgbClr val="FF0000"/>
              </a:solidFill>
              <a:latin typeface="Calibri"/>
              <a:ea typeface="Calibri"/>
              <a:cs typeface="Calibri"/>
              <a:sym typeface="Calibri"/>
            </a:endParaRPr>
          </a:p>
          <a:p>
            <a:pPr indent="-457200" lvl="0" marL="457200" rtl="0" algn="l">
              <a:lnSpc>
                <a:spcPct val="107916"/>
              </a:lnSpc>
              <a:spcBef>
                <a:spcPts val="800"/>
              </a:spcBef>
              <a:spcAft>
                <a:spcPts val="0"/>
              </a:spcAft>
              <a:buNone/>
            </a:pPr>
            <a:r>
              <a:rPr lang="en" sz="3200">
                <a:solidFill>
                  <a:srgbClr val="FF0000"/>
                </a:solidFill>
                <a:latin typeface="Calibri"/>
                <a:ea typeface="Calibri"/>
                <a:cs typeface="Calibri"/>
                <a:sym typeface="Calibri"/>
              </a:rPr>
              <a:t>causative agent?  strept. Pneumoniae</a:t>
            </a:r>
            <a:r>
              <a:rPr lang="en" sz="3200">
                <a:solidFill>
                  <a:srgbClr val="999999"/>
                </a:solidFill>
                <a:latin typeface="Calibri"/>
                <a:ea typeface="Calibri"/>
                <a:cs typeface="Calibri"/>
                <a:sym typeface="Calibri"/>
              </a:rPr>
              <a:t>(alpha hemolytic)</a:t>
            </a:r>
            <a:endParaRPr sz="3200">
              <a:solidFill>
                <a:srgbClr val="999999"/>
              </a:solidFill>
              <a:latin typeface="Calibri"/>
              <a:ea typeface="Calibri"/>
              <a:cs typeface="Calibri"/>
              <a:sym typeface="Calibri"/>
            </a:endParaRPr>
          </a:p>
          <a:p>
            <a:pPr indent="-457200" lvl="0" marL="457200" rtl="0" algn="l">
              <a:lnSpc>
                <a:spcPct val="107916"/>
              </a:lnSpc>
              <a:spcBef>
                <a:spcPts val="800"/>
              </a:spcBef>
              <a:spcAft>
                <a:spcPts val="0"/>
              </a:spcAft>
              <a:buNone/>
            </a:pPr>
            <a:r>
              <a:rPr lang="en" sz="3200">
                <a:solidFill>
                  <a:srgbClr val="FF0000"/>
                </a:solidFill>
                <a:latin typeface="Calibri"/>
                <a:ea typeface="Calibri"/>
                <a:cs typeface="Calibri"/>
                <a:sym typeface="Calibri"/>
              </a:rPr>
              <a:t>Treatment? Empirically Ceftriaxone, Vancomycin and </a:t>
            </a:r>
            <a:r>
              <a:rPr lang="en" sz="3200">
                <a:solidFill>
                  <a:srgbClr val="FF0000"/>
                </a:solidFill>
                <a:latin typeface="Calibri"/>
                <a:ea typeface="Calibri"/>
                <a:cs typeface="Calibri"/>
                <a:sym typeface="Calibri"/>
              </a:rPr>
              <a:t>step down</a:t>
            </a:r>
            <a:r>
              <a:rPr lang="en" sz="3200">
                <a:solidFill>
                  <a:srgbClr val="FF0000"/>
                </a:solidFill>
                <a:latin typeface="Calibri"/>
                <a:ea typeface="Calibri"/>
                <a:cs typeface="Calibri"/>
                <a:sym typeface="Calibri"/>
              </a:rPr>
              <a:t> later depending on the sensitivity.</a:t>
            </a:r>
            <a:endParaRPr sz="3200">
              <a:solidFill>
                <a:srgbClr val="FF0000"/>
              </a:solidFill>
              <a:latin typeface="Calibri"/>
              <a:ea typeface="Calibri"/>
              <a:cs typeface="Calibri"/>
              <a:sym typeface="Calibri"/>
            </a:endParaRPr>
          </a:p>
          <a:p>
            <a:pPr indent="-457200" lvl="0" marL="457200" rtl="0" algn="l">
              <a:lnSpc>
                <a:spcPct val="107916"/>
              </a:lnSpc>
              <a:spcBef>
                <a:spcPts val="800"/>
              </a:spcBef>
              <a:spcAft>
                <a:spcPts val="0"/>
              </a:spcAft>
              <a:buNone/>
            </a:pPr>
            <a:r>
              <a:rPr lang="en" sz="3200">
                <a:solidFill>
                  <a:srgbClr val="FF0000"/>
                </a:solidFill>
                <a:latin typeface="Calibri"/>
                <a:ea typeface="Calibri"/>
                <a:cs typeface="Calibri"/>
                <a:sym typeface="Calibri"/>
              </a:rPr>
              <a:t> -It’s very important to know the presentations of the neonates which are:</a:t>
            </a:r>
            <a:endParaRPr sz="3200">
              <a:solidFill>
                <a:srgbClr val="FF0000"/>
              </a:solidFill>
              <a:latin typeface="Calibri"/>
              <a:ea typeface="Calibri"/>
              <a:cs typeface="Calibri"/>
              <a:sym typeface="Calibri"/>
            </a:endParaRPr>
          </a:p>
          <a:p>
            <a:pPr indent="-457200" lvl="0" marL="457200" rtl="0" algn="l">
              <a:lnSpc>
                <a:spcPct val="107916"/>
              </a:lnSpc>
              <a:spcBef>
                <a:spcPts val="800"/>
              </a:spcBef>
              <a:spcAft>
                <a:spcPts val="0"/>
              </a:spcAft>
              <a:buNone/>
            </a:pPr>
            <a:r>
              <a:rPr lang="en" sz="3200">
                <a:solidFill>
                  <a:srgbClr val="FF0000"/>
                </a:solidFill>
                <a:latin typeface="Calibri"/>
                <a:ea typeface="Calibri"/>
                <a:cs typeface="Calibri"/>
                <a:sym typeface="Calibri"/>
              </a:rPr>
              <a:t>Fever, poor feeding, Lethargy, Irritability</a:t>
            </a:r>
            <a:endParaRPr sz="3200">
              <a:solidFill>
                <a:srgbClr val="FF0000"/>
              </a:solidFill>
              <a:latin typeface="Calibri"/>
              <a:ea typeface="Calibri"/>
              <a:cs typeface="Calibri"/>
              <a:sym typeface="Calibri"/>
            </a:endParaRPr>
          </a:p>
          <a:p>
            <a:pPr indent="-457200" lvl="0" marL="457200" rtl="0" algn="l">
              <a:lnSpc>
                <a:spcPct val="107916"/>
              </a:lnSpc>
              <a:spcBef>
                <a:spcPts val="800"/>
              </a:spcBef>
              <a:spcAft>
                <a:spcPts val="0"/>
              </a:spcAft>
              <a:buNone/>
            </a:pPr>
            <a:r>
              <a:rPr lang="en" sz="3200">
                <a:solidFill>
                  <a:srgbClr val="FF0000"/>
                </a:solidFill>
                <a:latin typeface="Calibri"/>
                <a:ea typeface="Calibri"/>
                <a:cs typeface="Calibri"/>
                <a:sym typeface="Calibri"/>
              </a:rPr>
              <a:t> we begin with empiric treatment until we get the gram stain results.  </a:t>
            </a:r>
            <a:endParaRPr sz="3200">
              <a:solidFill>
                <a:srgbClr val="FF0000"/>
              </a:solidFill>
              <a:latin typeface="Calibri"/>
              <a:ea typeface="Calibri"/>
              <a:cs typeface="Calibri"/>
              <a:sym typeface="Calibri"/>
            </a:endParaRPr>
          </a:p>
          <a:p>
            <a:pPr indent="-457200" lvl="0" marL="457200" rtl="0" algn="l">
              <a:lnSpc>
                <a:spcPct val="107916"/>
              </a:lnSpc>
              <a:spcBef>
                <a:spcPts val="800"/>
              </a:spcBef>
              <a:spcAft>
                <a:spcPts val="800"/>
              </a:spcAft>
              <a:buClr>
                <a:schemeClr val="dk1"/>
              </a:buClr>
              <a:buSzPts val="1100"/>
              <a:buFont typeface="Arial"/>
              <a:buNone/>
            </a:pPr>
            <a:r>
              <a:t/>
            </a:r>
            <a:endParaRPr sz="2400">
              <a:solidFill>
                <a:srgbClr val="FF0000"/>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202" name="Shape 202"/>
        <p:cNvGrpSpPr/>
        <p:nvPr/>
      </p:nvGrpSpPr>
      <p:grpSpPr>
        <a:xfrm>
          <a:off x="0" y="0"/>
          <a:ext cx="0" cy="0"/>
          <a:chOff x="0" y="0"/>
          <a:chExt cx="0" cy="0"/>
        </a:xfrm>
      </p:grpSpPr>
      <p:pic>
        <p:nvPicPr>
          <p:cNvPr id="203" name="Google Shape;203;p27"/>
          <p:cNvPicPr preferRelativeResize="0"/>
          <p:nvPr/>
        </p:nvPicPr>
        <p:blipFill>
          <a:blip r:embed="rId4">
            <a:alphaModFix/>
          </a:blip>
          <a:stretch>
            <a:fillRect/>
          </a:stretch>
        </p:blipFill>
        <p:spPr>
          <a:xfrm>
            <a:off x="4733344" y="2488152"/>
            <a:ext cx="9586545" cy="668108"/>
          </a:xfrm>
          <a:prstGeom prst="rect">
            <a:avLst/>
          </a:prstGeom>
          <a:noFill/>
          <a:ln>
            <a:noFill/>
          </a:ln>
        </p:spPr>
      </p:pic>
      <p:sp>
        <p:nvSpPr>
          <p:cNvPr id="204" name="Google Shape;204;p27"/>
          <p:cNvSpPr txBox="1"/>
          <p:nvPr>
            <p:ph type="title"/>
          </p:nvPr>
        </p:nvSpPr>
        <p:spPr>
          <a:xfrm>
            <a:off x="593750" y="11"/>
            <a:ext cx="16231800" cy="2030100"/>
          </a:xfrm>
          <a:prstGeom prst="rect">
            <a:avLst/>
          </a:prstGeom>
        </p:spPr>
        <p:txBody>
          <a:bodyPr anchorCtr="0" anchor="t" bIns="191875" lIns="191875" spcFirstLastPara="1" rIns="191875" wrap="square" tIns="191875">
            <a:noAutofit/>
          </a:bodyPr>
          <a:lstStyle/>
          <a:p>
            <a:pPr indent="0" lvl="0" marL="0" rtl="0" algn="ctr">
              <a:spcBef>
                <a:spcPts val="0"/>
              </a:spcBef>
              <a:spcAft>
                <a:spcPts val="0"/>
              </a:spcAft>
              <a:buNone/>
            </a:pPr>
            <a:r>
              <a:rPr b="1" lang="en">
                <a:latin typeface="Josefin Sans"/>
                <a:ea typeface="Josefin Sans"/>
                <a:cs typeface="Josefin Sans"/>
                <a:sym typeface="Josefin Sans"/>
              </a:rPr>
              <a:t>Summary</a:t>
            </a:r>
            <a:endParaRPr b="1">
              <a:latin typeface="Josefin Sans"/>
              <a:ea typeface="Josefin Sans"/>
              <a:cs typeface="Josefin Sans"/>
              <a:sym typeface="Josefin Sans"/>
            </a:endParaRPr>
          </a:p>
        </p:txBody>
      </p:sp>
      <p:pic>
        <p:nvPicPr>
          <p:cNvPr id="205" name="Google Shape;205;p27"/>
          <p:cNvPicPr preferRelativeResize="0"/>
          <p:nvPr/>
        </p:nvPicPr>
        <p:blipFill rotWithShape="1">
          <a:blip r:embed="rId5">
            <a:alphaModFix/>
          </a:blip>
          <a:srcRect b="0" l="1009" r="0" t="0"/>
          <a:stretch/>
        </p:blipFill>
        <p:spPr>
          <a:xfrm>
            <a:off x="0" y="1127225"/>
            <a:ext cx="17419325" cy="9616476"/>
          </a:xfrm>
          <a:prstGeom prst="rect">
            <a:avLst/>
          </a:prstGeom>
          <a:noFill/>
          <a:ln>
            <a:noFill/>
          </a:ln>
        </p:spPr>
      </p:pic>
      <p:graphicFrame>
        <p:nvGraphicFramePr>
          <p:cNvPr id="206" name="Google Shape;206;p27"/>
          <p:cNvGraphicFramePr/>
          <p:nvPr/>
        </p:nvGraphicFramePr>
        <p:xfrm>
          <a:off x="340638" y="10743700"/>
          <a:ext cx="3000000" cy="3000000"/>
        </p:xfrm>
        <a:graphic>
          <a:graphicData uri="http://schemas.openxmlformats.org/drawingml/2006/table">
            <a:tbl>
              <a:tblPr>
                <a:noFill/>
                <a:tableStyleId>{E88CFB71-B48E-43FD-A2C1-1BEC230912DA}</a:tableStyleId>
              </a:tblPr>
              <a:tblGrid>
                <a:gridCol w="2927650"/>
                <a:gridCol w="2318475"/>
                <a:gridCol w="4084450"/>
                <a:gridCol w="1944100"/>
                <a:gridCol w="1928275"/>
                <a:gridCol w="3535075"/>
              </a:tblGrid>
              <a:tr h="1004325">
                <a:tc>
                  <a:txBody>
                    <a:bodyPr>
                      <a:noAutofit/>
                    </a:bodyPr>
                    <a:lstStyle/>
                    <a:p>
                      <a:pPr indent="0" lvl="0" marL="0" rtl="0" algn="l">
                        <a:lnSpc>
                          <a:spcPct val="115000"/>
                        </a:lnSpc>
                        <a:spcBef>
                          <a:spcPts val="0"/>
                        </a:spcBef>
                        <a:spcAft>
                          <a:spcPts val="0"/>
                        </a:spcAft>
                        <a:buNone/>
                      </a:pPr>
                      <a:r>
                        <a:rPr lang="en" sz="2400"/>
                        <a:t>Laboratory</a:t>
                      </a:r>
                      <a:r>
                        <a:rPr lang="en" sz="2400"/>
                        <a:t> tests</a:t>
                      </a:r>
                      <a:endParaRPr sz="2400"/>
                    </a:p>
                  </a:txBody>
                  <a:tcPr marT="91425" marB="91425" marR="68575" marL="68575">
                    <a:lnL cap="flat" cmpd="sng" w="19050">
                      <a:solidFill>
                        <a:srgbClr val="274E13"/>
                      </a:solidFill>
                      <a:prstDash val="solid"/>
                      <a:round/>
                      <a:headEnd len="sm" w="sm" type="none"/>
                      <a:tailEnd len="sm" w="sm" type="none"/>
                    </a:lnL>
                    <a:lnR cap="flat" cmpd="sng" w="19050">
                      <a:solidFill>
                        <a:srgbClr val="274E13"/>
                      </a:solidFill>
                      <a:prstDash val="solid"/>
                      <a:round/>
                      <a:headEnd len="sm" w="sm" type="none"/>
                      <a:tailEnd len="sm" w="sm" type="none"/>
                    </a:lnR>
                    <a:lnT cap="flat" cmpd="sng" w="19050">
                      <a:solidFill>
                        <a:srgbClr val="274E13"/>
                      </a:solidFill>
                      <a:prstDash val="solid"/>
                      <a:round/>
                      <a:headEnd len="sm" w="sm" type="none"/>
                      <a:tailEnd len="sm" w="sm" type="none"/>
                    </a:lnT>
                    <a:lnB cap="flat" cmpd="sng" w="19050">
                      <a:solidFill>
                        <a:srgbClr val="274E13"/>
                      </a:solidFill>
                      <a:prstDash val="solid"/>
                      <a:round/>
                      <a:headEnd len="sm" w="sm" type="none"/>
                      <a:tailEnd len="sm" w="sm" type="none"/>
                    </a:lnB>
                    <a:solidFill>
                      <a:srgbClr val="E5B8B7"/>
                    </a:solidFill>
                  </a:tcPr>
                </a:tc>
                <a:tc>
                  <a:txBody>
                    <a:bodyPr>
                      <a:noAutofit/>
                    </a:bodyPr>
                    <a:lstStyle/>
                    <a:p>
                      <a:pPr indent="0" lvl="0" marL="0" rtl="0" algn="l">
                        <a:lnSpc>
                          <a:spcPct val="115000"/>
                        </a:lnSpc>
                        <a:spcBef>
                          <a:spcPts val="0"/>
                        </a:spcBef>
                        <a:spcAft>
                          <a:spcPts val="0"/>
                        </a:spcAft>
                        <a:buNone/>
                      </a:pPr>
                      <a:r>
                        <a:rPr lang="en" sz="2400"/>
                        <a:t>Cause meningitis to :</a:t>
                      </a:r>
                      <a:endParaRPr sz="2400"/>
                    </a:p>
                  </a:txBody>
                  <a:tcPr marT="91425" marB="91425" marR="68575" marL="68575">
                    <a:lnL cap="flat" cmpd="sng" w="19050">
                      <a:solidFill>
                        <a:srgbClr val="274E13"/>
                      </a:solidFill>
                      <a:prstDash val="solid"/>
                      <a:round/>
                      <a:headEnd len="sm" w="sm" type="none"/>
                      <a:tailEnd len="sm" w="sm" type="none"/>
                    </a:lnL>
                    <a:lnR cap="flat" cmpd="sng" w="19050">
                      <a:solidFill>
                        <a:srgbClr val="274E13"/>
                      </a:solidFill>
                      <a:prstDash val="solid"/>
                      <a:round/>
                      <a:headEnd len="sm" w="sm" type="none"/>
                      <a:tailEnd len="sm" w="sm" type="none"/>
                    </a:lnR>
                    <a:lnT cap="flat" cmpd="sng" w="19050">
                      <a:solidFill>
                        <a:srgbClr val="274E13"/>
                      </a:solidFill>
                      <a:prstDash val="solid"/>
                      <a:round/>
                      <a:headEnd len="sm" w="sm" type="none"/>
                      <a:tailEnd len="sm" w="sm" type="none"/>
                    </a:lnT>
                    <a:lnB cap="flat" cmpd="sng" w="19050">
                      <a:solidFill>
                        <a:srgbClr val="274E13"/>
                      </a:solidFill>
                      <a:prstDash val="solid"/>
                      <a:round/>
                      <a:headEnd len="sm" w="sm" type="none"/>
                      <a:tailEnd len="sm" w="sm" type="none"/>
                    </a:lnB>
                    <a:solidFill>
                      <a:srgbClr val="E5B8B7"/>
                    </a:solidFill>
                  </a:tcPr>
                </a:tc>
                <a:tc>
                  <a:txBody>
                    <a:bodyPr>
                      <a:noAutofit/>
                    </a:bodyPr>
                    <a:lstStyle/>
                    <a:p>
                      <a:pPr indent="0" lvl="0" marL="0" rtl="0" algn="l">
                        <a:lnSpc>
                          <a:spcPct val="115000"/>
                        </a:lnSpc>
                        <a:spcBef>
                          <a:spcPts val="0"/>
                        </a:spcBef>
                        <a:spcAft>
                          <a:spcPts val="0"/>
                        </a:spcAft>
                        <a:buNone/>
                      </a:pPr>
                      <a:r>
                        <a:rPr lang="en" sz="2400"/>
                        <a:t>Some features</a:t>
                      </a:r>
                      <a:endParaRPr sz="2400"/>
                    </a:p>
                  </a:txBody>
                  <a:tcPr marT="91425" marB="91425" marR="68575" marL="68575">
                    <a:lnL cap="flat" cmpd="sng" w="19050">
                      <a:solidFill>
                        <a:srgbClr val="274E13"/>
                      </a:solidFill>
                      <a:prstDash val="solid"/>
                      <a:round/>
                      <a:headEnd len="sm" w="sm" type="none"/>
                      <a:tailEnd len="sm" w="sm" type="none"/>
                    </a:lnL>
                    <a:lnR cap="flat" cmpd="sng" w="19050">
                      <a:solidFill>
                        <a:srgbClr val="274E13"/>
                      </a:solidFill>
                      <a:prstDash val="solid"/>
                      <a:round/>
                      <a:headEnd len="sm" w="sm" type="none"/>
                      <a:tailEnd len="sm" w="sm" type="none"/>
                    </a:lnR>
                    <a:lnT cap="flat" cmpd="sng" w="19050">
                      <a:solidFill>
                        <a:srgbClr val="274E13"/>
                      </a:solidFill>
                      <a:prstDash val="solid"/>
                      <a:round/>
                      <a:headEnd len="sm" w="sm" type="none"/>
                      <a:tailEnd len="sm" w="sm" type="none"/>
                    </a:lnT>
                    <a:lnB cap="flat" cmpd="sng" w="19050">
                      <a:solidFill>
                        <a:srgbClr val="274E13"/>
                      </a:solidFill>
                      <a:prstDash val="solid"/>
                      <a:round/>
                      <a:headEnd len="sm" w="sm" type="none"/>
                      <a:tailEnd len="sm" w="sm" type="none"/>
                    </a:lnB>
                    <a:solidFill>
                      <a:srgbClr val="E5B8B7"/>
                    </a:solidFill>
                  </a:tcPr>
                </a:tc>
                <a:tc>
                  <a:txBody>
                    <a:bodyPr>
                      <a:noAutofit/>
                    </a:bodyPr>
                    <a:lstStyle/>
                    <a:p>
                      <a:pPr indent="0" lvl="0" marL="0" rtl="0" algn="l">
                        <a:lnSpc>
                          <a:spcPct val="115000"/>
                        </a:lnSpc>
                        <a:spcBef>
                          <a:spcPts val="0"/>
                        </a:spcBef>
                        <a:spcAft>
                          <a:spcPts val="0"/>
                        </a:spcAft>
                        <a:buNone/>
                      </a:pPr>
                      <a:r>
                        <a:rPr lang="en" sz="2400"/>
                        <a:t>shape</a:t>
                      </a:r>
                      <a:endParaRPr sz="2400"/>
                    </a:p>
                  </a:txBody>
                  <a:tcPr marT="91425" marB="91425" marR="68575" marL="68575">
                    <a:lnL cap="flat" cmpd="sng" w="19050">
                      <a:solidFill>
                        <a:srgbClr val="274E13"/>
                      </a:solidFill>
                      <a:prstDash val="solid"/>
                      <a:round/>
                      <a:headEnd len="sm" w="sm" type="none"/>
                      <a:tailEnd len="sm" w="sm" type="none"/>
                    </a:lnL>
                    <a:lnR cap="flat" cmpd="sng" w="19050">
                      <a:solidFill>
                        <a:srgbClr val="274E13"/>
                      </a:solidFill>
                      <a:prstDash val="solid"/>
                      <a:round/>
                      <a:headEnd len="sm" w="sm" type="none"/>
                      <a:tailEnd len="sm" w="sm" type="none"/>
                    </a:lnR>
                    <a:lnT cap="flat" cmpd="sng" w="19050">
                      <a:solidFill>
                        <a:srgbClr val="274E13"/>
                      </a:solidFill>
                      <a:prstDash val="solid"/>
                      <a:round/>
                      <a:headEnd len="sm" w="sm" type="none"/>
                      <a:tailEnd len="sm" w="sm" type="none"/>
                    </a:lnT>
                    <a:lnB cap="flat" cmpd="sng" w="19050">
                      <a:solidFill>
                        <a:srgbClr val="274E13"/>
                      </a:solidFill>
                      <a:prstDash val="solid"/>
                      <a:round/>
                      <a:headEnd len="sm" w="sm" type="none"/>
                      <a:tailEnd len="sm" w="sm" type="none"/>
                    </a:lnB>
                    <a:solidFill>
                      <a:srgbClr val="E5B8B7"/>
                    </a:solidFill>
                  </a:tcPr>
                </a:tc>
                <a:tc>
                  <a:txBody>
                    <a:bodyPr>
                      <a:noAutofit/>
                    </a:bodyPr>
                    <a:lstStyle/>
                    <a:p>
                      <a:pPr indent="0" lvl="0" marL="0" rtl="0" algn="l">
                        <a:lnSpc>
                          <a:spcPct val="115000"/>
                        </a:lnSpc>
                        <a:spcBef>
                          <a:spcPts val="0"/>
                        </a:spcBef>
                        <a:spcAft>
                          <a:spcPts val="0"/>
                        </a:spcAft>
                        <a:buNone/>
                      </a:pPr>
                      <a:r>
                        <a:rPr lang="en" sz="2400"/>
                        <a:t>Gram stain</a:t>
                      </a:r>
                      <a:endParaRPr sz="2400"/>
                    </a:p>
                  </a:txBody>
                  <a:tcPr marT="91425" marB="91425" marR="68575" marL="68575">
                    <a:lnL cap="flat" cmpd="sng" w="19050">
                      <a:solidFill>
                        <a:srgbClr val="274E13"/>
                      </a:solidFill>
                      <a:prstDash val="solid"/>
                      <a:round/>
                      <a:headEnd len="sm" w="sm" type="none"/>
                      <a:tailEnd len="sm" w="sm" type="none"/>
                    </a:lnL>
                    <a:lnR cap="flat" cmpd="sng" w="19050">
                      <a:solidFill>
                        <a:srgbClr val="274E13"/>
                      </a:solidFill>
                      <a:prstDash val="solid"/>
                      <a:round/>
                      <a:headEnd len="sm" w="sm" type="none"/>
                      <a:tailEnd len="sm" w="sm" type="none"/>
                    </a:lnR>
                    <a:lnT cap="flat" cmpd="sng" w="19050">
                      <a:solidFill>
                        <a:srgbClr val="274E13"/>
                      </a:solidFill>
                      <a:prstDash val="solid"/>
                      <a:round/>
                      <a:headEnd len="sm" w="sm" type="none"/>
                      <a:tailEnd len="sm" w="sm" type="none"/>
                    </a:lnT>
                    <a:lnB cap="flat" cmpd="sng" w="19050">
                      <a:solidFill>
                        <a:srgbClr val="274E13"/>
                      </a:solidFill>
                      <a:prstDash val="solid"/>
                      <a:round/>
                      <a:headEnd len="sm" w="sm" type="none"/>
                      <a:tailEnd len="sm" w="sm" type="none"/>
                    </a:lnB>
                    <a:solidFill>
                      <a:srgbClr val="E5B8B7"/>
                    </a:solidFill>
                  </a:tcPr>
                </a:tc>
                <a:tc>
                  <a:txBody>
                    <a:bodyPr>
                      <a:noAutofit/>
                    </a:bodyPr>
                    <a:lstStyle/>
                    <a:p>
                      <a:pPr indent="0" lvl="0" marL="0" rtl="0" algn="l">
                        <a:lnSpc>
                          <a:spcPct val="115000"/>
                        </a:lnSpc>
                        <a:spcBef>
                          <a:spcPts val="0"/>
                        </a:spcBef>
                        <a:spcAft>
                          <a:spcPts val="0"/>
                        </a:spcAft>
                        <a:buNone/>
                      </a:pPr>
                      <a:r>
                        <a:rPr lang="en" sz="2400"/>
                        <a:t>organism</a:t>
                      </a:r>
                      <a:endParaRPr sz="2400"/>
                    </a:p>
                  </a:txBody>
                  <a:tcPr marT="91425" marB="91425" marR="68575" marL="68575">
                    <a:lnL cap="flat" cmpd="sng" w="19050">
                      <a:solidFill>
                        <a:srgbClr val="274E13"/>
                      </a:solidFill>
                      <a:prstDash val="solid"/>
                      <a:round/>
                      <a:headEnd len="sm" w="sm" type="none"/>
                      <a:tailEnd len="sm" w="sm" type="none"/>
                    </a:lnL>
                    <a:lnR cap="flat" cmpd="sng" w="19050">
                      <a:solidFill>
                        <a:srgbClr val="274E13"/>
                      </a:solidFill>
                      <a:prstDash val="solid"/>
                      <a:round/>
                      <a:headEnd len="sm" w="sm" type="none"/>
                      <a:tailEnd len="sm" w="sm" type="none"/>
                    </a:lnR>
                    <a:lnT cap="flat" cmpd="sng" w="19050">
                      <a:solidFill>
                        <a:srgbClr val="274E13"/>
                      </a:solidFill>
                      <a:prstDash val="solid"/>
                      <a:round/>
                      <a:headEnd len="sm" w="sm" type="none"/>
                      <a:tailEnd len="sm" w="sm" type="none"/>
                    </a:lnT>
                    <a:lnB cap="flat" cmpd="sng" w="19050">
                      <a:solidFill>
                        <a:srgbClr val="274E13"/>
                      </a:solidFill>
                      <a:prstDash val="solid"/>
                      <a:round/>
                      <a:headEnd len="sm" w="sm" type="none"/>
                      <a:tailEnd len="sm" w="sm" type="none"/>
                    </a:lnB>
                    <a:solidFill>
                      <a:srgbClr val="E5B8B7"/>
                    </a:solidFill>
                  </a:tcPr>
                </a:tc>
              </a:tr>
              <a:tr h="1817500">
                <a:tc>
                  <a:txBody>
                    <a:bodyPr>
                      <a:noAutofit/>
                    </a:bodyPr>
                    <a:lstStyle/>
                    <a:p>
                      <a:pPr indent="0" lvl="0" marL="0" rtl="0" algn="l">
                        <a:lnSpc>
                          <a:spcPct val="115000"/>
                        </a:lnSpc>
                        <a:spcBef>
                          <a:spcPts val="0"/>
                        </a:spcBef>
                        <a:spcAft>
                          <a:spcPts val="0"/>
                        </a:spcAft>
                        <a:buNone/>
                      </a:pPr>
                      <a:r>
                        <a:rPr lang="en" sz="2400">
                          <a:latin typeface="Calibri"/>
                          <a:ea typeface="Calibri"/>
                          <a:cs typeface="Calibri"/>
                          <a:sym typeface="Calibri"/>
                        </a:rPr>
                        <a:t>-</a:t>
                      </a:r>
                      <a:r>
                        <a:rPr lang="en" sz="2400">
                          <a:latin typeface="Calibri"/>
                          <a:ea typeface="Calibri"/>
                          <a:cs typeface="Calibri"/>
                          <a:sym typeface="Calibri"/>
                        </a:rPr>
                        <a:t>m</a:t>
                      </a:r>
                      <a:r>
                        <a:rPr lang="en" sz="2400">
                          <a:latin typeface="Calibri"/>
                          <a:ea typeface="Calibri"/>
                          <a:cs typeface="Calibri"/>
                          <a:sym typeface="Calibri"/>
                        </a:rPr>
                        <a:t>altose / glucose utilizer</a:t>
                      </a:r>
                      <a:endParaRPr sz="2400">
                        <a:latin typeface="Calibri"/>
                        <a:ea typeface="Calibri"/>
                        <a:cs typeface="Calibri"/>
                        <a:sym typeface="Calibri"/>
                      </a:endParaRPr>
                    </a:p>
                    <a:p>
                      <a:pPr indent="0" lvl="0" marL="0" rtl="0" algn="l">
                        <a:lnSpc>
                          <a:spcPct val="115000"/>
                        </a:lnSpc>
                        <a:spcBef>
                          <a:spcPts val="0"/>
                        </a:spcBef>
                        <a:spcAft>
                          <a:spcPts val="0"/>
                        </a:spcAft>
                        <a:buNone/>
                      </a:pPr>
                      <a:r>
                        <a:rPr lang="en" sz="2400">
                          <a:latin typeface="Calibri"/>
                          <a:ea typeface="Calibri"/>
                          <a:cs typeface="Calibri"/>
                          <a:sym typeface="Calibri"/>
                        </a:rPr>
                        <a:t>-grows in thayer martin agar </a:t>
                      </a:r>
                      <a:endParaRPr sz="2400">
                        <a:latin typeface="Calibri"/>
                        <a:ea typeface="Calibri"/>
                        <a:cs typeface="Calibri"/>
                        <a:sym typeface="Calibri"/>
                      </a:endParaRPr>
                    </a:p>
                  </a:txBody>
                  <a:tcPr marT="91425" marB="91425" marR="68575" marL="68575">
                    <a:lnL cap="flat" cmpd="sng" w="19050">
                      <a:solidFill>
                        <a:srgbClr val="274E13"/>
                      </a:solidFill>
                      <a:prstDash val="solid"/>
                      <a:round/>
                      <a:headEnd len="sm" w="sm" type="none"/>
                      <a:tailEnd len="sm" w="sm" type="none"/>
                    </a:lnL>
                    <a:lnR cap="flat" cmpd="sng" w="19050">
                      <a:solidFill>
                        <a:srgbClr val="274E13"/>
                      </a:solidFill>
                      <a:prstDash val="solid"/>
                      <a:round/>
                      <a:headEnd len="sm" w="sm" type="none"/>
                      <a:tailEnd len="sm" w="sm" type="none"/>
                    </a:lnR>
                    <a:lnT cap="flat" cmpd="sng" w="19050">
                      <a:solidFill>
                        <a:srgbClr val="274E13"/>
                      </a:solidFill>
                      <a:prstDash val="solid"/>
                      <a:round/>
                      <a:headEnd len="sm" w="sm" type="none"/>
                      <a:tailEnd len="sm" w="sm" type="none"/>
                    </a:lnT>
                    <a:lnB cap="flat" cmpd="sng" w="19050">
                      <a:solidFill>
                        <a:srgbClr val="274E13"/>
                      </a:solidFill>
                      <a:prstDash val="solid"/>
                      <a:round/>
                      <a:headEnd len="sm" w="sm" type="none"/>
                      <a:tailEnd len="sm" w="sm" type="none"/>
                    </a:lnB>
                  </a:tcPr>
                </a:tc>
                <a:tc rowSpan="2">
                  <a:txBody>
                    <a:bodyPr>
                      <a:noAutofit/>
                    </a:bodyPr>
                    <a:lstStyle/>
                    <a:p>
                      <a:pPr indent="0" lvl="0" marL="0" rtl="0" algn="l">
                        <a:lnSpc>
                          <a:spcPct val="115000"/>
                        </a:lnSpc>
                        <a:spcBef>
                          <a:spcPts val="0"/>
                        </a:spcBef>
                        <a:spcAft>
                          <a:spcPts val="0"/>
                        </a:spcAft>
                        <a:buNone/>
                      </a:pPr>
                      <a:r>
                        <a:rPr b="1" lang="en" sz="2400"/>
                        <a:t>Children - adults</a:t>
                      </a:r>
                      <a:endParaRPr b="1" sz="2400"/>
                    </a:p>
                  </a:txBody>
                  <a:tcPr marT="91425" marB="91425" marR="68575" marL="68575">
                    <a:lnL cap="flat" cmpd="sng" w="19050">
                      <a:solidFill>
                        <a:srgbClr val="274E13"/>
                      </a:solidFill>
                      <a:prstDash val="solid"/>
                      <a:round/>
                      <a:headEnd len="sm" w="sm" type="none"/>
                      <a:tailEnd len="sm" w="sm" type="none"/>
                    </a:lnL>
                    <a:lnR cap="flat" cmpd="sng" w="19050">
                      <a:solidFill>
                        <a:srgbClr val="274E13"/>
                      </a:solidFill>
                      <a:prstDash val="solid"/>
                      <a:round/>
                      <a:headEnd len="sm" w="sm" type="none"/>
                      <a:tailEnd len="sm" w="sm" type="none"/>
                    </a:lnR>
                    <a:lnT cap="flat" cmpd="sng" w="19050">
                      <a:solidFill>
                        <a:srgbClr val="274E13"/>
                      </a:solidFill>
                      <a:prstDash val="solid"/>
                      <a:round/>
                      <a:headEnd len="sm" w="sm" type="none"/>
                      <a:tailEnd len="sm" w="sm" type="none"/>
                    </a:lnT>
                    <a:lnB cap="flat" cmpd="sng" w="19050">
                      <a:solidFill>
                        <a:srgbClr val="274E13"/>
                      </a:solidFill>
                      <a:prstDash val="solid"/>
                      <a:round/>
                      <a:headEnd len="sm" w="sm" type="none"/>
                      <a:tailEnd len="sm" w="sm" type="none"/>
                    </a:lnB>
                  </a:tcPr>
                </a:tc>
                <a:tc>
                  <a:txBody>
                    <a:bodyPr>
                      <a:noAutofit/>
                    </a:bodyPr>
                    <a:lstStyle/>
                    <a:p>
                      <a:pPr indent="0" lvl="0" marL="0" rtl="0" algn="l">
                        <a:lnSpc>
                          <a:spcPct val="115000"/>
                        </a:lnSpc>
                        <a:spcBef>
                          <a:spcPts val="0"/>
                        </a:spcBef>
                        <a:spcAft>
                          <a:spcPts val="0"/>
                        </a:spcAft>
                        <a:buNone/>
                      </a:pPr>
                      <a:r>
                        <a:rPr lang="en" sz="2400">
                          <a:latin typeface="Calibri"/>
                          <a:ea typeface="Calibri"/>
                          <a:cs typeface="Calibri"/>
                          <a:sym typeface="Calibri"/>
                        </a:rPr>
                        <a:t>Endotoxin LPS</a:t>
                      </a:r>
                      <a:endParaRPr sz="2400">
                        <a:latin typeface="Calibri"/>
                        <a:ea typeface="Calibri"/>
                        <a:cs typeface="Calibri"/>
                        <a:sym typeface="Calibri"/>
                      </a:endParaRPr>
                    </a:p>
                    <a:p>
                      <a:pPr indent="0" lvl="0" marL="0" rtl="0" algn="l">
                        <a:lnSpc>
                          <a:spcPct val="115000"/>
                        </a:lnSpc>
                        <a:spcBef>
                          <a:spcPts val="0"/>
                        </a:spcBef>
                        <a:spcAft>
                          <a:spcPts val="0"/>
                        </a:spcAft>
                        <a:buNone/>
                      </a:pPr>
                      <a:r>
                        <a:t/>
                      </a:r>
                      <a:endParaRPr sz="2400">
                        <a:latin typeface="Calibri"/>
                        <a:ea typeface="Calibri"/>
                        <a:cs typeface="Calibri"/>
                        <a:sym typeface="Calibri"/>
                      </a:endParaRPr>
                    </a:p>
                  </a:txBody>
                  <a:tcPr marT="91425" marB="91425" marR="68575" marL="68575">
                    <a:lnL cap="flat" cmpd="sng" w="19050">
                      <a:solidFill>
                        <a:srgbClr val="274E13"/>
                      </a:solidFill>
                      <a:prstDash val="solid"/>
                      <a:round/>
                      <a:headEnd len="sm" w="sm" type="none"/>
                      <a:tailEnd len="sm" w="sm" type="none"/>
                    </a:lnL>
                    <a:lnR cap="flat" cmpd="sng" w="19050">
                      <a:solidFill>
                        <a:srgbClr val="274E13"/>
                      </a:solidFill>
                      <a:prstDash val="solid"/>
                      <a:round/>
                      <a:headEnd len="sm" w="sm" type="none"/>
                      <a:tailEnd len="sm" w="sm" type="none"/>
                    </a:lnR>
                    <a:lnT cap="flat" cmpd="sng" w="19050">
                      <a:solidFill>
                        <a:srgbClr val="274E13"/>
                      </a:solidFill>
                      <a:prstDash val="solid"/>
                      <a:round/>
                      <a:headEnd len="sm" w="sm" type="none"/>
                      <a:tailEnd len="sm" w="sm" type="none"/>
                    </a:lnT>
                    <a:lnB cap="flat" cmpd="sng" w="19050">
                      <a:solidFill>
                        <a:srgbClr val="274E13"/>
                      </a:solidFill>
                      <a:prstDash val="solid"/>
                      <a:round/>
                      <a:headEnd len="sm" w="sm" type="none"/>
                      <a:tailEnd len="sm" w="sm" type="none"/>
                    </a:lnB>
                  </a:tcPr>
                </a:tc>
                <a:tc rowSpan="2">
                  <a:txBody>
                    <a:bodyPr>
                      <a:noAutofit/>
                    </a:bodyPr>
                    <a:lstStyle/>
                    <a:p>
                      <a:pPr indent="0" lvl="0" marL="0" rtl="0" algn="l">
                        <a:lnSpc>
                          <a:spcPct val="115000"/>
                        </a:lnSpc>
                        <a:spcBef>
                          <a:spcPts val="0"/>
                        </a:spcBef>
                        <a:spcAft>
                          <a:spcPts val="0"/>
                        </a:spcAft>
                        <a:buNone/>
                      </a:pPr>
                      <a:r>
                        <a:rPr lang="en" sz="2400"/>
                        <a:t>diplococci</a:t>
                      </a:r>
                      <a:endParaRPr sz="2400"/>
                    </a:p>
                  </a:txBody>
                  <a:tcPr marT="91425" marB="91425" marR="68575" marL="68575">
                    <a:lnL cap="flat" cmpd="sng" w="19050">
                      <a:solidFill>
                        <a:srgbClr val="274E13"/>
                      </a:solidFill>
                      <a:prstDash val="solid"/>
                      <a:round/>
                      <a:headEnd len="sm" w="sm" type="none"/>
                      <a:tailEnd len="sm" w="sm" type="none"/>
                    </a:lnL>
                    <a:lnR cap="flat" cmpd="sng" w="19050">
                      <a:solidFill>
                        <a:srgbClr val="274E13"/>
                      </a:solidFill>
                      <a:prstDash val="solid"/>
                      <a:round/>
                      <a:headEnd len="sm" w="sm" type="none"/>
                      <a:tailEnd len="sm" w="sm" type="none"/>
                    </a:lnR>
                    <a:lnT cap="flat" cmpd="sng" w="19050">
                      <a:solidFill>
                        <a:srgbClr val="274E13"/>
                      </a:solidFill>
                      <a:prstDash val="solid"/>
                      <a:round/>
                      <a:headEnd len="sm" w="sm" type="none"/>
                      <a:tailEnd len="sm" w="sm" type="none"/>
                    </a:lnT>
                    <a:lnB cap="flat" cmpd="sng" w="19050">
                      <a:solidFill>
                        <a:srgbClr val="274E13"/>
                      </a:solidFill>
                      <a:prstDash val="solid"/>
                      <a:round/>
                      <a:headEnd len="sm" w="sm" type="none"/>
                      <a:tailEnd len="sm" w="sm" type="none"/>
                    </a:lnB>
                  </a:tcPr>
                </a:tc>
                <a:tc>
                  <a:txBody>
                    <a:bodyPr>
                      <a:noAutofit/>
                    </a:bodyPr>
                    <a:lstStyle/>
                    <a:p>
                      <a:pPr indent="0" lvl="0" marL="0" rtl="0" algn="l">
                        <a:lnSpc>
                          <a:spcPct val="115000"/>
                        </a:lnSpc>
                        <a:spcBef>
                          <a:spcPts val="0"/>
                        </a:spcBef>
                        <a:spcAft>
                          <a:spcPts val="0"/>
                        </a:spcAft>
                        <a:buNone/>
                      </a:pPr>
                      <a:r>
                        <a:rPr lang="en" sz="2400"/>
                        <a:t>-ve</a:t>
                      </a:r>
                      <a:endParaRPr sz="2400"/>
                    </a:p>
                  </a:txBody>
                  <a:tcPr marT="91425" marB="91425" marR="68575" marL="68575">
                    <a:lnL cap="flat" cmpd="sng" w="19050">
                      <a:solidFill>
                        <a:srgbClr val="274E13"/>
                      </a:solidFill>
                      <a:prstDash val="solid"/>
                      <a:round/>
                      <a:headEnd len="sm" w="sm" type="none"/>
                      <a:tailEnd len="sm" w="sm" type="none"/>
                    </a:lnL>
                    <a:lnR cap="flat" cmpd="sng" w="19050">
                      <a:solidFill>
                        <a:srgbClr val="274E13"/>
                      </a:solidFill>
                      <a:prstDash val="solid"/>
                      <a:round/>
                      <a:headEnd len="sm" w="sm" type="none"/>
                      <a:tailEnd len="sm" w="sm" type="none"/>
                    </a:lnR>
                    <a:lnT cap="flat" cmpd="sng" w="19050">
                      <a:solidFill>
                        <a:srgbClr val="274E13"/>
                      </a:solidFill>
                      <a:prstDash val="solid"/>
                      <a:round/>
                      <a:headEnd len="sm" w="sm" type="none"/>
                      <a:tailEnd len="sm" w="sm" type="none"/>
                    </a:lnT>
                    <a:lnB cap="flat" cmpd="sng" w="19050">
                      <a:solidFill>
                        <a:srgbClr val="274E13"/>
                      </a:solidFill>
                      <a:prstDash val="solid"/>
                      <a:round/>
                      <a:headEnd len="sm" w="sm" type="none"/>
                      <a:tailEnd len="sm" w="sm" type="none"/>
                    </a:lnB>
                  </a:tcPr>
                </a:tc>
                <a:tc>
                  <a:txBody>
                    <a:bodyPr>
                      <a:noAutofit/>
                    </a:bodyPr>
                    <a:lstStyle/>
                    <a:p>
                      <a:pPr indent="0" lvl="0" marL="0" rtl="0" algn="l">
                        <a:lnSpc>
                          <a:spcPct val="115000"/>
                        </a:lnSpc>
                        <a:spcBef>
                          <a:spcPts val="0"/>
                        </a:spcBef>
                        <a:spcAft>
                          <a:spcPts val="0"/>
                        </a:spcAft>
                        <a:buNone/>
                      </a:pPr>
                      <a:r>
                        <a:rPr b="1" lang="en" sz="2400">
                          <a:solidFill>
                            <a:srgbClr val="FF0000"/>
                          </a:solidFill>
                        </a:rPr>
                        <a:t>N.meningitidis</a:t>
                      </a:r>
                      <a:endParaRPr b="1" sz="2400">
                        <a:solidFill>
                          <a:srgbClr val="FF0000"/>
                        </a:solidFill>
                      </a:endParaRPr>
                    </a:p>
                  </a:txBody>
                  <a:tcPr marT="91425" marB="91425" marR="68575" marL="68575">
                    <a:lnL cap="flat" cmpd="sng" w="19050">
                      <a:solidFill>
                        <a:srgbClr val="274E13"/>
                      </a:solidFill>
                      <a:prstDash val="solid"/>
                      <a:round/>
                      <a:headEnd len="sm" w="sm" type="none"/>
                      <a:tailEnd len="sm" w="sm" type="none"/>
                    </a:lnL>
                    <a:lnR cap="flat" cmpd="sng" w="19050">
                      <a:solidFill>
                        <a:srgbClr val="274E13"/>
                      </a:solidFill>
                      <a:prstDash val="solid"/>
                      <a:round/>
                      <a:headEnd len="sm" w="sm" type="none"/>
                      <a:tailEnd len="sm" w="sm" type="none"/>
                    </a:lnR>
                    <a:lnT cap="flat" cmpd="sng" w="19050">
                      <a:solidFill>
                        <a:srgbClr val="274E13"/>
                      </a:solidFill>
                      <a:prstDash val="solid"/>
                      <a:round/>
                      <a:headEnd len="sm" w="sm" type="none"/>
                      <a:tailEnd len="sm" w="sm" type="none"/>
                    </a:lnT>
                    <a:lnB cap="flat" cmpd="sng" w="19050">
                      <a:solidFill>
                        <a:srgbClr val="274E13"/>
                      </a:solidFill>
                      <a:prstDash val="solid"/>
                      <a:round/>
                      <a:headEnd len="sm" w="sm" type="none"/>
                      <a:tailEnd len="sm" w="sm" type="none"/>
                    </a:lnB>
                    <a:solidFill>
                      <a:srgbClr val="F2DBDB"/>
                    </a:solidFill>
                  </a:tcPr>
                </a:tc>
              </a:tr>
              <a:tr h="1594050">
                <a:tc>
                  <a:txBody>
                    <a:bodyPr>
                      <a:noAutofit/>
                    </a:bodyPr>
                    <a:lstStyle/>
                    <a:p>
                      <a:pPr indent="0" lvl="0" marL="0" rtl="0" algn="l">
                        <a:lnSpc>
                          <a:spcPct val="115000"/>
                        </a:lnSpc>
                        <a:spcBef>
                          <a:spcPts val="0"/>
                        </a:spcBef>
                        <a:spcAft>
                          <a:spcPts val="0"/>
                        </a:spcAft>
                        <a:buNone/>
                      </a:pPr>
                      <a:r>
                        <a:rPr b="1" lang="en" sz="2400">
                          <a:solidFill>
                            <a:srgbClr val="222222"/>
                          </a:solidFill>
                          <a:latin typeface="Calibri"/>
                          <a:ea typeface="Calibri"/>
                          <a:cs typeface="Calibri"/>
                          <a:sym typeface="Calibri"/>
                        </a:rPr>
                        <a:t>α</a:t>
                      </a:r>
                      <a:r>
                        <a:rPr lang="en" sz="2400">
                          <a:solidFill>
                            <a:srgbClr val="222222"/>
                          </a:solidFill>
                          <a:latin typeface="Calibri"/>
                          <a:ea typeface="Calibri"/>
                          <a:cs typeface="Calibri"/>
                          <a:sym typeface="Calibri"/>
                        </a:rPr>
                        <a:t>-hemolytic</a:t>
                      </a:r>
                      <a:endParaRPr sz="2400">
                        <a:solidFill>
                          <a:srgbClr val="222222"/>
                        </a:solidFill>
                        <a:latin typeface="Calibri"/>
                        <a:ea typeface="Calibri"/>
                        <a:cs typeface="Calibri"/>
                        <a:sym typeface="Calibri"/>
                      </a:endParaRPr>
                    </a:p>
                    <a:p>
                      <a:pPr indent="0" lvl="0" marL="0" rtl="0" algn="l">
                        <a:lnSpc>
                          <a:spcPct val="115000"/>
                        </a:lnSpc>
                        <a:spcBef>
                          <a:spcPts val="0"/>
                        </a:spcBef>
                        <a:spcAft>
                          <a:spcPts val="0"/>
                        </a:spcAft>
                        <a:buNone/>
                      </a:pPr>
                      <a:r>
                        <a:rPr lang="en" sz="2400">
                          <a:solidFill>
                            <a:srgbClr val="222222"/>
                          </a:solidFill>
                          <a:latin typeface="Calibri"/>
                          <a:ea typeface="Calibri"/>
                          <a:cs typeface="Calibri"/>
                          <a:sym typeface="Calibri"/>
                        </a:rPr>
                        <a:t>Optochin sensetive</a:t>
                      </a:r>
                      <a:endParaRPr sz="2400">
                        <a:solidFill>
                          <a:srgbClr val="222222"/>
                        </a:solidFill>
                        <a:latin typeface="Calibri"/>
                        <a:ea typeface="Calibri"/>
                        <a:cs typeface="Calibri"/>
                        <a:sym typeface="Calibri"/>
                      </a:endParaRPr>
                    </a:p>
                    <a:p>
                      <a:pPr indent="0" lvl="0" marL="0" rtl="0" algn="l">
                        <a:lnSpc>
                          <a:spcPct val="115000"/>
                        </a:lnSpc>
                        <a:spcBef>
                          <a:spcPts val="0"/>
                        </a:spcBef>
                        <a:spcAft>
                          <a:spcPts val="0"/>
                        </a:spcAft>
                        <a:buNone/>
                      </a:pPr>
                      <a:r>
                        <a:rPr lang="en" sz="2400">
                          <a:solidFill>
                            <a:srgbClr val="222222"/>
                          </a:solidFill>
                          <a:latin typeface="Calibri"/>
                          <a:ea typeface="Calibri"/>
                          <a:cs typeface="Calibri"/>
                          <a:sym typeface="Calibri"/>
                        </a:rPr>
                        <a:t>Bile </a:t>
                      </a:r>
                      <a:r>
                        <a:rPr lang="en" sz="2400">
                          <a:solidFill>
                            <a:srgbClr val="222222"/>
                          </a:solidFill>
                          <a:latin typeface="Calibri"/>
                          <a:ea typeface="Calibri"/>
                          <a:cs typeface="Calibri"/>
                          <a:sym typeface="Calibri"/>
                        </a:rPr>
                        <a:t>soluble</a:t>
                      </a:r>
                      <a:endParaRPr sz="2400">
                        <a:solidFill>
                          <a:srgbClr val="222222"/>
                        </a:solidFill>
                        <a:latin typeface="Calibri"/>
                        <a:ea typeface="Calibri"/>
                        <a:cs typeface="Calibri"/>
                        <a:sym typeface="Calibri"/>
                      </a:endParaRPr>
                    </a:p>
                    <a:p>
                      <a:pPr indent="0" lvl="0" marL="0" rtl="0" algn="l">
                        <a:lnSpc>
                          <a:spcPct val="115000"/>
                        </a:lnSpc>
                        <a:spcBef>
                          <a:spcPts val="0"/>
                        </a:spcBef>
                        <a:spcAft>
                          <a:spcPts val="0"/>
                        </a:spcAft>
                        <a:buNone/>
                      </a:pPr>
                      <a:r>
                        <a:t/>
                      </a:r>
                      <a:endParaRPr b="1" sz="1100">
                        <a:solidFill>
                          <a:srgbClr val="222222"/>
                        </a:solidFill>
                        <a:highlight>
                          <a:srgbClr val="FFFFFF"/>
                        </a:highlight>
                        <a:latin typeface="Calibri"/>
                        <a:ea typeface="Calibri"/>
                        <a:cs typeface="Calibri"/>
                        <a:sym typeface="Calibri"/>
                      </a:endParaRPr>
                    </a:p>
                  </a:txBody>
                  <a:tcPr marT="91425" marB="91425" marR="68575" marL="68575">
                    <a:lnL cap="flat" cmpd="sng" w="19050">
                      <a:solidFill>
                        <a:srgbClr val="274E13"/>
                      </a:solidFill>
                      <a:prstDash val="solid"/>
                      <a:round/>
                      <a:headEnd len="sm" w="sm" type="none"/>
                      <a:tailEnd len="sm" w="sm" type="none"/>
                    </a:lnL>
                    <a:lnR cap="flat" cmpd="sng" w="19050">
                      <a:solidFill>
                        <a:srgbClr val="274E13"/>
                      </a:solidFill>
                      <a:prstDash val="solid"/>
                      <a:round/>
                      <a:headEnd len="sm" w="sm" type="none"/>
                      <a:tailEnd len="sm" w="sm" type="none"/>
                    </a:lnR>
                    <a:lnT cap="flat" cmpd="sng" w="19050">
                      <a:solidFill>
                        <a:srgbClr val="274E13"/>
                      </a:solidFill>
                      <a:prstDash val="solid"/>
                      <a:round/>
                      <a:headEnd len="sm" w="sm" type="none"/>
                      <a:tailEnd len="sm" w="sm" type="none"/>
                    </a:lnT>
                    <a:lnB cap="flat" cmpd="sng" w="19050">
                      <a:solidFill>
                        <a:srgbClr val="274E13"/>
                      </a:solidFill>
                      <a:prstDash val="solid"/>
                      <a:round/>
                      <a:headEnd len="sm" w="sm" type="none"/>
                      <a:tailEnd len="sm" w="sm" type="none"/>
                    </a:lnB>
                  </a:tcPr>
                </a:tc>
                <a:tc vMerge="1"/>
                <a:tc>
                  <a:txBody>
                    <a:bodyPr>
                      <a:noAutofit/>
                    </a:bodyPr>
                    <a:lstStyle/>
                    <a:p>
                      <a:pPr indent="0" lvl="0" marL="0" rtl="0" algn="l">
                        <a:lnSpc>
                          <a:spcPct val="90000"/>
                        </a:lnSpc>
                        <a:spcBef>
                          <a:spcPts val="1400"/>
                        </a:spcBef>
                        <a:spcAft>
                          <a:spcPts val="0"/>
                        </a:spcAft>
                        <a:buNone/>
                      </a:pPr>
                      <a:r>
                        <a:rPr lang="en" sz="2400">
                          <a:latin typeface="Calibri"/>
                          <a:ea typeface="Calibri"/>
                          <a:cs typeface="Calibri"/>
                          <a:sym typeface="Calibri"/>
                        </a:rPr>
                        <a:t>Pneumolysin toxin</a:t>
                      </a:r>
                      <a:endParaRPr sz="2400">
                        <a:latin typeface="Calibri"/>
                        <a:ea typeface="Calibri"/>
                        <a:cs typeface="Calibri"/>
                        <a:sym typeface="Calibri"/>
                      </a:endParaRPr>
                    </a:p>
                  </a:txBody>
                  <a:tcPr marT="91425" marB="91425" marR="68575" marL="68575">
                    <a:lnL cap="flat" cmpd="sng" w="19050">
                      <a:solidFill>
                        <a:srgbClr val="274E13"/>
                      </a:solidFill>
                      <a:prstDash val="solid"/>
                      <a:round/>
                      <a:headEnd len="sm" w="sm" type="none"/>
                      <a:tailEnd len="sm" w="sm" type="none"/>
                    </a:lnL>
                    <a:lnR cap="flat" cmpd="sng" w="19050">
                      <a:solidFill>
                        <a:srgbClr val="274E13"/>
                      </a:solidFill>
                      <a:prstDash val="solid"/>
                      <a:round/>
                      <a:headEnd len="sm" w="sm" type="none"/>
                      <a:tailEnd len="sm" w="sm" type="none"/>
                    </a:lnR>
                    <a:lnT cap="flat" cmpd="sng" w="19050">
                      <a:solidFill>
                        <a:srgbClr val="274E13"/>
                      </a:solidFill>
                      <a:prstDash val="solid"/>
                      <a:round/>
                      <a:headEnd len="sm" w="sm" type="none"/>
                      <a:tailEnd len="sm" w="sm" type="none"/>
                    </a:lnT>
                    <a:lnB cap="flat" cmpd="sng" w="19050">
                      <a:solidFill>
                        <a:srgbClr val="274E13"/>
                      </a:solidFill>
                      <a:prstDash val="solid"/>
                      <a:round/>
                      <a:headEnd len="sm" w="sm" type="none"/>
                      <a:tailEnd len="sm" w="sm" type="none"/>
                    </a:lnB>
                  </a:tcPr>
                </a:tc>
                <a:tc vMerge="1"/>
                <a:tc>
                  <a:txBody>
                    <a:bodyPr>
                      <a:noAutofit/>
                    </a:bodyPr>
                    <a:lstStyle/>
                    <a:p>
                      <a:pPr indent="0" lvl="0" marL="0" rtl="0" algn="l">
                        <a:lnSpc>
                          <a:spcPct val="115000"/>
                        </a:lnSpc>
                        <a:spcBef>
                          <a:spcPts val="0"/>
                        </a:spcBef>
                        <a:spcAft>
                          <a:spcPts val="0"/>
                        </a:spcAft>
                        <a:buNone/>
                      </a:pPr>
                      <a:r>
                        <a:rPr lang="en" sz="2400"/>
                        <a:t>+ve</a:t>
                      </a:r>
                      <a:endParaRPr sz="2400"/>
                    </a:p>
                  </a:txBody>
                  <a:tcPr marT="91425" marB="91425" marR="68575" marL="68575">
                    <a:lnL cap="flat" cmpd="sng" w="19050">
                      <a:solidFill>
                        <a:srgbClr val="274E13"/>
                      </a:solidFill>
                      <a:prstDash val="solid"/>
                      <a:round/>
                      <a:headEnd len="sm" w="sm" type="none"/>
                      <a:tailEnd len="sm" w="sm" type="none"/>
                    </a:lnL>
                    <a:lnR cap="flat" cmpd="sng" w="19050">
                      <a:solidFill>
                        <a:srgbClr val="274E13"/>
                      </a:solidFill>
                      <a:prstDash val="solid"/>
                      <a:round/>
                      <a:headEnd len="sm" w="sm" type="none"/>
                      <a:tailEnd len="sm" w="sm" type="none"/>
                    </a:lnR>
                    <a:lnT cap="flat" cmpd="sng" w="19050">
                      <a:solidFill>
                        <a:srgbClr val="274E13"/>
                      </a:solidFill>
                      <a:prstDash val="solid"/>
                      <a:round/>
                      <a:headEnd len="sm" w="sm" type="none"/>
                      <a:tailEnd len="sm" w="sm" type="none"/>
                    </a:lnT>
                    <a:lnB cap="flat" cmpd="sng" w="19050">
                      <a:solidFill>
                        <a:srgbClr val="274E13"/>
                      </a:solidFill>
                      <a:prstDash val="solid"/>
                      <a:round/>
                      <a:headEnd len="sm" w="sm" type="none"/>
                      <a:tailEnd len="sm" w="sm" type="none"/>
                    </a:lnB>
                  </a:tcPr>
                </a:tc>
                <a:tc>
                  <a:txBody>
                    <a:bodyPr>
                      <a:noAutofit/>
                    </a:bodyPr>
                    <a:lstStyle/>
                    <a:p>
                      <a:pPr indent="0" lvl="0" marL="0" rtl="0" algn="l">
                        <a:lnSpc>
                          <a:spcPct val="115000"/>
                        </a:lnSpc>
                        <a:spcBef>
                          <a:spcPts val="0"/>
                        </a:spcBef>
                        <a:spcAft>
                          <a:spcPts val="0"/>
                        </a:spcAft>
                        <a:buNone/>
                      </a:pPr>
                      <a:r>
                        <a:rPr b="1" lang="en" sz="2400">
                          <a:solidFill>
                            <a:srgbClr val="FF0000"/>
                          </a:solidFill>
                        </a:rPr>
                        <a:t>S.pneumonia</a:t>
                      </a:r>
                      <a:endParaRPr b="1" sz="2400">
                        <a:solidFill>
                          <a:srgbClr val="FF0000"/>
                        </a:solidFill>
                      </a:endParaRPr>
                    </a:p>
                  </a:txBody>
                  <a:tcPr marT="91425" marB="91425" marR="68575" marL="68575">
                    <a:lnL cap="flat" cmpd="sng" w="19050">
                      <a:solidFill>
                        <a:srgbClr val="274E13"/>
                      </a:solidFill>
                      <a:prstDash val="solid"/>
                      <a:round/>
                      <a:headEnd len="sm" w="sm" type="none"/>
                      <a:tailEnd len="sm" w="sm" type="none"/>
                    </a:lnL>
                    <a:lnR cap="flat" cmpd="sng" w="19050">
                      <a:solidFill>
                        <a:srgbClr val="274E13"/>
                      </a:solidFill>
                      <a:prstDash val="solid"/>
                      <a:round/>
                      <a:headEnd len="sm" w="sm" type="none"/>
                      <a:tailEnd len="sm" w="sm" type="none"/>
                    </a:lnR>
                    <a:lnT cap="flat" cmpd="sng" w="19050">
                      <a:solidFill>
                        <a:srgbClr val="274E13"/>
                      </a:solidFill>
                      <a:prstDash val="solid"/>
                      <a:round/>
                      <a:headEnd len="sm" w="sm" type="none"/>
                      <a:tailEnd len="sm" w="sm" type="none"/>
                    </a:lnT>
                    <a:lnB cap="flat" cmpd="sng" w="19050">
                      <a:solidFill>
                        <a:srgbClr val="274E13"/>
                      </a:solidFill>
                      <a:prstDash val="solid"/>
                      <a:round/>
                      <a:headEnd len="sm" w="sm" type="none"/>
                      <a:tailEnd len="sm" w="sm" type="none"/>
                    </a:lnB>
                    <a:solidFill>
                      <a:srgbClr val="F2DBDB"/>
                    </a:solidFill>
                  </a:tcPr>
                </a:tc>
              </a:tr>
              <a:tr h="2226650">
                <a:tc>
                  <a:txBody>
                    <a:bodyPr>
                      <a:noAutofit/>
                    </a:bodyPr>
                    <a:lstStyle/>
                    <a:p>
                      <a:pPr indent="0" lvl="0" marL="0" rtl="0" algn="l">
                        <a:lnSpc>
                          <a:spcPct val="115000"/>
                        </a:lnSpc>
                        <a:spcBef>
                          <a:spcPts val="0"/>
                        </a:spcBef>
                        <a:spcAft>
                          <a:spcPts val="0"/>
                        </a:spcAft>
                        <a:buNone/>
                      </a:pPr>
                      <a:r>
                        <a:rPr lang="en" sz="2400">
                          <a:latin typeface="Calibri"/>
                          <a:ea typeface="Calibri"/>
                          <a:cs typeface="Calibri"/>
                          <a:sym typeface="Calibri"/>
                        </a:rPr>
                        <a:t>-Needs </a:t>
                      </a:r>
                      <a:r>
                        <a:rPr lang="en" sz="1800">
                          <a:solidFill>
                            <a:schemeClr val="dk1"/>
                          </a:solidFill>
                          <a:latin typeface="Calibri"/>
                          <a:ea typeface="Calibri"/>
                          <a:cs typeface="Calibri"/>
                          <a:sym typeface="Calibri"/>
                        </a:rPr>
                        <a:t> Hematin (factor X) and  NAD  (factor v)</a:t>
                      </a:r>
                      <a:endParaRPr>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lang="en" sz="2400">
                          <a:latin typeface="Calibri"/>
                          <a:ea typeface="Calibri"/>
                          <a:cs typeface="Calibri"/>
                          <a:sym typeface="Calibri"/>
                        </a:rPr>
                        <a:t>For growth</a:t>
                      </a:r>
                      <a:endParaRPr sz="2400">
                        <a:latin typeface="Calibri"/>
                        <a:ea typeface="Calibri"/>
                        <a:cs typeface="Calibri"/>
                        <a:sym typeface="Calibri"/>
                      </a:endParaRPr>
                    </a:p>
                    <a:p>
                      <a:pPr indent="0" lvl="0" marL="0" rtl="0" algn="l">
                        <a:lnSpc>
                          <a:spcPct val="115000"/>
                        </a:lnSpc>
                        <a:spcBef>
                          <a:spcPts val="0"/>
                        </a:spcBef>
                        <a:spcAft>
                          <a:spcPts val="0"/>
                        </a:spcAft>
                        <a:buNone/>
                      </a:pPr>
                      <a:r>
                        <a:rPr lang="en" sz="2400">
                          <a:latin typeface="Calibri"/>
                          <a:ea typeface="Calibri"/>
                          <a:cs typeface="Calibri"/>
                          <a:sym typeface="Calibri"/>
                        </a:rPr>
                        <a:t>-Grows in chocolate agar</a:t>
                      </a:r>
                      <a:endParaRPr sz="2400">
                        <a:latin typeface="Calibri"/>
                        <a:ea typeface="Calibri"/>
                        <a:cs typeface="Calibri"/>
                        <a:sym typeface="Calibri"/>
                      </a:endParaRPr>
                    </a:p>
                  </a:txBody>
                  <a:tcPr marT="91425" marB="91425" marR="68575" marL="68575">
                    <a:lnL cap="flat" cmpd="sng" w="19050">
                      <a:solidFill>
                        <a:srgbClr val="274E13"/>
                      </a:solidFill>
                      <a:prstDash val="solid"/>
                      <a:round/>
                      <a:headEnd len="sm" w="sm" type="none"/>
                      <a:tailEnd len="sm" w="sm" type="none"/>
                    </a:lnL>
                    <a:lnR cap="flat" cmpd="sng" w="19050">
                      <a:solidFill>
                        <a:srgbClr val="274E13"/>
                      </a:solidFill>
                      <a:prstDash val="solid"/>
                      <a:round/>
                      <a:headEnd len="sm" w="sm" type="none"/>
                      <a:tailEnd len="sm" w="sm" type="none"/>
                    </a:lnR>
                    <a:lnT cap="flat" cmpd="sng" w="19050">
                      <a:solidFill>
                        <a:srgbClr val="274E13"/>
                      </a:solidFill>
                      <a:prstDash val="solid"/>
                      <a:round/>
                      <a:headEnd len="sm" w="sm" type="none"/>
                      <a:tailEnd len="sm" w="sm" type="none"/>
                    </a:lnT>
                    <a:lnB cap="flat" cmpd="sng" w="19050">
                      <a:solidFill>
                        <a:srgbClr val="274E13"/>
                      </a:solidFill>
                      <a:prstDash val="solid"/>
                      <a:round/>
                      <a:headEnd len="sm" w="sm" type="none"/>
                      <a:tailEnd len="sm" w="sm" type="none"/>
                    </a:lnB>
                  </a:tcPr>
                </a:tc>
                <a:tc>
                  <a:txBody>
                    <a:bodyPr>
                      <a:noAutofit/>
                    </a:bodyPr>
                    <a:lstStyle/>
                    <a:p>
                      <a:pPr indent="0" lvl="0" marL="0" rtl="0" algn="l">
                        <a:lnSpc>
                          <a:spcPct val="115000"/>
                        </a:lnSpc>
                        <a:spcBef>
                          <a:spcPts val="0"/>
                        </a:spcBef>
                        <a:spcAft>
                          <a:spcPts val="0"/>
                        </a:spcAft>
                        <a:buNone/>
                      </a:pPr>
                      <a:r>
                        <a:rPr b="1" lang="en" sz="2400"/>
                        <a:t>children</a:t>
                      </a:r>
                      <a:endParaRPr b="1" sz="2400"/>
                    </a:p>
                  </a:txBody>
                  <a:tcPr marT="91425" marB="91425" marR="68575" marL="68575">
                    <a:lnL cap="flat" cmpd="sng" w="19050">
                      <a:solidFill>
                        <a:srgbClr val="274E13"/>
                      </a:solidFill>
                      <a:prstDash val="solid"/>
                      <a:round/>
                      <a:headEnd len="sm" w="sm" type="none"/>
                      <a:tailEnd len="sm" w="sm" type="none"/>
                    </a:lnL>
                    <a:lnR cap="flat" cmpd="sng" w="19050">
                      <a:solidFill>
                        <a:srgbClr val="274E13"/>
                      </a:solidFill>
                      <a:prstDash val="solid"/>
                      <a:round/>
                      <a:headEnd len="sm" w="sm" type="none"/>
                      <a:tailEnd len="sm" w="sm" type="none"/>
                    </a:lnR>
                    <a:lnT cap="flat" cmpd="sng" w="19050">
                      <a:solidFill>
                        <a:srgbClr val="274E13"/>
                      </a:solidFill>
                      <a:prstDash val="solid"/>
                      <a:round/>
                      <a:headEnd len="sm" w="sm" type="none"/>
                      <a:tailEnd len="sm" w="sm" type="none"/>
                    </a:lnT>
                    <a:lnB cap="flat" cmpd="sng" w="19050">
                      <a:solidFill>
                        <a:srgbClr val="274E13"/>
                      </a:solidFill>
                      <a:prstDash val="solid"/>
                      <a:round/>
                      <a:headEnd len="sm" w="sm" type="none"/>
                      <a:tailEnd len="sm" w="sm" type="none"/>
                    </a:lnB>
                  </a:tcPr>
                </a:tc>
                <a:tc>
                  <a:txBody>
                    <a:bodyPr>
                      <a:noAutofit/>
                    </a:bodyPr>
                    <a:lstStyle/>
                    <a:p>
                      <a:pPr indent="0" lvl="0" marL="0" rtl="0" algn="l">
                        <a:lnSpc>
                          <a:spcPct val="90000"/>
                        </a:lnSpc>
                        <a:spcBef>
                          <a:spcPts val="1400"/>
                        </a:spcBef>
                        <a:spcAft>
                          <a:spcPts val="0"/>
                        </a:spcAft>
                        <a:buNone/>
                      </a:pPr>
                      <a:r>
                        <a:rPr lang="en" sz="2400">
                          <a:latin typeface="Calibri"/>
                          <a:ea typeface="Calibri"/>
                          <a:cs typeface="Calibri"/>
                          <a:sym typeface="Calibri"/>
                        </a:rPr>
                        <a:t>Has a polysaccharide </a:t>
                      </a:r>
                      <a:r>
                        <a:rPr lang="en" sz="2400">
                          <a:latin typeface="Calibri"/>
                          <a:ea typeface="Calibri"/>
                          <a:cs typeface="Calibri"/>
                          <a:sym typeface="Calibri"/>
                        </a:rPr>
                        <a:t>capsule</a:t>
                      </a:r>
                      <a:endParaRPr sz="2400">
                        <a:latin typeface="Calibri"/>
                        <a:ea typeface="Calibri"/>
                        <a:cs typeface="Calibri"/>
                        <a:sym typeface="Calibri"/>
                      </a:endParaRPr>
                    </a:p>
                    <a:p>
                      <a:pPr indent="0" lvl="0" marL="0" rtl="0" algn="l">
                        <a:lnSpc>
                          <a:spcPct val="115000"/>
                        </a:lnSpc>
                        <a:spcBef>
                          <a:spcPts val="0"/>
                        </a:spcBef>
                        <a:spcAft>
                          <a:spcPts val="0"/>
                        </a:spcAft>
                        <a:buNone/>
                      </a:pPr>
                      <a:r>
                        <a:rPr lang="en" sz="2400">
                          <a:latin typeface="Calibri"/>
                          <a:ea typeface="Calibri"/>
                          <a:cs typeface="Calibri"/>
                          <a:sym typeface="Calibri"/>
                        </a:rPr>
                        <a:t>(not every type )</a:t>
                      </a:r>
                      <a:endParaRPr sz="2400">
                        <a:latin typeface="Calibri"/>
                        <a:ea typeface="Calibri"/>
                        <a:cs typeface="Calibri"/>
                        <a:sym typeface="Calibri"/>
                      </a:endParaRPr>
                    </a:p>
                  </a:txBody>
                  <a:tcPr marT="91425" marB="91425" marR="68575" marL="68575">
                    <a:lnL cap="flat" cmpd="sng" w="19050">
                      <a:solidFill>
                        <a:srgbClr val="274E13"/>
                      </a:solidFill>
                      <a:prstDash val="solid"/>
                      <a:round/>
                      <a:headEnd len="sm" w="sm" type="none"/>
                      <a:tailEnd len="sm" w="sm" type="none"/>
                    </a:lnL>
                    <a:lnR cap="flat" cmpd="sng" w="19050">
                      <a:solidFill>
                        <a:srgbClr val="274E13"/>
                      </a:solidFill>
                      <a:prstDash val="solid"/>
                      <a:round/>
                      <a:headEnd len="sm" w="sm" type="none"/>
                      <a:tailEnd len="sm" w="sm" type="none"/>
                    </a:lnR>
                    <a:lnT cap="flat" cmpd="sng" w="19050">
                      <a:solidFill>
                        <a:srgbClr val="274E13"/>
                      </a:solidFill>
                      <a:prstDash val="solid"/>
                      <a:round/>
                      <a:headEnd len="sm" w="sm" type="none"/>
                      <a:tailEnd len="sm" w="sm" type="none"/>
                    </a:lnT>
                    <a:lnB cap="flat" cmpd="sng" w="19050">
                      <a:solidFill>
                        <a:srgbClr val="274E13"/>
                      </a:solidFill>
                      <a:prstDash val="solid"/>
                      <a:round/>
                      <a:headEnd len="sm" w="sm" type="none"/>
                      <a:tailEnd len="sm" w="sm" type="none"/>
                    </a:lnB>
                  </a:tcPr>
                </a:tc>
                <a:tc>
                  <a:txBody>
                    <a:bodyPr>
                      <a:noAutofit/>
                    </a:bodyPr>
                    <a:lstStyle/>
                    <a:p>
                      <a:pPr indent="0" lvl="0" marL="0" rtl="0" algn="l">
                        <a:lnSpc>
                          <a:spcPct val="115000"/>
                        </a:lnSpc>
                        <a:spcBef>
                          <a:spcPts val="0"/>
                        </a:spcBef>
                        <a:spcAft>
                          <a:spcPts val="0"/>
                        </a:spcAft>
                        <a:buNone/>
                      </a:pPr>
                      <a:r>
                        <a:rPr lang="en" sz="2400"/>
                        <a:t>coccobacilli</a:t>
                      </a:r>
                      <a:endParaRPr sz="2400"/>
                    </a:p>
                  </a:txBody>
                  <a:tcPr marT="91425" marB="91425" marR="68575" marL="68575">
                    <a:lnL cap="flat" cmpd="sng" w="19050">
                      <a:solidFill>
                        <a:srgbClr val="274E13"/>
                      </a:solidFill>
                      <a:prstDash val="solid"/>
                      <a:round/>
                      <a:headEnd len="sm" w="sm" type="none"/>
                      <a:tailEnd len="sm" w="sm" type="none"/>
                    </a:lnL>
                    <a:lnR cap="flat" cmpd="sng" w="19050">
                      <a:solidFill>
                        <a:srgbClr val="274E13"/>
                      </a:solidFill>
                      <a:prstDash val="solid"/>
                      <a:round/>
                      <a:headEnd len="sm" w="sm" type="none"/>
                      <a:tailEnd len="sm" w="sm" type="none"/>
                    </a:lnR>
                    <a:lnT cap="flat" cmpd="sng" w="19050">
                      <a:solidFill>
                        <a:srgbClr val="274E13"/>
                      </a:solidFill>
                      <a:prstDash val="solid"/>
                      <a:round/>
                      <a:headEnd len="sm" w="sm" type="none"/>
                      <a:tailEnd len="sm" w="sm" type="none"/>
                    </a:lnT>
                    <a:lnB cap="flat" cmpd="sng" w="19050">
                      <a:solidFill>
                        <a:srgbClr val="274E13"/>
                      </a:solidFill>
                      <a:prstDash val="solid"/>
                      <a:round/>
                      <a:headEnd len="sm" w="sm" type="none"/>
                      <a:tailEnd len="sm" w="sm" type="none"/>
                    </a:lnB>
                  </a:tcPr>
                </a:tc>
                <a:tc>
                  <a:txBody>
                    <a:bodyPr>
                      <a:noAutofit/>
                    </a:bodyPr>
                    <a:lstStyle/>
                    <a:p>
                      <a:pPr indent="0" lvl="0" marL="0" rtl="0" algn="l">
                        <a:lnSpc>
                          <a:spcPct val="115000"/>
                        </a:lnSpc>
                        <a:spcBef>
                          <a:spcPts val="0"/>
                        </a:spcBef>
                        <a:spcAft>
                          <a:spcPts val="0"/>
                        </a:spcAft>
                        <a:buNone/>
                      </a:pPr>
                      <a:r>
                        <a:rPr lang="en" sz="2400"/>
                        <a:t>-ve</a:t>
                      </a:r>
                      <a:endParaRPr sz="2400"/>
                    </a:p>
                  </a:txBody>
                  <a:tcPr marT="91425" marB="91425" marR="68575" marL="68575">
                    <a:lnL cap="flat" cmpd="sng" w="19050">
                      <a:solidFill>
                        <a:srgbClr val="274E13"/>
                      </a:solidFill>
                      <a:prstDash val="solid"/>
                      <a:round/>
                      <a:headEnd len="sm" w="sm" type="none"/>
                      <a:tailEnd len="sm" w="sm" type="none"/>
                    </a:lnL>
                    <a:lnR cap="flat" cmpd="sng" w="19050">
                      <a:solidFill>
                        <a:srgbClr val="274E13"/>
                      </a:solidFill>
                      <a:prstDash val="solid"/>
                      <a:round/>
                      <a:headEnd len="sm" w="sm" type="none"/>
                      <a:tailEnd len="sm" w="sm" type="none"/>
                    </a:lnR>
                    <a:lnT cap="flat" cmpd="sng" w="19050">
                      <a:solidFill>
                        <a:srgbClr val="274E13"/>
                      </a:solidFill>
                      <a:prstDash val="solid"/>
                      <a:round/>
                      <a:headEnd len="sm" w="sm" type="none"/>
                      <a:tailEnd len="sm" w="sm" type="none"/>
                    </a:lnT>
                    <a:lnB cap="flat" cmpd="sng" w="19050">
                      <a:solidFill>
                        <a:srgbClr val="274E13"/>
                      </a:solidFill>
                      <a:prstDash val="solid"/>
                      <a:round/>
                      <a:headEnd len="sm" w="sm" type="none"/>
                      <a:tailEnd len="sm" w="sm" type="none"/>
                    </a:lnB>
                  </a:tcPr>
                </a:tc>
                <a:tc>
                  <a:txBody>
                    <a:bodyPr>
                      <a:noAutofit/>
                    </a:bodyPr>
                    <a:lstStyle/>
                    <a:p>
                      <a:pPr indent="0" lvl="0" marL="0" rtl="0" algn="l">
                        <a:lnSpc>
                          <a:spcPct val="115000"/>
                        </a:lnSpc>
                        <a:spcBef>
                          <a:spcPts val="0"/>
                        </a:spcBef>
                        <a:spcAft>
                          <a:spcPts val="0"/>
                        </a:spcAft>
                        <a:buNone/>
                      </a:pPr>
                      <a:r>
                        <a:rPr b="1" lang="en" sz="2400">
                          <a:solidFill>
                            <a:srgbClr val="FF0000"/>
                          </a:solidFill>
                        </a:rPr>
                        <a:t>H.</a:t>
                      </a:r>
                      <a:r>
                        <a:rPr b="1" lang="en" sz="2400">
                          <a:solidFill>
                            <a:srgbClr val="FF0000"/>
                          </a:solidFill>
                        </a:rPr>
                        <a:t>influenzae</a:t>
                      </a:r>
                      <a:endParaRPr b="1" sz="2400">
                        <a:solidFill>
                          <a:srgbClr val="FF0000"/>
                        </a:solidFill>
                      </a:endParaRPr>
                    </a:p>
                  </a:txBody>
                  <a:tcPr marT="91425" marB="91425" marR="68575" marL="68575">
                    <a:lnL cap="flat" cmpd="sng" w="19050">
                      <a:solidFill>
                        <a:srgbClr val="274E13"/>
                      </a:solidFill>
                      <a:prstDash val="solid"/>
                      <a:round/>
                      <a:headEnd len="sm" w="sm" type="none"/>
                      <a:tailEnd len="sm" w="sm" type="none"/>
                    </a:lnL>
                    <a:lnR cap="flat" cmpd="sng" w="19050">
                      <a:solidFill>
                        <a:srgbClr val="274E13"/>
                      </a:solidFill>
                      <a:prstDash val="solid"/>
                      <a:round/>
                      <a:headEnd len="sm" w="sm" type="none"/>
                      <a:tailEnd len="sm" w="sm" type="none"/>
                    </a:lnR>
                    <a:lnT cap="flat" cmpd="sng" w="19050">
                      <a:solidFill>
                        <a:srgbClr val="274E13"/>
                      </a:solidFill>
                      <a:prstDash val="solid"/>
                      <a:round/>
                      <a:headEnd len="sm" w="sm" type="none"/>
                      <a:tailEnd len="sm" w="sm" type="none"/>
                    </a:lnT>
                    <a:lnB cap="flat" cmpd="sng" w="19050">
                      <a:solidFill>
                        <a:srgbClr val="274E13"/>
                      </a:solidFill>
                      <a:prstDash val="solid"/>
                      <a:round/>
                      <a:headEnd len="sm" w="sm" type="none"/>
                      <a:tailEnd len="sm" w="sm" type="none"/>
                    </a:lnB>
                    <a:solidFill>
                      <a:srgbClr val="F2DBDB"/>
                    </a:solidFill>
                  </a:tcPr>
                </a:tc>
              </a:tr>
              <a:tr h="1817075">
                <a:tc>
                  <a:txBody>
                    <a:bodyPr>
                      <a:noAutofit/>
                    </a:bodyPr>
                    <a:lstStyle/>
                    <a:p>
                      <a:pPr indent="0" lvl="0" marL="0" rtl="0" algn="l">
                        <a:lnSpc>
                          <a:spcPct val="115000"/>
                        </a:lnSpc>
                        <a:spcBef>
                          <a:spcPts val="0"/>
                        </a:spcBef>
                        <a:spcAft>
                          <a:spcPts val="0"/>
                        </a:spcAft>
                        <a:buNone/>
                      </a:pPr>
                      <a:r>
                        <a:rPr lang="en" sz="2400">
                          <a:solidFill>
                            <a:srgbClr val="222222"/>
                          </a:solidFill>
                          <a:latin typeface="Calibri"/>
                          <a:ea typeface="Calibri"/>
                          <a:cs typeface="Calibri"/>
                          <a:sym typeface="Calibri"/>
                        </a:rPr>
                        <a:t>β-hemolytic</a:t>
                      </a:r>
                      <a:endParaRPr sz="2400">
                        <a:latin typeface="Calibri"/>
                        <a:ea typeface="Calibri"/>
                        <a:cs typeface="Calibri"/>
                        <a:sym typeface="Calibri"/>
                      </a:endParaRPr>
                    </a:p>
                  </a:txBody>
                  <a:tcPr marT="91425" marB="91425" marR="68575" marL="68575">
                    <a:lnL cap="flat" cmpd="sng" w="19050">
                      <a:solidFill>
                        <a:srgbClr val="274E13"/>
                      </a:solidFill>
                      <a:prstDash val="solid"/>
                      <a:round/>
                      <a:headEnd len="sm" w="sm" type="none"/>
                      <a:tailEnd len="sm" w="sm" type="none"/>
                    </a:lnL>
                    <a:lnR cap="flat" cmpd="sng" w="19050">
                      <a:solidFill>
                        <a:srgbClr val="274E13"/>
                      </a:solidFill>
                      <a:prstDash val="solid"/>
                      <a:round/>
                      <a:headEnd len="sm" w="sm" type="none"/>
                      <a:tailEnd len="sm" w="sm" type="none"/>
                    </a:lnR>
                    <a:lnT cap="flat" cmpd="sng" w="19050">
                      <a:solidFill>
                        <a:srgbClr val="274E13"/>
                      </a:solidFill>
                      <a:prstDash val="solid"/>
                      <a:round/>
                      <a:headEnd len="sm" w="sm" type="none"/>
                      <a:tailEnd len="sm" w="sm" type="none"/>
                    </a:lnT>
                    <a:lnB cap="flat" cmpd="sng" w="19050">
                      <a:solidFill>
                        <a:srgbClr val="274E13"/>
                      </a:solidFill>
                      <a:prstDash val="solid"/>
                      <a:round/>
                      <a:headEnd len="sm" w="sm" type="none"/>
                      <a:tailEnd len="sm" w="sm" type="none"/>
                    </a:lnB>
                  </a:tcPr>
                </a:tc>
                <a:tc rowSpan="3">
                  <a:txBody>
                    <a:bodyPr>
                      <a:noAutofit/>
                    </a:bodyPr>
                    <a:lstStyle/>
                    <a:p>
                      <a:pPr indent="0" lvl="0" marL="0" rtl="0" algn="l">
                        <a:lnSpc>
                          <a:spcPct val="115000"/>
                        </a:lnSpc>
                        <a:spcBef>
                          <a:spcPts val="0"/>
                        </a:spcBef>
                        <a:spcAft>
                          <a:spcPts val="0"/>
                        </a:spcAft>
                        <a:buNone/>
                      </a:pPr>
                      <a:r>
                        <a:rPr b="1" lang="en" sz="2400"/>
                        <a:t>Neonates</a:t>
                      </a:r>
                      <a:endParaRPr b="1" sz="2400"/>
                    </a:p>
                    <a:p>
                      <a:pPr indent="0" lvl="0" marL="0" rtl="0" algn="l">
                        <a:lnSpc>
                          <a:spcPct val="115000"/>
                        </a:lnSpc>
                        <a:spcBef>
                          <a:spcPts val="0"/>
                        </a:spcBef>
                        <a:spcAft>
                          <a:spcPts val="0"/>
                        </a:spcAft>
                        <a:buNone/>
                      </a:pPr>
                      <a:r>
                        <a:t/>
                      </a:r>
                      <a:endParaRPr b="1" sz="2400"/>
                    </a:p>
                    <a:p>
                      <a:pPr indent="0" lvl="0" marL="0" rtl="0" algn="l">
                        <a:lnSpc>
                          <a:spcPct val="115000"/>
                        </a:lnSpc>
                        <a:spcBef>
                          <a:spcPts val="0"/>
                        </a:spcBef>
                        <a:spcAft>
                          <a:spcPts val="0"/>
                        </a:spcAft>
                        <a:buNone/>
                      </a:pPr>
                      <a:r>
                        <a:t/>
                      </a:r>
                      <a:endParaRPr b="1" sz="2400"/>
                    </a:p>
                    <a:p>
                      <a:pPr indent="0" lvl="0" marL="0" rtl="0" algn="l">
                        <a:lnSpc>
                          <a:spcPct val="115000"/>
                        </a:lnSpc>
                        <a:spcBef>
                          <a:spcPts val="0"/>
                        </a:spcBef>
                        <a:spcAft>
                          <a:spcPts val="0"/>
                        </a:spcAft>
                        <a:buNone/>
                      </a:pPr>
                      <a:r>
                        <a:t/>
                      </a:r>
                      <a:endParaRPr b="1" sz="2400"/>
                    </a:p>
                    <a:p>
                      <a:pPr indent="0" lvl="0" marL="0" rtl="0" algn="l">
                        <a:lnSpc>
                          <a:spcPct val="115000"/>
                        </a:lnSpc>
                        <a:spcBef>
                          <a:spcPts val="0"/>
                        </a:spcBef>
                        <a:spcAft>
                          <a:spcPts val="0"/>
                        </a:spcAft>
                        <a:buNone/>
                      </a:pPr>
                      <a:r>
                        <a:t/>
                      </a:r>
                      <a:endParaRPr b="1" sz="2400"/>
                    </a:p>
                    <a:p>
                      <a:pPr indent="0" lvl="0" marL="0" rtl="0" algn="l">
                        <a:lnSpc>
                          <a:spcPct val="115000"/>
                        </a:lnSpc>
                        <a:spcBef>
                          <a:spcPts val="0"/>
                        </a:spcBef>
                        <a:spcAft>
                          <a:spcPts val="0"/>
                        </a:spcAft>
                        <a:buNone/>
                      </a:pPr>
                      <a:r>
                        <a:t/>
                      </a:r>
                      <a:endParaRPr b="1" sz="2400"/>
                    </a:p>
                    <a:p>
                      <a:pPr indent="0" lvl="0" marL="0" rtl="0" algn="l">
                        <a:lnSpc>
                          <a:spcPct val="115000"/>
                        </a:lnSpc>
                        <a:spcBef>
                          <a:spcPts val="0"/>
                        </a:spcBef>
                        <a:spcAft>
                          <a:spcPts val="0"/>
                        </a:spcAft>
                        <a:buNone/>
                      </a:pPr>
                      <a:r>
                        <a:t/>
                      </a:r>
                      <a:endParaRPr b="1" sz="2400"/>
                    </a:p>
                    <a:p>
                      <a:pPr indent="0" lvl="0" marL="0" rtl="0" algn="l">
                        <a:lnSpc>
                          <a:spcPct val="115000"/>
                        </a:lnSpc>
                        <a:spcBef>
                          <a:spcPts val="0"/>
                        </a:spcBef>
                        <a:spcAft>
                          <a:spcPts val="0"/>
                        </a:spcAft>
                        <a:buNone/>
                      </a:pPr>
                      <a:r>
                        <a:t/>
                      </a:r>
                      <a:endParaRPr b="1" sz="2400"/>
                    </a:p>
                    <a:p>
                      <a:pPr indent="0" lvl="0" marL="0" rtl="0" algn="l">
                        <a:lnSpc>
                          <a:spcPct val="115000"/>
                        </a:lnSpc>
                        <a:spcBef>
                          <a:spcPts val="0"/>
                        </a:spcBef>
                        <a:spcAft>
                          <a:spcPts val="0"/>
                        </a:spcAft>
                        <a:buNone/>
                      </a:pPr>
                      <a:r>
                        <a:t/>
                      </a:r>
                      <a:endParaRPr b="1" sz="2400"/>
                    </a:p>
                    <a:p>
                      <a:pPr indent="0" lvl="0" marL="0" rtl="0" algn="l">
                        <a:lnSpc>
                          <a:spcPct val="115000"/>
                        </a:lnSpc>
                        <a:spcBef>
                          <a:spcPts val="0"/>
                        </a:spcBef>
                        <a:spcAft>
                          <a:spcPts val="0"/>
                        </a:spcAft>
                        <a:buNone/>
                      </a:pPr>
                      <a:r>
                        <a:t/>
                      </a:r>
                      <a:endParaRPr b="1" sz="2400"/>
                    </a:p>
                    <a:p>
                      <a:pPr indent="0" lvl="0" marL="0" rtl="0" algn="l">
                        <a:lnSpc>
                          <a:spcPct val="115000"/>
                        </a:lnSpc>
                        <a:spcBef>
                          <a:spcPts val="0"/>
                        </a:spcBef>
                        <a:spcAft>
                          <a:spcPts val="0"/>
                        </a:spcAft>
                        <a:buNone/>
                      </a:pPr>
                      <a:r>
                        <a:t/>
                      </a:r>
                      <a:endParaRPr b="1" sz="2400"/>
                    </a:p>
                    <a:p>
                      <a:pPr indent="0" lvl="0" marL="0" rtl="0" algn="l">
                        <a:lnSpc>
                          <a:spcPct val="115000"/>
                        </a:lnSpc>
                        <a:spcBef>
                          <a:spcPts val="0"/>
                        </a:spcBef>
                        <a:spcAft>
                          <a:spcPts val="0"/>
                        </a:spcAft>
                        <a:buNone/>
                      </a:pPr>
                      <a:r>
                        <a:t/>
                      </a:r>
                      <a:endParaRPr b="1" sz="2400"/>
                    </a:p>
                  </a:txBody>
                  <a:tcPr marT="91425" marB="91425" marR="68575" marL="68575">
                    <a:lnL cap="flat" cmpd="sng" w="19050">
                      <a:solidFill>
                        <a:srgbClr val="274E13"/>
                      </a:solidFill>
                      <a:prstDash val="solid"/>
                      <a:round/>
                      <a:headEnd len="sm" w="sm" type="none"/>
                      <a:tailEnd len="sm" w="sm" type="none"/>
                    </a:lnL>
                    <a:lnR cap="flat" cmpd="sng" w="19050">
                      <a:solidFill>
                        <a:srgbClr val="274E13"/>
                      </a:solidFill>
                      <a:prstDash val="solid"/>
                      <a:round/>
                      <a:headEnd len="sm" w="sm" type="none"/>
                      <a:tailEnd len="sm" w="sm" type="none"/>
                    </a:lnR>
                    <a:lnT cap="flat" cmpd="sng" w="19050">
                      <a:solidFill>
                        <a:srgbClr val="274E13"/>
                      </a:solidFill>
                      <a:prstDash val="solid"/>
                      <a:round/>
                      <a:headEnd len="sm" w="sm" type="none"/>
                      <a:tailEnd len="sm" w="sm" type="none"/>
                    </a:lnT>
                    <a:lnB cap="flat" cmpd="sng" w="19050">
                      <a:solidFill>
                        <a:srgbClr val="274E13"/>
                      </a:solidFill>
                      <a:prstDash val="solid"/>
                      <a:round/>
                      <a:headEnd len="sm" w="sm" type="none"/>
                      <a:tailEnd len="sm" w="sm" type="none"/>
                    </a:lnB>
                  </a:tcPr>
                </a:tc>
                <a:tc>
                  <a:txBody>
                    <a:bodyPr>
                      <a:noAutofit/>
                    </a:bodyPr>
                    <a:lstStyle/>
                    <a:p>
                      <a:pPr indent="0" lvl="0" marL="0" rtl="0" algn="l">
                        <a:lnSpc>
                          <a:spcPct val="115000"/>
                        </a:lnSpc>
                        <a:spcBef>
                          <a:spcPts val="0"/>
                        </a:spcBef>
                        <a:spcAft>
                          <a:spcPts val="0"/>
                        </a:spcAft>
                        <a:buNone/>
                      </a:pPr>
                      <a:r>
                        <a:rPr lang="en" sz="2400">
                          <a:solidFill>
                            <a:srgbClr val="999999"/>
                          </a:solidFill>
                          <a:latin typeface="Calibri"/>
                          <a:ea typeface="Calibri"/>
                          <a:cs typeface="Calibri"/>
                          <a:sym typeface="Calibri"/>
                        </a:rPr>
                        <a:t>Gain access to amniotic fluid during delivery or colonize newborn</a:t>
                      </a:r>
                      <a:endParaRPr sz="2400">
                        <a:solidFill>
                          <a:srgbClr val="999999"/>
                        </a:solidFill>
                        <a:latin typeface="Calibri"/>
                        <a:ea typeface="Calibri"/>
                        <a:cs typeface="Calibri"/>
                        <a:sym typeface="Calibri"/>
                      </a:endParaRPr>
                    </a:p>
                  </a:txBody>
                  <a:tcPr marT="91425" marB="91425" marR="68575" marL="68575">
                    <a:lnL cap="flat" cmpd="sng" w="19050">
                      <a:solidFill>
                        <a:srgbClr val="274E13"/>
                      </a:solidFill>
                      <a:prstDash val="solid"/>
                      <a:round/>
                      <a:headEnd len="sm" w="sm" type="none"/>
                      <a:tailEnd len="sm" w="sm" type="none"/>
                    </a:lnL>
                    <a:lnR cap="flat" cmpd="sng" w="19050">
                      <a:solidFill>
                        <a:srgbClr val="274E13"/>
                      </a:solidFill>
                      <a:prstDash val="solid"/>
                      <a:round/>
                      <a:headEnd len="sm" w="sm" type="none"/>
                      <a:tailEnd len="sm" w="sm" type="none"/>
                    </a:lnR>
                    <a:lnT cap="flat" cmpd="sng" w="19050">
                      <a:solidFill>
                        <a:srgbClr val="274E13"/>
                      </a:solidFill>
                      <a:prstDash val="solid"/>
                      <a:round/>
                      <a:headEnd len="sm" w="sm" type="none"/>
                      <a:tailEnd len="sm" w="sm" type="none"/>
                    </a:lnT>
                    <a:lnB cap="flat" cmpd="sng" w="19050">
                      <a:solidFill>
                        <a:srgbClr val="274E13"/>
                      </a:solidFill>
                      <a:prstDash val="solid"/>
                      <a:round/>
                      <a:headEnd len="sm" w="sm" type="none"/>
                      <a:tailEnd len="sm" w="sm" type="none"/>
                    </a:lnB>
                  </a:tcPr>
                </a:tc>
                <a:tc>
                  <a:txBody>
                    <a:bodyPr>
                      <a:noAutofit/>
                    </a:bodyPr>
                    <a:lstStyle/>
                    <a:p>
                      <a:pPr indent="0" lvl="0" marL="0" rtl="0" algn="l">
                        <a:lnSpc>
                          <a:spcPct val="115000"/>
                        </a:lnSpc>
                        <a:spcBef>
                          <a:spcPts val="0"/>
                        </a:spcBef>
                        <a:spcAft>
                          <a:spcPts val="0"/>
                        </a:spcAft>
                        <a:buNone/>
                      </a:pPr>
                      <a:r>
                        <a:rPr lang="en" sz="2400"/>
                        <a:t>Cocci in chains</a:t>
                      </a:r>
                      <a:endParaRPr sz="2400"/>
                    </a:p>
                  </a:txBody>
                  <a:tcPr marT="91425" marB="91425" marR="68575" marL="68575">
                    <a:lnL cap="flat" cmpd="sng" w="19050">
                      <a:solidFill>
                        <a:srgbClr val="274E13"/>
                      </a:solidFill>
                      <a:prstDash val="solid"/>
                      <a:round/>
                      <a:headEnd len="sm" w="sm" type="none"/>
                      <a:tailEnd len="sm" w="sm" type="none"/>
                    </a:lnL>
                    <a:lnR cap="flat" cmpd="sng" w="19050">
                      <a:solidFill>
                        <a:srgbClr val="274E13"/>
                      </a:solidFill>
                      <a:prstDash val="solid"/>
                      <a:round/>
                      <a:headEnd len="sm" w="sm" type="none"/>
                      <a:tailEnd len="sm" w="sm" type="none"/>
                    </a:lnR>
                    <a:lnT cap="flat" cmpd="sng" w="19050">
                      <a:solidFill>
                        <a:srgbClr val="274E13"/>
                      </a:solidFill>
                      <a:prstDash val="solid"/>
                      <a:round/>
                      <a:headEnd len="sm" w="sm" type="none"/>
                      <a:tailEnd len="sm" w="sm" type="none"/>
                    </a:lnT>
                    <a:lnB cap="flat" cmpd="sng" w="19050">
                      <a:solidFill>
                        <a:srgbClr val="274E13"/>
                      </a:solidFill>
                      <a:prstDash val="solid"/>
                      <a:round/>
                      <a:headEnd len="sm" w="sm" type="none"/>
                      <a:tailEnd len="sm" w="sm" type="none"/>
                    </a:lnB>
                  </a:tcPr>
                </a:tc>
                <a:tc>
                  <a:txBody>
                    <a:bodyPr>
                      <a:noAutofit/>
                    </a:bodyPr>
                    <a:lstStyle/>
                    <a:p>
                      <a:pPr indent="0" lvl="0" marL="0" rtl="0" algn="l">
                        <a:lnSpc>
                          <a:spcPct val="115000"/>
                        </a:lnSpc>
                        <a:spcBef>
                          <a:spcPts val="0"/>
                        </a:spcBef>
                        <a:spcAft>
                          <a:spcPts val="0"/>
                        </a:spcAft>
                        <a:buNone/>
                      </a:pPr>
                      <a:r>
                        <a:rPr lang="en" sz="2400"/>
                        <a:t>+ve</a:t>
                      </a:r>
                      <a:endParaRPr sz="2400"/>
                    </a:p>
                  </a:txBody>
                  <a:tcPr marT="91425" marB="91425" marR="68575" marL="68575">
                    <a:lnL cap="flat" cmpd="sng" w="19050">
                      <a:solidFill>
                        <a:srgbClr val="274E13"/>
                      </a:solidFill>
                      <a:prstDash val="solid"/>
                      <a:round/>
                      <a:headEnd len="sm" w="sm" type="none"/>
                      <a:tailEnd len="sm" w="sm" type="none"/>
                    </a:lnL>
                    <a:lnR cap="flat" cmpd="sng" w="19050">
                      <a:solidFill>
                        <a:srgbClr val="274E13"/>
                      </a:solidFill>
                      <a:prstDash val="solid"/>
                      <a:round/>
                      <a:headEnd len="sm" w="sm" type="none"/>
                      <a:tailEnd len="sm" w="sm" type="none"/>
                    </a:lnR>
                    <a:lnT cap="flat" cmpd="sng" w="19050">
                      <a:solidFill>
                        <a:srgbClr val="274E13"/>
                      </a:solidFill>
                      <a:prstDash val="solid"/>
                      <a:round/>
                      <a:headEnd len="sm" w="sm" type="none"/>
                      <a:tailEnd len="sm" w="sm" type="none"/>
                    </a:lnT>
                    <a:lnB cap="flat" cmpd="sng" w="19050">
                      <a:solidFill>
                        <a:srgbClr val="274E13"/>
                      </a:solidFill>
                      <a:prstDash val="solid"/>
                      <a:round/>
                      <a:headEnd len="sm" w="sm" type="none"/>
                      <a:tailEnd len="sm" w="sm" type="none"/>
                    </a:lnB>
                  </a:tcPr>
                </a:tc>
                <a:tc>
                  <a:txBody>
                    <a:bodyPr>
                      <a:noAutofit/>
                    </a:bodyPr>
                    <a:lstStyle/>
                    <a:p>
                      <a:pPr indent="0" lvl="0" marL="0" rtl="0" algn="l">
                        <a:lnSpc>
                          <a:spcPct val="115000"/>
                        </a:lnSpc>
                        <a:spcBef>
                          <a:spcPts val="0"/>
                        </a:spcBef>
                        <a:spcAft>
                          <a:spcPts val="0"/>
                        </a:spcAft>
                        <a:buNone/>
                      </a:pPr>
                      <a:r>
                        <a:rPr b="1" lang="en" sz="2400">
                          <a:solidFill>
                            <a:srgbClr val="FF0000"/>
                          </a:solidFill>
                        </a:rPr>
                        <a:t>Group B Strept.</a:t>
                      </a:r>
                      <a:endParaRPr b="1" sz="2400">
                        <a:solidFill>
                          <a:srgbClr val="FF0000"/>
                        </a:solidFill>
                      </a:endParaRPr>
                    </a:p>
                  </a:txBody>
                  <a:tcPr marT="91425" marB="91425" marR="68575" marL="68575">
                    <a:lnL cap="flat" cmpd="sng" w="19050">
                      <a:solidFill>
                        <a:srgbClr val="274E13"/>
                      </a:solidFill>
                      <a:prstDash val="solid"/>
                      <a:round/>
                      <a:headEnd len="sm" w="sm" type="none"/>
                      <a:tailEnd len="sm" w="sm" type="none"/>
                    </a:lnL>
                    <a:lnR cap="flat" cmpd="sng" w="19050">
                      <a:solidFill>
                        <a:srgbClr val="274E13"/>
                      </a:solidFill>
                      <a:prstDash val="solid"/>
                      <a:round/>
                      <a:headEnd len="sm" w="sm" type="none"/>
                      <a:tailEnd len="sm" w="sm" type="none"/>
                    </a:lnR>
                    <a:lnT cap="flat" cmpd="sng" w="19050">
                      <a:solidFill>
                        <a:srgbClr val="274E13"/>
                      </a:solidFill>
                      <a:prstDash val="solid"/>
                      <a:round/>
                      <a:headEnd len="sm" w="sm" type="none"/>
                      <a:tailEnd len="sm" w="sm" type="none"/>
                    </a:lnT>
                    <a:lnB cap="flat" cmpd="sng" w="19050">
                      <a:solidFill>
                        <a:srgbClr val="274E13"/>
                      </a:solidFill>
                      <a:prstDash val="solid"/>
                      <a:round/>
                      <a:headEnd len="sm" w="sm" type="none"/>
                      <a:tailEnd len="sm" w="sm" type="none"/>
                    </a:lnB>
                    <a:solidFill>
                      <a:srgbClr val="F2DBDB"/>
                    </a:solidFill>
                  </a:tcPr>
                </a:tc>
              </a:tr>
              <a:tr h="2404125">
                <a:tc>
                  <a:txBody>
                    <a:bodyPr>
                      <a:noAutofit/>
                    </a:bodyPr>
                    <a:lstStyle/>
                    <a:p>
                      <a:pPr indent="0" lvl="0" marL="0" rtl="0" algn="l">
                        <a:lnSpc>
                          <a:spcPct val="115000"/>
                        </a:lnSpc>
                        <a:spcBef>
                          <a:spcPts val="0"/>
                        </a:spcBef>
                        <a:spcAft>
                          <a:spcPts val="0"/>
                        </a:spcAft>
                        <a:buNone/>
                      </a:pPr>
                      <a:r>
                        <a:rPr lang="en" sz="2400">
                          <a:latin typeface="Calibri"/>
                          <a:ea typeface="Calibri"/>
                          <a:cs typeface="Calibri"/>
                          <a:sym typeface="Calibri"/>
                        </a:rPr>
                        <a:t>-lactose </a:t>
                      </a:r>
                      <a:r>
                        <a:rPr lang="en" sz="2400">
                          <a:latin typeface="Calibri"/>
                          <a:ea typeface="Calibri"/>
                          <a:cs typeface="Calibri"/>
                          <a:sym typeface="Calibri"/>
                        </a:rPr>
                        <a:t>fermenter</a:t>
                      </a:r>
                      <a:endParaRPr sz="2400">
                        <a:latin typeface="Calibri"/>
                        <a:ea typeface="Calibri"/>
                        <a:cs typeface="Calibri"/>
                        <a:sym typeface="Calibri"/>
                      </a:endParaRPr>
                    </a:p>
                  </a:txBody>
                  <a:tcPr marT="91425" marB="91425" marR="68575" marL="68575">
                    <a:lnL cap="flat" cmpd="sng" w="19050">
                      <a:solidFill>
                        <a:srgbClr val="274E13"/>
                      </a:solidFill>
                      <a:prstDash val="solid"/>
                      <a:round/>
                      <a:headEnd len="sm" w="sm" type="none"/>
                      <a:tailEnd len="sm" w="sm" type="none"/>
                    </a:lnL>
                    <a:lnR cap="flat" cmpd="sng" w="19050">
                      <a:solidFill>
                        <a:srgbClr val="274E13"/>
                      </a:solidFill>
                      <a:prstDash val="solid"/>
                      <a:round/>
                      <a:headEnd len="sm" w="sm" type="none"/>
                      <a:tailEnd len="sm" w="sm" type="none"/>
                    </a:lnR>
                    <a:lnT cap="flat" cmpd="sng" w="19050">
                      <a:solidFill>
                        <a:srgbClr val="274E13"/>
                      </a:solidFill>
                      <a:prstDash val="solid"/>
                      <a:round/>
                      <a:headEnd len="sm" w="sm" type="none"/>
                      <a:tailEnd len="sm" w="sm" type="none"/>
                    </a:lnT>
                    <a:lnB cap="flat" cmpd="sng" w="19050">
                      <a:solidFill>
                        <a:srgbClr val="274E13"/>
                      </a:solidFill>
                      <a:prstDash val="solid"/>
                      <a:round/>
                      <a:headEnd len="sm" w="sm" type="none"/>
                      <a:tailEnd len="sm" w="sm" type="none"/>
                    </a:lnB>
                  </a:tcPr>
                </a:tc>
                <a:tc vMerge="1"/>
                <a:tc>
                  <a:txBody>
                    <a:bodyPr>
                      <a:noAutofit/>
                    </a:bodyPr>
                    <a:lstStyle/>
                    <a:p>
                      <a:pPr indent="0" lvl="0" marL="0" rtl="0" algn="l">
                        <a:lnSpc>
                          <a:spcPct val="115000"/>
                        </a:lnSpc>
                        <a:spcBef>
                          <a:spcPts val="1400"/>
                        </a:spcBef>
                        <a:spcAft>
                          <a:spcPts val="0"/>
                        </a:spcAft>
                        <a:buNone/>
                      </a:pPr>
                      <a:r>
                        <a:rPr lang="en" sz="2400">
                          <a:solidFill>
                            <a:srgbClr val="999999"/>
                          </a:solidFill>
                          <a:latin typeface="Calibri"/>
                          <a:ea typeface="Calibri"/>
                          <a:cs typeface="Calibri"/>
                          <a:sym typeface="Calibri"/>
                        </a:rPr>
                        <a:t>Vaginal </a:t>
                      </a:r>
                      <a:r>
                        <a:rPr i="1" lang="en" sz="2400">
                          <a:solidFill>
                            <a:srgbClr val="999999"/>
                          </a:solidFill>
                          <a:latin typeface="Calibri"/>
                          <a:ea typeface="Calibri"/>
                          <a:cs typeface="Calibri"/>
                          <a:sym typeface="Calibri"/>
                        </a:rPr>
                        <a:t>E.coli</a:t>
                      </a:r>
                      <a:r>
                        <a:rPr lang="en" sz="2400">
                          <a:solidFill>
                            <a:srgbClr val="999999"/>
                          </a:solidFill>
                          <a:latin typeface="Calibri"/>
                          <a:ea typeface="Calibri"/>
                          <a:cs typeface="Calibri"/>
                          <a:sym typeface="Calibri"/>
                        </a:rPr>
                        <a:t> colonize infant via rupture of amniotic membrane or during birth.</a:t>
                      </a:r>
                      <a:endParaRPr sz="2400">
                        <a:solidFill>
                          <a:srgbClr val="999999"/>
                        </a:solidFill>
                        <a:latin typeface="Calibri"/>
                        <a:ea typeface="Calibri"/>
                        <a:cs typeface="Calibri"/>
                        <a:sym typeface="Calibri"/>
                      </a:endParaRPr>
                    </a:p>
                    <a:p>
                      <a:pPr indent="0" lvl="0" marL="0" rtl="0" algn="l">
                        <a:lnSpc>
                          <a:spcPct val="115000"/>
                        </a:lnSpc>
                        <a:spcBef>
                          <a:spcPts val="0"/>
                        </a:spcBef>
                        <a:spcAft>
                          <a:spcPts val="0"/>
                        </a:spcAft>
                        <a:buNone/>
                      </a:pPr>
                      <a:r>
                        <a:rPr lang="en" sz="2400">
                          <a:latin typeface="Calibri"/>
                          <a:ea typeface="Calibri"/>
                          <a:cs typeface="Calibri"/>
                          <a:sym typeface="Calibri"/>
                        </a:rPr>
                        <a:t> -</a:t>
                      </a:r>
                      <a:r>
                        <a:rPr lang="en" sz="2400">
                          <a:solidFill>
                            <a:schemeClr val="dk1"/>
                          </a:solidFill>
                          <a:latin typeface="Calibri"/>
                          <a:ea typeface="Calibri"/>
                          <a:cs typeface="Calibri"/>
                          <a:sym typeface="Calibri"/>
                        </a:rPr>
                        <a:t>K1 sialic acid capsule of some strains</a:t>
                      </a:r>
                      <a:endParaRPr sz="2400">
                        <a:latin typeface="Calibri"/>
                        <a:ea typeface="Calibri"/>
                        <a:cs typeface="Calibri"/>
                        <a:sym typeface="Calibri"/>
                      </a:endParaRPr>
                    </a:p>
                  </a:txBody>
                  <a:tcPr marT="91425" marB="91425" marR="68575" marL="68575">
                    <a:lnL cap="flat" cmpd="sng" w="19050">
                      <a:solidFill>
                        <a:srgbClr val="274E13"/>
                      </a:solidFill>
                      <a:prstDash val="solid"/>
                      <a:round/>
                      <a:headEnd len="sm" w="sm" type="none"/>
                      <a:tailEnd len="sm" w="sm" type="none"/>
                    </a:lnL>
                    <a:lnR cap="flat" cmpd="sng" w="19050">
                      <a:solidFill>
                        <a:srgbClr val="274E13"/>
                      </a:solidFill>
                      <a:prstDash val="solid"/>
                      <a:round/>
                      <a:headEnd len="sm" w="sm" type="none"/>
                      <a:tailEnd len="sm" w="sm" type="none"/>
                    </a:lnR>
                    <a:lnT cap="flat" cmpd="sng" w="19050">
                      <a:solidFill>
                        <a:srgbClr val="274E13"/>
                      </a:solidFill>
                      <a:prstDash val="solid"/>
                      <a:round/>
                      <a:headEnd len="sm" w="sm" type="none"/>
                      <a:tailEnd len="sm" w="sm" type="none"/>
                    </a:lnT>
                    <a:lnB cap="flat" cmpd="sng" w="19050">
                      <a:solidFill>
                        <a:srgbClr val="274E13"/>
                      </a:solidFill>
                      <a:prstDash val="solid"/>
                      <a:round/>
                      <a:headEnd len="sm" w="sm" type="none"/>
                      <a:tailEnd len="sm" w="sm" type="none"/>
                    </a:lnB>
                  </a:tcPr>
                </a:tc>
                <a:tc>
                  <a:txBody>
                    <a:bodyPr>
                      <a:noAutofit/>
                    </a:bodyPr>
                    <a:lstStyle/>
                    <a:p>
                      <a:pPr indent="0" lvl="0" marL="0" rtl="0" algn="l">
                        <a:lnSpc>
                          <a:spcPct val="115000"/>
                        </a:lnSpc>
                        <a:spcBef>
                          <a:spcPts val="0"/>
                        </a:spcBef>
                        <a:spcAft>
                          <a:spcPts val="0"/>
                        </a:spcAft>
                        <a:buNone/>
                      </a:pPr>
                      <a:r>
                        <a:rPr lang="en" sz="2400"/>
                        <a:t>bacilli</a:t>
                      </a:r>
                      <a:endParaRPr sz="2400"/>
                    </a:p>
                  </a:txBody>
                  <a:tcPr marT="91425" marB="91425" marR="68575" marL="68575">
                    <a:lnL cap="flat" cmpd="sng" w="19050">
                      <a:solidFill>
                        <a:srgbClr val="274E13"/>
                      </a:solidFill>
                      <a:prstDash val="solid"/>
                      <a:round/>
                      <a:headEnd len="sm" w="sm" type="none"/>
                      <a:tailEnd len="sm" w="sm" type="none"/>
                    </a:lnL>
                    <a:lnR cap="flat" cmpd="sng" w="19050">
                      <a:solidFill>
                        <a:srgbClr val="274E13"/>
                      </a:solidFill>
                      <a:prstDash val="solid"/>
                      <a:round/>
                      <a:headEnd len="sm" w="sm" type="none"/>
                      <a:tailEnd len="sm" w="sm" type="none"/>
                    </a:lnR>
                    <a:lnT cap="flat" cmpd="sng" w="19050">
                      <a:solidFill>
                        <a:srgbClr val="274E13"/>
                      </a:solidFill>
                      <a:prstDash val="solid"/>
                      <a:round/>
                      <a:headEnd len="sm" w="sm" type="none"/>
                      <a:tailEnd len="sm" w="sm" type="none"/>
                    </a:lnT>
                    <a:lnB cap="flat" cmpd="sng" w="19050">
                      <a:solidFill>
                        <a:srgbClr val="274E13"/>
                      </a:solidFill>
                      <a:prstDash val="solid"/>
                      <a:round/>
                      <a:headEnd len="sm" w="sm" type="none"/>
                      <a:tailEnd len="sm" w="sm" type="none"/>
                    </a:lnB>
                  </a:tcPr>
                </a:tc>
                <a:tc>
                  <a:txBody>
                    <a:bodyPr>
                      <a:noAutofit/>
                    </a:bodyPr>
                    <a:lstStyle/>
                    <a:p>
                      <a:pPr indent="0" lvl="0" marL="0" rtl="0" algn="l">
                        <a:lnSpc>
                          <a:spcPct val="115000"/>
                        </a:lnSpc>
                        <a:spcBef>
                          <a:spcPts val="0"/>
                        </a:spcBef>
                        <a:spcAft>
                          <a:spcPts val="0"/>
                        </a:spcAft>
                        <a:buNone/>
                      </a:pPr>
                      <a:r>
                        <a:rPr lang="en" sz="2400"/>
                        <a:t>-ve</a:t>
                      </a:r>
                      <a:endParaRPr sz="2400"/>
                    </a:p>
                  </a:txBody>
                  <a:tcPr marT="91425" marB="91425" marR="68575" marL="68575">
                    <a:lnL cap="flat" cmpd="sng" w="19050">
                      <a:solidFill>
                        <a:srgbClr val="274E13"/>
                      </a:solidFill>
                      <a:prstDash val="solid"/>
                      <a:round/>
                      <a:headEnd len="sm" w="sm" type="none"/>
                      <a:tailEnd len="sm" w="sm" type="none"/>
                    </a:lnL>
                    <a:lnR cap="flat" cmpd="sng" w="19050">
                      <a:solidFill>
                        <a:srgbClr val="274E13"/>
                      </a:solidFill>
                      <a:prstDash val="solid"/>
                      <a:round/>
                      <a:headEnd len="sm" w="sm" type="none"/>
                      <a:tailEnd len="sm" w="sm" type="none"/>
                    </a:lnR>
                    <a:lnT cap="flat" cmpd="sng" w="19050">
                      <a:solidFill>
                        <a:srgbClr val="274E13"/>
                      </a:solidFill>
                      <a:prstDash val="solid"/>
                      <a:round/>
                      <a:headEnd len="sm" w="sm" type="none"/>
                      <a:tailEnd len="sm" w="sm" type="none"/>
                    </a:lnT>
                    <a:lnB cap="flat" cmpd="sng" w="19050">
                      <a:solidFill>
                        <a:srgbClr val="274E13"/>
                      </a:solidFill>
                      <a:prstDash val="solid"/>
                      <a:round/>
                      <a:headEnd len="sm" w="sm" type="none"/>
                      <a:tailEnd len="sm" w="sm" type="none"/>
                    </a:lnB>
                  </a:tcPr>
                </a:tc>
                <a:tc>
                  <a:txBody>
                    <a:bodyPr>
                      <a:noAutofit/>
                    </a:bodyPr>
                    <a:lstStyle/>
                    <a:p>
                      <a:pPr indent="0" lvl="0" marL="0" rtl="0" algn="l">
                        <a:lnSpc>
                          <a:spcPct val="115000"/>
                        </a:lnSpc>
                        <a:spcBef>
                          <a:spcPts val="0"/>
                        </a:spcBef>
                        <a:spcAft>
                          <a:spcPts val="0"/>
                        </a:spcAft>
                        <a:buNone/>
                      </a:pPr>
                      <a:r>
                        <a:rPr b="1" lang="en" sz="2400">
                          <a:solidFill>
                            <a:srgbClr val="FF0000"/>
                          </a:solidFill>
                        </a:rPr>
                        <a:t>E.coli</a:t>
                      </a:r>
                      <a:endParaRPr b="1" sz="2400">
                        <a:solidFill>
                          <a:srgbClr val="FF0000"/>
                        </a:solidFill>
                      </a:endParaRPr>
                    </a:p>
                  </a:txBody>
                  <a:tcPr marT="91425" marB="91425" marR="68575" marL="68575">
                    <a:lnL cap="flat" cmpd="sng" w="19050">
                      <a:solidFill>
                        <a:srgbClr val="274E13"/>
                      </a:solidFill>
                      <a:prstDash val="solid"/>
                      <a:round/>
                      <a:headEnd len="sm" w="sm" type="none"/>
                      <a:tailEnd len="sm" w="sm" type="none"/>
                    </a:lnL>
                    <a:lnR cap="flat" cmpd="sng" w="19050">
                      <a:solidFill>
                        <a:srgbClr val="274E13"/>
                      </a:solidFill>
                      <a:prstDash val="solid"/>
                      <a:round/>
                      <a:headEnd len="sm" w="sm" type="none"/>
                      <a:tailEnd len="sm" w="sm" type="none"/>
                    </a:lnR>
                    <a:lnT cap="flat" cmpd="sng" w="19050">
                      <a:solidFill>
                        <a:srgbClr val="274E13"/>
                      </a:solidFill>
                      <a:prstDash val="solid"/>
                      <a:round/>
                      <a:headEnd len="sm" w="sm" type="none"/>
                      <a:tailEnd len="sm" w="sm" type="none"/>
                    </a:lnT>
                    <a:lnB cap="flat" cmpd="sng" w="19050">
                      <a:solidFill>
                        <a:srgbClr val="274E13"/>
                      </a:solidFill>
                      <a:prstDash val="solid"/>
                      <a:round/>
                      <a:headEnd len="sm" w="sm" type="none"/>
                      <a:tailEnd len="sm" w="sm" type="none"/>
                    </a:lnB>
                    <a:solidFill>
                      <a:srgbClr val="F2DBDB"/>
                    </a:solidFill>
                  </a:tcPr>
                </a:tc>
              </a:tr>
              <a:tr h="1407825">
                <a:tc>
                  <a:txBody>
                    <a:bodyPr>
                      <a:noAutofit/>
                    </a:bodyPr>
                    <a:lstStyle/>
                    <a:p>
                      <a:pPr indent="0" lvl="0" marL="0" rtl="0" algn="l">
                        <a:lnSpc>
                          <a:spcPct val="115000"/>
                        </a:lnSpc>
                        <a:spcBef>
                          <a:spcPts val="0"/>
                        </a:spcBef>
                        <a:spcAft>
                          <a:spcPts val="0"/>
                        </a:spcAft>
                        <a:buNone/>
                      </a:pPr>
                      <a:r>
                        <a:rPr lang="en" sz="2400">
                          <a:solidFill>
                            <a:srgbClr val="999999"/>
                          </a:solidFill>
                          <a:latin typeface="Calibri"/>
                          <a:ea typeface="Calibri"/>
                          <a:cs typeface="Calibri"/>
                          <a:sym typeface="Calibri"/>
                        </a:rPr>
                        <a:t>-(EXTRA)</a:t>
                      </a:r>
                      <a:endParaRPr sz="2400">
                        <a:solidFill>
                          <a:srgbClr val="999999"/>
                        </a:solidFill>
                        <a:latin typeface="Calibri"/>
                        <a:ea typeface="Calibri"/>
                        <a:cs typeface="Calibri"/>
                        <a:sym typeface="Calibri"/>
                      </a:endParaRPr>
                    </a:p>
                    <a:p>
                      <a:pPr indent="0" lvl="0" marL="0" rtl="0" algn="l">
                        <a:lnSpc>
                          <a:spcPct val="115000"/>
                        </a:lnSpc>
                        <a:spcBef>
                          <a:spcPts val="0"/>
                        </a:spcBef>
                        <a:spcAft>
                          <a:spcPts val="0"/>
                        </a:spcAft>
                        <a:buNone/>
                      </a:pPr>
                      <a:r>
                        <a:rPr lang="en" sz="2400">
                          <a:solidFill>
                            <a:srgbClr val="999999"/>
                          </a:solidFill>
                          <a:latin typeface="Calibri"/>
                          <a:ea typeface="Calibri"/>
                          <a:cs typeface="Calibri"/>
                          <a:sym typeface="Calibri"/>
                        </a:rPr>
                        <a:t>oxidase </a:t>
                      </a:r>
                      <a:r>
                        <a:rPr lang="en" sz="2400">
                          <a:solidFill>
                            <a:srgbClr val="999999"/>
                          </a:solidFill>
                          <a:latin typeface="Calibri"/>
                          <a:ea typeface="Calibri"/>
                          <a:cs typeface="Calibri"/>
                          <a:sym typeface="Calibri"/>
                        </a:rPr>
                        <a:t>negative</a:t>
                      </a:r>
                      <a:endParaRPr sz="2400">
                        <a:solidFill>
                          <a:srgbClr val="999999"/>
                        </a:solidFill>
                        <a:latin typeface="Calibri"/>
                        <a:ea typeface="Calibri"/>
                        <a:cs typeface="Calibri"/>
                        <a:sym typeface="Calibri"/>
                      </a:endParaRPr>
                    </a:p>
                  </a:txBody>
                  <a:tcPr marT="91425" marB="91425" marR="68575" marL="68575">
                    <a:lnL cap="flat" cmpd="sng" w="19050">
                      <a:solidFill>
                        <a:srgbClr val="274E13"/>
                      </a:solidFill>
                      <a:prstDash val="solid"/>
                      <a:round/>
                      <a:headEnd len="sm" w="sm" type="none"/>
                      <a:tailEnd len="sm" w="sm" type="none"/>
                    </a:lnL>
                    <a:lnR cap="flat" cmpd="sng" w="19050">
                      <a:solidFill>
                        <a:srgbClr val="274E13"/>
                      </a:solidFill>
                      <a:prstDash val="solid"/>
                      <a:round/>
                      <a:headEnd len="sm" w="sm" type="none"/>
                      <a:tailEnd len="sm" w="sm" type="none"/>
                    </a:lnR>
                    <a:lnT cap="flat" cmpd="sng" w="19050">
                      <a:solidFill>
                        <a:srgbClr val="274E13"/>
                      </a:solidFill>
                      <a:prstDash val="solid"/>
                      <a:round/>
                      <a:headEnd len="sm" w="sm" type="none"/>
                      <a:tailEnd len="sm" w="sm" type="none"/>
                    </a:lnT>
                    <a:lnB cap="flat" cmpd="sng" w="19050">
                      <a:solidFill>
                        <a:srgbClr val="274E13"/>
                      </a:solidFill>
                      <a:prstDash val="solid"/>
                      <a:round/>
                      <a:headEnd len="sm" w="sm" type="none"/>
                      <a:tailEnd len="sm" w="sm" type="none"/>
                    </a:lnB>
                  </a:tcPr>
                </a:tc>
                <a:tc vMerge="1"/>
                <a:tc>
                  <a:txBody>
                    <a:bodyPr>
                      <a:noAutofit/>
                    </a:bodyPr>
                    <a:lstStyle/>
                    <a:p>
                      <a:pPr indent="0" lvl="0" marL="0" rtl="0" algn="l">
                        <a:lnSpc>
                          <a:spcPct val="115000"/>
                        </a:lnSpc>
                        <a:spcBef>
                          <a:spcPts val="0"/>
                        </a:spcBef>
                        <a:spcAft>
                          <a:spcPts val="0"/>
                        </a:spcAft>
                        <a:buNone/>
                      </a:pPr>
                      <a:r>
                        <a:rPr lang="en" sz="2400">
                          <a:latin typeface="Calibri"/>
                          <a:ea typeface="Calibri"/>
                          <a:cs typeface="Calibri"/>
                          <a:sym typeface="Calibri"/>
                        </a:rPr>
                        <a:t> -associated with certain foods (cheese and</a:t>
                      </a:r>
                      <a:r>
                        <a:rPr lang="en" sz="2400">
                          <a:latin typeface="Calibri"/>
                          <a:ea typeface="Calibri"/>
                          <a:cs typeface="Calibri"/>
                          <a:sym typeface="Calibri"/>
                        </a:rPr>
                        <a:t> </a:t>
                      </a:r>
                      <a:r>
                        <a:rPr lang="en" sz="2400">
                          <a:latin typeface="Calibri"/>
                          <a:ea typeface="Calibri"/>
                          <a:cs typeface="Calibri"/>
                          <a:sym typeface="Calibri"/>
                        </a:rPr>
                        <a:t>meat) -may </a:t>
                      </a:r>
                      <a:r>
                        <a:rPr lang="en" sz="2400">
                          <a:latin typeface="Calibri"/>
                          <a:ea typeface="Calibri"/>
                          <a:cs typeface="Calibri"/>
                          <a:sym typeface="Calibri"/>
                        </a:rPr>
                        <a:t>affect </a:t>
                      </a:r>
                      <a:r>
                        <a:rPr lang="en" sz="2400">
                          <a:latin typeface="Calibri"/>
                          <a:ea typeface="Calibri"/>
                          <a:cs typeface="Calibri"/>
                          <a:sym typeface="Calibri"/>
                        </a:rPr>
                        <a:t>elderly</a:t>
                      </a:r>
                      <a:endParaRPr sz="2400">
                        <a:latin typeface="Calibri"/>
                        <a:ea typeface="Calibri"/>
                        <a:cs typeface="Calibri"/>
                        <a:sym typeface="Calibri"/>
                      </a:endParaRPr>
                    </a:p>
                  </a:txBody>
                  <a:tcPr marT="91425" marB="91425" marR="68575" marL="68575">
                    <a:lnL cap="flat" cmpd="sng" w="19050">
                      <a:solidFill>
                        <a:srgbClr val="274E13"/>
                      </a:solidFill>
                      <a:prstDash val="solid"/>
                      <a:round/>
                      <a:headEnd len="sm" w="sm" type="none"/>
                      <a:tailEnd len="sm" w="sm" type="none"/>
                    </a:lnL>
                    <a:lnR cap="flat" cmpd="sng" w="19050">
                      <a:solidFill>
                        <a:srgbClr val="274E13"/>
                      </a:solidFill>
                      <a:prstDash val="solid"/>
                      <a:round/>
                      <a:headEnd len="sm" w="sm" type="none"/>
                      <a:tailEnd len="sm" w="sm" type="none"/>
                    </a:lnR>
                    <a:lnT cap="flat" cmpd="sng" w="19050">
                      <a:solidFill>
                        <a:srgbClr val="274E13"/>
                      </a:solidFill>
                      <a:prstDash val="solid"/>
                      <a:round/>
                      <a:headEnd len="sm" w="sm" type="none"/>
                      <a:tailEnd len="sm" w="sm" type="none"/>
                    </a:lnT>
                    <a:lnB cap="flat" cmpd="sng" w="19050">
                      <a:solidFill>
                        <a:srgbClr val="274E13"/>
                      </a:solidFill>
                      <a:prstDash val="solid"/>
                      <a:round/>
                      <a:headEnd len="sm" w="sm" type="none"/>
                      <a:tailEnd len="sm" w="sm" type="none"/>
                    </a:lnB>
                  </a:tcPr>
                </a:tc>
                <a:tc>
                  <a:txBody>
                    <a:bodyPr>
                      <a:noAutofit/>
                    </a:bodyPr>
                    <a:lstStyle/>
                    <a:p>
                      <a:pPr indent="0" lvl="0" marL="0" rtl="0" algn="l">
                        <a:lnSpc>
                          <a:spcPct val="115000"/>
                        </a:lnSpc>
                        <a:spcBef>
                          <a:spcPts val="0"/>
                        </a:spcBef>
                        <a:spcAft>
                          <a:spcPts val="0"/>
                        </a:spcAft>
                        <a:buNone/>
                      </a:pPr>
                      <a:r>
                        <a:rPr lang="en" sz="2400"/>
                        <a:t>rods</a:t>
                      </a:r>
                      <a:endParaRPr sz="2400"/>
                    </a:p>
                  </a:txBody>
                  <a:tcPr marT="91425" marB="91425" marR="68575" marL="68575">
                    <a:lnL cap="flat" cmpd="sng" w="19050">
                      <a:solidFill>
                        <a:srgbClr val="274E13"/>
                      </a:solidFill>
                      <a:prstDash val="solid"/>
                      <a:round/>
                      <a:headEnd len="sm" w="sm" type="none"/>
                      <a:tailEnd len="sm" w="sm" type="none"/>
                    </a:lnL>
                    <a:lnR cap="flat" cmpd="sng" w="19050">
                      <a:solidFill>
                        <a:srgbClr val="274E13"/>
                      </a:solidFill>
                      <a:prstDash val="solid"/>
                      <a:round/>
                      <a:headEnd len="sm" w="sm" type="none"/>
                      <a:tailEnd len="sm" w="sm" type="none"/>
                    </a:lnR>
                    <a:lnT cap="flat" cmpd="sng" w="19050">
                      <a:solidFill>
                        <a:srgbClr val="274E13"/>
                      </a:solidFill>
                      <a:prstDash val="solid"/>
                      <a:round/>
                      <a:headEnd len="sm" w="sm" type="none"/>
                      <a:tailEnd len="sm" w="sm" type="none"/>
                    </a:lnT>
                    <a:lnB cap="flat" cmpd="sng" w="19050">
                      <a:solidFill>
                        <a:srgbClr val="274E13"/>
                      </a:solidFill>
                      <a:prstDash val="solid"/>
                      <a:round/>
                      <a:headEnd len="sm" w="sm" type="none"/>
                      <a:tailEnd len="sm" w="sm" type="none"/>
                    </a:lnB>
                  </a:tcPr>
                </a:tc>
                <a:tc>
                  <a:txBody>
                    <a:bodyPr>
                      <a:noAutofit/>
                    </a:bodyPr>
                    <a:lstStyle/>
                    <a:p>
                      <a:pPr indent="0" lvl="0" marL="0" rtl="0" algn="l">
                        <a:lnSpc>
                          <a:spcPct val="115000"/>
                        </a:lnSpc>
                        <a:spcBef>
                          <a:spcPts val="0"/>
                        </a:spcBef>
                        <a:spcAft>
                          <a:spcPts val="0"/>
                        </a:spcAft>
                        <a:buNone/>
                      </a:pPr>
                      <a:r>
                        <a:rPr lang="en" sz="2400"/>
                        <a:t>+ve</a:t>
                      </a:r>
                      <a:endParaRPr sz="2400"/>
                    </a:p>
                  </a:txBody>
                  <a:tcPr marT="91425" marB="91425" marR="68575" marL="68575">
                    <a:lnL cap="flat" cmpd="sng" w="19050">
                      <a:solidFill>
                        <a:srgbClr val="274E13"/>
                      </a:solidFill>
                      <a:prstDash val="solid"/>
                      <a:round/>
                      <a:headEnd len="sm" w="sm" type="none"/>
                      <a:tailEnd len="sm" w="sm" type="none"/>
                    </a:lnL>
                    <a:lnR cap="flat" cmpd="sng" w="19050">
                      <a:solidFill>
                        <a:srgbClr val="274E13"/>
                      </a:solidFill>
                      <a:prstDash val="solid"/>
                      <a:round/>
                      <a:headEnd len="sm" w="sm" type="none"/>
                      <a:tailEnd len="sm" w="sm" type="none"/>
                    </a:lnR>
                    <a:lnT cap="flat" cmpd="sng" w="19050">
                      <a:solidFill>
                        <a:srgbClr val="274E13"/>
                      </a:solidFill>
                      <a:prstDash val="solid"/>
                      <a:round/>
                      <a:headEnd len="sm" w="sm" type="none"/>
                      <a:tailEnd len="sm" w="sm" type="none"/>
                    </a:lnT>
                    <a:lnB cap="flat" cmpd="sng" w="19050">
                      <a:solidFill>
                        <a:srgbClr val="274E13"/>
                      </a:solidFill>
                      <a:prstDash val="solid"/>
                      <a:round/>
                      <a:headEnd len="sm" w="sm" type="none"/>
                      <a:tailEnd len="sm" w="sm" type="none"/>
                    </a:lnB>
                  </a:tcPr>
                </a:tc>
                <a:tc>
                  <a:txBody>
                    <a:bodyPr>
                      <a:noAutofit/>
                    </a:bodyPr>
                    <a:lstStyle/>
                    <a:p>
                      <a:pPr indent="0" lvl="0" marL="0" rtl="0" algn="l">
                        <a:lnSpc>
                          <a:spcPct val="115000"/>
                        </a:lnSpc>
                        <a:spcBef>
                          <a:spcPts val="0"/>
                        </a:spcBef>
                        <a:spcAft>
                          <a:spcPts val="0"/>
                        </a:spcAft>
                        <a:buNone/>
                      </a:pPr>
                      <a:r>
                        <a:rPr b="1" lang="en" sz="2400">
                          <a:solidFill>
                            <a:srgbClr val="FF0000"/>
                          </a:solidFill>
                        </a:rPr>
                        <a:t>Listeria monocytogenes</a:t>
                      </a:r>
                      <a:endParaRPr b="1" sz="2400">
                        <a:solidFill>
                          <a:srgbClr val="FF0000"/>
                        </a:solidFill>
                      </a:endParaRPr>
                    </a:p>
                  </a:txBody>
                  <a:tcPr marT="91425" marB="91425" marR="68575" marL="68575">
                    <a:lnL cap="flat" cmpd="sng" w="19050">
                      <a:solidFill>
                        <a:srgbClr val="274E13"/>
                      </a:solidFill>
                      <a:prstDash val="solid"/>
                      <a:round/>
                      <a:headEnd len="sm" w="sm" type="none"/>
                      <a:tailEnd len="sm" w="sm" type="none"/>
                    </a:lnL>
                    <a:lnR cap="flat" cmpd="sng" w="19050">
                      <a:solidFill>
                        <a:srgbClr val="274E13"/>
                      </a:solidFill>
                      <a:prstDash val="solid"/>
                      <a:round/>
                      <a:headEnd len="sm" w="sm" type="none"/>
                      <a:tailEnd len="sm" w="sm" type="none"/>
                    </a:lnR>
                    <a:lnT cap="flat" cmpd="sng" w="19050">
                      <a:solidFill>
                        <a:srgbClr val="274E13"/>
                      </a:solidFill>
                      <a:prstDash val="solid"/>
                      <a:round/>
                      <a:headEnd len="sm" w="sm" type="none"/>
                      <a:tailEnd len="sm" w="sm" type="none"/>
                    </a:lnT>
                    <a:lnB cap="flat" cmpd="sng" w="19050">
                      <a:solidFill>
                        <a:srgbClr val="274E13"/>
                      </a:solidFill>
                      <a:prstDash val="solid"/>
                      <a:round/>
                      <a:headEnd len="sm" w="sm" type="none"/>
                      <a:tailEnd len="sm" w="sm" type="none"/>
                    </a:lnB>
                    <a:solidFill>
                      <a:srgbClr val="F2DBDB"/>
                    </a:solidFill>
                  </a:tcPr>
                </a:tc>
              </a:tr>
            </a:tbl>
          </a:graphicData>
        </a:graphic>
      </p:graphicFrame>
      <p:sp>
        <p:nvSpPr>
          <p:cNvPr id="207" name="Google Shape;207;p27"/>
          <p:cNvSpPr txBox="1"/>
          <p:nvPr/>
        </p:nvSpPr>
        <p:spPr>
          <a:xfrm>
            <a:off x="-8584325" y="1322200"/>
            <a:ext cx="3000000" cy="3000000"/>
          </a:xfrm>
          <a:prstGeom prst="rect">
            <a:avLst/>
          </a:prstGeom>
          <a:noFill/>
          <a:ln>
            <a:noFill/>
          </a:ln>
        </p:spPr>
        <p:txBody>
          <a:bodyPr anchorCtr="0" anchor="ctr" bIns="91425" lIns="91425" spcFirstLastPara="1" rIns="91425" wrap="square" tIns="91425">
            <a:noAutofit/>
          </a:bodyPr>
          <a:lstStyle/>
          <a:p>
            <a:pPr indent="-704850" lvl="0" marL="939800" rtl="0" algn="l">
              <a:lnSpc>
                <a:spcPct val="90000"/>
              </a:lnSpc>
              <a:spcBef>
                <a:spcPts val="1400"/>
              </a:spcBef>
              <a:spcAft>
                <a:spcPts val="0"/>
              </a:spcAft>
              <a:buClr>
                <a:schemeClr val="dk1"/>
              </a:buClr>
              <a:buSzPts val="3700"/>
              <a:buFont typeface="Calibri"/>
              <a:buChar char="➢"/>
            </a:pPr>
            <a:r>
              <a:t/>
            </a:r>
            <a:endParaRPr/>
          </a:p>
        </p:txBody>
      </p:sp>
      <p:sp>
        <p:nvSpPr>
          <p:cNvPr id="208" name="Google Shape;208;p27"/>
          <p:cNvSpPr txBox="1"/>
          <p:nvPr/>
        </p:nvSpPr>
        <p:spPr>
          <a:xfrm>
            <a:off x="-7587150" y="2488150"/>
            <a:ext cx="3000000" cy="3000000"/>
          </a:xfrm>
          <a:prstGeom prst="rect">
            <a:avLst/>
          </a:prstGeom>
          <a:noFill/>
          <a:ln>
            <a:noFill/>
          </a:ln>
        </p:spPr>
        <p:txBody>
          <a:bodyPr anchorCtr="0" anchor="ctr" bIns="91425" lIns="91425" spcFirstLastPara="1" rIns="91425" wrap="square" tIns="91425">
            <a:noAutofit/>
          </a:bodyPr>
          <a:lstStyle/>
          <a:p>
            <a:pPr indent="-584200" lvl="0" marL="939800" rtl="0" algn="l">
              <a:lnSpc>
                <a:spcPct val="115000"/>
              </a:lnSpc>
              <a:spcBef>
                <a:spcPts val="1400"/>
              </a:spcBef>
              <a:spcAft>
                <a:spcPts val="0"/>
              </a:spcAft>
              <a:buClr>
                <a:schemeClr val="dk1"/>
              </a:buClr>
              <a:buSzPts val="1800"/>
              <a:buFont typeface="Calibri"/>
              <a:buChar char="➢"/>
            </a:pPr>
            <a:r>
              <a:t/>
            </a:r>
            <a:endParaRPr sz="1800"/>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212" name="Shape 212"/>
        <p:cNvGrpSpPr/>
        <p:nvPr/>
      </p:nvGrpSpPr>
      <p:grpSpPr>
        <a:xfrm>
          <a:off x="0" y="0"/>
          <a:ext cx="0" cy="0"/>
          <a:chOff x="0" y="0"/>
          <a:chExt cx="0" cy="0"/>
        </a:xfrm>
      </p:grpSpPr>
      <p:pic>
        <p:nvPicPr>
          <p:cNvPr id="213" name="Google Shape;213;p28"/>
          <p:cNvPicPr preferRelativeResize="0"/>
          <p:nvPr/>
        </p:nvPicPr>
        <p:blipFill>
          <a:blip r:embed="rId4">
            <a:alphaModFix/>
          </a:blip>
          <a:stretch>
            <a:fillRect/>
          </a:stretch>
        </p:blipFill>
        <p:spPr>
          <a:xfrm>
            <a:off x="4733344" y="2488152"/>
            <a:ext cx="9586545" cy="668108"/>
          </a:xfrm>
          <a:prstGeom prst="rect">
            <a:avLst/>
          </a:prstGeom>
          <a:noFill/>
          <a:ln>
            <a:noFill/>
          </a:ln>
        </p:spPr>
      </p:pic>
      <p:sp>
        <p:nvSpPr>
          <p:cNvPr id="214" name="Google Shape;214;p28"/>
          <p:cNvSpPr txBox="1"/>
          <p:nvPr>
            <p:ph type="title"/>
          </p:nvPr>
        </p:nvSpPr>
        <p:spPr>
          <a:xfrm>
            <a:off x="8410900" y="1116750"/>
            <a:ext cx="8777100" cy="15228000"/>
          </a:xfrm>
          <a:prstGeom prst="rect">
            <a:avLst/>
          </a:prstGeom>
          <a:ln cap="flat" cmpd="sng" w="9525">
            <a:solidFill>
              <a:srgbClr val="274E13"/>
            </a:solidFill>
            <a:prstDash val="solid"/>
            <a:round/>
            <a:headEnd len="sm" w="sm" type="none"/>
            <a:tailEnd len="sm" w="sm" type="none"/>
          </a:ln>
        </p:spPr>
        <p:txBody>
          <a:bodyPr anchorCtr="0" anchor="t" bIns="191875" lIns="191875" spcFirstLastPara="1" rIns="191875" wrap="square" tIns="191875">
            <a:noAutofit/>
          </a:bodyPr>
          <a:lstStyle/>
          <a:p>
            <a:pPr indent="0" lvl="0" marL="0" rtl="0" algn="l">
              <a:spcBef>
                <a:spcPts val="0"/>
              </a:spcBef>
              <a:spcAft>
                <a:spcPts val="0"/>
              </a:spcAft>
              <a:buClr>
                <a:schemeClr val="dk1"/>
              </a:buClr>
              <a:buSzPts val="1100"/>
              <a:buFont typeface="Arial"/>
              <a:buNone/>
            </a:pPr>
            <a:r>
              <a:rPr lang="en" sz="3600">
                <a:latin typeface="Calibri"/>
                <a:ea typeface="Calibri"/>
                <a:cs typeface="Calibri"/>
                <a:sym typeface="Calibri"/>
              </a:rPr>
              <a:t>4.In Q.3 which one of the following antibiotic therapies is the most appropriate treatment for the patient?</a:t>
            </a:r>
            <a:endParaRPr sz="3600">
              <a:latin typeface="Calibri"/>
              <a:ea typeface="Calibri"/>
              <a:cs typeface="Calibri"/>
              <a:sym typeface="Calibri"/>
            </a:endParaRPr>
          </a:p>
          <a:p>
            <a:pPr indent="-457200" lvl="0" marL="457200" rtl="0" algn="l">
              <a:spcBef>
                <a:spcPts val="0"/>
              </a:spcBef>
              <a:spcAft>
                <a:spcPts val="0"/>
              </a:spcAft>
              <a:buSzPts val="3600"/>
              <a:buFont typeface="Calibri"/>
              <a:buAutoNum type="alphaUcPeriod"/>
            </a:pPr>
            <a:r>
              <a:rPr lang="en" sz="3600">
                <a:latin typeface="Calibri"/>
                <a:ea typeface="Calibri"/>
                <a:cs typeface="Calibri"/>
                <a:sym typeface="Calibri"/>
              </a:rPr>
              <a:t>Gentamicin</a:t>
            </a:r>
            <a:endParaRPr sz="3600">
              <a:latin typeface="Calibri"/>
              <a:ea typeface="Calibri"/>
              <a:cs typeface="Calibri"/>
              <a:sym typeface="Calibri"/>
            </a:endParaRPr>
          </a:p>
          <a:p>
            <a:pPr indent="-457200" lvl="0" marL="457200" rtl="0" algn="l">
              <a:spcBef>
                <a:spcPts val="0"/>
              </a:spcBef>
              <a:spcAft>
                <a:spcPts val="0"/>
              </a:spcAft>
              <a:buSzPts val="3600"/>
              <a:buFont typeface="Calibri"/>
              <a:buAutoNum type="alphaUcPeriod"/>
            </a:pPr>
            <a:r>
              <a:rPr lang="en" sz="3600">
                <a:latin typeface="Calibri"/>
                <a:ea typeface="Calibri"/>
                <a:cs typeface="Calibri"/>
                <a:sym typeface="Calibri"/>
              </a:rPr>
              <a:t>Fluoroquinolone </a:t>
            </a:r>
            <a:endParaRPr sz="3600">
              <a:latin typeface="Calibri"/>
              <a:ea typeface="Calibri"/>
              <a:cs typeface="Calibri"/>
              <a:sym typeface="Calibri"/>
            </a:endParaRPr>
          </a:p>
          <a:p>
            <a:pPr indent="-457200" lvl="0" marL="457200" rtl="0" algn="l">
              <a:spcBef>
                <a:spcPts val="0"/>
              </a:spcBef>
              <a:spcAft>
                <a:spcPts val="0"/>
              </a:spcAft>
              <a:buSzPts val="3600"/>
              <a:buFont typeface="Calibri"/>
              <a:buAutoNum type="alphaUcPeriod"/>
            </a:pPr>
            <a:r>
              <a:rPr lang="en" sz="3600">
                <a:latin typeface="Calibri"/>
                <a:ea typeface="Calibri"/>
                <a:cs typeface="Calibri"/>
                <a:sym typeface="Calibri"/>
              </a:rPr>
              <a:t>Ampicillin</a:t>
            </a:r>
            <a:endParaRPr sz="3600">
              <a:latin typeface="Calibri"/>
              <a:ea typeface="Calibri"/>
              <a:cs typeface="Calibri"/>
              <a:sym typeface="Calibri"/>
            </a:endParaRPr>
          </a:p>
          <a:p>
            <a:pPr indent="-457200" lvl="0" marL="457200" rtl="0" algn="l">
              <a:spcBef>
                <a:spcPts val="0"/>
              </a:spcBef>
              <a:spcAft>
                <a:spcPts val="0"/>
              </a:spcAft>
              <a:buSzPts val="3600"/>
              <a:buFont typeface="Calibri"/>
              <a:buAutoNum type="alphaUcPeriod"/>
            </a:pPr>
            <a:r>
              <a:rPr lang="en" sz="3600">
                <a:latin typeface="Calibri"/>
                <a:ea typeface="Calibri"/>
                <a:cs typeface="Calibri"/>
                <a:sym typeface="Calibri"/>
              </a:rPr>
              <a:t>Ceftriaxone</a:t>
            </a:r>
            <a:endParaRPr sz="3600">
              <a:latin typeface="Calibri"/>
              <a:ea typeface="Calibri"/>
              <a:cs typeface="Calibri"/>
              <a:sym typeface="Calibri"/>
            </a:endParaRPr>
          </a:p>
          <a:p>
            <a:pPr indent="0" lvl="0" marL="0" rtl="0" algn="l">
              <a:spcBef>
                <a:spcPts val="0"/>
              </a:spcBef>
              <a:spcAft>
                <a:spcPts val="0"/>
              </a:spcAft>
              <a:buNone/>
            </a:pPr>
            <a:r>
              <a:rPr lang="en" sz="3600">
                <a:latin typeface="Calibri"/>
                <a:ea typeface="Calibri"/>
                <a:cs typeface="Calibri"/>
                <a:sym typeface="Calibri"/>
              </a:rPr>
              <a:t>5.which one of the following is </a:t>
            </a:r>
            <a:r>
              <a:rPr lang="en" sz="3600">
                <a:latin typeface="Calibri"/>
                <a:ea typeface="Calibri"/>
                <a:cs typeface="Calibri"/>
                <a:sym typeface="Calibri"/>
              </a:rPr>
              <a:t>characteristic</a:t>
            </a:r>
            <a:r>
              <a:rPr lang="en" sz="3600">
                <a:latin typeface="Calibri"/>
                <a:ea typeface="Calibri"/>
                <a:cs typeface="Calibri"/>
                <a:sym typeface="Calibri"/>
              </a:rPr>
              <a:t> of N.</a:t>
            </a:r>
            <a:r>
              <a:rPr lang="en" sz="3600">
                <a:latin typeface="Calibri"/>
                <a:ea typeface="Calibri"/>
                <a:cs typeface="Calibri"/>
                <a:sym typeface="Calibri"/>
              </a:rPr>
              <a:t>meningitidis</a:t>
            </a:r>
            <a:r>
              <a:rPr lang="en" sz="3600">
                <a:latin typeface="Calibri"/>
                <a:ea typeface="Calibri"/>
                <a:cs typeface="Calibri"/>
                <a:sym typeface="Calibri"/>
              </a:rPr>
              <a:t>?</a:t>
            </a:r>
            <a:endParaRPr sz="3600">
              <a:latin typeface="Calibri"/>
              <a:ea typeface="Calibri"/>
              <a:cs typeface="Calibri"/>
              <a:sym typeface="Calibri"/>
            </a:endParaRPr>
          </a:p>
          <a:p>
            <a:pPr indent="-457200" lvl="0" marL="457200" rtl="0" algn="l">
              <a:spcBef>
                <a:spcPts val="0"/>
              </a:spcBef>
              <a:spcAft>
                <a:spcPts val="0"/>
              </a:spcAft>
              <a:buSzPts val="3600"/>
              <a:buFont typeface="Calibri"/>
              <a:buAutoNum type="alphaUcPeriod"/>
            </a:pPr>
            <a:r>
              <a:rPr lang="en" sz="3600">
                <a:latin typeface="Calibri"/>
                <a:ea typeface="Calibri"/>
                <a:cs typeface="Calibri"/>
                <a:sym typeface="Calibri"/>
              </a:rPr>
              <a:t>It </a:t>
            </a:r>
            <a:r>
              <a:rPr lang="en" sz="3300">
                <a:latin typeface="Calibri"/>
                <a:ea typeface="Calibri"/>
                <a:cs typeface="Calibri"/>
                <a:sym typeface="Calibri"/>
              </a:rPr>
              <a:t> </a:t>
            </a:r>
            <a:r>
              <a:rPr lang="en" sz="3600">
                <a:latin typeface="Calibri"/>
                <a:ea typeface="Calibri"/>
                <a:cs typeface="Calibri"/>
                <a:sym typeface="Calibri"/>
              </a:rPr>
              <a:t>colonize newborn during passage through birth canal.</a:t>
            </a:r>
            <a:endParaRPr sz="3600">
              <a:latin typeface="Calibri"/>
              <a:ea typeface="Calibri"/>
              <a:cs typeface="Calibri"/>
              <a:sym typeface="Calibri"/>
            </a:endParaRPr>
          </a:p>
          <a:p>
            <a:pPr indent="-457200" lvl="0" marL="457200" rtl="0" algn="l">
              <a:spcBef>
                <a:spcPts val="0"/>
              </a:spcBef>
              <a:spcAft>
                <a:spcPts val="0"/>
              </a:spcAft>
              <a:buSzPts val="3600"/>
              <a:buFont typeface="Calibri"/>
              <a:buAutoNum type="alphaUcPeriod"/>
            </a:pPr>
            <a:r>
              <a:rPr lang="en" sz="3600">
                <a:latin typeface="Calibri"/>
                <a:ea typeface="Calibri"/>
                <a:cs typeface="Calibri"/>
                <a:sym typeface="Calibri"/>
              </a:rPr>
              <a:t> It </a:t>
            </a:r>
            <a:r>
              <a:rPr lang="en" sz="3600">
                <a:latin typeface="Calibri"/>
                <a:ea typeface="Calibri"/>
                <a:cs typeface="Calibri"/>
                <a:sym typeface="Calibri"/>
              </a:rPr>
              <a:t>isn't</a:t>
            </a:r>
            <a:r>
              <a:rPr lang="en" sz="3600">
                <a:latin typeface="Calibri"/>
                <a:ea typeface="Calibri"/>
                <a:cs typeface="Calibri"/>
                <a:sym typeface="Calibri"/>
              </a:rPr>
              <a:t> capsulated</a:t>
            </a:r>
            <a:endParaRPr sz="3600">
              <a:latin typeface="Calibri"/>
              <a:ea typeface="Calibri"/>
              <a:cs typeface="Calibri"/>
              <a:sym typeface="Calibri"/>
            </a:endParaRPr>
          </a:p>
          <a:p>
            <a:pPr indent="-457200" lvl="0" marL="457200" rtl="0" algn="l">
              <a:spcBef>
                <a:spcPts val="0"/>
              </a:spcBef>
              <a:spcAft>
                <a:spcPts val="0"/>
              </a:spcAft>
              <a:buSzPts val="3600"/>
              <a:buFont typeface="Calibri"/>
              <a:buAutoNum type="alphaUcPeriod"/>
            </a:pPr>
            <a:r>
              <a:rPr lang="en" sz="3600">
                <a:latin typeface="Calibri"/>
                <a:ea typeface="Calibri"/>
                <a:cs typeface="Calibri"/>
                <a:sym typeface="Calibri"/>
              </a:rPr>
              <a:t>It may develop after head trauma</a:t>
            </a:r>
            <a:endParaRPr sz="3600">
              <a:latin typeface="Calibri"/>
              <a:ea typeface="Calibri"/>
              <a:cs typeface="Calibri"/>
              <a:sym typeface="Calibri"/>
            </a:endParaRPr>
          </a:p>
          <a:p>
            <a:pPr indent="-457200" lvl="0" marL="457200" rtl="0" algn="l">
              <a:spcBef>
                <a:spcPts val="0"/>
              </a:spcBef>
              <a:spcAft>
                <a:spcPts val="0"/>
              </a:spcAft>
              <a:buSzPts val="3600"/>
              <a:buFont typeface="Calibri"/>
              <a:buAutoNum type="alphaUcPeriod"/>
            </a:pPr>
            <a:r>
              <a:rPr lang="en" sz="3600">
                <a:latin typeface="Calibri"/>
                <a:ea typeface="Calibri"/>
                <a:cs typeface="Calibri"/>
                <a:sym typeface="Calibri"/>
              </a:rPr>
              <a:t>It has a billi </a:t>
            </a:r>
            <a:r>
              <a:rPr lang="en" sz="3600">
                <a:latin typeface="Calibri"/>
                <a:ea typeface="Calibri"/>
                <a:cs typeface="Calibri"/>
                <a:sym typeface="Calibri"/>
              </a:rPr>
              <a:t>attach</a:t>
            </a:r>
            <a:r>
              <a:rPr lang="en" sz="3600">
                <a:latin typeface="Calibri"/>
                <a:ea typeface="Calibri"/>
                <a:cs typeface="Calibri"/>
                <a:sym typeface="Calibri"/>
              </a:rPr>
              <a:t> to </a:t>
            </a:r>
            <a:r>
              <a:rPr lang="en" sz="3600">
                <a:latin typeface="Calibri"/>
                <a:ea typeface="Calibri"/>
                <a:cs typeface="Calibri"/>
                <a:sym typeface="Calibri"/>
              </a:rPr>
              <a:t>microvilli</a:t>
            </a:r>
            <a:r>
              <a:rPr lang="en" sz="3600">
                <a:latin typeface="Calibri"/>
                <a:ea typeface="Calibri"/>
                <a:cs typeface="Calibri"/>
                <a:sym typeface="Calibri"/>
              </a:rPr>
              <a:t> of the nasopharynx </a:t>
            </a:r>
            <a:endParaRPr sz="3600">
              <a:latin typeface="Calibri"/>
              <a:ea typeface="Calibri"/>
              <a:cs typeface="Calibri"/>
              <a:sym typeface="Calibri"/>
            </a:endParaRPr>
          </a:p>
          <a:p>
            <a:pPr indent="0" lvl="0" marL="0" rtl="0" algn="l">
              <a:spcBef>
                <a:spcPts val="0"/>
              </a:spcBef>
              <a:spcAft>
                <a:spcPts val="0"/>
              </a:spcAft>
              <a:buNone/>
            </a:pPr>
            <a:r>
              <a:rPr lang="en" sz="3600">
                <a:latin typeface="Calibri"/>
                <a:ea typeface="Calibri"/>
                <a:cs typeface="Calibri"/>
                <a:sym typeface="Calibri"/>
              </a:rPr>
              <a:t>6</a:t>
            </a:r>
            <a:r>
              <a:rPr lang="en" sz="3600">
                <a:latin typeface="Calibri"/>
                <a:ea typeface="Calibri"/>
                <a:cs typeface="Calibri"/>
                <a:sym typeface="Calibri"/>
              </a:rPr>
              <a:t>.1 week-old newborn </a:t>
            </a:r>
            <a:r>
              <a:rPr lang="en" sz="3600">
                <a:latin typeface="Calibri"/>
                <a:ea typeface="Calibri"/>
                <a:cs typeface="Calibri"/>
                <a:sym typeface="Calibri"/>
              </a:rPr>
              <a:t>develop</a:t>
            </a:r>
            <a:r>
              <a:rPr lang="en" sz="3600">
                <a:latin typeface="Calibri"/>
                <a:ea typeface="Calibri"/>
                <a:cs typeface="Calibri"/>
                <a:sym typeface="Calibri"/>
              </a:rPr>
              <a:t> meningitis.</a:t>
            </a:r>
            <a:endParaRPr sz="3600">
              <a:latin typeface="Calibri"/>
              <a:ea typeface="Calibri"/>
              <a:cs typeface="Calibri"/>
              <a:sym typeface="Calibri"/>
            </a:endParaRPr>
          </a:p>
          <a:p>
            <a:pPr indent="0" lvl="0" marL="0" rtl="0" algn="l">
              <a:spcBef>
                <a:spcPts val="0"/>
              </a:spcBef>
              <a:spcAft>
                <a:spcPts val="0"/>
              </a:spcAft>
              <a:buNone/>
            </a:pPr>
            <a:r>
              <a:rPr lang="en" sz="3600">
                <a:latin typeface="Calibri"/>
                <a:ea typeface="Calibri"/>
                <a:cs typeface="Calibri"/>
                <a:sym typeface="Calibri"/>
              </a:rPr>
              <a:t>Short, gram positive rods are isolated. History reveal </a:t>
            </a:r>
            <a:r>
              <a:rPr lang="en" sz="3600">
                <a:latin typeface="Calibri"/>
                <a:ea typeface="Calibri"/>
                <a:cs typeface="Calibri"/>
                <a:sym typeface="Calibri"/>
              </a:rPr>
              <a:t>that</a:t>
            </a:r>
            <a:r>
              <a:rPr lang="en" sz="3600">
                <a:latin typeface="Calibri"/>
                <a:ea typeface="Calibri"/>
                <a:cs typeface="Calibri"/>
                <a:sym typeface="Calibri"/>
              </a:rPr>
              <a:t> the mother had eaten </a:t>
            </a:r>
            <a:r>
              <a:rPr lang="en" sz="3600">
                <a:latin typeface="Calibri"/>
                <a:ea typeface="Calibri"/>
                <a:cs typeface="Calibri"/>
                <a:sym typeface="Calibri"/>
              </a:rPr>
              <a:t>unpasteurized cheese from Mexico during pregnancy, she recalled having flu-like illness.</a:t>
            </a:r>
            <a:endParaRPr sz="3600">
              <a:latin typeface="Calibri"/>
              <a:ea typeface="Calibri"/>
              <a:cs typeface="Calibri"/>
              <a:sym typeface="Calibri"/>
            </a:endParaRPr>
          </a:p>
          <a:p>
            <a:pPr indent="0" lvl="0" marL="0" rtl="0" algn="l">
              <a:spcBef>
                <a:spcPts val="0"/>
              </a:spcBef>
              <a:spcAft>
                <a:spcPts val="0"/>
              </a:spcAft>
              <a:buNone/>
            </a:pPr>
            <a:r>
              <a:rPr lang="en" sz="3600">
                <a:latin typeface="Calibri"/>
                <a:ea typeface="Calibri"/>
                <a:cs typeface="Calibri"/>
                <a:sym typeface="Calibri"/>
              </a:rPr>
              <a:t> What is the most likely organism?</a:t>
            </a:r>
            <a:endParaRPr sz="3600">
              <a:latin typeface="Calibri"/>
              <a:ea typeface="Calibri"/>
              <a:cs typeface="Calibri"/>
              <a:sym typeface="Calibri"/>
            </a:endParaRPr>
          </a:p>
          <a:p>
            <a:pPr indent="0" lvl="0" marL="0" rtl="0" algn="l">
              <a:spcBef>
                <a:spcPts val="0"/>
              </a:spcBef>
              <a:spcAft>
                <a:spcPts val="0"/>
              </a:spcAft>
              <a:buNone/>
            </a:pPr>
            <a:r>
              <a:rPr lang="en" sz="3600">
                <a:latin typeface="Calibri"/>
                <a:ea typeface="Calibri"/>
                <a:cs typeface="Calibri"/>
                <a:sym typeface="Calibri"/>
              </a:rPr>
              <a:t>  </a:t>
            </a:r>
            <a:r>
              <a:rPr lang="en" sz="3700">
                <a:solidFill>
                  <a:srgbClr val="999999"/>
                </a:solidFill>
                <a:latin typeface="Calibri"/>
                <a:ea typeface="Calibri"/>
                <a:cs typeface="Calibri"/>
                <a:sym typeface="Calibri"/>
              </a:rPr>
              <a:t> </a:t>
            </a:r>
            <a:r>
              <a:rPr lang="en" sz="2400">
                <a:solidFill>
                  <a:srgbClr val="999999"/>
                </a:solidFill>
                <a:latin typeface="Calibri"/>
                <a:ea typeface="Calibri"/>
                <a:cs typeface="Calibri"/>
                <a:sym typeface="Calibri"/>
              </a:rPr>
              <a:t>Listeria monocytogenes .</a:t>
            </a:r>
            <a:endParaRPr sz="2400">
              <a:solidFill>
                <a:srgbClr val="999999"/>
              </a:solidFill>
              <a:latin typeface="Calibri"/>
              <a:ea typeface="Calibri"/>
              <a:cs typeface="Calibri"/>
              <a:sym typeface="Calibri"/>
            </a:endParaRPr>
          </a:p>
          <a:p>
            <a:pPr indent="0" lvl="0" marL="0" rtl="0" algn="l">
              <a:spcBef>
                <a:spcPts val="0"/>
              </a:spcBef>
              <a:spcAft>
                <a:spcPts val="0"/>
              </a:spcAft>
              <a:buNone/>
            </a:pPr>
            <a:r>
              <a:rPr lang="en" sz="3700">
                <a:solidFill>
                  <a:srgbClr val="000000"/>
                </a:solidFill>
                <a:latin typeface="Calibri"/>
                <a:ea typeface="Calibri"/>
                <a:cs typeface="Calibri"/>
                <a:sym typeface="Calibri"/>
              </a:rPr>
              <a:t> What is the management in this case?</a:t>
            </a:r>
            <a:endParaRPr sz="3700">
              <a:solidFill>
                <a:srgbClr val="000000"/>
              </a:solidFill>
              <a:latin typeface="Calibri"/>
              <a:ea typeface="Calibri"/>
              <a:cs typeface="Calibri"/>
              <a:sym typeface="Calibri"/>
            </a:endParaRPr>
          </a:p>
          <a:p>
            <a:pPr indent="0" lvl="0" marL="0" rtl="0" algn="l">
              <a:spcBef>
                <a:spcPts val="0"/>
              </a:spcBef>
              <a:spcAft>
                <a:spcPts val="0"/>
              </a:spcAft>
              <a:buNone/>
            </a:pPr>
            <a:r>
              <a:rPr lang="en" sz="3700">
                <a:solidFill>
                  <a:srgbClr val="999999"/>
                </a:solidFill>
                <a:latin typeface="Calibri"/>
                <a:ea typeface="Calibri"/>
                <a:cs typeface="Calibri"/>
                <a:sym typeface="Calibri"/>
              </a:rPr>
              <a:t>  </a:t>
            </a:r>
            <a:r>
              <a:rPr lang="en" sz="2400">
                <a:solidFill>
                  <a:srgbClr val="999999"/>
                </a:solidFill>
                <a:latin typeface="Calibri"/>
                <a:ea typeface="Calibri"/>
                <a:cs typeface="Calibri"/>
                <a:sym typeface="Calibri"/>
              </a:rPr>
              <a:t>Gentamicin and Ampicillin. 10-14 days</a:t>
            </a:r>
            <a:endParaRPr sz="2400">
              <a:latin typeface="Calibri"/>
              <a:ea typeface="Calibri"/>
              <a:cs typeface="Calibri"/>
              <a:sym typeface="Calibri"/>
            </a:endParaRPr>
          </a:p>
        </p:txBody>
      </p:sp>
      <p:sp>
        <p:nvSpPr>
          <p:cNvPr id="215" name="Google Shape;215;p28"/>
          <p:cNvSpPr txBox="1"/>
          <p:nvPr>
            <p:ph type="title"/>
          </p:nvPr>
        </p:nvSpPr>
        <p:spPr>
          <a:xfrm>
            <a:off x="593763" y="11"/>
            <a:ext cx="16231800" cy="2030100"/>
          </a:xfrm>
          <a:prstGeom prst="rect">
            <a:avLst/>
          </a:prstGeom>
        </p:spPr>
        <p:txBody>
          <a:bodyPr anchorCtr="0" anchor="t" bIns="191875" lIns="191875" spcFirstLastPara="1" rIns="191875" wrap="square" tIns="191875">
            <a:noAutofit/>
          </a:bodyPr>
          <a:lstStyle/>
          <a:p>
            <a:pPr indent="0" lvl="0" marL="0" rtl="0" algn="ctr">
              <a:spcBef>
                <a:spcPts val="0"/>
              </a:spcBef>
              <a:spcAft>
                <a:spcPts val="0"/>
              </a:spcAft>
              <a:buNone/>
            </a:pPr>
            <a:r>
              <a:rPr b="1" lang="en">
                <a:latin typeface="Josefin Sans"/>
                <a:ea typeface="Josefin Sans"/>
                <a:cs typeface="Josefin Sans"/>
                <a:sym typeface="Josefin Sans"/>
              </a:rPr>
              <a:t>Q</a:t>
            </a:r>
            <a:r>
              <a:rPr b="1" lang="en">
                <a:latin typeface="Josefin Sans"/>
                <a:ea typeface="Josefin Sans"/>
                <a:cs typeface="Josefin Sans"/>
                <a:sym typeface="Josefin Sans"/>
              </a:rPr>
              <a:t>uiz</a:t>
            </a:r>
            <a:r>
              <a:rPr lang="en"/>
              <a:t>:</a:t>
            </a:r>
            <a:endParaRPr>
              <a:latin typeface="Comic Sans MS"/>
              <a:ea typeface="Comic Sans MS"/>
              <a:cs typeface="Comic Sans MS"/>
              <a:sym typeface="Comic Sans MS"/>
            </a:endParaRPr>
          </a:p>
        </p:txBody>
      </p:sp>
      <p:sp>
        <p:nvSpPr>
          <p:cNvPr id="216" name="Google Shape;216;p28"/>
          <p:cNvSpPr txBox="1"/>
          <p:nvPr>
            <p:ph type="title"/>
          </p:nvPr>
        </p:nvSpPr>
        <p:spPr>
          <a:xfrm>
            <a:off x="231525" y="1116750"/>
            <a:ext cx="8179500" cy="15228000"/>
          </a:xfrm>
          <a:prstGeom prst="rect">
            <a:avLst/>
          </a:prstGeom>
          <a:ln cap="flat" cmpd="sng" w="9525">
            <a:solidFill>
              <a:srgbClr val="274E13"/>
            </a:solidFill>
            <a:prstDash val="solid"/>
            <a:round/>
            <a:headEnd len="sm" w="sm" type="none"/>
            <a:tailEnd len="sm" w="sm" type="none"/>
          </a:ln>
        </p:spPr>
        <p:txBody>
          <a:bodyPr anchorCtr="0" anchor="t" bIns="191875" lIns="191875" spcFirstLastPara="1" rIns="191875" wrap="square" tIns="191875">
            <a:noAutofit/>
          </a:bodyPr>
          <a:lstStyle/>
          <a:p>
            <a:pPr indent="0" lvl="0" marL="0" rtl="0" algn="l">
              <a:spcBef>
                <a:spcPts val="0"/>
              </a:spcBef>
              <a:spcAft>
                <a:spcPts val="0"/>
              </a:spcAft>
              <a:buNone/>
            </a:pPr>
            <a:r>
              <a:rPr lang="en" sz="3600">
                <a:latin typeface="Calibri"/>
                <a:ea typeface="Calibri"/>
                <a:cs typeface="Calibri"/>
                <a:sym typeface="Calibri"/>
              </a:rPr>
              <a:t>1.What is the most common cause of meningitis in neonates</a:t>
            </a:r>
            <a:endParaRPr sz="3600">
              <a:latin typeface="Calibri"/>
              <a:ea typeface="Calibri"/>
              <a:cs typeface="Calibri"/>
              <a:sym typeface="Calibri"/>
            </a:endParaRPr>
          </a:p>
          <a:p>
            <a:pPr indent="-457200" lvl="0" marL="457200" rtl="0" algn="l">
              <a:spcBef>
                <a:spcPts val="0"/>
              </a:spcBef>
              <a:spcAft>
                <a:spcPts val="0"/>
              </a:spcAft>
              <a:buSzPts val="3600"/>
              <a:buFont typeface="Calibri"/>
              <a:buAutoNum type="alphaUcPeriod"/>
            </a:pPr>
            <a:r>
              <a:rPr lang="en" sz="3600">
                <a:latin typeface="Calibri"/>
                <a:ea typeface="Calibri"/>
                <a:cs typeface="Calibri"/>
                <a:sym typeface="Calibri"/>
              </a:rPr>
              <a:t>staph.aureus </a:t>
            </a:r>
            <a:endParaRPr sz="3600">
              <a:latin typeface="Calibri"/>
              <a:ea typeface="Calibri"/>
              <a:cs typeface="Calibri"/>
              <a:sym typeface="Calibri"/>
            </a:endParaRPr>
          </a:p>
          <a:p>
            <a:pPr indent="-457200" lvl="0" marL="457200" rtl="0" algn="l">
              <a:spcBef>
                <a:spcPts val="0"/>
              </a:spcBef>
              <a:spcAft>
                <a:spcPts val="0"/>
              </a:spcAft>
              <a:buSzPts val="3600"/>
              <a:buFont typeface="Calibri"/>
              <a:buAutoNum type="alphaUcPeriod"/>
            </a:pPr>
            <a:r>
              <a:rPr lang="en" sz="3600">
                <a:latin typeface="Calibri"/>
                <a:ea typeface="Calibri"/>
                <a:cs typeface="Calibri"/>
                <a:sym typeface="Calibri"/>
              </a:rPr>
              <a:t>streptococcus pneumonia</a:t>
            </a:r>
            <a:endParaRPr sz="3600">
              <a:latin typeface="Calibri"/>
              <a:ea typeface="Calibri"/>
              <a:cs typeface="Calibri"/>
              <a:sym typeface="Calibri"/>
            </a:endParaRPr>
          </a:p>
          <a:p>
            <a:pPr indent="-457200" lvl="0" marL="457200" rtl="0" algn="l">
              <a:spcBef>
                <a:spcPts val="0"/>
              </a:spcBef>
              <a:spcAft>
                <a:spcPts val="0"/>
              </a:spcAft>
              <a:buSzPts val="3600"/>
              <a:buFont typeface="Calibri"/>
              <a:buAutoNum type="alphaUcPeriod"/>
            </a:pPr>
            <a:r>
              <a:rPr lang="en" sz="3600">
                <a:latin typeface="Calibri"/>
                <a:ea typeface="Calibri"/>
                <a:cs typeface="Calibri"/>
                <a:sym typeface="Calibri"/>
              </a:rPr>
              <a:t>E.coli</a:t>
            </a:r>
            <a:endParaRPr sz="3600">
              <a:latin typeface="Calibri"/>
              <a:ea typeface="Calibri"/>
              <a:cs typeface="Calibri"/>
              <a:sym typeface="Calibri"/>
            </a:endParaRPr>
          </a:p>
          <a:p>
            <a:pPr indent="-457200" lvl="0" marL="457200" rtl="0" algn="l">
              <a:spcBef>
                <a:spcPts val="0"/>
              </a:spcBef>
              <a:spcAft>
                <a:spcPts val="0"/>
              </a:spcAft>
              <a:buSzPts val="3600"/>
              <a:buFont typeface="Calibri"/>
              <a:buAutoNum type="alphaUcPeriod"/>
            </a:pPr>
            <a:r>
              <a:rPr lang="en" sz="3600">
                <a:latin typeface="Calibri"/>
                <a:ea typeface="Calibri"/>
                <a:cs typeface="Calibri"/>
                <a:sym typeface="Calibri"/>
              </a:rPr>
              <a:t>-klebsiella</a:t>
            </a:r>
            <a:endParaRPr sz="3600">
              <a:latin typeface="Calibri"/>
              <a:ea typeface="Calibri"/>
              <a:cs typeface="Calibri"/>
              <a:sym typeface="Calibri"/>
            </a:endParaRPr>
          </a:p>
          <a:p>
            <a:pPr indent="0" lvl="0" marL="0" rtl="0" algn="l">
              <a:spcBef>
                <a:spcPts val="0"/>
              </a:spcBef>
              <a:spcAft>
                <a:spcPts val="0"/>
              </a:spcAft>
              <a:buNone/>
            </a:pPr>
            <a:r>
              <a:rPr lang="en" sz="3600">
                <a:latin typeface="Calibri"/>
                <a:ea typeface="Calibri"/>
                <a:cs typeface="Calibri"/>
                <a:sym typeface="Calibri"/>
              </a:rPr>
              <a:t>2.A 6 month old infant is admitted to the hospital with acute meningitis. The gram stain reveal is gram negative, short rods(coccobacilli), and the mother indicates that the child has received “ all “ of the meningitis vaccination. Which of the following is the most likely cause?</a:t>
            </a:r>
            <a:endParaRPr sz="3600">
              <a:latin typeface="Calibri"/>
              <a:ea typeface="Calibri"/>
              <a:cs typeface="Calibri"/>
              <a:sym typeface="Calibri"/>
            </a:endParaRPr>
          </a:p>
          <a:p>
            <a:pPr indent="-457200" lvl="0" marL="457200" rtl="0" algn="l">
              <a:spcBef>
                <a:spcPts val="0"/>
              </a:spcBef>
              <a:spcAft>
                <a:spcPts val="0"/>
              </a:spcAft>
              <a:buSzPts val="3600"/>
              <a:buFont typeface="Calibri"/>
              <a:buAutoNum type="alphaUcPeriod"/>
            </a:pPr>
            <a:r>
              <a:rPr lang="en" sz="3600">
                <a:latin typeface="Calibri"/>
                <a:ea typeface="Calibri"/>
                <a:cs typeface="Calibri"/>
                <a:sym typeface="Calibri"/>
              </a:rPr>
              <a:t>Haemophilus influenzae</a:t>
            </a:r>
            <a:endParaRPr sz="3600">
              <a:latin typeface="Calibri"/>
              <a:ea typeface="Calibri"/>
              <a:cs typeface="Calibri"/>
              <a:sym typeface="Calibri"/>
            </a:endParaRPr>
          </a:p>
          <a:p>
            <a:pPr indent="-457200" lvl="0" marL="457200" rtl="0" algn="l">
              <a:spcBef>
                <a:spcPts val="0"/>
              </a:spcBef>
              <a:spcAft>
                <a:spcPts val="0"/>
              </a:spcAft>
              <a:buSzPts val="3600"/>
              <a:buFont typeface="Calibri"/>
              <a:buAutoNum type="alphaUcPeriod"/>
            </a:pPr>
            <a:r>
              <a:rPr lang="en" sz="3600">
                <a:latin typeface="Calibri"/>
                <a:ea typeface="Calibri"/>
                <a:cs typeface="Calibri"/>
                <a:sym typeface="Calibri"/>
              </a:rPr>
              <a:t>Listeria monocytogenes</a:t>
            </a:r>
            <a:endParaRPr sz="3600">
              <a:latin typeface="Calibri"/>
              <a:ea typeface="Calibri"/>
              <a:cs typeface="Calibri"/>
              <a:sym typeface="Calibri"/>
            </a:endParaRPr>
          </a:p>
          <a:p>
            <a:pPr indent="-457200" lvl="0" marL="457200" rtl="0" algn="l">
              <a:spcBef>
                <a:spcPts val="0"/>
              </a:spcBef>
              <a:spcAft>
                <a:spcPts val="0"/>
              </a:spcAft>
              <a:buSzPts val="3600"/>
              <a:buFont typeface="Calibri"/>
              <a:buAutoNum type="alphaUcPeriod"/>
            </a:pPr>
            <a:r>
              <a:rPr lang="en" sz="3600">
                <a:latin typeface="Calibri"/>
                <a:ea typeface="Calibri"/>
                <a:cs typeface="Calibri"/>
                <a:sym typeface="Calibri"/>
              </a:rPr>
              <a:t>Neisseria meningitidis </a:t>
            </a:r>
            <a:endParaRPr sz="3600">
              <a:latin typeface="Calibri"/>
              <a:ea typeface="Calibri"/>
              <a:cs typeface="Calibri"/>
              <a:sym typeface="Calibri"/>
            </a:endParaRPr>
          </a:p>
          <a:p>
            <a:pPr indent="-457200" lvl="0" marL="457200" rtl="0" algn="l">
              <a:spcBef>
                <a:spcPts val="0"/>
              </a:spcBef>
              <a:spcAft>
                <a:spcPts val="0"/>
              </a:spcAft>
              <a:buSzPts val="3600"/>
              <a:buFont typeface="Calibri"/>
              <a:buAutoNum type="alphaUcPeriod"/>
            </a:pPr>
            <a:r>
              <a:rPr lang="en" sz="3600">
                <a:latin typeface="Calibri"/>
                <a:ea typeface="Calibri"/>
                <a:cs typeface="Calibri"/>
                <a:sym typeface="Calibri"/>
              </a:rPr>
              <a:t>Streptococcus pneumonia</a:t>
            </a:r>
            <a:endParaRPr sz="3600">
              <a:latin typeface="Calibri"/>
              <a:ea typeface="Calibri"/>
              <a:cs typeface="Calibri"/>
              <a:sym typeface="Calibri"/>
            </a:endParaRPr>
          </a:p>
          <a:p>
            <a:pPr indent="0" lvl="0" marL="0" rtl="0" algn="l">
              <a:spcBef>
                <a:spcPts val="0"/>
              </a:spcBef>
              <a:spcAft>
                <a:spcPts val="0"/>
              </a:spcAft>
              <a:buNone/>
            </a:pPr>
            <a:r>
              <a:rPr lang="en" sz="3600">
                <a:latin typeface="Calibri"/>
                <a:ea typeface="Calibri"/>
                <a:cs typeface="Calibri"/>
                <a:sym typeface="Calibri"/>
              </a:rPr>
              <a:t>3.A- 55 years old man came to the clinic complaining about increase sensitivity to light and headache.Lumbar puncture staining  revealed a gram negative diplococci what is the most likely causative organism in this case ?</a:t>
            </a:r>
            <a:endParaRPr sz="3600">
              <a:latin typeface="Calibri"/>
              <a:ea typeface="Calibri"/>
              <a:cs typeface="Calibri"/>
              <a:sym typeface="Calibri"/>
            </a:endParaRPr>
          </a:p>
          <a:p>
            <a:pPr indent="-457200" lvl="0" marL="457200" rtl="0" algn="l">
              <a:spcBef>
                <a:spcPts val="0"/>
              </a:spcBef>
              <a:spcAft>
                <a:spcPts val="0"/>
              </a:spcAft>
              <a:buSzPts val="3600"/>
              <a:buFont typeface="Calibri"/>
              <a:buAutoNum type="alphaUcPeriod"/>
            </a:pPr>
            <a:r>
              <a:rPr lang="en" sz="3600">
                <a:latin typeface="Calibri"/>
                <a:ea typeface="Calibri"/>
                <a:cs typeface="Calibri"/>
                <a:sym typeface="Calibri"/>
              </a:rPr>
              <a:t> Haemophilus influenzae</a:t>
            </a:r>
            <a:endParaRPr sz="3600">
              <a:latin typeface="Calibri"/>
              <a:ea typeface="Calibri"/>
              <a:cs typeface="Calibri"/>
              <a:sym typeface="Calibri"/>
            </a:endParaRPr>
          </a:p>
          <a:p>
            <a:pPr indent="-457200" lvl="0" marL="457200" rtl="0" algn="l">
              <a:spcBef>
                <a:spcPts val="0"/>
              </a:spcBef>
              <a:spcAft>
                <a:spcPts val="0"/>
              </a:spcAft>
              <a:buSzPts val="3600"/>
              <a:buFont typeface="Calibri"/>
              <a:buAutoNum type="alphaUcPeriod"/>
            </a:pPr>
            <a:r>
              <a:rPr lang="en" sz="3600">
                <a:latin typeface="Calibri"/>
                <a:ea typeface="Calibri"/>
                <a:cs typeface="Calibri"/>
                <a:sym typeface="Calibri"/>
              </a:rPr>
              <a:t> Listeria monocytogenes</a:t>
            </a:r>
            <a:endParaRPr sz="3600">
              <a:latin typeface="Calibri"/>
              <a:ea typeface="Calibri"/>
              <a:cs typeface="Calibri"/>
              <a:sym typeface="Calibri"/>
            </a:endParaRPr>
          </a:p>
          <a:p>
            <a:pPr indent="-457200" lvl="0" marL="457200" rtl="0" algn="l">
              <a:spcBef>
                <a:spcPts val="0"/>
              </a:spcBef>
              <a:spcAft>
                <a:spcPts val="0"/>
              </a:spcAft>
              <a:buSzPts val="3600"/>
              <a:buFont typeface="Calibri"/>
              <a:buAutoNum type="alphaUcPeriod"/>
            </a:pPr>
            <a:r>
              <a:rPr lang="en" sz="3600">
                <a:latin typeface="Calibri"/>
                <a:ea typeface="Calibri"/>
                <a:cs typeface="Calibri"/>
                <a:sym typeface="Calibri"/>
              </a:rPr>
              <a:t>Neisseria meningitidis </a:t>
            </a:r>
            <a:endParaRPr sz="3600">
              <a:latin typeface="Calibri"/>
              <a:ea typeface="Calibri"/>
              <a:cs typeface="Calibri"/>
              <a:sym typeface="Calibri"/>
            </a:endParaRPr>
          </a:p>
          <a:p>
            <a:pPr indent="-457200" lvl="0" marL="457200" rtl="0" algn="l">
              <a:spcBef>
                <a:spcPts val="0"/>
              </a:spcBef>
              <a:spcAft>
                <a:spcPts val="0"/>
              </a:spcAft>
              <a:buSzPts val="3600"/>
              <a:buFont typeface="Calibri"/>
              <a:buAutoNum type="alphaUcPeriod"/>
            </a:pPr>
            <a:r>
              <a:rPr lang="en" sz="3600">
                <a:latin typeface="Calibri"/>
                <a:ea typeface="Calibri"/>
                <a:cs typeface="Calibri"/>
                <a:sym typeface="Calibri"/>
              </a:rPr>
              <a:t>Streptococcus pneumonia</a:t>
            </a:r>
            <a:endParaRPr sz="3600">
              <a:latin typeface="Calibri"/>
              <a:ea typeface="Calibri"/>
              <a:cs typeface="Calibri"/>
              <a:sym typeface="Calibri"/>
            </a:endParaRPr>
          </a:p>
          <a:p>
            <a:pPr indent="0" lvl="0" marL="0" rtl="0" algn="l">
              <a:spcBef>
                <a:spcPts val="0"/>
              </a:spcBef>
              <a:spcAft>
                <a:spcPts val="0"/>
              </a:spcAft>
              <a:buNone/>
            </a:pPr>
            <a:r>
              <a:t/>
            </a:r>
            <a:endParaRPr sz="3600">
              <a:latin typeface="Calibri"/>
              <a:ea typeface="Calibri"/>
              <a:cs typeface="Calibri"/>
              <a:sym typeface="Calibri"/>
            </a:endParaRPr>
          </a:p>
          <a:p>
            <a:pPr indent="0" lvl="0" marL="0" rtl="0" algn="l">
              <a:spcBef>
                <a:spcPts val="0"/>
              </a:spcBef>
              <a:spcAft>
                <a:spcPts val="0"/>
              </a:spcAft>
              <a:buNone/>
            </a:pPr>
            <a:r>
              <a:t/>
            </a:r>
            <a:endParaRPr sz="3600">
              <a:latin typeface="Calibri"/>
              <a:ea typeface="Calibri"/>
              <a:cs typeface="Calibri"/>
              <a:sym typeface="Calibri"/>
            </a:endParaRPr>
          </a:p>
          <a:p>
            <a:pPr indent="0" lvl="0" marL="0" rtl="0" algn="l">
              <a:lnSpc>
                <a:spcPct val="115000"/>
              </a:lnSpc>
              <a:spcBef>
                <a:spcPts val="1400"/>
              </a:spcBef>
              <a:spcAft>
                <a:spcPts val="0"/>
              </a:spcAft>
              <a:buNone/>
            </a:pPr>
            <a:r>
              <a:t/>
            </a:r>
            <a:endParaRPr sz="3700">
              <a:latin typeface="Calibri"/>
              <a:ea typeface="Calibri"/>
              <a:cs typeface="Calibri"/>
              <a:sym typeface="Calibri"/>
            </a:endParaRPr>
          </a:p>
          <a:p>
            <a:pPr indent="0" lvl="0" marL="457200" rtl="0" algn="ctr">
              <a:spcBef>
                <a:spcPts val="0"/>
              </a:spcBef>
              <a:spcAft>
                <a:spcPts val="0"/>
              </a:spcAft>
              <a:buNone/>
            </a:pPr>
            <a:r>
              <a:t/>
            </a:r>
            <a:endParaRPr sz="3000">
              <a:latin typeface="Calibri"/>
              <a:ea typeface="Calibri"/>
              <a:cs typeface="Calibri"/>
              <a:sym typeface="Calibri"/>
            </a:endParaRPr>
          </a:p>
        </p:txBody>
      </p:sp>
      <p:pic>
        <p:nvPicPr>
          <p:cNvPr id="217" name="Google Shape;217;p28"/>
          <p:cNvPicPr preferRelativeResize="0"/>
          <p:nvPr/>
        </p:nvPicPr>
        <p:blipFill>
          <a:blip r:embed="rId5">
            <a:alphaModFix/>
          </a:blip>
          <a:stretch>
            <a:fillRect/>
          </a:stretch>
        </p:blipFill>
        <p:spPr>
          <a:xfrm>
            <a:off x="13906600" y="18837100"/>
            <a:ext cx="2918975" cy="2030098"/>
          </a:xfrm>
          <a:prstGeom prst="rect">
            <a:avLst/>
          </a:prstGeom>
          <a:noFill/>
          <a:ln>
            <a:noFill/>
          </a:ln>
        </p:spPr>
      </p:pic>
      <p:sp>
        <p:nvSpPr>
          <p:cNvPr id="218" name="Google Shape;218;p28"/>
          <p:cNvSpPr txBox="1"/>
          <p:nvPr/>
        </p:nvSpPr>
        <p:spPr>
          <a:xfrm rot="5400000">
            <a:off x="11833275" y="22018200"/>
            <a:ext cx="2341500" cy="4347900"/>
          </a:xfrm>
          <a:prstGeom prst="rect">
            <a:avLst/>
          </a:prstGeom>
          <a:noFill/>
          <a:ln>
            <a:noFill/>
          </a:ln>
        </p:spPr>
        <p:txBody>
          <a:bodyPr anchorCtr="0" anchor="ctr" bIns="91425" lIns="91425" spcFirstLastPara="1" rIns="91425" wrap="square" tIns="91425">
            <a:noAutofit/>
          </a:bodyPr>
          <a:lstStyle/>
          <a:p>
            <a:pPr indent="0" lvl="0" marL="457200" rtl="0" algn="l">
              <a:spcBef>
                <a:spcPts val="0"/>
              </a:spcBef>
              <a:spcAft>
                <a:spcPts val="0"/>
              </a:spcAft>
              <a:buNone/>
            </a:pPr>
            <a:r>
              <a:rPr i="1" lang="en" sz="3000">
                <a:solidFill>
                  <a:srgbClr val="999999"/>
                </a:solidFill>
                <a:latin typeface="Calibri"/>
                <a:ea typeface="Calibri"/>
                <a:cs typeface="Calibri"/>
                <a:sym typeface="Calibri"/>
              </a:rPr>
              <a:t>a</a:t>
            </a:r>
            <a:r>
              <a:rPr i="1" lang="en" sz="3000">
                <a:solidFill>
                  <a:srgbClr val="999999"/>
                </a:solidFill>
                <a:latin typeface="Calibri"/>
                <a:ea typeface="Calibri"/>
                <a:cs typeface="Calibri"/>
                <a:sym typeface="Calibri"/>
              </a:rPr>
              <a:t>nswers :</a:t>
            </a:r>
            <a:endParaRPr i="1" sz="3000">
              <a:solidFill>
                <a:srgbClr val="999999"/>
              </a:solidFill>
              <a:latin typeface="Calibri"/>
              <a:ea typeface="Calibri"/>
              <a:cs typeface="Calibri"/>
              <a:sym typeface="Calibri"/>
            </a:endParaRPr>
          </a:p>
          <a:p>
            <a:pPr indent="0" lvl="0" marL="457200" rtl="0" algn="l">
              <a:spcBef>
                <a:spcPts val="0"/>
              </a:spcBef>
              <a:spcAft>
                <a:spcPts val="0"/>
              </a:spcAft>
              <a:buNone/>
            </a:pPr>
            <a:r>
              <a:rPr i="1" lang="en" sz="3000">
                <a:solidFill>
                  <a:srgbClr val="999999"/>
                </a:solidFill>
                <a:latin typeface="Calibri"/>
                <a:ea typeface="Calibri"/>
                <a:cs typeface="Calibri"/>
                <a:sym typeface="Calibri"/>
              </a:rPr>
              <a:t>1-C</a:t>
            </a:r>
            <a:endParaRPr i="1" sz="3000">
              <a:solidFill>
                <a:srgbClr val="999999"/>
              </a:solidFill>
              <a:latin typeface="Calibri"/>
              <a:ea typeface="Calibri"/>
              <a:cs typeface="Calibri"/>
              <a:sym typeface="Calibri"/>
            </a:endParaRPr>
          </a:p>
          <a:p>
            <a:pPr indent="0" lvl="0" marL="457200" rtl="0" algn="l">
              <a:spcBef>
                <a:spcPts val="0"/>
              </a:spcBef>
              <a:spcAft>
                <a:spcPts val="0"/>
              </a:spcAft>
              <a:buNone/>
            </a:pPr>
            <a:r>
              <a:rPr i="1" lang="en" sz="3000">
                <a:solidFill>
                  <a:srgbClr val="999999"/>
                </a:solidFill>
                <a:latin typeface="Calibri"/>
                <a:ea typeface="Calibri"/>
                <a:cs typeface="Calibri"/>
                <a:sym typeface="Calibri"/>
              </a:rPr>
              <a:t>2-A</a:t>
            </a:r>
            <a:endParaRPr i="1" sz="3000">
              <a:solidFill>
                <a:srgbClr val="999999"/>
              </a:solidFill>
              <a:latin typeface="Calibri"/>
              <a:ea typeface="Calibri"/>
              <a:cs typeface="Calibri"/>
              <a:sym typeface="Calibri"/>
            </a:endParaRPr>
          </a:p>
          <a:p>
            <a:pPr indent="0" lvl="0" marL="457200" rtl="0" algn="l">
              <a:spcBef>
                <a:spcPts val="0"/>
              </a:spcBef>
              <a:spcAft>
                <a:spcPts val="0"/>
              </a:spcAft>
              <a:buNone/>
            </a:pPr>
            <a:r>
              <a:rPr i="1" lang="en" sz="3000">
                <a:solidFill>
                  <a:srgbClr val="999999"/>
                </a:solidFill>
                <a:latin typeface="Calibri"/>
                <a:ea typeface="Calibri"/>
                <a:cs typeface="Calibri"/>
                <a:sym typeface="Calibri"/>
              </a:rPr>
              <a:t>3-C</a:t>
            </a:r>
            <a:endParaRPr i="1" sz="3000">
              <a:solidFill>
                <a:srgbClr val="999999"/>
              </a:solidFill>
              <a:latin typeface="Calibri"/>
              <a:ea typeface="Calibri"/>
              <a:cs typeface="Calibri"/>
              <a:sym typeface="Calibri"/>
            </a:endParaRPr>
          </a:p>
          <a:p>
            <a:pPr indent="0" lvl="0" marL="457200" rtl="0" algn="l">
              <a:spcBef>
                <a:spcPts val="0"/>
              </a:spcBef>
              <a:spcAft>
                <a:spcPts val="0"/>
              </a:spcAft>
              <a:buNone/>
            </a:pPr>
            <a:r>
              <a:rPr i="1" lang="en" sz="3000">
                <a:solidFill>
                  <a:srgbClr val="999999"/>
                </a:solidFill>
                <a:latin typeface="Calibri"/>
                <a:ea typeface="Calibri"/>
                <a:cs typeface="Calibri"/>
                <a:sym typeface="Calibri"/>
              </a:rPr>
              <a:t>4-D</a:t>
            </a:r>
            <a:endParaRPr i="1" sz="3000">
              <a:solidFill>
                <a:srgbClr val="999999"/>
              </a:solidFill>
              <a:latin typeface="Calibri"/>
              <a:ea typeface="Calibri"/>
              <a:cs typeface="Calibri"/>
              <a:sym typeface="Calibri"/>
            </a:endParaRPr>
          </a:p>
          <a:p>
            <a:pPr indent="0" lvl="0" marL="457200" rtl="0" algn="l">
              <a:spcBef>
                <a:spcPts val="0"/>
              </a:spcBef>
              <a:spcAft>
                <a:spcPts val="0"/>
              </a:spcAft>
              <a:buNone/>
            </a:pPr>
            <a:r>
              <a:rPr i="1" lang="en" sz="3000">
                <a:solidFill>
                  <a:srgbClr val="999999"/>
                </a:solidFill>
                <a:latin typeface="Calibri"/>
                <a:ea typeface="Calibri"/>
                <a:cs typeface="Calibri"/>
                <a:sym typeface="Calibri"/>
              </a:rPr>
              <a:t>5-D</a:t>
            </a:r>
            <a:endParaRPr i="1" sz="3000">
              <a:solidFill>
                <a:srgbClr val="999999"/>
              </a:solidFill>
              <a:latin typeface="Calibri"/>
              <a:ea typeface="Calibri"/>
              <a:cs typeface="Calibri"/>
              <a:sym typeface="Calibri"/>
            </a:endParaRPr>
          </a:p>
        </p:txBody>
      </p:sp>
      <p:sp>
        <p:nvSpPr>
          <p:cNvPr id="219" name="Google Shape;219;p28"/>
          <p:cNvSpPr txBox="1"/>
          <p:nvPr/>
        </p:nvSpPr>
        <p:spPr>
          <a:xfrm>
            <a:off x="231525" y="16344750"/>
            <a:ext cx="16956300" cy="6763500"/>
          </a:xfrm>
          <a:prstGeom prst="rect">
            <a:avLst/>
          </a:prstGeom>
          <a:noFill/>
          <a:ln cap="flat" cmpd="sng" w="9525">
            <a:solidFill>
              <a:srgbClr val="274E13"/>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3600">
                <a:solidFill>
                  <a:schemeClr val="dk1"/>
                </a:solidFill>
                <a:latin typeface="Calibri"/>
                <a:ea typeface="Calibri"/>
                <a:cs typeface="Calibri"/>
                <a:sym typeface="Calibri"/>
              </a:rPr>
              <a:t> 7.A cluster of cases of meningitis occurred among elderly people (age   65 years) over a large geographic region. The causative agent, isolated from the CSF of infected patients, had the cell and colony morphology shown. The only common feature among the patients was that they all consumed fresh cantaloupe within a week of onset of symptoms. </a:t>
            </a:r>
            <a:endParaRPr sz="36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3700">
                <a:solidFill>
                  <a:schemeClr val="dk1"/>
                </a:solidFill>
                <a:latin typeface="Calibri"/>
                <a:ea typeface="Calibri"/>
                <a:cs typeface="Calibri"/>
                <a:sym typeface="Calibri"/>
              </a:rPr>
              <a:t>What is the cell and colony morphology of the bacterium shown?</a:t>
            </a:r>
            <a:endParaRPr sz="37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3700">
                <a:solidFill>
                  <a:schemeClr val="dk1"/>
                </a:solidFill>
                <a:latin typeface="Calibri"/>
                <a:ea typeface="Calibri"/>
                <a:cs typeface="Calibri"/>
                <a:sym typeface="Calibri"/>
              </a:rPr>
              <a:t> </a:t>
            </a:r>
            <a:r>
              <a:rPr lang="en" sz="2400">
                <a:solidFill>
                  <a:srgbClr val="999999"/>
                </a:solidFill>
                <a:latin typeface="Calibri"/>
                <a:ea typeface="Calibri"/>
                <a:cs typeface="Calibri"/>
                <a:sym typeface="Calibri"/>
              </a:rPr>
              <a:t>Gram positive bacilli</a:t>
            </a:r>
            <a:endParaRPr sz="2400">
              <a:solidFill>
                <a:srgbClr val="999999"/>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3700">
                <a:solidFill>
                  <a:schemeClr val="dk1"/>
                </a:solidFill>
                <a:latin typeface="Calibri"/>
                <a:ea typeface="Calibri"/>
                <a:cs typeface="Calibri"/>
                <a:sym typeface="Calibri"/>
              </a:rPr>
              <a:t>What is the most likely etiology and infection?  </a:t>
            </a:r>
            <a:endParaRPr sz="37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2400">
                <a:solidFill>
                  <a:srgbClr val="999999"/>
                </a:solidFill>
                <a:latin typeface="Calibri"/>
                <a:ea typeface="Calibri"/>
                <a:cs typeface="Calibri"/>
                <a:sym typeface="Calibri"/>
              </a:rPr>
              <a:t>He  most likely have  meningitis  caused by  Listeria monocytogenes .</a:t>
            </a:r>
            <a:endParaRPr sz="2400">
              <a:solidFill>
                <a:srgbClr val="999999"/>
              </a:solidFill>
              <a:latin typeface="Calibri"/>
              <a:ea typeface="Calibri"/>
              <a:cs typeface="Calibri"/>
              <a:sym typeface="Calibri"/>
            </a:endParaRPr>
          </a:p>
          <a:p>
            <a:pPr indent="0" lvl="0" marL="0" rtl="0" algn="l">
              <a:spcBef>
                <a:spcPts val="0"/>
              </a:spcBef>
              <a:spcAft>
                <a:spcPts val="0"/>
              </a:spcAft>
              <a:buNone/>
            </a:pPr>
            <a:r>
              <a:rPr lang="en" sz="3700">
                <a:solidFill>
                  <a:schemeClr val="dk1"/>
                </a:solidFill>
                <a:latin typeface="Calibri"/>
                <a:ea typeface="Calibri"/>
                <a:cs typeface="Calibri"/>
                <a:sym typeface="Calibri"/>
              </a:rPr>
              <a:t>What did you expect the levels of (protein,glucose)And PMN count After performing an analysis of the CSF ?</a:t>
            </a:r>
            <a:endParaRPr sz="37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2400">
                <a:solidFill>
                  <a:srgbClr val="999999"/>
                </a:solidFill>
                <a:latin typeface="Calibri"/>
                <a:ea typeface="Calibri"/>
                <a:cs typeface="Calibri"/>
                <a:sym typeface="Calibri"/>
              </a:rPr>
              <a:t>PMN= &gt; 60%     Glucose =  &lt; 45 % of blood    Protein= &gt;60 mg/dl</a:t>
            </a:r>
            <a:endParaRPr sz="2400">
              <a:solidFill>
                <a:srgbClr val="999999"/>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223" name="Shape 223"/>
        <p:cNvGrpSpPr/>
        <p:nvPr/>
      </p:nvGrpSpPr>
      <p:grpSpPr>
        <a:xfrm>
          <a:off x="0" y="0"/>
          <a:ext cx="0" cy="0"/>
          <a:chOff x="0" y="0"/>
          <a:chExt cx="0" cy="0"/>
        </a:xfrm>
      </p:grpSpPr>
      <p:sp>
        <p:nvSpPr>
          <p:cNvPr id="224" name="Google Shape;224;p29"/>
          <p:cNvSpPr txBox="1"/>
          <p:nvPr/>
        </p:nvSpPr>
        <p:spPr>
          <a:xfrm>
            <a:off x="891170" y="14472520"/>
            <a:ext cx="15075600" cy="1749000"/>
          </a:xfrm>
          <a:prstGeom prst="rect">
            <a:avLst/>
          </a:prstGeom>
          <a:noFill/>
          <a:ln>
            <a:noFill/>
          </a:ln>
        </p:spPr>
        <p:txBody>
          <a:bodyPr anchorCtr="0" anchor="t" bIns="191875" lIns="191875" spcFirstLastPara="1" rIns="191875" wrap="square" tIns="191875">
            <a:noAutofit/>
          </a:bodyPr>
          <a:lstStyle/>
          <a:p>
            <a:pPr indent="0" lvl="0" marL="0" rtl="0" algn="l">
              <a:spcBef>
                <a:spcPts val="0"/>
              </a:spcBef>
              <a:spcAft>
                <a:spcPts val="0"/>
              </a:spcAft>
              <a:buNone/>
            </a:pPr>
            <a:r>
              <a:t/>
            </a:r>
            <a:endParaRPr/>
          </a:p>
        </p:txBody>
      </p:sp>
      <p:sp>
        <p:nvSpPr>
          <p:cNvPr id="225" name="Google Shape;225;p29"/>
          <p:cNvSpPr txBox="1"/>
          <p:nvPr/>
        </p:nvSpPr>
        <p:spPr>
          <a:xfrm>
            <a:off x="4782475" y="17812800"/>
            <a:ext cx="7293000" cy="5660700"/>
          </a:xfrm>
          <a:prstGeom prst="rect">
            <a:avLst/>
          </a:prstGeom>
          <a:noFill/>
          <a:ln>
            <a:noFill/>
          </a:ln>
        </p:spPr>
        <p:txBody>
          <a:bodyPr anchorCtr="0" anchor="t" bIns="191875" lIns="191875" spcFirstLastPara="1" rIns="191875" wrap="square" tIns="191875">
            <a:noAutofit/>
          </a:bodyPr>
          <a:lstStyle/>
          <a:p>
            <a:pPr indent="0" lvl="0" marL="0" rtl="0" algn="ctr">
              <a:spcBef>
                <a:spcPts val="0"/>
              </a:spcBef>
              <a:spcAft>
                <a:spcPts val="0"/>
              </a:spcAft>
              <a:buNone/>
            </a:pPr>
            <a:r>
              <a:rPr b="1" lang="en" sz="5900">
                <a:solidFill>
                  <a:schemeClr val="dk1"/>
                </a:solidFill>
                <a:latin typeface="Amatic SC"/>
                <a:ea typeface="Amatic SC"/>
                <a:cs typeface="Amatic SC"/>
                <a:sym typeface="Amatic SC"/>
              </a:rPr>
              <a:t>abdulhakim al-onaiq</a:t>
            </a:r>
            <a:endParaRPr b="1" sz="5900">
              <a:solidFill>
                <a:schemeClr val="dk1"/>
              </a:solidFill>
              <a:latin typeface="Amatic SC"/>
              <a:ea typeface="Amatic SC"/>
              <a:cs typeface="Amatic SC"/>
              <a:sym typeface="Amatic SC"/>
            </a:endParaRPr>
          </a:p>
          <a:p>
            <a:pPr indent="0" lvl="0" marL="0" rtl="0" algn="ctr">
              <a:spcBef>
                <a:spcPts val="0"/>
              </a:spcBef>
              <a:spcAft>
                <a:spcPts val="0"/>
              </a:spcAft>
              <a:buNone/>
            </a:pPr>
            <a:r>
              <a:rPr b="1" lang="en" sz="5900">
                <a:solidFill>
                  <a:schemeClr val="dk1"/>
                </a:solidFill>
                <a:latin typeface="Amatic SC"/>
                <a:ea typeface="Amatic SC"/>
                <a:cs typeface="Amatic SC"/>
                <a:sym typeface="Amatic SC"/>
              </a:rPr>
              <a:t>anas al-</a:t>
            </a:r>
            <a:r>
              <a:rPr b="1" lang="en" sz="5900">
                <a:solidFill>
                  <a:schemeClr val="dk1"/>
                </a:solidFill>
                <a:latin typeface="Amatic SC"/>
                <a:ea typeface="Amatic SC"/>
                <a:cs typeface="Amatic SC"/>
                <a:sym typeface="Amatic SC"/>
              </a:rPr>
              <a:t>s</a:t>
            </a:r>
            <a:r>
              <a:rPr b="1" lang="en" sz="5900">
                <a:solidFill>
                  <a:schemeClr val="dk1"/>
                </a:solidFill>
                <a:latin typeface="Amatic SC"/>
                <a:ea typeface="Amatic SC"/>
                <a:cs typeface="Amatic SC"/>
                <a:sym typeface="Amatic SC"/>
              </a:rPr>
              <a:t>aif</a:t>
            </a:r>
            <a:endParaRPr b="1" sz="5900">
              <a:solidFill>
                <a:schemeClr val="dk1"/>
              </a:solidFill>
              <a:latin typeface="Amatic SC"/>
              <a:ea typeface="Amatic SC"/>
              <a:cs typeface="Amatic SC"/>
              <a:sym typeface="Amatic SC"/>
            </a:endParaRPr>
          </a:p>
          <a:p>
            <a:pPr indent="0" lvl="0" marL="0" rtl="0" algn="ctr">
              <a:spcBef>
                <a:spcPts val="0"/>
              </a:spcBef>
              <a:spcAft>
                <a:spcPts val="0"/>
              </a:spcAft>
              <a:buNone/>
            </a:pPr>
            <a:r>
              <a:rPr b="1" lang="en" sz="5900">
                <a:solidFill>
                  <a:schemeClr val="dk1"/>
                </a:solidFill>
                <a:latin typeface="Amatic SC"/>
                <a:ea typeface="Amatic SC"/>
                <a:cs typeface="Amatic SC"/>
                <a:sym typeface="Amatic SC"/>
              </a:rPr>
              <a:t>k</a:t>
            </a:r>
            <a:r>
              <a:rPr b="1" lang="en" sz="5900">
                <a:solidFill>
                  <a:schemeClr val="dk1"/>
                </a:solidFill>
                <a:latin typeface="Amatic SC"/>
                <a:ea typeface="Amatic SC"/>
                <a:cs typeface="Amatic SC"/>
                <a:sym typeface="Amatic SC"/>
              </a:rPr>
              <a:t>haled al-dosari</a:t>
            </a:r>
            <a:endParaRPr b="1" sz="5900">
              <a:solidFill>
                <a:schemeClr val="dk1"/>
              </a:solidFill>
              <a:latin typeface="Amatic SC"/>
              <a:ea typeface="Amatic SC"/>
              <a:cs typeface="Amatic SC"/>
              <a:sym typeface="Amatic SC"/>
            </a:endParaRPr>
          </a:p>
          <a:p>
            <a:pPr indent="0" lvl="0" marL="0" rtl="0" algn="ctr">
              <a:spcBef>
                <a:spcPts val="0"/>
              </a:spcBef>
              <a:spcAft>
                <a:spcPts val="0"/>
              </a:spcAft>
              <a:buClr>
                <a:schemeClr val="dk1"/>
              </a:buClr>
              <a:buSzPts val="1100"/>
              <a:buFont typeface="Arial"/>
              <a:buNone/>
            </a:pPr>
            <a:r>
              <a:rPr b="1" lang="en" sz="5900">
                <a:solidFill>
                  <a:schemeClr val="dk1"/>
                </a:solidFill>
                <a:latin typeface="Amatic SC"/>
                <a:ea typeface="Amatic SC"/>
                <a:cs typeface="Amatic SC"/>
                <a:sym typeface="Amatic SC"/>
              </a:rPr>
              <a:t>mohammed al-dwaghri</a:t>
            </a:r>
            <a:endParaRPr b="1" sz="5900">
              <a:solidFill>
                <a:schemeClr val="dk1"/>
              </a:solidFill>
              <a:latin typeface="Amatic SC"/>
              <a:ea typeface="Amatic SC"/>
              <a:cs typeface="Amatic SC"/>
              <a:sym typeface="Amatic SC"/>
            </a:endParaRPr>
          </a:p>
          <a:p>
            <a:pPr indent="0" lvl="0" marL="0" rtl="0" algn="ctr">
              <a:spcBef>
                <a:spcPts val="0"/>
              </a:spcBef>
              <a:spcAft>
                <a:spcPts val="0"/>
              </a:spcAft>
              <a:buNone/>
            </a:pPr>
            <a:r>
              <a:rPr b="1" lang="en" sz="5900">
                <a:solidFill>
                  <a:schemeClr val="dk1"/>
                </a:solidFill>
                <a:latin typeface="Amatic SC"/>
                <a:ea typeface="Amatic SC"/>
                <a:cs typeface="Amatic SC"/>
                <a:sym typeface="Amatic SC"/>
              </a:rPr>
              <a:t>saad al-hadab</a:t>
            </a:r>
            <a:endParaRPr b="1" sz="5900">
              <a:solidFill>
                <a:schemeClr val="dk1"/>
              </a:solidFill>
              <a:latin typeface="Amatic SC"/>
              <a:ea typeface="Amatic SC"/>
              <a:cs typeface="Amatic SC"/>
              <a:sym typeface="Amatic SC"/>
            </a:endParaRPr>
          </a:p>
          <a:p>
            <a:pPr indent="0" lvl="0" marL="0" rtl="0" algn="ctr">
              <a:spcBef>
                <a:spcPts val="0"/>
              </a:spcBef>
              <a:spcAft>
                <a:spcPts val="0"/>
              </a:spcAft>
              <a:buClr>
                <a:schemeClr val="dk1"/>
              </a:buClr>
              <a:buSzPts val="1100"/>
              <a:buFont typeface="Arial"/>
              <a:buNone/>
            </a:pPr>
            <a:r>
              <a:rPr b="1" lang="en" sz="5900">
                <a:solidFill>
                  <a:schemeClr val="dk1"/>
                </a:solidFill>
                <a:latin typeface="Amatic SC"/>
                <a:ea typeface="Amatic SC"/>
                <a:cs typeface="Amatic SC"/>
                <a:sym typeface="Amatic SC"/>
              </a:rPr>
              <a:t>saif al-meshari</a:t>
            </a:r>
            <a:endParaRPr b="1" sz="5900">
              <a:solidFill>
                <a:schemeClr val="dk1"/>
              </a:solidFill>
              <a:latin typeface="Amatic SC"/>
              <a:ea typeface="Amatic SC"/>
              <a:cs typeface="Amatic SC"/>
              <a:sym typeface="Amatic SC"/>
            </a:endParaRPr>
          </a:p>
        </p:txBody>
      </p:sp>
      <p:sp>
        <p:nvSpPr>
          <p:cNvPr id="226" name="Google Shape;226;p29"/>
          <p:cNvSpPr txBox="1"/>
          <p:nvPr/>
        </p:nvSpPr>
        <p:spPr>
          <a:xfrm>
            <a:off x="2614296" y="14701517"/>
            <a:ext cx="12190800" cy="1290900"/>
          </a:xfrm>
          <a:prstGeom prst="rect">
            <a:avLst/>
          </a:prstGeom>
          <a:noFill/>
          <a:ln>
            <a:noFill/>
          </a:ln>
        </p:spPr>
        <p:txBody>
          <a:bodyPr anchorCtr="0" anchor="t" bIns="191875" lIns="191875" spcFirstLastPara="1" rIns="191875" wrap="square" tIns="191875">
            <a:noAutofit/>
          </a:bodyPr>
          <a:lstStyle/>
          <a:p>
            <a:pPr indent="0" lvl="0" marL="0" rtl="0" algn="ctr">
              <a:spcBef>
                <a:spcPts val="0"/>
              </a:spcBef>
              <a:spcAft>
                <a:spcPts val="0"/>
              </a:spcAft>
              <a:buNone/>
            </a:pPr>
            <a:r>
              <a:rPr b="1" lang="en" sz="7100">
                <a:latin typeface="Amatic SC"/>
                <a:ea typeface="Amatic SC"/>
                <a:cs typeface="Amatic SC"/>
                <a:sym typeface="Amatic SC"/>
              </a:rPr>
              <a:t>ALANOUD AL-MANSOUR &amp; KHALED AL-OQEELY</a:t>
            </a:r>
            <a:endParaRPr b="1" sz="7100">
              <a:latin typeface="Amatic SC"/>
              <a:ea typeface="Amatic SC"/>
              <a:cs typeface="Amatic SC"/>
              <a:sym typeface="Amatic SC"/>
            </a:endParaRPr>
          </a:p>
        </p:txBody>
      </p:sp>
      <p:sp>
        <p:nvSpPr>
          <p:cNvPr id="227" name="Google Shape;227;p29"/>
          <p:cNvSpPr txBox="1"/>
          <p:nvPr/>
        </p:nvSpPr>
        <p:spPr>
          <a:xfrm>
            <a:off x="-13006550" y="3425050"/>
            <a:ext cx="13006500" cy="6806700"/>
          </a:xfrm>
          <a:prstGeom prst="rect">
            <a:avLst/>
          </a:prstGeom>
          <a:noFill/>
          <a:ln>
            <a:noFill/>
          </a:ln>
        </p:spPr>
        <p:txBody>
          <a:bodyPr anchorCtr="0" anchor="t" bIns="91425" lIns="91425" spcFirstLastPara="1" rIns="91425" wrap="square" tIns="91425">
            <a:noAutofit/>
          </a:bodyPr>
          <a:lstStyle/>
          <a:p>
            <a:pPr indent="-419100" lvl="0" marL="457200" rtl="0" algn="l">
              <a:spcBef>
                <a:spcPts val="0"/>
              </a:spcBef>
              <a:spcAft>
                <a:spcPts val="0"/>
              </a:spcAft>
              <a:buSzPts val="3000"/>
              <a:buFont typeface="Calibri"/>
              <a:buAutoNum type="alphaUcPeriod"/>
            </a:pPr>
            <a:r>
              <a:t/>
            </a:r>
            <a:endParaRPr sz="3000">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62" name="Shape 62"/>
        <p:cNvGrpSpPr/>
        <p:nvPr/>
      </p:nvGrpSpPr>
      <p:grpSpPr>
        <a:xfrm>
          <a:off x="0" y="0"/>
          <a:ext cx="0" cy="0"/>
          <a:chOff x="0" y="0"/>
          <a:chExt cx="0" cy="0"/>
        </a:xfrm>
      </p:grpSpPr>
      <p:pic>
        <p:nvPicPr>
          <p:cNvPr id="63" name="Google Shape;63;p14"/>
          <p:cNvPicPr preferRelativeResize="0"/>
          <p:nvPr/>
        </p:nvPicPr>
        <p:blipFill>
          <a:blip r:embed="rId4">
            <a:alphaModFix/>
          </a:blip>
          <a:stretch>
            <a:fillRect/>
          </a:stretch>
        </p:blipFill>
        <p:spPr>
          <a:xfrm>
            <a:off x="4733344" y="2488152"/>
            <a:ext cx="9586545" cy="668108"/>
          </a:xfrm>
          <a:prstGeom prst="rect">
            <a:avLst/>
          </a:prstGeom>
          <a:noFill/>
          <a:ln>
            <a:noFill/>
          </a:ln>
        </p:spPr>
      </p:pic>
      <p:pic>
        <p:nvPicPr>
          <p:cNvPr id="64" name="Google Shape;64;p14"/>
          <p:cNvPicPr preferRelativeResize="0"/>
          <p:nvPr/>
        </p:nvPicPr>
        <p:blipFill>
          <a:blip r:embed="rId5">
            <a:alphaModFix/>
          </a:blip>
          <a:stretch>
            <a:fillRect/>
          </a:stretch>
        </p:blipFill>
        <p:spPr>
          <a:xfrm>
            <a:off x="12688728" y="3156251"/>
            <a:ext cx="4420183" cy="3198087"/>
          </a:xfrm>
          <a:prstGeom prst="rect">
            <a:avLst/>
          </a:prstGeom>
          <a:noFill/>
          <a:ln>
            <a:noFill/>
          </a:ln>
        </p:spPr>
      </p:pic>
      <p:pic>
        <p:nvPicPr>
          <p:cNvPr id="65" name="Google Shape;65;p14"/>
          <p:cNvPicPr preferRelativeResize="0"/>
          <p:nvPr/>
        </p:nvPicPr>
        <p:blipFill>
          <a:blip r:embed="rId6">
            <a:alphaModFix/>
          </a:blip>
          <a:stretch>
            <a:fillRect/>
          </a:stretch>
        </p:blipFill>
        <p:spPr>
          <a:xfrm>
            <a:off x="12522332" y="6884413"/>
            <a:ext cx="4752961" cy="4025305"/>
          </a:xfrm>
          <a:prstGeom prst="rect">
            <a:avLst/>
          </a:prstGeom>
          <a:noFill/>
          <a:ln>
            <a:noFill/>
          </a:ln>
        </p:spPr>
      </p:pic>
      <p:sp>
        <p:nvSpPr>
          <p:cNvPr id="66" name="Google Shape;66;p14"/>
          <p:cNvSpPr txBox="1"/>
          <p:nvPr/>
        </p:nvSpPr>
        <p:spPr>
          <a:xfrm>
            <a:off x="311100" y="2929425"/>
            <a:ext cx="11848800" cy="8226900"/>
          </a:xfrm>
          <a:prstGeom prst="rect">
            <a:avLst/>
          </a:prstGeom>
          <a:solidFill>
            <a:srgbClr val="B6D7A8"/>
          </a:solidFill>
          <a:ln cap="flat" cmpd="sng" w="38100">
            <a:solidFill>
              <a:srgbClr val="274E13"/>
            </a:solidFill>
            <a:prstDash val="solid"/>
            <a:round/>
            <a:headEnd len="sm" w="sm" type="none"/>
            <a:tailEnd len="sm" w="sm" type="none"/>
          </a:ln>
        </p:spPr>
        <p:txBody>
          <a:bodyPr anchorCtr="0" anchor="ctr" bIns="191875" lIns="191875" spcFirstLastPara="1" rIns="191875" wrap="square" tIns="191875">
            <a:noAutofit/>
          </a:bodyPr>
          <a:lstStyle/>
          <a:p>
            <a:pPr indent="0" lvl="0" marL="0" rtl="0" algn="l">
              <a:lnSpc>
                <a:spcPct val="115000"/>
              </a:lnSpc>
              <a:spcBef>
                <a:spcPts val="1500"/>
              </a:spcBef>
              <a:spcAft>
                <a:spcPts val="0"/>
              </a:spcAft>
              <a:buNone/>
            </a:pPr>
            <a:r>
              <a:rPr b="1" lang="en" sz="3800">
                <a:solidFill>
                  <a:schemeClr val="dk1"/>
                </a:solidFill>
                <a:latin typeface="Calibri"/>
                <a:ea typeface="Calibri"/>
                <a:cs typeface="Calibri"/>
                <a:sym typeface="Calibri"/>
              </a:rPr>
              <a:t>What is Pyogenic Meningitis?</a:t>
            </a:r>
            <a:endParaRPr b="1" sz="3800">
              <a:solidFill>
                <a:schemeClr val="dk1"/>
              </a:solidFill>
              <a:latin typeface="Calibri"/>
              <a:ea typeface="Calibri"/>
              <a:cs typeface="Calibri"/>
              <a:sym typeface="Calibri"/>
            </a:endParaRPr>
          </a:p>
          <a:p>
            <a:pPr indent="-723900" lvl="0" marL="965200" rtl="0" algn="l">
              <a:lnSpc>
                <a:spcPct val="115000"/>
              </a:lnSpc>
              <a:spcBef>
                <a:spcPts val="1500"/>
              </a:spcBef>
              <a:spcAft>
                <a:spcPts val="0"/>
              </a:spcAft>
              <a:buClr>
                <a:schemeClr val="dk1"/>
              </a:buClr>
              <a:buSzPts val="3800"/>
              <a:buFont typeface="Calibri"/>
              <a:buChar char="★"/>
            </a:pPr>
            <a:r>
              <a:rPr lang="en" sz="3800">
                <a:solidFill>
                  <a:schemeClr val="dk1"/>
                </a:solidFill>
                <a:latin typeface="Calibri"/>
                <a:ea typeface="Calibri"/>
                <a:cs typeface="Calibri"/>
                <a:sym typeface="Calibri"/>
              </a:rPr>
              <a:t>Pyogenic meningitis is an inflammation of the meninges  affecting Pia ,  Arachnoid and subarachnoid space.</a:t>
            </a:r>
            <a:endParaRPr sz="3800">
              <a:solidFill>
                <a:schemeClr val="dk1"/>
              </a:solidFill>
              <a:latin typeface="Calibri"/>
              <a:ea typeface="Calibri"/>
              <a:cs typeface="Calibri"/>
              <a:sym typeface="Calibri"/>
            </a:endParaRPr>
          </a:p>
          <a:p>
            <a:pPr indent="-723900" lvl="0" marL="965200" rtl="0" algn="l">
              <a:lnSpc>
                <a:spcPct val="115000"/>
              </a:lnSpc>
              <a:spcBef>
                <a:spcPts val="0"/>
              </a:spcBef>
              <a:spcAft>
                <a:spcPts val="0"/>
              </a:spcAft>
              <a:buClr>
                <a:schemeClr val="dk1"/>
              </a:buClr>
              <a:buSzPts val="3800"/>
              <a:buFont typeface="Calibri"/>
              <a:buChar char="★"/>
            </a:pPr>
            <a:r>
              <a:rPr lang="en" sz="3800">
                <a:solidFill>
                  <a:schemeClr val="dk1"/>
                </a:solidFill>
                <a:latin typeface="Calibri"/>
                <a:ea typeface="Calibri"/>
                <a:cs typeface="Calibri"/>
                <a:sym typeface="Calibri"/>
              </a:rPr>
              <a:t>Its a serious infection ,associated with marked infla</a:t>
            </a:r>
            <a:r>
              <a:rPr lang="en" sz="3800">
                <a:latin typeface="Calibri"/>
                <a:ea typeface="Calibri"/>
                <a:cs typeface="Calibri"/>
                <a:sym typeface="Calibri"/>
              </a:rPr>
              <a:t>mmatory exudation.</a:t>
            </a:r>
            <a:endParaRPr sz="3800">
              <a:latin typeface="Calibri"/>
              <a:ea typeface="Calibri"/>
              <a:cs typeface="Calibri"/>
              <a:sym typeface="Calibri"/>
            </a:endParaRPr>
          </a:p>
          <a:p>
            <a:pPr indent="-723900" lvl="0" marL="965200" rtl="0" algn="l">
              <a:lnSpc>
                <a:spcPct val="115000"/>
              </a:lnSpc>
              <a:spcBef>
                <a:spcPts val="0"/>
              </a:spcBef>
              <a:spcAft>
                <a:spcPts val="0"/>
              </a:spcAft>
              <a:buSzPts val="3800"/>
              <a:buFont typeface="Calibri"/>
              <a:buChar char="★"/>
            </a:pPr>
            <a:r>
              <a:rPr lang="en" sz="3800">
                <a:latin typeface="Calibri"/>
                <a:ea typeface="Calibri"/>
                <a:cs typeface="Calibri"/>
                <a:sym typeface="Calibri"/>
              </a:rPr>
              <a:t>Acute in onset.</a:t>
            </a:r>
            <a:endParaRPr sz="3800">
              <a:latin typeface="Calibri"/>
              <a:ea typeface="Calibri"/>
              <a:cs typeface="Calibri"/>
              <a:sym typeface="Calibri"/>
            </a:endParaRPr>
          </a:p>
          <a:p>
            <a:pPr indent="-723900" lvl="0" marL="965200" rtl="0" algn="l">
              <a:lnSpc>
                <a:spcPct val="115000"/>
              </a:lnSpc>
              <a:spcBef>
                <a:spcPts val="0"/>
              </a:spcBef>
              <a:spcAft>
                <a:spcPts val="0"/>
              </a:spcAft>
              <a:buSzPts val="3800"/>
              <a:buFont typeface="Calibri"/>
              <a:buChar char="★"/>
            </a:pPr>
            <a:r>
              <a:rPr lang="en" sz="3800">
                <a:latin typeface="Calibri"/>
                <a:ea typeface="Calibri"/>
                <a:cs typeface="Calibri"/>
                <a:sym typeface="Calibri"/>
              </a:rPr>
              <a:t>Usually caused by bacterial infections.</a:t>
            </a:r>
            <a:endParaRPr sz="3800">
              <a:latin typeface="Calibri"/>
              <a:ea typeface="Calibri"/>
              <a:cs typeface="Calibri"/>
              <a:sym typeface="Calibri"/>
            </a:endParaRPr>
          </a:p>
          <a:p>
            <a:pPr indent="-723900" lvl="0" marL="965200" rtl="0" algn="l">
              <a:lnSpc>
                <a:spcPct val="115000"/>
              </a:lnSpc>
              <a:spcBef>
                <a:spcPts val="0"/>
              </a:spcBef>
              <a:spcAft>
                <a:spcPts val="0"/>
              </a:spcAft>
              <a:buSzPts val="3800"/>
              <a:buFont typeface="Calibri"/>
              <a:buChar char="★"/>
            </a:pPr>
            <a:r>
              <a:rPr lang="en" sz="3800">
                <a:latin typeface="Calibri"/>
                <a:ea typeface="Calibri"/>
                <a:cs typeface="Calibri"/>
                <a:sym typeface="Calibri"/>
              </a:rPr>
              <a:t>May be preceded by URTI.</a:t>
            </a:r>
            <a:endParaRPr sz="3800">
              <a:latin typeface="Calibri"/>
              <a:ea typeface="Calibri"/>
              <a:cs typeface="Calibri"/>
              <a:sym typeface="Calibri"/>
            </a:endParaRPr>
          </a:p>
          <a:p>
            <a:pPr indent="0" lvl="0" marL="0" rtl="0" algn="l">
              <a:lnSpc>
                <a:spcPct val="115000"/>
              </a:lnSpc>
              <a:spcBef>
                <a:spcPts val="1500"/>
              </a:spcBef>
              <a:spcAft>
                <a:spcPts val="0"/>
              </a:spcAft>
              <a:buNone/>
            </a:pPr>
            <a:r>
              <a:rPr b="1" lang="en" sz="3800">
                <a:solidFill>
                  <a:schemeClr val="dk1"/>
                </a:solidFill>
                <a:latin typeface="Calibri"/>
                <a:ea typeface="Calibri"/>
                <a:cs typeface="Calibri"/>
                <a:sym typeface="Calibri"/>
              </a:rPr>
              <a:t>How serious is Pyogenic Meningitis?</a:t>
            </a:r>
            <a:endParaRPr b="1" sz="3800">
              <a:solidFill>
                <a:schemeClr val="dk1"/>
              </a:solidFill>
              <a:latin typeface="Calibri"/>
              <a:ea typeface="Calibri"/>
              <a:cs typeface="Calibri"/>
              <a:sym typeface="Calibri"/>
            </a:endParaRPr>
          </a:p>
          <a:p>
            <a:pPr indent="-723900" lvl="0" marL="965200" rtl="0" algn="l">
              <a:lnSpc>
                <a:spcPct val="115000"/>
              </a:lnSpc>
              <a:spcBef>
                <a:spcPts val="1500"/>
              </a:spcBef>
              <a:spcAft>
                <a:spcPts val="0"/>
              </a:spcAft>
              <a:buSzPts val="3800"/>
              <a:buFont typeface="Calibri"/>
              <a:buChar char="★"/>
            </a:pPr>
            <a:r>
              <a:rPr lang="en" sz="3800">
                <a:solidFill>
                  <a:schemeClr val="dk1"/>
                </a:solidFill>
                <a:latin typeface="Calibri"/>
                <a:ea typeface="Calibri"/>
                <a:cs typeface="Calibri"/>
                <a:sym typeface="Calibri"/>
              </a:rPr>
              <a:t> Can be</a:t>
            </a:r>
            <a:r>
              <a:rPr lang="en" sz="3800">
                <a:solidFill>
                  <a:schemeClr val="lt1"/>
                </a:solidFill>
                <a:latin typeface="Calibri"/>
                <a:ea typeface="Calibri"/>
                <a:cs typeface="Calibri"/>
                <a:sym typeface="Calibri"/>
              </a:rPr>
              <a:t> </a:t>
            </a:r>
            <a:r>
              <a:rPr b="1" lang="en" sz="3800">
                <a:solidFill>
                  <a:srgbClr val="FF0000"/>
                </a:solidFill>
                <a:latin typeface="Calibri"/>
                <a:ea typeface="Calibri"/>
                <a:cs typeface="Calibri"/>
                <a:sym typeface="Calibri"/>
              </a:rPr>
              <a:t>fatal</a:t>
            </a:r>
            <a:r>
              <a:rPr lang="en" sz="3800">
                <a:solidFill>
                  <a:schemeClr val="lt1"/>
                </a:solidFill>
                <a:latin typeface="Calibri"/>
                <a:ea typeface="Calibri"/>
                <a:cs typeface="Calibri"/>
                <a:sym typeface="Calibri"/>
              </a:rPr>
              <a:t> </a:t>
            </a:r>
            <a:r>
              <a:rPr lang="en" sz="3800">
                <a:solidFill>
                  <a:schemeClr val="dk1"/>
                </a:solidFill>
                <a:latin typeface="Calibri"/>
                <a:ea typeface="Calibri"/>
                <a:cs typeface="Calibri"/>
                <a:sym typeface="Calibri"/>
              </a:rPr>
              <a:t>if untreated.</a:t>
            </a:r>
            <a:endParaRPr sz="3800">
              <a:solidFill>
                <a:schemeClr val="dk1"/>
              </a:solidFill>
              <a:latin typeface="Calibri"/>
              <a:ea typeface="Calibri"/>
              <a:cs typeface="Calibri"/>
              <a:sym typeface="Calibri"/>
            </a:endParaRPr>
          </a:p>
        </p:txBody>
      </p:sp>
      <p:sp>
        <p:nvSpPr>
          <p:cNvPr id="67" name="Google Shape;67;p14"/>
          <p:cNvSpPr txBox="1"/>
          <p:nvPr/>
        </p:nvSpPr>
        <p:spPr>
          <a:xfrm>
            <a:off x="5534607" y="346445"/>
            <a:ext cx="6350100" cy="2809800"/>
          </a:xfrm>
          <a:prstGeom prst="rect">
            <a:avLst/>
          </a:prstGeom>
          <a:noFill/>
          <a:ln>
            <a:noFill/>
          </a:ln>
        </p:spPr>
        <p:txBody>
          <a:bodyPr anchorCtr="0" anchor="ctr" bIns="191875" lIns="191875" spcFirstLastPara="1" rIns="191875" wrap="square" tIns="191875">
            <a:noAutofit/>
          </a:bodyPr>
          <a:lstStyle/>
          <a:p>
            <a:pPr indent="0" lvl="0" marL="0" rtl="0" algn="ctr">
              <a:spcBef>
                <a:spcPts val="0"/>
              </a:spcBef>
              <a:spcAft>
                <a:spcPts val="0"/>
              </a:spcAft>
              <a:buNone/>
            </a:pPr>
            <a:r>
              <a:rPr b="1" lang="en" sz="8400">
                <a:solidFill>
                  <a:schemeClr val="dk1"/>
                </a:solidFill>
                <a:latin typeface="Josefin Sans"/>
                <a:ea typeface="Josefin Sans"/>
                <a:cs typeface="Josefin Sans"/>
                <a:sym typeface="Josefin Sans"/>
              </a:rPr>
              <a:t>Definition</a:t>
            </a:r>
            <a:endParaRPr sz="2900">
              <a:latin typeface="Josefin Sans"/>
              <a:ea typeface="Josefin Sans"/>
              <a:cs typeface="Josefin Sans"/>
              <a:sym typeface="Josefin Sans"/>
            </a:endParaRPr>
          </a:p>
        </p:txBody>
      </p:sp>
      <p:sp>
        <p:nvSpPr>
          <p:cNvPr id="68" name="Google Shape;68;p14"/>
          <p:cNvSpPr txBox="1"/>
          <p:nvPr/>
        </p:nvSpPr>
        <p:spPr>
          <a:xfrm>
            <a:off x="1038325" y="13946925"/>
            <a:ext cx="15367500" cy="4449600"/>
          </a:xfrm>
          <a:prstGeom prst="rect">
            <a:avLst/>
          </a:prstGeom>
          <a:noFill/>
          <a:ln>
            <a:noFill/>
          </a:ln>
        </p:spPr>
        <p:txBody>
          <a:bodyPr anchorCtr="0" anchor="ctr" bIns="191875" lIns="191875" spcFirstLastPara="1" rIns="191875" wrap="square" tIns="191875">
            <a:noAutofit/>
          </a:bodyPr>
          <a:lstStyle/>
          <a:p>
            <a:pPr indent="0" lvl="0" marL="0" rtl="0" algn="ctr">
              <a:spcBef>
                <a:spcPts val="0"/>
              </a:spcBef>
              <a:spcAft>
                <a:spcPts val="0"/>
              </a:spcAft>
              <a:buNone/>
            </a:pPr>
            <a:r>
              <a:rPr b="1" lang="en" sz="7600">
                <a:solidFill>
                  <a:srgbClr val="FF0000"/>
                </a:solidFill>
                <a:latin typeface="Josefin Sans"/>
                <a:ea typeface="Josefin Sans"/>
                <a:cs typeface="Josefin Sans"/>
                <a:sym typeface="Josefin Sans"/>
              </a:rPr>
              <a:t>Common Etiologic Agents</a:t>
            </a:r>
            <a:endParaRPr b="1" sz="7600">
              <a:solidFill>
                <a:srgbClr val="FF0000"/>
              </a:solidFill>
              <a:latin typeface="Josefin Sans"/>
              <a:ea typeface="Josefin Sans"/>
              <a:cs typeface="Josefin Sans"/>
              <a:sym typeface="Josefin Sans"/>
            </a:endParaRPr>
          </a:p>
        </p:txBody>
      </p:sp>
      <p:sp>
        <p:nvSpPr>
          <p:cNvPr id="69" name="Google Shape;69;p14"/>
          <p:cNvSpPr txBox="1"/>
          <p:nvPr/>
        </p:nvSpPr>
        <p:spPr>
          <a:xfrm>
            <a:off x="311100" y="17413300"/>
            <a:ext cx="13660200" cy="4722300"/>
          </a:xfrm>
          <a:prstGeom prst="rect">
            <a:avLst/>
          </a:prstGeom>
          <a:solidFill>
            <a:srgbClr val="B6D7A8"/>
          </a:solidFill>
          <a:ln cap="flat" cmpd="sng" w="38100">
            <a:solidFill>
              <a:srgbClr val="274E13"/>
            </a:solidFill>
            <a:prstDash val="solid"/>
            <a:round/>
            <a:headEnd len="sm" w="sm" type="none"/>
            <a:tailEnd len="sm" w="sm" type="none"/>
          </a:ln>
        </p:spPr>
        <p:txBody>
          <a:bodyPr anchorCtr="0" anchor="ctr" bIns="191875" lIns="191875" spcFirstLastPara="1" rIns="191875" wrap="square" tIns="191875">
            <a:noAutofit/>
          </a:bodyPr>
          <a:lstStyle/>
          <a:p>
            <a:pPr indent="0" lvl="0" marL="0" rtl="0" algn="ctr">
              <a:lnSpc>
                <a:spcPct val="115000"/>
              </a:lnSpc>
              <a:spcBef>
                <a:spcPts val="1500"/>
              </a:spcBef>
              <a:spcAft>
                <a:spcPts val="0"/>
              </a:spcAft>
              <a:buNone/>
            </a:pPr>
            <a:r>
              <a:rPr b="1" lang="en" sz="4200">
                <a:solidFill>
                  <a:schemeClr val="dk1"/>
                </a:solidFill>
                <a:latin typeface="Calibri"/>
                <a:ea typeface="Calibri"/>
                <a:cs typeface="Calibri"/>
                <a:sym typeface="Calibri"/>
              </a:rPr>
              <a:t>Three main bacterial pathogens:  </a:t>
            </a:r>
            <a:endParaRPr b="1" sz="4200">
              <a:solidFill>
                <a:schemeClr val="dk1"/>
              </a:solidFill>
              <a:latin typeface="Calibri"/>
              <a:ea typeface="Calibri"/>
              <a:cs typeface="Calibri"/>
              <a:sym typeface="Calibri"/>
            </a:endParaRPr>
          </a:p>
          <a:p>
            <a:pPr indent="0" lvl="0" marL="0" rtl="0" algn="ctr">
              <a:lnSpc>
                <a:spcPct val="115000"/>
              </a:lnSpc>
              <a:spcBef>
                <a:spcPts val="1500"/>
              </a:spcBef>
              <a:spcAft>
                <a:spcPts val="0"/>
              </a:spcAft>
              <a:buNone/>
            </a:pPr>
            <a:r>
              <a:t/>
            </a:r>
            <a:endParaRPr b="1" sz="4200">
              <a:solidFill>
                <a:schemeClr val="dk1"/>
              </a:solidFill>
              <a:latin typeface="Calibri"/>
              <a:ea typeface="Calibri"/>
              <a:cs typeface="Calibri"/>
              <a:sym typeface="Calibri"/>
            </a:endParaRPr>
          </a:p>
          <a:p>
            <a:pPr indent="-495300" lvl="0" marL="914400" rtl="0" algn="l">
              <a:lnSpc>
                <a:spcPct val="115000"/>
              </a:lnSpc>
              <a:spcBef>
                <a:spcPts val="1500"/>
              </a:spcBef>
              <a:spcAft>
                <a:spcPts val="0"/>
              </a:spcAft>
              <a:buClr>
                <a:srgbClr val="FF0000"/>
              </a:buClr>
              <a:buSzPts val="4200"/>
              <a:buFont typeface="Calibri"/>
              <a:buChar char="★"/>
            </a:pPr>
            <a:r>
              <a:rPr b="1" lang="en" sz="4200">
                <a:solidFill>
                  <a:srgbClr val="FF0000"/>
                </a:solidFill>
                <a:latin typeface="Calibri"/>
                <a:ea typeface="Calibri"/>
                <a:cs typeface="Calibri"/>
                <a:sym typeface="Calibri"/>
              </a:rPr>
              <a:t>Neisseria meningitidis </a:t>
            </a:r>
            <a:endParaRPr b="1" sz="4200">
              <a:solidFill>
                <a:srgbClr val="FF0000"/>
              </a:solidFill>
              <a:latin typeface="Calibri"/>
              <a:ea typeface="Calibri"/>
              <a:cs typeface="Calibri"/>
              <a:sym typeface="Calibri"/>
            </a:endParaRPr>
          </a:p>
          <a:p>
            <a:pPr indent="-495300" lvl="0" marL="914400" rtl="0" algn="l">
              <a:lnSpc>
                <a:spcPct val="115000"/>
              </a:lnSpc>
              <a:spcBef>
                <a:spcPts val="0"/>
              </a:spcBef>
              <a:spcAft>
                <a:spcPts val="0"/>
              </a:spcAft>
              <a:buClr>
                <a:srgbClr val="FF0000"/>
              </a:buClr>
              <a:buSzPts val="4200"/>
              <a:buFont typeface="Calibri"/>
              <a:buChar char="★"/>
            </a:pPr>
            <a:r>
              <a:rPr b="1" lang="en" sz="4200">
                <a:solidFill>
                  <a:srgbClr val="FF0000"/>
                </a:solidFill>
                <a:latin typeface="Calibri"/>
                <a:ea typeface="Calibri"/>
                <a:cs typeface="Calibri"/>
                <a:sym typeface="Calibri"/>
              </a:rPr>
              <a:t>Streptococcus</a:t>
            </a:r>
            <a:r>
              <a:rPr b="1" lang="en" sz="4200">
                <a:solidFill>
                  <a:srgbClr val="FF0000"/>
                </a:solidFill>
                <a:latin typeface="Calibri"/>
                <a:ea typeface="Calibri"/>
                <a:cs typeface="Calibri"/>
                <a:sym typeface="Calibri"/>
              </a:rPr>
              <a:t> pneumoniae</a:t>
            </a:r>
            <a:endParaRPr b="1" sz="4200">
              <a:solidFill>
                <a:srgbClr val="FF0000"/>
              </a:solidFill>
              <a:latin typeface="Calibri"/>
              <a:ea typeface="Calibri"/>
              <a:cs typeface="Calibri"/>
              <a:sym typeface="Calibri"/>
            </a:endParaRPr>
          </a:p>
          <a:p>
            <a:pPr indent="-495300" lvl="0" marL="914400" rtl="0" algn="l">
              <a:lnSpc>
                <a:spcPct val="115000"/>
              </a:lnSpc>
              <a:spcBef>
                <a:spcPts val="0"/>
              </a:spcBef>
              <a:spcAft>
                <a:spcPts val="0"/>
              </a:spcAft>
              <a:buClr>
                <a:srgbClr val="FF0000"/>
              </a:buClr>
              <a:buSzPts val="4200"/>
              <a:buFont typeface="Calibri"/>
              <a:buChar char="★"/>
            </a:pPr>
            <a:r>
              <a:rPr b="1" lang="en" sz="4200">
                <a:solidFill>
                  <a:srgbClr val="FF0000"/>
                </a:solidFill>
                <a:latin typeface="Calibri"/>
                <a:ea typeface="Calibri"/>
                <a:cs typeface="Calibri"/>
                <a:sym typeface="Calibri"/>
              </a:rPr>
              <a:t>Haemophilus</a:t>
            </a:r>
            <a:r>
              <a:rPr b="1" lang="en" sz="4200">
                <a:solidFill>
                  <a:srgbClr val="FF0000"/>
                </a:solidFill>
                <a:latin typeface="Calibri"/>
                <a:ea typeface="Calibri"/>
                <a:cs typeface="Calibri"/>
                <a:sym typeface="Calibri"/>
              </a:rPr>
              <a:t> influenzae</a:t>
            </a:r>
            <a:endParaRPr sz="2900">
              <a:solidFill>
                <a:srgbClr val="FF0000"/>
              </a:solidFill>
              <a:latin typeface="Calibri"/>
              <a:ea typeface="Calibri"/>
              <a:cs typeface="Calibri"/>
              <a:sym typeface="Calibri"/>
            </a:endParaRPr>
          </a:p>
        </p:txBody>
      </p:sp>
      <p:pic>
        <p:nvPicPr>
          <p:cNvPr id="70" name="Google Shape;70;p14"/>
          <p:cNvPicPr preferRelativeResize="0"/>
          <p:nvPr/>
        </p:nvPicPr>
        <p:blipFill>
          <a:blip r:embed="rId7">
            <a:alphaModFix/>
          </a:blip>
          <a:stretch>
            <a:fillRect/>
          </a:stretch>
        </p:blipFill>
        <p:spPr>
          <a:xfrm>
            <a:off x="322825" y="11439788"/>
            <a:ext cx="16773674" cy="3853550"/>
          </a:xfrm>
          <a:prstGeom prst="rect">
            <a:avLst/>
          </a:prstGeom>
          <a:noFill/>
          <a:ln cap="flat" cmpd="sng" w="9525">
            <a:solidFill>
              <a:srgbClr val="595959"/>
            </a:solidFill>
            <a:prstDash val="solid"/>
            <a:round/>
            <a:headEnd len="sm" w="sm" type="none"/>
            <a:tailEnd len="sm" w="sm" type="none"/>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74" name="Shape 74"/>
        <p:cNvGrpSpPr/>
        <p:nvPr/>
      </p:nvGrpSpPr>
      <p:grpSpPr>
        <a:xfrm>
          <a:off x="0" y="0"/>
          <a:ext cx="0" cy="0"/>
          <a:chOff x="0" y="0"/>
          <a:chExt cx="0" cy="0"/>
        </a:xfrm>
      </p:grpSpPr>
      <p:pic>
        <p:nvPicPr>
          <p:cNvPr id="75" name="Google Shape;75;p15"/>
          <p:cNvPicPr preferRelativeResize="0"/>
          <p:nvPr/>
        </p:nvPicPr>
        <p:blipFill>
          <a:blip r:embed="rId4">
            <a:alphaModFix/>
          </a:blip>
          <a:stretch>
            <a:fillRect/>
          </a:stretch>
        </p:blipFill>
        <p:spPr>
          <a:xfrm>
            <a:off x="4733344" y="2488152"/>
            <a:ext cx="9586545" cy="668108"/>
          </a:xfrm>
          <a:prstGeom prst="rect">
            <a:avLst/>
          </a:prstGeom>
          <a:noFill/>
          <a:ln>
            <a:noFill/>
          </a:ln>
        </p:spPr>
      </p:pic>
      <p:sp>
        <p:nvSpPr>
          <p:cNvPr id="76" name="Google Shape;76;p15"/>
          <p:cNvSpPr txBox="1"/>
          <p:nvPr/>
        </p:nvSpPr>
        <p:spPr>
          <a:xfrm>
            <a:off x="481648" y="16956290"/>
            <a:ext cx="16455900" cy="4808400"/>
          </a:xfrm>
          <a:prstGeom prst="rect">
            <a:avLst/>
          </a:prstGeom>
          <a:solidFill>
            <a:srgbClr val="B6D7A8"/>
          </a:solidFill>
          <a:ln cap="flat" cmpd="sng" w="38100">
            <a:solidFill>
              <a:srgbClr val="274E13"/>
            </a:solidFill>
            <a:prstDash val="solid"/>
            <a:round/>
            <a:headEnd len="sm" w="sm" type="none"/>
            <a:tailEnd len="sm" w="sm" type="none"/>
          </a:ln>
        </p:spPr>
        <p:txBody>
          <a:bodyPr anchorCtr="0" anchor="ctr" bIns="191875" lIns="191875" spcFirstLastPara="1" rIns="191875" wrap="square" tIns="191875">
            <a:noAutofit/>
          </a:bodyPr>
          <a:lstStyle/>
          <a:p>
            <a:pPr indent="-723900" lvl="0" marL="965200" rtl="0" algn="l">
              <a:lnSpc>
                <a:spcPct val="115000"/>
              </a:lnSpc>
              <a:spcBef>
                <a:spcPts val="1500"/>
              </a:spcBef>
              <a:spcAft>
                <a:spcPts val="0"/>
              </a:spcAft>
              <a:buClr>
                <a:schemeClr val="dk1"/>
              </a:buClr>
              <a:buSzPts val="3800"/>
              <a:buFont typeface="Calibri"/>
              <a:buChar char="●"/>
            </a:pPr>
            <a:r>
              <a:rPr lang="en" sz="3800">
                <a:solidFill>
                  <a:schemeClr val="dk1"/>
                </a:solidFill>
                <a:latin typeface="Calibri"/>
                <a:ea typeface="Calibri"/>
                <a:cs typeface="Calibri"/>
                <a:sym typeface="Calibri"/>
              </a:rPr>
              <a:t>A worldwide disease, there are 1.2 million cases annually and about </a:t>
            </a:r>
            <a:r>
              <a:rPr lang="en" sz="3800">
                <a:latin typeface="Calibri"/>
                <a:ea typeface="Calibri"/>
                <a:cs typeface="Calibri"/>
                <a:sym typeface="Calibri"/>
              </a:rPr>
              <a:t> </a:t>
            </a:r>
            <a:r>
              <a:rPr b="1" lang="en" sz="3800">
                <a:latin typeface="Calibri"/>
                <a:ea typeface="Calibri"/>
                <a:cs typeface="Calibri"/>
                <a:sym typeface="Calibri"/>
              </a:rPr>
              <a:t>135,000 deaths</a:t>
            </a:r>
            <a:r>
              <a:rPr lang="en" sz="3800">
                <a:latin typeface="Calibri"/>
                <a:ea typeface="Calibri"/>
                <a:cs typeface="Calibri"/>
                <a:sym typeface="Calibri"/>
              </a:rPr>
              <a:t>.</a:t>
            </a:r>
            <a:endParaRPr sz="3800">
              <a:latin typeface="Calibri"/>
              <a:ea typeface="Calibri"/>
              <a:cs typeface="Calibri"/>
              <a:sym typeface="Calibri"/>
            </a:endParaRPr>
          </a:p>
          <a:p>
            <a:pPr indent="-723900" lvl="0" marL="965200" rtl="0" algn="l">
              <a:lnSpc>
                <a:spcPct val="115000"/>
              </a:lnSpc>
              <a:spcBef>
                <a:spcPts val="0"/>
              </a:spcBef>
              <a:spcAft>
                <a:spcPts val="0"/>
              </a:spcAft>
              <a:buSzPts val="3800"/>
              <a:buFont typeface="Calibri"/>
              <a:buChar char="●"/>
            </a:pPr>
            <a:r>
              <a:rPr lang="en" sz="3800">
                <a:latin typeface="Calibri"/>
                <a:ea typeface="Calibri"/>
                <a:cs typeface="Calibri"/>
                <a:sym typeface="Calibri"/>
              </a:rPr>
              <a:t>Bacterial meningitis is one of the top ten infections which cause death worldwide.</a:t>
            </a:r>
            <a:endParaRPr sz="3800">
              <a:latin typeface="Calibri"/>
              <a:ea typeface="Calibri"/>
              <a:cs typeface="Calibri"/>
              <a:sym typeface="Calibri"/>
            </a:endParaRPr>
          </a:p>
          <a:p>
            <a:pPr indent="-723900" lvl="0" marL="965200" rtl="0" algn="l">
              <a:lnSpc>
                <a:spcPct val="115000"/>
              </a:lnSpc>
              <a:spcBef>
                <a:spcPts val="0"/>
              </a:spcBef>
              <a:spcAft>
                <a:spcPts val="0"/>
              </a:spcAft>
              <a:buClr>
                <a:schemeClr val="dk1"/>
              </a:buClr>
              <a:buSzPts val="3800"/>
              <a:buFont typeface="Calibri"/>
              <a:buChar char="●"/>
            </a:pPr>
            <a:r>
              <a:rPr lang="en" sz="3800">
                <a:solidFill>
                  <a:schemeClr val="dk1"/>
                </a:solidFill>
                <a:latin typeface="Calibri"/>
                <a:ea typeface="Calibri"/>
                <a:cs typeface="Calibri"/>
                <a:sym typeface="Calibri"/>
              </a:rPr>
              <a:t>Half of the survivals suffer neurological damage, and /or permanent side effects.</a:t>
            </a:r>
            <a:endParaRPr sz="3800">
              <a:latin typeface="Calibri"/>
              <a:ea typeface="Calibri"/>
              <a:cs typeface="Calibri"/>
              <a:sym typeface="Calibri"/>
            </a:endParaRPr>
          </a:p>
        </p:txBody>
      </p:sp>
      <p:sp>
        <p:nvSpPr>
          <p:cNvPr id="77" name="Google Shape;77;p15"/>
          <p:cNvSpPr txBox="1"/>
          <p:nvPr/>
        </p:nvSpPr>
        <p:spPr>
          <a:xfrm>
            <a:off x="-809637" y="14846810"/>
            <a:ext cx="19038600" cy="1963200"/>
          </a:xfrm>
          <a:prstGeom prst="rect">
            <a:avLst/>
          </a:prstGeom>
          <a:noFill/>
          <a:ln>
            <a:noFill/>
          </a:ln>
        </p:spPr>
        <p:txBody>
          <a:bodyPr anchorCtr="0" anchor="ctr" bIns="191875" lIns="191875" spcFirstLastPara="1" rIns="191875" wrap="square" tIns="191875">
            <a:noAutofit/>
          </a:bodyPr>
          <a:lstStyle/>
          <a:p>
            <a:pPr indent="0" lvl="0" marL="0" rtl="0" algn="ctr">
              <a:spcBef>
                <a:spcPts val="0"/>
              </a:spcBef>
              <a:spcAft>
                <a:spcPts val="0"/>
              </a:spcAft>
              <a:buNone/>
            </a:pPr>
            <a:r>
              <a:rPr b="1" lang="en" sz="6300">
                <a:solidFill>
                  <a:schemeClr val="dk1"/>
                </a:solidFill>
                <a:latin typeface="Josefin Sans"/>
                <a:ea typeface="Josefin Sans"/>
                <a:cs typeface="Josefin Sans"/>
                <a:sym typeface="Josefin Sans"/>
              </a:rPr>
              <a:t>Epidemiology of Meningitis</a:t>
            </a:r>
            <a:endParaRPr sz="6300">
              <a:solidFill>
                <a:schemeClr val="dk1"/>
              </a:solidFill>
              <a:latin typeface="Josefin Sans"/>
              <a:ea typeface="Josefin Sans"/>
              <a:cs typeface="Josefin Sans"/>
              <a:sym typeface="Josefin Sans"/>
            </a:endParaRPr>
          </a:p>
        </p:txBody>
      </p:sp>
      <p:pic>
        <p:nvPicPr>
          <p:cNvPr id="78" name="Google Shape;78;p15"/>
          <p:cNvPicPr preferRelativeResize="0"/>
          <p:nvPr/>
        </p:nvPicPr>
        <p:blipFill>
          <a:blip r:embed="rId5">
            <a:alphaModFix/>
          </a:blip>
          <a:stretch>
            <a:fillRect/>
          </a:stretch>
        </p:blipFill>
        <p:spPr>
          <a:xfrm>
            <a:off x="4733344" y="2488152"/>
            <a:ext cx="9586545" cy="668108"/>
          </a:xfrm>
          <a:prstGeom prst="rect">
            <a:avLst/>
          </a:prstGeom>
          <a:noFill/>
          <a:ln>
            <a:noFill/>
          </a:ln>
        </p:spPr>
      </p:pic>
      <p:graphicFrame>
        <p:nvGraphicFramePr>
          <p:cNvPr id="79" name="Google Shape;79;p15"/>
          <p:cNvGraphicFramePr/>
          <p:nvPr/>
        </p:nvGraphicFramePr>
        <p:xfrm>
          <a:off x="481489" y="1058797"/>
          <a:ext cx="3000000" cy="3000000"/>
        </p:xfrm>
        <a:graphic>
          <a:graphicData uri="http://schemas.openxmlformats.org/drawingml/2006/table">
            <a:tbl>
              <a:tblPr>
                <a:noFill/>
                <a:tableStyleId>{92514E07-169D-485B-973F-D6F749F73A11}</a:tableStyleId>
              </a:tblPr>
              <a:tblGrid>
                <a:gridCol w="7539875"/>
                <a:gridCol w="8916450"/>
              </a:tblGrid>
              <a:tr h="1271125">
                <a:tc gridSpan="2">
                  <a:txBody>
                    <a:bodyPr>
                      <a:noAutofit/>
                    </a:bodyPr>
                    <a:lstStyle/>
                    <a:p>
                      <a:pPr indent="0" lvl="0" marL="0" rtl="0" algn="ctr">
                        <a:spcBef>
                          <a:spcPts val="0"/>
                        </a:spcBef>
                        <a:spcAft>
                          <a:spcPts val="0"/>
                        </a:spcAft>
                        <a:buNone/>
                      </a:pPr>
                      <a:r>
                        <a:rPr b="1" lang="en" sz="6200">
                          <a:solidFill>
                            <a:srgbClr val="FF0000"/>
                          </a:solidFill>
                          <a:latin typeface="Josefin Sans"/>
                          <a:ea typeface="Josefin Sans"/>
                          <a:cs typeface="Josefin Sans"/>
                          <a:sym typeface="Josefin Sans"/>
                        </a:rPr>
                        <a:t>Causes according to the age</a:t>
                      </a:r>
                      <a:endParaRPr sz="6200">
                        <a:solidFill>
                          <a:srgbClr val="FF0000"/>
                        </a:solidFill>
                        <a:latin typeface="Josefin Sans"/>
                        <a:ea typeface="Josefin Sans"/>
                        <a:cs typeface="Josefin Sans"/>
                        <a:sym typeface="Josefin Sans"/>
                      </a:endParaRPr>
                    </a:p>
                  </a:txBody>
                  <a:tcPr marT="188600" marB="188600" marR="193525" marL="193525">
                    <a:lnL cap="flat" cmpd="sng" w="38100">
                      <a:solidFill>
                        <a:srgbClr val="274E13"/>
                      </a:solidFill>
                      <a:prstDash val="solid"/>
                      <a:round/>
                      <a:headEnd len="sm" w="sm" type="none"/>
                      <a:tailEnd len="sm" w="sm" type="none"/>
                    </a:lnL>
                    <a:lnR cap="flat" cmpd="sng" w="38100">
                      <a:solidFill>
                        <a:srgbClr val="274E13"/>
                      </a:solidFill>
                      <a:prstDash val="solid"/>
                      <a:round/>
                      <a:headEnd len="sm" w="sm" type="none"/>
                      <a:tailEnd len="sm" w="sm" type="none"/>
                    </a:lnR>
                    <a:lnT cap="flat" cmpd="sng" w="38100">
                      <a:solidFill>
                        <a:srgbClr val="274E13"/>
                      </a:solidFill>
                      <a:prstDash val="solid"/>
                      <a:round/>
                      <a:headEnd len="sm" w="sm" type="none"/>
                      <a:tailEnd len="sm" w="sm" type="none"/>
                    </a:lnT>
                    <a:lnB cap="flat" cmpd="sng" w="38100">
                      <a:solidFill>
                        <a:srgbClr val="274E13"/>
                      </a:solidFill>
                      <a:prstDash val="solid"/>
                      <a:round/>
                      <a:headEnd len="sm" w="sm" type="none"/>
                      <a:tailEnd len="sm" w="sm" type="none"/>
                    </a:lnB>
                  </a:tcPr>
                </a:tc>
                <a:tc hMerge="1"/>
              </a:tr>
              <a:tr h="906600">
                <a:tc rowSpan="5">
                  <a:txBody>
                    <a:bodyPr>
                      <a:noAutofit/>
                    </a:bodyPr>
                    <a:lstStyle/>
                    <a:p>
                      <a:pPr indent="0" lvl="0" marL="0" rtl="0" algn="l">
                        <a:lnSpc>
                          <a:spcPct val="115000"/>
                        </a:lnSpc>
                        <a:spcBef>
                          <a:spcPts val="1400"/>
                        </a:spcBef>
                        <a:spcAft>
                          <a:spcPts val="0"/>
                        </a:spcAft>
                        <a:buNone/>
                      </a:pPr>
                      <a:r>
                        <a:rPr lang="en" sz="5000">
                          <a:latin typeface="Calibri"/>
                          <a:ea typeface="Calibri"/>
                          <a:cs typeface="Calibri"/>
                          <a:sym typeface="Calibri"/>
                        </a:rPr>
                        <a:t>Newborns</a:t>
                      </a:r>
                      <a:endParaRPr sz="5000">
                        <a:latin typeface="Calibri"/>
                        <a:ea typeface="Calibri"/>
                        <a:cs typeface="Calibri"/>
                        <a:sym typeface="Calibri"/>
                      </a:endParaRPr>
                    </a:p>
                    <a:p>
                      <a:pPr indent="0" lvl="0" marL="0" rtl="0" algn="l">
                        <a:lnSpc>
                          <a:spcPct val="115000"/>
                        </a:lnSpc>
                        <a:spcBef>
                          <a:spcPts val="1400"/>
                        </a:spcBef>
                        <a:spcAft>
                          <a:spcPts val="0"/>
                        </a:spcAft>
                        <a:buClr>
                          <a:srgbClr val="000000"/>
                        </a:buClr>
                        <a:buSzPts val="2300"/>
                        <a:buFont typeface="Arial"/>
                        <a:buNone/>
                      </a:pPr>
                      <a:r>
                        <a:t/>
                      </a:r>
                      <a:endParaRPr sz="5000">
                        <a:latin typeface="Calibri"/>
                        <a:ea typeface="Calibri"/>
                        <a:cs typeface="Calibri"/>
                        <a:sym typeface="Calibri"/>
                      </a:endParaRPr>
                    </a:p>
                    <a:p>
                      <a:pPr indent="0" lvl="0" marL="0" rtl="0" algn="l">
                        <a:lnSpc>
                          <a:spcPct val="115000"/>
                        </a:lnSpc>
                        <a:spcBef>
                          <a:spcPts val="1400"/>
                        </a:spcBef>
                        <a:spcAft>
                          <a:spcPts val="0"/>
                        </a:spcAft>
                        <a:buNone/>
                      </a:pPr>
                      <a:r>
                        <a:t/>
                      </a:r>
                      <a:endParaRPr sz="5000">
                        <a:latin typeface="Calibri"/>
                        <a:ea typeface="Calibri"/>
                        <a:cs typeface="Calibri"/>
                        <a:sym typeface="Calibri"/>
                      </a:endParaRPr>
                    </a:p>
                    <a:p>
                      <a:pPr indent="0" lvl="0" marL="0" rtl="0" algn="l">
                        <a:lnSpc>
                          <a:spcPct val="115000"/>
                        </a:lnSpc>
                        <a:spcBef>
                          <a:spcPts val="1400"/>
                        </a:spcBef>
                        <a:spcAft>
                          <a:spcPts val="0"/>
                        </a:spcAft>
                        <a:buNone/>
                      </a:pPr>
                      <a:r>
                        <a:rPr lang="en" sz="5000">
                          <a:latin typeface="Calibri"/>
                          <a:ea typeface="Calibri"/>
                          <a:cs typeface="Calibri"/>
                          <a:sym typeface="Calibri"/>
                        </a:rPr>
                        <a:t>Infants / Children</a:t>
                      </a:r>
                      <a:endParaRPr sz="5000">
                        <a:latin typeface="Calibri"/>
                        <a:ea typeface="Calibri"/>
                        <a:cs typeface="Calibri"/>
                        <a:sym typeface="Calibri"/>
                      </a:endParaRPr>
                    </a:p>
                    <a:p>
                      <a:pPr indent="0" lvl="0" marL="0" rtl="0" algn="l">
                        <a:lnSpc>
                          <a:spcPct val="115000"/>
                        </a:lnSpc>
                        <a:spcBef>
                          <a:spcPts val="1400"/>
                        </a:spcBef>
                        <a:spcAft>
                          <a:spcPts val="0"/>
                        </a:spcAft>
                        <a:buClr>
                          <a:srgbClr val="000000"/>
                        </a:buClr>
                        <a:buSzPts val="2300"/>
                        <a:buFont typeface="Arial"/>
                        <a:buNone/>
                      </a:pPr>
                      <a:r>
                        <a:t/>
                      </a:r>
                      <a:endParaRPr sz="5000">
                        <a:latin typeface="Calibri"/>
                        <a:ea typeface="Calibri"/>
                        <a:cs typeface="Calibri"/>
                        <a:sym typeface="Calibri"/>
                      </a:endParaRPr>
                    </a:p>
                    <a:p>
                      <a:pPr indent="0" lvl="0" marL="0" rtl="0" algn="l">
                        <a:lnSpc>
                          <a:spcPct val="115000"/>
                        </a:lnSpc>
                        <a:spcBef>
                          <a:spcPts val="1400"/>
                        </a:spcBef>
                        <a:spcAft>
                          <a:spcPts val="0"/>
                        </a:spcAft>
                        <a:buNone/>
                      </a:pPr>
                      <a:r>
                        <a:rPr lang="en" sz="5000">
                          <a:latin typeface="Calibri"/>
                          <a:ea typeface="Calibri"/>
                          <a:cs typeface="Calibri"/>
                          <a:sym typeface="Calibri"/>
                        </a:rPr>
                        <a:t>Adults</a:t>
                      </a:r>
                      <a:endParaRPr sz="5000">
                        <a:latin typeface="Calibri"/>
                        <a:ea typeface="Calibri"/>
                        <a:cs typeface="Calibri"/>
                        <a:sym typeface="Calibri"/>
                      </a:endParaRPr>
                    </a:p>
                    <a:p>
                      <a:pPr indent="0" lvl="0" marL="0" rtl="0" algn="l">
                        <a:lnSpc>
                          <a:spcPct val="115000"/>
                        </a:lnSpc>
                        <a:spcBef>
                          <a:spcPts val="1400"/>
                        </a:spcBef>
                        <a:spcAft>
                          <a:spcPts val="0"/>
                        </a:spcAft>
                        <a:buClr>
                          <a:srgbClr val="000000"/>
                        </a:buClr>
                        <a:buSzPts val="2300"/>
                        <a:buFont typeface="Arial"/>
                        <a:buNone/>
                      </a:pPr>
                      <a:r>
                        <a:t/>
                      </a:r>
                      <a:endParaRPr sz="5000">
                        <a:latin typeface="Calibri"/>
                        <a:ea typeface="Calibri"/>
                        <a:cs typeface="Calibri"/>
                        <a:sym typeface="Calibri"/>
                      </a:endParaRPr>
                    </a:p>
                    <a:p>
                      <a:pPr indent="0" lvl="0" marL="0" rtl="0" algn="l">
                        <a:lnSpc>
                          <a:spcPct val="115000"/>
                        </a:lnSpc>
                        <a:spcBef>
                          <a:spcPts val="1400"/>
                        </a:spcBef>
                        <a:spcAft>
                          <a:spcPts val="0"/>
                        </a:spcAft>
                        <a:buClr>
                          <a:srgbClr val="000000"/>
                        </a:buClr>
                        <a:buSzPts val="2300"/>
                        <a:buFont typeface="Arial"/>
                        <a:buNone/>
                      </a:pPr>
                      <a:r>
                        <a:t/>
                      </a:r>
                      <a:endParaRPr sz="5000">
                        <a:latin typeface="Calibri"/>
                        <a:ea typeface="Calibri"/>
                        <a:cs typeface="Calibri"/>
                        <a:sym typeface="Calibri"/>
                      </a:endParaRPr>
                    </a:p>
                    <a:p>
                      <a:pPr indent="0" lvl="0" marL="0" rtl="0" algn="l">
                        <a:lnSpc>
                          <a:spcPct val="115000"/>
                        </a:lnSpc>
                        <a:spcBef>
                          <a:spcPts val="1400"/>
                        </a:spcBef>
                        <a:spcAft>
                          <a:spcPts val="0"/>
                        </a:spcAft>
                        <a:buClr>
                          <a:srgbClr val="000000"/>
                        </a:buClr>
                        <a:buSzPts val="2300"/>
                        <a:buFont typeface="Arial"/>
                        <a:buNone/>
                      </a:pPr>
                      <a:r>
                        <a:rPr lang="en" sz="5000">
                          <a:latin typeface="Calibri"/>
                          <a:ea typeface="Calibri"/>
                          <a:cs typeface="Calibri"/>
                          <a:sym typeface="Calibri"/>
                        </a:rPr>
                        <a:t>Special circumstances</a:t>
                      </a:r>
                      <a:endParaRPr sz="5000">
                        <a:latin typeface="Calibri"/>
                        <a:ea typeface="Calibri"/>
                        <a:cs typeface="Calibri"/>
                        <a:sym typeface="Calibri"/>
                      </a:endParaRPr>
                    </a:p>
                    <a:p>
                      <a:pPr indent="0" lvl="0" marL="0" rtl="0" algn="l">
                        <a:spcBef>
                          <a:spcPts val="0"/>
                        </a:spcBef>
                        <a:spcAft>
                          <a:spcPts val="0"/>
                        </a:spcAft>
                        <a:buClr>
                          <a:srgbClr val="000000"/>
                        </a:buClr>
                        <a:buSzPts val="1100"/>
                        <a:buFont typeface="Arial"/>
                        <a:buNone/>
                      </a:pPr>
                      <a:r>
                        <a:rPr lang="en" sz="3000">
                          <a:solidFill>
                            <a:srgbClr val="999999"/>
                          </a:solidFill>
                          <a:latin typeface="Calibri"/>
                          <a:ea typeface="Calibri"/>
                          <a:cs typeface="Calibri"/>
                          <a:sym typeface="Calibri"/>
                        </a:rPr>
                        <a:t>special procedures such as surgery, tumor or severe trauma enhance organisms to cause meningitis that usually don’t .</a:t>
                      </a:r>
                      <a:endParaRPr sz="6200">
                        <a:latin typeface="Calibri"/>
                        <a:ea typeface="Calibri"/>
                        <a:cs typeface="Calibri"/>
                        <a:sym typeface="Calibri"/>
                      </a:endParaRPr>
                    </a:p>
                  </a:txBody>
                  <a:tcPr marT="188600" marB="188600" marR="193525" marL="193525">
                    <a:lnL cap="flat" cmpd="sng" w="38100">
                      <a:solidFill>
                        <a:srgbClr val="274E13"/>
                      </a:solidFill>
                      <a:prstDash val="solid"/>
                      <a:round/>
                      <a:headEnd len="sm" w="sm" type="none"/>
                      <a:tailEnd len="sm" w="sm" type="none"/>
                    </a:lnL>
                    <a:lnR cap="flat" cmpd="sng" w="38100">
                      <a:solidFill>
                        <a:srgbClr val="274E13"/>
                      </a:solidFill>
                      <a:prstDash val="solid"/>
                      <a:round/>
                      <a:headEnd len="sm" w="sm" type="none"/>
                      <a:tailEnd len="sm" w="sm" type="none"/>
                    </a:lnR>
                    <a:lnT cap="flat" cmpd="sng" w="38100">
                      <a:solidFill>
                        <a:srgbClr val="274E13"/>
                      </a:solidFill>
                      <a:prstDash val="solid"/>
                      <a:round/>
                      <a:headEnd len="sm" w="sm" type="none"/>
                      <a:tailEnd len="sm" w="sm" type="none"/>
                    </a:lnT>
                    <a:lnB cap="flat" cmpd="sng" w="38100">
                      <a:solidFill>
                        <a:srgbClr val="274E13"/>
                      </a:solidFill>
                      <a:prstDash val="solid"/>
                      <a:round/>
                      <a:headEnd len="sm" w="sm" type="none"/>
                      <a:tailEnd len="sm" w="sm" type="none"/>
                    </a:lnB>
                  </a:tcPr>
                </a:tc>
                <a:tc rowSpan="5">
                  <a:txBody>
                    <a:bodyPr>
                      <a:noAutofit/>
                    </a:bodyPr>
                    <a:lstStyle/>
                    <a:p>
                      <a:pPr indent="0" lvl="0" marL="0" rtl="0" algn="ctr">
                        <a:lnSpc>
                          <a:spcPct val="115000"/>
                        </a:lnSpc>
                        <a:spcBef>
                          <a:spcPts val="1400"/>
                        </a:spcBef>
                        <a:spcAft>
                          <a:spcPts val="0"/>
                        </a:spcAft>
                        <a:buClr>
                          <a:srgbClr val="000000"/>
                        </a:buClr>
                        <a:buSzPts val="2300"/>
                        <a:buFont typeface="Arial"/>
                        <a:buNone/>
                      </a:pPr>
                      <a:r>
                        <a:rPr b="1" lang="en" sz="3700">
                          <a:latin typeface="Calibri"/>
                          <a:ea typeface="Calibri"/>
                          <a:cs typeface="Calibri"/>
                          <a:sym typeface="Calibri"/>
                        </a:rPr>
                        <a:t>Group </a:t>
                      </a:r>
                      <a:r>
                        <a:rPr b="1" i="1" lang="en" sz="3700">
                          <a:latin typeface="Calibri"/>
                          <a:ea typeface="Calibri"/>
                          <a:cs typeface="Calibri"/>
                          <a:sym typeface="Calibri"/>
                        </a:rPr>
                        <a:t>B Streptococcus</a:t>
                      </a:r>
                      <a:r>
                        <a:rPr b="1" lang="en" sz="3700">
                          <a:latin typeface="Calibri"/>
                          <a:ea typeface="Calibri"/>
                          <a:cs typeface="Calibri"/>
                          <a:sym typeface="Calibri"/>
                        </a:rPr>
                        <a:t>, </a:t>
                      </a:r>
                      <a:r>
                        <a:rPr b="1" i="1" lang="en" sz="3700">
                          <a:latin typeface="Calibri"/>
                          <a:ea typeface="Calibri"/>
                          <a:cs typeface="Calibri"/>
                          <a:sym typeface="Calibri"/>
                        </a:rPr>
                        <a:t>E.coli</a:t>
                      </a:r>
                      <a:r>
                        <a:rPr b="1" lang="en" sz="3700">
                          <a:latin typeface="Calibri"/>
                          <a:ea typeface="Calibri"/>
                          <a:cs typeface="Calibri"/>
                          <a:sym typeface="Calibri"/>
                        </a:rPr>
                        <a:t> </a:t>
                      </a:r>
                      <a:endParaRPr b="1" sz="3700">
                        <a:latin typeface="Calibri"/>
                        <a:ea typeface="Calibri"/>
                        <a:cs typeface="Calibri"/>
                        <a:sym typeface="Calibri"/>
                      </a:endParaRPr>
                    </a:p>
                    <a:p>
                      <a:pPr indent="0" lvl="0" marL="0" rtl="0" algn="ctr">
                        <a:lnSpc>
                          <a:spcPct val="115000"/>
                        </a:lnSpc>
                        <a:spcBef>
                          <a:spcPts val="1400"/>
                        </a:spcBef>
                        <a:spcAft>
                          <a:spcPts val="0"/>
                        </a:spcAft>
                        <a:buClr>
                          <a:srgbClr val="000000"/>
                        </a:buClr>
                        <a:buSzPts val="2300"/>
                        <a:buFont typeface="Arial"/>
                        <a:buNone/>
                      </a:pPr>
                      <a:r>
                        <a:rPr lang="en" sz="3700">
                          <a:latin typeface="Calibri"/>
                          <a:ea typeface="Calibri"/>
                          <a:cs typeface="Calibri"/>
                          <a:sym typeface="Calibri"/>
                        </a:rPr>
                        <a:t>(and other </a:t>
                      </a:r>
                      <a:r>
                        <a:rPr lang="en" sz="3700">
                          <a:solidFill>
                            <a:srgbClr val="000000"/>
                          </a:solidFill>
                          <a:latin typeface="Calibri"/>
                          <a:ea typeface="Calibri"/>
                          <a:cs typeface="Calibri"/>
                          <a:sym typeface="Calibri"/>
                        </a:rPr>
                        <a:t>gram negative bacilli)</a:t>
                      </a:r>
                      <a:endParaRPr sz="3700">
                        <a:solidFill>
                          <a:srgbClr val="000000"/>
                        </a:solidFill>
                        <a:latin typeface="Calibri"/>
                        <a:ea typeface="Calibri"/>
                        <a:cs typeface="Calibri"/>
                        <a:sym typeface="Calibri"/>
                      </a:endParaRPr>
                    </a:p>
                    <a:p>
                      <a:pPr indent="0" lvl="0" marL="0" rtl="0" algn="ctr">
                        <a:lnSpc>
                          <a:spcPct val="115000"/>
                        </a:lnSpc>
                        <a:spcBef>
                          <a:spcPts val="1400"/>
                        </a:spcBef>
                        <a:spcAft>
                          <a:spcPts val="0"/>
                        </a:spcAft>
                        <a:buClr>
                          <a:srgbClr val="000000"/>
                        </a:buClr>
                        <a:buSzPts val="2300"/>
                        <a:buFont typeface="Arial"/>
                        <a:buNone/>
                      </a:pPr>
                      <a:r>
                        <a:rPr b="1" lang="en" sz="3700">
                          <a:latin typeface="Calibri"/>
                          <a:ea typeface="Calibri"/>
                          <a:cs typeface="Calibri"/>
                          <a:sym typeface="Calibri"/>
                        </a:rPr>
                        <a:t>Listeria monocytogenes.</a:t>
                      </a:r>
                      <a:endParaRPr b="1" sz="3700">
                        <a:latin typeface="Calibri"/>
                        <a:ea typeface="Calibri"/>
                        <a:cs typeface="Calibri"/>
                        <a:sym typeface="Calibri"/>
                      </a:endParaRPr>
                    </a:p>
                    <a:p>
                      <a:pPr indent="0" lvl="0" marL="0" rtl="0" algn="l">
                        <a:lnSpc>
                          <a:spcPct val="115000"/>
                        </a:lnSpc>
                        <a:spcBef>
                          <a:spcPts val="1400"/>
                        </a:spcBef>
                        <a:spcAft>
                          <a:spcPts val="0"/>
                        </a:spcAft>
                        <a:buClr>
                          <a:srgbClr val="000000"/>
                        </a:buClr>
                        <a:buSzPts val="2300"/>
                        <a:buFont typeface="Arial"/>
                        <a:buNone/>
                      </a:pPr>
                      <a:r>
                        <a:t/>
                      </a:r>
                      <a:endParaRPr b="1" i="1" sz="3700">
                        <a:latin typeface="Calibri"/>
                        <a:ea typeface="Calibri"/>
                        <a:cs typeface="Calibri"/>
                        <a:sym typeface="Calibri"/>
                      </a:endParaRPr>
                    </a:p>
                    <a:p>
                      <a:pPr indent="0" lvl="0" marL="0" rtl="0" algn="ctr">
                        <a:lnSpc>
                          <a:spcPct val="115000"/>
                        </a:lnSpc>
                        <a:spcBef>
                          <a:spcPts val="1400"/>
                        </a:spcBef>
                        <a:spcAft>
                          <a:spcPts val="0"/>
                        </a:spcAft>
                        <a:buNone/>
                      </a:pPr>
                      <a:r>
                        <a:rPr b="1" lang="en" sz="3700">
                          <a:latin typeface="Calibri"/>
                          <a:ea typeface="Calibri"/>
                          <a:cs typeface="Calibri"/>
                          <a:sym typeface="Calibri"/>
                        </a:rPr>
                        <a:t>S.pneumoniae, N.meningitidis, &amp; H.influenzae</a:t>
                      </a:r>
                      <a:endParaRPr b="1" sz="3700">
                        <a:latin typeface="Calibri"/>
                        <a:ea typeface="Calibri"/>
                        <a:cs typeface="Calibri"/>
                        <a:sym typeface="Calibri"/>
                      </a:endParaRPr>
                    </a:p>
                    <a:p>
                      <a:pPr indent="0" lvl="0" marL="0" rtl="0" algn="l">
                        <a:lnSpc>
                          <a:spcPct val="115000"/>
                        </a:lnSpc>
                        <a:spcBef>
                          <a:spcPts val="1400"/>
                        </a:spcBef>
                        <a:spcAft>
                          <a:spcPts val="0"/>
                        </a:spcAft>
                        <a:buClr>
                          <a:srgbClr val="000000"/>
                        </a:buClr>
                        <a:buSzPts val="2300"/>
                        <a:buFont typeface="Arial"/>
                        <a:buNone/>
                      </a:pPr>
                      <a:r>
                        <a:t/>
                      </a:r>
                      <a:endParaRPr b="1" i="1" sz="3700">
                        <a:latin typeface="Calibri"/>
                        <a:ea typeface="Calibri"/>
                        <a:cs typeface="Calibri"/>
                        <a:sym typeface="Calibri"/>
                      </a:endParaRPr>
                    </a:p>
                    <a:p>
                      <a:pPr indent="0" lvl="0" marL="0" rtl="0" algn="ctr">
                        <a:lnSpc>
                          <a:spcPct val="115000"/>
                        </a:lnSpc>
                        <a:spcBef>
                          <a:spcPts val="1400"/>
                        </a:spcBef>
                        <a:spcAft>
                          <a:spcPts val="0"/>
                        </a:spcAft>
                        <a:buClr>
                          <a:srgbClr val="000000"/>
                        </a:buClr>
                        <a:buSzPts val="2300"/>
                        <a:buFont typeface="Arial"/>
                        <a:buNone/>
                      </a:pPr>
                      <a:r>
                        <a:rPr b="1" lang="en" sz="3700">
                          <a:latin typeface="Calibri"/>
                          <a:ea typeface="Calibri"/>
                          <a:cs typeface="Calibri"/>
                          <a:sym typeface="Calibri"/>
                        </a:rPr>
                        <a:t>S.pneumoniae, N.meningitidis</a:t>
                      </a:r>
                      <a:endParaRPr b="1" sz="3700">
                        <a:latin typeface="Calibri"/>
                        <a:ea typeface="Calibri"/>
                        <a:cs typeface="Calibri"/>
                        <a:sym typeface="Calibri"/>
                      </a:endParaRPr>
                    </a:p>
                    <a:p>
                      <a:pPr indent="0" lvl="0" marL="0" rtl="0" algn="l">
                        <a:lnSpc>
                          <a:spcPct val="115000"/>
                        </a:lnSpc>
                        <a:spcBef>
                          <a:spcPts val="1400"/>
                        </a:spcBef>
                        <a:spcAft>
                          <a:spcPts val="0"/>
                        </a:spcAft>
                        <a:buNone/>
                      </a:pPr>
                      <a:r>
                        <a:t/>
                      </a:r>
                      <a:endParaRPr b="1" i="1" sz="3700">
                        <a:latin typeface="Calibri"/>
                        <a:ea typeface="Calibri"/>
                        <a:cs typeface="Calibri"/>
                        <a:sym typeface="Calibri"/>
                      </a:endParaRPr>
                    </a:p>
                    <a:p>
                      <a:pPr indent="0" lvl="0" marL="0" rtl="0" algn="l">
                        <a:lnSpc>
                          <a:spcPct val="115000"/>
                        </a:lnSpc>
                        <a:spcBef>
                          <a:spcPts val="1400"/>
                        </a:spcBef>
                        <a:spcAft>
                          <a:spcPts val="0"/>
                        </a:spcAft>
                        <a:buNone/>
                      </a:pPr>
                      <a:r>
                        <a:t/>
                      </a:r>
                      <a:endParaRPr b="1" i="1" sz="3700">
                        <a:latin typeface="Calibri"/>
                        <a:ea typeface="Calibri"/>
                        <a:cs typeface="Calibri"/>
                        <a:sym typeface="Calibri"/>
                      </a:endParaRPr>
                    </a:p>
                    <a:p>
                      <a:pPr indent="0" lvl="0" marL="0" rtl="0" algn="ctr">
                        <a:lnSpc>
                          <a:spcPct val="115000"/>
                        </a:lnSpc>
                        <a:spcBef>
                          <a:spcPts val="1400"/>
                        </a:spcBef>
                        <a:spcAft>
                          <a:spcPts val="0"/>
                        </a:spcAft>
                        <a:buClr>
                          <a:srgbClr val="000000"/>
                        </a:buClr>
                        <a:buSzPts val="2300"/>
                        <a:buFont typeface="Arial"/>
                        <a:buNone/>
                      </a:pPr>
                      <a:r>
                        <a:rPr b="1" i="1" lang="en" sz="3700">
                          <a:latin typeface="Calibri"/>
                          <a:ea typeface="Calibri"/>
                          <a:cs typeface="Calibri"/>
                          <a:sym typeface="Calibri"/>
                        </a:rPr>
                        <a:t>S.aureus, S.epidermidis</a:t>
                      </a:r>
                      <a:r>
                        <a:rPr b="1" lang="en" sz="3700">
                          <a:latin typeface="Calibri"/>
                          <a:ea typeface="Calibri"/>
                          <a:cs typeface="Calibri"/>
                          <a:sym typeface="Calibri"/>
                        </a:rPr>
                        <a:t>, </a:t>
                      </a:r>
                      <a:r>
                        <a:rPr b="1" i="1" lang="en" sz="3700">
                          <a:latin typeface="Calibri"/>
                          <a:ea typeface="Calibri"/>
                          <a:cs typeface="Calibri"/>
                          <a:sym typeface="Calibri"/>
                        </a:rPr>
                        <a:t>S.pneumoniae</a:t>
                      </a:r>
                      <a:r>
                        <a:rPr b="1" lang="en" sz="3700">
                          <a:latin typeface="Calibri"/>
                          <a:ea typeface="Calibri"/>
                          <a:cs typeface="Calibri"/>
                          <a:sym typeface="Calibri"/>
                        </a:rPr>
                        <a:t>, anaerobes, &amp; </a:t>
                      </a:r>
                      <a:r>
                        <a:rPr b="1" i="1" lang="en" sz="3700">
                          <a:latin typeface="Calibri"/>
                          <a:ea typeface="Calibri"/>
                          <a:cs typeface="Calibri"/>
                          <a:sym typeface="Calibri"/>
                        </a:rPr>
                        <a:t>P.aeruginosa</a:t>
                      </a:r>
                      <a:endParaRPr b="1" i="1" sz="3700">
                        <a:latin typeface="Calibri"/>
                        <a:ea typeface="Calibri"/>
                        <a:cs typeface="Calibri"/>
                        <a:sym typeface="Calibri"/>
                      </a:endParaRPr>
                    </a:p>
                    <a:p>
                      <a:pPr indent="0" lvl="0" marL="0" rtl="0" algn="l">
                        <a:spcBef>
                          <a:spcPts val="0"/>
                        </a:spcBef>
                        <a:spcAft>
                          <a:spcPts val="0"/>
                        </a:spcAft>
                        <a:buNone/>
                      </a:pPr>
                      <a:r>
                        <a:t/>
                      </a:r>
                      <a:endParaRPr b="1" sz="3700">
                        <a:latin typeface="Calibri"/>
                        <a:ea typeface="Calibri"/>
                        <a:cs typeface="Calibri"/>
                        <a:sym typeface="Calibri"/>
                      </a:endParaRPr>
                    </a:p>
                  </a:txBody>
                  <a:tcPr marT="188600" marB="188600" marR="193525" marL="193525">
                    <a:lnL cap="flat" cmpd="sng" w="38100">
                      <a:solidFill>
                        <a:srgbClr val="274E13"/>
                      </a:solidFill>
                      <a:prstDash val="solid"/>
                      <a:round/>
                      <a:headEnd len="sm" w="sm" type="none"/>
                      <a:tailEnd len="sm" w="sm" type="none"/>
                    </a:lnL>
                    <a:lnR cap="flat" cmpd="sng" w="38100">
                      <a:solidFill>
                        <a:srgbClr val="274E13"/>
                      </a:solidFill>
                      <a:prstDash val="solid"/>
                      <a:round/>
                      <a:headEnd len="sm" w="sm" type="none"/>
                      <a:tailEnd len="sm" w="sm" type="none"/>
                    </a:lnR>
                    <a:lnT cap="flat" cmpd="sng" w="38100">
                      <a:solidFill>
                        <a:srgbClr val="274E13"/>
                      </a:solidFill>
                      <a:prstDash val="solid"/>
                      <a:round/>
                      <a:headEnd len="sm" w="sm" type="none"/>
                      <a:tailEnd len="sm" w="sm" type="none"/>
                    </a:lnT>
                    <a:lnB cap="flat" cmpd="sng" w="38100">
                      <a:solidFill>
                        <a:srgbClr val="274E13"/>
                      </a:solidFill>
                      <a:prstDash val="solid"/>
                      <a:round/>
                      <a:headEnd len="sm" w="sm" type="none"/>
                      <a:tailEnd len="sm" w="sm" type="none"/>
                    </a:lnB>
                  </a:tcPr>
                </a:tc>
              </a:tr>
              <a:tr h="906600">
                <a:tc vMerge="1"/>
                <a:tc vMerge="1"/>
              </a:tr>
              <a:tr h="906600">
                <a:tc vMerge="1"/>
                <a:tc vMerge="1"/>
              </a:tr>
              <a:tr h="906600">
                <a:tc vMerge="1"/>
                <a:tc vMerge="1"/>
              </a:tr>
              <a:tr h="4439725">
                <a:tc vMerge="1"/>
                <a:tc vMerge="1"/>
              </a:tr>
            </a:tbl>
          </a:graphicData>
        </a:graphic>
      </p:graphicFrame>
      <p:cxnSp>
        <p:nvCxnSpPr>
          <p:cNvPr id="80" name="Google Shape;80;p15"/>
          <p:cNvCxnSpPr/>
          <p:nvPr/>
        </p:nvCxnSpPr>
        <p:spPr>
          <a:xfrm>
            <a:off x="471000" y="10697800"/>
            <a:ext cx="16477200" cy="0"/>
          </a:xfrm>
          <a:prstGeom prst="straightConnector1">
            <a:avLst/>
          </a:prstGeom>
          <a:noFill/>
          <a:ln cap="flat" cmpd="sng" w="9525">
            <a:solidFill>
              <a:srgbClr val="38761D"/>
            </a:solidFill>
            <a:prstDash val="solid"/>
            <a:round/>
            <a:headEnd len="med" w="med" type="none"/>
            <a:tailEnd len="med" w="med" type="none"/>
          </a:ln>
        </p:spPr>
      </p:cxnSp>
      <p:cxnSp>
        <p:nvCxnSpPr>
          <p:cNvPr id="81" name="Google Shape;81;p15"/>
          <p:cNvCxnSpPr/>
          <p:nvPr/>
        </p:nvCxnSpPr>
        <p:spPr>
          <a:xfrm>
            <a:off x="471000" y="7898713"/>
            <a:ext cx="16477200" cy="0"/>
          </a:xfrm>
          <a:prstGeom prst="straightConnector1">
            <a:avLst/>
          </a:prstGeom>
          <a:noFill/>
          <a:ln cap="flat" cmpd="sng" w="9525">
            <a:solidFill>
              <a:srgbClr val="38761D"/>
            </a:solidFill>
            <a:prstDash val="solid"/>
            <a:round/>
            <a:headEnd len="med" w="med" type="none"/>
            <a:tailEnd len="med" w="med" type="none"/>
          </a:ln>
        </p:spPr>
      </p:cxnSp>
      <p:cxnSp>
        <p:nvCxnSpPr>
          <p:cNvPr id="82" name="Google Shape;82;p15"/>
          <p:cNvCxnSpPr/>
          <p:nvPr/>
        </p:nvCxnSpPr>
        <p:spPr>
          <a:xfrm>
            <a:off x="471000" y="5346275"/>
            <a:ext cx="16477200" cy="0"/>
          </a:xfrm>
          <a:prstGeom prst="straightConnector1">
            <a:avLst/>
          </a:prstGeom>
          <a:noFill/>
          <a:ln cap="flat" cmpd="sng" w="9525">
            <a:solidFill>
              <a:srgbClr val="38761D"/>
            </a:solidFill>
            <a:prstDash val="solid"/>
            <a:round/>
            <a:headEnd len="med" w="med" type="none"/>
            <a:tailEnd len="med" w="med" type="none"/>
          </a:ln>
        </p:spPr>
      </p:cxn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86" name="Shape 86"/>
        <p:cNvGrpSpPr/>
        <p:nvPr/>
      </p:nvGrpSpPr>
      <p:grpSpPr>
        <a:xfrm>
          <a:off x="0" y="0"/>
          <a:ext cx="0" cy="0"/>
          <a:chOff x="0" y="0"/>
          <a:chExt cx="0" cy="0"/>
        </a:xfrm>
      </p:grpSpPr>
      <p:pic>
        <p:nvPicPr>
          <p:cNvPr id="87" name="Google Shape;87;p16"/>
          <p:cNvPicPr preferRelativeResize="0"/>
          <p:nvPr/>
        </p:nvPicPr>
        <p:blipFill>
          <a:blip r:embed="rId4">
            <a:alphaModFix/>
          </a:blip>
          <a:stretch>
            <a:fillRect/>
          </a:stretch>
        </p:blipFill>
        <p:spPr>
          <a:xfrm>
            <a:off x="4733344" y="2488152"/>
            <a:ext cx="9586545" cy="668108"/>
          </a:xfrm>
          <a:prstGeom prst="rect">
            <a:avLst/>
          </a:prstGeom>
          <a:noFill/>
          <a:ln>
            <a:noFill/>
          </a:ln>
        </p:spPr>
      </p:pic>
      <p:graphicFrame>
        <p:nvGraphicFramePr>
          <p:cNvPr id="88" name="Google Shape;88;p16"/>
          <p:cNvGraphicFramePr/>
          <p:nvPr/>
        </p:nvGraphicFramePr>
        <p:xfrm>
          <a:off x="303530" y="214038"/>
          <a:ext cx="3000000" cy="3000000"/>
        </p:xfrm>
        <a:graphic>
          <a:graphicData uri="http://schemas.openxmlformats.org/drawingml/2006/table">
            <a:tbl>
              <a:tblPr>
                <a:noFill/>
                <a:tableStyleId>{92514E07-169D-485B-973F-D6F749F73A11}</a:tableStyleId>
              </a:tblPr>
              <a:tblGrid>
                <a:gridCol w="8895400"/>
                <a:gridCol w="7560950"/>
              </a:tblGrid>
              <a:tr h="1726450">
                <a:tc gridSpan="2">
                  <a:txBody>
                    <a:bodyPr>
                      <a:noAutofit/>
                    </a:bodyPr>
                    <a:lstStyle/>
                    <a:p>
                      <a:pPr indent="0" lvl="0" marL="0" rtl="0" algn="l">
                        <a:spcBef>
                          <a:spcPts val="0"/>
                        </a:spcBef>
                        <a:spcAft>
                          <a:spcPts val="0"/>
                        </a:spcAft>
                        <a:buNone/>
                      </a:pPr>
                      <a:r>
                        <a:rPr b="1" lang="en" sz="6200">
                          <a:latin typeface="Josefin Sans"/>
                          <a:ea typeface="Josefin Sans"/>
                          <a:cs typeface="Josefin Sans"/>
                          <a:sym typeface="Josefin Sans"/>
                        </a:rPr>
                        <a:t>   Signs/Symptoms of Acute Meningitis</a:t>
                      </a:r>
                      <a:endParaRPr b="1" sz="6200">
                        <a:latin typeface="Josefin Sans"/>
                        <a:ea typeface="Josefin Sans"/>
                        <a:cs typeface="Josefin Sans"/>
                        <a:sym typeface="Josefin Sans"/>
                      </a:endParaRPr>
                    </a:p>
                  </a:txBody>
                  <a:tcPr marT="188600" marB="188600" marR="193525" marL="193525">
                    <a:lnL cap="flat" cmpd="sng" w="38100">
                      <a:solidFill>
                        <a:srgbClr val="274E13"/>
                      </a:solidFill>
                      <a:prstDash val="solid"/>
                      <a:round/>
                      <a:headEnd len="sm" w="sm" type="none"/>
                      <a:tailEnd len="sm" w="sm" type="none"/>
                    </a:lnL>
                    <a:lnR cap="flat" cmpd="sng" w="38100">
                      <a:solidFill>
                        <a:srgbClr val="274E13"/>
                      </a:solidFill>
                      <a:prstDash val="solid"/>
                      <a:round/>
                      <a:headEnd len="sm" w="sm" type="none"/>
                      <a:tailEnd len="sm" w="sm" type="none"/>
                    </a:lnR>
                    <a:lnT cap="flat" cmpd="sng" w="38100">
                      <a:solidFill>
                        <a:srgbClr val="274E13"/>
                      </a:solidFill>
                      <a:prstDash val="solid"/>
                      <a:round/>
                      <a:headEnd len="sm" w="sm" type="none"/>
                      <a:tailEnd len="sm" w="sm" type="none"/>
                    </a:lnT>
                    <a:lnB cap="flat" cmpd="sng" w="38100">
                      <a:solidFill>
                        <a:srgbClr val="274E13"/>
                      </a:solidFill>
                      <a:prstDash val="solid"/>
                      <a:round/>
                      <a:headEnd len="sm" w="sm" type="none"/>
                      <a:tailEnd len="sm" w="sm" type="none"/>
                    </a:lnB>
                    <a:solidFill>
                      <a:srgbClr val="93C47D"/>
                    </a:solidFill>
                  </a:tcPr>
                </a:tc>
                <a:tc hMerge="1"/>
              </a:tr>
              <a:tr h="1129575">
                <a:tc rowSpan="5">
                  <a:txBody>
                    <a:bodyPr>
                      <a:noAutofit/>
                    </a:bodyPr>
                    <a:lstStyle/>
                    <a:p>
                      <a:pPr indent="0" lvl="0" marL="0" rtl="0" algn="l">
                        <a:lnSpc>
                          <a:spcPct val="80000"/>
                        </a:lnSpc>
                        <a:spcBef>
                          <a:spcPts val="1400"/>
                        </a:spcBef>
                        <a:spcAft>
                          <a:spcPts val="0"/>
                        </a:spcAft>
                        <a:buClr>
                          <a:schemeClr val="dk1"/>
                        </a:buClr>
                        <a:buSzPts val="2300"/>
                        <a:buFont typeface="Arial"/>
                        <a:buNone/>
                      </a:pPr>
                      <a:r>
                        <a:rPr lang="en" sz="3600">
                          <a:latin typeface="Calibri"/>
                          <a:ea typeface="Calibri"/>
                          <a:cs typeface="Calibri"/>
                          <a:sym typeface="Calibri"/>
                        </a:rPr>
                        <a:t> </a:t>
                      </a:r>
                      <a:r>
                        <a:rPr b="1" lang="en" sz="3600">
                          <a:latin typeface="Calibri"/>
                          <a:ea typeface="Calibri"/>
                          <a:cs typeface="Calibri"/>
                          <a:sym typeface="Calibri"/>
                        </a:rPr>
                        <a:t>Most Common</a:t>
                      </a:r>
                      <a:endParaRPr b="1" sz="3600">
                        <a:latin typeface="Calibri"/>
                        <a:ea typeface="Calibri"/>
                        <a:cs typeface="Calibri"/>
                        <a:sym typeface="Calibri"/>
                      </a:endParaRPr>
                    </a:p>
                    <a:p>
                      <a:pPr indent="0" lvl="0" marL="0" rtl="0" algn="l">
                        <a:lnSpc>
                          <a:spcPct val="80000"/>
                        </a:lnSpc>
                        <a:spcBef>
                          <a:spcPts val="1400"/>
                        </a:spcBef>
                        <a:spcAft>
                          <a:spcPts val="0"/>
                        </a:spcAft>
                        <a:buClr>
                          <a:schemeClr val="dk1"/>
                        </a:buClr>
                        <a:buSzPts val="2300"/>
                        <a:buFont typeface="Arial"/>
                        <a:buNone/>
                      </a:pPr>
                      <a:r>
                        <a:rPr lang="en" sz="3600">
                          <a:solidFill>
                            <a:srgbClr val="FF0000"/>
                          </a:solidFill>
                          <a:latin typeface="Calibri"/>
                          <a:ea typeface="Calibri"/>
                          <a:cs typeface="Calibri"/>
                          <a:sym typeface="Calibri"/>
                        </a:rPr>
                        <a:t>Fever</a:t>
                      </a:r>
                      <a:endParaRPr sz="3600">
                        <a:solidFill>
                          <a:srgbClr val="FF0000"/>
                        </a:solidFill>
                        <a:latin typeface="Calibri"/>
                        <a:ea typeface="Calibri"/>
                        <a:cs typeface="Calibri"/>
                        <a:sym typeface="Calibri"/>
                      </a:endParaRPr>
                    </a:p>
                    <a:p>
                      <a:pPr indent="0" lvl="0" marL="0" rtl="0" algn="l">
                        <a:lnSpc>
                          <a:spcPct val="80000"/>
                        </a:lnSpc>
                        <a:spcBef>
                          <a:spcPts val="1400"/>
                        </a:spcBef>
                        <a:spcAft>
                          <a:spcPts val="0"/>
                        </a:spcAft>
                        <a:buClr>
                          <a:schemeClr val="dk1"/>
                        </a:buClr>
                        <a:buSzPts val="2300"/>
                        <a:buFont typeface="Arial"/>
                        <a:buNone/>
                      </a:pPr>
                      <a:r>
                        <a:rPr lang="en" sz="3600">
                          <a:solidFill>
                            <a:srgbClr val="FF0000"/>
                          </a:solidFill>
                          <a:latin typeface="Calibri"/>
                          <a:ea typeface="Calibri"/>
                          <a:cs typeface="Calibri"/>
                          <a:sym typeface="Calibri"/>
                        </a:rPr>
                        <a:t>Headache</a:t>
                      </a:r>
                      <a:r>
                        <a:rPr lang="en" sz="3000">
                          <a:solidFill>
                            <a:srgbClr val="999999"/>
                          </a:solidFill>
                          <a:latin typeface="Calibri"/>
                          <a:ea typeface="Calibri"/>
                          <a:cs typeface="Calibri"/>
                          <a:sym typeface="Calibri"/>
                        </a:rPr>
                        <a:t> (severe)</a:t>
                      </a:r>
                      <a:endParaRPr sz="3000">
                        <a:solidFill>
                          <a:srgbClr val="999999"/>
                        </a:solidFill>
                        <a:latin typeface="Calibri"/>
                        <a:ea typeface="Calibri"/>
                        <a:cs typeface="Calibri"/>
                        <a:sym typeface="Calibri"/>
                      </a:endParaRPr>
                    </a:p>
                    <a:p>
                      <a:pPr indent="0" lvl="0" marL="0" rtl="0" algn="l">
                        <a:lnSpc>
                          <a:spcPct val="80000"/>
                        </a:lnSpc>
                        <a:spcBef>
                          <a:spcPts val="1400"/>
                        </a:spcBef>
                        <a:spcAft>
                          <a:spcPts val="0"/>
                        </a:spcAft>
                        <a:buClr>
                          <a:schemeClr val="dk1"/>
                        </a:buClr>
                        <a:buSzPts val="2300"/>
                        <a:buFont typeface="Arial"/>
                        <a:buNone/>
                      </a:pPr>
                      <a:r>
                        <a:rPr lang="en" sz="3600">
                          <a:solidFill>
                            <a:srgbClr val="FF0000"/>
                          </a:solidFill>
                          <a:latin typeface="Calibri"/>
                          <a:ea typeface="Calibri"/>
                          <a:cs typeface="Calibri"/>
                          <a:sym typeface="Calibri"/>
                        </a:rPr>
                        <a:t>Stiff neck</a:t>
                      </a:r>
                      <a:r>
                        <a:rPr lang="en" sz="3000">
                          <a:solidFill>
                            <a:srgbClr val="999999"/>
                          </a:solidFill>
                          <a:latin typeface="Calibri"/>
                          <a:ea typeface="Calibri"/>
                          <a:cs typeface="Calibri"/>
                          <a:sym typeface="Calibri"/>
                        </a:rPr>
                        <a:t> (severe)</a:t>
                      </a:r>
                      <a:endParaRPr sz="3000">
                        <a:solidFill>
                          <a:srgbClr val="999999"/>
                        </a:solidFill>
                        <a:latin typeface="Calibri"/>
                        <a:ea typeface="Calibri"/>
                        <a:cs typeface="Calibri"/>
                        <a:sym typeface="Calibri"/>
                      </a:endParaRPr>
                    </a:p>
                    <a:p>
                      <a:pPr indent="0" lvl="0" marL="0" rtl="0" algn="l">
                        <a:lnSpc>
                          <a:spcPct val="80000"/>
                        </a:lnSpc>
                        <a:spcBef>
                          <a:spcPts val="1400"/>
                        </a:spcBef>
                        <a:spcAft>
                          <a:spcPts val="0"/>
                        </a:spcAft>
                        <a:buClr>
                          <a:schemeClr val="dk1"/>
                        </a:buClr>
                        <a:buSzPts val="2300"/>
                        <a:buFont typeface="Arial"/>
                        <a:buNone/>
                      </a:pPr>
                      <a:r>
                        <a:rPr lang="en" sz="3600">
                          <a:latin typeface="Calibri"/>
                          <a:ea typeface="Calibri"/>
                          <a:cs typeface="Calibri"/>
                          <a:sym typeface="Calibri"/>
                        </a:rPr>
                        <a:t>Nausea &amp; vomiting 	</a:t>
                      </a:r>
                      <a:endParaRPr sz="3600">
                        <a:latin typeface="Calibri"/>
                        <a:ea typeface="Calibri"/>
                        <a:cs typeface="Calibri"/>
                        <a:sym typeface="Calibri"/>
                      </a:endParaRPr>
                    </a:p>
                    <a:p>
                      <a:pPr indent="0" lvl="0" marL="0" rtl="0" algn="l">
                        <a:lnSpc>
                          <a:spcPct val="80000"/>
                        </a:lnSpc>
                        <a:spcBef>
                          <a:spcPts val="1400"/>
                        </a:spcBef>
                        <a:spcAft>
                          <a:spcPts val="0"/>
                        </a:spcAft>
                        <a:buClr>
                          <a:schemeClr val="dk1"/>
                        </a:buClr>
                        <a:buSzPts val="2300"/>
                        <a:buFont typeface="Arial"/>
                        <a:buNone/>
                      </a:pPr>
                      <a:r>
                        <a:rPr lang="en" sz="3600">
                          <a:latin typeface="Calibri"/>
                          <a:ea typeface="Calibri"/>
                          <a:cs typeface="Calibri"/>
                          <a:sym typeface="Calibri"/>
                        </a:rPr>
                        <a:t>Sensitivity to light ,Confusion</a:t>
                      </a:r>
                      <a:endParaRPr sz="3600">
                        <a:latin typeface="Calibri"/>
                        <a:ea typeface="Calibri"/>
                        <a:cs typeface="Calibri"/>
                        <a:sym typeface="Calibri"/>
                      </a:endParaRPr>
                    </a:p>
                    <a:p>
                      <a:pPr indent="0" lvl="0" marL="0" rtl="0" algn="l">
                        <a:lnSpc>
                          <a:spcPct val="80000"/>
                        </a:lnSpc>
                        <a:spcBef>
                          <a:spcPts val="1400"/>
                        </a:spcBef>
                        <a:spcAft>
                          <a:spcPts val="0"/>
                        </a:spcAft>
                        <a:buClr>
                          <a:schemeClr val="dk1"/>
                        </a:buClr>
                        <a:buSzPts val="2300"/>
                        <a:buFont typeface="Arial"/>
                        <a:buNone/>
                      </a:pPr>
                      <a:r>
                        <a:rPr b="1" lang="en" sz="3600">
                          <a:latin typeface="Calibri"/>
                          <a:ea typeface="Calibri"/>
                          <a:cs typeface="Calibri"/>
                          <a:sym typeface="Calibri"/>
                        </a:rPr>
                        <a:t>In infants</a:t>
                      </a:r>
                      <a:endParaRPr b="1" sz="3600">
                        <a:latin typeface="Calibri"/>
                        <a:ea typeface="Calibri"/>
                        <a:cs typeface="Calibri"/>
                        <a:sym typeface="Calibri"/>
                      </a:endParaRPr>
                    </a:p>
                    <a:p>
                      <a:pPr indent="0" lvl="0" marL="0" rtl="0" algn="l">
                        <a:lnSpc>
                          <a:spcPct val="80000"/>
                        </a:lnSpc>
                        <a:spcBef>
                          <a:spcPts val="1400"/>
                        </a:spcBef>
                        <a:spcAft>
                          <a:spcPts val="0"/>
                        </a:spcAft>
                        <a:buClr>
                          <a:schemeClr val="dk1"/>
                        </a:buClr>
                        <a:buSzPts val="2300"/>
                        <a:buFont typeface="Arial"/>
                        <a:buNone/>
                      </a:pPr>
                      <a:r>
                        <a:rPr b="1" lang="en" sz="3600">
                          <a:latin typeface="Calibri"/>
                          <a:ea typeface="Calibri"/>
                          <a:cs typeface="Calibri"/>
                          <a:sym typeface="Calibri"/>
                        </a:rPr>
                        <a:t>F</a:t>
                      </a:r>
                      <a:r>
                        <a:rPr lang="en" sz="3600">
                          <a:latin typeface="Calibri"/>
                          <a:ea typeface="Calibri"/>
                          <a:cs typeface="Calibri"/>
                          <a:sym typeface="Calibri"/>
                        </a:rPr>
                        <a:t>ever (mainly)</a:t>
                      </a:r>
                      <a:endParaRPr sz="3600">
                        <a:latin typeface="Calibri"/>
                        <a:ea typeface="Calibri"/>
                        <a:cs typeface="Calibri"/>
                        <a:sym typeface="Calibri"/>
                      </a:endParaRPr>
                    </a:p>
                    <a:p>
                      <a:pPr indent="0" lvl="0" marL="0" rtl="0" algn="l">
                        <a:lnSpc>
                          <a:spcPct val="80000"/>
                        </a:lnSpc>
                        <a:spcBef>
                          <a:spcPts val="1400"/>
                        </a:spcBef>
                        <a:spcAft>
                          <a:spcPts val="0"/>
                        </a:spcAft>
                        <a:buClr>
                          <a:schemeClr val="dk1"/>
                        </a:buClr>
                        <a:buSzPts val="2300"/>
                        <a:buFont typeface="Arial"/>
                        <a:buNone/>
                      </a:pPr>
                      <a:r>
                        <a:rPr lang="en" sz="3600">
                          <a:latin typeface="Calibri"/>
                          <a:ea typeface="Calibri"/>
                          <a:cs typeface="Calibri"/>
                          <a:sym typeface="Calibri"/>
                        </a:rPr>
                        <a:t>Inactivity</a:t>
                      </a:r>
                      <a:endParaRPr sz="3600">
                        <a:latin typeface="Calibri"/>
                        <a:ea typeface="Calibri"/>
                        <a:cs typeface="Calibri"/>
                        <a:sym typeface="Calibri"/>
                      </a:endParaRPr>
                    </a:p>
                    <a:p>
                      <a:pPr indent="0" lvl="0" marL="0" rtl="0" algn="l">
                        <a:lnSpc>
                          <a:spcPct val="80000"/>
                        </a:lnSpc>
                        <a:spcBef>
                          <a:spcPts val="1400"/>
                        </a:spcBef>
                        <a:spcAft>
                          <a:spcPts val="0"/>
                        </a:spcAft>
                        <a:buClr>
                          <a:schemeClr val="dk1"/>
                        </a:buClr>
                        <a:buSzPts val="2300"/>
                        <a:buFont typeface="Arial"/>
                        <a:buNone/>
                      </a:pPr>
                      <a:r>
                        <a:rPr lang="en" sz="3600">
                          <a:latin typeface="Calibri"/>
                          <a:ea typeface="Calibri"/>
                          <a:cs typeface="Calibri"/>
                          <a:sym typeface="Calibri"/>
                        </a:rPr>
                        <a:t>Irritability</a:t>
                      </a:r>
                      <a:endParaRPr sz="3600">
                        <a:latin typeface="Calibri"/>
                        <a:ea typeface="Calibri"/>
                        <a:cs typeface="Calibri"/>
                        <a:sym typeface="Calibri"/>
                      </a:endParaRPr>
                    </a:p>
                    <a:p>
                      <a:pPr indent="0" lvl="0" marL="0" rtl="0" algn="l">
                        <a:lnSpc>
                          <a:spcPct val="80000"/>
                        </a:lnSpc>
                        <a:spcBef>
                          <a:spcPts val="1400"/>
                        </a:spcBef>
                        <a:spcAft>
                          <a:spcPts val="0"/>
                        </a:spcAft>
                        <a:buClr>
                          <a:schemeClr val="dk1"/>
                        </a:buClr>
                        <a:buSzPts val="2300"/>
                        <a:buFont typeface="Arial"/>
                        <a:buNone/>
                      </a:pPr>
                      <a:r>
                        <a:rPr lang="en" sz="3600">
                          <a:latin typeface="Calibri"/>
                          <a:ea typeface="Calibri"/>
                          <a:cs typeface="Calibri"/>
                          <a:sym typeface="Calibri"/>
                        </a:rPr>
                        <a:t>V</a:t>
                      </a:r>
                      <a:r>
                        <a:rPr lang="en" sz="3600">
                          <a:latin typeface="Calibri"/>
                          <a:ea typeface="Calibri"/>
                          <a:cs typeface="Calibri"/>
                          <a:sym typeface="Calibri"/>
                        </a:rPr>
                        <a:t>omiting</a:t>
                      </a:r>
                      <a:endParaRPr sz="3600">
                        <a:latin typeface="Calibri"/>
                        <a:ea typeface="Calibri"/>
                        <a:cs typeface="Calibri"/>
                        <a:sym typeface="Calibri"/>
                      </a:endParaRPr>
                    </a:p>
                    <a:p>
                      <a:pPr indent="0" lvl="0" marL="0" rtl="0" algn="l">
                        <a:lnSpc>
                          <a:spcPct val="80000"/>
                        </a:lnSpc>
                        <a:spcBef>
                          <a:spcPts val="1400"/>
                        </a:spcBef>
                        <a:spcAft>
                          <a:spcPts val="0"/>
                        </a:spcAft>
                        <a:buClr>
                          <a:schemeClr val="dk1"/>
                        </a:buClr>
                        <a:buSzPts val="2300"/>
                        <a:buFont typeface="Arial"/>
                        <a:buNone/>
                      </a:pPr>
                      <a:r>
                        <a:rPr lang="en" sz="3600">
                          <a:latin typeface="Calibri"/>
                          <a:ea typeface="Calibri"/>
                          <a:cs typeface="Calibri"/>
                          <a:sym typeface="Calibri"/>
                        </a:rPr>
                        <a:t>Poor feeding</a:t>
                      </a:r>
                      <a:endParaRPr sz="3600">
                        <a:latin typeface="Calibri"/>
                        <a:ea typeface="Calibri"/>
                        <a:cs typeface="Calibri"/>
                        <a:sym typeface="Calibri"/>
                      </a:endParaRPr>
                    </a:p>
                    <a:p>
                      <a:pPr indent="0" lvl="0" marL="0" rtl="0" algn="l">
                        <a:lnSpc>
                          <a:spcPct val="80000"/>
                        </a:lnSpc>
                        <a:spcBef>
                          <a:spcPts val="1400"/>
                        </a:spcBef>
                        <a:spcAft>
                          <a:spcPts val="0"/>
                        </a:spcAft>
                        <a:buClr>
                          <a:schemeClr val="dk1"/>
                        </a:buClr>
                        <a:buSzPts val="2300"/>
                        <a:buFont typeface="Arial"/>
                        <a:buNone/>
                      </a:pPr>
                      <a:r>
                        <a:rPr lang="en" sz="3600">
                          <a:latin typeface="Calibri"/>
                          <a:ea typeface="Calibri"/>
                          <a:cs typeface="Calibri"/>
                          <a:sym typeface="Calibri"/>
                        </a:rPr>
                        <a:t>Lethargy</a:t>
                      </a:r>
                      <a:endParaRPr sz="3600">
                        <a:latin typeface="Calibri"/>
                        <a:ea typeface="Calibri"/>
                        <a:cs typeface="Calibri"/>
                        <a:sym typeface="Calibri"/>
                      </a:endParaRPr>
                    </a:p>
                  </a:txBody>
                  <a:tcPr marT="188600" marB="188600" marR="193525" marL="193525">
                    <a:lnL cap="flat" cmpd="sng" w="38100">
                      <a:solidFill>
                        <a:srgbClr val="274E13"/>
                      </a:solidFill>
                      <a:prstDash val="solid"/>
                      <a:round/>
                      <a:headEnd len="sm" w="sm" type="none"/>
                      <a:tailEnd len="sm" w="sm" type="none"/>
                    </a:lnL>
                    <a:lnR cap="flat" cmpd="sng" w="38100">
                      <a:solidFill>
                        <a:srgbClr val="274E13"/>
                      </a:solidFill>
                      <a:prstDash val="solid"/>
                      <a:round/>
                      <a:headEnd len="sm" w="sm" type="none"/>
                      <a:tailEnd len="sm" w="sm" type="none"/>
                    </a:lnR>
                    <a:lnT cap="flat" cmpd="sng" w="38100">
                      <a:solidFill>
                        <a:srgbClr val="274E13"/>
                      </a:solidFill>
                      <a:prstDash val="solid"/>
                      <a:round/>
                      <a:headEnd len="sm" w="sm" type="none"/>
                      <a:tailEnd len="sm" w="sm" type="none"/>
                    </a:lnT>
                    <a:lnB cap="flat" cmpd="sng" w="38100">
                      <a:solidFill>
                        <a:srgbClr val="274E13"/>
                      </a:solidFill>
                      <a:prstDash val="solid"/>
                      <a:round/>
                      <a:headEnd len="sm" w="sm" type="none"/>
                      <a:tailEnd len="sm" w="sm" type="none"/>
                    </a:lnB>
                  </a:tcPr>
                </a:tc>
                <a:tc rowSpan="5">
                  <a:txBody>
                    <a:bodyPr>
                      <a:noAutofit/>
                    </a:bodyPr>
                    <a:lstStyle/>
                    <a:p>
                      <a:pPr indent="0" lvl="0" marL="0" rtl="0" algn="l">
                        <a:lnSpc>
                          <a:spcPct val="80000"/>
                        </a:lnSpc>
                        <a:spcBef>
                          <a:spcPts val="1400"/>
                        </a:spcBef>
                        <a:spcAft>
                          <a:spcPts val="0"/>
                        </a:spcAft>
                        <a:buClr>
                          <a:schemeClr val="dk1"/>
                        </a:buClr>
                        <a:buSzPts val="2300"/>
                        <a:buFont typeface="Arial"/>
                        <a:buNone/>
                      </a:pPr>
                      <a:r>
                        <a:rPr b="1" lang="en" sz="3600">
                          <a:latin typeface="Calibri"/>
                          <a:ea typeface="Calibri"/>
                          <a:cs typeface="Calibri"/>
                          <a:sym typeface="Calibri"/>
                        </a:rPr>
                        <a:t>Advanced Cases</a:t>
                      </a:r>
                      <a:endParaRPr b="1" sz="3600">
                        <a:latin typeface="Calibri"/>
                        <a:ea typeface="Calibri"/>
                        <a:cs typeface="Calibri"/>
                        <a:sym typeface="Calibri"/>
                      </a:endParaRPr>
                    </a:p>
                    <a:p>
                      <a:pPr indent="0" lvl="0" marL="0" rtl="0" algn="l">
                        <a:lnSpc>
                          <a:spcPct val="80000"/>
                        </a:lnSpc>
                        <a:spcBef>
                          <a:spcPts val="1400"/>
                        </a:spcBef>
                        <a:spcAft>
                          <a:spcPts val="0"/>
                        </a:spcAft>
                        <a:buClr>
                          <a:schemeClr val="dk1"/>
                        </a:buClr>
                        <a:buSzPts val="2300"/>
                        <a:buFont typeface="Arial"/>
                        <a:buNone/>
                      </a:pPr>
                      <a:r>
                        <a:rPr lang="en" sz="3600">
                          <a:latin typeface="Calibri"/>
                          <a:ea typeface="Calibri"/>
                          <a:cs typeface="Calibri"/>
                          <a:sym typeface="Calibri"/>
                        </a:rPr>
                        <a:t>   bruises under skin </a:t>
                      </a:r>
                      <a:r>
                        <a:rPr lang="en" sz="3000">
                          <a:solidFill>
                            <a:srgbClr val="999999"/>
                          </a:solidFill>
                          <a:latin typeface="Calibri"/>
                          <a:ea typeface="Calibri"/>
                          <a:cs typeface="Calibri"/>
                          <a:sym typeface="Calibri"/>
                        </a:rPr>
                        <a:t>(</a:t>
                      </a:r>
                      <a:r>
                        <a:rPr lang="en" sz="3000">
                          <a:solidFill>
                            <a:srgbClr val="999999"/>
                          </a:solidFill>
                          <a:latin typeface="Calibri"/>
                          <a:ea typeface="Calibri"/>
                          <a:cs typeface="Calibri"/>
                          <a:sym typeface="Calibri"/>
                        </a:rPr>
                        <a:t>hemorrhagic</a:t>
                      </a:r>
                      <a:r>
                        <a:rPr lang="en" sz="3000">
                          <a:solidFill>
                            <a:srgbClr val="999999"/>
                          </a:solidFill>
                          <a:latin typeface="Calibri"/>
                          <a:ea typeface="Calibri"/>
                          <a:cs typeface="Calibri"/>
                          <a:sym typeface="Calibri"/>
                        </a:rPr>
                        <a:t> rashes)</a:t>
                      </a:r>
                      <a:endParaRPr sz="3000">
                        <a:solidFill>
                          <a:srgbClr val="999999"/>
                        </a:solidFill>
                        <a:latin typeface="Calibri"/>
                        <a:ea typeface="Calibri"/>
                        <a:cs typeface="Calibri"/>
                        <a:sym typeface="Calibri"/>
                      </a:endParaRPr>
                    </a:p>
                    <a:p>
                      <a:pPr indent="0" lvl="0" marL="0" rtl="0" algn="l">
                        <a:lnSpc>
                          <a:spcPct val="80000"/>
                        </a:lnSpc>
                        <a:spcBef>
                          <a:spcPts val="1400"/>
                        </a:spcBef>
                        <a:spcAft>
                          <a:spcPts val="0"/>
                        </a:spcAft>
                        <a:buClr>
                          <a:schemeClr val="dk1"/>
                        </a:buClr>
                        <a:buSzPts val="2300"/>
                        <a:buFont typeface="Arial"/>
                        <a:buNone/>
                      </a:pPr>
                      <a:r>
                        <a:rPr lang="en" sz="3600">
                          <a:latin typeface="Calibri"/>
                          <a:ea typeface="Calibri"/>
                          <a:cs typeface="Calibri"/>
                          <a:sym typeface="Calibri"/>
                        </a:rPr>
                        <a:t>   rapidly  spread </a:t>
                      </a:r>
                      <a:endParaRPr sz="3600">
                        <a:latin typeface="Calibri"/>
                        <a:ea typeface="Calibri"/>
                        <a:cs typeface="Calibri"/>
                        <a:sym typeface="Calibri"/>
                      </a:endParaRPr>
                    </a:p>
                    <a:p>
                      <a:pPr indent="0" lvl="0" marL="0" rtl="0" algn="l">
                        <a:lnSpc>
                          <a:spcPct val="80000"/>
                        </a:lnSpc>
                        <a:spcBef>
                          <a:spcPts val="1400"/>
                        </a:spcBef>
                        <a:spcAft>
                          <a:spcPts val="0"/>
                        </a:spcAft>
                        <a:buNone/>
                      </a:pPr>
                      <a:r>
                        <a:t/>
                      </a:r>
                      <a:endParaRPr b="1" sz="4100">
                        <a:latin typeface="Calibri"/>
                        <a:ea typeface="Calibri"/>
                        <a:cs typeface="Calibri"/>
                        <a:sym typeface="Calibri"/>
                      </a:endParaRPr>
                    </a:p>
                    <a:p>
                      <a:pPr indent="0" lvl="0" marL="0" rtl="0" algn="l">
                        <a:lnSpc>
                          <a:spcPct val="80000"/>
                        </a:lnSpc>
                        <a:spcBef>
                          <a:spcPts val="1400"/>
                        </a:spcBef>
                        <a:spcAft>
                          <a:spcPts val="0"/>
                        </a:spcAft>
                        <a:buNone/>
                      </a:pPr>
                      <a:r>
                        <a:t/>
                      </a:r>
                      <a:endParaRPr b="1" sz="4100">
                        <a:latin typeface="Calibri"/>
                        <a:ea typeface="Calibri"/>
                        <a:cs typeface="Calibri"/>
                        <a:sym typeface="Calibri"/>
                      </a:endParaRPr>
                    </a:p>
                    <a:p>
                      <a:pPr indent="0" lvl="0" marL="0" rtl="0" algn="l">
                        <a:lnSpc>
                          <a:spcPct val="80000"/>
                        </a:lnSpc>
                        <a:spcBef>
                          <a:spcPts val="1400"/>
                        </a:spcBef>
                        <a:spcAft>
                          <a:spcPts val="0"/>
                        </a:spcAft>
                        <a:buClr>
                          <a:schemeClr val="dk1"/>
                        </a:buClr>
                        <a:buSzPts val="2300"/>
                        <a:buFont typeface="Arial"/>
                        <a:buNone/>
                      </a:pPr>
                      <a:r>
                        <a:t/>
                      </a:r>
                      <a:endParaRPr b="1" sz="4100">
                        <a:latin typeface="Calibri"/>
                        <a:ea typeface="Calibri"/>
                        <a:cs typeface="Calibri"/>
                        <a:sym typeface="Calibri"/>
                      </a:endParaRPr>
                    </a:p>
                    <a:p>
                      <a:pPr indent="0" lvl="0" marL="0" rtl="0" algn="l">
                        <a:lnSpc>
                          <a:spcPct val="80000"/>
                        </a:lnSpc>
                        <a:spcBef>
                          <a:spcPts val="1400"/>
                        </a:spcBef>
                        <a:spcAft>
                          <a:spcPts val="0"/>
                        </a:spcAft>
                        <a:buClr>
                          <a:schemeClr val="dk1"/>
                        </a:buClr>
                        <a:buSzPts val="2300"/>
                        <a:buFont typeface="Arial"/>
                        <a:buNone/>
                      </a:pPr>
                      <a:r>
                        <a:t/>
                      </a:r>
                      <a:endParaRPr b="1" sz="4100">
                        <a:latin typeface="Calibri"/>
                        <a:ea typeface="Calibri"/>
                        <a:cs typeface="Calibri"/>
                        <a:sym typeface="Calibri"/>
                      </a:endParaRPr>
                    </a:p>
                    <a:p>
                      <a:pPr indent="0" lvl="0" marL="0" rtl="0" algn="l">
                        <a:lnSpc>
                          <a:spcPct val="80000"/>
                        </a:lnSpc>
                        <a:spcBef>
                          <a:spcPts val="1400"/>
                        </a:spcBef>
                        <a:spcAft>
                          <a:spcPts val="0"/>
                        </a:spcAft>
                        <a:buClr>
                          <a:schemeClr val="dk1"/>
                        </a:buClr>
                        <a:buSzPts val="2300"/>
                        <a:buFont typeface="Arial"/>
                        <a:buNone/>
                      </a:pPr>
                      <a:r>
                        <a:rPr b="1" lang="en" sz="3600">
                          <a:latin typeface="Calibri"/>
                          <a:ea typeface="Calibri"/>
                          <a:cs typeface="Calibri"/>
                          <a:sym typeface="Calibri"/>
                        </a:rPr>
                        <a:t>Advanced Disease</a:t>
                      </a:r>
                      <a:r>
                        <a:rPr lang="en" sz="3600">
                          <a:latin typeface="Calibri"/>
                          <a:ea typeface="Calibri"/>
                          <a:cs typeface="Calibri"/>
                          <a:sym typeface="Calibri"/>
                        </a:rPr>
                        <a:t>:</a:t>
                      </a:r>
                      <a:endParaRPr sz="3600">
                        <a:latin typeface="Calibri"/>
                        <a:ea typeface="Calibri"/>
                        <a:cs typeface="Calibri"/>
                        <a:sym typeface="Calibri"/>
                      </a:endParaRPr>
                    </a:p>
                    <a:p>
                      <a:pPr indent="0" lvl="0" marL="0" rtl="0" algn="l">
                        <a:lnSpc>
                          <a:spcPct val="80000"/>
                        </a:lnSpc>
                        <a:spcBef>
                          <a:spcPts val="1400"/>
                        </a:spcBef>
                        <a:spcAft>
                          <a:spcPts val="0"/>
                        </a:spcAft>
                        <a:buClr>
                          <a:schemeClr val="dk1"/>
                        </a:buClr>
                        <a:buSzPts val="2300"/>
                        <a:buFont typeface="Arial"/>
                        <a:buNone/>
                      </a:pPr>
                      <a:r>
                        <a:rPr lang="en" sz="3600">
                          <a:latin typeface="Calibri"/>
                          <a:ea typeface="Calibri"/>
                          <a:cs typeface="Calibri"/>
                          <a:sym typeface="Calibri"/>
                        </a:rPr>
                        <a:t> 	Brain damage</a:t>
                      </a:r>
                      <a:endParaRPr sz="3600">
                        <a:latin typeface="Calibri"/>
                        <a:ea typeface="Calibri"/>
                        <a:cs typeface="Calibri"/>
                        <a:sym typeface="Calibri"/>
                      </a:endParaRPr>
                    </a:p>
                    <a:p>
                      <a:pPr indent="0" lvl="0" marL="0" rtl="0" algn="l">
                        <a:lnSpc>
                          <a:spcPct val="80000"/>
                        </a:lnSpc>
                        <a:spcBef>
                          <a:spcPts val="1400"/>
                        </a:spcBef>
                        <a:spcAft>
                          <a:spcPts val="0"/>
                        </a:spcAft>
                        <a:buClr>
                          <a:schemeClr val="dk1"/>
                        </a:buClr>
                        <a:buSzPts val="2300"/>
                        <a:buFont typeface="Arial"/>
                        <a:buNone/>
                      </a:pPr>
                      <a:r>
                        <a:rPr lang="en" sz="3600">
                          <a:latin typeface="Calibri"/>
                          <a:ea typeface="Calibri"/>
                          <a:cs typeface="Calibri"/>
                          <a:sym typeface="Calibri"/>
                        </a:rPr>
                        <a:t> 	Coma</a:t>
                      </a:r>
                      <a:endParaRPr sz="3600">
                        <a:latin typeface="Calibri"/>
                        <a:ea typeface="Calibri"/>
                        <a:cs typeface="Calibri"/>
                        <a:sym typeface="Calibri"/>
                      </a:endParaRPr>
                    </a:p>
                    <a:p>
                      <a:pPr indent="0" lvl="0" marL="0" rtl="0" algn="l">
                        <a:lnSpc>
                          <a:spcPct val="80000"/>
                        </a:lnSpc>
                        <a:spcBef>
                          <a:spcPts val="1400"/>
                        </a:spcBef>
                        <a:spcAft>
                          <a:spcPts val="0"/>
                        </a:spcAft>
                        <a:buClr>
                          <a:schemeClr val="dk1"/>
                        </a:buClr>
                        <a:buSzPts val="2300"/>
                        <a:buFont typeface="Arial"/>
                        <a:buNone/>
                      </a:pPr>
                      <a:r>
                        <a:rPr lang="en" sz="3600">
                          <a:latin typeface="Calibri"/>
                          <a:ea typeface="Calibri"/>
                          <a:cs typeface="Calibri"/>
                          <a:sym typeface="Calibri"/>
                        </a:rPr>
                        <a:t> 	Death </a:t>
                      </a:r>
                      <a:endParaRPr sz="3600">
                        <a:latin typeface="Calibri"/>
                        <a:ea typeface="Calibri"/>
                        <a:cs typeface="Calibri"/>
                        <a:sym typeface="Calibri"/>
                      </a:endParaRPr>
                    </a:p>
                    <a:p>
                      <a:pPr indent="0" lvl="0" marL="0" rtl="0" algn="l">
                        <a:spcBef>
                          <a:spcPts val="0"/>
                        </a:spcBef>
                        <a:spcAft>
                          <a:spcPts val="0"/>
                        </a:spcAft>
                        <a:buNone/>
                      </a:pPr>
                      <a:r>
                        <a:t/>
                      </a:r>
                      <a:endParaRPr sz="4100">
                        <a:latin typeface="Comic Sans MS"/>
                        <a:ea typeface="Comic Sans MS"/>
                        <a:cs typeface="Comic Sans MS"/>
                        <a:sym typeface="Comic Sans MS"/>
                      </a:endParaRPr>
                    </a:p>
                  </a:txBody>
                  <a:tcPr marT="188600" marB="188600" marR="193525" marL="193525">
                    <a:lnL cap="flat" cmpd="sng" w="38100">
                      <a:solidFill>
                        <a:srgbClr val="274E13"/>
                      </a:solidFill>
                      <a:prstDash val="solid"/>
                      <a:round/>
                      <a:headEnd len="sm" w="sm" type="none"/>
                      <a:tailEnd len="sm" w="sm" type="none"/>
                    </a:lnL>
                    <a:lnR cap="flat" cmpd="sng" w="38100">
                      <a:solidFill>
                        <a:srgbClr val="274E13"/>
                      </a:solidFill>
                      <a:prstDash val="solid"/>
                      <a:round/>
                      <a:headEnd len="sm" w="sm" type="none"/>
                      <a:tailEnd len="sm" w="sm" type="none"/>
                    </a:lnR>
                    <a:lnT cap="flat" cmpd="sng" w="38100">
                      <a:solidFill>
                        <a:srgbClr val="274E13"/>
                      </a:solidFill>
                      <a:prstDash val="solid"/>
                      <a:round/>
                      <a:headEnd len="sm" w="sm" type="none"/>
                      <a:tailEnd len="sm" w="sm" type="none"/>
                    </a:lnT>
                    <a:lnB cap="flat" cmpd="sng" w="38100">
                      <a:solidFill>
                        <a:srgbClr val="274E13"/>
                      </a:solidFill>
                      <a:prstDash val="solid"/>
                      <a:round/>
                      <a:headEnd len="sm" w="sm" type="none"/>
                      <a:tailEnd len="sm" w="sm" type="none"/>
                    </a:lnB>
                  </a:tcPr>
                </a:tc>
              </a:tr>
              <a:tr h="1129575">
                <a:tc vMerge="1"/>
                <a:tc vMerge="1"/>
              </a:tr>
              <a:tr h="1129575">
                <a:tc vMerge="1"/>
                <a:tc vMerge="1"/>
              </a:tr>
              <a:tr h="1129575">
                <a:tc vMerge="1"/>
                <a:tc vMerge="1"/>
              </a:tr>
              <a:tr h="5927800">
                <a:tc vMerge="1"/>
                <a:tc vMerge="1"/>
              </a:tr>
            </a:tbl>
          </a:graphicData>
        </a:graphic>
      </p:graphicFrame>
      <p:pic>
        <p:nvPicPr>
          <p:cNvPr id="89" name="Google Shape;89;p16"/>
          <p:cNvPicPr preferRelativeResize="0"/>
          <p:nvPr/>
        </p:nvPicPr>
        <p:blipFill>
          <a:blip r:embed="rId5">
            <a:alphaModFix/>
          </a:blip>
          <a:stretch>
            <a:fillRect/>
          </a:stretch>
        </p:blipFill>
        <p:spPr>
          <a:xfrm>
            <a:off x="9750175" y="4283498"/>
            <a:ext cx="5649575" cy="1722975"/>
          </a:xfrm>
          <a:prstGeom prst="rect">
            <a:avLst/>
          </a:prstGeom>
          <a:noFill/>
          <a:ln>
            <a:noFill/>
          </a:ln>
        </p:spPr>
      </p:pic>
      <p:pic>
        <p:nvPicPr>
          <p:cNvPr id="90" name="Google Shape;90;p16"/>
          <p:cNvPicPr preferRelativeResize="0"/>
          <p:nvPr/>
        </p:nvPicPr>
        <p:blipFill>
          <a:blip r:embed="rId6">
            <a:alphaModFix/>
          </a:blip>
          <a:stretch>
            <a:fillRect/>
          </a:stretch>
        </p:blipFill>
        <p:spPr>
          <a:xfrm>
            <a:off x="12244232" y="9041581"/>
            <a:ext cx="4189784" cy="2116861"/>
          </a:xfrm>
          <a:prstGeom prst="rect">
            <a:avLst/>
          </a:prstGeom>
          <a:noFill/>
          <a:ln>
            <a:noFill/>
          </a:ln>
        </p:spPr>
      </p:pic>
      <p:pic>
        <p:nvPicPr>
          <p:cNvPr id="91" name="Google Shape;91;p16"/>
          <p:cNvPicPr preferRelativeResize="0"/>
          <p:nvPr/>
        </p:nvPicPr>
        <p:blipFill>
          <a:blip r:embed="rId7">
            <a:alphaModFix/>
          </a:blip>
          <a:stretch>
            <a:fillRect/>
          </a:stretch>
        </p:blipFill>
        <p:spPr>
          <a:xfrm>
            <a:off x="5286400" y="2268100"/>
            <a:ext cx="3634800" cy="3061126"/>
          </a:xfrm>
          <a:prstGeom prst="rect">
            <a:avLst/>
          </a:prstGeom>
          <a:noFill/>
          <a:ln>
            <a:noFill/>
          </a:ln>
        </p:spPr>
      </p:pic>
      <p:pic>
        <p:nvPicPr>
          <p:cNvPr id="92" name="Google Shape;92;p16"/>
          <p:cNvPicPr preferRelativeResize="0"/>
          <p:nvPr/>
        </p:nvPicPr>
        <p:blipFill>
          <a:blip r:embed="rId8">
            <a:alphaModFix/>
          </a:blip>
          <a:stretch>
            <a:fillRect/>
          </a:stretch>
        </p:blipFill>
        <p:spPr>
          <a:xfrm>
            <a:off x="3271613" y="6826104"/>
            <a:ext cx="5649598" cy="4810799"/>
          </a:xfrm>
          <a:prstGeom prst="rect">
            <a:avLst/>
          </a:prstGeom>
          <a:noFill/>
          <a:ln>
            <a:noFill/>
          </a:ln>
        </p:spPr>
      </p:pic>
      <p:sp>
        <p:nvSpPr>
          <p:cNvPr id="93" name="Google Shape;93;p16"/>
          <p:cNvSpPr txBox="1"/>
          <p:nvPr/>
        </p:nvSpPr>
        <p:spPr>
          <a:xfrm>
            <a:off x="1467909" y="13179991"/>
            <a:ext cx="88800" cy="1387500"/>
          </a:xfrm>
          <a:prstGeom prst="rect">
            <a:avLst/>
          </a:prstGeom>
          <a:noFill/>
          <a:ln>
            <a:noFill/>
          </a:ln>
        </p:spPr>
        <p:txBody>
          <a:bodyPr anchorCtr="0" anchor="t" bIns="191875" lIns="191875" spcFirstLastPara="1" rIns="191875" wrap="square" tIns="191875">
            <a:noAutofit/>
          </a:bodyPr>
          <a:lstStyle/>
          <a:p>
            <a:pPr indent="0" lvl="0" marL="0" rtl="0" algn="l">
              <a:spcBef>
                <a:spcPts val="0"/>
              </a:spcBef>
              <a:spcAft>
                <a:spcPts val="0"/>
              </a:spcAft>
              <a:buNone/>
            </a:pPr>
            <a:r>
              <a:t/>
            </a:r>
            <a:endParaRPr/>
          </a:p>
        </p:txBody>
      </p:sp>
      <p:pic>
        <p:nvPicPr>
          <p:cNvPr id="94" name="Google Shape;94;p16"/>
          <p:cNvPicPr preferRelativeResize="0"/>
          <p:nvPr/>
        </p:nvPicPr>
        <p:blipFill rotWithShape="1">
          <a:blip r:embed="rId9">
            <a:alphaModFix/>
          </a:blip>
          <a:srcRect b="8546" l="2651" r="4316" t="14936"/>
          <a:stretch/>
        </p:blipFill>
        <p:spPr>
          <a:xfrm>
            <a:off x="303750" y="18185025"/>
            <a:ext cx="16455901" cy="4245675"/>
          </a:xfrm>
          <a:prstGeom prst="rect">
            <a:avLst/>
          </a:prstGeom>
          <a:noFill/>
          <a:ln>
            <a:noFill/>
          </a:ln>
        </p:spPr>
      </p:pic>
      <p:sp>
        <p:nvSpPr>
          <p:cNvPr id="95" name="Google Shape;95;p16"/>
          <p:cNvSpPr txBox="1"/>
          <p:nvPr/>
        </p:nvSpPr>
        <p:spPr>
          <a:xfrm>
            <a:off x="303750" y="14202875"/>
            <a:ext cx="16455900" cy="3450900"/>
          </a:xfrm>
          <a:prstGeom prst="rect">
            <a:avLst/>
          </a:prstGeom>
          <a:solidFill>
            <a:srgbClr val="B6D7A8"/>
          </a:solidFill>
          <a:ln cap="flat" cmpd="sng" w="38100">
            <a:solidFill>
              <a:srgbClr val="274E13"/>
            </a:solidFill>
            <a:prstDash val="solid"/>
            <a:round/>
            <a:headEnd len="sm" w="sm" type="none"/>
            <a:tailEnd len="sm" w="sm" type="none"/>
          </a:ln>
        </p:spPr>
        <p:txBody>
          <a:bodyPr anchorCtr="0" anchor="ctr" bIns="191875" lIns="191875" spcFirstLastPara="1" rIns="191875" wrap="square" tIns="191875">
            <a:noAutofit/>
          </a:bodyPr>
          <a:lstStyle/>
          <a:p>
            <a:pPr indent="0" lvl="0" marL="0" rtl="0" algn="l">
              <a:spcBef>
                <a:spcPts val="0"/>
              </a:spcBef>
              <a:spcAft>
                <a:spcPts val="0"/>
              </a:spcAft>
              <a:buNone/>
            </a:pPr>
            <a:r>
              <a:rPr lang="en" sz="3800">
                <a:latin typeface="Calibri"/>
                <a:ea typeface="Calibri"/>
                <a:cs typeface="Calibri"/>
                <a:sym typeface="Calibri"/>
              </a:rPr>
              <a:t>Microorganisms colonize the nasopharynx or the birth canal → Septicemia → Organisms cross the BBB → Cause widespread endothelial damage → Bleeding → Skin rash and adrenal hemorrhage → Coagulation activated → Platelets aggregation and thrombosis.(the pathogenesis in short)</a:t>
            </a:r>
            <a:endParaRPr sz="3800">
              <a:latin typeface="Calibri"/>
              <a:ea typeface="Calibri"/>
              <a:cs typeface="Calibri"/>
              <a:sym typeface="Calibri"/>
            </a:endParaRPr>
          </a:p>
        </p:txBody>
      </p:sp>
      <p:sp>
        <p:nvSpPr>
          <p:cNvPr id="96" name="Google Shape;96;p16"/>
          <p:cNvSpPr txBox="1"/>
          <p:nvPr/>
        </p:nvSpPr>
        <p:spPr>
          <a:xfrm>
            <a:off x="303755" y="12783307"/>
            <a:ext cx="6280200" cy="1387500"/>
          </a:xfrm>
          <a:prstGeom prst="rect">
            <a:avLst/>
          </a:prstGeom>
          <a:noFill/>
          <a:ln>
            <a:noFill/>
          </a:ln>
        </p:spPr>
        <p:txBody>
          <a:bodyPr anchorCtr="0" anchor="t" bIns="191875" lIns="191875" spcFirstLastPara="1" rIns="191875" wrap="square" tIns="191875">
            <a:noAutofit/>
          </a:bodyPr>
          <a:lstStyle/>
          <a:p>
            <a:pPr indent="0" lvl="0" marL="0" rtl="0" algn="l">
              <a:spcBef>
                <a:spcPts val="0"/>
              </a:spcBef>
              <a:spcAft>
                <a:spcPts val="0"/>
              </a:spcAft>
              <a:buClr>
                <a:schemeClr val="dk1"/>
              </a:buClr>
              <a:buSzPts val="2300"/>
              <a:buFont typeface="Arial"/>
              <a:buNone/>
            </a:pPr>
            <a:r>
              <a:rPr b="1" lang="en" sz="6300">
                <a:latin typeface="Josefin Sans"/>
                <a:ea typeface="Josefin Sans"/>
                <a:cs typeface="Josefin Sans"/>
                <a:sym typeface="Josefin Sans"/>
              </a:rPr>
              <a:t>P</a:t>
            </a:r>
            <a:r>
              <a:rPr b="1" lang="en" sz="6300">
                <a:latin typeface="Josefin Sans"/>
                <a:ea typeface="Josefin Sans"/>
                <a:cs typeface="Josefin Sans"/>
                <a:sym typeface="Josefin Sans"/>
              </a:rPr>
              <a:t>athogenesis </a:t>
            </a:r>
            <a:endParaRPr b="1" sz="6300">
              <a:latin typeface="Josefin Sans"/>
              <a:ea typeface="Josefin Sans"/>
              <a:cs typeface="Josefin Sans"/>
              <a:sym typeface="Josefin Sans"/>
            </a:endParaRPr>
          </a:p>
        </p:txBody>
      </p:sp>
      <p:sp>
        <p:nvSpPr>
          <p:cNvPr id="97" name="Google Shape;97;p16"/>
          <p:cNvSpPr txBox="1"/>
          <p:nvPr/>
        </p:nvSpPr>
        <p:spPr>
          <a:xfrm>
            <a:off x="3271627" y="9377285"/>
            <a:ext cx="3634800" cy="1387500"/>
          </a:xfrm>
          <a:prstGeom prst="rect">
            <a:avLst/>
          </a:prstGeom>
          <a:noFill/>
          <a:ln>
            <a:noFill/>
          </a:ln>
        </p:spPr>
        <p:txBody>
          <a:bodyPr anchorCtr="0" anchor="t" bIns="191875" lIns="191875" spcFirstLastPara="1" rIns="191875" wrap="square" tIns="191875">
            <a:noAutofit/>
          </a:bodyPr>
          <a:lstStyle/>
          <a:p>
            <a:pPr indent="0" lvl="0" marL="0" rtl="0" algn="l">
              <a:spcBef>
                <a:spcPts val="0"/>
              </a:spcBef>
              <a:spcAft>
                <a:spcPts val="0"/>
              </a:spcAft>
              <a:buNone/>
            </a:pPr>
            <a:r>
              <a:rPr lang="en" sz="2500">
                <a:solidFill>
                  <a:srgbClr val="666666"/>
                </a:solidFill>
              </a:rPr>
              <a:t>Brudzinski’s sign</a:t>
            </a:r>
            <a:endParaRPr sz="2500">
              <a:solidFill>
                <a:srgbClr val="666666"/>
              </a:solidFill>
            </a:endParaRPr>
          </a:p>
          <a:p>
            <a:pPr indent="0" lvl="0" marL="0" rtl="0" algn="l">
              <a:spcBef>
                <a:spcPts val="0"/>
              </a:spcBef>
              <a:spcAft>
                <a:spcPts val="0"/>
              </a:spcAft>
              <a:buNone/>
            </a:pPr>
            <a:r>
              <a:t/>
            </a:r>
            <a:endParaRPr sz="2900"/>
          </a:p>
        </p:txBody>
      </p:sp>
      <p:sp>
        <p:nvSpPr>
          <p:cNvPr id="98" name="Google Shape;98;p16"/>
          <p:cNvSpPr txBox="1"/>
          <p:nvPr/>
        </p:nvSpPr>
        <p:spPr>
          <a:xfrm>
            <a:off x="6865675" y="6998125"/>
            <a:ext cx="3198600" cy="1387500"/>
          </a:xfrm>
          <a:prstGeom prst="rect">
            <a:avLst/>
          </a:prstGeom>
          <a:noFill/>
          <a:ln>
            <a:noFill/>
          </a:ln>
        </p:spPr>
        <p:txBody>
          <a:bodyPr anchorCtr="0" anchor="t" bIns="191875" lIns="191875" spcFirstLastPara="1" rIns="191875" wrap="square" tIns="191875">
            <a:noAutofit/>
          </a:bodyPr>
          <a:lstStyle/>
          <a:p>
            <a:pPr indent="0" lvl="0" marL="0" rtl="0" algn="l">
              <a:spcBef>
                <a:spcPts val="0"/>
              </a:spcBef>
              <a:spcAft>
                <a:spcPts val="0"/>
              </a:spcAft>
              <a:buNone/>
            </a:pPr>
            <a:r>
              <a:rPr lang="en" sz="2500">
                <a:solidFill>
                  <a:srgbClr val="666666"/>
                </a:solidFill>
              </a:rPr>
              <a:t>Kernig’s </a:t>
            </a:r>
            <a:r>
              <a:rPr lang="en" sz="2500">
                <a:solidFill>
                  <a:srgbClr val="666666"/>
                </a:solidFill>
              </a:rPr>
              <a:t>sign</a:t>
            </a:r>
            <a:endParaRPr sz="2500">
              <a:solidFill>
                <a:srgbClr val="666666"/>
              </a:solidFill>
            </a:endParaRPr>
          </a:p>
          <a:p>
            <a:pPr indent="0" lvl="0" marL="0" rtl="0" algn="l">
              <a:spcBef>
                <a:spcPts val="0"/>
              </a:spcBef>
              <a:spcAft>
                <a:spcPts val="0"/>
              </a:spcAft>
              <a:buNone/>
            </a:pPr>
            <a:r>
              <a:t/>
            </a:r>
            <a:endParaRPr sz="2900"/>
          </a:p>
        </p:txBody>
      </p:sp>
      <p:sp>
        <p:nvSpPr>
          <p:cNvPr id="99" name="Google Shape;99;p16"/>
          <p:cNvSpPr txBox="1"/>
          <p:nvPr/>
        </p:nvSpPr>
        <p:spPr>
          <a:xfrm>
            <a:off x="9198925" y="5549275"/>
            <a:ext cx="7560900" cy="1387500"/>
          </a:xfrm>
          <a:prstGeom prst="rect">
            <a:avLst/>
          </a:prstGeom>
          <a:noFill/>
          <a:ln>
            <a:noFill/>
          </a:ln>
        </p:spPr>
        <p:txBody>
          <a:bodyPr anchorCtr="0" anchor="ctr" bIns="91425" lIns="91425" spcFirstLastPara="1" rIns="91425" wrap="square" tIns="91425">
            <a:noAutofit/>
          </a:bodyPr>
          <a:lstStyle/>
          <a:p>
            <a:pPr indent="0" lvl="0" marL="0" rtl="0" algn="l">
              <a:lnSpc>
                <a:spcPct val="80000"/>
              </a:lnSpc>
              <a:spcBef>
                <a:spcPts val="1400"/>
              </a:spcBef>
              <a:spcAft>
                <a:spcPts val="0"/>
              </a:spcAft>
              <a:buNone/>
            </a:pPr>
            <a:r>
              <a:rPr lang="en" sz="1800">
                <a:solidFill>
                  <a:srgbClr val="999999"/>
                </a:solidFill>
                <a:latin typeface="Calibri"/>
                <a:ea typeface="Calibri"/>
                <a:cs typeface="Calibri"/>
                <a:sym typeface="Calibri"/>
              </a:rPr>
              <a:t>(bruise related to “disseminated intravascular coagulation” when the patient has severe meningitis that causes coagulation and bleeding. دم متخثر فوق الجلد)</a:t>
            </a:r>
            <a:endParaRPr sz="1800">
              <a:solidFill>
                <a:srgbClr val="999999"/>
              </a:solidFill>
              <a:latin typeface="Calibri"/>
              <a:ea typeface="Calibri"/>
              <a:cs typeface="Calibri"/>
              <a:sym typeface="Calibri"/>
            </a:endParaRPr>
          </a:p>
        </p:txBody>
      </p:sp>
      <p:sp>
        <p:nvSpPr>
          <p:cNvPr id="100" name="Google Shape;100;p16"/>
          <p:cNvSpPr txBox="1"/>
          <p:nvPr/>
        </p:nvSpPr>
        <p:spPr>
          <a:xfrm>
            <a:off x="4679663" y="11691813"/>
            <a:ext cx="2833500" cy="1167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000">
                <a:solidFill>
                  <a:srgbClr val="999999"/>
                </a:solidFill>
                <a:latin typeface="Calibri"/>
                <a:ea typeface="Calibri"/>
                <a:cs typeface="Calibri"/>
                <a:sym typeface="Calibri"/>
              </a:rPr>
              <a:t>Non specific signs </a:t>
            </a:r>
            <a:endParaRPr sz="2000">
              <a:solidFill>
                <a:srgbClr val="999999"/>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104" name="Shape 104"/>
        <p:cNvGrpSpPr/>
        <p:nvPr/>
      </p:nvGrpSpPr>
      <p:grpSpPr>
        <a:xfrm>
          <a:off x="0" y="0"/>
          <a:ext cx="0" cy="0"/>
          <a:chOff x="0" y="0"/>
          <a:chExt cx="0" cy="0"/>
        </a:xfrm>
      </p:grpSpPr>
      <p:pic>
        <p:nvPicPr>
          <p:cNvPr id="105" name="Google Shape;105;p17"/>
          <p:cNvPicPr preferRelativeResize="0"/>
          <p:nvPr/>
        </p:nvPicPr>
        <p:blipFill>
          <a:blip r:embed="rId4">
            <a:alphaModFix/>
          </a:blip>
          <a:stretch>
            <a:fillRect/>
          </a:stretch>
        </p:blipFill>
        <p:spPr>
          <a:xfrm>
            <a:off x="4733344" y="2488152"/>
            <a:ext cx="9586545" cy="668108"/>
          </a:xfrm>
          <a:prstGeom prst="rect">
            <a:avLst/>
          </a:prstGeom>
          <a:noFill/>
          <a:ln>
            <a:noFill/>
          </a:ln>
        </p:spPr>
      </p:pic>
      <p:graphicFrame>
        <p:nvGraphicFramePr>
          <p:cNvPr id="106" name="Google Shape;106;p17"/>
          <p:cNvGraphicFramePr/>
          <p:nvPr/>
        </p:nvGraphicFramePr>
        <p:xfrm>
          <a:off x="195078" y="389255"/>
          <a:ext cx="3000000" cy="3000000"/>
        </p:xfrm>
        <a:graphic>
          <a:graphicData uri="http://schemas.openxmlformats.org/drawingml/2006/table">
            <a:tbl>
              <a:tblPr>
                <a:noFill/>
                <a:tableStyleId>{92514E07-169D-485B-973F-D6F749F73A11}</a:tableStyleId>
              </a:tblPr>
              <a:tblGrid>
                <a:gridCol w="3221325"/>
                <a:gridCol w="5178225"/>
                <a:gridCol w="2867450"/>
                <a:gridCol w="5783925"/>
              </a:tblGrid>
              <a:tr h="1449275">
                <a:tc gridSpan="4">
                  <a:txBody>
                    <a:bodyPr>
                      <a:noAutofit/>
                    </a:bodyPr>
                    <a:lstStyle/>
                    <a:p>
                      <a:pPr indent="0" lvl="0" marL="0" rtl="0" algn="ctr">
                        <a:spcBef>
                          <a:spcPts val="0"/>
                        </a:spcBef>
                        <a:spcAft>
                          <a:spcPts val="0"/>
                        </a:spcAft>
                        <a:buNone/>
                      </a:pPr>
                      <a:r>
                        <a:rPr b="1" lang="en" sz="6200">
                          <a:solidFill>
                            <a:schemeClr val="dk1"/>
                          </a:solidFill>
                          <a:latin typeface="Josefin Sans"/>
                          <a:ea typeface="Josefin Sans"/>
                          <a:cs typeface="Josefin Sans"/>
                          <a:sym typeface="Josefin Sans"/>
                        </a:rPr>
                        <a:t>N.meningitidis</a:t>
                      </a:r>
                      <a:endParaRPr b="1" sz="2900">
                        <a:latin typeface="Josefin Sans"/>
                        <a:ea typeface="Josefin Sans"/>
                        <a:cs typeface="Josefin Sans"/>
                        <a:sym typeface="Josefin Sans"/>
                      </a:endParaRPr>
                    </a:p>
                  </a:txBody>
                  <a:tcPr marT="188600" marB="188600" marR="193525" marL="193525">
                    <a:lnL cap="flat" cmpd="sng" w="9525">
                      <a:solidFill>
                        <a:srgbClr val="274E13"/>
                      </a:solidFill>
                      <a:prstDash val="lgDashDot"/>
                      <a:round/>
                      <a:headEnd len="sm" w="sm" type="none"/>
                      <a:tailEnd len="sm" w="sm" type="none"/>
                    </a:lnL>
                    <a:lnR cap="flat" cmpd="sng" w="9525">
                      <a:solidFill>
                        <a:srgbClr val="274E13"/>
                      </a:solidFill>
                      <a:prstDash val="lgDashDot"/>
                      <a:round/>
                      <a:headEnd len="sm" w="sm" type="none"/>
                      <a:tailEnd len="sm" w="sm" type="none"/>
                    </a:lnR>
                    <a:lnT cap="flat" cmpd="sng" w="9525">
                      <a:solidFill>
                        <a:srgbClr val="274E13"/>
                      </a:solidFill>
                      <a:prstDash val="lgDashDot"/>
                      <a:round/>
                      <a:headEnd len="sm" w="sm" type="none"/>
                      <a:tailEnd len="sm" w="sm" type="none"/>
                    </a:lnT>
                    <a:lnB cap="flat" cmpd="sng" w="9525">
                      <a:solidFill>
                        <a:srgbClr val="274E13"/>
                      </a:solidFill>
                      <a:prstDash val="lgDashDot"/>
                      <a:round/>
                      <a:headEnd len="sm" w="sm" type="none"/>
                      <a:tailEnd len="sm" w="sm" type="none"/>
                    </a:lnB>
                    <a:solidFill>
                      <a:srgbClr val="93C47D"/>
                    </a:solidFill>
                  </a:tcPr>
                </a:tc>
                <a:tc hMerge="1"/>
                <a:tc hMerge="1"/>
                <a:tc hMerge="1"/>
              </a:tr>
              <a:tr h="1869050">
                <a:tc>
                  <a:txBody>
                    <a:bodyPr>
                      <a:noAutofit/>
                    </a:bodyPr>
                    <a:lstStyle/>
                    <a:p>
                      <a:pPr indent="0" lvl="0" marL="0" rtl="0" algn="l">
                        <a:spcBef>
                          <a:spcPts val="0"/>
                        </a:spcBef>
                        <a:spcAft>
                          <a:spcPts val="0"/>
                        </a:spcAft>
                        <a:buClr>
                          <a:schemeClr val="dk1"/>
                        </a:buClr>
                        <a:buSzPts val="2300"/>
                        <a:buFont typeface="Arial"/>
                        <a:buNone/>
                      </a:pPr>
                      <a:r>
                        <a:rPr b="1" lang="en" sz="3600">
                          <a:solidFill>
                            <a:schemeClr val="dk1"/>
                          </a:solidFill>
                          <a:latin typeface="Josefin Sans"/>
                          <a:ea typeface="Josefin Sans"/>
                          <a:cs typeface="Josefin Sans"/>
                          <a:sym typeface="Josefin Sans"/>
                        </a:rPr>
                        <a:t>General info.</a:t>
                      </a:r>
                      <a:endParaRPr b="1" sz="3600">
                        <a:solidFill>
                          <a:schemeClr val="dk1"/>
                        </a:solidFill>
                        <a:latin typeface="Josefin Sans"/>
                        <a:ea typeface="Josefin Sans"/>
                        <a:cs typeface="Josefin Sans"/>
                        <a:sym typeface="Josefin Sans"/>
                      </a:endParaRPr>
                    </a:p>
                    <a:p>
                      <a:pPr indent="0" lvl="0" marL="0" rtl="0" algn="l">
                        <a:spcBef>
                          <a:spcPts val="0"/>
                        </a:spcBef>
                        <a:spcAft>
                          <a:spcPts val="0"/>
                        </a:spcAft>
                        <a:buNone/>
                      </a:pPr>
                      <a:r>
                        <a:t/>
                      </a:r>
                      <a:endParaRPr sz="3600">
                        <a:latin typeface="Josefin Sans"/>
                        <a:ea typeface="Josefin Sans"/>
                        <a:cs typeface="Josefin Sans"/>
                        <a:sym typeface="Josefin Sans"/>
                      </a:endParaRPr>
                    </a:p>
                  </a:txBody>
                  <a:tcPr marT="188600" marB="188600" marR="193525" marL="193525">
                    <a:lnL cap="flat" cmpd="sng" w="9525">
                      <a:solidFill>
                        <a:srgbClr val="274E13"/>
                      </a:solidFill>
                      <a:prstDash val="lgDashDot"/>
                      <a:round/>
                      <a:headEnd len="sm" w="sm" type="none"/>
                      <a:tailEnd len="sm" w="sm" type="none"/>
                    </a:lnL>
                    <a:lnR cap="flat" cmpd="sng" w="9525">
                      <a:solidFill>
                        <a:srgbClr val="274E13"/>
                      </a:solidFill>
                      <a:prstDash val="lgDashDot"/>
                      <a:round/>
                      <a:headEnd len="sm" w="sm" type="none"/>
                      <a:tailEnd len="sm" w="sm" type="none"/>
                    </a:lnR>
                    <a:lnT cap="flat" cmpd="sng" w="9525">
                      <a:solidFill>
                        <a:srgbClr val="274E13"/>
                      </a:solidFill>
                      <a:prstDash val="lgDashDot"/>
                      <a:round/>
                      <a:headEnd len="sm" w="sm" type="none"/>
                      <a:tailEnd len="sm" w="sm" type="none"/>
                    </a:lnT>
                    <a:lnB cap="flat" cmpd="sng" w="9525">
                      <a:solidFill>
                        <a:srgbClr val="274E13"/>
                      </a:solidFill>
                      <a:prstDash val="lgDashDot"/>
                      <a:round/>
                      <a:headEnd len="sm" w="sm" type="none"/>
                      <a:tailEnd len="sm" w="sm" type="none"/>
                    </a:lnB>
                    <a:solidFill>
                      <a:srgbClr val="B6D7A8"/>
                    </a:solidFill>
                  </a:tcPr>
                </a:tc>
                <a:tc gridSpan="2">
                  <a:txBody>
                    <a:bodyPr>
                      <a:noAutofit/>
                    </a:bodyPr>
                    <a:lstStyle/>
                    <a:p>
                      <a:pPr indent="-654050" lvl="0" marL="939800" rtl="0" algn="l">
                        <a:lnSpc>
                          <a:spcPct val="90000"/>
                        </a:lnSpc>
                        <a:spcBef>
                          <a:spcPts val="1400"/>
                        </a:spcBef>
                        <a:spcAft>
                          <a:spcPts val="0"/>
                        </a:spcAft>
                        <a:buClr>
                          <a:schemeClr val="dk1"/>
                        </a:buClr>
                        <a:buSzPts val="2900"/>
                        <a:buFont typeface="Comic Sans MS"/>
                        <a:buChar char="➢"/>
                      </a:pPr>
                      <a:r>
                        <a:rPr lang="en" sz="3300">
                          <a:solidFill>
                            <a:srgbClr val="FF0000"/>
                          </a:solidFill>
                          <a:latin typeface="Calibri"/>
                          <a:ea typeface="Calibri"/>
                          <a:cs typeface="Calibri"/>
                          <a:sym typeface="Calibri"/>
                        </a:rPr>
                        <a:t>A Gram negative diplococci</a:t>
                      </a:r>
                      <a:r>
                        <a:rPr lang="en" sz="3300">
                          <a:solidFill>
                            <a:schemeClr val="dk1"/>
                          </a:solidFill>
                          <a:latin typeface="Calibri"/>
                          <a:ea typeface="Calibri"/>
                          <a:cs typeface="Calibri"/>
                          <a:sym typeface="Calibri"/>
                        </a:rPr>
                        <a:t> present in the nasopharynx of 10 % of people</a:t>
                      </a:r>
                      <a:r>
                        <a:rPr lang="en" sz="2900">
                          <a:solidFill>
                            <a:schemeClr val="dk1"/>
                          </a:solidFill>
                          <a:latin typeface="Comic Sans MS"/>
                          <a:ea typeface="Comic Sans MS"/>
                          <a:cs typeface="Comic Sans MS"/>
                          <a:sym typeface="Comic Sans MS"/>
                        </a:rPr>
                        <a:t>.</a:t>
                      </a:r>
                      <a:endParaRPr sz="2900"/>
                    </a:p>
                  </a:txBody>
                  <a:tcPr marT="188600" marB="188600" marR="193525" marL="193525">
                    <a:lnL cap="flat" cmpd="sng" w="9525">
                      <a:solidFill>
                        <a:srgbClr val="274E13"/>
                      </a:solidFill>
                      <a:prstDash val="lgDashDot"/>
                      <a:round/>
                      <a:headEnd len="sm" w="sm" type="none"/>
                      <a:tailEnd len="sm" w="sm" type="none"/>
                    </a:lnL>
                    <a:lnR cap="flat" cmpd="sng" w="9525">
                      <a:solidFill>
                        <a:srgbClr val="274E13"/>
                      </a:solidFill>
                      <a:prstDash val="lgDashDot"/>
                      <a:round/>
                      <a:headEnd len="sm" w="sm" type="none"/>
                      <a:tailEnd len="sm" w="sm" type="none"/>
                    </a:lnR>
                    <a:lnT cap="flat" cmpd="sng" w="9525">
                      <a:solidFill>
                        <a:srgbClr val="274E13"/>
                      </a:solidFill>
                      <a:prstDash val="lgDashDot"/>
                      <a:round/>
                      <a:headEnd len="sm" w="sm" type="none"/>
                      <a:tailEnd len="sm" w="sm" type="none"/>
                    </a:lnT>
                    <a:lnB cap="flat" cmpd="sng" w="9525">
                      <a:solidFill>
                        <a:srgbClr val="274E13"/>
                      </a:solidFill>
                      <a:prstDash val="lgDashDot"/>
                      <a:round/>
                      <a:headEnd len="sm" w="sm" type="none"/>
                      <a:tailEnd len="sm" w="sm" type="none"/>
                    </a:lnB>
                  </a:tcPr>
                </a:tc>
                <a:tc hMerge="1"/>
                <a:tc rowSpan="9">
                  <a:txBody>
                    <a:bodyPr>
                      <a:noAutofit/>
                    </a:bodyPr>
                    <a:lstStyle/>
                    <a:p>
                      <a:pPr indent="0" lvl="0" marL="0" rtl="0" algn="l">
                        <a:spcBef>
                          <a:spcPts val="0"/>
                        </a:spcBef>
                        <a:spcAft>
                          <a:spcPts val="0"/>
                        </a:spcAft>
                        <a:buNone/>
                      </a:pPr>
                      <a:r>
                        <a:t/>
                      </a:r>
                      <a:endParaRPr/>
                    </a:p>
                  </a:txBody>
                  <a:tcPr marT="188600" marB="188600" marR="193525" marL="193525">
                    <a:lnL cap="flat" cmpd="sng" w="9525">
                      <a:solidFill>
                        <a:srgbClr val="274E13"/>
                      </a:solidFill>
                      <a:prstDash val="lgDashDot"/>
                      <a:round/>
                      <a:headEnd len="sm" w="sm" type="none"/>
                      <a:tailEnd len="sm" w="sm" type="none"/>
                    </a:lnL>
                    <a:lnR cap="flat" cmpd="sng" w="9525">
                      <a:solidFill>
                        <a:srgbClr val="274E13"/>
                      </a:solidFill>
                      <a:prstDash val="lgDashDot"/>
                      <a:round/>
                      <a:headEnd len="sm" w="sm" type="none"/>
                      <a:tailEnd len="sm" w="sm" type="none"/>
                    </a:lnR>
                    <a:lnT cap="flat" cmpd="sng" w="9525">
                      <a:solidFill>
                        <a:srgbClr val="274E13"/>
                      </a:solidFill>
                      <a:prstDash val="lgDashDot"/>
                      <a:round/>
                      <a:headEnd len="sm" w="sm" type="none"/>
                      <a:tailEnd len="sm" w="sm" type="none"/>
                    </a:lnT>
                    <a:lnB cap="flat" cmpd="sng" w="9525">
                      <a:solidFill>
                        <a:srgbClr val="274E13"/>
                      </a:solidFill>
                      <a:prstDash val="lgDashDot"/>
                      <a:round/>
                      <a:headEnd len="sm" w="sm" type="none"/>
                      <a:tailEnd len="sm" w="sm" type="none"/>
                    </a:lnB>
                  </a:tcPr>
                </a:tc>
              </a:tr>
              <a:tr h="1585800">
                <a:tc>
                  <a:txBody>
                    <a:bodyPr>
                      <a:noAutofit/>
                    </a:bodyPr>
                    <a:lstStyle/>
                    <a:p>
                      <a:pPr indent="0" lvl="0" marL="0" rtl="0" algn="l">
                        <a:spcBef>
                          <a:spcPts val="0"/>
                        </a:spcBef>
                        <a:spcAft>
                          <a:spcPts val="0"/>
                        </a:spcAft>
                        <a:buNone/>
                      </a:pPr>
                      <a:r>
                        <a:rPr b="1" lang="en" sz="3600">
                          <a:solidFill>
                            <a:schemeClr val="dk1"/>
                          </a:solidFill>
                          <a:latin typeface="Josefin Sans"/>
                          <a:ea typeface="Josefin Sans"/>
                          <a:cs typeface="Josefin Sans"/>
                          <a:sym typeface="Josefin Sans"/>
                        </a:rPr>
                        <a:t>T</a:t>
                      </a:r>
                      <a:r>
                        <a:rPr b="1" lang="en" sz="3600">
                          <a:solidFill>
                            <a:schemeClr val="dk1"/>
                          </a:solidFill>
                          <a:latin typeface="Josefin Sans"/>
                          <a:ea typeface="Josefin Sans"/>
                          <a:cs typeface="Josefin Sans"/>
                          <a:sym typeface="Josefin Sans"/>
                        </a:rPr>
                        <a:t>ransmission</a:t>
                      </a:r>
                      <a:endParaRPr sz="3600">
                        <a:latin typeface="Josefin Sans"/>
                        <a:ea typeface="Josefin Sans"/>
                        <a:cs typeface="Josefin Sans"/>
                        <a:sym typeface="Josefin Sans"/>
                      </a:endParaRPr>
                    </a:p>
                  </a:txBody>
                  <a:tcPr marT="188600" marB="188600" marR="193525" marL="193525">
                    <a:lnL cap="flat" cmpd="sng" w="9525">
                      <a:solidFill>
                        <a:srgbClr val="274E13"/>
                      </a:solidFill>
                      <a:prstDash val="lgDashDot"/>
                      <a:round/>
                      <a:headEnd len="sm" w="sm" type="none"/>
                      <a:tailEnd len="sm" w="sm" type="none"/>
                    </a:lnL>
                    <a:lnR cap="flat" cmpd="sng" w="9525">
                      <a:solidFill>
                        <a:srgbClr val="274E13"/>
                      </a:solidFill>
                      <a:prstDash val="lgDashDot"/>
                      <a:round/>
                      <a:headEnd len="sm" w="sm" type="none"/>
                      <a:tailEnd len="sm" w="sm" type="none"/>
                    </a:lnR>
                    <a:lnT cap="flat" cmpd="sng" w="9525">
                      <a:solidFill>
                        <a:srgbClr val="274E13"/>
                      </a:solidFill>
                      <a:prstDash val="lgDashDot"/>
                      <a:round/>
                      <a:headEnd len="sm" w="sm" type="none"/>
                      <a:tailEnd len="sm" w="sm" type="none"/>
                    </a:lnT>
                    <a:lnB cap="flat" cmpd="sng" w="9525">
                      <a:solidFill>
                        <a:srgbClr val="274E13"/>
                      </a:solidFill>
                      <a:prstDash val="lgDashDot"/>
                      <a:round/>
                      <a:headEnd len="sm" w="sm" type="none"/>
                      <a:tailEnd len="sm" w="sm" type="none"/>
                    </a:lnB>
                    <a:solidFill>
                      <a:srgbClr val="B6D7A8"/>
                    </a:solidFill>
                  </a:tcPr>
                </a:tc>
                <a:tc gridSpan="2">
                  <a:txBody>
                    <a:bodyPr>
                      <a:noAutofit/>
                    </a:bodyPr>
                    <a:lstStyle/>
                    <a:p>
                      <a:pPr indent="-679450" lvl="0" marL="939800" rtl="0" algn="l">
                        <a:lnSpc>
                          <a:spcPct val="90000"/>
                        </a:lnSpc>
                        <a:spcBef>
                          <a:spcPts val="1400"/>
                        </a:spcBef>
                        <a:spcAft>
                          <a:spcPts val="0"/>
                        </a:spcAft>
                        <a:buClr>
                          <a:schemeClr val="dk1"/>
                        </a:buClr>
                        <a:buSzPts val="3300"/>
                        <a:buFont typeface="Calibri"/>
                        <a:buChar char="➢"/>
                      </a:pPr>
                      <a:r>
                        <a:rPr lang="en" sz="3300">
                          <a:solidFill>
                            <a:schemeClr val="dk1"/>
                          </a:solidFill>
                          <a:latin typeface="Calibri"/>
                          <a:ea typeface="Calibri"/>
                          <a:cs typeface="Calibri"/>
                          <a:sym typeface="Calibri"/>
                        </a:rPr>
                        <a:t>by inhalation of aerosolized droplets &amp; close contact.</a:t>
                      </a:r>
                      <a:endParaRPr sz="2900"/>
                    </a:p>
                  </a:txBody>
                  <a:tcPr marT="188600" marB="188600" marR="193525" marL="193525">
                    <a:lnL cap="flat" cmpd="sng" w="9525">
                      <a:solidFill>
                        <a:srgbClr val="274E13"/>
                      </a:solidFill>
                      <a:prstDash val="lgDashDot"/>
                      <a:round/>
                      <a:headEnd len="sm" w="sm" type="none"/>
                      <a:tailEnd len="sm" w="sm" type="none"/>
                    </a:lnL>
                    <a:lnR cap="flat" cmpd="sng" w="9525">
                      <a:solidFill>
                        <a:srgbClr val="274E13"/>
                      </a:solidFill>
                      <a:prstDash val="lgDashDot"/>
                      <a:round/>
                      <a:headEnd len="sm" w="sm" type="none"/>
                      <a:tailEnd len="sm" w="sm" type="none"/>
                    </a:lnR>
                    <a:lnT cap="flat" cmpd="sng" w="9525">
                      <a:solidFill>
                        <a:srgbClr val="274E13"/>
                      </a:solidFill>
                      <a:prstDash val="lgDashDot"/>
                      <a:round/>
                      <a:headEnd len="sm" w="sm" type="none"/>
                      <a:tailEnd len="sm" w="sm" type="none"/>
                    </a:lnT>
                    <a:lnB cap="flat" cmpd="sng" w="9525">
                      <a:solidFill>
                        <a:srgbClr val="274E13"/>
                      </a:solidFill>
                      <a:prstDash val="lgDashDot"/>
                      <a:round/>
                      <a:headEnd len="sm" w="sm" type="none"/>
                      <a:tailEnd len="sm" w="sm" type="none"/>
                    </a:lnB>
                  </a:tcPr>
                </a:tc>
                <a:tc hMerge="1"/>
                <a:tc vMerge="1"/>
              </a:tr>
              <a:tr h="1270250">
                <a:tc>
                  <a:txBody>
                    <a:bodyPr>
                      <a:noAutofit/>
                    </a:bodyPr>
                    <a:lstStyle/>
                    <a:p>
                      <a:pPr indent="0" lvl="0" marL="0" rtl="0" algn="l">
                        <a:spcBef>
                          <a:spcPts val="0"/>
                        </a:spcBef>
                        <a:spcAft>
                          <a:spcPts val="0"/>
                        </a:spcAft>
                        <a:buNone/>
                      </a:pPr>
                      <a:r>
                        <a:rPr b="1" lang="en" sz="3600">
                          <a:solidFill>
                            <a:schemeClr val="dk1"/>
                          </a:solidFill>
                          <a:latin typeface="Josefin Sans"/>
                          <a:ea typeface="Josefin Sans"/>
                          <a:cs typeface="Josefin Sans"/>
                          <a:sym typeface="Josefin Sans"/>
                        </a:rPr>
                        <a:t>P</a:t>
                      </a:r>
                      <a:r>
                        <a:rPr b="1" lang="en" sz="3600">
                          <a:solidFill>
                            <a:schemeClr val="dk1"/>
                          </a:solidFill>
                          <a:latin typeface="Josefin Sans"/>
                          <a:ea typeface="Josefin Sans"/>
                          <a:cs typeface="Josefin Sans"/>
                          <a:sym typeface="Josefin Sans"/>
                        </a:rPr>
                        <a:t>revalence</a:t>
                      </a:r>
                      <a:endParaRPr sz="3600">
                        <a:latin typeface="Josefin Sans"/>
                        <a:ea typeface="Josefin Sans"/>
                        <a:cs typeface="Josefin Sans"/>
                        <a:sym typeface="Josefin Sans"/>
                      </a:endParaRPr>
                    </a:p>
                  </a:txBody>
                  <a:tcPr marT="188600" marB="188600" marR="193525" marL="193525">
                    <a:lnL cap="flat" cmpd="sng" w="9525">
                      <a:solidFill>
                        <a:srgbClr val="274E13"/>
                      </a:solidFill>
                      <a:prstDash val="lgDashDot"/>
                      <a:round/>
                      <a:headEnd len="sm" w="sm" type="none"/>
                      <a:tailEnd len="sm" w="sm" type="none"/>
                    </a:lnL>
                    <a:lnR cap="flat" cmpd="sng" w="9525">
                      <a:solidFill>
                        <a:srgbClr val="274E13"/>
                      </a:solidFill>
                      <a:prstDash val="lgDashDot"/>
                      <a:round/>
                      <a:headEnd len="sm" w="sm" type="none"/>
                      <a:tailEnd len="sm" w="sm" type="none"/>
                    </a:lnR>
                    <a:lnT cap="flat" cmpd="sng" w="9525">
                      <a:solidFill>
                        <a:srgbClr val="274E13"/>
                      </a:solidFill>
                      <a:prstDash val="lgDashDot"/>
                      <a:round/>
                      <a:headEnd len="sm" w="sm" type="none"/>
                      <a:tailEnd len="sm" w="sm" type="none"/>
                    </a:lnT>
                    <a:lnB cap="flat" cmpd="sng" w="9525">
                      <a:solidFill>
                        <a:srgbClr val="274E13"/>
                      </a:solidFill>
                      <a:prstDash val="lgDashDot"/>
                      <a:round/>
                      <a:headEnd len="sm" w="sm" type="none"/>
                      <a:tailEnd len="sm" w="sm" type="none"/>
                    </a:lnB>
                    <a:solidFill>
                      <a:srgbClr val="B6D7A8"/>
                    </a:solidFill>
                  </a:tcPr>
                </a:tc>
                <a:tc gridSpan="2">
                  <a:txBody>
                    <a:bodyPr>
                      <a:noAutofit/>
                    </a:bodyPr>
                    <a:lstStyle/>
                    <a:p>
                      <a:pPr indent="-679450" lvl="0" marL="939800" rtl="0" algn="l">
                        <a:lnSpc>
                          <a:spcPct val="90000"/>
                        </a:lnSpc>
                        <a:spcBef>
                          <a:spcPts val="1400"/>
                        </a:spcBef>
                        <a:spcAft>
                          <a:spcPts val="0"/>
                        </a:spcAft>
                        <a:buClr>
                          <a:schemeClr val="dk1"/>
                        </a:buClr>
                        <a:buSzPts val="3300"/>
                        <a:buFont typeface="Calibri"/>
                        <a:buChar char="➢"/>
                      </a:pPr>
                      <a:r>
                        <a:rPr lang="en" sz="3300">
                          <a:solidFill>
                            <a:schemeClr val="dk1"/>
                          </a:solidFill>
                          <a:latin typeface="Calibri"/>
                          <a:ea typeface="Calibri"/>
                          <a:cs typeface="Calibri"/>
                          <a:sym typeface="Calibri"/>
                        </a:rPr>
                        <a:t>Common in children &lt; 6 years</a:t>
                      </a:r>
                      <a:endParaRPr sz="3300">
                        <a:solidFill>
                          <a:schemeClr val="dk1"/>
                        </a:solidFill>
                        <a:latin typeface="Calibri"/>
                        <a:ea typeface="Calibri"/>
                        <a:cs typeface="Calibri"/>
                        <a:sym typeface="Calibri"/>
                      </a:endParaRPr>
                    </a:p>
                  </a:txBody>
                  <a:tcPr marT="188600" marB="188600" marR="193525" marL="193525">
                    <a:lnL cap="flat" cmpd="sng" w="9525">
                      <a:solidFill>
                        <a:srgbClr val="274E13"/>
                      </a:solidFill>
                      <a:prstDash val="lgDashDot"/>
                      <a:round/>
                      <a:headEnd len="sm" w="sm" type="none"/>
                      <a:tailEnd len="sm" w="sm" type="none"/>
                    </a:lnL>
                    <a:lnR cap="flat" cmpd="sng" w="9525">
                      <a:solidFill>
                        <a:srgbClr val="274E13"/>
                      </a:solidFill>
                      <a:prstDash val="lgDashDot"/>
                      <a:round/>
                      <a:headEnd len="sm" w="sm" type="none"/>
                      <a:tailEnd len="sm" w="sm" type="none"/>
                    </a:lnR>
                    <a:lnT cap="flat" cmpd="sng" w="9525">
                      <a:solidFill>
                        <a:srgbClr val="274E13"/>
                      </a:solidFill>
                      <a:prstDash val="lgDashDot"/>
                      <a:round/>
                      <a:headEnd len="sm" w="sm" type="none"/>
                      <a:tailEnd len="sm" w="sm" type="none"/>
                    </a:lnT>
                    <a:lnB cap="flat" cmpd="sng" w="9525">
                      <a:solidFill>
                        <a:srgbClr val="274E13"/>
                      </a:solidFill>
                      <a:prstDash val="lgDashDot"/>
                      <a:round/>
                      <a:headEnd len="sm" w="sm" type="none"/>
                      <a:tailEnd len="sm" w="sm" type="none"/>
                    </a:lnB>
                  </a:tcPr>
                </a:tc>
                <a:tc hMerge="1"/>
                <a:tc vMerge="1"/>
              </a:tr>
              <a:tr h="1282325">
                <a:tc>
                  <a:txBody>
                    <a:bodyPr>
                      <a:noAutofit/>
                    </a:bodyPr>
                    <a:lstStyle/>
                    <a:p>
                      <a:pPr indent="0" lvl="0" marL="0" rtl="0" algn="l">
                        <a:lnSpc>
                          <a:spcPct val="90000"/>
                        </a:lnSpc>
                        <a:spcBef>
                          <a:spcPts val="1400"/>
                        </a:spcBef>
                        <a:spcAft>
                          <a:spcPts val="0"/>
                        </a:spcAft>
                        <a:buClr>
                          <a:schemeClr val="dk1"/>
                        </a:buClr>
                        <a:buSzPts val="2300"/>
                        <a:buFont typeface="Arial"/>
                        <a:buNone/>
                      </a:pPr>
                      <a:r>
                        <a:rPr b="1" lang="en" sz="3600">
                          <a:solidFill>
                            <a:schemeClr val="dk1"/>
                          </a:solidFill>
                          <a:latin typeface="Josefin Sans"/>
                          <a:ea typeface="Josefin Sans"/>
                          <a:cs typeface="Josefin Sans"/>
                          <a:sym typeface="Josefin Sans"/>
                        </a:rPr>
                        <a:t>Risk factor</a:t>
                      </a:r>
                      <a:endParaRPr sz="3600">
                        <a:latin typeface="Josefin Sans"/>
                        <a:ea typeface="Josefin Sans"/>
                        <a:cs typeface="Josefin Sans"/>
                        <a:sym typeface="Josefin Sans"/>
                      </a:endParaRPr>
                    </a:p>
                  </a:txBody>
                  <a:tcPr marT="188600" marB="188600" marR="193525" marL="193525">
                    <a:lnL cap="flat" cmpd="sng" w="9525">
                      <a:solidFill>
                        <a:srgbClr val="274E13"/>
                      </a:solidFill>
                      <a:prstDash val="lgDashDot"/>
                      <a:round/>
                      <a:headEnd len="sm" w="sm" type="none"/>
                      <a:tailEnd len="sm" w="sm" type="none"/>
                    </a:lnL>
                    <a:lnR cap="flat" cmpd="sng" w="9525">
                      <a:solidFill>
                        <a:srgbClr val="274E13"/>
                      </a:solidFill>
                      <a:prstDash val="lgDashDot"/>
                      <a:round/>
                      <a:headEnd len="sm" w="sm" type="none"/>
                      <a:tailEnd len="sm" w="sm" type="none"/>
                    </a:lnR>
                    <a:lnT cap="flat" cmpd="sng" w="9525">
                      <a:solidFill>
                        <a:srgbClr val="274E13"/>
                      </a:solidFill>
                      <a:prstDash val="lgDashDot"/>
                      <a:round/>
                      <a:headEnd len="sm" w="sm" type="none"/>
                      <a:tailEnd len="sm" w="sm" type="none"/>
                    </a:lnT>
                    <a:lnB cap="flat" cmpd="sng" w="9525">
                      <a:solidFill>
                        <a:srgbClr val="274E13"/>
                      </a:solidFill>
                      <a:prstDash val="lgDashDot"/>
                      <a:round/>
                      <a:headEnd len="sm" w="sm" type="none"/>
                      <a:tailEnd len="sm" w="sm" type="none"/>
                    </a:lnB>
                    <a:solidFill>
                      <a:srgbClr val="B6D7A8"/>
                    </a:solidFill>
                  </a:tcPr>
                </a:tc>
                <a:tc gridSpan="2">
                  <a:txBody>
                    <a:bodyPr>
                      <a:noAutofit/>
                    </a:bodyPr>
                    <a:lstStyle/>
                    <a:p>
                      <a:pPr indent="-679450" lvl="0" marL="939800" rtl="0" algn="l">
                        <a:lnSpc>
                          <a:spcPct val="90000"/>
                        </a:lnSpc>
                        <a:spcBef>
                          <a:spcPts val="1400"/>
                        </a:spcBef>
                        <a:spcAft>
                          <a:spcPts val="0"/>
                        </a:spcAft>
                        <a:buClr>
                          <a:schemeClr val="dk1"/>
                        </a:buClr>
                        <a:buSzPts val="3300"/>
                        <a:buFont typeface="Calibri"/>
                        <a:buChar char="➢"/>
                      </a:pPr>
                      <a:r>
                        <a:rPr lang="en" sz="3300">
                          <a:solidFill>
                            <a:schemeClr val="dk1"/>
                          </a:solidFill>
                          <a:latin typeface="Calibri"/>
                          <a:ea typeface="Calibri"/>
                          <a:cs typeface="Calibri"/>
                          <a:sym typeface="Calibri"/>
                        </a:rPr>
                        <a:t>susceptible individuals.</a:t>
                      </a:r>
                      <a:endParaRPr sz="3300">
                        <a:latin typeface="Calibri"/>
                        <a:ea typeface="Calibri"/>
                        <a:cs typeface="Calibri"/>
                        <a:sym typeface="Calibri"/>
                      </a:endParaRPr>
                    </a:p>
                  </a:txBody>
                  <a:tcPr marT="188600" marB="188600" marR="193525" marL="193525">
                    <a:lnL cap="flat" cmpd="sng" w="9525">
                      <a:solidFill>
                        <a:srgbClr val="274E13"/>
                      </a:solidFill>
                      <a:prstDash val="lgDashDot"/>
                      <a:round/>
                      <a:headEnd len="sm" w="sm" type="none"/>
                      <a:tailEnd len="sm" w="sm" type="none"/>
                    </a:lnL>
                    <a:lnR cap="flat" cmpd="sng" w="9525">
                      <a:solidFill>
                        <a:srgbClr val="274E13"/>
                      </a:solidFill>
                      <a:prstDash val="lgDashDot"/>
                      <a:round/>
                      <a:headEnd len="sm" w="sm" type="none"/>
                      <a:tailEnd len="sm" w="sm" type="none"/>
                    </a:lnR>
                    <a:lnT cap="flat" cmpd="sng" w="9525">
                      <a:solidFill>
                        <a:srgbClr val="274E13"/>
                      </a:solidFill>
                      <a:prstDash val="lgDashDot"/>
                      <a:round/>
                      <a:headEnd len="sm" w="sm" type="none"/>
                      <a:tailEnd len="sm" w="sm" type="none"/>
                    </a:lnT>
                    <a:lnB cap="flat" cmpd="sng" w="9525">
                      <a:solidFill>
                        <a:srgbClr val="274E13"/>
                      </a:solidFill>
                      <a:prstDash val="lgDashDot"/>
                      <a:round/>
                      <a:headEnd len="sm" w="sm" type="none"/>
                      <a:tailEnd len="sm" w="sm" type="none"/>
                    </a:lnB>
                  </a:tcPr>
                </a:tc>
                <a:tc hMerge="1"/>
                <a:tc vMerge="1"/>
              </a:tr>
              <a:tr h="2279525">
                <a:tc>
                  <a:txBody>
                    <a:bodyPr>
                      <a:noAutofit/>
                    </a:bodyPr>
                    <a:lstStyle/>
                    <a:p>
                      <a:pPr indent="0" lvl="0" marL="0" rtl="0" algn="l">
                        <a:lnSpc>
                          <a:spcPct val="90000"/>
                        </a:lnSpc>
                        <a:spcBef>
                          <a:spcPts val="1400"/>
                        </a:spcBef>
                        <a:spcAft>
                          <a:spcPts val="0"/>
                        </a:spcAft>
                        <a:buClr>
                          <a:schemeClr val="dk1"/>
                        </a:buClr>
                        <a:buSzPts val="2300"/>
                        <a:buFont typeface="Arial"/>
                        <a:buNone/>
                      </a:pPr>
                      <a:r>
                        <a:rPr b="1" lang="en" sz="3600">
                          <a:solidFill>
                            <a:schemeClr val="dk1"/>
                          </a:solidFill>
                          <a:latin typeface="Josefin Sans"/>
                          <a:ea typeface="Josefin Sans"/>
                          <a:cs typeface="Josefin Sans"/>
                          <a:sym typeface="Josefin Sans"/>
                        </a:rPr>
                        <a:t>Serotypes</a:t>
                      </a:r>
                      <a:endParaRPr sz="3600">
                        <a:latin typeface="Josefin Sans"/>
                        <a:ea typeface="Josefin Sans"/>
                        <a:cs typeface="Josefin Sans"/>
                        <a:sym typeface="Josefin Sans"/>
                      </a:endParaRPr>
                    </a:p>
                  </a:txBody>
                  <a:tcPr marT="188600" marB="188600" marR="193525" marL="193525">
                    <a:lnL cap="flat" cmpd="sng" w="9525">
                      <a:solidFill>
                        <a:srgbClr val="274E13"/>
                      </a:solidFill>
                      <a:prstDash val="lgDashDot"/>
                      <a:round/>
                      <a:headEnd len="sm" w="sm" type="none"/>
                      <a:tailEnd len="sm" w="sm" type="none"/>
                    </a:lnL>
                    <a:lnR cap="flat" cmpd="sng" w="9525">
                      <a:solidFill>
                        <a:srgbClr val="274E13"/>
                      </a:solidFill>
                      <a:prstDash val="lgDashDot"/>
                      <a:round/>
                      <a:headEnd len="sm" w="sm" type="none"/>
                      <a:tailEnd len="sm" w="sm" type="none"/>
                    </a:lnR>
                    <a:lnT cap="flat" cmpd="sng" w="9525">
                      <a:solidFill>
                        <a:srgbClr val="274E13"/>
                      </a:solidFill>
                      <a:prstDash val="lgDashDot"/>
                      <a:round/>
                      <a:headEnd len="sm" w="sm" type="none"/>
                      <a:tailEnd len="sm" w="sm" type="none"/>
                    </a:lnT>
                    <a:lnB cap="flat" cmpd="sng" w="9525">
                      <a:solidFill>
                        <a:srgbClr val="274E13"/>
                      </a:solidFill>
                      <a:prstDash val="lgDashDot"/>
                      <a:round/>
                      <a:headEnd len="sm" w="sm" type="none"/>
                      <a:tailEnd len="sm" w="sm" type="none"/>
                    </a:lnB>
                    <a:solidFill>
                      <a:srgbClr val="B6D7A8"/>
                    </a:solidFill>
                  </a:tcPr>
                </a:tc>
                <a:tc gridSpan="2">
                  <a:txBody>
                    <a:bodyPr>
                      <a:noAutofit/>
                    </a:bodyPr>
                    <a:lstStyle/>
                    <a:p>
                      <a:pPr indent="-679450" lvl="0" marL="939800" rtl="0" algn="l">
                        <a:lnSpc>
                          <a:spcPct val="90000"/>
                        </a:lnSpc>
                        <a:spcBef>
                          <a:spcPts val="1400"/>
                        </a:spcBef>
                        <a:spcAft>
                          <a:spcPts val="0"/>
                        </a:spcAft>
                        <a:buSzPts val="3300"/>
                        <a:buFont typeface="Calibri"/>
                        <a:buChar char="➢"/>
                      </a:pPr>
                      <a:r>
                        <a:rPr b="1" lang="en" sz="3300">
                          <a:solidFill>
                            <a:srgbClr val="FF0000"/>
                          </a:solidFill>
                          <a:latin typeface="Calibri"/>
                          <a:ea typeface="Calibri"/>
                          <a:cs typeface="Calibri"/>
                          <a:sym typeface="Calibri"/>
                        </a:rPr>
                        <a:t>B,C,Y,W135</a:t>
                      </a:r>
                      <a:r>
                        <a:rPr lang="en" sz="3300">
                          <a:solidFill>
                            <a:schemeClr val="lt1"/>
                          </a:solidFill>
                          <a:latin typeface="Calibri"/>
                          <a:ea typeface="Calibri"/>
                          <a:cs typeface="Calibri"/>
                          <a:sym typeface="Calibri"/>
                        </a:rPr>
                        <a:t> </a:t>
                      </a:r>
                      <a:r>
                        <a:rPr lang="en" sz="3300">
                          <a:solidFill>
                            <a:schemeClr val="dk1"/>
                          </a:solidFill>
                          <a:latin typeface="Calibri"/>
                          <a:ea typeface="Calibri"/>
                          <a:cs typeface="Calibri"/>
                          <a:sym typeface="Calibri"/>
                        </a:rPr>
                        <a:t>cause isolated  ,sporadic small  epidemics in close population.</a:t>
                      </a:r>
                      <a:endParaRPr sz="3300">
                        <a:solidFill>
                          <a:schemeClr val="dk1"/>
                        </a:solidFill>
                        <a:latin typeface="Calibri"/>
                        <a:ea typeface="Calibri"/>
                        <a:cs typeface="Calibri"/>
                        <a:sym typeface="Calibri"/>
                      </a:endParaRPr>
                    </a:p>
                    <a:p>
                      <a:pPr indent="-679450" lvl="0" marL="939800" rtl="0" algn="l">
                        <a:lnSpc>
                          <a:spcPct val="90000"/>
                        </a:lnSpc>
                        <a:spcBef>
                          <a:spcPts val="0"/>
                        </a:spcBef>
                        <a:spcAft>
                          <a:spcPts val="0"/>
                        </a:spcAft>
                        <a:buSzPts val="3300"/>
                        <a:buFont typeface="Calibri"/>
                        <a:buChar char="➢"/>
                      </a:pPr>
                      <a:r>
                        <a:rPr b="1" lang="en" sz="3300" u="sng">
                          <a:solidFill>
                            <a:schemeClr val="dk1"/>
                          </a:solidFill>
                          <a:latin typeface="Calibri"/>
                          <a:ea typeface="Calibri"/>
                          <a:cs typeface="Calibri"/>
                          <a:sym typeface="Calibri"/>
                        </a:rPr>
                        <a:t>Serotype</a:t>
                      </a:r>
                      <a:r>
                        <a:rPr b="1" lang="en" sz="3300" u="sng">
                          <a:solidFill>
                            <a:schemeClr val="lt1"/>
                          </a:solidFill>
                          <a:latin typeface="Calibri"/>
                          <a:ea typeface="Calibri"/>
                          <a:cs typeface="Calibri"/>
                          <a:sym typeface="Calibri"/>
                        </a:rPr>
                        <a:t> </a:t>
                      </a:r>
                      <a:r>
                        <a:rPr b="1" lang="en" sz="3300" u="sng">
                          <a:solidFill>
                            <a:srgbClr val="FF0000"/>
                          </a:solidFill>
                          <a:latin typeface="Calibri"/>
                          <a:ea typeface="Calibri"/>
                          <a:cs typeface="Calibri"/>
                          <a:sym typeface="Calibri"/>
                        </a:rPr>
                        <a:t>A</a:t>
                      </a:r>
                      <a:r>
                        <a:rPr lang="en" sz="3300">
                          <a:solidFill>
                            <a:schemeClr val="lt1"/>
                          </a:solidFill>
                          <a:latin typeface="Calibri"/>
                          <a:ea typeface="Calibri"/>
                          <a:cs typeface="Calibri"/>
                          <a:sym typeface="Calibri"/>
                        </a:rPr>
                        <a:t> </a:t>
                      </a:r>
                      <a:r>
                        <a:rPr lang="en" sz="3300">
                          <a:solidFill>
                            <a:schemeClr val="dk1"/>
                          </a:solidFill>
                          <a:latin typeface="Calibri"/>
                          <a:ea typeface="Calibri"/>
                          <a:cs typeface="Calibri"/>
                          <a:sym typeface="Calibri"/>
                        </a:rPr>
                        <a:t>has an </a:t>
                      </a:r>
                      <a:r>
                        <a:rPr b="1" lang="en" sz="3300">
                          <a:solidFill>
                            <a:schemeClr val="dk1"/>
                          </a:solidFill>
                          <a:latin typeface="Calibri"/>
                          <a:ea typeface="Calibri"/>
                          <a:cs typeface="Calibri"/>
                          <a:sym typeface="Calibri"/>
                        </a:rPr>
                        <a:t>epidemic potential </a:t>
                      </a:r>
                      <a:r>
                        <a:rPr lang="en" sz="3300">
                          <a:solidFill>
                            <a:schemeClr val="dk1"/>
                          </a:solidFill>
                          <a:latin typeface="Calibri"/>
                          <a:ea typeface="Calibri"/>
                          <a:cs typeface="Calibri"/>
                          <a:sym typeface="Calibri"/>
                        </a:rPr>
                        <a:t>in sub-Saharan Africa </a:t>
                      </a:r>
                      <a:r>
                        <a:rPr b="1" lang="en" sz="3300">
                          <a:solidFill>
                            <a:schemeClr val="dk1"/>
                          </a:solidFill>
                          <a:latin typeface="Calibri"/>
                          <a:ea typeface="Calibri"/>
                          <a:cs typeface="Calibri"/>
                          <a:sym typeface="Calibri"/>
                        </a:rPr>
                        <a:t>(meningitis belt).</a:t>
                      </a:r>
                      <a:endParaRPr sz="2900"/>
                    </a:p>
                  </a:txBody>
                  <a:tcPr marT="188600" marB="188600" marR="193525" marL="193525">
                    <a:lnL cap="flat" cmpd="sng" w="9525">
                      <a:solidFill>
                        <a:srgbClr val="274E13"/>
                      </a:solidFill>
                      <a:prstDash val="lgDashDot"/>
                      <a:round/>
                      <a:headEnd len="sm" w="sm" type="none"/>
                      <a:tailEnd len="sm" w="sm" type="none"/>
                    </a:lnL>
                    <a:lnR cap="flat" cmpd="sng" w="9525">
                      <a:solidFill>
                        <a:srgbClr val="274E13"/>
                      </a:solidFill>
                      <a:prstDash val="lgDashDot"/>
                      <a:round/>
                      <a:headEnd len="sm" w="sm" type="none"/>
                      <a:tailEnd len="sm" w="sm" type="none"/>
                    </a:lnR>
                    <a:lnT cap="flat" cmpd="sng" w="9525">
                      <a:solidFill>
                        <a:srgbClr val="274E13"/>
                      </a:solidFill>
                      <a:prstDash val="lgDashDot"/>
                      <a:round/>
                      <a:headEnd len="sm" w="sm" type="none"/>
                      <a:tailEnd len="sm" w="sm" type="none"/>
                    </a:lnT>
                    <a:lnB cap="flat" cmpd="sng" w="9525">
                      <a:solidFill>
                        <a:srgbClr val="274E13"/>
                      </a:solidFill>
                      <a:prstDash val="lgDashDot"/>
                      <a:round/>
                      <a:headEnd len="sm" w="sm" type="none"/>
                      <a:tailEnd len="sm" w="sm" type="none"/>
                    </a:lnB>
                  </a:tcPr>
                </a:tc>
                <a:tc hMerge="1"/>
                <a:tc vMerge="1"/>
              </a:tr>
              <a:tr h="2192050">
                <a:tc rowSpan="3">
                  <a:txBody>
                    <a:bodyPr>
                      <a:noAutofit/>
                    </a:bodyPr>
                    <a:lstStyle/>
                    <a:p>
                      <a:pPr indent="0" lvl="0" marL="0" rtl="0" algn="l">
                        <a:spcBef>
                          <a:spcPts val="0"/>
                        </a:spcBef>
                        <a:spcAft>
                          <a:spcPts val="0"/>
                        </a:spcAft>
                        <a:buClr>
                          <a:schemeClr val="dk1"/>
                        </a:buClr>
                        <a:buSzPts val="2300"/>
                        <a:buFont typeface="Arial"/>
                        <a:buNone/>
                      </a:pPr>
                      <a:r>
                        <a:rPr b="1" lang="en" sz="3300">
                          <a:solidFill>
                            <a:schemeClr val="dk1"/>
                          </a:solidFill>
                          <a:latin typeface="Josefin Sans"/>
                          <a:ea typeface="Josefin Sans"/>
                          <a:cs typeface="Josefin Sans"/>
                          <a:sym typeface="Josefin Sans"/>
                        </a:rPr>
                        <a:t>P</a:t>
                      </a:r>
                      <a:r>
                        <a:rPr b="1" lang="en" sz="3300">
                          <a:solidFill>
                            <a:schemeClr val="dk1"/>
                          </a:solidFill>
                          <a:latin typeface="Josefin Sans"/>
                          <a:ea typeface="Josefin Sans"/>
                          <a:cs typeface="Josefin Sans"/>
                          <a:sym typeface="Josefin Sans"/>
                        </a:rPr>
                        <a:t>athogenesis</a:t>
                      </a:r>
                      <a:endParaRPr b="1" sz="2900">
                        <a:solidFill>
                          <a:schemeClr val="dk1"/>
                        </a:solidFill>
                        <a:latin typeface="Josefin Sans"/>
                        <a:ea typeface="Josefin Sans"/>
                        <a:cs typeface="Josefin Sans"/>
                        <a:sym typeface="Josefin Sans"/>
                      </a:endParaRPr>
                    </a:p>
                    <a:p>
                      <a:pPr indent="0" lvl="0" marL="0" rtl="0" algn="l">
                        <a:spcBef>
                          <a:spcPts val="0"/>
                        </a:spcBef>
                        <a:spcAft>
                          <a:spcPts val="0"/>
                        </a:spcAft>
                        <a:buNone/>
                      </a:pPr>
                      <a:r>
                        <a:t/>
                      </a:r>
                      <a:endParaRPr sz="2900">
                        <a:latin typeface="Josefin Sans"/>
                        <a:ea typeface="Josefin Sans"/>
                        <a:cs typeface="Josefin Sans"/>
                        <a:sym typeface="Josefin Sans"/>
                      </a:endParaRPr>
                    </a:p>
                  </a:txBody>
                  <a:tcPr marT="188600" marB="188600" marR="193525" marL="193525">
                    <a:lnL cap="flat" cmpd="sng" w="9525">
                      <a:solidFill>
                        <a:srgbClr val="274E13"/>
                      </a:solidFill>
                      <a:prstDash val="lgDashDot"/>
                      <a:round/>
                      <a:headEnd len="sm" w="sm" type="none"/>
                      <a:tailEnd len="sm" w="sm" type="none"/>
                    </a:lnL>
                    <a:lnR cap="flat" cmpd="sng" w="9525">
                      <a:solidFill>
                        <a:srgbClr val="274E13"/>
                      </a:solidFill>
                      <a:prstDash val="lgDashDot"/>
                      <a:round/>
                      <a:headEnd len="sm" w="sm" type="none"/>
                      <a:tailEnd len="sm" w="sm" type="none"/>
                    </a:lnR>
                    <a:lnT cap="flat" cmpd="sng" w="9525">
                      <a:solidFill>
                        <a:srgbClr val="274E13"/>
                      </a:solidFill>
                      <a:prstDash val="lgDashDot"/>
                      <a:round/>
                      <a:headEnd len="sm" w="sm" type="none"/>
                      <a:tailEnd len="sm" w="sm" type="none"/>
                    </a:lnT>
                    <a:lnB cap="flat" cmpd="sng" w="9525">
                      <a:solidFill>
                        <a:srgbClr val="274E13"/>
                      </a:solidFill>
                      <a:prstDash val="lgDashDot"/>
                      <a:round/>
                      <a:headEnd len="sm" w="sm" type="none"/>
                      <a:tailEnd len="sm" w="sm" type="none"/>
                    </a:lnB>
                    <a:solidFill>
                      <a:srgbClr val="B6D7A8"/>
                    </a:solidFill>
                  </a:tcPr>
                </a:tc>
                <a:tc gridSpan="2" rowSpan="3">
                  <a:txBody>
                    <a:bodyPr>
                      <a:noAutofit/>
                    </a:bodyPr>
                    <a:lstStyle/>
                    <a:p>
                      <a:pPr indent="-654050" lvl="0" marL="939800" rtl="0" algn="l">
                        <a:lnSpc>
                          <a:spcPct val="115000"/>
                        </a:lnSpc>
                        <a:spcBef>
                          <a:spcPts val="1400"/>
                        </a:spcBef>
                        <a:spcAft>
                          <a:spcPts val="0"/>
                        </a:spcAft>
                        <a:buSzPts val="2900"/>
                        <a:buChar char="➢"/>
                      </a:pPr>
                      <a:r>
                        <a:rPr lang="en" sz="3300">
                          <a:solidFill>
                            <a:schemeClr val="dk1"/>
                          </a:solidFill>
                          <a:latin typeface="Calibri"/>
                          <a:ea typeface="Calibri"/>
                          <a:cs typeface="Calibri"/>
                          <a:sym typeface="Calibri"/>
                        </a:rPr>
                        <a:t>In carriers ; it stimulates antibody production                                                   </a:t>
                      </a:r>
                      <a:endParaRPr sz="3300">
                        <a:solidFill>
                          <a:schemeClr val="dk1"/>
                        </a:solidFill>
                        <a:latin typeface="Calibri"/>
                        <a:ea typeface="Calibri"/>
                        <a:cs typeface="Calibri"/>
                        <a:sym typeface="Calibri"/>
                      </a:endParaRPr>
                    </a:p>
                    <a:p>
                      <a:pPr indent="-654050" lvl="0" marL="939800" rtl="0" algn="l">
                        <a:lnSpc>
                          <a:spcPct val="115000"/>
                        </a:lnSpc>
                        <a:spcBef>
                          <a:spcPts val="0"/>
                        </a:spcBef>
                        <a:spcAft>
                          <a:spcPts val="0"/>
                        </a:spcAft>
                        <a:buSzPts val="2900"/>
                        <a:buChar char="➢"/>
                      </a:pPr>
                      <a:r>
                        <a:rPr lang="en" sz="3300">
                          <a:solidFill>
                            <a:schemeClr val="dk1"/>
                          </a:solidFill>
                          <a:latin typeface="Calibri"/>
                          <a:ea typeface="Calibri"/>
                          <a:cs typeface="Calibri"/>
                          <a:sym typeface="Calibri"/>
                        </a:rPr>
                        <a:t>Pili attach to microvilli of nasopharynx , invasion ,then bacteremia, </a:t>
                      </a:r>
                      <a:r>
                        <a:rPr lang="en" sz="3300">
                          <a:solidFill>
                            <a:srgbClr val="FF0000"/>
                          </a:solidFill>
                          <a:latin typeface="Calibri"/>
                          <a:ea typeface="Calibri"/>
                          <a:cs typeface="Calibri"/>
                          <a:sym typeface="Calibri"/>
                        </a:rPr>
                        <a:t>endotoxin (LPS)</a:t>
                      </a:r>
                      <a:r>
                        <a:rPr lang="en" sz="3300">
                          <a:solidFill>
                            <a:schemeClr val="dk1"/>
                          </a:solidFill>
                          <a:latin typeface="Calibri"/>
                          <a:ea typeface="Calibri"/>
                          <a:cs typeface="Calibri"/>
                          <a:sym typeface="Calibri"/>
                        </a:rPr>
                        <a:t> produced which spreads to the  meninges.  </a:t>
                      </a:r>
                      <a:endParaRPr sz="3300">
                        <a:solidFill>
                          <a:schemeClr val="dk1"/>
                        </a:solidFill>
                        <a:latin typeface="Calibri"/>
                        <a:ea typeface="Calibri"/>
                        <a:cs typeface="Calibri"/>
                        <a:sym typeface="Calibri"/>
                      </a:endParaRPr>
                    </a:p>
                    <a:p>
                      <a:pPr indent="-654050" lvl="0" marL="939800" rtl="0" algn="l">
                        <a:lnSpc>
                          <a:spcPct val="115000"/>
                        </a:lnSpc>
                        <a:spcBef>
                          <a:spcPts val="0"/>
                        </a:spcBef>
                        <a:spcAft>
                          <a:spcPts val="0"/>
                        </a:spcAft>
                        <a:buClr>
                          <a:srgbClr val="FF0000"/>
                        </a:buClr>
                        <a:buSzPts val="2900"/>
                        <a:buChar char="➢"/>
                      </a:pPr>
                      <a:r>
                        <a:rPr lang="en" sz="3300">
                          <a:solidFill>
                            <a:srgbClr val="FF0000"/>
                          </a:solidFill>
                          <a:latin typeface="Calibri"/>
                          <a:ea typeface="Calibri"/>
                          <a:cs typeface="Calibri"/>
                          <a:sym typeface="Calibri"/>
                        </a:rPr>
                        <a:t>Capsule resists phagocytosis</a:t>
                      </a:r>
                      <a:r>
                        <a:rPr lang="en" sz="3700">
                          <a:solidFill>
                            <a:srgbClr val="FF0000"/>
                          </a:solidFill>
                          <a:latin typeface="Comic Sans MS"/>
                          <a:ea typeface="Comic Sans MS"/>
                          <a:cs typeface="Comic Sans MS"/>
                          <a:sym typeface="Comic Sans MS"/>
                        </a:rPr>
                        <a:t>.</a:t>
                      </a:r>
                      <a:endParaRPr b="1" sz="3300">
                        <a:solidFill>
                          <a:srgbClr val="FF0000"/>
                        </a:solidFill>
                        <a:latin typeface="Calibri"/>
                        <a:ea typeface="Calibri"/>
                        <a:cs typeface="Calibri"/>
                        <a:sym typeface="Calibri"/>
                      </a:endParaRPr>
                    </a:p>
                  </a:txBody>
                  <a:tcPr marT="188600" marB="188600" marR="193525" marL="193525">
                    <a:lnL cap="flat" cmpd="sng" w="9525">
                      <a:solidFill>
                        <a:srgbClr val="274E13"/>
                      </a:solidFill>
                      <a:prstDash val="lgDashDot"/>
                      <a:round/>
                      <a:headEnd len="sm" w="sm" type="none"/>
                      <a:tailEnd len="sm" w="sm" type="none"/>
                    </a:lnL>
                    <a:lnR cap="flat" cmpd="sng" w="9525">
                      <a:solidFill>
                        <a:srgbClr val="274E13"/>
                      </a:solidFill>
                      <a:prstDash val="lgDashDot"/>
                      <a:round/>
                      <a:headEnd len="sm" w="sm" type="none"/>
                      <a:tailEnd len="sm" w="sm" type="none"/>
                    </a:lnR>
                    <a:lnT cap="flat" cmpd="sng" w="9525">
                      <a:solidFill>
                        <a:srgbClr val="274E13"/>
                      </a:solidFill>
                      <a:prstDash val="lgDashDot"/>
                      <a:round/>
                      <a:headEnd len="sm" w="sm" type="none"/>
                      <a:tailEnd len="sm" w="sm" type="none"/>
                    </a:lnT>
                    <a:lnB cap="flat" cmpd="sng" w="9525">
                      <a:solidFill>
                        <a:srgbClr val="274E13"/>
                      </a:solidFill>
                      <a:prstDash val="lgDashDot"/>
                      <a:round/>
                      <a:headEnd len="sm" w="sm" type="none"/>
                      <a:tailEnd len="sm" w="sm" type="none"/>
                    </a:lnB>
                  </a:tcPr>
                </a:tc>
                <a:tc rowSpan="3" hMerge="1"/>
                <a:tc vMerge="1"/>
              </a:tr>
              <a:tr h="2192050">
                <a:tc vMerge="1"/>
                <a:tc gridSpan="2" vMerge="1"/>
                <a:tc hMerge="1" vMerge="1"/>
                <a:tc vMerge="1"/>
              </a:tr>
              <a:tr h="501200">
                <a:tc vMerge="1"/>
                <a:tc gridSpan="2" vMerge="1"/>
                <a:tc hMerge="1" vMerge="1"/>
                <a:tc vMerge="1"/>
              </a:tr>
              <a:tr h="2279525">
                <a:tc>
                  <a:txBody>
                    <a:bodyPr>
                      <a:noAutofit/>
                    </a:bodyPr>
                    <a:lstStyle/>
                    <a:p>
                      <a:pPr indent="0" lvl="0" marL="0" rtl="0" algn="l">
                        <a:spcBef>
                          <a:spcPts val="0"/>
                        </a:spcBef>
                        <a:spcAft>
                          <a:spcPts val="0"/>
                        </a:spcAft>
                        <a:buClr>
                          <a:schemeClr val="dk1"/>
                        </a:buClr>
                        <a:buSzPts val="2300"/>
                        <a:buFont typeface="Arial"/>
                        <a:buNone/>
                      </a:pPr>
                      <a:r>
                        <a:rPr b="1" lang="en" sz="3600">
                          <a:solidFill>
                            <a:schemeClr val="dk1"/>
                          </a:solidFill>
                          <a:latin typeface="Josefin Sans"/>
                          <a:ea typeface="Josefin Sans"/>
                          <a:cs typeface="Josefin Sans"/>
                          <a:sym typeface="Josefin Sans"/>
                        </a:rPr>
                        <a:t>Prognosis</a:t>
                      </a:r>
                      <a:endParaRPr b="1" sz="3600">
                        <a:solidFill>
                          <a:schemeClr val="dk1"/>
                        </a:solidFill>
                        <a:latin typeface="Josefin Sans"/>
                        <a:ea typeface="Josefin Sans"/>
                        <a:cs typeface="Josefin Sans"/>
                        <a:sym typeface="Josefin Sans"/>
                      </a:endParaRPr>
                    </a:p>
                    <a:p>
                      <a:pPr indent="0" lvl="0" marL="0" rtl="0" algn="l">
                        <a:spcBef>
                          <a:spcPts val="0"/>
                        </a:spcBef>
                        <a:spcAft>
                          <a:spcPts val="0"/>
                        </a:spcAft>
                        <a:buNone/>
                      </a:pPr>
                      <a:r>
                        <a:t/>
                      </a:r>
                      <a:endParaRPr sz="3600">
                        <a:latin typeface="Josefin Sans"/>
                        <a:ea typeface="Josefin Sans"/>
                        <a:cs typeface="Josefin Sans"/>
                        <a:sym typeface="Josefin Sans"/>
                      </a:endParaRPr>
                    </a:p>
                  </a:txBody>
                  <a:tcPr marT="188600" marB="188600" marR="193525" marL="193525">
                    <a:lnL cap="flat" cmpd="sng" w="9525">
                      <a:solidFill>
                        <a:srgbClr val="274E13"/>
                      </a:solidFill>
                      <a:prstDash val="lgDashDot"/>
                      <a:round/>
                      <a:headEnd len="sm" w="sm" type="none"/>
                      <a:tailEnd len="sm" w="sm" type="none"/>
                    </a:lnL>
                    <a:lnR cap="flat" cmpd="sng" w="9525">
                      <a:solidFill>
                        <a:srgbClr val="274E13"/>
                      </a:solidFill>
                      <a:prstDash val="lgDashDot"/>
                      <a:round/>
                      <a:headEnd len="sm" w="sm" type="none"/>
                      <a:tailEnd len="sm" w="sm" type="none"/>
                    </a:lnR>
                    <a:lnT cap="flat" cmpd="sng" w="9525">
                      <a:solidFill>
                        <a:srgbClr val="274E13"/>
                      </a:solidFill>
                      <a:prstDash val="lgDashDot"/>
                      <a:round/>
                      <a:headEnd len="sm" w="sm" type="none"/>
                      <a:tailEnd len="sm" w="sm" type="none"/>
                    </a:lnT>
                    <a:lnB cap="flat" cmpd="sng" w="9525">
                      <a:solidFill>
                        <a:srgbClr val="274E13"/>
                      </a:solidFill>
                      <a:prstDash val="lgDashDot"/>
                      <a:round/>
                      <a:headEnd len="sm" w="sm" type="none"/>
                      <a:tailEnd len="sm" w="sm" type="none"/>
                    </a:lnB>
                    <a:solidFill>
                      <a:srgbClr val="B6D7A8"/>
                    </a:solidFill>
                  </a:tcPr>
                </a:tc>
                <a:tc gridSpan="2">
                  <a:txBody>
                    <a:bodyPr>
                      <a:noAutofit/>
                    </a:bodyPr>
                    <a:lstStyle/>
                    <a:p>
                      <a:pPr indent="-679450" lvl="0" marL="939800" rtl="0" algn="l">
                        <a:lnSpc>
                          <a:spcPct val="115000"/>
                        </a:lnSpc>
                        <a:spcBef>
                          <a:spcPts val="1400"/>
                        </a:spcBef>
                        <a:spcAft>
                          <a:spcPts val="0"/>
                        </a:spcAft>
                        <a:buSzPts val="3300"/>
                        <a:buFont typeface="Calibri"/>
                        <a:buChar char="➢"/>
                      </a:pPr>
                      <a:r>
                        <a:rPr lang="en" sz="3300">
                          <a:latin typeface="Calibri"/>
                          <a:ea typeface="Calibri"/>
                          <a:cs typeface="Calibri"/>
                          <a:sym typeface="Calibri"/>
                        </a:rPr>
                        <a:t>11-20 % of recovered patients suffer permanent hearing loss, mental retardation.</a:t>
                      </a:r>
                      <a:endParaRPr sz="3300">
                        <a:latin typeface="Calibri"/>
                        <a:ea typeface="Calibri"/>
                        <a:cs typeface="Calibri"/>
                        <a:sym typeface="Calibri"/>
                      </a:endParaRPr>
                    </a:p>
                    <a:p>
                      <a:pPr indent="-679450" lvl="0" marL="939800" rtl="0" algn="l">
                        <a:lnSpc>
                          <a:spcPct val="115000"/>
                        </a:lnSpc>
                        <a:spcBef>
                          <a:spcPts val="0"/>
                        </a:spcBef>
                        <a:spcAft>
                          <a:spcPts val="0"/>
                        </a:spcAft>
                        <a:buSzPts val="3300"/>
                        <a:buFont typeface="Calibri"/>
                        <a:buChar char="➢"/>
                      </a:pPr>
                      <a:r>
                        <a:rPr lang="en" sz="3300">
                          <a:latin typeface="Calibri"/>
                          <a:ea typeface="Calibri"/>
                          <a:cs typeface="Calibri"/>
                          <a:sym typeface="Calibri"/>
                        </a:rPr>
                        <a:t>10-14 %  of cases are fatal.</a:t>
                      </a:r>
                      <a:endParaRPr sz="2900"/>
                    </a:p>
                  </a:txBody>
                  <a:tcPr marT="188600" marB="188600" marR="193525" marL="193525">
                    <a:lnL cap="flat" cmpd="sng" w="9525">
                      <a:solidFill>
                        <a:srgbClr val="274E13"/>
                      </a:solidFill>
                      <a:prstDash val="lgDashDot"/>
                      <a:round/>
                      <a:headEnd len="sm" w="sm" type="none"/>
                      <a:tailEnd len="sm" w="sm" type="none"/>
                    </a:lnL>
                    <a:lnR cap="flat" cmpd="sng" w="9525">
                      <a:solidFill>
                        <a:srgbClr val="274E13"/>
                      </a:solidFill>
                      <a:prstDash val="lgDashDot"/>
                      <a:round/>
                      <a:headEnd len="sm" w="sm" type="none"/>
                      <a:tailEnd len="sm" w="sm" type="none"/>
                    </a:lnR>
                    <a:lnT cap="flat" cmpd="sng" w="9525">
                      <a:solidFill>
                        <a:srgbClr val="274E13"/>
                      </a:solidFill>
                      <a:prstDash val="lgDashDot"/>
                      <a:round/>
                      <a:headEnd len="sm" w="sm" type="none"/>
                      <a:tailEnd len="sm" w="sm" type="none"/>
                    </a:lnT>
                    <a:lnB cap="flat" cmpd="sng" w="9525">
                      <a:solidFill>
                        <a:srgbClr val="274E13"/>
                      </a:solidFill>
                      <a:prstDash val="lgDashDot"/>
                      <a:round/>
                      <a:headEnd len="sm" w="sm" type="none"/>
                      <a:tailEnd len="sm" w="sm" type="none"/>
                    </a:lnB>
                  </a:tcPr>
                </a:tc>
                <a:tc hMerge="1"/>
                <a:tc vMerge="1"/>
              </a:tr>
            </a:tbl>
          </a:graphicData>
        </a:graphic>
      </p:graphicFrame>
      <p:pic>
        <p:nvPicPr>
          <p:cNvPr id="107" name="Google Shape;107;p17"/>
          <p:cNvPicPr preferRelativeResize="0"/>
          <p:nvPr/>
        </p:nvPicPr>
        <p:blipFill>
          <a:blip r:embed="rId5">
            <a:alphaModFix/>
          </a:blip>
          <a:stretch>
            <a:fillRect/>
          </a:stretch>
        </p:blipFill>
        <p:spPr>
          <a:xfrm>
            <a:off x="11630450" y="11280625"/>
            <a:ext cx="5406400" cy="3023100"/>
          </a:xfrm>
          <a:prstGeom prst="rect">
            <a:avLst/>
          </a:prstGeom>
          <a:noFill/>
          <a:ln>
            <a:noFill/>
          </a:ln>
        </p:spPr>
      </p:pic>
      <p:pic>
        <p:nvPicPr>
          <p:cNvPr id="108" name="Google Shape;108;p17"/>
          <p:cNvPicPr preferRelativeResize="0"/>
          <p:nvPr/>
        </p:nvPicPr>
        <p:blipFill>
          <a:blip r:embed="rId6">
            <a:alphaModFix/>
          </a:blip>
          <a:stretch>
            <a:fillRect/>
          </a:stretch>
        </p:blipFill>
        <p:spPr>
          <a:xfrm>
            <a:off x="11630452" y="2103142"/>
            <a:ext cx="5406392" cy="3611465"/>
          </a:xfrm>
          <a:prstGeom prst="rect">
            <a:avLst/>
          </a:prstGeom>
          <a:noFill/>
          <a:ln>
            <a:noFill/>
          </a:ln>
        </p:spPr>
      </p:pic>
      <p:pic>
        <p:nvPicPr>
          <p:cNvPr id="109" name="Google Shape;109;p17"/>
          <p:cNvPicPr preferRelativeResize="0"/>
          <p:nvPr/>
        </p:nvPicPr>
        <p:blipFill>
          <a:blip r:embed="rId7">
            <a:alphaModFix/>
          </a:blip>
          <a:stretch>
            <a:fillRect/>
          </a:stretch>
        </p:blipFill>
        <p:spPr>
          <a:xfrm>
            <a:off x="11630452" y="5714606"/>
            <a:ext cx="5406392" cy="2783009"/>
          </a:xfrm>
          <a:prstGeom prst="rect">
            <a:avLst/>
          </a:prstGeom>
          <a:noFill/>
          <a:ln>
            <a:noFill/>
          </a:ln>
        </p:spPr>
      </p:pic>
      <p:pic>
        <p:nvPicPr>
          <p:cNvPr id="110" name="Google Shape;110;p17"/>
          <p:cNvPicPr preferRelativeResize="0"/>
          <p:nvPr/>
        </p:nvPicPr>
        <p:blipFill rotWithShape="1">
          <a:blip r:embed="rId8">
            <a:alphaModFix/>
          </a:blip>
          <a:srcRect b="0" l="7570" r="0" t="0"/>
          <a:stretch/>
        </p:blipFill>
        <p:spPr>
          <a:xfrm>
            <a:off x="11630452" y="8497615"/>
            <a:ext cx="5406391" cy="2783009"/>
          </a:xfrm>
          <a:prstGeom prst="rect">
            <a:avLst/>
          </a:prstGeom>
          <a:noFill/>
          <a:ln>
            <a:noFill/>
          </a:ln>
        </p:spPr>
      </p:pic>
      <p:pic>
        <p:nvPicPr>
          <p:cNvPr id="111" name="Google Shape;111;p17"/>
          <p:cNvPicPr preferRelativeResize="0"/>
          <p:nvPr/>
        </p:nvPicPr>
        <p:blipFill>
          <a:blip r:embed="rId9">
            <a:alphaModFix/>
          </a:blip>
          <a:stretch>
            <a:fillRect/>
          </a:stretch>
        </p:blipFill>
        <p:spPr>
          <a:xfrm>
            <a:off x="11630450" y="14303725"/>
            <a:ext cx="5406400" cy="3023101"/>
          </a:xfrm>
          <a:prstGeom prst="rect">
            <a:avLst/>
          </a:prstGeom>
          <a:noFill/>
          <a:ln>
            <a:noFill/>
          </a:ln>
        </p:spPr>
      </p:pic>
      <p:sp>
        <p:nvSpPr>
          <p:cNvPr id="112" name="Google Shape;112;p17"/>
          <p:cNvSpPr txBox="1"/>
          <p:nvPr/>
        </p:nvSpPr>
        <p:spPr>
          <a:xfrm>
            <a:off x="553725" y="18218075"/>
            <a:ext cx="16167900" cy="235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3600">
              <a:highlight>
                <a:srgbClr val="FFFF00"/>
              </a:highlight>
            </a:endParaRPr>
          </a:p>
        </p:txBody>
      </p:sp>
      <p:sp>
        <p:nvSpPr>
          <p:cNvPr id="113" name="Google Shape;113;p17"/>
          <p:cNvSpPr txBox="1"/>
          <p:nvPr/>
        </p:nvSpPr>
        <p:spPr>
          <a:xfrm>
            <a:off x="1618925" y="18408275"/>
            <a:ext cx="13885500" cy="3611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17"/>
          <p:cNvSpPr/>
          <p:nvPr/>
        </p:nvSpPr>
        <p:spPr>
          <a:xfrm>
            <a:off x="11630450" y="2103150"/>
            <a:ext cx="677574" cy="668100"/>
          </a:xfrm>
          <a:prstGeom prst="rect">
            <a:avLst/>
          </a:prstGeom>
        </p:spPr>
        <p:txBody>
          <a:bodyPr>
            <a:prstTxWarp prst="textPlain"/>
          </a:bodyPr>
          <a:lstStyle/>
          <a:p>
            <a:pPr lvl="0" algn="ctr"/>
            <a:r>
              <a:rPr b="0" i="0">
                <a:ln cap="flat" cmpd="sng" w="38100">
                  <a:solidFill>
                    <a:srgbClr val="434343"/>
                  </a:solidFill>
                  <a:prstDash val="solid"/>
                  <a:round/>
                  <a:headEnd len="sm" w="sm" type="none"/>
                  <a:tailEnd len="sm" w="sm" type="none"/>
                </a:ln>
                <a:solidFill>
                  <a:schemeClr val="lt2"/>
                </a:solidFill>
                <a:latin typeface="Arial"/>
              </a:rPr>
              <a:t>A</a:t>
            </a:r>
          </a:p>
        </p:txBody>
      </p:sp>
      <p:sp>
        <p:nvSpPr>
          <p:cNvPr id="115" name="Google Shape;115;p17"/>
          <p:cNvSpPr/>
          <p:nvPr/>
        </p:nvSpPr>
        <p:spPr>
          <a:xfrm>
            <a:off x="11630450" y="5836950"/>
            <a:ext cx="547116" cy="668100"/>
          </a:xfrm>
          <a:prstGeom prst="rect">
            <a:avLst/>
          </a:prstGeom>
        </p:spPr>
        <p:txBody>
          <a:bodyPr>
            <a:prstTxWarp prst="textPlain"/>
          </a:bodyPr>
          <a:lstStyle/>
          <a:p>
            <a:pPr lvl="0" algn="ctr"/>
            <a:r>
              <a:rPr b="0" i="0">
                <a:ln cap="flat" cmpd="sng" w="38100">
                  <a:solidFill>
                    <a:srgbClr val="434343"/>
                  </a:solidFill>
                  <a:prstDash val="solid"/>
                  <a:round/>
                  <a:headEnd len="sm" w="sm" type="none"/>
                  <a:tailEnd len="sm" w="sm" type="none"/>
                </a:ln>
                <a:solidFill>
                  <a:schemeClr val="lt2"/>
                </a:solidFill>
                <a:latin typeface="Arial"/>
              </a:rPr>
              <a:t>B</a:t>
            </a:r>
          </a:p>
        </p:txBody>
      </p:sp>
      <p:sp>
        <p:nvSpPr>
          <p:cNvPr id="116" name="Google Shape;116;p17"/>
          <p:cNvSpPr/>
          <p:nvPr/>
        </p:nvSpPr>
        <p:spPr>
          <a:xfrm>
            <a:off x="11630450" y="8946550"/>
            <a:ext cx="640156" cy="690494"/>
          </a:xfrm>
          <a:prstGeom prst="rect">
            <a:avLst/>
          </a:prstGeom>
        </p:spPr>
        <p:txBody>
          <a:bodyPr>
            <a:prstTxWarp prst="textPlain"/>
          </a:bodyPr>
          <a:lstStyle/>
          <a:p>
            <a:pPr lvl="0" algn="ctr"/>
            <a:r>
              <a:rPr b="0" i="0">
                <a:ln cap="flat" cmpd="sng" w="38100">
                  <a:solidFill>
                    <a:srgbClr val="434343"/>
                  </a:solidFill>
                  <a:prstDash val="solid"/>
                  <a:round/>
                  <a:headEnd len="sm" w="sm" type="none"/>
                  <a:tailEnd len="sm" w="sm" type="none"/>
                </a:ln>
                <a:solidFill>
                  <a:schemeClr val="lt2"/>
                </a:solidFill>
                <a:latin typeface="Arial"/>
              </a:rPr>
              <a:t>C</a:t>
            </a:r>
          </a:p>
        </p:txBody>
      </p:sp>
      <p:sp>
        <p:nvSpPr>
          <p:cNvPr id="117" name="Google Shape;117;p17"/>
          <p:cNvSpPr/>
          <p:nvPr/>
        </p:nvSpPr>
        <p:spPr>
          <a:xfrm>
            <a:off x="11630450" y="14415300"/>
            <a:ext cx="540037" cy="668100"/>
          </a:xfrm>
          <a:prstGeom prst="rect">
            <a:avLst/>
          </a:prstGeom>
        </p:spPr>
        <p:txBody>
          <a:bodyPr>
            <a:prstTxWarp prst="textPlain"/>
          </a:bodyPr>
          <a:lstStyle/>
          <a:p>
            <a:pPr lvl="0" algn="ctr"/>
            <a:r>
              <a:rPr b="0" i="0">
                <a:ln cap="flat" cmpd="sng" w="38100">
                  <a:solidFill>
                    <a:srgbClr val="434343"/>
                  </a:solidFill>
                  <a:prstDash val="solid"/>
                  <a:round/>
                  <a:headEnd len="sm" w="sm" type="none"/>
                  <a:tailEnd len="sm" w="sm" type="none"/>
                </a:ln>
                <a:solidFill>
                  <a:schemeClr val="lt2"/>
                </a:solidFill>
                <a:latin typeface="Arial"/>
              </a:rPr>
              <a:t>E</a:t>
            </a:r>
          </a:p>
        </p:txBody>
      </p:sp>
      <p:sp>
        <p:nvSpPr>
          <p:cNvPr id="118" name="Google Shape;118;p17"/>
          <p:cNvSpPr/>
          <p:nvPr/>
        </p:nvSpPr>
        <p:spPr>
          <a:xfrm>
            <a:off x="11649163" y="11440975"/>
            <a:ext cx="598693" cy="668100"/>
          </a:xfrm>
          <a:prstGeom prst="rect">
            <a:avLst/>
          </a:prstGeom>
        </p:spPr>
        <p:txBody>
          <a:bodyPr>
            <a:prstTxWarp prst="textPlain"/>
          </a:bodyPr>
          <a:lstStyle/>
          <a:p>
            <a:pPr lvl="0" algn="ctr"/>
            <a:r>
              <a:rPr b="0" i="0">
                <a:ln cap="flat" cmpd="sng" w="38100">
                  <a:solidFill>
                    <a:srgbClr val="434343"/>
                  </a:solidFill>
                  <a:prstDash val="solid"/>
                  <a:round/>
                  <a:headEnd len="sm" w="sm" type="none"/>
                  <a:tailEnd len="sm" w="sm" type="none"/>
                </a:ln>
                <a:solidFill>
                  <a:schemeClr val="lt2"/>
                </a:solidFill>
                <a:latin typeface="Arial"/>
              </a:rPr>
              <a:t>D</a:t>
            </a:r>
          </a:p>
        </p:txBody>
      </p:sp>
      <p:sp>
        <p:nvSpPr>
          <p:cNvPr id="119" name="Google Shape;119;p17"/>
          <p:cNvSpPr txBox="1"/>
          <p:nvPr/>
        </p:nvSpPr>
        <p:spPr>
          <a:xfrm>
            <a:off x="195025" y="18455225"/>
            <a:ext cx="17050800" cy="4397100"/>
          </a:xfrm>
          <a:prstGeom prst="rect">
            <a:avLst/>
          </a:prstGeom>
          <a:noFill/>
          <a:ln cap="flat" cmpd="sng" w="9525">
            <a:solidFill>
              <a:srgbClr val="434343"/>
            </a:solidFill>
            <a:prstDash val="lgDash"/>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sz="2800">
                <a:latin typeface="Calibri"/>
                <a:ea typeface="Calibri"/>
                <a:cs typeface="Calibri"/>
                <a:sym typeface="Calibri"/>
              </a:rPr>
              <a:t>See the </a:t>
            </a:r>
            <a:r>
              <a:rPr lang="en" sz="2800">
                <a:latin typeface="Calibri"/>
                <a:ea typeface="Calibri"/>
                <a:cs typeface="Calibri"/>
                <a:sym typeface="Calibri"/>
              </a:rPr>
              <a:t>pictures</a:t>
            </a:r>
            <a:r>
              <a:rPr lang="en" sz="2800">
                <a:latin typeface="Calibri"/>
                <a:ea typeface="Calibri"/>
                <a:cs typeface="Calibri"/>
                <a:sym typeface="Calibri"/>
              </a:rPr>
              <a:t>:</a:t>
            </a:r>
            <a:endParaRPr sz="2800">
              <a:latin typeface="Calibri"/>
              <a:ea typeface="Calibri"/>
              <a:cs typeface="Calibri"/>
              <a:sym typeface="Calibri"/>
            </a:endParaRPr>
          </a:p>
          <a:p>
            <a:pPr indent="-406400" lvl="0" marL="914400" rtl="0" algn="l">
              <a:spcBef>
                <a:spcPts val="0"/>
              </a:spcBef>
              <a:spcAft>
                <a:spcPts val="0"/>
              </a:spcAft>
              <a:buSzPts val="2800"/>
              <a:buFont typeface="Calibri"/>
              <a:buAutoNum type="alphaUcPeriod"/>
            </a:pPr>
            <a:r>
              <a:rPr lang="en" sz="2800">
                <a:latin typeface="Calibri"/>
                <a:ea typeface="Calibri"/>
                <a:cs typeface="Calibri"/>
                <a:sym typeface="Calibri"/>
              </a:rPr>
              <a:t>G</a:t>
            </a:r>
            <a:r>
              <a:rPr lang="en" sz="2800">
                <a:latin typeface="Calibri"/>
                <a:ea typeface="Calibri"/>
                <a:cs typeface="Calibri"/>
                <a:sym typeface="Calibri"/>
              </a:rPr>
              <a:t>ram negative diplococci</a:t>
            </a:r>
            <a:endParaRPr sz="2800">
              <a:latin typeface="Calibri"/>
              <a:ea typeface="Calibri"/>
              <a:cs typeface="Calibri"/>
              <a:sym typeface="Calibri"/>
            </a:endParaRPr>
          </a:p>
          <a:p>
            <a:pPr indent="-406400" lvl="0" marL="914400" rtl="0" algn="l">
              <a:spcBef>
                <a:spcPts val="0"/>
              </a:spcBef>
              <a:spcAft>
                <a:spcPts val="0"/>
              </a:spcAft>
              <a:buSzPts val="2800"/>
              <a:buFont typeface="Calibri"/>
              <a:buAutoNum type="alphaUcPeriod"/>
            </a:pPr>
            <a:r>
              <a:rPr lang="en" sz="2800">
                <a:latin typeface="Calibri"/>
                <a:ea typeface="Calibri"/>
                <a:cs typeface="Calibri"/>
                <a:sym typeface="Calibri"/>
              </a:rPr>
              <a:t>S</a:t>
            </a:r>
            <a:r>
              <a:rPr lang="en" sz="2800">
                <a:latin typeface="Calibri"/>
                <a:ea typeface="Calibri"/>
                <a:cs typeface="Calibri"/>
                <a:sym typeface="Calibri"/>
              </a:rPr>
              <a:t>pecific</a:t>
            </a:r>
            <a:r>
              <a:rPr lang="en" sz="2800">
                <a:latin typeface="Calibri"/>
                <a:ea typeface="Calibri"/>
                <a:cs typeface="Calibri"/>
                <a:sym typeface="Calibri"/>
              </a:rPr>
              <a:t> </a:t>
            </a:r>
            <a:r>
              <a:rPr lang="en" sz="2800">
                <a:latin typeface="Calibri"/>
                <a:ea typeface="Calibri"/>
                <a:cs typeface="Calibri"/>
                <a:sym typeface="Calibri"/>
              </a:rPr>
              <a:t>agar for</a:t>
            </a:r>
            <a:r>
              <a:rPr lang="en" sz="2800">
                <a:latin typeface="Calibri"/>
                <a:ea typeface="Calibri"/>
                <a:cs typeface="Calibri"/>
                <a:sym typeface="Calibri"/>
              </a:rPr>
              <a:t> n. meningitidis called (thayer-martin agar)</a:t>
            </a:r>
            <a:endParaRPr sz="2800">
              <a:latin typeface="Calibri"/>
              <a:ea typeface="Calibri"/>
              <a:cs typeface="Calibri"/>
              <a:sym typeface="Calibri"/>
            </a:endParaRPr>
          </a:p>
          <a:p>
            <a:pPr indent="-406400" lvl="0" marL="914400" rtl="0" algn="l">
              <a:spcBef>
                <a:spcPts val="0"/>
              </a:spcBef>
              <a:spcAft>
                <a:spcPts val="0"/>
              </a:spcAft>
              <a:buClr>
                <a:srgbClr val="999999"/>
              </a:buClr>
              <a:buSzPts val="2800"/>
              <a:buFont typeface="Calibri"/>
              <a:buAutoNum type="alphaUcPeriod"/>
            </a:pPr>
            <a:r>
              <a:rPr lang="en" sz="2800">
                <a:solidFill>
                  <a:srgbClr val="999999"/>
                </a:solidFill>
                <a:latin typeface="Calibri"/>
                <a:ea typeface="Calibri"/>
                <a:cs typeface="Calibri"/>
                <a:sym typeface="Calibri"/>
              </a:rPr>
              <a:t>This is called</a:t>
            </a:r>
            <a:r>
              <a:rPr lang="en" sz="2800">
                <a:solidFill>
                  <a:srgbClr val="999999"/>
                </a:solidFill>
                <a:latin typeface="Calibri"/>
                <a:ea typeface="Calibri"/>
                <a:cs typeface="Calibri"/>
                <a:sym typeface="Calibri"/>
              </a:rPr>
              <a:t> Latex agglutination basically we mix specific antibodies with neisseria(وراح تسبب تخثر)</a:t>
            </a:r>
            <a:endParaRPr sz="2800">
              <a:solidFill>
                <a:srgbClr val="999999"/>
              </a:solidFill>
              <a:latin typeface="Calibri"/>
              <a:ea typeface="Calibri"/>
              <a:cs typeface="Calibri"/>
              <a:sym typeface="Calibri"/>
            </a:endParaRPr>
          </a:p>
          <a:p>
            <a:pPr indent="-406400" lvl="0" marL="914400" rtl="0" algn="l">
              <a:spcBef>
                <a:spcPts val="0"/>
              </a:spcBef>
              <a:spcAft>
                <a:spcPts val="0"/>
              </a:spcAft>
              <a:buSzPts val="2800"/>
              <a:buFont typeface="Calibri"/>
              <a:buAutoNum type="alphaUcPeriod"/>
            </a:pPr>
            <a:r>
              <a:rPr lang="en" sz="2800">
                <a:latin typeface="Calibri"/>
                <a:ea typeface="Calibri"/>
                <a:cs typeface="Calibri"/>
                <a:sym typeface="Calibri"/>
              </a:rPr>
              <a:t>T</a:t>
            </a:r>
            <a:r>
              <a:rPr lang="en" sz="2800">
                <a:latin typeface="Calibri"/>
                <a:ea typeface="Calibri"/>
                <a:cs typeface="Calibri"/>
                <a:sym typeface="Calibri"/>
              </a:rPr>
              <a:t>his is called sugar utilization. How do we </a:t>
            </a:r>
            <a:r>
              <a:rPr lang="en" sz="2800">
                <a:latin typeface="Calibri"/>
                <a:ea typeface="Calibri"/>
                <a:cs typeface="Calibri"/>
                <a:sym typeface="Calibri"/>
              </a:rPr>
              <a:t>differentiate </a:t>
            </a:r>
            <a:r>
              <a:rPr lang="en" sz="2800">
                <a:latin typeface="Calibri"/>
                <a:ea typeface="Calibri"/>
                <a:cs typeface="Calibri"/>
                <a:sym typeface="Calibri"/>
              </a:rPr>
              <a:t> between different neisseria species </a:t>
            </a:r>
            <a:r>
              <a:rPr lang="en" sz="2800">
                <a:latin typeface="Calibri"/>
                <a:ea typeface="Calibri"/>
                <a:cs typeface="Calibri"/>
                <a:sym typeface="Calibri"/>
              </a:rPr>
              <a:t>let's</a:t>
            </a:r>
            <a:r>
              <a:rPr lang="en" sz="2800">
                <a:latin typeface="Calibri"/>
                <a:ea typeface="Calibri"/>
                <a:cs typeface="Calibri"/>
                <a:sym typeface="Calibri"/>
              </a:rPr>
              <a:t> say the </a:t>
            </a:r>
            <a:r>
              <a:rPr lang="en" sz="2800">
                <a:latin typeface="Calibri"/>
                <a:ea typeface="Calibri"/>
                <a:cs typeface="Calibri"/>
                <a:sym typeface="Calibri"/>
              </a:rPr>
              <a:t>patient</a:t>
            </a:r>
            <a:r>
              <a:rPr lang="en" sz="2800">
                <a:latin typeface="Calibri"/>
                <a:ea typeface="Calibri"/>
                <a:cs typeface="Calibri"/>
                <a:sym typeface="Calibri"/>
              </a:rPr>
              <a:t> has gram negative diplococci </a:t>
            </a:r>
            <a:r>
              <a:rPr lang="en" sz="2800">
                <a:latin typeface="Calibri"/>
                <a:ea typeface="Calibri"/>
                <a:cs typeface="Calibri"/>
                <a:sym typeface="Calibri"/>
              </a:rPr>
              <a:t>is it</a:t>
            </a:r>
            <a:r>
              <a:rPr lang="en" sz="2800">
                <a:latin typeface="Calibri"/>
                <a:ea typeface="Calibri"/>
                <a:cs typeface="Calibri"/>
                <a:sym typeface="Calibri"/>
              </a:rPr>
              <a:t> neisseria meningitidis?</a:t>
            </a:r>
            <a:r>
              <a:rPr lang="en" sz="2800">
                <a:latin typeface="Calibri"/>
                <a:ea typeface="Calibri"/>
                <a:cs typeface="Calibri"/>
                <a:sym typeface="Calibri"/>
              </a:rPr>
              <a:t>is it</a:t>
            </a:r>
            <a:r>
              <a:rPr lang="en" sz="2800">
                <a:latin typeface="Calibri"/>
                <a:ea typeface="Calibri"/>
                <a:cs typeface="Calibri"/>
                <a:sym typeface="Calibri"/>
              </a:rPr>
              <a:t> neisseria </a:t>
            </a:r>
            <a:r>
              <a:rPr lang="en" sz="2800">
                <a:latin typeface="Calibri"/>
                <a:ea typeface="Calibri"/>
                <a:cs typeface="Calibri"/>
                <a:sym typeface="Calibri"/>
              </a:rPr>
              <a:t>gonorrhoeae?  Or other </a:t>
            </a:r>
            <a:r>
              <a:rPr lang="en" sz="2800">
                <a:latin typeface="Calibri"/>
                <a:ea typeface="Calibri"/>
                <a:cs typeface="Calibri"/>
                <a:sym typeface="Calibri"/>
              </a:rPr>
              <a:t>neisseria</a:t>
            </a:r>
            <a:r>
              <a:rPr lang="en" sz="2800">
                <a:latin typeface="Calibri"/>
                <a:ea typeface="Calibri"/>
                <a:cs typeface="Calibri"/>
                <a:sym typeface="Calibri"/>
              </a:rPr>
              <a:t>? </a:t>
            </a:r>
            <a:r>
              <a:rPr lang="en" sz="2800">
                <a:solidFill>
                  <a:srgbClr val="FF0000"/>
                </a:solidFill>
                <a:latin typeface="Calibri"/>
                <a:ea typeface="Calibri"/>
                <a:cs typeface="Calibri"/>
                <a:sym typeface="Calibri"/>
              </a:rPr>
              <a:t>They all utilize glucose</a:t>
            </a:r>
            <a:r>
              <a:rPr lang="en" sz="2800">
                <a:latin typeface="Calibri"/>
                <a:ea typeface="Calibri"/>
                <a:cs typeface="Calibri"/>
                <a:sym typeface="Calibri"/>
              </a:rPr>
              <a:t>;</a:t>
            </a:r>
            <a:endParaRPr sz="2800">
              <a:latin typeface="Calibri"/>
              <a:ea typeface="Calibri"/>
              <a:cs typeface="Calibri"/>
              <a:sym typeface="Calibri"/>
            </a:endParaRPr>
          </a:p>
          <a:p>
            <a:pPr indent="0" lvl="0" marL="457200" rtl="0" algn="l">
              <a:spcBef>
                <a:spcPts val="0"/>
              </a:spcBef>
              <a:spcAft>
                <a:spcPts val="0"/>
              </a:spcAft>
              <a:buNone/>
            </a:pPr>
            <a:r>
              <a:rPr lang="en" sz="2800">
                <a:latin typeface="Calibri"/>
                <a:ea typeface="Calibri"/>
                <a:cs typeface="Calibri"/>
                <a:sym typeface="Calibri"/>
              </a:rPr>
              <a:t>It’s so easy</a:t>
            </a:r>
            <a:r>
              <a:rPr lang="en" sz="2800">
                <a:solidFill>
                  <a:srgbClr val="FF0000"/>
                </a:solidFill>
                <a:latin typeface="Calibri"/>
                <a:ea typeface="Calibri"/>
                <a:cs typeface="Calibri"/>
                <a:sym typeface="Calibri"/>
              </a:rPr>
              <a:t> N.</a:t>
            </a:r>
            <a:r>
              <a:rPr lang="en" sz="2800" u="sng">
                <a:solidFill>
                  <a:srgbClr val="FF0000"/>
                </a:solidFill>
                <a:latin typeface="Calibri"/>
                <a:ea typeface="Calibri"/>
                <a:cs typeface="Calibri"/>
                <a:sym typeface="Calibri"/>
              </a:rPr>
              <a:t>m</a:t>
            </a:r>
            <a:r>
              <a:rPr lang="en" sz="2800">
                <a:solidFill>
                  <a:srgbClr val="FF0000"/>
                </a:solidFill>
                <a:latin typeface="Calibri"/>
                <a:ea typeface="Calibri"/>
                <a:cs typeface="Calibri"/>
                <a:sym typeface="Calibri"/>
              </a:rPr>
              <a:t>eningitidis</a:t>
            </a:r>
            <a:r>
              <a:rPr lang="en" sz="2800">
                <a:latin typeface="Calibri"/>
                <a:ea typeface="Calibri"/>
                <a:cs typeface="Calibri"/>
                <a:sym typeface="Calibri"/>
              </a:rPr>
              <a:t> has the letter </a:t>
            </a:r>
            <a:r>
              <a:rPr lang="en" sz="2800" u="sng">
                <a:latin typeface="Calibri"/>
                <a:ea typeface="Calibri"/>
                <a:cs typeface="Calibri"/>
                <a:sym typeface="Calibri"/>
              </a:rPr>
              <a:t>M</a:t>
            </a:r>
            <a:r>
              <a:rPr lang="en" sz="2800">
                <a:latin typeface="Calibri"/>
                <a:ea typeface="Calibri"/>
                <a:cs typeface="Calibri"/>
                <a:sym typeface="Calibri"/>
              </a:rPr>
              <a:t> so it utilizes </a:t>
            </a:r>
            <a:r>
              <a:rPr lang="en" sz="2800" u="sng">
                <a:solidFill>
                  <a:srgbClr val="FF0000"/>
                </a:solidFill>
                <a:latin typeface="Calibri"/>
                <a:ea typeface="Calibri"/>
                <a:cs typeface="Calibri"/>
                <a:sym typeface="Calibri"/>
              </a:rPr>
              <a:t>m</a:t>
            </a:r>
            <a:r>
              <a:rPr lang="en" sz="2800">
                <a:solidFill>
                  <a:srgbClr val="FF0000"/>
                </a:solidFill>
                <a:latin typeface="Calibri"/>
                <a:ea typeface="Calibri"/>
                <a:cs typeface="Calibri"/>
                <a:sym typeface="Calibri"/>
              </a:rPr>
              <a:t>altose</a:t>
            </a:r>
            <a:r>
              <a:rPr lang="en" sz="2800">
                <a:latin typeface="Calibri"/>
                <a:ea typeface="Calibri"/>
                <a:cs typeface="Calibri"/>
                <a:sym typeface="Calibri"/>
              </a:rPr>
              <a:t>, </a:t>
            </a:r>
            <a:r>
              <a:rPr lang="en" sz="2800">
                <a:solidFill>
                  <a:srgbClr val="999999"/>
                </a:solidFill>
                <a:latin typeface="Calibri"/>
                <a:ea typeface="Calibri"/>
                <a:cs typeface="Calibri"/>
                <a:sym typeface="Calibri"/>
              </a:rPr>
              <a:t>while N.</a:t>
            </a:r>
            <a:r>
              <a:rPr lang="en" sz="2800" u="sng">
                <a:solidFill>
                  <a:srgbClr val="999999"/>
                </a:solidFill>
                <a:latin typeface="Calibri"/>
                <a:ea typeface="Calibri"/>
                <a:cs typeface="Calibri"/>
                <a:sym typeface="Calibri"/>
              </a:rPr>
              <a:t>g</a:t>
            </a:r>
            <a:r>
              <a:rPr lang="en" sz="2800">
                <a:solidFill>
                  <a:srgbClr val="999999"/>
                </a:solidFill>
                <a:latin typeface="Calibri"/>
                <a:ea typeface="Calibri"/>
                <a:cs typeface="Calibri"/>
                <a:sym typeface="Calibri"/>
              </a:rPr>
              <a:t>onorrhoeae only glucose</a:t>
            </a:r>
            <a:endParaRPr sz="2800">
              <a:solidFill>
                <a:srgbClr val="999999"/>
              </a:solidFill>
              <a:latin typeface="Calibri"/>
              <a:ea typeface="Calibri"/>
              <a:cs typeface="Calibri"/>
              <a:sym typeface="Calibri"/>
            </a:endParaRPr>
          </a:p>
          <a:p>
            <a:pPr indent="-406400" lvl="0" marL="914400" rtl="0" algn="l">
              <a:spcBef>
                <a:spcPts val="0"/>
              </a:spcBef>
              <a:spcAft>
                <a:spcPts val="0"/>
              </a:spcAft>
              <a:buClr>
                <a:srgbClr val="999999"/>
              </a:buClr>
              <a:buSzPts val="2800"/>
              <a:buFont typeface="Calibri"/>
              <a:buAutoNum type="alphaUcPeriod"/>
            </a:pPr>
            <a:r>
              <a:rPr lang="en" sz="2800">
                <a:solidFill>
                  <a:srgbClr val="999999"/>
                </a:solidFill>
                <a:latin typeface="Calibri"/>
                <a:ea typeface="Calibri"/>
                <a:cs typeface="Calibri"/>
                <a:sym typeface="Calibri"/>
              </a:rPr>
              <a:t>African meningitis belt</a:t>
            </a:r>
            <a:endParaRPr sz="2800">
              <a:solidFill>
                <a:srgbClr val="999999"/>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123" name="Shape 123"/>
        <p:cNvGrpSpPr/>
        <p:nvPr/>
      </p:nvGrpSpPr>
      <p:grpSpPr>
        <a:xfrm>
          <a:off x="0" y="0"/>
          <a:ext cx="0" cy="0"/>
          <a:chOff x="0" y="0"/>
          <a:chExt cx="0" cy="0"/>
        </a:xfrm>
      </p:grpSpPr>
      <p:pic>
        <p:nvPicPr>
          <p:cNvPr id="124" name="Google Shape;124;p18"/>
          <p:cNvPicPr preferRelativeResize="0"/>
          <p:nvPr/>
        </p:nvPicPr>
        <p:blipFill>
          <a:blip r:embed="rId4">
            <a:alphaModFix/>
          </a:blip>
          <a:stretch>
            <a:fillRect/>
          </a:stretch>
        </p:blipFill>
        <p:spPr>
          <a:xfrm>
            <a:off x="4644338" y="2466181"/>
            <a:ext cx="7499776" cy="668108"/>
          </a:xfrm>
          <a:prstGeom prst="rect">
            <a:avLst/>
          </a:prstGeom>
          <a:noFill/>
          <a:ln>
            <a:noFill/>
          </a:ln>
        </p:spPr>
      </p:pic>
      <p:graphicFrame>
        <p:nvGraphicFramePr>
          <p:cNvPr id="125" name="Google Shape;125;p18"/>
          <p:cNvGraphicFramePr/>
          <p:nvPr/>
        </p:nvGraphicFramePr>
        <p:xfrm>
          <a:off x="237358" y="216771"/>
          <a:ext cx="3000000" cy="3000000"/>
        </p:xfrm>
        <a:graphic>
          <a:graphicData uri="http://schemas.openxmlformats.org/drawingml/2006/table">
            <a:tbl>
              <a:tblPr>
                <a:noFill/>
                <a:tableStyleId>{92514E07-169D-485B-973F-D6F749F73A11}</a:tableStyleId>
              </a:tblPr>
              <a:tblGrid>
                <a:gridCol w="3445100"/>
                <a:gridCol w="4779650"/>
                <a:gridCol w="3442500"/>
                <a:gridCol w="5277325"/>
              </a:tblGrid>
              <a:tr h="1518275">
                <a:tc gridSpan="4">
                  <a:txBody>
                    <a:bodyPr>
                      <a:noAutofit/>
                    </a:bodyPr>
                    <a:lstStyle/>
                    <a:p>
                      <a:pPr indent="0" lvl="0" marL="0" rtl="0" algn="ctr">
                        <a:spcBef>
                          <a:spcPts val="0"/>
                        </a:spcBef>
                        <a:spcAft>
                          <a:spcPts val="0"/>
                        </a:spcAft>
                        <a:buClr>
                          <a:schemeClr val="dk1"/>
                        </a:buClr>
                        <a:buSzPts val="2300"/>
                        <a:buFont typeface="Arial"/>
                        <a:buNone/>
                      </a:pPr>
                      <a:r>
                        <a:rPr b="1" lang="en" sz="5800">
                          <a:solidFill>
                            <a:schemeClr val="dk1"/>
                          </a:solidFill>
                          <a:latin typeface="Josefin Sans"/>
                          <a:ea typeface="Josefin Sans"/>
                          <a:cs typeface="Josefin Sans"/>
                          <a:sym typeface="Josefin Sans"/>
                        </a:rPr>
                        <a:t>S.pneumoniae</a:t>
                      </a:r>
                      <a:endParaRPr b="1" sz="2900">
                        <a:latin typeface="Josefin Sans"/>
                        <a:ea typeface="Josefin Sans"/>
                        <a:cs typeface="Josefin Sans"/>
                        <a:sym typeface="Josefin Sans"/>
                      </a:endParaRPr>
                    </a:p>
                  </a:txBody>
                  <a:tcPr marT="188600" marB="188600" marR="193525" marL="193525">
                    <a:lnL cap="flat" cmpd="sng" w="9525">
                      <a:solidFill>
                        <a:srgbClr val="274E13"/>
                      </a:solidFill>
                      <a:prstDash val="lgDashDot"/>
                      <a:round/>
                      <a:headEnd len="sm" w="sm" type="none"/>
                      <a:tailEnd len="sm" w="sm" type="none"/>
                    </a:lnL>
                    <a:lnR cap="flat" cmpd="sng" w="9525">
                      <a:solidFill>
                        <a:srgbClr val="274E13"/>
                      </a:solidFill>
                      <a:prstDash val="lgDashDot"/>
                      <a:round/>
                      <a:headEnd len="sm" w="sm" type="none"/>
                      <a:tailEnd len="sm" w="sm" type="none"/>
                    </a:lnR>
                    <a:lnT cap="flat" cmpd="sng" w="9525">
                      <a:solidFill>
                        <a:srgbClr val="274E13"/>
                      </a:solidFill>
                      <a:prstDash val="lgDashDot"/>
                      <a:round/>
                      <a:headEnd len="sm" w="sm" type="none"/>
                      <a:tailEnd len="sm" w="sm" type="none"/>
                    </a:lnT>
                    <a:lnB cap="flat" cmpd="sng" w="9525">
                      <a:solidFill>
                        <a:srgbClr val="274E13"/>
                      </a:solidFill>
                      <a:prstDash val="lgDashDot"/>
                      <a:round/>
                      <a:headEnd len="sm" w="sm" type="none"/>
                      <a:tailEnd len="sm" w="sm" type="none"/>
                    </a:lnB>
                    <a:solidFill>
                      <a:srgbClr val="93C47D"/>
                    </a:solidFill>
                  </a:tcPr>
                </a:tc>
                <a:tc hMerge="1"/>
                <a:tc hMerge="1"/>
                <a:tc hMerge="1"/>
              </a:tr>
              <a:tr h="1280925">
                <a:tc>
                  <a:txBody>
                    <a:bodyPr>
                      <a:noAutofit/>
                    </a:bodyPr>
                    <a:lstStyle/>
                    <a:p>
                      <a:pPr indent="0" lvl="0" marL="0" rtl="0" algn="l">
                        <a:spcBef>
                          <a:spcPts val="0"/>
                        </a:spcBef>
                        <a:spcAft>
                          <a:spcPts val="0"/>
                        </a:spcAft>
                        <a:buNone/>
                      </a:pPr>
                      <a:r>
                        <a:rPr b="1" lang="en" sz="3300">
                          <a:latin typeface="Josefin Sans"/>
                          <a:ea typeface="Josefin Sans"/>
                          <a:cs typeface="Josefin Sans"/>
                          <a:sym typeface="Josefin Sans"/>
                        </a:rPr>
                        <a:t>General info.</a:t>
                      </a:r>
                      <a:endParaRPr b="1" sz="2900">
                        <a:latin typeface="Josefin Sans"/>
                        <a:ea typeface="Josefin Sans"/>
                        <a:cs typeface="Josefin Sans"/>
                        <a:sym typeface="Josefin Sans"/>
                      </a:endParaRPr>
                    </a:p>
                  </a:txBody>
                  <a:tcPr marT="188600" marB="188600" marR="193525" marL="193525">
                    <a:lnL cap="flat" cmpd="sng" w="9525">
                      <a:solidFill>
                        <a:srgbClr val="274E13"/>
                      </a:solidFill>
                      <a:prstDash val="lgDashDot"/>
                      <a:round/>
                      <a:headEnd len="sm" w="sm" type="none"/>
                      <a:tailEnd len="sm" w="sm" type="none"/>
                    </a:lnL>
                    <a:lnR cap="flat" cmpd="sng" w="9525">
                      <a:solidFill>
                        <a:srgbClr val="274E13"/>
                      </a:solidFill>
                      <a:prstDash val="lgDashDot"/>
                      <a:round/>
                      <a:headEnd len="sm" w="sm" type="none"/>
                      <a:tailEnd len="sm" w="sm" type="none"/>
                    </a:lnR>
                    <a:lnT cap="flat" cmpd="sng" w="9525">
                      <a:solidFill>
                        <a:srgbClr val="274E13"/>
                      </a:solidFill>
                      <a:prstDash val="lgDashDot"/>
                      <a:round/>
                      <a:headEnd len="sm" w="sm" type="none"/>
                      <a:tailEnd len="sm" w="sm" type="none"/>
                    </a:lnT>
                    <a:lnB cap="flat" cmpd="sng" w="9525">
                      <a:solidFill>
                        <a:srgbClr val="274E13"/>
                      </a:solidFill>
                      <a:prstDash val="lgDashDot"/>
                      <a:round/>
                      <a:headEnd len="sm" w="sm" type="none"/>
                      <a:tailEnd len="sm" w="sm" type="none"/>
                    </a:lnB>
                    <a:solidFill>
                      <a:srgbClr val="B6D7A8"/>
                    </a:solidFill>
                  </a:tcPr>
                </a:tc>
                <a:tc gridSpan="2">
                  <a:txBody>
                    <a:bodyPr>
                      <a:noAutofit/>
                    </a:bodyPr>
                    <a:lstStyle/>
                    <a:p>
                      <a:pPr indent="-679450" lvl="0" marL="939800" rtl="0" algn="l">
                        <a:lnSpc>
                          <a:spcPct val="90000"/>
                        </a:lnSpc>
                        <a:spcBef>
                          <a:spcPts val="1400"/>
                        </a:spcBef>
                        <a:spcAft>
                          <a:spcPts val="0"/>
                        </a:spcAft>
                        <a:buClr>
                          <a:schemeClr val="dk1"/>
                        </a:buClr>
                        <a:buSzPts val="3300"/>
                        <a:buFont typeface="Calibri"/>
                        <a:buChar char="➢"/>
                      </a:pPr>
                      <a:r>
                        <a:rPr lang="en" sz="3300">
                          <a:solidFill>
                            <a:srgbClr val="FF0000"/>
                          </a:solidFill>
                          <a:latin typeface="Calibri"/>
                          <a:ea typeface="Calibri"/>
                          <a:cs typeface="Calibri"/>
                          <a:sym typeface="Calibri"/>
                        </a:rPr>
                        <a:t>A  Gram positive diplococci. </a:t>
                      </a:r>
                      <a:endParaRPr sz="2900">
                        <a:latin typeface="Calibri"/>
                        <a:ea typeface="Calibri"/>
                        <a:cs typeface="Calibri"/>
                        <a:sym typeface="Calibri"/>
                      </a:endParaRPr>
                    </a:p>
                  </a:txBody>
                  <a:tcPr marT="188600" marB="188600" marR="193525" marL="193525">
                    <a:lnL cap="flat" cmpd="sng" w="9525">
                      <a:solidFill>
                        <a:srgbClr val="274E13"/>
                      </a:solidFill>
                      <a:prstDash val="lgDashDot"/>
                      <a:round/>
                      <a:headEnd len="sm" w="sm" type="none"/>
                      <a:tailEnd len="sm" w="sm" type="none"/>
                    </a:lnL>
                    <a:lnR cap="flat" cmpd="sng" w="9525">
                      <a:solidFill>
                        <a:srgbClr val="274E13"/>
                      </a:solidFill>
                      <a:prstDash val="lgDashDot"/>
                      <a:round/>
                      <a:headEnd len="sm" w="sm" type="none"/>
                      <a:tailEnd len="sm" w="sm" type="none"/>
                    </a:lnR>
                    <a:lnT cap="flat" cmpd="sng" w="9525">
                      <a:solidFill>
                        <a:srgbClr val="274E13"/>
                      </a:solidFill>
                      <a:prstDash val="lgDashDot"/>
                      <a:round/>
                      <a:headEnd len="sm" w="sm" type="none"/>
                      <a:tailEnd len="sm" w="sm" type="none"/>
                    </a:lnT>
                    <a:lnB cap="flat" cmpd="sng" w="9525">
                      <a:solidFill>
                        <a:srgbClr val="274E13"/>
                      </a:solidFill>
                      <a:prstDash val="lgDashDot"/>
                      <a:round/>
                      <a:headEnd len="sm" w="sm" type="none"/>
                      <a:tailEnd len="sm" w="sm" type="none"/>
                    </a:lnB>
                  </a:tcPr>
                </a:tc>
                <a:tc hMerge="1"/>
                <a:tc rowSpan="5">
                  <a:txBody>
                    <a:bodyPr>
                      <a:noAutofit/>
                    </a:bodyPr>
                    <a:lstStyle/>
                    <a:p>
                      <a:pPr indent="0" lvl="0" marL="0" rtl="0" algn="l">
                        <a:spcBef>
                          <a:spcPts val="0"/>
                        </a:spcBef>
                        <a:spcAft>
                          <a:spcPts val="0"/>
                        </a:spcAft>
                        <a:buNone/>
                      </a:pPr>
                      <a:r>
                        <a:t/>
                      </a:r>
                      <a:endParaRPr/>
                    </a:p>
                  </a:txBody>
                  <a:tcPr marT="188600" marB="188600" marR="193525" marL="193525">
                    <a:lnL cap="flat" cmpd="sng" w="9525">
                      <a:solidFill>
                        <a:srgbClr val="274E13"/>
                      </a:solidFill>
                      <a:prstDash val="lgDashDot"/>
                      <a:round/>
                      <a:headEnd len="sm" w="sm" type="none"/>
                      <a:tailEnd len="sm" w="sm" type="none"/>
                    </a:lnL>
                    <a:lnR cap="flat" cmpd="sng" w="9525">
                      <a:solidFill>
                        <a:srgbClr val="274E13"/>
                      </a:solidFill>
                      <a:prstDash val="lgDashDot"/>
                      <a:round/>
                      <a:headEnd len="sm" w="sm" type="none"/>
                      <a:tailEnd len="sm" w="sm" type="none"/>
                    </a:lnR>
                    <a:lnT cap="flat" cmpd="sng" w="9525">
                      <a:solidFill>
                        <a:srgbClr val="274E13"/>
                      </a:solidFill>
                      <a:prstDash val="lgDashDot"/>
                      <a:round/>
                      <a:headEnd len="sm" w="sm" type="none"/>
                      <a:tailEnd len="sm" w="sm" type="none"/>
                    </a:lnT>
                    <a:lnB cap="flat" cmpd="sng" w="9525">
                      <a:solidFill>
                        <a:srgbClr val="274E13"/>
                      </a:solidFill>
                      <a:prstDash val="lgDashDot"/>
                      <a:round/>
                      <a:headEnd len="sm" w="sm" type="none"/>
                      <a:tailEnd len="sm" w="sm" type="none"/>
                    </a:lnB>
                  </a:tcPr>
                </a:tc>
              </a:tr>
              <a:tr h="2662900">
                <a:tc>
                  <a:txBody>
                    <a:bodyPr>
                      <a:noAutofit/>
                    </a:bodyPr>
                    <a:lstStyle/>
                    <a:p>
                      <a:pPr indent="0" lvl="0" marL="0" rtl="0" algn="l">
                        <a:spcBef>
                          <a:spcPts val="0"/>
                        </a:spcBef>
                        <a:spcAft>
                          <a:spcPts val="0"/>
                        </a:spcAft>
                        <a:buNone/>
                      </a:pPr>
                      <a:r>
                        <a:rPr b="1" lang="en" sz="3300">
                          <a:solidFill>
                            <a:schemeClr val="dk1"/>
                          </a:solidFill>
                          <a:latin typeface="Josefin Sans"/>
                          <a:ea typeface="Josefin Sans"/>
                          <a:cs typeface="Josefin Sans"/>
                          <a:sym typeface="Josefin Sans"/>
                        </a:rPr>
                        <a:t>Risk factors</a:t>
                      </a:r>
                      <a:endParaRPr b="1" sz="3300">
                        <a:solidFill>
                          <a:schemeClr val="dk1"/>
                        </a:solidFill>
                        <a:latin typeface="Josefin Sans"/>
                        <a:ea typeface="Josefin Sans"/>
                        <a:cs typeface="Josefin Sans"/>
                        <a:sym typeface="Josefin Sans"/>
                      </a:endParaRPr>
                    </a:p>
                  </a:txBody>
                  <a:tcPr marT="188600" marB="188600" marR="193525" marL="193525">
                    <a:lnL cap="flat" cmpd="sng" w="9525">
                      <a:solidFill>
                        <a:srgbClr val="274E13"/>
                      </a:solidFill>
                      <a:prstDash val="lgDashDot"/>
                      <a:round/>
                      <a:headEnd len="sm" w="sm" type="none"/>
                      <a:tailEnd len="sm" w="sm" type="none"/>
                    </a:lnL>
                    <a:lnR cap="flat" cmpd="sng" w="9525">
                      <a:solidFill>
                        <a:srgbClr val="274E13"/>
                      </a:solidFill>
                      <a:prstDash val="lgDashDot"/>
                      <a:round/>
                      <a:headEnd len="sm" w="sm" type="none"/>
                      <a:tailEnd len="sm" w="sm" type="none"/>
                    </a:lnR>
                    <a:lnT cap="flat" cmpd="sng" w="9525">
                      <a:solidFill>
                        <a:srgbClr val="274E13"/>
                      </a:solidFill>
                      <a:prstDash val="lgDashDot"/>
                      <a:round/>
                      <a:headEnd len="sm" w="sm" type="none"/>
                      <a:tailEnd len="sm" w="sm" type="none"/>
                    </a:lnT>
                    <a:lnB cap="flat" cmpd="sng" w="9525">
                      <a:solidFill>
                        <a:srgbClr val="274E13"/>
                      </a:solidFill>
                      <a:prstDash val="lgDashDot"/>
                      <a:round/>
                      <a:headEnd len="sm" w="sm" type="none"/>
                      <a:tailEnd len="sm" w="sm" type="none"/>
                    </a:lnB>
                    <a:solidFill>
                      <a:srgbClr val="B6D7A8"/>
                    </a:solidFill>
                  </a:tcPr>
                </a:tc>
                <a:tc gridSpan="2">
                  <a:txBody>
                    <a:bodyPr>
                      <a:noAutofit/>
                    </a:bodyPr>
                    <a:lstStyle/>
                    <a:p>
                      <a:pPr indent="-679450" lvl="0" marL="939800" rtl="0" algn="l">
                        <a:lnSpc>
                          <a:spcPct val="90000"/>
                        </a:lnSpc>
                        <a:spcBef>
                          <a:spcPts val="1400"/>
                        </a:spcBef>
                        <a:spcAft>
                          <a:spcPts val="0"/>
                        </a:spcAft>
                        <a:buClr>
                          <a:schemeClr val="dk1"/>
                        </a:buClr>
                        <a:buSzPts val="3300"/>
                        <a:buFont typeface="Calibri"/>
                        <a:buChar char="➢"/>
                      </a:pPr>
                      <a:r>
                        <a:rPr lang="en" sz="3300">
                          <a:solidFill>
                            <a:schemeClr val="dk1"/>
                          </a:solidFill>
                          <a:latin typeface="Calibri"/>
                          <a:ea typeface="Calibri"/>
                          <a:cs typeface="Calibri"/>
                          <a:sym typeface="Calibri"/>
                        </a:rPr>
                        <a:t>May develop after trauma to the skull.</a:t>
                      </a:r>
                      <a:endParaRPr sz="3300">
                        <a:solidFill>
                          <a:schemeClr val="dk1"/>
                        </a:solidFill>
                        <a:latin typeface="Calibri"/>
                        <a:ea typeface="Calibri"/>
                        <a:cs typeface="Calibri"/>
                        <a:sym typeface="Calibri"/>
                      </a:endParaRPr>
                    </a:p>
                    <a:p>
                      <a:pPr indent="-679450" lvl="0" marL="939800" rtl="0" algn="l">
                        <a:lnSpc>
                          <a:spcPct val="90000"/>
                        </a:lnSpc>
                        <a:spcBef>
                          <a:spcPts val="0"/>
                        </a:spcBef>
                        <a:spcAft>
                          <a:spcPts val="0"/>
                        </a:spcAft>
                        <a:buClr>
                          <a:schemeClr val="dk1"/>
                        </a:buClr>
                        <a:buSzPts val="3300"/>
                        <a:buFont typeface="Calibri"/>
                        <a:buChar char="➢"/>
                      </a:pPr>
                      <a:r>
                        <a:rPr lang="en" sz="3300">
                          <a:solidFill>
                            <a:schemeClr val="dk1"/>
                          </a:solidFill>
                          <a:latin typeface="Calibri"/>
                          <a:ea typeface="Calibri"/>
                          <a:cs typeface="Calibri"/>
                          <a:sym typeface="Calibri"/>
                        </a:rPr>
                        <a:t>Non vaccinated patient (because Infection rate decreased due to vaccination) .</a:t>
                      </a:r>
                      <a:endParaRPr sz="2900">
                        <a:latin typeface="Calibri"/>
                        <a:ea typeface="Calibri"/>
                        <a:cs typeface="Calibri"/>
                        <a:sym typeface="Calibri"/>
                      </a:endParaRPr>
                    </a:p>
                  </a:txBody>
                  <a:tcPr marT="188600" marB="188600" marR="193525" marL="193525">
                    <a:lnL cap="flat" cmpd="sng" w="9525">
                      <a:solidFill>
                        <a:srgbClr val="274E13"/>
                      </a:solidFill>
                      <a:prstDash val="lgDashDot"/>
                      <a:round/>
                      <a:headEnd len="sm" w="sm" type="none"/>
                      <a:tailEnd len="sm" w="sm" type="none"/>
                    </a:lnL>
                    <a:lnR cap="flat" cmpd="sng" w="9525">
                      <a:solidFill>
                        <a:srgbClr val="274E13"/>
                      </a:solidFill>
                      <a:prstDash val="lgDashDot"/>
                      <a:round/>
                      <a:headEnd len="sm" w="sm" type="none"/>
                      <a:tailEnd len="sm" w="sm" type="none"/>
                    </a:lnR>
                    <a:lnT cap="flat" cmpd="sng" w="9525">
                      <a:solidFill>
                        <a:srgbClr val="274E13"/>
                      </a:solidFill>
                      <a:prstDash val="lgDashDot"/>
                      <a:round/>
                      <a:headEnd len="sm" w="sm" type="none"/>
                      <a:tailEnd len="sm" w="sm" type="none"/>
                    </a:lnT>
                    <a:lnB cap="flat" cmpd="sng" w="9525">
                      <a:solidFill>
                        <a:srgbClr val="274E13"/>
                      </a:solidFill>
                      <a:prstDash val="lgDashDot"/>
                      <a:round/>
                      <a:headEnd len="sm" w="sm" type="none"/>
                      <a:tailEnd len="sm" w="sm" type="none"/>
                    </a:lnB>
                  </a:tcPr>
                </a:tc>
                <a:tc hMerge="1"/>
                <a:tc vMerge="1"/>
              </a:tr>
              <a:tr h="2070650">
                <a:tc rowSpan="2">
                  <a:txBody>
                    <a:bodyPr>
                      <a:noAutofit/>
                    </a:bodyPr>
                    <a:lstStyle/>
                    <a:p>
                      <a:pPr indent="0" lvl="0" marL="0" rtl="0" algn="l">
                        <a:spcBef>
                          <a:spcPts val="0"/>
                        </a:spcBef>
                        <a:spcAft>
                          <a:spcPts val="0"/>
                        </a:spcAft>
                        <a:buClr>
                          <a:schemeClr val="dk1"/>
                        </a:buClr>
                        <a:buSzPts val="2300"/>
                        <a:buFont typeface="Arial"/>
                        <a:buNone/>
                      </a:pPr>
                      <a:r>
                        <a:rPr b="1" lang="en" sz="3300">
                          <a:solidFill>
                            <a:schemeClr val="dk1"/>
                          </a:solidFill>
                          <a:latin typeface="Josefin Sans"/>
                          <a:ea typeface="Josefin Sans"/>
                          <a:cs typeface="Josefin Sans"/>
                          <a:sym typeface="Josefin Sans"/>
                        </a:rPr>
                        <a:t>P</a:t>
                      </a:r>
                      <a:r>
                        <a:rPr b="1" lang="en" sz="3300">
                          <a:solidFill>
                            <a:schemeClr val="dk1"/>
                          </a:solidFill>
                          <a:latin typeface="Josefin Sans"/>
                          <a:ea typeface="Josefin Sans"/>
                          <a:cs typeface="Josefin Sans"/>
                          <a:sym typeface="Josefin Sans"/>
                        </a:rPr>
                        <a:t>athogenesis</a:t>
                      </a:r>
                      <a:endParaRPr b="1" sz="2900">
                        <a:solidFill>
                          <a:schemeClr val="dk1"/>
                        </a:solidFill>
                        <a:latin typeface="Josefin Sans"/>
                        <a:ea typeface="Josefin Sans"/>
                        <a:cs typeface="Josefin Sans"/>
                        <a:sym typeface="Josefin Sans"/>
                      </a:endParaRPr>
                    </a:p>
                    <a:p>
                      <a:pPr indent="0" lvl="0" marL="0" rtl="0" algn="l">
                        <a:spcBef>
                          <a:spcPts val="0"/>
                        </a:spcBef>
                        <a:spcAft>
                          <a:spcPts val="0"/>
                        </a:spcAft>
                        <a:buNone/>
                      </a:pPr>
                      <a:r>
                        <a:t/>
                      </a:r>
                      <a:endParaRPr sz="2900">
                        <a:latin typeface="Josefin Sans"/>
                        <a:ea typeface="Josefin Sans"/>
                        <a:cs typeface="Josefin Sans"/>
                        <a:sym typeface="Josefin Sans"/>
                      </a:endParaRPr>
                    </a:p>
                  </a:txBody>
                  <a:tcPr marT="188600" marB="188600" marR="193525" marL="193525">
                    <a:lnL cap="flat" cmpd="sng" w="9525">
                      <a:solidFill>
                        <a:srgbClr val="274E13"/>
                      </a:solidFill>
                      <a:prstDash val="lgDashDot"/>
                      <a:round/>
                      <a:headEnd len="sm" w="sm" type="none"/>
                      <a:tailEnd len="sm" w="sm" type="none"/>
                    </a:lnL>
                    <a:lnR cap="flat" cmpd="sng" w="9525">
                      <a:solidFill>
                        <a:srgbClr val="274E13"/>
                      </a:solidFill>
                      <a:prstDash val="lgDashDot"/>
                      <a:round/>
                      <a:headEnd len="sm" w="sm" type="none"/>
                      <a:tailEnd len="sm" w="sm" type="none"/>
                    </a:lnR>
                    <a:lnT cap="flat" cmpd="sng" w="9525">
                      <a:solidFill>
                        <a:srgbClr val="274E13"/>
                      </a:solidFill>
                      <a:prstDash val="lgDashDot"/>
                      <a:round/>
                      <a:headEnd len="sm" w="sm" type="none"/>
                      <a:tailEnd len="sm" w="sm" type="none"/>
                    </a:lnT>
                    <a:lnB cap="flat" cmpd="sng" w="9525">
                      <a:solidFill>
                        <a:srgbClr val="274E13"/>
                      </a:solidFill>
                      <a:prstDash val="lgDashDot"/>
                      <a:round/>
                      <a:headEnd len="sm" w="sm" type="none"/>
                      <a:tailEnd len="sm" w="sm" type="none"/>
                    </a:lnB>
                    <a:solidFill>
                      <a:srgbClr val="B6D7A8"/>
                    </a:solidFill>
                  </a:tcPr>
                </a:tc>
                <a:tc gridSpan="2" rowSpan="2">
                  <a:txBody>
                    <a:bodyPr>
                      <a:noAutofit/>
                    </a:bodyPr>
                    <a:lstStyle/>
                    <a:p>
                      <a:pPr indent="-679450" lvl="0" marL="939800" rtl="0" algn="l">
                        <a:lnSpc>
                          <a:spcPct val="90000"/>
                        </a:lnSpc>
                        <a:spcBef>
                          <a:spcPts val="1400"/>
                        </a:spcBef>
                        <a:spcAft>
                          <a:spcPts val="0"/>
                        </a:spcAft>
                        <a:buClr>
                          <a:schemeClr val="dk1"/>
                        </a:buClr>
                        <a:buSzPts val="3300"/>
                        <a:buFont typeface="Calibri"/>
                        <a:buChar char="➢"/>
                      </a:pPr>
                      <a:r>
                        <a:rPr lang="en" sz="3300">
                          <a:solidFill>
                            <a:schemeClr val="dk1"/>
                          </a:solidFill>
                          <a:latin typeface="Calibri"/>
                          <a:ea typeface="Calibri"/>
                          <a:cs typeface="Calibri"/>
                          <a:sym typeface="Calibri"/>
                        </a:rPr>
                        <a:t>Meningitis may follow pneumococcal pneumonia, OM, or other  infections with the bacteria.</a:t>
                      </a:r>
                      <a:endParaRPr sz="3300">
                        <a:solidFill>
                          <a:schemeClr val="dk1"/>
                        </a:solidFill>
                        <a:latin typeface="Calibri"/>
                        <a:ea typeface="Calibri"/>
                        <a:cs typeface="Calibri"/>
                        <a:sym typeface="Calibri"/>
                      </a:endParaRPr>
                    </a:p>
                    <a:p>
                      <a:pPr indent="-679450" lvl="0" marL="939800" rtl="0" algn="l">
                        <a:lnSpc>
                          <a:spcPct val="90000"/>
                        </a:lnSpc>
                        <a:spcBef>
                          <a:spcPts val="0"/>
                        </a:spcBef>
                        <a:spcAft>
                          <a:spcPts val="0"/>
                        </a:spcAft>
                        <a:buClr>
                          <a:schemeClr val="dk1"/>
                        </a:buClr>
                        <a:buSzPts val="3300"/>
                        <a:buFont typeface="Calibri"/>
                        <a:buChar char="➢"/>
                      </a:pPr>
                      <a:r>
                        <a:rPr lang="en" sz="3300">
                          <a:solidFill>
                            <a:srgbClr val="FF0000"/>
                          </a:solidFill>
                          <a:latin typeface="Calibri"/>
                          <a:ea typeface="Calibri"/>
                          <a:cs typeface="Calibri"/>
                          <a:sym typeface="Calibri"/>
                        </a:rPr>
                        <a:t>Pneumolysin</a:t>
                      </a:r>
                      <a:r>
                        <a:rPr lang="en" sz="3300">
                          <a:solidFill>
                            <a:schemeClr val="dk1"/>
                          </a:solidFill>
                          <a:latin typeface="Calibri"/>
                          <a:ea typeface="Calibri"/>
                          <a:cs typeface="Calibri"/>
                          <a:sym typeface="Calibri"/>
                        </a:rPr>
                        <a:t> toxin decreases inflammatory immune response and leads to  severe infection.</a:t>
                      </a:r>
                      <a:endParaRPr sz="3300">
                        <a:solidFill>
                          <a:schemeClr val="dk1"/>
                        </a:solidFill>
                        <a:latin typeface="Calibri"/>
                        <a:ea typeface="Calibri"/>
                        <a:cs typeface="Calibri"/>
                        <a:sym typeface="Calibri"/>
                      </a:endParaRPr>
                    </a:p>
                    <a:p>
                      <a:pPr indent="-679450" lvl="0" marL="939800" rtl="0" algn="l">
                        <a:lnSpc>
                          <a:spcPct val="90000"/>
                        </a:lnSpc>
                        <a:spcBef>
                          <a:spcPts val="0"/>
                        </a:spcBef>
                        <a:spcAft>
                          <a:spcPts val="0"/>
                        </a:spcAft>
                        <a:buClr>
                          <a:srgbClr val="FF0000"/>
                        </a:buClr>
                        <a:buSzPts val="3300"/>
                        <a:buFont typeface="Calibri"/>
                        <a:buChar char="➢"/>
                      </a:pPr>
                      <a:r>
                        <a:rPr lang="en" sz="3300">
                          <a:solidFill>
                            <a:srgbClr val="FF0000"/>
                          </a:solidFill>
                          <a:latin typeface="Calibri"/>
                          <a:ea typeface="Calibri"/>
                          <a:cs typeface="Calibri"/>
                          <a:sym typeface="Calibri"/>
                        </a:rPr>
                        <a:t>Capsule is a polysaccharide polymer</a:t>
                      </a:r>
                      <a:endParaRPr sz="3300">
                        <a:solidFill>
                          <a:srgbClr val="FF0000"/>
                        </a:solidFill>
                        <a:latin typeface="Calibri"/>
                        <a:ea typeface="Calibri"/>
                        <a:cs typeface="Calibri"/>
                        <a:sym typeface="Calibri"/>
                      </a:endParaRPr>
                    </a:p>
                  </a:txBody>
                  <a:tcPr marT="188600" marB="188600" marR="193525" marL="193525">
                    <a:lnL cap="flat" cmpd="sng" w="9525">
                      <a:solidFill>
                        <a:srgbClr val="274E13"/>
                      </a:solidFill>
                      <a:prstDash val="lgDashDot"/>
                      <a:round/>
                      <a:headEnd len="sm" w="sm" type="none"/>
                      <a:tailEnd len="sm" w="sm" type="none"/>
                    </a:lnL>
                    <a:lnR cap="flat" cmpd="sng" w="9525">
                      <a:solidFill>
                        <a:srgbClr val="274E13"/>
                      </a:solidFill>
                      <a:prstDash val="lgDashDot"/>
                      <a:round/>
                      <a:headEnd len="sm" w="sm" type="none"/>
                      <a:tailEnd len="sm" w="sm" type="none"/>
                    </a:lnR>
                    <a:lnT cap="flat" cmpd="sng" w="9525">
                      <a:solidFill>
                        <a:srgbClr val="274E13"/>
                      </a:solidFill>
                      <a:prstDash val="lgDashDot"/>
                      <a:round/>
                      <a:headEnd len="sm" w="sm" type="none"/>
                      <a:tailEnd len="sm" w="sm" type="none"/>
                    </a:lnT>
                    <a:lnB cap="flat" cmpd="sng" w="9525">
                      <a:solidFill>
                        <a:srgbClr val="274E13"/>
                      </a:solidFill>
                      <a:prstDash val="lgDashDot"/>
                      <a:round/>
                      <a:headEnd len="sm" w="sm" type="none"/>
                      <a:tailEnd len="sm" w="sm" type="none"/>
                    </a:lnB>
                  </a:tcPr>
                </a:tc>
                <a:tc rowSpan="2" hMerge="1"/>
                <a:tc vMerge="1"/>
              </a:tr>
              <a:tr h="2070650">
                <a:tc vMerge="1"/>
                <a:tc gridSpan="2" vMerge="1"/>
                <a:tc hMerge="1" vMerge="1"/>
                <a:tc vMerge="1"/>
              </a:tr>
              <a:tr h="2153325">
                <a:tc>
                  <a:txBody>
                    <a:bodyPr>
                      <a:noAutofit/>
                    </a:bodyPr>
                    <a:lstStyle/>
                    <a:p>
                      <a:pPr indent="0" lvl="0" marL="0" rtl="0" algn="l">
                        <a:spcBef>
                          <a:spcPts val="0"/>
                        </a:spcBef>
                        <a:spcAft>
                          <a:spcPts val="0"/>
                        </a:spcAft>
                        <a:buNone/>
                      </a:pPr>
                      <a:r>
                        <a:rPr b="1" lang="en" sz="3300">
                          <a:solidFill>
                            <a:schemeClr val="dk1"/>
                          </a:solidFill>
                          <a:latin typeface="Josefin Sans"/>
                          <a:ea typeface="Josefin Sans"/>
                          <a:cs typeface="Josefin Sans"/>
                          <a:sym typeface="Josefin Sans"/>
                        </a:rPr>
                        <a:t>Prognosis</a:t>
                      </a:r>
                      <a:endParaRPr b="1" sz="2900">
                        <a:latin typeface="Josefin Sans"/>
                        <a:ea typeface="Josefin Sans"/>
                        <a:cs typeface="Josefin Sans"/>
                        <a:sym typeface="Josefin Sans"/>
                      </a:endParaRPr>
                    </a:p>
                  </a:txBody>
                  <a:tcPr marT="188600" marB="188600" marR="193525" marL="193525">
                    <a:lnL cap="flat" cmpd="sng" w="9525">
                      <a:solidFill>
                        <a:srgbClr val="274E13"/>
                      </a:solidFill>
                      <a:prstDash val="lgDashDot"/>
                      <a:round/>
                      <a:headEnd len="sm" w="sm" type="none"/>
                      <a:tailEnd len="sm" w="sm" type="none"/>
                    </a:lnL>
                    <a:lnR cap="flat" cmpd="sng" w="9525">
                      <a:solidFill>
                        <a:srgbClr val="274E13"/>
                      </a:solidFill>
                      <a:prstDash val="lgDashDot"/>
                      <a:round/>
                      <a:headEnd len="sm" w="sm" type="none"/>
                      <a:tailEnd len="sm" w="sm" type="none"/>
                    </a:lnR>
                    <a:lnT cap="flat" cmpd="sng" w="9525">
                      <a:solidFill>
                        <a:srgbClr val="274E13"/>
                      </a:solidFill>
                      <a:prstDash val="lgDashDot"/>
                      <a:round/>
                      <a:headEnd len="sm" w="sm" type="none"/>
                      <a:tailEnd len="sm" w="sm" type="none"/>
                    </a:lnT>
                    <a:lnB cap="flat" cmpd="sng" w="9525">
                      <a:solidFill>
                        <a:srgbClr val="274E13"/>
                      </a:solidFill>
                      <a:prstDash val="lgDashDot"/>
                      <a:round/>
                      <a:headEnd len="sm" w="sm" type="none"/>
                      <a:tailEnd len="sm" w="sm" type="none"/>
                    </a:lnB>
                    <a:solidFill>
                      <a:srgbClr val="B6D7A8"/>
                    </a:solidFill>
                  </a:tcPr>
                </a:tc>
                <a:tc gridSpan="2">
                  <a:txBody>
                    <a:bodyPr>
                      <a:noAutofit/>
                    </a:bodyPr>
                    <a:lstStyle/>
                    <a:p>
                      <a:pPr indent="-679450" lvl="0" marL="939800" rtl="0" algn="l">
                        <a:lnSpc>
                          <a:spcPct val="90000"/>
                        </a:lnSpc>
                        <a:spcBef>
                          <a:spcPts val="1400"/>
                        </a:spcBef>
                        <a:spcAft>
                          <a:spcPts val="0"/>
                        </a:spcAft>
                        <a:buClr>
                          <a:srgbClr val="FF0000"/>
                        </a:buClr>
                        <a:buSzPts val="3300"/>
                        <a:buFont typeface="Calibri"/>
                        <a:buChar char="➢"/>
                      </a:pPr>
                      <a:r>
                        <a:rPr lang="en" sz="3300">
                          <a:solidFill>
                            <a:srgbClr val="FF0000"/>
                          </a:solidFill>
                          <a:latin typeface="Calibri"/>
                          <a:ea typeface="Calibri"/>
                          <a:cs typeface="Calibri"/>
                          <a:sym typeface="Calibri"/>
                        </a:rPr>
                        <a:t>High mortality rate &gt;30% due to invasive disease.</a:t>
                      </a:r>
                      <a:endParaRPr sz="3300">
                        <a:solidFill>
                          <a:srgbClr val="FF0000"/>
                        </a:solidFill>
                        <a:latin typeface="Calibri"/>
                        <a:ea typeface="Calibri"/>
                        <a:cs typeface="Calibri"/>
                        <a:sym typeface="Calibri"/>
                      </a:endParaRPr>
                    </a:p>
                    <a:p>
                      <a:pPr indent="-679450" lvl="0" marL="939800" rtl="0" algn="l">
                        <a:lnSpc>
                          <a:spcPct val="90000"/>
                        </a:lnSpc>
                        <a:spcBef>
                          <a:spcPts val="0"/>
                        </a:spcBef>
                        <a:spcAft>
                          <a:spcPts val="0"/>
                        </a:spcAft>
                        <a:buClr>
                          <a:schemeClr val="dk1"/>
                        </a:buClr>
                        <a:buSzPts val="3300"/>
                        <a:buFont typeface="Calibri"/>
                        <a:buChar char="➢"/>
                      </a:pPr>
                      <a:r>
                        <a:rPr lang="en" sz="3300">
                          <a:solidFill>
                            <a:schemeClr val="dk1"/>
                          </a:solidFill>
                          <a:latin typeface="Calibri"/>
                          <a:ea typeface="Calibri"/>
                          <a:cs typeface="Calibri"/>
                          <a:sym typeface="Calibri"/>
                        </a:rPr>
                        <a:t>Recovered cases develop sustained learning disabilities.</a:t>
                      </a:r>
                      <a:endParaRPr sz="2900">
                        <a:latin typeface="Calibri"/>
                        <a:ea typeface="Calibri"/>
                        <a:cs typeface="Calibri"/>
                        <a:sym typeface="Calibri"/>
                      </a:endParaRPr>
                    </a:p>
                  </a:txBody>
                  <a:tcPr marT="188600" marB="188600" marR="193525" marL="193525">
                    <a:lnL cap="flat" cmpd="sng" w="9525">
                      <a:solidFill>
                        <a:srgbClr val="274E13"/>
                      </a:solidFill>
                      <a:prstDash val="lgDashDot"/>
                      <a:round/>
                      <a:headEnd len="sm" w="sm" type="none"/>
                      <a:tailEnd len="sm" w="sm" type="none"/>
                    </a:lnL>
                    <a:lnR cap="flat" cmpd="sng" w="9525">
                      <a:solidFill>
                        <a:srgbClr val="274E13"/>
                      </a:solidFill>
                      <a:prstDash val="lgDashDot"/>
                      <a:round/>
                      <a:headEnd len="sm" w="sm" type="none"/>
                      <a:tailEnd len="sm" w="sm" type="none"/>
                    </a:lnR>
                    <a:lnT cap="flat" cmpd="sng" w="9525">
                      <a:solidFill>
                        <a:srgbClr val="274E13"/>
                      </a:solidFill>
                      <a:prstDash val="lgDashDot"/>
                      <a:round/>
                      <a:headEnd len="sm" w="sm" type="none"/>
                      <a:tailEnd len="sm" w="sm" type="none"/>
                    </a:lnT>
                    <a:lnB cap="flat" cmpd="sng" w="9525">
                      <a:solidFill>
                        <a:srgbClr val="274E13"/>
                      </a:solidFill>
                      <a:prstDash val="lgDashDot"/>
                      <a:round/>
                      <a:headEnd len="sm" w="sm" type="none"/>
                      <a:tailEnd len="sm" w="sm" type="none"/>
                    </a:lnB>
                  </a:tcPr>
                </a:tc>
                <a:tc hMerge="1"/>
                <a:tc vMerge="1"/>
              </a:tr>
            </a:tbl>
          </a:graphicData>
        </a:graphic>
      </p:graphicFrame>
      <p:pic>
        <p:nvPicPr>
          <p:cNvPr id="126" name="Google Shape;126;p18"/>
          <p:cNvPicPr preferRelativeResize="0"/>
          <p:nvPr/>
        </p:nvPicPr>
        <p:blipFill>
          <a:blip r:embed="rId5">
            <a:alphaModFix/>
          </a:blip>
          <a:stretch>
            <a:fillRect/>
          </a:stretch>
        </p:blipFill>
        <p:spPr>
          <a:xfrm>
            <a:off x="12144114" y="14672377"/>
            <a:ext cx="4842405" cy="6774639"/>
          </a:xfrm>
          <a:prstGeom prst="rect">
            <a:avLst/>
          </a:prstGeom>
          <a:noFill/>
          <a:ln>
            <a:noFill/>
          </a:ln>
        </p:spPr>
      </p:pic>
      <p:graphicFrame>
        <p:nvGraphicFramePr>
          <p:cNvPr id="127" name="Google Shape;127;p18"/>
          <p:cNvGraphicFramePr/>
          <p:nvPr/>
        </p:nvGraphicFramePr>
        <p:xfrm>
          <a:off x="237358" y="13082003"/>
          <a:ext cx="3000000" cy="3000000"/>
        </p:xfrm>
        <a:graphic>
          <a:graphicData uri="http://schemas.openxmlformats.org/drawingml/2006/table">
            <a:tbl>
              <a:tblPr>
                <a:noFill/>
                <a:tableStyleId>{92514E07-169D-485B-973F-D6F749F73A11}</a:tableStyleId>
              </a:tblPr>
              <a:tblGrid>
                <a:gridCol w="3445150"/>
                <a:gridCol w="5027150"/>
                <a:gridCol w="3194950"/>
                <a:gridCol w="5277375"/>
              </a:tblGrid>
              <a:tr h="1340550">
                <a:tc gridSpan="4">
                  <a:txBody>
                    <a:bodyPr>
                      <a:noAutofit/>
                    </a:bodyPr>
                    <a:lstStyle/>
                    <a:p>
                      <a:pPr indent="0" lvl="0" marL="0" rtl="0" algn="ctr">
                        <a:spcBef>
                          <a:spcPts val="0"/>
                        </a:spcBef>
                        <a:spcAft>
                          <a:spcPts val="0"/>
                        </a:spcAft>
                        <a:buClr>
                          <a:schemeClr val="dk1"/>
                        </a:buClr>
                        <a:buSzPts val="2300"/>
                        <a:buFont typeface="Arial"/>
                        <a:buNone/>
                      </a:pPr>
                      <a:r>
                        <a:rPr b="1" lang="en" sz="5800">
                          <a:solidFill>
                            <a:schemeClr val="dk1"/>
                          </a:solidFill>
                          <a:latin typeface="Josefin Sans"/>
                          <a:ea typeface="Josefin Sans"/>
                          <a:cs typeface="Josefin Sans"/>
                          <a:sym typeface="Josefin Sans"/>
                        </a:rPr>
                        <a:t>Group</a:t>
                      </a:r>
                      <a:r>
                        <a:rPr b="1" lang="en" sz="5000">
                          <a:solidFill>
                            <a:srgbClr val="FFC000"/>
                          </a:solidFill>
                          <a:latin typeface="Josefin Sans"/>
                          <a:ea typeface="Josefin Sans"/>
                          <a:cs typeface="Josefin Sans"/>
                          <a:sym typeface="Josefin Sans"/>
                        </a:rPr>
                        <a:t> </a:t>
                      </a:r>
                      <a:r>
                        <a:rPr b="1" lang="en" sz="5800">
                          <a:solidFill>
                            <a:schemeClr val="dk1"/>
                          </a:solidFill>
                          <a:latin typeface="Josefin Sans"/>
                          <a:ea typeface="Josefin Sans"/>
                          <a:cs typeface="Josefin Sans"/>
                          <a:sym typeface="Josefin Sans"/>
                        </a:rPr>
                        <a:t>B Streptococcus (GBS)</a:t>
                      </a:r>
                      <a:endParaRPr b="1" sz="2900">
                        <a:latin typeface="Josefin Sans"/>
                        <a:ea typeface="Josefin Sans"/>
                        <a:cs typeface="Josefin Sans"/>
                        <a:sym typeface="Josefin Sans"/>
                      </a:endParaRPr>
                    </a:p>
                  </a:txBody>
                  <a:tcPr marT="188600" marB="188600" marR="193525" marL="193525">
                    <a:lnL cap="flat" cmpd="sng" w="9525">
                      <a:solidFill>
                        <a:srgbClr val="274E13"/>
                      </a:solidFill>
                      <a:prstDash val="lgDashDot"/>
                      <a:round/>
                      <a:headEnd len="sm" w="sm" type="none"/>
                      <a:tailEnd len="sm" w="sm" type="none"/>
                    </a:lnL>
                    <a:lnR cap="flat" cmpd="sng" w="9525">
                      <a:solidFill>
                        <a:srgbClr val="274E13"/>
                      </a:solidFill>
                      <a:prstDash val="lgDashDot"/>
                      <a:round/>
                      <a:headEnd len="sm" w="sm" type="none"/>
                      <a:tailEnd len="sm" w="sm" type="none"/>
                    </a:lnR>
                    <a:lnT cap="flat" cmpd="sng" w="9525">
                      <a:solidFill>
                        <a:srgbClr val="274E13"/>
                      </a:solidFill>
                      <a:prstDash val="lgDashDot"/>
                      <a:round/>
                      <a:headEnd len="sm" w="sm" type="none"/>
                      <a:tailEnd len="sm" w="sm" type="none"/>
                    </a:lnT>
                    <a:lnB cap="flat" cmpd="sng" w="9525">
                      <a:solidFill>
                        <a:srgbClr val="274E13"/>
                      </a:solidFill>
                      <a:prstDash val="lgDashDot"/>
                      <a:round/>
                      <a:headEnd len="sm" w="sm" type="none"/>
                      <a:tailEnd len="sm" w="sm" type="none"/>
                    </a:lnB>
                    <a:solidFill>
                      <a:srgbClr val="93C47D"/>
                    </a:solidFill>
                  </a:tcPr>
                </a:tc>
                <a:tc hMerge="1"/>
                <a:tc hMerge="1"/>
                <a:tc hMerge="1"/>
              </a:tr>
              <a:tr h="2173750">
                <a:tc>
                  <a:txBody>
                    <a:bodyPr>
                      <a:noAutofit/>
                    </a:bodyPr>
                    <a:lstStyle/>
                    <a:p>
                      <a:pPr indent="0" lvl="0" marL="0" rtl="0" algn="l">
                        <a:spcBef>
                          <a:spcPts val="0"/>
                        </a:spcBef>
                        <a:spcAft>
                          <a:spcPts val="0"/>
                        </a:spcAft>
                        <a:buNone/>
                      </a:pPr>
                      <a:r>
                        <a:t/>
                      </a:r>
                      <a:endParaRPr sz="2900">
                        <a:latin typeface="Josefin Sans"/>
                        <a:ea typeface="Josefin Sans"/>
                        <a:cs typeface="Josefin Sans"/>
                        <a:sym typeface="Josefin Sans"/>
                      </a:endParaRPr>
                    </a:p>
                    <a:p>
                      <a:pPr indent="0" lvl="0" marL="0" rtl="0" algn="l">
                        <a:spcBef>
                          <a:spcPts val="0"/>
                        </a:spcBef>
                        <a:spcAft>
                          <a:spcPts val="0"/>
                        </a:spcAft>
                        <a:buClr>
                          <a:schemeClr val="dk1"/>
                        </a:buClr>
                        <a:buSzPts val="2300"/>
                        <a:buFont typeface="Arial"/>
                        <a:buNone/>
                      </a:pPr>
                      <a:r>
                        <a:rPr b="1" lang="en" sz="3300">
                          <a:solidFill>
                            <a:schemeClr val="dk1"/>
                          </a:solidFill>
                          <a:latin typeface="Josefin Sans"/>
                          <a:ea typeface="Josefin Sans"/>
                          <a:cs typeface="Josefin Sans"/>
                          <a:sym typeface="Josefin Sans"/>
                        </a:rPr>
                        <a:t>General info.</a:t>
                      </a:r>
                      <a:endParaRPr b="1" sz="2900">
                        <a:solidFill>
                          <a:schemeClr val="dk1"/>
                        </a:solidFill>
                        <a:latin typeface="Josefin Sans"/>
                        <a:ea typeface="Josefin Sans"/>
                        <a:cs typeface="Josefin Sans"/>
                        <a:sym typeface="Josefin Sans"/>
                      </a:endParaRPr>
                    </a:p>
                    <a:p>
                      <a:pPr indent="0" lvl="0" marL="0" rtl="0" algn="l">
                        <a:spcBef>
                          <a:spcPts val="0"/>
                        </a:spcBef>
                        <a:spcAft>
                          <a:spcPts val="0"/>
                        </a:spcAft>
                        <a:buNone/>
                      </a:pPr>
                      <a:r>
                        <a:t/>
                      </a:r>
                      <a:endParaRPr sz="2900">
                        <a:latin typeface="Josefin Sans"/>
                        <a:ea typeface="Josefin Sans"/>
                        <a:cs typeface="Josefin Sans"/>
                        <a:sym typeface="Josefin Sans"/>
                      </a:endParaRPr>
                    </a:p>
                  </a:txBody>
                  <a:tcPr marT="188600" marB="188600" marR="193525" marL="193525">
                    <a:lnL cap="flat" cmpd="sng" w="9525">
                      <a:solidFill>
                        <a:srgbClr val="274E13"/>
                      </a:solidFill>
                      <a:prstDash val="lgDashDot"/>
                      <a:round/>
                      <a:headEnd len="sm" w="sm" type="none"/>
                      <a:tailEnd len="sm" w="sm" type="none"/>
                    </a:lnL>
                    <a:lnR cap="flat" cmpd="sng" w="9525">
                      <a:solidFill>
                        <a:srgbClr val="274E13"/>
                      </a:solidFill>
                      <a:prstDash val="lgDashDot"/>
                      <a:round/>
                      <a:headEnd len="sm" w="sm" type="none"/>
                      <a:tailEnd len="sm" w="sm" type="none"/>
                    </a:lnR>
                    <a:lnT cap="flat" cmpd="sng" w="9525">
                      <a:solidFill>
                        <a:srgbClr val="274E13"/>
                      </a:solidFill>
                      <a:prstDash val="lgDashDot"/>
                      <a:round/>
                      <a:headEnd len="sm" w="sm" type="none"/>
                      <a:tailEnd len="sm" w="sm" type="none"/>
                    </a:lnT>
                    <a:lnB cap="flat" cmpd="sng" w="9525">
                      <a:solidFill>
                        <a:srgbClr val="274E13"/>
                      </a:solidFill>
                      <a:prstDash val="lgDashDot"/>
                      <a:round/>
                      <a:headEnd len="sm" w="sm" type="none"/>
                      <a:tailEnd len="sm" w="sm" type="none"/>
                    </a:lnB>
                    <a:solidFill>
                      <a:srgbClr val="B6D7A8"/>
                    </a:solidFill>
                  </a:tcPr>
                </a:tc>
                <a:tc gridSpan="2">
                  <a:txBody>
                    <a:bodyPr>
                      <a:noAutofit/>
                    </a:bodyPr>
                    <a:lstStyle/>
                    <a:p>
                      <a:pPr indent="-679450" lvl="0" marL="939800" rtl="0" algn="l">
                        <a:lnSpc>
                          <a:spcPct val="90000"/>
                        </a:lnSpc>
                        <a:spcBef>
                          <a:spcPts val="1400"/>
                        </a:spcBef>
                        <a:spcAft>
                          <a:spcPts val="0"/>
                        </a:spcAft>
                        <a:buClr>
                          <a:schemeClr val="dk1"/>
                        </a:buClr>
                        <a:buSzPts val="3300"/>
                        <a:buFont typeface="Calibri"/>
                        <a:buChar char="➢"/>
                      </a:pPr>
                      <a:r>
                        <a:rPr lang="en" sz="3300">
                          <a:solidFill>
                            <a:schemeClr val="dk1"/>
                          </a:solidFill>
                          <a:latin typeface="Calibri"/>
                          <a:ea typeface="Calibri"/>
                          <a:cs typeface="Calibri"/>
                          <a:sym typeface="Calibri"/>
                        </a:rPr>
                        <a:t>Gram</a:t>
                      </a:r>
                      <a:r>
                        <a:rPr lang="en" sz="3300">
                          <a:solidFill>
                            <a:schemeClr val="lt1"/>
                          </a:solidFill>
                          <a:latin typeface="Calibri"/>
                          <a:ea typeface="Calibri"/>
                          <a:cs typeface="Calibri"/>
                          <a:sym typeface="Calibri"/>
                        </a:rPr>
                        <a:t> </a:t>
                      </a:r>
                      <a:r>
                        <a:rPr lang="en" sz="3300">
                          <a:solidFill>
                            <a:schemeClr val="dk1"/>
                          </a:solidFill>
                          <a:latin typeface="Calibri"/>
                          <a:ea typeface="Calibri"/>
                          <a:cs typeface="Calibri"/>
                          <a:sym typeface="Calibri"/>
                        </a:rPr>
                        <a:t>positive cocci in chains</a:t>
                      </a:r>
                      <a:endParaRPr sz="3300">
                        <a:solidFill>
                          <a:schemeClr val="dk1"/>
                        </a:solidFill>
                        <a:latin typeface="Calibri"/>
                        <a:ea typeface="Calibri"/>
                        <a:cs typeface="Calibri"/>
                        <a:sym typeface="Calibri"/>
                      </a:endParaRPr>
                    </a:p>
                    <a:p>
                      <a:pPr indent="-679450" lvl="0" marL="939800" rtl="0" algn="l">
                        <a:lnSpc>
                          <a:spcPct val="90000"/>
                        </a:lnSpc>
                        <a:spcBef>
                          <a:spcPts val="0"/>
                        </a:spcBef>
                        <a:spcAft>
                          <a:spcPts val="0"/>
                        </a:spcAft>
                        <a:buClr>
                          <a:schemeClr val="dk1"/>
                        </a:buClr>
                        <a:buSzPts val="3300"/>
                        <a:buFont typeface="Calibri"/>
                        <a:buChar char="➢"/>
                      </a:pPr>
                      <a:r>
                        <a:rPr lang="en" sz="3300">
                          <a:solidFill>
                            <a:schemeClr val="dk1"/>
                          </a:solidFill>
                          <a:latin typeface="Calibri"/>
                          <a:ea typeface="Calibri"/>
                          <a:cs typeface="Calibri"/>
                          <a:sym typeface="Calibri"/>
                        </a:rPr>
                        <a:t>Resident bacteria in GIT &amp; vagina   (10-30%)</a:t>
                      </a:r>
                      <a:endParaRPr sz="3300">
                        <a:solidFill>
                          <a:schemeClr val="dk1"/>
                        </a:solidFill>
                        <a:latin typeface="Calibri"/>
                        <a:ea typeface="Calibri"/>
                        <a:cs typeface="Calibri"/>
                        <a:sym typeface="Calibri"/>
                      </a:endParaRPr>
                    </a:p>
                  </a:txBody>
                  <a:tcPr marT="188600" marB="188600" marR="193525" marL="193525">
                    <a:lnL cap="flat" cmpd="sng" w="9525">
                      <a:solidFill>
                        <a:srgbClr val="274E13"/>
                      </a:solidFill>
                      <a:prstDash val="lgDashDot"/>
                      <a:round/>
                      <a:headEnd len="sm" w="sm" type="none"/>
                      <a:tailEnd len="sm" w="sm" type="none"/>
                    </a:lnL>
                    <a:lnR cap="flat" cmpd="sng" w="9525">
                      <a:solidFill>
                        <a:srgbClr val="274E13"/>
                      </a:solidFill>
                      <a:prstDash val="lgDashDot"/>
                      <a:round/>
                      <a:headEnd len="sm" w="sm" type="none"/>
                      <a:tailEnd len="sm" w="sm" type="none"/>
                    </a:lnR>
                    <a:lnT cap="flat" cmpd="sng" w="9525">
                      <a:solidFill>
                        <a:srgbClr val="274E13"/>
                      </a:solidFill>
                      <a:prstDash val="lgDashDot"/>
                      <a:round/>
                      <a:headEnd len="sm" w="sm" type="none"/>
                      <a:tailEnd len="sm" w="sm" type="none"/>
                    </a:lnT>
                    <a:lnB cap="flat" cmpd="sng" w="9525">
                      <a:solidFill>
                        <a:srgbClr val="274E13"/>
                      </a:solidFill>
                      <a:prstDash val="lgDashDot"/>
                      <a:round/>
                      <a:headEnd len="sm" w="sm" type="none"/>
                      <a:tailEnd len="sm" w="sm" type="none"/>
                    </a:lnB>
                  </a:tcPr>
                </a:tc>
                <a:tc hMerge="1"/>
                <a:tc rowSpan="3">
                  <a:txBody>
                    <a:bodyPr>
                      <a:noAutofit/>
                    </a:bodyPr>
                    <a:lstStyle/>
                    <a:p>
                      <a:pPr indent="0" lvl="0" marL="0" rtl="0" algn="l">
                        <a:spcBef>
                          <a:spcPts val="0"/>
                        </a:spcBef>
                        <a:spcAft>
                          <a:spcPts val="0"/>
                        </a:spcAft>
                        <a:buNone/>
                      </a:pPr>
                      <a:r>
                        <a:t/>
                      </a:r>
                      <a:endParaRPr/>
                    </a:p>
                  </a:txBody>
                  <a:tcPr marT="188600" marB="188600" marR="193525" marL="193525">
                    <a:lnL cap="flat" cmpd="sng" w="9525">
                      <a:solidFill>
                        <a:srgbClr val="274E13"/>
                      </a:solidFill>
                      <a:prstDash val="lgDashDot"/>
                      <a:round/>
                      <a:headEnd len="sm" w="sm" type="none"/>
                      <a:tailEnd len="sm" w="sm" type="none"/>
                    </a:lnL>
                    <a:lnR cap="flat" cmpd="sng" w="9525">
                      <a:solidFill>
                        <a:srgbClr val="274E13"/>
                      </a:solidFill>
                      <a:prstDash val="lgDashDot"/>
                      <a:round/>
                      <a:headEnd len="sm" w="sm" type="none"/>
                      <a:tailEnd len="sm" w="sm" type="none"/>
                    </a:lnR>
                    <a:lnT cap="flat" cmpd="sng" w="9525">
                      <a:solidFill>
                        <a:srgbClr val="274E13"/>
                      </a:solidFill>
                      <a:prstDash val="lgDashDot"/>
                      <a:round/>
                      <a:headEnd len="sm" w="sm" type="none"/>
                      <a:tailEnd len="sm" w="sm" type="none"/>
                    </a:lnT>
                    <a:lnB cap="flat" cmpd="sng" w="9525">
                      <a:solidFill>
                        <a:srgbClr val="274E13"/>
                      </a:solidFill>
                      <a:prstDash val="lgDashDot"/>
                      <a:round/>
                      <a:headEnd len="sm" w="sm" type="none"/>
                      <a:tailEnd len="sm" w="sm" type="none"/>
                    </a:lnB>
                  </a:tcPr>
                </a:tc>
              </a:tr>
              <a:tr h="2173750">
                <a:tc>
                  <a:txBody>
                    <a:bodyPr>
                      <a:noAutofit/>
                    </a:bodyPr>
                    <a:lstStyle/>
                    <a:p>
                      <a:pPr indent="0" lvl="0" marL="0" rtl="0" algn="l">
                        <a:lnSpc>
                          <a:spcPct val="90000"/>
                        </a:lnSpc>
                        <a:spcBef>
                          <a:spcPts val="1400"/>
                        </a:spcBef>
                        <a:spcAft>
                          <a:spcPts val="0"/>
                        </a:spcAft>
                        <a:buNone/>
                      </a:pPr>
                      <a:r>
                        <a:rPr b="1" lang="en" sz="3300">
                          <a:solidFill>
                            <a:srgbClr val="FF0000"/>
                          </a:solidFill>
                          <a:latin typeface="Josefin Sans"/>
                          <a:ea typeface="Josefin Sans"/>
                          <a:cs typeface="Josefin Sans"/>
                          <a:sym typeface="Josefin Sans"/>
                        </a:rPr>
                        <a:t>Risk factors: </a:t>
                      </a:r>
                      <a:endParaRPr b="1" sz="2900">
                        <a:latin typeface="Josefin Sans"/>
                        <a:ea typeface="Josefin Sans"/>
                        <a:cs typeface="Josefin Sans"/>
                        <a:sym typeface="Josefin Sans"/>
                      </a:endParaRPr>
                    </a:p>
                  </a:txBody>
                  <a:tcPr marT="188600" marB="188600" marR="193525" marL="193525">
                    <a:lnL cap="flat" cmpd="sng" w="9525">
                      <a:solidFill>
                        <a:srgbClr val="274E13"/>
                      </a:solidFill>
                      <a:prstDash val="lgDashDot"/>
                      <a:round/>
                      <a:headEnd len="sm" w="sm" type="none"/>
                      <a:tailEnd len="sm" w="sm" type="none"/>
                    </a:lnL>
                    <a:lnR cap="flat" cmpd="sng" w="9525">
                      <a:solidFill>
                        <a:srgbClr val="274E13"/>
                      </a:solidFill>
                      <a:prstDash val="lgDashDot"/>
                      <a:round/>
                      <a:headEnd len="sm" w="sm" type="none"/>
                      <a:tailEnd len="sm" w="sm" type="none"/>
                    </a:lnR>
                    <a:lnT cap="flat" cmpd="sng" w="9525">
                      <a:solidFill>
                        <a:srgbClr val="274E13"/>
                      </a:solidFill>
                      <a:prstDash val="lgDashDot"/>
                      <a:round/>
                      <a:headEnd len="sm" w="sm" type="none"/>
                      <a:tailEnd len="sm" w="sm" type="none"/>
                    </a:lnT>
                    <a:lnB cap="flat" cmpd="sng" w="9525">
                      <a:solidFill>
                        <a:srgbClr val="274E13"/>
                      </a:solidFill>
                      <a:prstDash val="lgDashDot"/>
                      <a:round/>
                      <a:headEnd len="sm" w="sm" type="none"/>
                      <a:tailEnd len="sm" w="sm" type="none"/>
                    </a:lnB>
                    <a:solidFill>
                      <a:srgbClr val="B6D7A8"/>
                    </a:solidFill>
                  </a:tcPr>
                </a:tc>
                <a:tc gridSpan="2">
                  <a:txBody>
                    <a:bodyPr>
                      <a:noAutofit/>
                    </a:bodyPr>
                    <a:lstStyle/>
                    <a:p>
                      <a:pPr indent="-679450" lvl="0" marL="939800" rtl="0" algn="l">
                        <a:lnSpc>
                          <a:spcPct val="90000"/>
                        </a:lnSpc>
                        <a:spcBef>
                          <a:spcPts val="1400"/>
                        </a:spcBef>
                        <a:spcAft>
                          <a:spcPts val="0"/>
                        </a:spcAft>
                        <a:buClr>
                          <a:srgbClr val="FF0000"/>
                        </a:buClr>
                        <a:buSzPts val="3300"/>
                        <a:buFont typeface="Comic Sans MS"/>
                        <a:buChar char="➢"/>
                      </a:pPr>
                      <a:r>
                        <a:rPr lang="en" sz="3300">
                          <a:solidFill>
                            <a:srgbClr val="FF0000"/>
                          </a:solidFill>
                          <a:latin typeface="Calibri"/>
                          <a:ea typeface="Calibri"/>
                          <a:cs typeface="Calibri"/>
                          <a:sym typeface="Calibri"/>
                        </a:rPr>
                        <a:t>premature rupture of membrane, prematurity, low infant innate immunity.</a:t>
                      </a:r>
                      <a:endParaRPr sz="2900"/>
                    </a:p>
                  </a:txBody>
                  <a:tcPr marT="188600" marB="188600" marR="193525" marL="193525">
                    <a:lnL cap="flat" cmpd="sng" w="9525">
                      <a:solidFill>
                        <a:srgbClr val="274E13"/>
                      </a:solidFill>
                      <a:prstDash val="lgDashDot"/>
                      <a:round/>
                      <a:headEnd len="sm" w="sm" type="none"/>
                      <a:tailEnd len="sm" w="sm" type="none"/>
                    </a:lnL>
                    <a:lnR cap="flat" cmpd="sng" w="9525">
                      <a:solidFill>
                        <a:srgbClr val="274E13"/>
                      </a:solidFill>
                      <a:prstDash val="lgDashDot"/>
                      <a:round/>
                      <a:headEnd len="sm" w="sm" type="none"/>
                      <a:tailEnd len="sm" w="sm" type="none"/>
                    </a:lnR>
                    <a:lnT cap="flat" cmpd="sng" w="9525">
                      <a:solidFill>
                        <a:srgbClr val="274E13"/>
                      </a:solidFill>
                      <a:prstDash val="lgDashDot"/>
                      <a:round/>
                      <a:headEnd len="sm" w="sm" type="none"/>
                      <a:tailEnd len="sm" w="sm" type="none"/>
                    </a:lnT>
                    <a:lnB cap="flat" cmpd="sng" w="9525">
                      <a:solidFill>
                        <a:srgbClr val="274E13"/>
                      </a:solidFill>
                      <a:prstDash val="lgDashDot"/>
                      <a:round/>
                      <a:headEnd len="sm" w="sm" type="none"/>
                      <a:tailEnd len="sm" w="sm" type="none"/>
                    </a:lnB>
                  </a:tcPr>
                </a:tc>
                <a:tc hMerge="1"/>
                <a:tc vMerge="1"/>
              </a:tr>
              <a:tr h="3238150">
                <a:tc>
                  <a:txBody>
                    <a:bodyPr>
                      <a:noAutofit/>
                    </a:bodyPr>
                    <a:lstStyle/>
                    <a:p>
                      <a:pPr indent="0" lvl="0" marL="0" rtl="0" algn="l">
                        <a:spcBef>
                          <a:spcPts val="0"/>
                        </a:spcBef>
                        <a:spcAft>
                          <a:spcPts val="0"/>
                        </a:spcAft>
                        <a:buNone/>
                      </a:pPr>
                      <a:r>
                        <a:rPr b="1" lang="en" sz="3300">
                          <a:solidFill>
                            <a:schemeClr val="dk1"/>
                          </a:solidFill>
                          <a:latin typeface="Josefin Sans"/>
                          <a:ea typeface="Josefin Sans"/>
                          <a:cs typeface="Josefin Sans"/>
                          <a:sym typeface="Josefin Sans"/>
                        </a:rPr>
                        <a:t>P</a:t>
                      </a:r>
                      <a:r>
                        <a:rPr b="1" lang="en" sz="3300">
                          <a:solidFill>
                            <a:schemeClr val="dk1"/>
                          </a:solidFill>
                          <a:latin typeface="Josefin Sans"/>
                          <a:ea typeface="Josefin Sans"/>
                          <a:cs typeface="Josefin Sans"/>
                          <a:sym typeface="Josefin Sans"/>
                        </a:rPr>
                        <a:t>athogenesis</a:t>
                      </a:r>
                      <a:endParaRPr b="1" sz="2900">
                        <a:latin typeface="Josefin Sans"/>
                        <a:ea typeface="Josefin Sans"/>
                        <a:cs typeface="Josefin Sans"/>
                        <a:sym typeface="Josefin Sans"/>
                      </a:endParaRPr>
                    </a:p>
                  </a:txBody>
                  <a:tcPr marT="188600" marB="188600" marR="193525" marL="193525">
                    <a:lnL cap="flat" cmpd="sng" w="9525">
                      <a:solidFill>
                        <a:srgbClr val="274E13"/>
                      </a:solidFill>
                      <a:prstDash val="lgDashDot"/>
                      <a:round/>
                      <a:headEnd len="sm" w="sm" type="none"/>
                      <a:tailEnd len="sm" w="sm" type="none"/>
                    </a:lnL>
                    <a:lnR cap="flat" cmpd="sng" w="9525">
                      <a:solidFill>
                        <a:srgbClr val="274E13"/>
                      </a:solidFill>
                      <a:prstDash val="lgDashDot"/>
                      <a:round/>
                      <a:headEnd len="sm" w="sm" type="none"/>
                      <a:tailEnd len="sm" w="sm" type="none"/>
                    </a:lnR>
                    <a:lnT cap="flat" cmpd="sng" w="9525">
                      <a:solidFill>
                        <a:srgbClr val="274E13"/>
                      </a:solidFill>
                      <a:prstDash val="lgDashDot"/>
                      <a:round/>
                      <a:headEnd len="sm" w="sm" type="none"/>
                      <a:tailEnd len="sm" w="sm" type="none"/>
                    </a:lnT>
                    <a:lnB cap="flat" cmpd="sng" w="9525">
                      <a:solidFill>
                        <a:srgbClr val="274E13"/>
                      </a:solidFill>
                      <a:prstDash val="lgDashDot"/>
                      <a:round/>
                      <a:headEnd len="sm" w="sm" type="none"/>
                      <a:tailEnd len="sm" w="sm" type="none"/>
                    </a:lnB>
                    <a:solidFill>
                      <a:srgbClr val="B6D7A8"/>
                    </a:solidFill>
                  </a:tcPr>
                </a:tc>
                <a:tc gridSpan="2">
                  <a:txBody>
                    <a:bodyPr>
                      <a:noAutofit/>
                    </a:bodyPr>
                    <a:lstStyle/>
                    <a:p>
                      <a:pPr indent="-679450" lvl="0" marL="939800" rtl="0" algn="l">
                        <a:lnSpc>
                          <a:spcPct val="90000"/>
                        </a:lnSpc>
                        <a:spcBef>
                          <a:spcPts val="1400"/>
                        </a:spcBef>
                        <a:spcAft>
                          <a:spcPts val="0"/>
                        </a:spcAft>
                        <a:buClr>
                          <a:schemeClr val="dk1"/>
                        </a:buClr>
                        <a:buSzPts val="3300"/>
                        <a:buFont typeface="Calibri"/>
                        <a:buChar char="➢"/>
                      </a:pPr>
                      <a:r>
                        <a:rPr lang="en" sz="3300">
                          <a:solidFill>
                            <a:schemeClr val="dk1"/>
                          </a:solidFill>
                          <a:latin typeface="Calibri"/>
                          <a:ea typeface="Calibri"/>
                          <a:cs typeface="Calibri"/>
                          <a:sym typeface="Calibri"/>
                        </a:rPr>
                        <a:t>Gain access to amniotic fluid during delivery or colonize newborn during passage through birth canal.</a:t>
                      </a:r>
                      <a:endParaRPr sz="3300">
                        <a:solidFill>
                          <a:srgbClr val="FF0000"/>
                        </a:solidFill>
                        <a:latin typeface="Calibri"/>
                        <a:ea typeface="Calibri"/>
                        <a:cs typeface="Calibri"/>
                        <a:sym typeface="Calibri"/>
                      </a:endParaRPr>
                    </a:p>
                    <a:p>
                      <a:pPr indent="-679450" lvl="0" marL="939800" rtl="0" algn="l">
                        <a:lnSpc>
                          <a:spcPct val="90000"/>
                        </a:lnSpc>
                        <a:spcBef>
                          <a:spcPts val="0"/>
                        </a:spcBef>
                        <a:spcAft>
                          <a:spcPts val="0"/>
                        </a:spcAft>
                        <a:buClr>
                          <a:schemeClr val="dk1"/>
                        </a:buClr>
                        <a:buSzPts val="3300"/>
                        <a:buFont typeface="Playfair Display"/>
                        <a:buChar char="➢"/>
                      </a:pPr>
                      <a:r>
                        <a:rPr lang="en" sz="3300">
                          <a:solidFill>
                            <a:schemeClr val="dk1"/>
                          </a:solidFill>
                          <a:latin typeface="Calibri"/>
                          <a:ea typeface="Calibri"/>
                          <a:cs typeface="Calibri"/>
                          <a:sym typeface="Calibri"/>
                        </a:rPr>
                        <a:t>Causes </a:t>
                      </a:r>
                      <a:r>
                        <a:rPr lang="en" sz="3300">
                          <a:solidFill>
                            <a:srgbClr val="FF0000"/>
                          </a:solidFill>
                          <a:latin typeface="Calibri"/>
                          <a:ea typeface="Calibri"/>
                          <a:cs typeface="Calibri"/>
                          <a:sym typeface="Calibri"/>
                        </a:rPr>
                        <a:t>sepsis</a:t>
                      </a:r>
                      <a:r>
                        <a:rPr lang="en" sz="3300">
                          <a:solidFill>
                            <a:schemeClr val="dk1"/>
                          </a:solidFill>
                          <a:latin typeface="Calibri"/>
                          <a:ea typeface="Calibri"/>
                          <a:cs typeface="Calibri"/>
                          <a:sym typeface="Calibri"/>
                        </a:rPr>
                        <a:t> and meningitis in the first few days of life and  after 4 weeks</a:t>
                      </a:r>
                      <a:endParaRPr sz="3300">
                        <a:solidFill>
                          <a:schemeClr val="dk1"/>
                        </a:solidFill>
                        <a:latin typeface="Calibri"/>
                        <a:ea typeface="Calibri"/>
                        <a:cs typeface="Calibri"/>
                        <a:sym typeface="Calibri"/>
                      </a:endParaRPr>
                    </a:p>
                    <a:p>
                      <a:pPr indent="0" lvl="0" marL="939800" rtl="0" algn="l">
                        <a:lnSpc>
                          <a:spcPct val="90000"/>
                        </a:lnSpc>
                        <a:spcBef>
                          <a:spcPts val="1400"/>
                        </a:spcBef>
                        <a:spcAft>
                          <a:spcPts val="0"/>
                        </a:spcAft>
                        <a:buNone/>
                      </a:pPr>
                      <a:r>
                        <a:t/>
                      </a:r>
                      <a:endParaRPr sz="3300">
                        <a:solidFill>
                          <a:schemeClr val="dk1"/>
                        </a:solidFill>
                        <a:latin typeface="Calibri"/>
                        <a:ea typeface="Calibri"/>
                        <a:cs typeface="Calibri"/>
                        <a:sym typeface="Calibri"/>
                      </a:endParaRPr>
                    </a:p>
                  </a:txBody>
                  <a:tcPr marT="188600" marB="188600" marR="193525" marL="193525">
                    <a:lnL cap="flat" cmpd="sng" w="9525">
                      <a:solidFill>
                        <a:srgbClr val="274E13"/>
                      </a:solidFill>
                      <a:prstDash val="lgDashDot"/>
                      <a:round/>
                      <a:headEnd len="sm" w="sm" type="none"/>
                      <a:tailEnd len="sm" w="sm" type="none"/>
                    </a:lnL>
                    <a:lnR cap="flat" cmpd="sng" w="9525">
                      <a:solidFill>
                        <a:srgbClr val="274E13"/>
                      </a:solidFill>
                      <a:prstDash val="lgDashDot"/>
                      <a:round/>
                      <a:headEnd len="sm" w="sm" type="none"/>
                      <a:tailEnd len="sm" w="sm" type="none"/>
                    </a:lnR>
                    <a:lnT cap="flat" cmpd="sng" w="9525">
                      <a:solidFill>
                        <a:srgbClr val="274E13"/>
                      </a:solidFill>
                      <a:prstDash val="lgDashDot"/>
                      <a:round/>
                      <a:headEnd len="sm" w="sm" type="none"/>
                      <a:tailEnd len="sm" w="sm" type="none"/>
                    </a:lnT>
                    <a:lnB cap="flat" cmpd="sng" w="9525">
                      <a:solidFill>
                        <a:srgbClr val="274E13"/>
                      </a:solidFill>
                      <a:prstDash val="lgDashDot"/>
                      <a:round/>
                      <a:headEnd len="sm" w="sm" type="none"/>
                      <a:tailEnd len="sm" w="sm" type="none"/>
                    </a:lnB>
                  </a:tcPr>
                </a:tc>
                <a:tc hMerge="1"/>
                <a:tc vMerge="1"/>
              </a:tr>
            </a:tbl>
          </a:graphicData>
        </a:graphic>
      </p:graphicFrame>
      <p:pic>
        <p:nvPicPr>
          <p:cNvPr id="128" name="Google Shape;128;p18"/>
          <p:cNvPicPr preferRelativeResize="0"/>
          <p:nvPr/>
        </p:nvPicPr>
        <p:blipFill>
          <a:blip r:embed="rId6">
            <a:alphaModFix/>
          </a:blip>
          <a:stretch>
            <a:fillRect/>
          </a:stretch>
        </p:blipFill>
        <p:spPr>
          <a:xfrm>
            <a:off x="12144125" y="1995200"/>
            <a:ext cx="4842400" cy="9927476"/>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132" name="Shape 132"/>
        <p:cNvGrpSpPr/>
        <p:nvPr/>
      </p:nvGrpSpPr>
      <p:grpSpPr>
        <a:xfrm>
          <a:off x="0" y="0"/>
          <a:ext cx="0" cy="0"/>
          <a:chOff x="0" y="0"/>
          <a:chExt cx="0" cy="0"/>
        </a:xfrm>
      </p:grpSpPr>
      <p:pic>
        <p:nvPicPr>
          <p:cNvPr id="133" name="Google Shape;133;p19"/>
          <p:cNvPicPr preferRelativeResize="0"/>
          <p:nvPr/>
        </p:nvPicPr>
        <p:blipFill>
          <a:blip r:embed="rId4">
            <a:alphaModFix/>
          </a:blip>
          <a:stretch>
            <a:fillRect/>
          </a:stretch>
        </p:blipFill>
        <p:spPr>
          <a:xfrm>
            <a:off x="4733344" y="2488152"/>
            <a:ext cx="9586545" cy="668108"/>
          </a:xfrm>
          <a:prstGeom prst="rect">
            <a:avLst/>
          </a:prstGeom>
          <a:noFill/>
          <a:ln>
            <a:noFill/>
          </a:ln>
        </p:spPr>
      </p:pic>
      <p:graphicFrame>
        <p:nvGraphicFramePr>
          <p:cNvPr id="134" name="Google Shape;134;p19"/>
          <p:cNvGraphicFramePr/>
          <p:nvPr/>
        </p:nvGraphicFramePr>
        <p:xfrm>
          <a:off x="214630" y="457072"/>
          <a:ext cx="3000000" cy="3000000"/>
        </p:xfrm>
        <a:graphic>
          <a:graphicData uri="http://schemas.openxmlformats.org/drawingml/2006/table">
            <a:tbl>
              <a:tblPr>
                <a:noFill/>
                <a:tableStyleId>{92514E07-169D-485B-973F-D6F749F73A11}</a:tableStyleId>
              </a:tblPr>
              <a:tblGrid>
                <a:gridCol w="3537475"/>
                <a:gridCol w="4960950"/>
                <a:gridCol w="3321525"/>
                <a:gridCol w="5176850"/>
              </a:tblGrid>
              <a:tr h="1442625">
                <a:tc gridSpan="4">
                  <a:txBody>
                    <a:bodyPr>
                      <a:noAutofit/>
                    </a:bodyPr>
                    <a:lstStyle/>
                    <a:p>
                      <a:pPr indent="0" lvl="0" marL="0" rtl="0" algn="ctr">
                        <a:spcBef>
                          <a:spcPts val="0"/>
                        </a:spcBef>
                        <a:spcAft>
                          <a:spcPts val="0"/>
                        </a:spcAft>
                        <a:buNone/>
                      </a:pPr>
                      <a:r>
                        <a:rPr b="1" i="1" lang="en" sz="5800">
                          <a:solidFill>
                            <a:schemeClr val="dk1"/>
                          </a:solidFill>
                          <a:latin typeface="Josefin Sans"/>
                          <a:ea typeface="Josefin Sans"/>
                          <a:cs typeface="Josefin Sans"/>
                          <a:sym typeface="Josefin Sans"/>
                        </a:rPr>
                        <a:t>H. </a:t>
                      </a:r>
                      <a:r>
                        <a:rPr b="1" lang="en" sz="5800">
                          <a:solidFill>
                            <a:schemeClr val="dk1"/>
                          </a:solidFill>
                          <a:latin typeface="Josefin Sans"/>
                          <a:ea typeface="Josefin Sans"/>
                          <a:cs typeface="Josefin Sans"/>
                          <a:sym typeface="Josefin Sans"/>
                        </a:rPr>
                        <a:t>influenzae</a:t>
                      </a:r>
                      <a:endParaRPr b="1" i="1" sz="5800">
                        <a:latin typeface="Josefin Sans"/>
                        <a:ea typeface="Josefin Sans"/>
                        <a:cs typeface="Josefin Sans"/>
                        <a:sym typeface="Josefin Sans"/>
                      </a:endParaRPr>
                    </a:p>
                  </a:txBody>
                  <a:tcPr marT="188600" marB="188600" marR="193525" marL="193525">
                    <a:lnL cap="flat" cmpd="sng" w="9525">
                      <a:solidFill>
                        <a:srgbClr val="274E13"/>
                      </a:solidFill>
                      <a:prstDash val="lgDashDot"/>
                      <a:round/>
                      <a:headEnd len="sm" w="sm" type="none"/>
                      <a:tailEnd len="sm" w="sm" type="none"/>
                    </a:lnL>
                    <a:lnR cap="flat" cmpd="sng" w="9525">
                      <a:solidFill>
                        <a:srgbClr val="274E13"/>
                      </a:solidFill>
                      <a:prstDash val="lgDashDot"/>
                      <a:round/>
                      <a:headEnd len="sm" w="sm" type="none"/>
                      <a:tailEnd len="sm" w="sm" type="none"/>
                    </a:lnR>
                    <a:lnT cap="flat" cmpd="sng" w="9525">
                      <a:solidFill>
                        <a:srgbClr val="274E13"/>
                      </a:solidFill>
                      <a:prstDash val="lgDashDot"/>
                      <a:round/>
                      <a:headEnd len="sm" w="sm" type="none"/>
                      <a:tailEnd len="sm" w="sm" type="none"/>
                    </a:lnT>
                    <a:lnB cap="flat" cmpd="sng" w="9525">
                      <a:solidFill>
                        <a:srgbClr val="274E13"/>
                      </a:solidFill>
                      <a:prstDash val="lgDashDot"/>
                      <a:round/>
                      <a:headEnd len="sm" w="sm" type="none"/>
                      <a:tailEnd len="sm" w="sm" type="none"/>
                    </a:lnB>
                    <a:solidFill>
                      <a:srgbClr val="93C47D"/>
                    </a:solidFill>
                  </a:tcPr>
                </a:tc>
                <a:tc hMerge="1"/>
                <a:tc hMerge="1"/>
                <a:tc hMerge="1"/>
              </a:tr>
              <a:tr h="2182775">
                <a:tc rowSpan="4">
                  <a:txBody>
                    <a:bodyPr>
                      <a:noAutofit/>
                    </a:bodyPr>
                    <a:lstStyle/>
                    <a:p>
                      <a:pPr indent="0" lvl="0" marL="0" rtl="0" algn="l">
                        <a:spcBef>
                          <a:spcPts val="0"/>
                        </a:spcBef>
                        <a:spcAft>
                          <a:spcPts val="0"/>
                        </a:spcAft>
                        <a:buNone/>
                      </a:pPr>
                      <a:r>
                        <a:rPr b="1" lang="en" sz="3700">
                          <a:solidFill>
                            <a:schemeClr val="dk1"/>
                          </a:solidFill>
                          <a:latin typeface="Comic Sans MS"/>
                          <a:ea typeface="Comic Sans MS"/>
                          <a:cs typeface="Comic Sans MS"/>
                          <a:sym typeface="Comic Sans MS"/>
                        </a:rPr>
                        <a:t>General info.</a:t>
                      </a:r>
                      <a:endParaRPr b="1" sz="3700"/>
                    </a:p>
                  </a:txBody>
                  <a:tcPr marT="188600" marB="188600" marR="193525" marL="193525">
                    <a:lnL cap="flat" cmpd="sng" w="9525">
                      <a:solidFill>
                        <a:srgbClr val="274E13"/>
                      </a:solidFill>
                      <a:prstDash val="lgDashDot"/>
                      <a:round/>
                      <a:headEnd len="sm" w="sm" type="none"/>
                      <a:tailEnd len="sm" w="sm" type="none"/>
                    </a:lnL>
                    <a:lnR cap="flat" cmpd="sng" w="9525">
                      <a:solidFill>
                        <a:srgbClr val="274E13"/>
                      </a:solidFill>
                      <a:prstDash val="lgDashDot"/>
                      <a:round/>
                      <a:headEnd len="sm" w="sm" type="none"/>
                      <a:tailEnd len="sm" w="sm" type="none"/>
                    </a:lnR>
                    <a:lnT cap="flat" cmpd="sng" w="9525">
                      <a:solidFill>
                        <a:srgbClr val="274E13"/>
                      </a:solidFill>
                      <a:prstDash val="lgDashDot"/>
                      <a:round/>
                      <a:headEnd len="sm" w="sm" type="none"/>
                      <a:tailEnd len="sm" w="sm" type="none"/>
                    </a:lnT>
                    <a:lnB cap="flat" cmpd="sng" w="9525">
                      <a:solidFill>
                        <a:srgbClr val="274E13"/>
                      </a:solidFill>
                      <a:prstDash val="lgDashDot"/>
                      <a:round/>
                      <a:headEnd len="sm" w="sm" type="none"/>
                      <a:tailEnd len="sm" w="sm" type="none"/>
                    </a:lnB>
                    <a:solidFill>
                      <a:srgbClr val="B6D7A8"/>
                    </a:solidFill>
                  </a:tcPr>
                </a:tc>
                <a:tc gridSpan="2" rowSpan="4">
                  <a:txBody>
                    <a:bodyPr>
                      <a:noAutofit/>
                    </a:bodyPr>
                    <a:lstStyle/>
                    <a:p>
                      <a:pPr indent="-704850" lvl="0" marL="939800" rtl="0" algn="l">
                        <a:lnSpc>
                          <a:spcPct val="90000"/>
                        </a:lnSpc>
                        <a:spcBef>
                          <a:spcPts val="1400"/>
                        </a:spcBef>
                        <a:spcAft>
                          <a:spcPts val="0"/>
                        </a:spcAft>
                        <a:buClr>
                          <a:srgbClr val="FF0000"/>
                        </a:buClr>
                        <a:buSzPts val="3700"/>
                        <a:buFont typeface="Calibri"/>
                        <a:buChar char="➢"/>
                      </a:pPr>
                      <a:r>
                        <a:rPr lang="en" sz="3700">
                          <a:solidFill>
                            <a:srgbClr val="FF0000"/>
                          </a:solidFill>
                          <a:latin typeface="Calibri"/>
                          <a:ea typeface="Calibri"/>
                          <a:cs typeface="Calibri"/>
                          <a:sym typeface="Calibri"/>
                        </a:rPr>
                        <a:t>A small Gram negative coccobacilli</a:t>
                      </a:r>
                      <a:endParaRPr sz="3700">
                        <a:solidFill>
                          <a:srgbClr val="FF0000"/>
                        </a:solidFill>
                        <a:latin typeface="Calibri"/>
                        <a:ea typeface="Calibri"/>
                        <a:cs typeface="Calibri"/>
                        <a:sym typeface="Calibri"/>
                      </a:endParaRPr>
                    </a:p>
                    <a:p>
                      <a:pPr indent="-704850" lvl="0" marL="939800" rtl="0" algn="l">
                        <a:lnSpc>
                          <a:spcPct val="90000"/>
                        </a:lnSpc>
                        <a:spcBef>
                          <a:spcPts val="0"/>
                        </a:spcBef>
                        <a:spcAft>
                          <a:spcPts val="0"/>
                        </a:spcAft>
                        <a:buClr>
                          <a:schemeClr val="dk1"/>
                        </a:buClr>
                        <a:buSzPts val="3700"/>
                        <a:buFont typeface="Calibri"/>
                        <a:buChar char="➢"/>
                      </a:pPr>
                      <a:r>
                        <a:rPr lang="en" sz="3700">
                          <a:solidFill>
                            <a:srgbClr val="FF0000"/>
                          </a:solidFill>
                          <a:latin typeface="Calibri"/>
                          <a:ea typeface="Calibri"/>
                          <a:cs typeface="Calibri"/>
                          <a:sym typeface="Calibri"/>
                        </a:rPr>
                        <a:t>Has polysaccharide </a:t>
                      </a:r>
                      <a:r>
                        <a:rPr lang="en" sz="3700">
                          <a:solidFill>
                            <a:schemeClr val="dk1"/>
                          </a:solidFill>
                          <a:latin typeface="Calibri"/>
                          <a:ea typeface="Calibri"/>
                          <a:cs typeface="Calibri"/>
                          <a:sym typeface="Calibri"/>
                        </a:rPr>
                        <a:t>capsule , other species has no capsule.</a:t>
                      </a:r>
                      <a:endParaRPr sz="3700">
                        <a:solidFill>
                          <a:schemeClr val="dk1"/>
                        </a:solidFill>
                        <a:latin typeface="Calibri"/>
                        <a:ea typeface="Calibri"/>
                        <a:cs typeface="Calibri"/>
                        <a:sym typeface="Calibri"/>
                      </a:endParaRPr>
                    </a:p>
                    <a:p>
                      <a:pPr indent="-704850" lvl="0" marL="939800" rtl="0" algn="l">
                        <a:lnSpc>
                          <a:spcPct val="90000"/>
                        </a:lnSpc>
                        <a:spcBef>
                          <a:spcPts val="0"/>
                        </a:spcBef>
                        <a:spcAft>
                          <a:spcPts val="0"/>
                        </a:spcAft>
                        <a:buClr>
                          <a:schemeClr val="dk1"/>
                        </a:buClr>
                        <a:buSzPts val="3700"/>
                        <a:buFont typeface="Playfair Display"/>
                        <a:buChar char="➢"/>
                      </a:pPr>
                      <a:r>
                        <a:rPr lang="en" sz="3700">
                          <a:solidFill>
                            <a:schemeClr val="dk1"/>
                          </a:solidFill>
                          <a:latin typeface="Calibri"/>
                          <a:ea typeface="Calibri"/>
                          <a:cs typeface="Calibri"/>
                          <a:sym typeface="Calibri"/>
                        </a:rPr>
                        <a:t>Need blood for optimal growth, </a:t>
                      </a:r>
                      <a:r>
                        <a:rPr b="1" lang="en" sz="3700">
                          <a:solidFill>
                            <a:srgbClr val="FF0000"/>
                          </a:solidFill>
                          <a:latin typeface="Calibri"/>
                          <a:ea typeface="Calibri"/>
                          <a:cs typeface="Calibri"/>
                          <a:sym typeface="Calibri"/>
                        </a:rPr>
                        <a:t>Hematin </a:t>
                      </a:r>
                      <a:r>
                        <a:rPr lang="en" sz="3700">
                          <a:solidFill>
                            <a:schemeClr val="dk1"/>
                          </a:solidFill>
                          <a:latin typeface="Calibri"/>
                          <a:ea typeface="Calibri"/>
                          <a:cs typeface="Calibri"/>
                          <a:sym typeface="Calibri"/>
                        </a:rPr>
                        <a:t>(factor </a:t>
                      </a:r>
                      <a:r>
                        <a:rPr b="1" lang="en" sz="3700">
                          <a:solidFill>
                            <a:srgbClr val="FF0000"/>
                          </a:solidFill>
                          <a:latin typeface="Calibri"/>
                          <a:ea typeface="Calibri"/>
                          <a:cs typeface="Calibri"/>
                          <a:sym typeface="Calibri"/>
                        </a:rPr>
                        <a:t>X</a:t>
                      </a:r>
                      <a:r>
                        <a:rPr lang="en" sz="3700">
                          <a:solidFill>
                            <a:schemeClr val="dk1"/>
                          </a:solidFill>
                          <a:latin typeface="Calibri"/>
                          <a:ea typeface="Calibri"/>
                          <a:cs typeface="Calibri"/>
                          <a:sym typeface="Calibri"/>
                        </a:rPr>
                        <a:t>) and</a:t>
                      </a:r>
                      <a:r>
                        <a:rPr lang="en" sz="3700">
                          <a:solidFill>
                            <a:srgbClr val="FF0000"/>
                          </a:solidFill>
                          <a:latin typeface="Calibri"/>
                          <a:ea typeface="Calibri"/>
                          <a:cs typeface="Calibri"/>
                          <a:sym typeface="Calibri"/>
                        </a:rPr>
                        <a:t>  </a:t>
                      </a:r>
                      <a:r>
                        <a:rPr b="1" lang="en" sz="3700">
                          <a:solidFill>
                            <a:srgbClr val="274E13"/>
                          </a:solidFill>
                          <a:latin typeface="Calibri"/>
                          <a:ea typeface="Calibri"/>
                          <a:cs typeface="Calibri"/>
                          <a:sym typeface="Calibri"/>
                        </a:rPr>
                        <a:t>NAD</a:t>
                      </a:r>
                      <a:r>
                        <a:rPr lang="en" sz="3700">
                          <a:solidFill>
                            <a:srgbClr val="FF0000"/>
                          </a:solidFill>
                          <a:latin typeface="Calibri"/>
                          <a:ea typeface="Calibri"/>
                          <a:cs typeface="Calibri"/>
                          <a:sym typeface="Calibri"/>
                        </a:rPr>
                        <a:t> </a:t>
                      </a:r>
                      <a:r>
                        <a:rPr lang="en" sz="3700">
                          <a:solidFill>
                            <a:schemeClr val="dk1"/>
                          </a:solidFill>
                          <a:latin typeface="Calibri"/>
                          <a:ea typeface="Calibri"/>
                          <a:cs typeface="Calibri"/>
                          <a:sym typeface="Calibri"/>
                        </a:rPr>
                        <a:t> (factor</a:t>
                      </a:r>
                      <a:r>
                        <a:rPr lang="en" sz="3700">
                          <a:solidFill>
                            <a:srgbClr val="274E13"/>
                          </a:solidFill>
                          <a:latin typeface="Calibri"/>
                          <a:ea typeface="Calibri"/>
                          <a:cs typeface="Calibri"/>
                          <a:sym typeface="Calibri"/>
                        </a:rPr>
                        <a:t> </a:t>
                      </a:r>
                      <a:r>
                        <a:rPr b="1" lang="en" sz="3700">
                          <a:solidFill>
                            <a:srgbClr val="274E13"/>
                          </a:solidFill>
                          <a:latin typeface="Calibri"/>
                          <a:ea typeface="Calibri"/>
                          <a:cs typeface="Calibri"/>
                          <a:sym typeface="Calibri"/>
                        </a:rPr>
                        <a:t>V</a:t>
                      </a:r>
                      <a:r>
                        <a:rPr lang="en" sz="3700">
                          <a:solidFill>
                            <a:schemeClr val="dk1"/>
                          </a:solidFill>
                          <a:latin typeface="Calibri"/>
                          <a:ea typeface="Calibri"/>
                          <a:cs typeface="Calibri"/>
                          <a:sym typeface="Calibri"/>
                        </a:rPr>
                        <a:t>)</a:t>
                      </a:r>
                      <a:endParaRPr sz="3700">
                        <a:solidFill>
                          <a:schemeClr val="dk1"/>
                        </a:solidFill>
                        <a:latin typeface="Calibri"/>
                        <a:ea typeface="Calibri"/>
                        <a:cs typeface="Calibri"/>
                        <a:sym typeface="Calibri"/>
                      </a:endParaRPr>
                    </a:p>
                    <a:p>
                      <a:pPr indent="-704850" lvl="0" marL="939800" rtl="0" algn="l">
                        <a:lnSpc>
                          <a:spcPct val="115000"/>
                        </a:lnSpc>
                        <a:spcBef>
                          <a:spcPts val="0"/>
                        </a:spcBef>
                        <a:spcAft>
                          <a:spcPts val="0"/>
                        </a:spcAft>
                        <a:buClr>
                          <a:schemeClr val="dk1"/>
                        </a:buClr>
                        <a:buSzPts val="3700"/>
                        <a:buFont typeface="Calibri"/>
                        <a:buChar char="➢"/>
                      </a:pPr>
                      <a:r>
                        <a:rPr lang="en" sz="3700">
                          <a:solidFill>
                            <a:schemeClr val="dk1"/>
                          </a:solidFill>
                          <a:latin typeface="Calibri"/>
                          <a:ea typeface="Calibri"/>
                          <a:cs typeface="Calibri"/>
                          <a:sym typeface="Calibri"/>
                        </a:rPr>
                        <a:t>Found in the nasopharynx normal flora</a:t>
                      </a:r>
                      <a:endParaRPr sz="3700">
                        <a:solidFill>
                          <a:schemeClr val="dk1"/>
                        </a:solidFill>
                        <a:latin typeface="Calibri"/>
                        <a:ea typeface="Calibri"/>
                        <a:cs typeface="Calibri"/>
                        <a:sym typeface="Calibri"/>
                      </a:endParaRPr>
                    </a:p>
                    <a:p>
                      <a:pPr indent="-704850" lvl="0" marL="939800" rtl="0" algn="l">
                        <a:lnSpc>
                          <a:spcPct val="115000"/>
                        </a:lnSpc>
                        <a:spcBef>
                          <a:spcPts val="0"/>
                        </a:spcBef>
                        <a:spcAft>
                          <a:spcPts val="0"/>
                        </a:spcAft>
                        <a:buClr>
                          <a:schemeClr val="dk1"/>
                        </a:buClr>
                        <a:buSzPts val="3700"/>
                        <a:buFont typeface="Calibri"/>
                        <a:buChar char="➢"/>
                      </a:pPr>
                      <a:r>
                        <a:rPr lang="en" sz="3700">
                          <a:solidFill>
                            <a:schemeClr val="dk1"/>
                          </a:solidFill>
                          <a:latin typeface="Calibri"/>
                          <a:ea typeface="Calibri"/>
                          <a:cs typeface="Calibri"/>
                          <a:sym typeface="Calibri"/>
                        </a:rPr>
                        <a:t>Major cause of lower RTI , occasionally invade deeper tissues and cause bacteremia.</a:t>
                      </a:r>
                      <a:endParaRPr sz="3700">
                        <a:solidFill>
                          <a:schemeClr val="dk1"/>
                        </a:solidFill>
                        <a:latin typeface="Calibri"/>
                        <a:ea typeface="Calibri"/>
                        <a:cs typeface="Calibri"/>
                        <a:sym typeface="Calibri"/>
                      </a:endParaRPr>
                    </a:p>
                    <a:p>
                      <a:pPr indent="-704850" lvl="0" marL="939800" rtl="0" algn="l">
                        <a:lnSpc>
                          <a:spcPct val="115000"/>
                        </a:lnSpc>
                        <a:spcBef>
                          <a:spcPts val="0"/>
                        </a:spcBef>
                        <a:spcAft>
                          <a:spcPts val="0"/>
                        </a:spcAft>
                        <a:buClr>
                          <a:schemeClr val="dk1"/>
                        </a:buClr>
                        <a:buSzPts val="3700"/>
                        <a:buFont typeface="Playfair Display"/>
                        <a:buChar char="➢"/>
                      </a:pPr>
                      <a:r>
                        <a:rPr b="1" lang="en" sz="3700">
                          <a:solidFill>
                            <a:srgbClr val="FF0000"/>
                          </a:solidFill>
                          <a:latin typeface="Calibri"/>
                          <a:ea typeface="Calibri"/>
                          <a:cs typeface="Calibri"/>
                          <a:sym typeface="Calibri"/>
                        </a:rPr>
                        <a:t>Bacteremia</a:t>
                      </a:r>
                      <a:r>
                        <a:rPr lang="en" sz="3700">
                          <a:solidFill>
                            <a:srgbClr val="FF0000"/>
                          </a:solidFill>
                          <a:latin typeface="Calibri"/>
                          <a:ea typeface="Calibri"/>
                          <a:cs typeface="Calibri"/>
                          <a:sym typeface="Calibri"/>
                        </a:rPr>
                        <a:t> : </a:t>
                      </a:r>
                      <a:r>
                        <a:rPr lang="en" sz="3700">
                          <a:solidFill>
                            <a:schemeClr val="dk1"/>
                          </a:solidFill>
                          <a:latin typeface="Calibri"/>
                          <a:ea typeface="Calibri"/>
                          <a:cs typeface="Calibri"/>
                          <a:sym typeface="Calibri"/>
                        </a:rPr>
                        <a:t>bacteria spread to the CNS ,bones or other organs.</a:t>
                      </a:r>
                      <a:endParaRPr sz="3700">
                        <a:solidFill>
                          <a:schemeClr val="dk1"/>
                        </a:solidFill>
                        <a:latin typeface="Calibri"/>
                        <a:ea typeface="Calibri"/>
                        <a:cs typeface="Calibri"/>
                        <a:sym typeface="Calibri"/>
                      </a:endParaRPr>
                    </a:p>
                    <a:p>
                      <a:pPr indent="-704850" lvl="0" marL="939800" rtl="0" algn="l">
                        <a:lnSpc>
                          <a:spcPct val="115000"/>
                        </a:lnSpc>
                        <a:spcBef>
                          <a:spcPts val="0"/>
                        </a:spcBef>
                        <a:spcAft>
                          <a:spcPts val="0"/>
                        </a:spcAft>
                        <a:buClr>
                          <a:schemeClr val="dk1"/>
                        </a:buClr>
                        <a:buSzPts val="3700"/>
                        <a:buFont typeface="Playfair Display"/>
                        <a:buChar char="➢"/>
                      </a:pPr>
                      <a:r>
                        <a:rPr lang="en" sz="3700">
                          <a:solidFill>
                            <a:schemeClr val="dk1"/>
                          </a:solidFill>
                          <a:latin typeface="Calibri"/>
                          <a:ea typeface="Calibri"/>
                          <a:cs typeface="Calibri"/>
                          <a:sym typeface="Calibri"/>
                        </a:rPr>
                        <a:t>Infection rate decreased since the routine use of </a:t>
                      </a:r>
                      <a:r>
                        <a:rPr b="1" i="1" lang="en" sz="3700">
                          <a:solidFill>
                            <a:srgbClr val="FF0000"/>
                          </a:solidFill>
                          <a:latin typeface="Calibri"/>
                          <a:ea typeface="Calibri"/>
                          <a:cs typeface="Calibri"/>
                          <a:sym typeface="Calibri"/>
                        </a:rPr>
                        <a:t>Hib</a:t>
                      </a:r>
                      <a:r>
                        <a:rPr b="1" lang="en" sz="3700">
                          <a:solidFill>
                            <a:schemeClr val="dk1"/>
                          </a:solidFill>
                          <a:latin typeface="Calibri"/>
                          <a:ea typeface="Calibri"/>
                          <a:cs typeface="Calibri"/>
                          <a:sym typeface="Calibri"/>
                        </a:rPr>
                        <a:t> </a:t>
                      </a:r>
                      <a:r>
                        <a:rPr lang="en" sz="3700">
                          <a:solidFill>
                            <a:schemeClr val="dk1"/>
                          </a:solidFill>
                          <a:latin typeface="Calibri"/>
                          <a:ea typeface="Calibri"/>
                          <a:cs typeface="Calibri"/>
                          <a:sym typeface="Calibri"/>
                        </a:rPr>
                        <a:t>vaccine .</a:t>
                      </a:r>
                      <a:endParaRPr sz="3700">
                        <a:solidFill>
                          <a:schemeClr val="dk1"/>
                        </a:solidFill>
                        <a:latin typeface="Calibri"/>
                        <a:ea typeface="Calibri"/>
                        <a:cs typeface="Calibri"/>
                        <a:sym typeface="Calibri"/>
                      </a:endParaRPr>
                    </a:p>
                  </a:txBody>
                  <a:tcPr marT="188600" marB="188600" marR="193525" marL="193525">
                    <a:lnL cap="flat" cmpd="sng" w="9525">
                      <a:solidFill>
                        <a:srgbClr val="274E13"/>
                      </a:solidFill>
                      <a:prstDash val="lgDashDot"/>
                      <a:round/>
                      <a:headEnd len="sm" w="sm" type="none"/>
                      <a:tailEnd len="sm" w="sm" type="none"/>
                    </a:lnL>
                    <a:lnR cap="flat" cmpd="sng" w="9525">
                      <a:solidFill>
                        <a:srgbClr val="274E13"/>
                      </a:solidFill>
                      <a:prstDash val="lgDashDot"/>
                      <a:round/>
                      <a:headEnd len="sm" w="sm" type="none"/>
                      <a:tailEnd len="sm" w="sm" type="none"/>
                    </a:lnR>
                    <a:lnT cap="flat" cmpd="sng" w="9525">
                      <a:solidFill>
                        <a:srgbClr val="274E13"/>
                      </a:solidFill>
                      <a:prstDash val="lgDashDot"/>
                      <a:round/>
                      <a:headEnd len="sm" w="sm" type="none"/>
                      <a:tailEnd len="sm" w="sm" type="none"/>
                    </a:lnT>
                    <a:lnB cap="flat" cmpd="sng" w="9525">
                      <a:solidFill>
                        <a:srgbClr val="274E13"/>
                      </a:solidFill>
                      <a:prstDash val="lgDashDot"/>
                      <a:round/>
                      <a:headEnd len="sm" w="sm" type="none"/>
                      <a:tailEnd len="sm" w="sm" type="none"/>
                    </a:lnB>
                  </a:tcPr>
                </a:tc>
                <a:tc rowSpan="4" hMerge="1"/>
                <a:tc rowSpan="6">
                  <a:txBody>
                    <a:bodyPr>
                      <a:noAutofit/>
                    </a:bodyPr>
                    <a:lstStyle/>
                    <a:p>
                      <a:pPr indent="0" lvl="0" marL="0" rtl="0" algn="l">
                        <a:spcBef>
                          <a:spcPts val="0"/>
                        </a:spcBef>
                        <a:spcAft>
                          <a:spcPts val="0"/>
                        </a:spcAft>
                        <a:buNone/>
                      </a:pPr>
                      <a:r>
                        <a:t/>
                      </a:r>
                      <a:endParaRPr/>
                    </a:p>
                  </a:txBody>
                  <a:tcPr marT="188600" marB="188600" marR="193525" marL="193525">
                    <a:lnL cap="flat" cmpd="sng" w="9525">
                      <a:solidFill>
                        <a:srgbClr val="274E13"/>
                      </a:solidFill>
                      <a:prstDash val="lgDashDot"/>
                      <a:round/>
                      <a:headEnd len="sm" w="sm" type="none"/>
                      <a:tailEnd len="sm" w="sm" type="none"/>
                    </a:lnL>
                    <a:lnR cap="flat" cmpd="sng" w="9525">
                      <a:solidFill>
                        <a:srgbClr val="274E13"/>
                      </a:solidFill>
                      <a:prstDash val="lgDashDot"/>
                      <a:round/>
                      <a:headEnd len="sm" w="sm" type="none"/>
                      <a:tailEnd len="sm" w="sm" type="none"/>
                    </a:lnR>
                    <a:lnT cap="flat" cmpd="sng" w="9525">
                      <a:solidFill>
                        <a:srgbClr val="274E13"/>
                      </a:solidFill>
                      <a:prstDash val="lgDashDot"/>
                      <a:round/>
                      <a:headEnd len="sm" w="sm" type="none"/>
                      <a:tailEnd len="sm" w="sm" type="none"/>
                    </a:lnT>
                    <a:lnB cap="flat" cmpd="sng" w="9525">
                      <a:solidFill>
                        <a:srgbClr val="274E13"/>
                      </a:solidFill>
                      <a:prstDash val="lgDashDot"/>
                      <a:round/>
                      <a:headEnd len="sm" w="sm" type="none"/>
                      <a:tailEnd len="sm" w="sm" type="none"/>
                    </a:lnB>
                  </a:tcPr>
                </a:tc>
              </a:tr>
              <a:tr h="2182775">
                <a:tc vMerge="1"/>
                <a:tc gridSpan="2" vMerge="1"/>
                <a:tc hMerge="1" vMerge="1"/>
                <a:tc vMerge="1"/>
              </a:tr>
              <a:tr h="2182775">
                <a:tc vMerge="1"/>
                <a:tc gridSpan="2" vMerge="1"/>
                <a:tc hMerge="1" vMerge="1"/>
                <a:tc vMerge="1"/>
              </a:tr>
              <a:tr h="3670825">
                <a:tc vMerge="1"/>
                <a:tc gridSpan="2" vMerge="1"/>
                <a:tc hMerge="1" vMerge="1"/>
                <a:tc vMerge="1"/>
              </a:tr>
              <a:tr h="3545550">
                <a:tc>
                  <a:txBody>
                    <a:bodyPr>
                      <a:noAutofit/>
                    </a:bodyPr>
                    <a:lstStyle/>
                    <a:p>
                      <a:pPr indent="0" lvl="0" marL="0" rtl="0" algn="l">
                        <a:spcBef>
                          <a:spcPts val="0"/>
                        </a:spcBef>
                        <a:spcAft>
                          <a:spcPts val="0"/>
                        </a:spcAft>
                        <a:buNone/>
                      </a:pPr>
                      <a:r>
                        <a:rPr b="1" lang="en" sz="3700">
                          <a:solidFill>
                            <a:schemeClr val="dk1"/>
                          </a:solidFill>
                          <a:latin typeface="Comic Sans MS"/>
                          <a:ea typeface="Comic Sans MS"/>
                          <a:cs typeface="Comic Sans MS"/>
                          <a:sym typeface="Comic Sans MS"/>
                        </a:rPr>
                        <a:t>serotype</a:t>
                      </a:r>
                      <a:endParaRPr b="1" sz="3700">
                        <a:solidFill>
                          <a:schemeClr val="dk1"/>
                        </a:solidFill>
                        <a:latin typeface="Comic Sans MS"/>
                        <a:ea typeface="Comic Sans MS"/>
                        <a:cs typeface="Comic Sans MS"/>
                        <a:sym typeface="Comic Sans MS"/>
                      </a:endParaRPr>
                    </a:p>
                  </a:txBody>
                  <a:tcPr marT="188600" marB="188600" marR="193525" marL="193525">
                    <a:lnL cap="flat" cmpd="sng" w="9525">
                      <a:solidFill>
                        <a:srgbClr val="274E13"/>
                      </a:solidFill>
                      <a:prstDash val="lgDashDot"/>
                      <a:round/>
                      <a:headEnd len="sm" w="sm" type="none"/>
                      <a:tailEnd len="sm" w="sm" type="none"/>
                    </a:lnL>
                    <a:lnR cap="flat" cmpd="sng" w="9525">
                      <a:solidFill>
                        <a:srgbClr val="274E13"/>
                      </a:solidFill>
                      <a:prstDash val="lgDashDot"/>
                      <a:round/>
                      <a:headEnd len="sm" w="sm" type="none"/>
                      <a:tailEnd len="sm" w="sm" type="none"/>
                    </a:lnR>
                    <a:lnT cap="flat" cmpd="sng" w="9525">
                      <a:solidFill>
                        <a:srgbClr val="274E13"/>
                      </a:solidFill>
                      <a:prstDash val="lgDashDot"/>
                      <a:round/>
                      <a:headEnd len="sm" w="sm" type="none"/>
                      <a:tailEnd len="sm" w="sm" type="none"/>
                    </a:lnT>
                    <a:lnB cap="flat" cmpd="sng" w="9525">
                      <a:solidFill>
                        <a:srgbClr val="274E13"/>
                      </a:solidFill>
                      <a:prstDash val="lgDashDot"/>
                      <a:round/>
                      <a:headEnd len="sm" w="sm" type="none"/>
                      <a:tailEnd len="sm" w="sm" type="none"/>
                    </a:lnB>
                    <a:solidFill>
                      <a:srgbClr val="B6D7A8"/>
                    </a:solidFill>
                  </a:tcPr>
                </a:tc>
                <a:tc gridSpan="2">
                  <a:txBody>
                    <a:bodyPr>
                      <a:noAutofit/>
                    </a:bodyPr>
                    <a:lstStyle/>
                    <a:p>
                      <a:pPr indent="-704850" lvl="0" marL="939800" rtl="0" algn="l">
                        <a:lnSpc>
                          <a:spcPct val="90000"/>
                        </a:lnSpc>
                        <a:spcBef>
                          <a:spcPts val="1400"/>
                        </a:spcBef>
                        <a:spcAft>
                          <a:spcPts val="0"/>
                        </a:spcAft>
                        <a:buClr>
                          <a:schemeClr val="dk1"/>
                        </a:buClr>
                        <a:buSzPts val="3700"/>
                        <a:buFont typeface="Calibri"/>
                        <a:buChar char="➢"/>
                      </a:pPr>
                      <a:r>
                        <a:rPr lang="en" sz="3700">
                          <a:solidFill>
                            <a:schemeClr val="dk1"/>
                          </a:solidFill>
                          <a:latin typeface="Calibri"/>
                          <a:ea typeface="Calibri"/>
                          <a:cs typeface="Calibri"/>
                          <a:sym typeface="Calibri"/>
                        </a:rPr>
                        <a:t>Many serotypes</a:t>
                      </a:r>
                      <a:r>
                        <a:rPr lang="en" sz="3700">
                          <a:solidFill>
                            <a:srgbClr val="FF0000"/>
                          </a:solidFill>
                          <a:latin typeface="Calibri"/>
                          <a:ea typeface="Calibri"/>
                          <a:cs typeface="Calibri"/>
                          <a:sym typeface="Calibri"/>
                        </a:rPr>
                        <a:t> a-f</a:t>
                      </a:r>
                      <a:r>
                        <a:rPr lang="en" sz="3700">
                          <a:solidFill>
                            <a:schemeClr val="dk1"/>
                          </a:solidFill>
                          <a:latin typeface="Calibri"/>
                          <a:ea typeface="Calibri"/>
                          <a:cs typeface="Calibri"/>
                          <a:sym typeface="Calibri"/>
                        </a:rPr>
                        <a:t> , </a:t>
                      </a:r>
                      <a:r>
                        <a:rPr i="1" lang="en" sz="3700">
                          <a:solidFill>
                            <a:schemeClr val="dk1"/>
                          </a:solidFill>
                          <a:latin typeface="Calibri"/>
                          <a:ea typeface="Calibri"/>
                          <a:cs typeface="Calibri"/>
                          <a:sym typeface="Calibri"/>
                        </a:rPr>
                        <a:t>H.influenzae</a:t>
                      </a:r>
                      <a:r>
                        <a:rPr lang="en" sz="3700">
                          <a:solidFill>
                            <a:schemeClr val="dk1"/>
                          </a:solidFill>
                          <a:latin typeface="Calibri"/>
                          <a:ea typeface="Calibri"/>
                          <a:cs typeface="Calibri"/>
                          <a:sym typeface="Calibri"/>
                        </a:rPr>
                        <a:t> </a:t>
                      </a:r>
                      <a:r>
                        <a:rPr lang="en" sz="3700">
                          <a:solidFill>
                            <a:srgbClr val="FF0000"/>
                          </a:solidFill>
                          <a:latin typeface="Calibri"/>
                          <a:ea typeface="Calibri"/>
                          <a:cs typeface="Calibri"/>
                          <a:sym typeface="Calibri"/>
                        </a:rPr>
                        <a:t>type </a:t>
                      </a:r>
                      <a:r>
                        <a:rPr i="1" lang="en" sz="3700">
                          <a:solidFill>
                            <a:srgbClr val="FF0000"/>
                          </a:solidFill>
                          <a:latin typeface="Calibri"/>
                          <a:ea typeface="Calibri"/>
                          <a:cs typeface="Calibri"/>
                          <a:sym typeface="Calibri"/>
                        </a:rPr>
                        <a:t>b</a:t>
                      </a:r>
                      <a:r>
                        <a:rPr lang="en" sz="3700">
                          <a:solidFill>
                            <a:srgbClr val="FF0000"/>
                          </a:solidFill>
                          <a:latin typeface="Calibri"/>
                          <a:ea typeface="Calibri"/>
                          <a:cs typeface="Calibri"/>
                          <a:sym typeface="Calibri"/>
                        </a:rPr>
                        <a:t> </a:t>
                      </a:r>
                      <a:r>
                        <a:rPr lang="en" sz="3700">
                          <a:solidFill>
                            <a:schemeClr val="dk1"/>
                          </a:solidFill>
                          <a:latin typeface="Calibri"/>
                          <a:ea typeface="Calibri"/>
                          <a:cs typeface="Calibri"/>
                          <a:sym typeface="Calibri"/>
                        </a:rPr>
                        <a:t>has a capsule made of a polymer of PRP </a:t>
                      </a:r>
                      <a:r>
                        <a:rPr lang="en" sz="3700">
                          <a:solidFill>
                            <a:srgbClr val="FF0000"/>
                          </a:solidFill>
                          <a:latin typeface="Calibri"/>
                          <a:ea typeface="Calibri"/>
                          <a:cs typeface="Calibri"/>
                          <a:sym typeface="Calibri"/>
                        </a:rPr>
                        <a:t>(Polyribosyl Ribitol Phosphate)</a:t>
                      </a:r>
                      <a:r>
                        <a:rPr lang="en" sz="3700">
                          <a:solidFill>
                            <a:schemeClr val="dk1"/>
                          </a:solidFill>
                          <a:latin typeface="Calibri"/>
                          <a:ea typeface="Calibri"/>
                          <a:cs typeface="Calibri"/>
                          <a:sym typeface="Calibri"/>
                        </a:rPr>
                        <a:t> causes acute life threatening invasive infections </a:t>
                      </a:r>
                      <a:endParaRPr sz="2900">
                        <a:latin typeface="Calibri"/>
                        <a:ea typeface="Calibri"/>
                        <a:cs typeface="Calibri"/>
                        <a:sym typeface="Calibri"/>
                      </a:endParaRPr>
                    </a:p>
                  </a:txBody>
                  <a:tcPr marT="188600" marB="188600" marR="193525" marL="193525">
                    <a:lnL cap="flat" cmpd="sng" w="9525">
                      <a:solidFill>
                        <a:srgbClr val="274E13"/>
                      </a:solidFill>
                      <a:prstDash val="lgDashDot"/>
                      <a:round/>
                      <a:headEnd len="sm" w="sm" type="none"/>
                      <a:tailEnd len="sm" w="sm" type="none"/>
                    </a:lnL>
                    <a:lnR cap="flat" cmpd="sng" w="9525">
                      <a:solidFill>
                        <a:srgbClr val="274E13"/>
                      </a:solidFill>
                      <a:prstDash val="lgDashDot"/>
                      <a:round/>
                      <a:headEnd len="sm" w="sm" type="none"/>
                      <a:tailEnd len="sm" w="sm" type="none"/>
                    </a:lnR>
                    <a:lnT cap="flat" cmpd="sng" w="9525">
                      <a:solidFill>
                        <a:srgbClr val="274E13"/>
                      </a:solidFill>
                      <a:prstDash val="lgDashDot"/>
                      <a:round/>
                      <a:headEnd len="sm" w="sm" type="none"/>
                      <a:tailEnd len="sm" w="sm" type="none"/>
                    </a:lnT>
                    <a:lnB cap="flat" cmpd="sng" w="9525">
                      <a:solidFill>
                        <a:srgbClr val="274E13"/>
                      </a:solidFill>
                      <a:prstDash val="lgDashDot"/>
                      <a:round/>
                      <a:headEnd len="sm" w="sm" type="none"/>
                      <a:tailEnd len="sm" w="sm" type="none"/>
                    </a:lnB>
                  </a:tcPr>
                </a:tc>
                <a:tc hMerge="1"/>
                <a:tc vMerge="1"/>
              </a:tr>
              <a:tr h="2603875">
                <a:tc>
                  <a:txBody>
                    <a:bodyPr>
                      <a:noAutofit/>
                    </a:bodyPr>
                    <a:lstStyle/>
                    <a:p>
                      <a:pPr indent="0" lvl="0" marL="0" rtl="0" algn="l">
                        <a:spcBef>
                          <a:spcPts val="0"/>
                        </a:spcBef>
                        <a:spcAft>
                          <a:spcPts val="0"/>
                        </a:spcAft>
                        <a:buNone/>
                      </a:pPr>
                      <a:r>
                        <a:rPr b="1" lang="en" sz="3700">
                          <a:solidFill>
                            <a:schemeClr val="dk1"/>
                          </a:solidFill>
                          <a:latin typeface="Comic Sans MS"/>
                          <a:ea typeface="Comic Sans MS"/>
                          <a:cs typeface="Comic Sans MS"/>
                          <a:sym typeface="Comic Sans MS"/>
                        </a:rPr>
                        <a:t>Prognosis</a:t>
                      </a:r>
                      <a:endParaRPr b="1" sz="3700">
                        <a:solidFill>
                          <a:schemeClr val="dk1"/>
                        </a:solidFill>
                        <a:latin typeface="Comic Sans MS"/>
                        <a:ea typeface="Comic Sans MS"/>
                        <a:cs typeface="Comic Sans MS"/>
                        <a:sym typeface="Comic Sans MS"/>
                      </a:endParaRPr>
                    </a:p>
                    <a:p>
                      <a:pPr indent="0" lvl="0" marL="0" rtl="0" algn="l">
                        <a:spcBef>
                          <a:spcPts val="0"/>
                        </a:spcBef>
                        <a:spcAft>
                          <a:spcPts val="0"/>
                        </a:spcAft>
                        <a:buNone/>
                      </a:pPr>
                      <a:r>
                        <a:t/>
                      </a:r>
                      <a:endParaRPr sz="2900"/>
                    </a:p>
                  </a:txBody>
                  <a:tcPr marT="188600" marB="188600" marR="193525" marL="193525">
                    <a:lnL cap="flat" cmpd="sng" w="9525">
                      <a:solidFill>
                        <a:srgbClr val="274E13"/>
                      </a:solidFill>
                      <a:prstDash val="lgDashDot"/>
                      <a:round/>
                      <a:headEnd len="sm" w="sm" type="none"/>
                      <a:tailEnd len="sm" w="sm" type="none"/>
                    </a:lnL>
                    <a:lnR cap="flat" cmpd="sng" w="9525">
                      <a:solidFill>
                        <a:srgbClr val="274E13"/>
                      </a:solidFill>
                      <a:prstDash val="lgDashDot"/>
                      <a:round/>
                      <a:headEnd len="sm" w="sm" type="none"/>
                      <a:tailEnd len="sm" w="sm" type="none"/>
                    </a:lnR>
                    <a:lnT cap="flat" cmpd="sng" w="9525">
                      <a:solidFill>
                        <a:srgbClr val="274E13"/>
                      </a:solidFill>
                      <a:prstDash val="lgDashDot"/>
                      <a:round/>
                      <a:headEnd len="sm" w="sm" type="none"/>
                      <a:tailEnd len="sm" w="sm" type="none"/>
                    </a:lnT>
                    <a:lnB cap="flat" cmpd="sng" w="9525">
                      <a:solidFill>
                        <a:srgbClr val="274E13"/>
                      </a:solidFill>
                      <a:prstDash val="lgDashDot"/>
                      <a:round/>
                      <a:headEnd len="sm" w="sm" type="none"/>
                      <a:tailEnd len="sm" w="sm" type="none"/>
                    </a:lnB>
                    <a:solidFill>
                      <a:srgbClr val="B6D7A8"/>
                    </a:solidFill>
                  </a:tcPr>
                </a:tc>
                <a:tc gridSpan="2">
                  <a:txBody>
                    <a:bodyPr>
                      <a:noAutofit/>
                    </a:bodyPr>
                    <a:lstStyle/>
                    <a:p>
                      <a:pPr indent="-704850" lvl="0" marL="939800" rtl="0" algn="l">
                        <a:lnSpc>
                          <a:spcPct val="115000"/>
                        </a:lnSpc>
                        <a:spcBef>
                          <a:spcPts val="1400"/>
                        </a:spcBef>
                        <a:spcAft>
                          <a:spcPts val="0"/>
                        </a:spcAft>
                        <a:buClr>
                          <a:srgbClr val="FF0000"/>
                        </a:buClr>
                        <a:buSzPts val="3700"/>
                        <a:buFont typeface="Calibri"/>
                        <a:buChar char="➢"/>
                      </a:pPr>
                      <a:r>
                        <a:rPr lang="en" sz="3700">
                          <a:solidFill>
                            <a:srgbClr val="FF0000"/>
                          </a:solidFill>
                          <a:latin typeface="Calibri"/>
                          <a:ea typeface="Calibri"/>
                          <a:cs typeface="Calibri"/>
                          <a:sym typeface="Calibri"/>
                        </a:rPr>
                        <a:t>3-6% mortality rate</a:t>
                      </a:r>
                      <a:endParaRPr sz="3700">
                        <a:solidFill>
                          <a:srgbClr val="FF0000"/>
                        </a:solidFill>
                        <a:latin typeface="Calibri"/>
                        <a:ea typeface="Calibri"/>
                        <a:cs typeface="Calibri"/>
                        <a:sym typeface="Calibri"/>
                      </a:endParaRPr>
                    </a:p>
                    <a:p>
                      <a:pPr indent="-704850" lvl="0" marL="939800" rtl="0" algn="l">
                        <a:lnSpc>
                          <a:spcPct val="115000"/>
                        </a:lnSpc>
                        <a:spcBef>
                          <a:spcPts val="0"/>
                        </a:spcBef>
                        <a:spcAft>
                          <a:spcPts val="0"/>
                        </a:spcAft>
                        <a:buClr>
                          <a:schemeClr val="dk1"/>
                        </a:buClr>
                        <a:buSzPts val="3700"/>
                        <a:buFont typeface="Calibri"/>
                        <a:buChar char="➢"/>
                      </a:pPr>
                      <a:r>
                        <a:rPr lang="en" sz="3700">
                          <a:solidFill>
                            <a:schemeClr val="dk1"/>
                          </a:solidFill>
                          <a:latin typeface="Calibri"/>
                          <a:ea typeface="Calibri"/>
                          <a:cs typeface="Calibri"/>
                          <a:sym typeface="Calibri"/>
                        </a:rPr>
                        <a:t>1/3 of survivals have significant neurological sequelae</a:t>
                      </a:r>
                      <a:endParaRPr sz="2900">
                        <a:latin typeface="Calibri"/>
                        <a:ea typeface="Calibri"/>
                        <a:cs typeface="Calibri"/>
                        <a:sym typeface="Calibri"/>
                      </a:endParaRPr>
                    </a:p>
                  </a:txBody>
                  <a:tcPr marT="188600" marB="188600" marR="193525" marL="193525">
                    <a:lnL cap="flat" cmpd="sng" w="9525">
                      <a:solidFill>
                        <a:srgbClr val="274E13"/>
                      </a:solidFill>
                      <a:prstDash val="lgDashDot"/>
                      <a:round/>
                      <a:headEnd len="sm" w="sm" type="none"/>
                      <a:tailEnd len="sm" w="sm" type="none"/>
                    </a:lnL>
                    <a:lnR cap="flat" cmpd="sng" w="9525">
                      <a:solidFill>
                        <a:srgbClr val="274E13"/>
                      </a:solidFill>
                      <a:prstDash val="lgDashDot"/>
                      <a:round/>
                      <a:headEnd len="sm" w="sm" type="none"/>
                      <a:tailEnd len="sm" w="sm" type="none"/>
                    </a:lnR>
                    <a:lnT cap="flat" cmpd="sng" w="9525">
                      <a:solidFill>
                        <a:srgbClr val="274E13"/>
                      </a:solidFill>
                      <a:prstDash val="lgDashDot"/>
                      <a:round/>
                      <a:headEnd len="sm" w="sm" type="none"/>
                      <a:tailEnd len="sm" w="sm" type="none"/>
                    </a:lnT>
                    <a:lnB cap="flat" cmpd="sng" w="9525">
                      <a:solidFill>
                        <a:srgbClr val="274E13"/>
                      </a:solidFill>
                      <a:prstDash val="lgDashDot"/>
                      <a:round/>
                      <a:headEnd len="sm" w="sm" type="none"/>
                      <a:tailEnd len="sm" w="sm" type="none"/>
                    </a:lnB>
                  </a:tcPr>
                </a:tc>
                <a:tc hMerge="1"/>
                <a:tc vMerge="1"/>
              </a:tr>
            </a:tbl>
          </a:graphicData>
        </a:graphic>
      </p:graphicFrame>
      <p:pic>
        <p:nvPicPr>
          <p:cNvPr id="135" name="Google Shape;135;p19"/>
          <p:cNvPicPr preferRelativeResize="0"/>
          <p:nvPr/>
        </p:nvPicPr>
        <p:blipFill>
          <a:blip r:embed="rId5">
            <a:alphaModFix/>
          </a:blip>
          <a:stretch>
            <a:fillRect/>
          </a:stretch>
        </p:blipFill>
        <p:spPr>
          <a:xfrm>
            <a:off x="12231691" y="2081067"/>
            <a:ext cx="4757316" cy="1521763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139" name="Shape 139"/>
        <p:cNvGrpSpPr/>
        <p:nvPr/>
      </p:nvGrpSpPr>
      <p:grpSpPr>
        <a:xfrm>
          <a:off x="0" y="0"/>
          <a:ext cx="0" cy="0"/>
          <a:chOff x="0" y="0"/>
          <a:chExt cx="0" cy="0"/>
        </a:xfrm>
      </p:grpSpPr>
      <p:pic>
        <p:nvPicPr>
          <p:cNvPr id="140" name="Google Shape;140;p20"/>
          <p:cNvPicPr preferRelativeResize="0"/>
          <p:nvPr/>
        </p:nvPicPr>
        <p:blipFill>
          <a:blip r:embed="rId4">
            <a:alphaModFix/>
          </a:blip>
          <a:stretch>
            <a:fillRect/>
          </a:stretch>
        </p:blipFill>
        <p:spPr>
          <a:xfrm>
            <a:off x="4733344" y="2488152"/>
            <a:ext cx="9586545" cy="668108"/>
          </a:xfrm>
          <a:prstGeom prst="rect">
            <a:avLst/>
          </a:prstGeom>
          <a:noFill/>
          <a:ln>
            <a:noFill/>
          </a:ln>
        </p:spPr>
      </p:pic>
      <p:graphicFrame>
        <p:nvGraphicFramePr>
          <p:cNvPr id="141" name="Google Shape;141;p20"/>
          <p:cNvGraphicFramePr/>
          <p:nvPr/>
        </p:nvGraphicFramePr>
        <p:xfrm>
          <a:off x="259133" y="466654"/>
          <a:ext cx="3000000" cy="3000000"/>
        </p:xfrm>
        <a:graphic>
          <a:graphicData uri="http://schemas.openxmlformats.org/drawingml/2006/table">
            <a:tbl>
              <a:tblPr>
                <a:noFill/>
                <a:tableStyleId>{92514E07-169D-485B-973F-D6F749F73A11}</a:tableStyleId>
              </a:tblPr>
              <a:tblGrid>
                <a:gridCol w="3537225"/>
                <a:gridCol w="4902300"/>
                <a:gridCol w="3594275"/>
                <a:gridCol w="4845250"/>
              </a:tblGrid>
              <a:tr h="1293825">
                <a:tc gridSpan="4">
                  <a:txBody>
                    <a:bodyPr>
                      <a:noAutofit/>
                    </a:bodyPr>
                    <a:lstStyle/>
                    <a:p>
                      <a:pPr indent="0" lvl="0" marL="0" rtl="0" algn="ctr">
                        <a:spcBef>
                          <a:spcPts val="0"/>
                        </a:spcBef>
                        <a:spcAft>
                          <a:spcPts val="0"/>
                        </a:spcAft>
                        <a:buClr>
                          <a:schemeClr val="dk1"/>
                        </a:buClr>
                        <a:buSzPts val="2300"/>
                        <a:buFont typeface="Arial"/>
                        <a:buNone/>
                      </a:pPr>
                      <a:r>
                        <a:rPr b="1" lang="en" sz="5800">
                          <a:solidFill>
                            <a:schemeClr val="dk1"/>
                          </a:solidFill>
                          <a:latin typeface="Josefin Sans"/>
                          <a:ea typeface="Josefin Sans"/>
                          <a:cs typeface="Josefin Sans"/>
                          <a:sym typeface="Josefin Sans"/>
                        </a:rPr>
                        <a:t>E. coli</a:t>
                      </a:r>
                      <a:endParaRPr b="1" sz="2900">
                        <a:latin typeface="Josefin Sans"/>
                        <a:ea typeface="Josefin Sans"/>
                        <a:cs typeface="Josefin Sans"/>
                        <a:sym typeface="Josefin Sans"/>
                      </a:endParaRPr>
                    </a:p>
                  </a:txBody>
                  <a:tcPr marT="188600" marB="188600" marR="193525" marL="193525">
                    <a:lnL cap="flat" cmpd="sng" w="9525">
                      <a:solidFill>
                        <a:srgbClr val="274E13"/>
                      </a:solidFill>
                      <a:prstDash val="lgDashDot"/>
                      <a:round/>
                      <a:headEnd len="sm" w="sm" type="none"/>
                      <a:tailEnd len="sm" w="sm" type="none"/>
                    </a:lnL>
                    <a:lnR cap="flat" cmpd="sng" w="9525">
                      <a:solidFill>
                        <a:srgbClr val="274E13"/>
                      </a:solidFill>
                      <a:prstDash val="lgDashDot"/>
                      <a:round/>
                      <a:headEnd len="sm" w="sm" type="none"/>
                      <a:tailEnd len="sm" w="sm" type="none"/>
                    </a:lnR>
                    <a:lnT cap="flat" cmpd="sng" w="9525">
                      <a:solidFill>
                        <a:srgbClr val="274E13"/>
                      </a:solidFill>
                      <a:prstDash val="lgDashDot"/>
                      <a:round/>
                      <a:headEnd len="sm" w="sm" type="none"/>
                      <a:tailEnd len="sm" w="sm" type="none"/>
                    </a:lnT>
                    <a:lnB cap="flat" cmpd="sng" w="9525">
                      <a:solidFill>
                        <a:srgbClr val="274E13"/>
                      </a:solidFill>
                      <a:prstDash val="lgDashDot"/>
                      <a:round/>
                      <a:headEnd len="sm" w="sm" type="none"/>
                      <a:tailEnd len="sm" w="sm" type="none"/>
                    </a:lnB>
                    <a:solidFill>
                      <a:srgbClr val="93C47D"/>
                    </a:solidFill>
                  </a:tcPr>
                </a:tc>
                <a:tc hMerge="1"/>
                <a:tc hMerge="1"/>
                <a:tc hMerge="1"/>
              </a:tr>
              <a:tr h="2204275">
                <a:tc>
                  <a:txBody>
                    <a:bodyPr>
                      <a:noAutofit/>
                    </a:bodyPr>
                    <a:lstStyle/>
                    <a:p>
                      <a:pPr indent="0" lvl="0" marL="0" rtl="0" algn="l">
                        <a:spcBef>
                          <a:spcPts val="0"/>
                        </a:spcBef>
                        <a:spcAft>
                          <a:spcPts val="0"/>
                        </a:spcAft>
                        <a:buClr>
                          <a:schemeClr val="dk1"/>
                        </a:buClr>
                        <a:buSzPts val="2300"/>
                        <a:buFont typeface="Arial"/>
                        <a:buNone/>
                      </a:pPr>
                      <a:r>
                        <a:rPr b="1" lang="en" sz="3700">
                          <a:solidFill>
                            <a:schemeClr val="dk1"/>
                          </a:solidFill>
                          <a:latin typeface="Josefin Sans"/>
                          <a:ea typeface="Josefin Sans"/>
                          <a:cs typeface="Josefin Sans"/>
                          <a:sym typeface="Josefin Sans"/>
                        </a:rPr>
                        <a:t>General info.</a:t>
                      </a:r>
                      <a:endParaRPr b="1" sz="3700">
                        <a:solidFill>
                          <a:schemeClr val="dk1"/>
                        </a:solidFill>
                        <a:latin typeface="Josefin Sans"/>
                        <a:ea typeface="Josefin Sans"/>
                        <a:cs typeface="Josefin Sans"/>
                        <a:sym typeface="Josefin Sans"/>
                      </a:endParaRPr>
                    </a:p>
                    <a:p>
                      <a:pPr indent="0" lvl="0" marL="0" rtl="0" algn="l">
                        <a:spcBef>
                          <a:spcPts val="0"/>
                        </a:spcBef>
                        <a:spcAft>
                          <a:spcPts val="0"/>
                        </a:spcAft>
                        <a:buNone/>
                      </a:pPr>
                      <a:r>
                        <a:t/>
                      </a:r>
                      <a:endParaRPr sz="2900">
                        <a:latin typeface="Josefin Sans"/>
                        <a:ea typeface="Josefin Sans"/>
                        <a:cs typeface="Josefin Sans"/>
                        <a:sym typeface="Josefin Sans"/>
                      </a:endParaRPr>
                    </a:p>
                  </a:txBody>
                  <a:tcPr marT="188600" marB="188600" marR="193525" marL="193525">
                    <a:lnL cap="flat" cmpd="sng" w="9525">
                      <a:solidFill>
                        <a:srgbClr val="274E13"/>
                      </a:solidFill>
                      <a:prstDash val="lgDashDot"/>
                      <a:round/>
                      <a:headEnd len="sm" w="sm" type="none"/>
                      <a:tailEnd len="sm" w="sm" type="none"/>
                    </a:lnL>
                    <a:lnR cap="flat" cmpd="sng" w="9525">
                      <a:solidFill>
                        <a:srgbClr val="274E13"/>
                      </a:solidFill>
                      <a:prstDash val="lgDashDot"/>
                      <a:round/>
                      <a:headEnd len="sm" w="sm" type="none"/>
                      <a:tailEnd len="sm" w="sm" type="none"/>
                    </a:lnR>
                    <a:lnT cap="flat" cmpd="sng" w="9525">
                      <a:solidFill>
                        <a:srgbClr val="274E13"/>
                      </a:solidFill>
                      <a:prstDash val="lgDashDot"/>
                      <a:round/>
                      <a:headEnd len="sm" w="sm" type="none"/>
                      <a:tailEnd len="sm" w="sm" type="none"/>
                    </a:lnT>
                    <a:lnB cap="flat" cmpd="sng" w="9525">
                      <a:solidFill>
                        <a:srgbClr val="274E13"/>
                      </a:solidFill>
                      <a:prstDash val="lgDashDot"/>
                      <a:round/>
                      <a:headEnd len="sm" w="sm" type="none"/>
                      <a:tailEnd len="sm" w="sm" type="none"/>
                    </a:lnB>
                    <a:solidFill>
                      <a:srgbClr val="B6D7A8"/>
                    </a:solidFill>
                  </a:tcPr>
                </a:tc>
                <a:tc gridSpan="2">
                  <a:txBody>
                    <a:bodyPr>
                      <a:noAutofit/>
                    </a:bodyPr>
                    <a:lstStyle/>
                    <a:p>
                      <a:pPr indent="-692150" lvl="0" marL="939800" rtl="0" algn="l">
                        <a:lnSpc>
                          <a:spcPct val="115000"/>
                        </a:lnSpc>
                        <a:spcBef>
                          <a:spcPts val="1400"/>
                        </a:spcBef>
                        <a:spcAft>
                          <a:spcPts val="0"/>
                        </a:spcAft>
                        <a:buClr>
                          <a:srgbClr val="FF0000"/>
                        </a:buClr>
                        <a:buSzPts val="3500"/>
                        <a:buFont typeface="Calibri"/>
                        <a:buChar char="➢"/>
                      </a:pPr>
                      <a:r>
                        <a:rPr lang="en" sz="3500">
                          <a:solidFill>
                            <a:srgbClr val="FF0000"/>
                          </a:solidFill>
                          <a:latin typeface="Calibri"/>
                          <a:ea typeface="Calibri"/>
                          <a:cs typeface="Calibri"/>
                          <a:sym typeface="Calibri"/>
                        </a:rPr>
                        <a:t>A Gram negative bacilli</a:t>
                      </a:r>
                      <a:endParaRPr sz="3500">
                        <a:solidFill>
                          <a:srgbClr val="FF0000"/>
                        </a:solidFill>
                        <a:latin typeface="Calibri"/>
                        <a:ea typeface="Calibri"/>
                        <a:cs typeface="Calibri"/>
                        <a:sym typeface="Calibri"/>
                      </a:endParaRPr>
                    </a:p>
                    <a:p>
                      <a:pPr indent="-692150" lvl="0" marL="939800" rtl="0" algn="l">
                        <a:lnSpc>
                          <a:spcPct val="115000"/>
                        </a:lnSpc>
                        <a:spcBef>
                          <a:spcPts val="0"/>
                        </a:spcBef>
                        <a:spcAft>
                          <a:spcPts val="0"/>
                        </a:spcAft>
                        <a:buClr>
                          <a:schemeClr val="dk1"/>
                        </a:buClr>
                        <a:buSzPts val="3500"/>
                        <a:buFont typeface="Calibri"/>
                        <a:buChar char="➢"/>
                      </a:pPr>
                      <a:r>
                        <a:rPr lang="en" sz="3500">
                          <a:solidFill>
                            <a:schemeClr val="dk1"/>
                          </a:solidFill>
                          <a:latin typeface="Calibri"/>
                          <a:ea typeface="Calibri"/>
                          <a:cs typeface="Calibri"/>
                          <a:sym typeface="Calibri"/>
                        </a:rPr>
                        <a:t>Most common cause of neonatal meningitis</a:t>
                      </a:r>
                      <a:endParaRPr sz="3500">
                        <a:solidFill>
                          <a:schemeClr val="dk1"/>
                        </a:solidFill>
                        <a:latin typeface="Calibri"/>
                        <a:ea typeface="Calibri"/>
                        <a:cs typeface="Calibri"/>
                        <a:sym typeface="Calibri"/>
                      </a:endParaRPr>
                    </a:p>
                    <a:p>
                      <a:pPr indent="-685800" lvl="0" marL="939800" rtl="0" algn="l">
                        <a:lnSpc>
                          <a:spcPct val="115000"/>
                        </a:lnSpc>
                        <a:spcBef>
                          <a:spcPts val="0"/>
                        </a:spcBef>
                        <a:spcAft>
                          <a:spcPts val="0"/>
                        </a:spcAft>
                        <a:buClr>
                          <a:schemeClr val="dk1"/>
                        </a:buClr>
                        <a:buSzPts val="3400"/>
                        <a:buFont typeface="Calibri"/>
                        <a:buChar char="➢"/>
                      </a:pPr>
                      <a:r>
                        <a:rPr lang="en" sz="3400">
                          <a:solidFill>
                            <a:schemeClr val="dk1"/>
                          </a:solidFill>
                          <a:latin typeface="Calibri"/>
                          <a:ea typeface="Calibri"/>
                          <a:cs typeface="Calibri"/>
                          <a:sym typeface="Calibri"/>
                        </a:rPr>
                        <a:t>Many features similar to Group.B.S.</a:t>
                      </a:r>
                      <a:endParaRPr sz="3400">
                        <a:latin typeface="Calibri"/>
                        <a:ea typeface="Calibri"/>
                        <a:cs typeface="Calibri"/>
                        <a:sym typeface="Calibri"/>
                      </a:endParaRPr>
                    </a:p>
                  </a:txBody>
                  <a:tcPr marT="188600" marB="188600" marR="193525" marL="193525">
                    <a:lnL cap="flat" cmpd="sng" w="9525">
                      <a:solidFill>
                        <a:srgbClr val="274E13"/>
                      </a:solidFill>
                      <a:prstDash val="lgDashDot"/>
                      <a:round/>
                      <a:headEnd len="sm" w="sm" type="none"/>
                      <a:tailEnd len="sm" w="sm" type="none"/>
                    </a:lnL>
                    <a:lnR cap="flat" cmpd="sng" w="9525">
                      <a:solidFill>
                        <a:srgbClr val="274E13"/>
                      </a:solidFill>
                      <a:prstDash val="lgDashDot"/>
                      <a:round/>
                      <a:headEnd len="sm" w="sm" type="none"/>
                      <a:tailEnd len="sm" w="sm" type="none"/>
                    </a:lnR>
                    <a:lnT cap="flat" cmpd="sng" w="9525">
                      <a:solidFill>
                        <a:srgbClr val="274E13"/>
                      </a:solidFill>
                      <a:prstDash val="lgDashDot"/>
                      <a:round/>
                      <a:headEnd len="sm" w="sm" type="none"/>
                      <a:tailEnd len="sm" w="sm" type="none"/>
                    </a:lnT>
                    <a:lnB cap="flat" cmpd="sng" w="9525">
                      <a:solidFill>
                        <a:srgbClr val="274E13"/>
                      </a:solidFill>
                      <a:prstDash val="lgDashDot"/>
                      <a:round/>
                      <a:headEnd len="sm" w="sm" type="none"/>
                      <a:tailEnd len="sm" w="sm" type="none"/>
                    </a:lnB>
                  </a:tcPr>
                </a:tc>
                <a:tc hMerge="1"/>
                <a:tc rowSpan="3">
                  <a:txBody>
                    <a:bodyPr>
                      <a:noAutofit/>
                    </a:bodyPr>
                    <a:lstStyle/>
                    <a:p>
                      <a:pPr indent="0" lvl="0" marL="0" rtl="0" algn="l">
                        <a:spcBef>
                          <a:spcPts val="0"/>
                        </a:spcBef>
                        <a:spcAft>
                          <a:spcPts val="0"/>
                        </a:spcAft>
                        <a:buNone/>
                      </a:pPr>
                      <a:r>
                        <a:t/>
                      </a:r>
                      <a:endParaRPr/>
                    </a:p>
                  </a:txBody>
                  <a:tcPr marT="188600" marB="188600" marR="193525" marL="193525">
                    <a:lnL cap="flat" cmpd="sng" w="9525">
                      <a:solidFill>
                        <a:srgbClr val="274E13"/>
                      </a:solidFill>
                      <a:prstDash val="lgDashDot"/>
                      <a:round/>
                      <a:headEnd len="sm" w="sm" type="none"/>
                      <a:tailEnd len="sm" w="sm" type="none"/>
                    </a:lnL>
                    <a:lnR cap="flat" cmpd="sng" w="9525">
                      <a:solidFill>
                        <a:srgbClr val="274E13"/>
                      </a:solidFill>
                      <a:prstDash val="lgDashDot"/>
                      <a:round/>
                      <a:headEnd len="sm" w="sm" type="none"/>
                      <a:tailEnd len="sm" w="sm" type="none"/>
                    </a:lnR>
                    <a:lnT cap="flat" cmpd="sng" w="9525">
                      <a:solidFill>
                        <a:srgbClr val="274E13"/>
                      </a:solidFill>
                      <a:prstDash val="lgDashDot"/>
                      <a:round/>
                      <a:headEnd len="sm" w="sm" type="none"/>
                      <a:tailEnd len="sm" w="sm" type="none"/>
                    </a:lnT>
                    <a:lnB cap="flat" cmpd="sng" w="9525">
                      <a:solidFill>
                        <a:srgbClr val="274E13"/>
                      </a:solidFill>
                      <a:prstDash val="lgDashDot"/>
                      <a:round/>
                      <a:headEnd len="sm" w="sm" type="none"/>
                      <a:tailEnd len="sm" w="sm" type="none"/>
                    </a:lnB>
                  </a:tcPr>
                </a:tc>
              </a:tr>
              <a:tr h="2119650">
                <a:tc rowSpan="2">
                  <a:txBody>
                    <a:bodyPr>
                      <a:noAutofit/>
                    </a:bodyPr>
                    <a:lstStyle/>
                    <a:p>
                      <a:pPr indent="0" lvl="0" marL="0" rtl="0" algn="l">
                        <a:spcBef>
                          <a:spcPts val="0"/>
                        </a:spcBef>
                        <a:spcAft>
                          <a:spcPts val="0"/>
                        </a:spcAft>
                        <a:buClr>
                          <a:schemeClr val="dk1"/>
                        </a:buClr>
                        <a:buSzPts val="2300"/>
                        <a:buFont typeface="Arial"/>
                        <a:buNone/>
                      </a:pPr>
                      <a:r>
                        <a:rPr b="1" lang="en" sz="3300">
                          <a:solidFill>
                            <a:schemeClr val="dk1"/>
                          </a:solidFill>
                          <a:latin typeface="Josefin Sans"/>
                          <a:ea typeface="Josefin Sans"/>
                          <a:cs typeface="Josefin Sans"/>
                          <a:sym typeface="Josefin Sans"/>
                        </a:rPr>
                        <a:t>P</a:t>
                      </a:r>
                      <a:r>
                        <a:rPr b="1" lang="en" sz="3300">
                          <a:solidFill>
                            <a:schemeClr val="dk1"/>
                          </a:solidFill>
                          <a:latin typeface="Josefin Sans"/>
                          <a:ea typeface="Josefin Sans"/>
                          <a:cs typeface="Josefin Sans"/>
                          <a:sym typeface="Josefin Sans"/>
                        </a:rPr>
                        <a:t>athogenesis</a:t>
                      </a:r>
                      <a:endParaRPr b="1" sz="2900">
                        <a:latin typeface="Josefin Sans"/>
                        <a:ea typeface="Josefin Sans"/>
                        <a:cs typeface="Josefin Sans"/>
                        <a:sym typeface="Josefin Sans"/>
                      </a:endParaRPr>
                    </a:p>
                  </a:txBody>
                  <a:tcPr marT="188600" marB="188600" marR="193525" marL="193525">
                    <a:lnL cap="flat" cmpd="sng" w="9525">
                      <a:solidFill>
                        <a:srgbClr val="274E13"/>
                      </a:solidFill>
                      <a:prstDash val="lgDashDot"/>
                      <a:round/>
                      <a:headEnd len="sm" w="sm" type="none"/>
                      <a:tailEnd len="sm" w="sm" type="none"/>
                    </a:lnL>
                    <a:lnR cap="flat" cmpd="sng" w="9525">
                      <a:solidFill>
                        <a:srgbClr val="274E13"/>
                      </a:solidFill>
                      <a:prstDash val="lgDashDot"/>
                      <a:round/>
                      <a:headEnd len="sm" w="sm" type="none"/>
                      <a:tailEnd len="sm" w="sm" type="none"/>
                    </a:lnR>
                    <a:lnT cap="flat" cmpd="sng" w="9525">
                      <a:solidFill>
                        <a:srgbClr val="274E13"/>
                      </a:solidFill>
                      <a:prstDash val="lgDashDot"/>
                      <a:round/>
                      <a:headEnd len="sm" w="sm" type="none"/>
                      <a:tailEnd len="sm" w="sm" type="none"/>
                    </a:lnT>
                    <a:lnB cap="flat" cmpd="sng" w="9525">
                      <a:solidFill>
                        <a:srgbClr val="274E13"/>
                      </a:solidFill>
                      <a:prstDash val="lgDashDot"/>
                      <a:round/>
                      <a:headEnd len="sm" w="sm" type="none"/>
                      <a:tailEnd len="sm" w="sm" type="none"/>
                    </a:lnB>
                    <a:solidFill>
                      <a:srgbClr val="B6D7A8"/>
                    </a:solidFill>
                  </a:tcPr>
                </a:tc>
                <a:tc gridSpan="2" rowSpan="2">
                  <a:txBody>
                    <a:bodyPr>
                      <a:noAutofit/>
                    </a:bodyPr>
                    <a:lstStyle/>
                    <a:p>
                      <a:pPr indent="-692150" lvl="0" marL="939800" rtl="0" algn="l">
                        <a:lnSpc>
                          <a:spcPct val="115000"/>
                        </a:lnSpc>
                        <a:spcBef>
                          <a:spcPts val="1400"/>
                        </a:spcBef>
                        <a:spcAft>
                          <a:spcPts val="0"/>
                        </a:spcAft>
                        <a:buClr>
                          <a:schemeClr val="dk1"/>
                        </a:buClr>
                        <a:buSzPts val="3500"/>
                        <a:buFont typeface="Calibri"/>
                        <a:buChar char="➢"/>
                      </a:pPr>
                      <a:r>
                        <a:rPr lang="en" sz="3500">
                          <a:solidFill>
                            <a:schemeClr val="dk1"/>
                          </a:solidFill>
                          <a:latin typeface="Calibri"/>
                          <a:ea typeface="Calibri"/>
                          <a:cs typeface="Calibri"/>
                          <a:sym typeface="Calibri"/>
                        </a:rPr>
                        <a:t>Vaginal </a:t>
                      </a:r>
                      <a:r>
                        <a:rPr i="1" lang="en" sz="3500">
                          <a:solidFill>
                            <a:schemeClr val="dk1"/>
                          </a:solidFill>
                          <a:latin typeface="Calibri"/>
                          <a:ea typeface="Calibri"/>
                          <a:cs typeface="Calibri"/>
                          <a:sym typeface="Calibri"/>
                        </a:rPr>
                        <a:t>E.coli</a:t>
                      </a:r>
                      <a:r>
                        <a:rPr lang="en" sz="3500">
                          <a:solidFill>
                            <a:schemeClr val="dk1"/>
                          </a:solidFill>
                          <a:latin typeface="Calibri"/>
                          <a:ea typeface="Calibri"/>
                          <a:cs typeface="Calibri"/>
                          <a:sym typeface="Calibri"/>
                        </a:rPr>
                        <a:t> colonize infant via rupture of amniotic membrane or during birth.</a:t>
                      </a:r>
                      <a:endParaRPr sz="3500">
                        <a:solidFill>
                          <a:schemeClr val="dk1"/>
                        </a:solidFill>
                        <a:latin typeface="Calibri"/>
                        <a:ea typeface="Calibri"/>
                        <a:cs typeface="Calibri"/>
                        <a:sym typeface="Calibri"/>
                      </a:endParaRPr>
                    </a:p>
                    <a:p>
                      <a:pPr indent="-692150" lvl="0" marL="939800" rtl="0" algn="l">
                        <a:lnSpc>
                          <a:spcPct val="115000"/>
                        </a:lnSpc>
                        <a:spcBef>
                          <a:spcPts val="0"/>
                        </a:spcBef>
                        <a:spcAft>
                          <a:spcPts val="0"/>
                        </a:spcAft>
                        <a:buClr>
                          <a:schemeClr val="dk1"/>
                        </a:buClr>
                        <a:buSzPts val="3500"/>
                        <a:buFont typeface="Calibri"/>
                        <a:buChar char="➢"/>
                      </a:pPr>
                      <a:r>
                        <a:rPr lang="en" sz="3500">
                          <a:solidFill>
                            <a:schemeClr val="dk1"/>
                          </a:solidFill>
                          <a:latin typeface="Calibri"/>
                          <a:ea typeface="Calibri"/>
                          <a:cs typeface="Calibri"/>
                          <a:sym typeface="Calibri"/>
                        </a:rPr>
                        <a:t>Failure of preterm maternal IgM to cross placenta &amp; special susceptibility of newborn.</a:t>
                      </a:r>
                      <a:endParaRPr sz="3500">
                        <a:solidFill>
                          <a:schemeClr val="dk1"/>
                        </a:solidFill>
                        <a:latin typeface="Calibri"/>
                        <a:ea typeface="Calibri"/>
                        <a:cs typeface="Calibri"/>
                        <a:sym typeface="Calibri"/>
                      </a:endParaRPr>
                    </a:p>
                    <a:p>
                      <a:pPr indent="-692150" lvl="0" marL="939800" rtl="0" algn="l">
                        <a:lnSpc>
                          <a:spcPct val="115000"/>
                        </a:lnSpc>
                        <a:spcBef>
                          <a:spcPts val="0"/>
                        </a:spcBef>
                        <a:spcAft>
                          <a:spcPts val="0"/>
                        </a:spcAft>
                        <a:buClr>
                          <a:schemeClr val="dk1"/>
                        </a:buClr>
                        <a:buSzPts val="3500"/>
                        <a:buFont typeface="Calibri"/>
                        <a:buChar char="➢"/>
                      </a:pPr>
                      <a:r>
                        <a:rPr lang="en" sz="3500">
                          <a:solidFill>
                            <a:schemeClr val="dk1"/>
                          </a:solidFill>
                          <a:latin typeface="Calibri"/>
                          <a:ea typeface="Calibri"/>
                          <a:cs typeface="Calibri"/>
                          <a:sym typeface="Calibri"/>
                        </a:rPr>
                        <a:t>K1 sialic acid capsule of some strains invade  brain microvascular endothelial cells. </a:t>
                      </a:r>
                      <a:r>
                        <a:rPr lang="en" sz="2400">
                          <a:solidFill>
                            <a:srgbClr val="999999"/>
                          </a:solidFill>
                          <a:latin typeface="Calibri"/>
                          <a:ea typeface="Calibri"/>
                          <a:cs typeface="Calibri"/>
                          <a:sym typeface="Calibri"/>
                        </a:rPr>
                        <a:t>(this makes it more broad to produce meningitis) </a:t>
                      </a:r>
                      <a:endParaRPr sz="2400">
                        <a:solidFill>
                          <a:srgbClr val="999999"/>
                        </a:solidFill>
                        <a:latin typeface="Calibri"/>
                        <a:ea typeface="Calibri"/>
                        <a:cs typeface="Calibri"/>
                        <a:sym typeface="Calibri"/>
                      </a:endParaRPr>
                    </a:p>
                  </a:txBody>
                  <a:tcPr marT="188600" marB="188600" marR="193525" marL="193525">
                    <a:lnL cap="flat" cmpd="sng" w="9525">
                      <a:solidFill>
                        <a:srgbClr val="274E13"/>
                      </a:solidFill>
                      <a:prstDash val="lgDashDot"/>
                      <a:round/>
                      <a:headEnd len="sm" w="sm" type="none"/>
                      <a:tailEnd len="sm" w="sm" type="none"/>
                    </a:lnL>
                    <a:lnR cap="flat" cmpd="sng" w="9525">
                      <a:solidFill>
                        <a:srgbClr val="274E13"/>
                      </a:solidFill>
                      <a:prstDash val="lgDashDot"/>
                      <a:round/>
                      <a:headEnd len="sm" w="sm" type="none"/>
                      <a:tailEnd len="sm" w="sm" type="none"/>
                    </a:lnR>
                    <a:lnT cap="flat" cmpd="sng" w="9525">
                      <a:solidFill>
                        <a:srgbClr val="274E13"/>
                      </a:solidFill>
                      <a:prstDash val="lgDashDot"/>
                      <a:round/>
                      <a:headEnd len="sm" w="sm" type="none"/>
                      <a:tailEnd len="sm" w="sm" type="none"/>
                    </a:lnT>
                    <a:lnB cap="flat" cmpd="sng" w="9525">
                      <a:solidFill>
                        <a:srgbClr val="274E13"/>
                      </a:solidFill>
                      <a:prstDash val="lgDashDot"/>
                      <a:round/>
                      <a:headEnd len="sm" w="sm" type="none"/>
                      <a:tailEnd len="sm" w="sm" type="none"/>
                    </a:lnB>
                  </a:tcPr>
                </a:tc>
                <a:tc rowSpan="2" hMerge="1"/>
                <a:tc vMerge="1"/>
              </a:tr>
              <a:tr h="2119650">
                <a:tc vMerge="1"/>
                <a:tc gridSpan="2" vMerge="1"/>
                <a:tc hMerge="1" vMerge="1"/>
                <a:tc vMerge="1"/>
              </a:tr>
            </a:tbl>
          </a:graphicData>
        </a:graphic>
      </p:graphicFrame>
      <p:pic>
        <p:nvPicPr>
          <p:cNvPr id="142" name="Google Shape;142;p20"/>
          <p:cNvPicPr preferRelativeResize="0"/>
          <p:nvPr/>
        </p:nvPicPr>
        <p:blipFill>
          <a:blip r:embed="rId5">
            <a:alphaModFix/>
          </a:blip>
          <a:stretch>
            <a:fillRect/>
          </a:stretch>
        </p:blipFill>
        <p:spPr>
          <a:xfrm>
            <a:off x="12750075" y="2488150"/>
            <a:ext cx="3930950" cy="7428575"/>
          </a:xfrm>
          <a:prstGeom prst="rect">
            <a:avLst/>
          </a:prstGeom>
          <a:noFill/>
          <a:ln>
            <a:noFill/>
          </a:ln>
        </p:spPr>
      </p:pic>
      <p:pic>
        <p:nvPicPr>
          <p:cNvPr id="143" name="Google Shape;143;p20"/>
          <p:cNvPicPr preferRelativeResize="0"/>
          <p:nvPr/>
        </p:nvPicPr>
        <p:blipFill>
          <a:blip r:embed="rId6">
            <a:alphaModFix/>
          </a:blip>
          <a:stretch>
            <a:fillRect/>
          </a:stretch>
        </p:blipFill>
        <p:spPr>
          <a:xfrm>
            <a:off x="11832435" y="14359830"/>
            <a:ext cx="4848594" cy="7101003"/>
          </a:xfrm>
          <a:prstGeom prst="rect">
            <a:avLst/>
          </a:prstGeom>
          <a:noFill/>
          <a:ln>
            <a:noFill/>
          </a:ln>
        </p:spPr>
      </p:pic>
      <p:graphicFrame>
        <p:nvGraphicFramePr>
          <p:cNvPr id="144" name="Google Shape;144;p20"/>
          <p:cNvGraphicFramePr/>
          <p:nvPr/>
        </p:nvGraphicFramePr>
        <p:xfrm>
          <a:off x="259080" y="11823558"/>
          <a:ext cx="3000000" cy="3000000"/>
        </p:xfrm>
        <a:graphic>
          <a:graphicData uri="http://schemas.openxmlformats.org/drawingml/2006/table">
            <a:tbl>
              <a:tblPr>
                <a:noFill/>
                <a:tableStyleId>{92514E07-169D-485B-973F-D6F749F73A11}</a:tableStyleId>
              </a:tblPr>
              <a:tblGrid>
                <a:gridCol w="3537225"/>
                <a:gridCol w="4902350"/>
                <a:gridCol w="2763675"/>
                <a:gridCol w="5675900"/>
              </a:tblGrid>
              <a:tr h="1423125">
                <a:tc gridSpan="4">
                  <a:txBody>
                    <a:bodyPr>
                      <a:noAutofit/>
                    </a:bodyPr>
                    <a:lstStyle/>
                    <a:p>
                      <a:pPr indent="0" lvl="0" marL="0" rtl="0" algn="ctr">
                        <a:spcBef>
                          <a:spcPts val="0"/>
                        </a:spcBef>
                        <a:spcAft>
                          <a:spcPts val="0"/>
                        </a:spcAft>
                        <a:buNone/>
                      </a:pPr>
                      <a:r>
                        <a:rPr b="1" lang="en" sz="5800">
                          <a:solidFill>
                            <a:schemeClr val="dk1"/>
                          </a:solidFill>
                          <a:latin typeface="Josefin Sans"/>
                          <a:ea typeface="Josefin Sans"/>
                          <a:cs typeface="Josefin Sans"/>
                          <a:sym typeface="Josefin Sans"/>
                        </a:rPr>
                        <a:t>Listeria Monocytogenes</a:t>
                      </a:r>
                      <a:endParaRPr b="1" sz="5800">
                        <a:latin typeface="Josefin Sans"/>
                        <a:ea typeface="Josefin Sans"/>
                        <a:cs typeface="Josefin Sans"/>
                        <a:sym typeface="Josefin Sans"/>
                      </a:endParaRPr>
                    </a:p>
                  </a:txBody>
                  <a:tcPr marT="188600" marB="188600" marR="193525" marL="193525">
                    <a:lnL cap="flat" cmpd="sng" w="9525">
                      <a:solidFill>
                        <a:srgbClr val="274E13"/>
                      </a:solidFill>
                      <a:prstDash val="lgDashDot"/>
                      <a:round/>
                      <a:headEnd len="sm" w="sm" type="none"/>
                      <a:tailEnd len="sm" w="sm" type="none"/>
                    </a:lnL>
                    <a:lnR cap="flat" cmpd="sng" w="9525">
                      <a:solidFill>
                        <a:srgbClr val="274E13"/>
                      </a:solidFill>
                      <a:prstDash val="lgDashDot"/>
                      <a:round/>
                      <a:headEnd len="sm" w="sm" type="none"/>
                      <a:tailEnd len="sm" w="sm" type="none"/>
                    </a:lnR>
                    <a:lnT cap="flat" cmpd="sng" w="9525">
                      <a:solidFill>
                        <a:srgbClr val="274E13"/>
                      </a:solidFill>
                      <a:prstDash val="lgDashDot"/>
                      <a:round/>
                      <a:headEnd len="sm" w="sm" type="none"/>
                      <a:tailEnd len="sm" w="sm" type="none"/>
                    </a:lnT>
                    <a:lnB cap="flat" cmpd="sng" w="9525">
                      <a:solidFill>
                        <a:srgbClr val="274E13"/>
                      </a:solidFill>
                      <a:prstDash val="lgDashDot"/>
                      <a:round/>
                      <a:headEnd len="sm" w="sm" type="none"/>
                      <a:tailEnd len="sm" w="sm" type="none"/>
                    </a:lnB>
                    <a:solidFill>
                      <a:srgbClr val="93C47D"/>
                    </a:solidFill>
                  </a:tcPr>
                </a:tc>
                <a:tc hMerge="1"/>
                <a:tc hMerge="1"/>
                <a:tc hMerge="1"/>
              </a:tr>
              <a:tr h="1813350">
                <a:tc>
                  <a:txBody>
                    <a:bodyPr>
                      <a:noAutofit/>
                    </a:bodyPr>
                    <a:lstStyle/>
                    <a:p>
                      <a:pPr indent="0" lvl="0" marL="0" rtl="0" algn="l">
                        <a:spcBef>
                          <a:spcPts val="0"/>
                        </a:spcBef>
                        <a:spcAft>
                          <a:spcPts val="0"/>
                        </a:spcAft>
                        <a:buClr>
                          <a:schemeClr val="dk1"/>
                        </a:buClr>
                        <a:buSzPts val="2300"/>
                        <a:buFont typeface="Arial"/>
                        <a:buNone/>
                      </a:pPr>
                      <a:r>
                        <a:rPr b="1" lang="en" sz="3700">
                          <a:solidFill>
                            <a:schemeClr val="dk1"/>
                          </a:solidFill>
                          <a:latin typeface="Josefin Sans"/>
                          <a:ea typeface="Josefin Sans"/>
                          <a:cs typeface="Josefin Sans"/>
                          <a:sym typeface="Josefin Sans"/>
                        </a:rPr>
                        <a:t>General info.</a:t>
                      </a:r>
                      <a:endParaRPr b="1" sz="3700">
                        <a:solidFill>
                          <a:schemeClr val="dk1"/>
                        </a:solidFill>
                        <a:latin typeface="Josefin Sans"/>
                        <a:ea typeface="Josefin Sans"/>
                        <a:cs typeface="Josefin Sans"/>
                        <a:sym typeface="Josefin Sans"/>
                      </a:endParaRPr>
                    </a:p>
                    <a:p>
                      <a:pPr indent="0" lvl="0" marL="0" rtl="0" algn="l">
                        <a:spcBef>
                          <a:spcPts val="0"/>
                        </a:spcBef>
                        <a:spcAft>
                          <a:spcPts val="0"/>
                        </a:spcAft>
                        <a:buNone/>
                      </a:pPr>
                      <a:r>
                        <a:t/>
                      </a:r>
                      <a:endParaRPr sz="2900">
                        <a:latin typeface="Josefin Sans"/>
                        <a:ea typeface="Josefin Sans"/>
                        <a:cs typeface="Josefin Sans"/>
                        <a:sym typeface="Josefin Sans"/>
                      </a:endParaRPr>
                    </a:p>
                  </a:txBody>
                  <a:tcPr marT="188600" marB="188600" marR="193525" marL="193525">
                    <a:lnL cap="flat" cmpd="sng" w="9525">
                      <a:solidFill>
                        <a:srgbClr val="274E13"/>
                      </a:solidFill>
                      <a:prstDash val="lgDashDot"/>
                      <a:round/>
                      <a:headEnd len="sm" w="sm" type="none"/>
                      <a:tailEnd len="sm" w="sm" type="none"/>
                    </a:lnL>
                    <a:lnR cap="flat" cmpd="sng" w="9525">
                      <a:solidFill>
                        <a:srgbClr val="274E13"/>
                      </a:solidFill>
                      <a:prstDash val="lgDashDot"/>
                      <a:round/>
                      <a:headEnd len="sm" w="sm" type="none"/>
                      <a:tailEnd len="sm" w="sm" type="none"/>
                    </a:lnR>
                    <a:lnT cap="flat" cmpd="sng" w="9525">
                      <a:solidFill>
                        <a:srgbClr val="274E13"/>
                      </a:solidFill>
                      <a:prstDash val="lgDashDot"/>
                      <a:round/>
                      <a:headEnd len="sm" w="sm" type="none"/>
                      <a:tailEnd len="sm" w="sm" type="none"/>
                    </a:lnT>
                    <a:lnB cap="flat" cmpd="sng" w="9525">
                      <a:solidFill>
                        <a:srgbClr val="274E13"/>
                      </a:solidFill>
                      <a:prstDash val="lgDashDot"/>
                      <a:round/>
                      <a:headEnd len="sm" w="sm" type="none"/>
                      <a:tailEnd len="sm" w="sm" type="none"/>
                    </a:lnB>
                    <a:solidFill>
                      <a:srgbClr val="B6D7A8"/>
                    </a:solidFill>
                  </a:tcPr>
                </a:tc>
                <a:tc gridSpan="2">
                  <a:txBody>
                    <a:bodyPr>
                      <a:noAutofit/>
                    </a:bodyPr>
                    <a:lstStyle/>
                    <a:p>
                      <a:pPr indent="-692150" lvl="0" marL="939800" rtl="0" algn="l">
                        <a:lnSpc>
                          <a:spcPct val="115000"/>
                        </a:lnSpc>
                        <a:spcBef>
                          <a:spcPts val="1400"/>
                        </a:spcBef>
                        <a:spcAft>
                          <a:spcPts val="0"/>
                        </a:spcAft>
                        <a:buClr>
                          <a:schemeClr val="dk1"/>
                        </a:buClr>
                        <a:buSzPts val="3500"/>
                        <a:buFont typeface="Calibri"/>
                        <a:buChar char="➢"/>
                      </a:pPr>
                      <a:r>
                        <a:rPr lang="en" sz="3500">
                          <a:solidFill>
                            <a:srgbClr val="FF0000"/>
                          </a:solidFill>
                          <a:latin typeface="Calibri"/>
                          <a:ea typeface="Calibri"/>
                          <a:cs typeface="Calibri"/>
                          <a:sym typeface="Calibri"/>
                        </a:rPr>
                        <a:t>Gram positive rods</a:t>
                      </a:r>
                      <a:r>
                        <a:rPr lang="en" sz="3500">
                          <a:solidFill>
                            <a:schemeClr val="dk1"/>
                          </a:solidFill>
                          <a:latin typeface="Calibri"/>
                          <a:ea typeface="Calibri"/>
                          <a:cs typeface="Calibri"/>
                          <a:sym typeface="Calibri"/>
                        </a:rPr>
                        <a:t> </a:t>
                      </a:r>
                      <a:r>
                        <a:rPr lang="en" sz="3500">
                          <a:solidFill>
                            <a:srgbClr val="FF0000"/>
                          </a:solidFill>
                          <a:latin typeface="Calibri"/>
                          <a:ea typeface="Calibri"/>
                          <a:cs typeface="Calibri"/>
                          <a:sym typeface="Calibri"/>
                        </a:rPr>
                        <a:t>(diphtheroids like)</a:t>
                      </a:r>
                      <a:endParaRPr sz="3500">
                        <a:solidFill>
                          <a:srgbClr val="FF0000"/>
                        </a:solidFill>
                        <a:latin typeface="Calibri"/>
                        <a:ea typeface="Calibri"/>
                        <a:cs typeface="Calibri"/>
                        <a:sym typeface="Calibri"/>
                      </a:endParaRPr>
                    </a:p>
                    <a:p>
                      <a:pPr indent="-692150" lvl="0" marL="939800" rtl="0" algn="l">
                        <a:lnSpc>
                          <a:spcPct val="115000"/>
                        </a:lnSpc>
                        <a:spcBef>
                          <a:spcPts val="0"/>
                        </a:spcBef>
                        <a:spcAft>
                          <a:spcPts val="0"/>
                        </a:spcAft>
                        <a:buClr>
                          <a:schemeClr val="dk1"/>
                        </a:buClr>
                        <a:buSzPts val="3500"/>
                        <a:buFont typeface="Calibri"/>
                        <a:buChar char="➢"/>
                      </a:pPr>
                      <a:r>
                        <a:rPr lang="en" sz="3500">
                          <a:solidFill>
                            <a:schemeClr val="dk1"/>
                          </a:solidFill>
                          <a:latin typeface="Calibri"/>
                          <a:ea typeface="Calibri"/>
                          <a:cs typeface="Calibri"/>
                          <a:sym typeface="Calibri"/>
                        </a:rPr>
                        <a:t>Human intestinal colonization (2-12%)</a:t>
                      </a:r>
                      <a:endParaRPr sz="3500">
                        <a:solidFill>
                          <a:schemeClr val="dk1"/>
                        </a:solidFill>
                        <a:latin typeface="Calibri"/>
                        <a:ea typeface="Calibri"/>
                        <a:cs typeface="Calibri"/>
                        <a:sym typeface="Calibri"/>
                      </a:endParaRPr>
                    </a:p>
                    <a:p>
                      <a:pPr indent="-692150" lvl="0" marL="939800" rtl="0" algn="l">
                        <a:lnSpc>
                          <a:spcPct val="115000"/>
                        </a:lnSpc>
                        <a:spcBef>
                          <a:spcPts val="0"/>
                        </a:spcBef>
                        <a:spcAft>
                          <a:spcPts val="0"/>
                        </a:spcAft>
                        <a:buClr>
                          <a:srgbClr val="FF0000"/>
                        </a:buClr>
                        <a:buSzPts val="3500"/>
                        <a:buFont typeface="Calibri"/>
                        <a:buChar char="➢"/>
                      </a:pPr>
                      <a:r>
                        <a:rPr lang="en" sz="3500">
                          <a:solidFill>
                            <a:srgbClr val="FF0000"/>
                          </a:solidFill>
                          <a:latin typeface="Calibri"/>
                          <a:ea typeface="Calibri"/>
                          <a:cs typeface="Calibri"/>
                          <a:sym typeface="Calibri"/>
                        </a:rPr>
                        <a:t>Causes meningitis in newborns and immunosuppressed patients.</a:t>
                      </a:r>
                      <a:endParaRPr sz="3500">
                        <a:solidFill>
                          <a:srgbClr val="FF0000"/>
                        </a:solidFill>
                        <a:latin typeface="Calibri"/>
                        <a:ea typeface="Calibri"/>
                        <a:cs typeface="Calibri"/>
                        <a:sym typeface="Calibri"/>
                      </a:endParaRPr>
                    </a:p>
                  </a:txBody>
                  <a:tcPr marT="188600" marB="188600" marR="193525" marL="193525">
                    <a:lnL cap="flat" cmpd="sng" w="9525">
                      <a:solidFill>
                        <a:srgbClr val="274E13"/>
                      </a:solidFill>
                      <a:prstDash val="lgDashDot"/>
                      <a:round/>
                      <a:headEnd len="sm" w="sm" type="none"/>
                      <a:tailEnd len="sm" w="sm" type="none"/>
                    </a:lnL>
                    <a:lnR cap="flat" cmpd="sng" w="9525">
                      <a:solidFill>
                        <a:srgbClr val="274E13"/>
                      </a:solidFill>
                      <a:prstDash val="lgDashDot"/>
                      <a:round/>
                      <a:headEnd len="sm" w="sm" type="none"/>
                      <a:tailEnd len="sm" w="sm" type="none"/>
                    </a:lnR>
                    <a:lnT cap="flat" cmpd="sng" w="9525">
                      <a:solidFill>
                        <a:srgbClr val="274E13"/>
                      </a:solidFill>
                      <a:prstDash val="lgDashDot"/>
                      <a:round/>
                      <a:headEnd len="sm" w="sm" type="none"/>
                      <a:tailEnd len="sm" w="sm" type="none"/>
                    </a:lnT>
                    <a:lnB cap="flat" cmpd="sng" w="9525">
                      <a:solidFill>
                        <a:srgbClr val="274E13"/>
                      </a:solidFill>
                      <a:prstDash val="lgDashDot"/>
                      <a:round/>
                      <a:headEnd len="sm" w="sm" type="none"/>
                      <a:tailEnd len="sm" w="sm" type="none"/>
                    </a:lnB>
                  </a:tcPr>
                </a:tc>
                <a:tc hMerge="1"/>
                <a:tc rowSpan="3">
                  <a:txBody>
                    <a:bodyPr>
                      <a:noAutofit/>
                    </a:bodyPr>
                    <a:lstStyle/>
                    <a:p>
                      <a:pPr indent="0" lvl="0" marL="0" rtl="0" algn="l">
                        <a:spcBef>
                          <a:spcPts val="0"/>
                        </a:spcBef>
                        <a:spcAft>
                          <a:spcPts val="0"/>
                        </a:spcAft>
                        <a:buNone/>
                      </a:pPr>
                      <a:r>
                        <a:t/>
                      </a:r>
                      <a:endParaRPr/>
                    </a:p>
                  </a:txBody>
                  <a:tcPr marT="188600" marB="188600" marR="193525" marL="193525">
                    <a:lnL cap="flat" cmpd="sng" w="9525">
                      <a:solidFill>
                        <a:srgbClr val="274E13"/>
                      </a:solidFill>
                      <a:prstDash val="lgDashDot"/>
                      <a:round/>
                      <a:headEnd len="sm" w="sm" type="none"/>
                      <a:tailEnd len="sm" w="sm" type="none"/>
                    </a:lnL>
                    <a:lnR cap="flat" cmpd="sng" w="9525">
                      <a:solidFill>
                        <a:srgbClr val="274E13"/>
                      </a:solidFill>
                      <a:prstDash val="lgDashDot"/>
                      <a:round/>
                      <a:headEnd len="sm" w="sm" type="none"/>
                      <a:tailEnd len="sm" w="sm" type="none"/>
                    </a:lnR>
                    <a:lnT cap="flat" cmpd="sng" w="9525">
                      <a:solidFill>
                        <a:srgbClr val="274E13"/>
                      </a:solidFill>
                      <a:prstDash val="lgDashDot"/>
                      <a:round/>
                      <a:headEnd len="sm" w="sm" type="none"/>
                      <a:tailEnd len="sm" w="sm" type="none"/>
                    </a:lnT>
                    <a:lnB cap="flat" cmpd="sng" w="9525">
                      <a:solidFill>
                        <a:srgbClr val="274E13"/>
                      </a:solidFill>
                      <a:prstDash val="lgDashDot"/>
                      <a:round/>
                      <a:headEnd len="sm" w="sm" type="none"/>
                      <a:tailEnd len="sm" w="sm" type="none"/>
                    </a:lnB>
                  </a:tcPr>
                </a:tc>
              </a:tr>
              <a:tr h="1813350">
                <a:tc rowSpan="2">
                  <a:txBody>
                    <a:bodyPr>
                      <a:noAutofit/>
                    </a:bodyPr>
                    <a:lstStyle/>
                    <a:p>
                      <a:pPr indent="0" lvl="0" marL="0" rtl="0" algn="l">
                        <a:spcBef>
                          <a:spcPts val="0"/>
                        </a:spcBef>
                        <a:spcAft>
                          <a:spcPts val="0"/>
                        </a:spcAft>
                        <a:buClr>
                          <a:schemeClr val="dk1"/>
                        </a:buClr>
                        <a:buSzPts val="2300"/>
                        <a:buFont typeface="Arial"/>
                        <a:buNone/>
                      </a:pPr>
                      <a:r>
                        <a:rPr b="1" lang="en" sz="3300">
                          <a:solidFill>
                            <a:schemeClr val="dk1"/>
                          </a:solidFill>
                          <a:latin typeface="Josefin Sans"/>
                          <a:ea typeface="Josefin Sans"/>
                          <a:cs typeface="Josefin Sans"/>
                          <a:sym typeface="Josefin Sans"/>
                        </a:rPr>
                        <a:t>P</a:t>
                      </a:r>
                      <a:r>
                        <a:rPr b="1" lang="en" sz="3300">
                          <a:solidFill>
                            <a:schemeClr val="dk1"/>
                          </a:solidFill>
                          <a:latin typeface="Josefin Sans"/>
                          <a:ea typeface="Josefin Sans"/>
                          <a:cs typeface="Josefin Sans"/>
                          <a:sym typeface="Josefin Sans"/>
                        </a:rPr>
                        <a:t>athogenesis</a:t>
                      </a:r>
                      <a:endParaRPr b="1" sz="2900">
                        <a:solidFill>
                          <a:schemeClr val="dk1"/>
                        </a:solidFill>
                        <a:latin typeface="Josefin Sans"/>
                        <a:ea typeface="Josefin Sans"/>
                        <a:cs typeface="Josefin Sans"/>
                        <a:sym typeface="Josefin Sans"/>
                      </a:endParaRPr>
                    </a:p>
                    <a:p>
                      <a:pPr indent="0" lvl="0" marL="0" rtl="0" algn="l">
                        <a:spcBef>
                          <a:spcPts val="0"/>
                        </a:spcBef>
                        <a:spcAft>
                          <a:spcPts val="0"/>
                        </a:spcAft>
                        <a:buNone/>
                      </a:pPr>
                      <a:r>
                        <a:t/>
                      </a:r>
                      <a:endParaRPr sz="2900">
                        <a:latin typeface="Josefin Sans"/>
                        <a:ea typeface="Josefin Sans"/>
                        <a:cs typeface="Josefin Sans"/>
                        <a:sym typeface="Josefin Sans"/>
                      </a:endParaRPr>
                    </a:p>
                  </a:txBody>
                  <a:tcPr marT="188600" marB="188600" marR="193525" marL="193525">
                    <a:lnL cap="flat" cmpd="sng" w="9525">
                      <a:solidFill>
                        <a:srgbClr val="274E13"/>
                      </a:solidFill>
                      <a:prstDash val="lgDashDot"/>
                      <a:round/>
                      <a:headEnd len="sm" w="sm" type="none"/>
                      <a:tailEnd len="sm" w="sm" type="none"/>
                    </a:lnL>
                    <a:lnR cap="flat" cmpd="sng" w="9525">
                      <a:solidFill>
                        <a:srgbClr val="274E13"/>
                      </a:solidFill>
                      <a:prstDash val="lgDashDot"/>
                      <a:round/>
                      <a:headEnd len="sm" w="sm" type="none"/>
                      <a:tailEnd len="sm" w="sm" type="none"/>
                    </a:lnR>
                    <a:lnT cap="flat" cmpd="sng" w="9525">
                      <a:solidFill>
                        <a:srgbClr val="274E13"/>
                      </a:solidFill>
                      <a:prstDash val="lgDashDot"/>
                      <a:round/>
                      <a:headEnd len="sm" w="sm" type="none"/>
                      <a:tailEnd len="sm" w="sm" type="none"/>
                    </a:lnT>
                    <a:lnB cap="flat" cmpd="sng" w="9525">
                      <a:solidFill>
                        <a:srgbClr val="274E13"/>
                      </a:solidFill>
                      <a:prstDash val="lgDashDot"/>
                      <a:round/>
                      <a:headEnd len="sm" w="sm" type="none"/>
                      <a:tailEnd len="sm" w="sm" type="none"/>
                    </a:lnB>
                    <a:solidFill>
                      <a:srgbClr val="B6D7A8"/>
                    </a:solidFill>
                  </a:tcPr>
                </a:tc>
                <a:tc gridSpan="2" rowSpan="2">
                  <a:txBody>
                    <a:bodyPr>
                      <a:noAutofit/>
                    </a:bodyPr>
                    <a:lstStyle/>
                    <a:p>
                      <a:pPr indent="-692150" lvl="0" marL="939800" rtl="0" algn="l">
                        <a:lnSpc>
                          <a:spcPct val="115000"/>
                        </a:lnSpc>
                        <a:spcBef>
                          <a:spcPts val="1400"/>
                        </a:spcBef>
                        <a:spcAft>
                          <a:spcPts val="0"/>
                        </a:spcAft>
                        <a:buClr>
                          <a:schemeClr val="dk1"/>
                        </a:buClr>
                        <a:buSzPts val="3500"/>
                        <a:buFont typeface="Calibri"/>
                        <a:buChar char="➢"/>
                      </a:pPr>
                      <a:r>
                        <a:rPr lang="en" sz="3500">
                          <a:solidFill>
                            <a:schemeClr val="dk1"/>
                          </a:solidFill>
                          <a:latin typeface="Calibri"/>
                          <a:ea typeface="Calibri"/>
                          <a:cs typeface="Calibri"/>
                          <a:sym typeface="Calibri"/>
                        </a:rPr>
                        <a:t>Widespread among animals in nature including those associated with certain foods (cheese and meat).</a:t>
                      </a:r>
                      <a:endParaRPr sz="3500">
                        <a:solidFill>
                          <a:schemeClr val="dk1"/>
                        </a:solidFill>
                        <a:latin typeface="Calibri"/>
                        <a:ea typeface="Calibri"/>
                        <a:cs typeface="Calibri"/>
                        <a:sym typeface="Calibri"/>
                      </a:endParaRPr>
                    </a:p>
                    <a:p>
                      <a:pPr indent="-692150" lvl="0" marL="939800" rtl="0" algn="l">
                        <a:lnSpc>
                          <a:spcPct val="115000"/>
                        </a:lnSpc>
                        <a:spcBef>
                          <a:spcPts val="0"/>
                        </a:spcBef>
                        <a:spcAft>
                          <a:spcPts val="0"/>
                        </a:spcAft>
                        <a:buClr>
                          <a:srgbClr val="FF0000"/>
                        </a:buClr>
                        <a:buSzPts val="3500"/>
                        <a:buFont typeface="Calibri"/>
                        <a:buChar char="➢"/>
                      </a:pPr>
                      <a:r>
                        <a:rPr lang="en" sz="3500">
                          <a:solidFill>
                            <a:srgbClr val="FF0000"/>
                          </a:solidFill>
                          <a:latin typeface="Calibri"/>
                          <a:ea typeface="Calibri"/>
                          <a:cs typeface="Calibri"/>
                          <a:sym typeface="Calibri"/>
                        </a:rPr>
                        <a:t>Spread to fetus following hematogenous spread in mother or from birth canal.</a:t>
                      </a:r>
                      <a:endParaRPr sz="3500">
                        <a:solidFill>
                          <a:srgbClr val="FF0000"/>
                        </a:solidFill>
                        <a:latin typeface="Calibri"/>
                        <a:ea typeface="Calibri"/>
                        <a:cs typeface="Calibri"/>
                        <a:sym typeface="Calibri"/>
                      </a:endParaRPr>
                    </a:p>
                    <a:p>
                      <a:pPr indent="-692150" lvl="0" marL="939800" rtl="0" algn="l">
                        <a:lnSpc>
                          <a:spcPct val="115000"/>
                        </a:lnSpc>
                        <a:spcBef>
                          <a:spcPts val="0"/>
                        </a:spcBef>
                        <a:spcAft>
                          <a:spcPts val="0"/>
                        </a:spcAft>
                        <a:buClr>
                          <a:schemeClr val="dk1"/>
                        </a:buClr>
                        <a:buSzPts val="3500"/>
                        <a:buFont typeface="Calibri"/>
                        <a:buChar char="➢"/>
                      </a:pPr>
                      <a:r>
                        <a:rPr lang="en" sz="3500">
                          <a:solidFill>
                            <a:schemeClr val="dk1"/>
                          </a:solidFill>
                          <a:latin typeface="Calibri"/>
                          <a:ea typeface="Calibri"/>
                          <a:cs typeface="Calibri"/>
                          <a:sym typeface="Calibri"/>
                        </a:rPr>
                        <a:t>Has tropism to the CNS.</a:t>
                      </a:r>
                      <a:endParaRPr sz="3500">
                        <a:latin typeface="Calibri"/>
                        <a:ea typeface="Calibri"/>
                        <a:cs typeface="Calibri"/>
                        <a:sym typeface="Calibri"/>
                      </a:endParaRPr>
                    </a:p>
                  </a:txBody>
                  <a:tcPr marT="188600" marB="188600" marR="193525" marL="193525">
                    <a:lnL cap="flat" cmpd="sng" w="9525">
                      <a:solidFill>
                        <a:srgbClr val="274E13"/>
                      </a:solidFill>
                      <a:prstDash val="lgDashDot"/>
                      <a:round/>
                      <a:headEnd len="sm" w="sm" type="none"/>
                      <a:tailEnd len="sm" w="sm" type="none"/>
                    </a:lnL>
                    <a:lnR cap="flat" cmpd="sng" w="9525">
                      <a:solidFill>
                        <a:srgbClr val="274E13"/>
                      </a:solidFill>
                      <a:prstDash val="lgDashDot"/>
                      <a:round/>
                      <a:headEnd len="sm" w="sm" type="none"/>
                      <a:tailEnd len="sm" w="sm" type="none"/>
                    </a:lnR>
                    <a:lnT cap="flat" cmpd="sng" w="9525">
                      <a:solidFill>
                        <a:srgbClr val="274E13"/>
                      </a:solidFill>
                      <a:prstDash val="lgDashDot"/>
                      <a:round/>
                      <a:headEnd len="sm" w="sm" type="none"/>
                      <a:tailEnd len="sm" w="sm" type="none"/>
                    </a:lnT>
                    <a:lnB cap="flat" cmpd="sng" w="9525">
                      <a:solidFill>
                        <a:srgbClr val="274E13"/>
                      </a:solidFill>
                      <a:prstDash val="lgDashDot"/>
                      <a:round/>
                      <a:headEnd len="sm" w="sm" type="none"/>
                      <a:tailEnd len="sm" w="sm" type="none"/>
                    </a:lnB>
                  </a:tcPr>
                </a:tc>
                <a:tc rowSpan="2" hMerge="1"/>
                <a:tc vMerge="1"/>
              </a:tr>
              <a:tr h="1813350">
                <a:tc vMerge="1"/>
                <a:tc gridSpan="2" vMerge="1"/>
                <a:tc hMerge="1" vMerge="1"/>
                <a:tc vMerge="1"/>
              </a:tr>
            </a:tbl>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148" name="Shape 148"/>
        <p:cNvGrpSpPr/>
        <p:nvPr/>
      </p:nvGrpSpPr>
      <p:grpSpPr>
        <a:xfrm>
          <a:off x="0" y="0"/>
          <a:ext cx="0" cy="0"/>
          <a:chOff x="0" y="0"/>
          <a:chExt cx="0" cy="0"/>
        </a:xfrm>
      </p:grpSpPr>
      <p:pic>
        <p:nvPicPr>
          <p:cNvPr id="149" name="Google Shape;149;p21"/>
          <p:cNvPicPr preferRelativeResize="0"/>
          <p:nvPr/>
        </p:nvPicPr>
        <p:blipFill>
          <a:blip r:embed="rId4">
            <a:alphaModFix/>
          </a:blip>
          <a:stretch>
            <a:fillRect/>
          </a:stretch>
        </p:blipFill>
        <p:spPr>
          <a:xfrm>
            <a:off x="4733344" y="2488152"/>
            <a:ext cx="9586545" cy="668108"/>
          </a:xfrm>
          <a:prstGeom prst="rect">
            <a:avLst/>
          </a:prstGeom>
          <a:noFill/>
          <a:ln>
            <a:noFill/>
          </a:ln>
        </p:spPr>
      </p:pic>
      <p:sp>
        <p:nvSpPr>
          <p:cNvPr id="150" name="Google Shape;150;p21"/>
          <p:cNvSpPr txBox="1"/>
          <p:nvPr>
            <p:ph type="title"/>
          </p:nvPr>
        </p:nvSpPr>
        <p:spPr>
          <a:xfrm>
            <a:off x="593750" y="458061"/>
            <a:ext cx="16231800" cy="2030100"/>
          </a:xfrm>
          <a:prstGeom prst="rect">
            <a:avLst/>
          </a:prstGeom>
        </p:spPr>
        <p:txBody>
          <a:bodyPr anchorCtr="0" anchor="t" bIns="191875" lIns="191875" spcFirstLastPara="1" rIns="191875" wrap="square" tIns="191875">
            <a:noAutofit/>
          </a:bodyPr>
          <a:lstStyle/>
          <a:p>
            <a:pPr indent="0" lvl="0" marL="0" rtl="0" algn="ctr">
              <a:spcBef>
                <a:spcPts val="0"/>
              </a:spcBef>
              <a:spcAft>
                <a:spcPts val="0"/>
              </a:spcAft>
              <a:buNone/>
            </a:pPr>
            <a:r>
              <a:rPr b="1" lang="en" sz="6000">
                <a:latin typeface="Josefin Sans"/>
                <a:ea typeface="Josefin Sans"/>
                <a:cs typeface="Josefin Sans"/>
                <a:sym typeface="Josefin Sans"/>
              </a:rPr>
              <a:t>Diagnosis</a:t>
            </a:r>
            <a:r>
              <a:rPr b="1" lang="en" sz="6000">
                <a:solidFill>
                  <a:srgbClr val="FFFF00"/>
                </a:solidFill>
                <a:latin typeface="Josefin Sans"/>
                <a:ea typeface="Josefin Sans"/>
                <a:cs typeface="Josefin Sans"/>
                <a:sym typeface="Josefin Sans"/>
              </a:rPr>
              <a:t> </a:t>
            </a:r>
            <a:r>
              <a:rPr b="1" lang="en" sz="6000">
                <a:latin typeface="Josefin Sans"/>
                <a:ea typeface="Josefin Sans"/>
                <a:cs typeface="Josefin Sans"/>
                <a:sym typeface="Josefin Sans"/>
              </a:rPr>
              <a:t>of Meningitis</a:t>
            </a:r>
            <a:endParaRPr b="1" sz="6000">
              <a:latin typeface="Josefin Sans"/>
              <a:ea typeface="Josefin Sans"/>
              <a:cs typeface="Josefin Sans"/>
              <a:sym typeface="Josefin Sans"/>
            </a:endParaRPr>
          </a:p>
        </p:txBody>
      </p:sp>
      <p:graphicFrame>
        <p:nvGraphicFramePr>
          <p:cNvPr id="151" name="Google Shape;151;p21"/>
          <p:cNvGraphicFramePr/>
          <p:nvPr/>
        </p:nvGraphicFramePr>
        <p:xfrm>
          <a:off x="593725" y="2056391"/>
          <a:ext cx="3000000" cy="3000000"/>
        </p:xfrm>
        <a:graphic>
          <a:graphicData uri="http://schemas.openxmlformats.org/drawingml/2006/table">
            <a:tbl>
              <a:tblPr>
                <a:noFill/>
                <a:tableStyleId>{92514E07-169D-485B-973F-D6F749F73A11}</a:tableStyleId>
              </a:tblPr>
              <a:tblGrid>
                <a:gridCol w="8547425"/>
                <a:gridCol w="7684450"/>
              </a:tblGrid>
              <a:tr h="8583875">
                <a:tc>
                  <a:txBody>
                    <a:bodyPr>
                      <a:noAutofit/>
                    </a:bodyPr>
                    <a:lstStyle/>
                    <a:p>
                      <a:pPr indent="-704850" lvl="0" marL="939800" rtl="0" algn="l">
                        <a:lnSpc>
                          <a:spcPct val="115000"/>
                        </a:lnSpc>
                        <a:spcBef>
                          <a:spcPts val="1400"/>
                        </a:spcBef>
                        <a:spcAft>
                          <a:spcPts val="0"/>
                        </a:spcAft>
                        <a:buClr>
                          <a:schemeClr val="dk1"/>
                        </a:buClr>
                        <a:buSzPts val="3700"/>
                        <a:buFont typeface="Calibri"/>
                        <a:buChar char="●"/>
                      </a:pPr>
                      <a:r>
                        <a:rPr lang="en" sz="3700">
                          <a:solidFill>
                            <a:schemeClr val="dk1"/>
                          </a:solidFill>
                          <a:latin typeface="Calibri"/>
                          <a:ea typeface="Calibri"/>
                          <a:cs typeface="Calibri"/>
                          <a:sym typeface="Calibri"/>
                        </a:rPr>
                        <a:t>Clinically:  signs &amp; symptoms </a:t>
                      </a:r>
                      <a:endParaRPr sz="3700">
                        <a:solidFill>
                          <a:schemeClr val="dk1"/>
                        </a:solidFill>
                        <a:latin typeface="Calibri"/>
                        <a:ea typeface="Calibri"/>
                        <a:cs typeface="Calibri"/>
                        <a:sym typeface="Calibri"/>
                      </a:endParaRPr>
                    </a:p>
                    <a:p>
                      <a:pPr indent="-704850" lvl="0" marL="939800" rtl="0" algn="l">
                        <a:lnSpc>
                          <a:spcPct val="115000"/>
                        </a:lnSpc>
                        <a:spcBef>
                          <a:spcPts val="0"/>
                        </a:spcBef>
                        <a:spcAft>
                          <a:spcPts val="0"/>
                        </a:spcAft>
                        <a:buClr>
                          <a:schemeClr val="dk1"/>
                        </a:buClr>
                        <a:buSzPts val="3700"/>
                        <a:buFont typeface="Playfair Display"/>
                        <a:buChar char="●"/>
                      </a:pPr>
                      <a:r>
                        <a:rPr lang="en" sz="3700" u="sng">
                          <a:solidFill>
                            <a:schemeClr val="dk1"/>
                          </a:solidFill>
                          <a:latin typeface="Calibri"/>
                          <a:ea typeface="Calibri"/>
                          <a:cs typeface="Calibri"/>
                          <a:sym typeface="Calibri"/>
                        </a:rPr>
                        <a:t>Specimens</a:t>
                      </a:r>
                      <a:r>
                        <a:rPr lang="en" sz="3700">
                          <a:solidFill>
                            <a:schemeClr val="dk1"/>
                          </a:solidFill>
                          <a:latin typeface="Calibri"/>
                          <a:ea typeface="Calibri"/>
                          <a:cs typeface="Calibri"/>
                          <a:sym typeface="Calibri"/>
                        </a:rPr>
                        <a:t> : </a:t>
                      </a:r>
                      <a:r>
                        <a:rPr b="1" lang="en" sz="3700">
                          <a:solidFill>
                            <a:schemeClr val="dk1"/>
                          </a:solidFill>
                          <a:latin typeface="Calibri"/>
                          <a:ea typeface="Calibri"/>
                          <a:cs typeface="Calibri"/>
                          <a:sym typeface="Calibri"/>
                        </a:rPr>
                        <a:t>CSF</a:t>
                      </a:r>
                      <a:r>
                        <a:rPr lang="en" sz="3700">
                          <a:solidFill>
                            <a:schemeClr val="dk1"/>
                          </a:solidFill>
                          <a:latin typeface="Calibri"/>
                          <a:ea typeface="Calibri"/>
                          <a:cs typeface="Calibri"/>
                          <a:sym typeface="Calibri"/>
                        </a:rPr>
                        <a:t> acquired through lumbar puncture and </a:t>
                      </a:r>
                      <a:r>
                        <a:rPr b="1" lang="en" sz="3700">
                          <a:solidFill>
                            <a:schemeClr val="dk1"/>
                          </a:solidFill>
                          <a:latin typeface="Calibri"/>
                          <a:ea typeface="Calibri"/>
                          <a:cs typeface="Calibri"/>
                          <a:sym typeface="Calibri"/>
                        </a:rPr>
                        <a:t>blood</a:t>
                      </a:r>
                      <a:r>
                        <a:rPr lang="en" sz="3700">
                          <a:solidFill>
                            <a:schemeClr val="dk1"/>
                          </a:solidFill>
                          <a:latin typeface="Calibri"/>
                          <a:ea typeface="Calibri"/>
                          <a:cs typeface="Calibri"/>
                          <a:sym typeface="Calibri"/>
                        </a:rPr>
                        <a:t>  specimen for culture.</a:t>
                      </a:r>
                      <a:endParaRPr sz="3700">
                        <a:solidFill>
                          <a:schemeClr val="dk1"/>
                        </a:solidFill>
                        <a:latin typeface="Calibri"/>
                        <a:ea typeface="Calibri"/>
                        <a:cs typeface="Calibri"/>
                        <a:sym typeface="Calibri"/>
                      </a:endParaRPr>
                    </a:p>
                    <a:p>
                      <a:pPr indent="0" lvl="0" marL="939800" rtl="0" algn="l">
                        <a:lnSpc>
                          <a:spcPct val="115000"/>
                        </a:lnSpc>
                        <a:spcBef>
                          <a:spcPts val="1400"/>
                        </a:spcBef>
                        <a:spcAft>
                          <a:spcPts val="0"/>
                        </a:spcAft>
                        <a:buClr>
                          <a:schemeClr val="dk1"/>
                        </a:buClr>
                        <a:buSzPts val="2300"/>
                        <a:buFont typeface="Arial"/>
                        <a:buNone/>
                      </a:pPr>
                      <a:r>
                        <a:rPr lang="en" sz="3700">
                          <a:solidFill>
                            <a:schemeClr val="dk1"/>
                          </a:solidFill>
                          <a:latin typeface="Calibri"/>
                          <a:ea typeface="Calibri"/>
                          <a:cs typeface="Calibri"/>
                          <a:sym typeface="Calibri"/>
                        </a:rPr>
                        <a:t> CSF :analysis of cells, protein, glucose and chloride in addition to culture and antimicrobial susceptibility testing.</a:t>
                      </a:r>
                      <a:endParaRPr sz="3700">
                        <a:solidFill>
                          <a:schemeClr val="dk1"/>
                        </a:solidFill>
                        <a:latin typeface="Calibri"/>
                        <a:ea typeface="Calibri"/>
                        <a:cs typeface="Calibri"/>
                        <a:sym typeface="Calibri"/>
                      </a:endParaRPr>
                    </a:p>
                    <a:p>
                      <a:pPr indent="0" lvl="0" marL="0" rtl="0" algn="l">
                        <a:spcBef>
                          <a:spcPts val="0"/>
                        </a:spcBef>
                        <a:spcAft>
                          <a:spcPts val="0"/>
                        </a:spcAft>
                        <a:buNone/>
                      </a:pPr>
                      <a:r>
                        <a:t/>
                      </a:r>
                      <a:endParaRPr sz="2900">
                        <a:latin typeface="Comic Sans MS"/>
                        <a:ea typeface="Comic Sans MS"/>
                        <a:cs typeface="Comic Sans MS"/>
                        <a:sym typeface="Comic Sans MS"/>
                      </a:endParaRPr>
                    </a:p>
                  </a:txBody>
                  <a:tcPr marT="188600" marB="188600" marR="193525" marL="193525">
                    <a:lnL cap="flat" cmpd="sng" w="19050">
                      <a:solidFill>
                        <a:srgbClr val="274E13"/>
                      </a:solidFill>
                      <a:prstDash val="lgDash"/>
                      <a:round/>
                      <a:headEnd len="sm" w="sm" type="none"/>
                      <a:tailEnd len="sm" w="sm" type="none"/>
                    </a:lnL>
                    <a:lnR cap="flat" cmpd="sng" w="19050">
                      <a:solidFill>
                        <a:srgbClr val="274E13"/>
                      </a:solidFill>
                      <a:prstDash val="lgDash"/>
                      <a:round/>
                      <a:headEnd len="sm" w="sm" type="none"/>
                      <a:tailEnd len="sm" w="sm" type="none"/>
                    </a:lnR>
                    <a:lnT cap="flat" cmpd="sng" w="19050">
                      <a:solidFill>
                        <a:srgbClr val="274E13"/>
                      </a:solidFill>
                      <a:prstDash val="lgDash"/>
                      <a:round/>
                      <a:headEnd len="sm" w="sm" type="none"/>
                      <a:tailEnd len="sm" w="sm" type="none"/>
                    </a:lnT>
                    <a:lnB cap="flat" cmpd="sng" w="19050">
                      <a:solidFill>
                        <a:srgbClr val="274E13"/>
                      </a:solidFill>
                      <a:prstDash val="lgDash"/>
                      <a:round/>
                      <a:headEnd len="sm" w="sm" type="none"/>
                      <a:tailEnd len="sm" w="sm" type="none"/>
                    </a:lnB>
                  </a:tcPr>
                </a:tc>
                <a:tc>
                  <a:txBody>
                    <a:bodyPr>
                      <a:noAutofit/>
                    </a:bodyPr>
                    <a:lstStyle/>
                    <a:p>
                      <a:pPr indent="0" lvl="0" marL="0" rtl="0" algn="l">
                        <a:spcBef>
                          <a:spcPts val="0"/>
                        </a:spcBef>
                        <a:spcAft>
                          <a:spcPts val="0"/>
                        </a:spcAft>
                        <a:buNone/>
                      </a:pPr>
                      <a:r>
                        <a:t/>
                      </a:r>
                      <a:endParaRPr sz="2900">
                        <a:latin typeface="Comic Sans MS"/>
                        <a:ea typeface="Comic Sans MS"/>
                        <a:cs typeface="Comic Sans MS"/>
                        <a:sym typeface="Comic Sans MS"/>
                      </a:endParaRPr>
                    </a:p>
                  </a:txBody>
                  <a:tcPr marT="188600" marB="188600" marR="193525" marL="193525">
                    <a:lnL cap="flat" cmpd="sng" w="19050">
                      <a:solidFill>
                        <a:srgbClr val="274E13"/>
                      </a:solidFill>
                      <a:prstDash val="lgDash"/>
                      <a:round/>
                      <a:headEnd len="sm" w="sm" type="none"/>
                      <a:tailEnd len="sm" w="sm" type="none"/>
                    </a:lnL>
                    <a:lnR cap="flat" cmpd="sng" w="19050">
                      <a:solidFill>
                        <a:srgbClr val="274E13"/>
                      </a:solidFill>
                      <a:prstDash val="lgDash"/>
                      <a:round/>
                      <a:headEnd len="sm" w="sm" type="none"/>
                      <a:tailEnd len="sm" w="sm" type="none"/>
                    </a:lnR>
                    <a:lnT cap="flat" cmpd="sng" w="19050">
                      <a:solidFill>
                        <a:srgbClr val="274E13"/>
                      </a:solidFill>
                      <a:prstDash val="lgDash"/>
                      <a:round/>
                      <a:headEnd len="sm" w="sm" type="none"/>
                      <a:tailEnd len="sm" w="sm" type="none"/>
                    </a:lnT>
                    <a:lnB cap="flat" cmpd="sng" w="19050">
                      <a:solidFill>
                        <a:srgbClr val="274E13"/>
                      </a:solidFill>
                      <a:prstDash val="lgDash"/>
                      <a:round/>
                      <a:headEnd len="sm" w="sm" type="none"/>
                      <a:tailEnd len="sm" w="sm" type="none"/>
                    </a:lnB>
                  </a:tcPr>
                </a:tc>
              </a:tr>
            </a:tbl>
          </a:graphicData>
        </a:graphic>
      </p:graphicFrame>
      <p:pic>
        <p:nvPicPr>
          <p:cNvPr id="152" name="Google Shape;152;p21"/>
          <p:cNvPicPr preferRelativeResize="0"/>
          <p:nvPr/>
        </p:nvPicPr>
        <p:blipFill>
          <a:blip r:embed="rId5">
            <a:alphaModFix/>
          </a:blip>
          <a:stretch>
            <a:fillRect/>
          </a:stretch>
        </p:blipFill>
        <p:spPr>
          <a:xfrm>
            <a:off x="9382486" y="7080118"/>
            <a:ext cx="6809214" cy="3032427"/>
          </a:xfrm>
          <a:prstGeom prst="rect">
            <a:avLst/>
          </a:prstGeom>
          <a:noFill/>
          <a:ln>
            <a:noFill/>
          </a:ln>
        </p:spPr>
      </p:pic>
      <p:pic>
        <p:nvPicPr>
          <p:cNvPr id="153" name="Google Shape;153;p21"/>
          <p:cNvPicPr preferRelativeResize="0"/>
          <p:nvPr/>
        </p:nvPicPr>
        <p:blipFill>
          <a:blip r:embed="rId6">
            <a:alphaModFix/>
          </a:blip>
          <a:stretch>
            <a:fillRect/>
          </a:stretch>
        </p:blipFill>
        <p:spPr>
          <a:xfrm>
            <a:off x="10051412" y="2488138"/>
            <a:ext cx="5471374" cy="3892345"/>
          </a:xfrm>
          <a:prstGeom prst="rect">
            <a:avLst/>
          </a:prstGeom>
          <a:noFill/>
          <a:ln>
            <a:noFill/>
          </a:ln>
        </p:spPr>
      </p:pic>
      <p:sp>
        <p:nvSpPr>
          <p:cNvPr id="154" name="Google Shape;154;p21"/>
          <p:cNvSpPr txBox="1"/>
          <p:nvPr>
            <p:ph type="title"/>
          </p:nvPr>
        </p:nvSpPr>
        <p:spPr>
          <a:xfrm>
            <a:off x="0" y="10812192"/>
            <a:ext cx="16231800" cy="1372200"/>
          </a:xfrm>
          <a:prstGeom prst="rect">
            <a:avLst/>
          </a:prstGeom>
        </p:spPr>
        <p:txBody>
          <a:bodyPr anchorCtr="0" anchor="t" bIns="191875" lIns="191875" spcFirstLastPara="1" rIns="191875" wrap="square" tIns="191875">
            <a:noAutofit/>
          </a:bodyPr>
          <a:lstStyle/>
          <a:p>
            <a:pPr indent="0" lvl="0" marL="0" marR="0" rtl="0" algn="ctr">
              <a:lnSpc>
                <a:spcPct val="100000"/>
              </a:lnSpc>
              <a:spcBef>
                <a:spcPts val="0"/>
              </a:spcBef>
              <a:spcAft>
                <a:spcPts val="0"/>
              </a:spcAft>
              <a:buNone/>
            </a:pPr>
            <a:r>
              <a:rPr b="1" lang="en">
                <a:latin typeface="Josefin Sans"/>
                <a:ea typeface="Josefin Sans"/>
                <a:cs typeface="Josefin Sans"/>
                <a:sym typeface="Josefin Sans"/>
              </a:rPr>
              <a:t>CNS Parameters</a:t>
            </a:r>
            <a:endParaRPr b="1">
              <a:latin typeface="Josefin Sans"/>
              <a:ea typeface="Josefin Sans"/>
              <a:cs typeface="Josefin Sans"/>
              <a:sym typeface="Josefin Sans"/>
            </a:endParaRPr>
          </a:p>
        </p:txBody>
      </p:sp>
      <p:graphicFrame>
        <p:nvGraphicFramePr>
          <p:cNvPr id="155" name="Google Shape;155;p21"/>
          <p:cNvGraphicFramePr/>
          <p:nvPr/>
        </p:nvGraphicFramePr>
        <p:xfrm>
          <a:off x="390114" y="12356333"/>
          <a:ext cx="3000000" cy="3000000"/>
        </p:xfrm>
        <a:graphic>
          <a:graphicData uri="http://schemas.openxmlformats.org/drawingml/2006/table">
            <a:tbl>
              <a:tblPr>
                <a:noFill/>
                <a:tableStyleId>{92514E07-169D-485B-973F-D6F749F73A11}</a:tableStyleId>
              </a:tblPr>
              <a:tblGrid>
                <a:gridCol w="2631425"/>
                <a:gridCol w="8127250"/>
                <a:gridCol w="5880400"/>
              </a:tblGrid>
              <a:tr h="1226875">
                <a:tc gridSpan="2">
                  <a:txBody>
                    <a:bodyPr>
                      <a:noAutofit/>
                    </a:bodyPr>
                    <a:lstStyle/>
                    <a:p>
                      <a:pPr indent="0" lvl="0" marL="0" rtl="0" algn="l">
                        <a:spcBef>
                          <a:spcPts val="0"/>
                        </a:spcBef>
                        <a:spcAft>
                          <a:spcPts val="0"/>
                        </a:spcAft>
                        <a:buNone/>
                      </a:pPr>
                      <a:r>
                        <a:rPr b="1" lang="en" sz="5000">
                          <a:latin typeface="Josefin Sans"/>
                          <a:ea typeface="Josefin Sans"/>
                          <a:cs typeface="Josefin Sans"/>
                          <a:sym typeface="Josefin Sans"/>
                        </a:rPr>
                        <a:t>Normal CSF</a:t>
                      </a:r>
                      <a:endParaRPr sz="5000">
                        <a:latin typeface="Josefin Sans"/>
                        <a:ea typeface="Josefin Sans"/>
                        <a:cs typeface="Josefin Sans"/>
                        <a:sym typeface="Josefin Sans"/>
                      </a:endParaRPr>
                    </a:p>
                  </a:txBody>
                  <a:tcPr marT="188600" marB="188600" marR="193525" marL="193525">
                    <a:lnL cap="flat" cmpd="sng" w="28575">
                      <a:solidFill>
                        <a:srgbClr val="274E13"/>
                      </a:solidFill>
                      <a:prstDash val="lgDash"/>
                      <a:round/>
                      <a:headEnd len="sm" w="sm" type="none"/>
                      <a:tailEnd len="sm" w="sm" type="none"/>
                    </a:lnL>
                    <a:lnR cap="flat" cmpd="sng" w="28575">
                      <a:solidFill>
                        <a:srgbClr val="274E13"/>
                      </a:solidFill>
                      <a:prstDash val="lgDash"/>
                      <a:round/>
                      <a:headEnd len="sm" w="sm" type="none"/>
                      <a:tailEnd len="sm" w="sm" type="none"/>
                    </a:lnR>
                    <a:lnT cap="flat" cmpd="sng" w="28575">
                      <a:solidFill>
                        <a:srgbClr val="274E13"/>
                      </a:solidFill>
                      <a:prstDash val="lgDash"/>
                      <a:round/>
                      <a:headEnd len="sm" w="sm" type="none"/>
                      <a:tailEnd len="sm" w="sm" type="none"/>
                    </a:lnT>
                    <a:lnB cap="flat" cmpd="sng" w="28575">
                      <a:solidFill>
                        <a:srgbClr val="274E13"/>
                      </a:solidFill>
                      <a:prstDash val="lgDash"/>
                      <a:round/>
                      <a:headEnd len="sm" w="sm" type="none"/>
                      <a:tailEnd len="sm" w="sm" type="none"/>
                    </a:lnB>
                    <a:solidFill>
                      <a:srgbClr val="93C47D"/>
                    </a:solidFill>
                  </a:tcPr>
                </a:tc>
                <a:tc hMerge="1"/>
                <a:tc>
                  <a:txBody>
                    <a:bodyPr>
                      <a:noAutofit/>
                    </a:bodyPr>
                    <a:lstStyle/>
                    <a:p>
                      <a:pPr indent="0" lvl="0" marL="0" rtl="0" algn="l">
                        <a:lnSpc>
                          <a:spcPct val="115000"/>
                        </a:lnSpc>
                        <a:spcBef>
                          <a:spcPts val="1400"/>
                        </a:spcBef>
                        <a:spcAft>
                          <a:spcPts val="0"/>
                        </a:spcAft>
                        <a:buClr>
                          <a:schemeClr val="dk1"/>
                        </a:buClr>
                        <a:buSzPts val="2300"/>
                        <a:buFont typeface="Arial"/>
                        <a:buNone/>
                      </a:pPr>
                      <a:r>
                        <a:rPr b="1" lang="en" sz="4100">
                          <a:latin typeface="Josefin Sans"/>
                          <a:ea typeface="Josefin Sans"/>
                          <a:cs typeface="Josefin Sans"/>
                          <a:sym typeface="Josefin Sans"/>
                        </a:rPr>
                        <a:t>Pyogenic Meningitis</a:t>
                      </a:r>
                      <a:endParaRPr sz="2900">
                        <a:latin typeface="Josefin Sans"/>
                        <a:ea typeface="Josefin Sans"/>
                        <a:cs typeface="Josefin Sans"/>
                        <a:sym typeface="Josefin Sans"/>
                      </a:endParaRPr>
                    </a:p>
                  </a:txBody>
                  <a:tcPr marT="188600" marB="188600" marR="193525" marL="193525">
                    <a:lnL cap="flat" cmpd="sng" w="28575">
                      <a:solidFill>
                        <a:srgbClr val="274E13"/>
                      </a:solidFill>
                      <a:prstDash val="lgDash"/>
                      <a:round/>
                      <a:headEnd len="sm" w="sm" type="none"/>
                      <a:tailEnd len="sm" w="sm" type="none"/>
                    </a:lnL>
                    <a:lnR cap="flat" cmpd="sng" w="28575">
                      <a:solidFill>
                        <a:srgbClr val="274E13"/>
                      </a:solidFill>
                      <a:prstDash val="lgDash"/>
                      <a:round/>
                      <a:headEnd len="sm" w="sm" type="none"/>
                      <a:tailEnd len="sm" w="sm" type="none"/>
                    </a:lnR>
                    <a:lnT cap="flat" cmpd="sng" w="28575">
                      <a:solidFill>
                        <a:srgbClr val="274E13"/>
                      </a:solidFill>
                      <a:prstDash val="lgDash"/>
                      <a:round/>
                      <a:headEnd len="sm" w="sm" type="none"/>
                      <a:tailEnd len="sm" w="sm" type="none"/>
                    </a:lnT>
                    <a:lnB cap="flat" cmpd="sng" w="28575">
                      <a:solidFill>
                        <a:srgbClr val="274E13"/>
                      </a:solidFill>
                      <a:prstDash val="lgDash"/>
                      <a:round/>
                      <a:headEnd len="sm" w="sm" type="none"/>
                      <a:tailEnd len="sm" w="sm" type="none"/>
                    </a:lnB>
                    <a:solidFill>
                      <a:srgbClr val="93C47D"/>
                    </a:solidFill>
                  </a:tcPr>
                </a:tc>
              </a:tr>
              <a:tr h="4413400">
                <a:tc>
                  <a:txBody>
                    <a:bodyPr>
                      <a:noAutofit/>
                    </a:bodyPr>
                    <a:lstStyle/>
                    <a:p>
                      <a:pPr indent="0" lvl="0" marL="0" rtl="0" algn="l">
                        <a:spcBef>
                          <a:spcPts val="0"/>
                        </a:spcBef>
                        <a:spcAft>
                          <a:spcPts val="0"/>
                        </a:spcAft>
                        <a:buNone/>
                      </a:pPr>
                      <a:r>
                        <a:rPr b="1" lang="en" sz="3700">
                          <a:latin typeface="Josefin Sans"/>
                          <a:ea typeface="Josefin Sans"/>
                          <a:cs typeface="Josefin Sans"/>
                          <a:sym typeface="Josefin Sans"/>
                        </a:rPr>
                        <a:t>Adult</a:t>
                      </a:r>
                      <a:endParaRPr b="1" sz="3700">
                        <a:latin typeface="Josefin Sans"/>
                        <a:ea typeface="Josefin Sans"/>
                        <a:cs typeface="Josefin Sans"/>
                        <a:sym typeface="Josefin Sans"/>
                      </a:endParaRPr>
                    </a:p>
                  </a:txBody>
                  <a:tcPr marT="188600" marB="188600" marR="193525" marL="193525">
                    <a:lnL cap="flat" cmpd="sng" w="28575">
                      <a:solidFill>
                        <a:srgbClr val="274E13"/>
                      </a:solidFill>
                      <a:prstDash val="lgDash"/>
                      <a:round/>
                      <a:headEnd len="sm" w="sm" type="none"/>
                      <a:tailEnd len="sm" w="sm" type="none"/>
                    </a:lnL>
                    <a:lnR cap="flat" cmpd="sng" w="28575">
                      <a:solidFill>
                        <a:srgbClr val="274E13"/>
                      </a:solidFill>
                      <a:prstDash val="lgDash"/>
                      <a:round/>
                      <a:headEnd len="sm" w="sm" type="none"/>
                      <a:tailEnd len="sm" w="sm" type="none"/>
                    </a:lnR>
                    <a:lnT cap="flat" cmpd="sng" w="28575">
                      <a:solidFill>
                        <a:srgbClr val="274E13"/>
                      </a:solidFill>
                      <a:prstDash val="lgDash"/>
                      <a:round/>
                      <a:headEnd len="sm" w="sm" type="none"/>
                      <a:tailEnd len="sm" w="sm" type="none"/>
                    </a:lnT>
                    <a:lnB cap="flat" cmpd="sng" w="28575">
                      <a:solidFill>
                        <a:srgbClr val="274E13"/>
                      </a:solidFill>
                      <a:prstDash val="lgDash"/>
                      <a:round/>
                      <a:headEnd len="sm" w="sm" type="none"/>
                      <a:tailEnd len="sm" w="sm" type="none"/>
                    </a:lnB>
                    <a:solidFill>
                      <a:srgbClr val="B6D7A8"/>
                    </a:solidFill>
                  </a:tcPr>
                </a:tc>
                <a:tc>
                  <a:txBody>
                    <a:bodyPr>
                      <a:noAutofit/>
                    </a:bodyPr>
                    <a:lstStyle/>
                    <a:p>
                      <a:pPr indent="-438150" lvl="0" marL="457200" rtl="0" algn="l">
                        <a:lnSpc>
                          <a:spcPct val="115000"/>
                        </a:lnSpc>
                        <a:spcBef>
                          <a:spcPts val="1400"/>
                        </a:spcBef>
                        <a:spcAft>
                          <a:spcPts val="0"/>
                        </a:spcAft>
                        <a:buSzPts val="3300"/>
                        <a:buFont typeface="Calibri"/>
                        <a:buChar char="-"/>
                      </a:pPr>
                      <a:r>
                        <a:rPr lang="en" sz="3300">
                          <a:latin typeface="Calibri"/>
                          <a:ea typeface="Calibri"/>
                          <a:cs typeface="Calibri"/>
                          <a:sym typeface="Calibri"/>
                        </a:rPr>
                        <a:t>WBC =0-5 /cmm3</a:t>
                      </a:r>
                      <a:endParaRPr sz="3300">
                        <a:latin typeface="Calibri"/>
                        <a:ea typeface="Calibri"/>
                        <a:cs typeface="Calibri"/>
                        <a:sym typeface="Calibri"/>
                      </a:endParaRPr>
                    </a:p>
                    <a:p>
                      <a:pPr indent="-438150" lvl="0" marL="457200" rtl="0" algn="l">
                        <a:lnSpc>
                          <a:spcPct val="115000"/>
                        </a:lnSpc>
                        <a:spcBef>
                          <a:spcPts val="0"/>
                        </a:spcBef>
                        <a:spcAft>
                          <a:spcPts val="0"/>
                        </a:spcAft>
                        <a:buSzPts val="3300"/>
                        <a:buFont typeface="Calibri"/>
                        <a:buChar char="-"/>
                      </a:pPr>
                      <a:r>
                        <a:rPr lang="en" sz="3300">
                          <a:latin typeface="Calibri"/>
                          <a:ea typeface="Calibri"/>
                          <a:cs typeface="Calibri"/>
                          <a:sym typeface="Calibri"/>
                        </a:rPr>
                        <a:t>PMN= 0 % </a:t>
                      </a:r>
                      <a:endParaRPr sz="3300">
                        <a:latin typeface="Calibri"/>
                        <a:ea typeface="Calibri"/>
                        <a:cs typeface="Calibri"/>
                        <a:sym typeface="Calibri"/>
                      </a:endParaRPr>
                    </a:p>
                    <a:p>
                      <a:pPr indent="-438150" lvl="0" marL="457200" rtl="0" algn="l">
                        <a:lnSpc>
                          <a:spcPct val="115000"/>
                        </a:lnSpc>
                        <a:spcBef>
                          <a:spcPts val="0"/>
                        </a:spcBef>
                        <a:spcAft>
                          <a:spcPts val="0"/>
                        </a:spcAft>
                        <a:buSzPts val="3300"/>
                        <a:buFont typeface="Calibri"/>
                        <a:buChar char="-"/>
                      </a:pPr>
                      <a:r>
                        <a:rPr lang="en" sz="3300">
                          <a:solidFill>
                            <a:srgbClr val="FF0000"/>
                          </a:solidFill>
                          <a:latin typeface="Calibri"/>
                          <a:ea typeface="Calibri"/>
                          <a:cs typeface="Calibri"/>
                          <a:sym typeface="Calibri"/>
                        </a:rPr>
                        <a:t>Glucose= &gt; 60 % of blood</a:t>
                      </a:r>
                      <a:r>
                        <a:rPr lang="en" sz="3300">
                          <a:latin typeface="Calibri"/>
                          <a:ea typeface="Calibri"/>
                          <a:cs typeface="Calibri"/>
                          <a:sym typeface="Calibri"/>
                        </a:rPr>
                        <a:t> </a:t>
                      </a:r>
                      <a:endParaRPr sz="3300">
                        <a:latin typeface="Calibri"/>
                        <a:ea typeface="Calibri"/>
                        <a:cs typeface="Calibri"/>
                        <a:sym typeface="Calibri"/>
                      </a:endParaRPr>
                    </a:p>
                    <a:p>
                      <a:pPr indent="-438150" lvl="0" marL="457200" rtl="0" algn="l">
                        <a:lnSpc>
                          <a:spcPct val="115000"/>
                        </a:lnSpc>
                        <a:spcBef>
                          <a:spcPts val="0"/>
                        </a:spcBef>
                        <a:spcAft>
                          <a:spcPts val="0"/>
                        </a:spcAft>
                        <a:buSzPts val="3300"/>
                        <a:buFont typeface="Calibri"/>
                        <a:buChar char="-"/>
                      </a:pPr>
                      <a:r>
                        <a:rPr lang="en" sz="3300">
                          <a:solidFill>
                            <a:srgbClr val="FF0000"/>
                          </a:solidFill>
                          <a:latin typeface="Calibri"/>
                          <a:ea typeface="Calibri"/>
                          <a:cs typeface="Calibri"/>
                          <a:sym typeface="Calibri"/>
                        </a:rPr>
                        <a:t>Pro</a:t>
                      </a:r>
                      <a:r>
                        <a:rPr lang="en" sz="3300">
                          <a:solidFill>
                            <a:srgbClr val="FF0000"/>
                          </a:solidFill>
                          <a:latin typeface="Calibri"/>
                          <a:ea typeface="Calibri"/>
                          <a:cs typeface="Calibri"/>
                          <a:sym typeface="Calibri"/>
                        </a:rPr>
                        <a:t>tein =&lt; 30 mg/dl </a:t>
                      </a:r>
                      <a:r>
                        <a:rPr lang="en" sz="3300">
                          <a:latin typeface="Calibri"/>
                          <a:ea typeface="Calibri"/>
                          <a:cs typeface="Calibri"/>
                          <a:sym typeface="Calibri"/>
                        </a:rPr>
                        <a:t>             </a:t>
                      </a:r>
                      <a:endParaRPr sz="3300">
                        <a:latin typeface="Calibri"/>
                        <a:ea typeface="Calibri"/>
                        <a:cs typeface="Calibri"/>
                        <a:sym typeface="Calibri"/>
                      </a:endParaRPr>
                    </a:p>
                    <a:p>
                      <a:pPr indent="-438150" lvl="0" marL="457200" rtl="0" algn="l">
                        <a:lnSpc>
                          <a:spcPct val="115000"/>
                        </a:lnSpc>
                        <a:spcBef>
                          <a:spcPts val="0"/>
                        </a:spcBef>
                        <a:spcAft>
                          <a:spcPts val="0"/>
                        </a:spcAft>
                        <a:buSzPts val="3300"/>
                        <a:buFont typeface="Calibri"/>
                        <a:buChar char="-"/>
                      </a:pPr>
                      <a:r>
                        <a:rPr lang="en" sz="3300">
                          <a:latin typeface="Calibri"/>
                          <a:ea typeface="Calibri"/>
                          <a:cs typeface="Calibri"/>
                          <a:sym typeface="Calibri"/>
                        </a:rPr>
                        <a:t>Chloride = 115-130 mmol/l</a:t>
                      </a:r>
                      <a:endParaRPr sz="3300">
                        <a:latin typeface="Calibri"/>
                        <a:ea typeface="Calibri"/>
                        <a:cs typeface="Calibri"/>
                        <a:sym typeface="Calibri"/>
                      </a:endParaRPr>
                    </a:p>
                    <a:p>
                      <a:pPr indent="0" lvl="0" marL="0" rtl="0" algn="l">
                        <a:spcBef>
                          <a:spcPts val="0"/>
                        </a:spcBef>
                        <a:spcAft>
                          <a:spcPts val="0"/>
                        </a:spcAft>
                        <a:buNone/>
                      </a:pPr>
                      <a:r>
                        <a:t/>
                      </a:r>
                      <a:endParaRPr sz="2900">
                        <a:latin typeface="Calibri"/>
                        <a:ea typeface="Calibri"/>
                        <a:cs typeface="Calibri"/>
                        <a:sym typeface="Calibri"/>
                      </a:endParaRPr>
                    </a:p>
                  </a:txBody>
                  <a:tcPr marT="188600" marB="188600" marR="193525" marL="193525">
                    <a:lnL cap="flat" cmpd="sng" w="28575">
                      <a:solidFill>
                        <a:srgbClr val="274E13"/>
                      </a:solidFill>
                      <a:prstDash val="lgDash"/>
                      <a:round/>
                      <a:headEnd len="sm" w="sm" type="none"/>
                      <a:tailEnd len="sm" w="sm" type="none"/>
                    </a:lnL>
                    <a:lnR cap="flat" cmpd="sng" w="28575">
                      <a:solidFill>
                        <a:srgbClr val="274E13"/>
                      </a:solidFill>
                      <a:prstDash val="lgDash"/>
                      <a:round/>
                      <a:headEnd len="sm" w="sm" type="none"/>
                      <a:tailEnd len="sm" w="sm" type="none"/>
                    </a:lnR>
                    <a:lnT cap="flat" cmpd="sng" w="28575">
                      <a:solidFill>
                        <a:srgbClr val="274E13"/>
                      </a:solidFill>
                      <a:prstDash val="lgDash"/>
                      <a:round/>
                      <a:headEnd len="sm" w="sm" type="none"/>
                      <a:tailEnd len="sm" w="sm" type="none"/>
                    </a:lnT>
                    <a:lnB cap="flat" cmpd="sng" w="28575">
                      <a:solidFill>
                        <a:srgbClr val="274E13"/>
                      </a:solidFill>
                      <a:prstDash val="lgDash"/>
                      <a:round/>
                      <a:headEnd len="sm" w="sm" type="none"/>
                      <a:tailEnd len="sm" w="sm" type="none"/>
                    </a:lnB>
                  </a:tcPr>
                </a:tc>
                <a:tc rowSpan="3">
                  <a:txBody>
                    <a:bodyPr>
                      <a:noAutofit/>
                    </a:bodyPr>
                    <a:lstStyle/>
                    <a:p>
                      <a:pPr indent="-438150" lvl="0" marL="457200" rtl="0" algn="l">
                        <a:lnSpc>
                          <a:spcPct val="115000"/>
                        </a:lnSpc>
                        <a:spcBef>
                          <a:spcPts val="1400"/>
                        </a:spcBef>
                        <a:spcAft>
                          <a:spcPts val="0"/>
                        </a:spcAft>
                        <a:buClr>
                          <a:srgbClr val="FF0000"/>
                        </a:buClr>
                        <a:buSzPts val="3300"/>
                        <a:buFont typeface="Calibri"/>
                        <a:buChar char="-"/>
                      </a:pPr>
                      <a:r>
                        <a:rPr lang="en" sz="3300">
                          <a:solidFill>
                            <a:srgbClr val="FF0000"/>
                          </a:solidFill>
                          <a:latin typeface="Calibri"/>
                          <a:ea typeface="Calibri"/>
                          <a:cs typeface="Calibri"/>
                          <a:sym typeface="Calibri"/>
                        </a:rPr>
                        <a:t>WBC=  5 - 5000/cmm3</a:t>
                      </a:r>
                      <a:endParaRPr sz="3300">
                        <a:solidFill>
                          <a:srgbClr val="FF0000"/>
                        </a:solidFill>
                        <a:latin typeface="Calibri"/>
                        <a:ea typeface="Calibri"/>
                        <a:cs typeface="Calibri"/>
                        <a:sym typeface="Calibri"/>
                      </a:endParaRPr>
                    </a:p>
                    <a:p>
                      <a:pPr indent="-438150" lvl="0" marL="457200" rtl="0" algn="l">
                        <a:lnSpc>
                          <a:spcPct val="115000"/>
                        </a:lnSpc>
                        <a:spcBef>
                          <a:spcPts val="0"/>
                        </a:spcBef>
                        <a:spcAft>
                          <a:spcPts val="0"/>
                        </a:spcAft>
                        <a:buSzPts val="3300"/>
                        <a:buFont typeface="Calibri"/>
                        <a:buChar char="-"/>
                      </a:pPr>
                      <a:r>
                        <a:rPr lang="en" sz="3300">
                          <a:latin typeface="Calibri"/>
                          <a:ea typeface="Calibri"/>
                          <a:cs typeface="Calibri"/>
                          <a:sym typeface="Calibri"/>
                        </a:rPr>
                        <a:t>PMN= &gt; 60%</a:t>
                      </a:r>
                      <a:endParaRPr sz="3300">
                        <a:latin typeface="Calibri"/>
                        <a:ea typeface="Calibri"/>
                        <a:cs typeface="Calibri"/>
                        <a:sym typeface="Calibri"/>
                      </a:endParaRPr>
                    </a:p>
                    <a:p>
                      <a:pPr indent="-438150" lvl="0" marL="457200" rtl="0" algn="l">
                        <a:lnSpc>
                          <a:spcPct val="115000"/>
                        </a:lnSpc>
                        <a:spcBef>
                          <a:spcPts val="0"/>
                        </a:spcBef>
                        <a:spcAft>
                          <a:spcPts val="0"/>
                        </a:spcAft>
                        <a:buSzPts val="3300"/>
                        <a:buFont typeface="Calibri"/>
                        <a:buChar char="-"/>
                      </a:pPr>
                      <a:r>
                        <a:rPr lang="en" sz="3300">
                          <a:latin typeface="Calibri"/>
                          <a:ea typeface="Calibri"/>
                          <a:cs typeface="Calibri"/>
                          <a:sym typeface="Calibri"/>
                        </a:rPr>
                        <a:t>Glucose =  &lt; 45 % of blood,</a:t>
                      </a:r>
                      <a:r>
                        <a:rPr lang="en" sz="3000">
                          <a:solidFill>
                            <a:srgbClr val="999999"/>
                          </a:solidFill>
                          <a:latin typeface="Calibri"/>
                          <a:ea typeface="Calibri"/>
                          <a:cs typeface="Calibri"/>
                          <a:sym typeface="Calibri"/>
                        </a:rPr>
                        <a:t> (it is decreased because it is used by </a:t>
                      </a:r>
                      <a:r>
                        <a:rPr lang="en" sz="3000">
                          <a:solidFill>
                            <a:srgbClr val="999999"/>
                          </a:solidFill>
                          <a:latin typeface="Calibri"/>
                          <a:ea typeface="Calibri"/>
                          <a:cs typeface="Calibri"/>
                          <a:sym typeface="Calibri"/>
                        </a:rPr>
                        <a:t>bacteria)</a:t>
                      </a:r>
                      <a:endParaRPr sz="3000">
                        <a:solidFill>
                          <a:srgbClr val="999999"/>
                        </a:solidFill>
                        <a:latin typeface="Calibri"/>
                        <a:ea typeface="Calibri"/>
                        <a:cs typeface="Calibri"/>
                        <a:sym typeface="Calibri"/>
                      </a:endParaRPr>
                    </a:p>
                    <a:p>
                      <a:pPr indent="-438150" lvl="0" marL="457200" rtl="0" algn="l">
                        <a:lnSpc>
                          <a:spcPct val="115000"/>
                        </a:lnSpc>
                        <a:spcBef>
                          <a:spcPts val="0"/>
                        </a:spcBef>
                        <a:spcAft>
                          <a:spcPts val="0"/>
                        </a:spcAft>
                        <a:buSzPts val="3300"/>
                        <a:buFont typeface="Calibri"/>
                        <a:buChar char="-"/>
                      </a:pPr>
                      <a:r>
                        <a:rPr lang="en" sz="3300">
                          <a:latin typeface="Calibri"/>
                          <a:ea typeface="Calibri"/>
                          <a:cs typeface="Calibri"/>
                          <a:sym typeface="Calibri"/>
                        </a:rPr>
                        <a:t>Protein= &gt;60 mg/dl</a:t>
                      </a:r>
                      <a:endParaRPr sz="3300">
                        <a:latin typeface="Calibri"/>
                        <a:ea typeface="Calibri"/>
                        <a:cs typeface="Calibri"/>
                        <a:sym typeface="Calibri"/>
                      </a:endParaRPr>
                    </a:p>
                    <a:p>
                      <a:pPr indent="-438150" lvl="0" marL="457200" rtl="0" algn="l">
                        <a:lnSpc>
                          <a:spcPct val="115000"/>
                        </a:lnSpc>
                        <a:spcBef>
                          <a:spcPts val="0"/>
                        </a:spcBef>
                        <a:spcAft>
                          <a:spcPts val="0"/>
                        </a:spcAft>
                        <a:buSzPts val="3300"/>
                        <a:buFont typeface="Calibri"/>
                        <a:buChar char="-"/>
                      </a:pPr>
                      <a:r>
                        <a:rPr lang="en" sz="3300">
                          <a:latin typeface="Calibri"/>
                          <a:ea typeface="Calibri"/>
                          <a:cs typeface="Calibri"/>
                          <a:sym typeface="Calibri"/>
                        </a:rPr>
                        <a:t>Chloride= 110 mmol/l</a:t>
                      </a:r>
                      <a:endParaRPr sz="3300">
                        <a:latin typeface="Calibri"/>
                        <a:ea typeface="Calibri"/>
                        <a:cs typeface="Calibri"/>
                        <a:sym typeface="Calibri"/>
                      </a:endParaRPr>
                    </a:p>
                    <a:p>
                      <a:pPr indent="0" lvl="0" marL="0" rtl="0" algn="l">
                        <a:spcBef>
                          <a:spcPts val="0"/>
                        </a:spcBef>
                        <a:spcAft>
                          <a:spcPts val="0"/>
                        </a:spcAft>
                        <a:buNone/>
                      </a:pPr>
                      <a:r>
                        <a:t/>
                      </a:r>
                      <a:endParaRPr sz="2900">
                        <a:latin typeface="Calibri"/>
                        <a:ea typeface="Calibri"/>
                        <a:cs typeface="Calibri"/>
                        <a:sym typeface="Calibri"/>
                      </a:endParaRPr>
                    </a:p>
                  </a:txBody>
                  <a:tcPr marT="188600" marB="188600" marR="193525" marL="193525">
                    <a:lnL cap="flat" cmpd="sng" w="28575">
                      <a:solidFill>
                        <a:srgbClr val="274E13"/>
                      </a:solidFill>
                      <a:prstDash val="lgDash"/>
                      <a:round/>
                      <a:headEnd len="sm" w="sm" type="none"/>
                      <a:tailEnd len="sm" w="sm" type="none"/>
                    </a:lnL>
                    <a:lnR cap="flat" cmpd="sng" w="28575">
                      <a:solidFill>
                        <a:srgbClr val="274E13"/>
                      </a:solidFill>
                      <a:prstDash val="lgDash"/>
                      <a:round/>
                      <a:headEnd len="sm" w="sm" type="none"/>
                      <a:tailEnd len="sm" w="sm" type="none"/>
                    </a:lnR>
                    <a:lnT cap="flat" cmpd="sng" w="28575">
                      <a:solidFill>
                        <a:srgbClr val="274E13"/>
                      </a:solidFill>
                      <a:prstDash val="lgDash"/>
                      <a:round/>
                      <a:headEnd len="sm" w="sm" type="none"/>
                      <a:tailEnd len="sm" w="sm" type="none"/>
                    </a:lnT>
                    <a:lnB cap="flat" cmpd="sng" w="28575">
                      <a:solidFill>
                        <a:srgbClr val="274E13"/>
                      </a:solidFill>
                      <a:prstDash val="lgDash"/>
                      <a:round/>
                      <a:headEnd len="sm" w="sm" type="none"/>
                      <a:tailEnd len="sm" w="sm" type="none"/>
                    </a:lnB>
                  </a:tcPr>
                </a:tc>
              </a:tr>
              <a:tr h="969725">
                <a:tc rowSpan="2">
                  <a:txBody>
                    <a:bodyPr>
                      <a:noAutofit/>
                    </a:bodyPr>
                    <a:lstStyle/>
                    <a:p>
                      <a:pPr indent="0" lvl="0" marL="0" rtl="0" algn="l">
                        <a:spcBef>
                          <a:spcPts val="0"/>
                        </a:spcBef>
                        <a:spcAft>
                          <a:spcPts val="0"/>
                        </a:spcAft>
                        <a:buNone/>
                      </a:pPr>
                      <a:r>
                        <a:rPr b="1" lang="en" sz="3700">
                          <a:latin typeface="Josefin Sans"/>
                          <a:ea typeface="Josefin Sans"/>
                          <a:cs typeface="Josefin Sans"/>
                          <a:sym typeface="Josefin Sans"/>
                        </a:rPr>
                        <a:t>Neonates</a:t>
                      </a:r>
                      <a:endParaRPr b="1" sz="3700">
                        <a:latin typeface="Josefin Sans"/>
                        <a:ea typeface="Josefin Sans"/>
                        <a:cs typeface="Josefin Sans"/>
                        <a:sym typeface="Josefin Sans"/>
                      </a:endParaRPr>
                    </a:p>
                  </a:txBody>
                  <a:tcPr marT="188600" marB="188600" marR="193525" marL="193525">
                    <a:lnL cap="flat" cmpd="sng" w="28575">
                      <a:solidFill>
                        <a:srgbClr val="274E13"/>
                      </a:solidFill>
                      <a:prstDash val="lgDash"/>
                      <a:round/>
                      <a:headEnd len="sm" w="sm" type="none"/>
                      <a:tailEnd len="sm" w="sm" type="none"/>
                    </a:lnL>
                    <a:lnR cap="flat" cmpd="sng" w="28575">
                      <a:solidFill>
                        <a:srgbClr val="274E13"/>
                      </a:solidFill>
                      <a:prstDash val="lgDash"/>
                      <a:round/>
                      <a:headEnd len="sm" w="sm" type="none"/>
                      <a:tailEnd len="sm" w="sm" type="none"/>
                    </a:lnR>
                    <a:lnT cap="flat" cmpd="sng" w="28575">
                      <a:solidFill>
                        <a:srgbClr val="274E13"/>
                      </a:solidFill>
                      <a:prstDash val="lgDash"/>
                      <a:round/>
                      <a:headEnd len="sm" w="sm" type="none"/>
                      <a:tailEnd len="sm" w="sm" type="none"/>
                    </a:lnT>
                    <a:lnB cap="flat" cmpd="sng" w="28575">
                      <a:solidFill>
                        <a:srgbClr val="274E13"/>
                      </a:solidFill>
                      <a:prstDash val="lgDash"/>
                      <a:round/>
                      <a:headEnd len="sm" w="sm" type="none"/>
                      <a:tailEnd len="sm" w="sm" type="none"/>
                    </a:lnB>
                    <a:solidFill>
                      <a:srgbClr val="B6D7A8"/>
                    </a:solidFill>
                  </a:tcPr>
                </a:tc>
                <a:tc rowSpan="2">
                  <a:txBody>
                    <a:bodyPr>
                      <a:noAutofit/>
                    </a:bodyPr>
                    <a:lstStyle/>
                    <a:p>
                      <a:pPr indent="-438150" lvl="0" marL="457200" rtl="0" algn="l">
                        <a:lnSpc>
                          <a:spcPct val="115000"/>
                        </a:lnSpc>
                        <a:spcBef>
                          <a:spcPts val="1400"/>
                        </a:spcBef>
                        <a:spcAft>
                          <a:spcPts val="0"/>
                        </a:spcAft>
                        <a:buSzPts val="3300"/>
                        <a:buFont typeface="Calibri"/>
                        <a:buChar char="-"/>
                      </a:pPr>
                      <a:r>
                        <a:rPr lang="en" sz="3300">
                          <a:solidFill>
                            <a:srgbClr val="FF0000"/>
                          </a:solidFill>
                          <a:latin typeface="Calibri"/>
                          <a:ea typeface="Calibri"/>
                          <a:cs typeface="Calibri"/>
                          <a:sym typeface="Calibri"/>
                        </a:rPr>
                        <a:t>T</a:t>
                      </a:r>
                      <a:r>
                        <a:rPr lang="en" sz="3300">
                          <a:solidFill>
                            <a:srgbClr val="FF0000"/>
                          </a:solidFill>
                          <a:latin typeface="Calibri"/>
                          <a:ea typeface="Calibri"/>
                          <a:cs typeface="Calibri"/>
                          <a:sym typeface="Calibri"/>
                        </a:rPr>
                        <a:t>erm (mature):</a:t>
                      </a:r>
                      <a:r>
                        <a:rPr lang="en" sz="3300">
                          <a:latin typeface="Calibri"/>
                          <a:ea typeface="Calibri"/>
                          <a:cs typeface="Calibri"/>
                          <a:sym typeface="Calibri"/>
                        </a:rPr>
                        <a:t> WBC =0-32 /cmm3, PMN=&gt;60 %, glucose = &gt;60 % of blood,protein= 20-170 mg/dl</a:t>
                      </a:r>
                      <a:endParaRPr sz="3300">
                        <a:latin typeface="Calibri"/>
                        <a:ea typeface="Calibri"/>
                        <a:cs typeface="Calibri"/>
                        <a:sym typeface="Calibri"/>
                      </a:endParaRPr>
                    </a:p>
                    <a:p>
                      <a:pPr indent="-438150" lvl="0" marL="457200" rtl="0" algn="l">
                        <a:lnSpc>
                          <a:spcPct val="115000"/>
                        </a:lnSpc>
                        <a:spcBef>
                          <a:spcPts val="0"/>
                        </a:spcBef>
                        <a:spcAft>
                          <a:spcPts val="0"/>
                        </a:spcAft>
                        <a:buSzPts val="3300"/>
                        <a:buFont typeface="Calibri"/>
                        <a:buChar char="-"/>
                      </a:pPr>
                      <a:r>
                        <a:rPr lang="en" sz="3300">
                          <a:solidFill>
                            <a:srgbClr val="FF0000"/>
                          </a:solidFill>
                          <a:latin typeface="Calibri"/>
                          <a:ea typeface="Calibri"/>
                          <a:cs typeface="Calibri"/>
                          <a:sym typeface="Calibri"/>
                        </a:rPr>
                        <a:t>Preterm (premature):</a:t>
                      </a:r>
                      <a:r>
                        <a:rPr lang="en" sz="3300">
                          <a:latin typeface="Calibri"/>
                          <a:ea typeface="Calibri"/>
                          <a:cs typeface="Calibri"/>
                          <a:sym typeface="Calibri"/>
                        </a:rPr>
                        <a:t> WBC= 0-29/cmm3, PMN= &lt;60 %, glucose = &gt;60 % of blood, protein= 60-150 mg/dl</a:t>
                      </a:r>
                      <a:endParaRPr sz="2900">
                        <a:latin typeface="Calibri"/>
                        <a:ea typeface="Calibri"/>
                        <a:cs typeface="Calibri"/>
                        <a:sym typeface="Calibri"/>
                      </a:endParaRPr>
                    </a:p>
                  </a:txBody>
                  <a:tcPr marT="188600" marB="188600" marR="193525" marL="193525">
                    <a:lnL cap="flat" cmpd="sng" w="28575">
                      <a:solidFill>
                        <a:srgbClr val="274E13"/>
                      </a:solidFill>
                      <a:prstDash val="lgDash"/>
                      <a:round/>
                      <a:headEnd len="sm" w="sm" type="none"/>
                      <a:tailEnd len="sm" w="sm" type="none"/>
                    </a:lnL>
                    <a:lnR cap="flat" cmpd="sng" w="28575">
                      <a:solidFill>
                        <a:srgbClr val="274E13"/>
                      </a:solidFill>
                      <a:prstDash val="lgDash"/>
                      <a:round/>
                      <a:headEnd len="sm" w="sm" type="none"/>
                      <a:tailEnd len="sm" w="sm" type="none"/>
                    </a:lnR>
                    <a:lnT cap="flat" cmpd="sng" w="28575">
                      <a:solidFill>
                        <a:srgbClr val="274E13"/>
                      </a:solidFill>
                      <a:prstDash val="lgDash"/>
                      <a:round/>
                      <a:headEnd len="sm" w="sm" type="none"/>
                      <a:tailEnd len="sm" w="sm" type="none"/>
                    </a:lnT>
                    <a:lnB cap="flat" cmpd="sng" w="28575">
                      <a:solidFill>
                        <a:srgbClr val="274E13"/>
                      </a:solidFill>
                      <a:prstDash val="lgDash"/>
                      <a:round/>
                      <a:headEnd len="sm" w="sm" type="none"/>
                      <a:tailEnd len="sm" w="sm" type="none"/>
                    </a:lnB>
                  </a:tcPr>
                </a:tc>
                <a:tc vMerge="1"/>
              </a:tr>
              <a:tr h="3694100">
                <a:tc vMerge="1"/>
                <a:tc vMerge="1"/>
                <a:tc vMerge="1"/>
              </a:tr>
            </a:tbl>
          </a:graphicData>
        </a:graphic>
      </p:graphicFrame>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