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25146000" cx="17419325"/>
  <p:notesSz cx="6858000" cy="9144000"/>
  <p:embeddedFontLst>
    <p:embeddedFont>
      <p:font typeface="Amatic SC"/>
      <p:regular r:id="rId19"/>
      <p:bold r:id="rId20"/>
    </p:embeddedFont>
    <p:embeddedFont>
      <p:font typeface="Josefi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F6FB5DF-446A-48EF-A693-4ED02D29C277}">
  <a:tblStyle styleId="{3F6FB5DF-446A-48EF-A693-4ED02D29C27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AF3F26A-143B-4358-860C-E69C7AA948F2}"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AmaticSC-bold.fntdata"/><Relationship Id="rId11" Type="http://schemas.openxmlformats.org/officeDocument/2006/relationships/slide" Target="slides/slide6.xml"/><Relationship Id="rId22" Type="http://schemas.openxmlformats.org/officeDocument/2006/relationships/font" Target="fonts/JosefinSans-bold.fntdata"/><Relationship Id="rId10" Type="http://schemas.openxmlformats.org/officeDocument/2006/relationships/slide" Target="slides/slide5.xml"/><Relationship Id="rId21" Type="http://schemas.openxmlformats.org/officeDocument/2006/relationships/font" Target="fonts/JosefinSans-regular.fntdata"/><Relationship Id="rId13" Type="http://schemas.openxmlformats.org/officeDocument/2006/relationships/slide" Target="slides/slide8.xml"/><Relationship Id="rId24" Type="http://schemas.openxmlformats.org/officeDocument/2006/relationships/font" Target="fonts/JosefinSans-boldItalic.fntdata"/><Relationship Id="rId12" Type="http://schemas.openxmlformats.org/officeDocument/2006/relationships/slide" Target="slides/slide7.xml"/><Relationship Id="rId23" Type="http://schemas.openxmlformats.org/officeDocument/2006/relationships/font" Target="fonts/Josefin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maticSC-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427d43574_0_22: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427d4357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660641db2_5_5: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660641db2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4660641db2_1_8: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4660641db2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0cb3deade_0_5: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0cb3dead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41f7364fae_0_5: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41f7364fa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41f7364fae_0_472: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1f7364fae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41f7364fae_0_9: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41f7364fa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1f7364fae_0_13: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1f7364fa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1f7364fae_0_17: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1f7364fa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1f7364fae_0_25: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1f7364fa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42c5cfff9_2_5: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42c5cfff9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41f7364fae_0_29: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41f7364fa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93805" y="3640144"/>
            <a:ext cx="16231800" cy="10035000"/>
          </a:xfrm>
          <a:prstGeom prst="rect">
            <a:avLst/>
          </a:prstGeom>
        </p:spPr>
        <p:txBody>
          <a:bodyPr anchorCtr="0" anchor="b" bIns="191875" lIns="191875" spcFirstLastPara="1" rIns="191875" wrap="square" tIns="191875"/>
          <a:lstStyle>
            <a:lvl1pPr lvl="0" algn="ctr">
              <a:spcBef>
                <a:spcPts val="0"/>
              </a:spcBef>
              <a:spcAft>
                <a:spcPts val="0"/>
              </a:spcAft>
              <a:buSzPts val="10900"/>
              <a:buNone/>
              <a:defRPr sz="10900"/>
            </a:lvl1pPr>
            <a:lvl2pPr lvl="1" algn="ctr">
              <a:spcBef>
                <a:spcPts val="0"/>
              </a:spcBef>
              <a:spcAft>
                <a:spcPts val="0"/>
              </a:spcAft>
              <a:buSzPts val="10900"/>
              <a:buNone/>
              <a:defRPr sz="10900"/>
            </a:lvl2pPr>
            <a:lvl3pPr lvl="2" algn="ctr">
              <a:spcBef>
                <a:spcPts val="0"/>
              </a:spcBef>
              <a:spcAft>
                <a:spcPts val="0"/>
              </a:spcAft>
              <a:buSzPts val="10900"/>
              <a:buNone/>
              <a:defRPr sz="10900"/>
            </a:lvl3pPr>
            <a:lvl4pPr lvl="3" algn="ctr">
              <a:spcBef>
                <a:spcPts val="0"/>
              </a:spcBef>
              <a:spcAft>
                <a:spcPts val="0"/>
              </a:spcAft>
              <a:buSzPts val="10900"/>
              <a:buNone/>
              <a:defRPr sz="10900"/>
            </a:lvl4pPr>
            <a:lvl5pPr lvl="4" algn="ctr">
              <a:spcBef>
                <a:spcPts val="0"/>
              </a:spcBef>
              <a:spcAft>
                <a:spcPts val="0"/>
              </a:spcAft>
              <a:buSzPts val="10900"/>
              <a:buNone/>
              <a:defRPr sz="10900"/>
            </a:lvl5pPr>
            <a:lvl6pPr lvl="5" algn="ctr">
              <a:spcBef>
                <a:spcPts val="0"/>
              </a:spcBef>
              <a:spcAft>
                <a:spcPts val="0"/>
              </a:spcAft>
              <a:buSzPts val="10900"/>
              <a:buNone/>
              <a:defRPr sz="10900"/>
            </a:lvl6pPr>
            <a:lvl7pPr lvl="6" algn="ctr">
              <a:spcBef>
                <a:spcPts val="0"/>
              </a:spcBef>
              <a:spcAft>
                <a:spcPts val="0"/>
              </a:spcAft>
              <a:buSzPts val="10900"/>
              <a:buNone/>
              <a:defRPr sz="10900"/>
            </a:lvl7pPr>
            <a:lvl8pPr lvl="7" algn="ctr">
              <a:spcBef>
                <a:spcPts val="0"/>
              </a:spcBef>
              <a:spcAft>
                <a:spcPts val="0"/>
              </a:spcAft>
              <a:buSzPts val="10900"/>
              <a:buNone/>
              <a:defRPr sz="10900"/>
            </a:lvl8pPr>
            <a:lvl9pPr lvl="8" algn="ctr">
              <a:spcBef>
                <a:spcPts val="0"/>
              </a:spcBef>
              <a:spcAft>
                <a:spcPts val="0"/>
              </a:spcAft>
              <a:buSzPts val="10900"/>
              <a:buNone/>
              <a:defRPr sz="10900"/>
            </a:lvl9pPr>
          </a:lstStyle>
          <a:p/>
        </p:txBody>
      </p:sp>
      <p:sp>
        <p:nvSpPr>
          <p:cNvPr id="11" name="Google Shape;11;p2"/>
          <p:cNvSpPr txBox="1"/>
          <p:nvPr>
            <p:ph idx="1" type="subTitle"/>
          </p:nvPr>
        </p:nvSpPr>
        <p:spPr>
          <a:xfrm>
            <a:off x="593789" y="13855722"/>
            <a:ext cx="16231800" cy="3875100"/>
          </a:xfrm>
          <a:prstGeom prst="rect">
            <a:avLst/>
          </a:prstGeom>
        </p:spPr>
        <p:txBody>
          <a:bodyPr anchorCtr="0" anchor="t" bIns="191875" lIns="191875" spcFirstLastPara="1" rIns="191875" wrap="square" tIns="191875"/>
          <a:lstStyle>
            <a:lvl1pPr lvl="0" algn="ctr">
              <a:lnSpc>
                <a:spcPct val="100000"/>
              </a:lnSpc>
              <a:spcBef>
                <a:spcPts val="0"/>
              </a:spcBef>
              <a:spcAft>
                <a:spcPts val="0"/>
              </a:spcAft>
              <a:buSzPts val="5900"/>
              <a:buNone/>
              <a:defRPr sz="5900"/>
            </a:lvl1pPr>
            <a:lvl2pPr lvl="1" algn="ctr">
              <a:lnSpc>
                <a:spcPct val="100000"/>
              </a:lnSpc>
              <a:spcBef>
                <a:spcPts val="0"/>
              </a:spcBef>
              <a:spcAft>
                <a:spcPts val="0"/>
              </a:spcAft>
              <a:buSzPts val="5900"/>
              <a:buNone/>
              <a:defRPr sz="5900"/>
            </a:lvl2pPr>
            <a:lvl3pPr lvl="2" algn="ctr">
              <a:lnSpc>
                <a:spcPct val="100000"/>
              </a:lnSpc>
              <a:spcBef>
                <a:spcPts val="0"/>
              </a:spcBef>
              <a:spcAft>
                <a:spcPts val="0"/>
              </a:spcAft>
              <a:buSzPts val="5900"/>
              <a:buNone/>
              <a:defRPr sz="5900"/>
            </a:lvl3pPr>
            <a:lvl4pPr lvl="3" algn="ctr">
              <a:lnSpc>
                <a:spcPct val="100000"/>
              </a:lnSpc>
              <a:spcBef>
                <a:spcPts val="0"/>
              </a:spcBef>
              <a:spcAft>
                <a:spcPts val="0"/>
              </a:spcAft>
              <a:buSzPts val="5900"/>
              <a:buNone/>
              <a:defRPr sz="5900"/>
            </a:lvl4pPr>
            <a:lvl5pPr lvl="4" algn="ctr">
              <a:lnSpc>
                <a:spcPct val="100000"/>
              </a:lnSpc>
              <a:spcBef>
                <a:spcPts val="0"/>
              </a:spcBef>
              <a:spcAft>
                <a:spcPts val="0"/>
              </a:spcAft>
              <a:buSzPts val="5900"/>
              <a:buNone/>
              <a:defRPr sz="5900"/>
            </a:lvl5pPr>
            <a:lvl6pPr lvl="5" algn="ctr">
              <a:lnSpc>
                <a:spcPct val="100000"/>
              </a:lnSpc>
              <a:spcBef>
                <a:spcPts val="0"/>
              </a:spcBef>
              <a:spcAft>
                <a:spcPts val="0"/>
              </a:spcAft>
              <a:buSzPts val="5900"/>
              <a:buNone/>
              <a:defRPr sz="5900"/>
            </a:lvl6pPr>
            <a:lvl7pPr lvl="6" algn="ctr">
              <a:lnSpc>
                <a:spcPct val="100000"/>
              </a:lnSpc>
              <a:spcBef>
                <a:spcPts val="0"/>
              </a:spcBef>
              <a:spcAft>
                <a:spcPts val="0"/>
              </a:spcAft>
              <a:buSzPts val="5900"/>
              <a:buNone/>
              <a:defRPr sz="5900"/>
            </a:lvl7pPr>
            <a:lvl8pPr lvl="7" algn="ctr">
              <a:lnSpc>
                <a:spcPct val="100000"/>
              </a:lnSpc>
              <a:spcBef>
                <a:spcPts val="0"/>
              </a:spcBef>
              <a:spcAft>
                <a:spcPts val="0"/>
              </a:spcAft>
              <a:buSzPts val="5900"/>
              <a:buNone/>
              <a:defRPr sz="5900"/>
            </a:lvl8pPr>
            <a:lvl9pPr lvl="8" algn="ctr">
              <a:lnSpc>
                <a:spcPct val="100000"/>
              </a:lnSpc>
              <a:spcBef>
                <a:spcPts val="0"/>
              </a:spcBef>
              <a:spcAft>
                <a:spcPts val="0"/>
              </a:spcAft>
              <a:buSzPts val="5900"/>
              <a:buNone/>
              <a:defRPr sz="5900"/>
            </a:lvl9pPr>
          </a:lstStyle>
          <a:p/>
        </p:txBody>
      </p:sp>
      <p:sp>
        <p:nvSpPr>
          <p:cNvPr id="12" name="Google Shape;12;p2"/>
          <p:cNvSpPr txBox="1"/>
          <p:nvPr>
            <p:ph idx="12" type="sldNum"/>
          </p:nvPr>
        </p:nvSpPr>
        <p:spPr>
          <a:xfrm>
            <a:off x="16140037" y="22797949"/>
            <a:ext cx="1045200" cy="1924200"/>
          </a:xfrm>
          <a:prstGeom prst="rect">
            <a:avLst/>
          </a:prstGeom>
        </p:spPr>
        <p:txBody>
          <a:bodyPr anchorCtr="0" anchor="ctr" bIns="191875" lIns="191875" spcFirstLastPara="1" rIns="191875" wrap="square" tIns="19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593789" y="5407722"/>
            <a:ext cx="16231800" cy="9599100"/>
          </a:xfrm>
          <a:prstGeom prst="rect">
            <a:avLst/>
          </a:prstGeom>
        </p:spPr>
        <p:txBody>
          <a:bodyPr anchorCtr="0" anchor="b" bIns="191875" lIns="191875" spcFirstLastPara="1" rIns="191875" wrap="square" tIns="191875"/>
          <a:lstStyle>
            <a:lvl1pPr lvl="0" algn="ctr">
              <a:spcBef>
                <a:spcPts val="0"/>
              </a:spcBef>
              <a:spcAft>
                <a:spcPts val="0"/>
              </a:spcAft>
              <a:buSzPts val="25200"/>
              <a:buNone/>
              <a:defRPr sz="25200"/>
            </a:lvl1pPr>
            <a:lvl2pPr lvl="1" algn="ctr">
              <a:spcBef>
                <a:spcPts val="0"/>
              </a:spcBef>
              <a:spcAft>
                <a:spcPts val="0"/>
              </a:spcAft>
              <a:buSzPts val="25200"/>
              <a:buNone/>
              <a:defRPr sz="25200"/>
            </a:lvl2pPr>
            <a:lvl3pPr lvl="2" algn="ctr">
              <a:spcBef>
                <a:spcPts val="0"/>
              </a:spcBef>
              <a:spcAft>
                <a:spcPts val="0"/>
              </a:spcAft>
              <a:buSzPts val="25200"/>
              <a:buNone/>
              <a:defRPr sz="25200"/>
            </a:lvl3pPr>
            <a:lvl4pPr lvl="3" algn="ctr">
              <a:spcBef>
                <a:spcPts val="0"/>
              </a:spcBef>
              <a:spcAft>
                <a:spcPts val="0"/>
              </a:spcAft>
              <a:buSzPts val="25200"/>
              <a:buNone/>
              <a:defRPr sz="25200"/>
            </a:lvl4pPr>
            <a:lvl5pPr lvl="4" algn="ctr">
              <a:spcBef>
                <a:spcPts val="0"/>
              </a:spcBef>
              <a:spcAft>
                <a:spcPts val="0"/>
              </a:spcAft>
              <a:buSzPts val="25200"/>
              <a:buNone/>
              <a:defRPr sz="25200"/>
            </a:lvl5pPr>
            <a:lvl6pPr lvl="5" algn="ctr">
              <a:spcBef>
                <a:spcPts val="0"/>
              </a:spcBef>
              <a:spcAft>
                <a:spcPts val="0"/>
              </a:spcAft>
              <a:buSzPts val="25200"/>
              <a:buNone/>
              <a:defRPr sz="25200"/>
            </a:lvl6pPr>
            <a:lvl7pPr lvl="6" algn="ctr">
              <a:spcBef>
                <a:spcPts val="0"/>
              </a:spcBef>
              <a:spcAft>
                <a:spcPts val="0"/>
              </a:spcAft>
              <a:buSzPts val="25200"/>
              <a:buNone/>
              <a:defRPr sz="25200"/>
            </a:lvl7pPr>
            <a:lvl8pPr lvl="7" algn="ctr">
              <a:spcBef>
                <a:spcPts val="0"/>
              </a:spcBef>
              <a:spcAft>
                <a:spcPts val="0"/>
              </a:spcAft>
              <a:buSzPts val="25200"/>
              <a:buNone/>
              <a:defRPr sz="25200"/>
            </a:lvl8pPr>
            <a:lvl9pPr lvl="8" algn="ctr">
              <a:spcBef>
                <a:spcPts val="0"/>
              </a:spcBef>
              <a:spcAft>
                <a:spcPts val="0"/>
              </a:spcAft>
              <a:buSzPts val="25200"/>
              <a:buNone/>
              <a:defRPr sz="25200"/>
            </a:lvl9pPr>
          </a:lstStyle>
          <a:p>
            <a:r>
              <a:t>xx%</a:t>
            </a:r>
          </a:p>
        </p:txBody>
      </p:sp>
      <p:sp>
        <p:nvSpPr>
          <p:cNvPr id="46" name="Google Shape;46;p11"/>
          <p:cNvSpPr txBox="1"/>
          <p:nvPr>
            <p:ph idx="1" type="body"/>
          </p:nvPr>
        </p:nvSpPr>
        <p:spPr>
          <a:xfrm>
            <a:off x="593789" y="15410878"/>
            <a:ext cx="16231800" cy="6360000"/>
          </a:xfrm>
          <a:prstGeom prst="rect">
            <a:avLst/>
          </a:prstGeom>
        </p:spPr>
        <p:txBody>
          <a:bodyPr anchorCtr="0" anchor="t" bIns="191875" lIns="191875" spcFirstLastPara="1" rIns="191875" wrap="square" tIns="191875"/>
          <a:lstStyle>
            <a:lvl1pPr indent="-469900" lvl="0" marL="457200" algn="ctr">
              <a:spcBef>
                <a:spcPts val="0"/>
              </a:spcBef>
              <a:spcAft>
                <a:spcPts val="0"/>
              </a:spcAft>
              <a:buSzPts val="3800"/>
              <a:buChar char="●"/>
              <a:defRPr/>
            </a:lvl1pPr>
            <a:lvl2pPr indent="-412750" lvl="1" marL="914400" algn="ctr">
              <a:spcBef>
                <a:spcPts val="3400"/>
              </a:spcBef>
              <a:spcAft>
                <a:spcPts val="0"/>
              </a:spcAft>
              <a:buSzPts val="2900"/>
              <a:buChar char="○"/>
              <a:defRPr/>
            </a:lvl2pPr>
            <a:lvl3pPr indent="-412750" lvl="2" marL="1371600" algn="ctr">
              <a:spcBef>
                <a:spcPts val="3400"/>
              </a:spcBef>
              <a:spcAft>
                <a:spcPts val="0"/>
              </a:spcAft>
              <a:buSzPts val="2900"/>
              <a:buChar char="■"/>
              <a:defRPr/>
            </a:lvl3pPr>
            <a:lvl4pPr indent="-412750" lvl="3" marL="1828800" algn="ctr">
              <a:spcBef>
                <a:spcPts val="3400"/>
              </a:spcBef>
              <a:spcAft>
                <a:spcPts val="0"/>
              </a:spcAft>
              <a:buSzPts val="2900"/>
              <a:buChar char="●"/>
              <a:defRPr/>
            </a:lvl4pPr>
            <a:lvl5pPr indent="-412750" lvl="4" marL="2286000" algn="ctr">
              <a:spcBef>
                <a:spcPts val="3400"/>
              </a:spcBef>
              <a:spcAft>
                <a:spcPts val="0"/>
              </a:spcAft>
              <a:buSzPts val="2900"/>
              <a:buChar char="○"/>
              <a:defRPr/>
            </a:lvl5pPr>
            <a:lvl6pPr indent="-412750" lvl="5" marL="2743200" algn="ctr">
              <a:spcBef>
                <a:spcPts val="3400"/>
              </a:spcBef>
              <a:spcAft>
                <a:spcPts val="0"/>
              </a:spcAft>
              <a:buSzPts val="2900"/>
              <a:buChar char="■"/>
              <a:defRPr/>
            </a:lvl6pPr>
            <a:lvl7pPr indent="-412750" lvl="6" marL="3200400" algn="ctr">
              <a:spcBef>
                <a:spcPts val="3400"/>
              </a:spcBef>
              <a:spcAft>
                <a:spcPts val="0"/>
              </a:spcAft>
              <a:buSzPts val="2900"/>
              <a:buChar char="●"/>
              <a:defRPr/>
            </a:lvl7pPr>
            <a:lvl8pPr indent="-412750" lvl="7" marL="3657600" algn="ctr">
              <a:spcBef>
                <a:spcPts val="3400"/>
              </a:spcBef>
              <a:spcAft>
                <a:spcPts val="0"/>
              </a:spcAft>
              <a:buSzPts val="2900"/>
              <a:buChar char="○"/>
              <a:defRPr/>
            </a:lvl8pPr>
            <a:lvl9pPr indent="-412750" lvl="8" marL="4114800" algn="ctr">
              <a:spcBef>
                <a:spcPts val="3400"/>
              </a:spcBef>
              <a:spcAft>
                <a:spcPts val="3400"/>
              </a:spcAft>
              <a:buSzPts val="2900"/>
              <a:buChar char="■"/>
              <a:defRPr/>
            </a:lvl9pPr>
          </a:lstStyle>
          <a:p/>
        </p:txBody>
      </p:sp>
      <p:sp>
        <p:nvSpPr>
          <p:cNvPr id="47" name="Google Shape;47;p11"/>
          <p:cNvSpPr txBox="1"/>
          <p:nvPr>
            <p:ph idx="12" type="sldNum"/>
          </p:nvPr>
        </p:nvSpPr>
        <p:spPr>
          <a:xfrm>
            <a:off x="16140037" y="22797949"/>
            <a:ext cx="1045200" cy="1924200"/>
          </a:xfrm>
          <a:prstGeom prst="rect">
            <a:avLst/>
          </a:prstGeom>
        </p:spPr>
        <p:txBody>
          <a:bodyPr anchorCtr="0" anchor="ctr" bIns="191875" lIns="191875" spcFirstLastPara="1" rIns="191875" wrap="square" tIns="19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6140037" y="22797949"/>
            <a:ext cx="1045200" cy="1924200"/>
          </a:xfrm>
          <a:prstGeom prst="rect">
            <a:avLst/>
          </a:prstGeom>
        </p:spPr>
        <p:txBody>
          <a:bodyPr anchorCtr="0" anchor="ctr" bIns="191875" lIns="191875" spcFirstLastPara="1" rIns="191875" wrap="square" tIns="19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593789" y="10515267"/>
            <a:ext cx="16231800" cy="4115700"/>
          </a:xfrm>
          <a:prstGeom prst="rect">
            <a:avLst/>
          </a:prstGeom>
        </p:spPr>
        <p:txBody>
          <a:bodyPr anchorCtr="0" anchor="ctr" bIns="191875" lIns="191875" spcFirstLastPara="1" rIns="191875" wrap="square" tIns="191875"/>
          <a:lstStyle>
            <a:lvl1pPr lvl="0" algn="ctr">
              <a:spcBef>
                <a:spcPts val="0"/>
              </a:spcBef>
              <a:spcAft>
                <a:spcPts val="0"/>
              </a:spcAft>
              <a:buSzPts val="7600"/>
              <a:buNone/>
              <a:defRPr sz="7600"/>
            </a:lvl1pPr>
            <a:lvl2pPr lvl="1" algn="ctr">
              <a:spcBef>
                <a:spcPts val="0"/>
              </a:spcBef>
              <a:spcAft>
                <a:spcPts val="0"/>
              </a:spcAft>
              <a:buSzPts val="7600"/>
              <a:buNone/>
              <a:defRPr sz="7600"/>
            </a:lvl2pPr>
            <a:lvl3pPr lvl="2" algn="ctr">
              <a:spcBef>
                <a:spcPts val="0"/>
              </a:spcBef>
              <a:spcAft>
                <a:spcPts val="0"/>
              </a:spcAft>
              <a:buSzPts val="7600"/>
              <a:buNone/>
              <a:defRPr sz="7600"/>
            </a:lvl3pPr>
            <a:lvl4pPr lvl="3" algn="ctr">
              <a:spcBef>
                <a:spcPts val="0"/>
              </a:spcBef>
              <a:spcAft>
                <a:spcPts val="0"/>
              </a:spcAft>
              <a:buSzPts val="7600"/>
              <a:buNone/>
              <a:defRPr sz="7600"/>
            </a:lvl4pPr>
            <a:lvl5pPr lvl="4" algn="ctr">
              <a:spcBef>
                <a:spcPts val="0"/>
              </a:spcBef>
              <a:spcAft>
                <a:spcPts val="0"/>
              </a:spcAft>
              <a:buSzPts val="7600"/>
              <a:buNone/>
              <a:defRPr sz="7600"/>
            </a:lvl5pPr>
            <a:lvl6pPr lvl="5" algn="ctr">
              <a:spcBef>
                <a:spcPts val="0"/>
              </a:spcBef>
              <a:spcAft>
                <a:spcPts val="0"/>
              </a:spcAft>
              <a:buSzPts val="7600"/>
              <a:buNone/>
              <a:defRPr sz="7600"/>
            </a:lvl6pPr>
            <a:lvl7pPr lvl="6" algn="ctr">
              <a:spcBef>
                <a:spcPts val="0"/>
              </a:spcBef>
              <a:spcAft>
                <a:spcPts val="0"/>
              </a:spcAft>
              <a:buSzPts val="7600"/>
              <a:buNone/>
              <a:defRPr sz="7600"/>
            </a:lvl7pPr>
            <a:lvl8pPr lvl="7" algn="ctr">
              <a:spcBef>
                <a:spcPts val="0"/>
              </a:spcBef>
              <a:spcAft>
                <a:spcPts val="0"/>
              </a:spcAft>
              <a:buSzPts val="7600"/>
              <a:buNone/>
              <a:defRPr sz="7600"/>
            </a:lvl8pPr>
            <a:lvl9pPr lvl="8" algn="ctr">
              <a:spcBef>
                <a:spcPts val="0"/>
              </a:spcBef>
              <a:spcAft>
                <a:spcPts val="0"/>
              </a:spcAft>
              <a:buSzPts val="7600"/>
              <a:buNone/>
              <a:defRPr sz="7600"/>
            </a:lvl9pPr>
          </a:lstStyle>
          <a:p/>
        </p:txBody>
      </p:sp>
      <p:sp>
        <p:nvSpPr>
          <p:cNvPr id="15" name="Google Shape;15;p3"/>
          <p:cNvSpPr txBox="1"/>
          <p:nvPr>
            <p:ph idx="12" type="sldNum"/>
          </p:nvPr>
        </p:nvSpPr>
        <p:spPr>
          <a:xfrm>
            <a:off x="16140037" y="22797949"/>
            <a:ext cx="1045200" cy="1924200"/>
          </a:xfrm>
          <a:prstGeom prst="rect">
            <a:avLst/>
          </a:prstGeom>
        </p:spPr>
        <p:txBody>
          <a:bodyPr anchorCtr="0" anchor="ctr" bIns="191875" lIns="191875" spcFirstLastPara="1" rIns="191875" wrap="square" tIns="19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593789" y="2175678"/>
            <a:ext cx="16231800" cy="2799900"/>
          </a:xfrm>
          <a:prstGeom prst="rect">
            <a:avLst/>
          </a:prstGeom>
        </p:spPr>
        <p:txBody>
          <a:bodyPr anchorCtr="0" anchor="t" bIns="191875" lIns="191875" spcFirstLastPara="1" rIns="191875" wrap="square" tIns="191875"/>
          <a:lstStyle>
            <a:lvl1pPr lvl="0">
              <a:spcBef>
                <a:spcPts val="0"/>
              </a:spcBef>
              <a:spcAft>
                <a:spcPts val="0"/>
              </a:spcAft>
              <a:buSzPts val="5900"/>
              <a:buFont typeface="Comic Sans MS"/>
              <a:buNone/>
              <a:defRPr>
                <a:latin typeface="Comic Sans MS"/>
                <a:ea typeface="Comic Sans MS"/>
                <a:cs typeface="Comic Sans MS"/>
                <a:sym typeface="Comic Sans MS"/>
              </a:defRPr>
            </a:lvl1pPr>
            <a:lvl2pPr lvl="1">
              <a:spcBef>
                <a:spcPts val="0"/>
              </a:spcBef>
              <a:spcAft>
                <a:spcPts val="0"/>
              </a:spcAft>
              <a:buSzPts val="5900"/>
              <a:buFont typeface="Comic Sans MS"/>
              <a:buNone/>
              <a:defRPr>
                <a:latin typeface="Comic Sans MS"/>
                <a:ea typeface="Comic Sans MS"/>
                <a:cs typeface="Comic Sans MS"/>
                <a:sym typeface="Comic Sans MS"/>
              </a:defRPr>
            </a:lvl2pPr>
            <a:lvl3pPr lvl="2">
              <a:spcBef>
                <a:spcPts val="0"/>
              </a:spcBef>
              <a:spcAft>
                <a:spcPts val="0"/>
              </a:spcAft>
              <a:buSzPts val="5900"/>
              <a:buFont typeface="Comic Sans MS"/>
              <a:buNone/>
              <a:defRPr>
                <a:latin typeface="Comic Sans MS"/>
                <a:ea typeface="Comic Sans MS"/>
                <a:cs typeface="Comic Sans MS"/>
                <a:sym typeface="Comic Sans MS"/>
              </a:defRPr>
            </a:lvl3pPr>
            <a:lvl4pPr lvl="3">
              <a:spcBef>
                <a:spcPts val="0"/>
              </a:spcBef>
              <a:spcAft>
                <a:spcPts val="0"/>
              </a:spcAft>
              <a:buSzPts val="5900"/>
              <a:buFont typeface="Comic Sans MS"/>
              <a:buNone/>
              <a:defRPr>
                <a:latin typeface="Comic Sans MS"/>
                <a:ea typeface="Comic Sans MS"/>
                <a:cs typeface="Comic Sans MS"/>
                <a:sym typeface="Comic Sans MS"/>
              </a:defRPr>
            </a:lvl4pPr>
            <a:lvl5pPr lvl="4">
              <a:spcBef>
                <a:spcPts val="0"/>
              </a:spcBef>
              <a:spcAft>
                <a:spcPts val="0"/>
              </a:spcAft>
              <a:buSzPts val="5900"/>
              <a:buFont typeface="Comic Sans MS"/>
              <a:buNone/>
              <a:defRPr>
                <a:latin typeface="Comic Sans MS"/>
                <a:ea typeface="Comic Sans MS"/>
                <a:cs typeface="Comic Sans MS"/>
                <a:sym typeface="Comic Sans MS"/>
              </a:defRPr>
            </a:lvl5pPr>
            <a:lvl6pPr lvl="5">
              <a:spcBef>
                <a:spcPts val="0"/>
              </a:spcBef>
              <a:spcAft>
                <a:spcPts val="0"/>
              </a:spcAft>
              <a:buSzPts val="5900"/>
              <a:buFont typeface="Comic Sans MS"/>
              <a:buNone/>
              <a:defRPr>
                <a:latin typeface="Comic Sans MS"/>
                <a:ea typeface="Comic Sans MS"/>
                <a:cs typeface="Comic Sans MS"/>
                <a:sym typeface="Comic Sans MS"/>
              </a:defRPr>
            </a:lvl6pPr>
            <a:lvl7pPr lvl="6">
              <a:spcBef>
                <a:spcPts val="0"/>
              </a:spcBef>
              <a:spcAft>
                <a:spcPts val="0"/>
              </a:spcAft>
              <a:buSzPts val="5900"/>
              <a:buFont typeface="Comic Sans MS"/>
              <a:buNone/>
              <a:defRPr>
                <a:latin typeface="Comic Sans MS"/>
                <a:ea typeface="Comic Sans MS"/>
                <a:cs typeface="Comic Sans MS"/>
                <a:sym typeface="Comic Sans MS"/>
              </a:defRPr>
            </a:lvl7pPr>
            <a:lvl8pPr lvl="7">
              <a:spcBef>
                <a:spcPts val="0"/>
              </a:spcBef>
              <a:spcAft>
                <a:spcPts val="0"/>
              </a:spcAft>
              <a:buSzPts val="5900"/>
              <a:buFont typeface="Comic Sans MS"/>
              <a:buNone/>
              <a:defRPr>
                <a:latin typeface="Comic Sans MS"/>
                <a:ea typeface="Comic Sans MS"/>
                <a:cs typeface="Comic Sans MS"/>
                <a:sym typeface="Comic Sans MS"/>
              </a:defRPr>
            </a:lvl8pPr>
            <a:lvl9pPr lvl="8">
              <a:spcBef>
                <a:spcPts val="0"/>
              </a:spcBef>
              <a:spcAft>
                <a:spcPts val="0"/>
              </a:spcAft>
              <a:buSzPts val="5900"/>
              <a:buFont typeface="Comic Sans MS"/>
              <a:buNone/>
              <a:defRPr>
                <a:latin typeface="Comic Sans MS"/>
                <a:ea typeface="Comic Sans MS"/>
                <a:cs typeface="Comic Sans MS"/>
                <a:sym typeface="Comic Sans MS"/>
              </a:defRPr>
            </a:lvl9pPr>
          </a:lstStyle>
          <a:p/>
        </p:txBody>
      </p:sp>
      <p:sp>
        <p:nvSpPr>
          <p:cNvPr id="18" name="Google Shape;18;p4"/>
          <p:cNvSpPr txBox="1"/>
          <p:nvPr>
            <p:ph idx="1" type="body"/>
          </p:nvPr>
        </p:nvSpPr>
        <p:spPr>
          <a:xfrm>
            <a:off x="593789" y="5634322"/>
            <a:ext cx="16231800" cy="16702500"/>
          </a:xfrm>
          <a:prstGeom prst="rect">
            <a:avLst/>
          </a:prstGeom>
        </p:spPr>
        <p:txBody>
          <a:bodyPr anchorCtr="0" anchor="t" bIns="191875" lIns="191875" spcFirstLastPara="1" rIns="191875" wrap="square" tIns="191875"/>
          <a:lstStyle>
            <a:lvl1pPr indent="-469900" lvl="0" marL="457200">
              <a:spcBef>
                <a:spcPts val="0"/>
              </a:spcBef>
              <a:spcAft>
                <a:spcPts val="0"/>
              </a:spcAft>
              <a:buSzPts val="3800"/>
              <a:buFont typeface="Comic Sans MS"/>
              <a:buChar char="●"/>
              <a:defRPr>
                <a:latin typeface="Comic Sans MS"/>
                <a:ea typeface="Comic Sans MS"/>
                <a:cs typeface="Comic Sans MS"/>
                <a:sym typeface="Comic Sans MS"/>
              </a:defRPr>
            </a:lvl1pPr>
            <a:lvl2pPr indent="-412750" lvl="1" marL="914400">
              <a:spcBef>
                <a:spcPts val="3400"/>
              </a:spcBef>
              <a:spcAft>
                <a:spcPts val="0"/>
              </a:spcAft>
              <a:buSzPts val="2900"/>
              <a:buFont typeface="Comic Sans MS"/>
              <a:buChar char="○"/>
              <a:defRPr>
                <a:latin typeface="Comic Sans MS"/>
                <a:ea typeface="Comic Sans MS"/>
                <a:cs typeface="Comic Sans MS"/>
                <a:sym typeface="Comic Sans MS"/>
              </a:defRPr>
            </a:lvl2pPr>
            <a:lvl3pPr indent="-412750" lvl="2" marL="1371600">
              <a:spcBef>
                <a:spcPts val="3400"/>
              </a:spcBef>
              <a:spcAft>
                <a:spcPts val="0"/>
              </a:spcAft>
              <a:buSzPts val="2900"/>
              <a:buFont typeface="Comic Sans MS"/>
              <a:buChar char="■"/>
              <a:defRPr>
                <a:latin typeface="Comic Sans MS"/>
                <a:ea typeface="Comic Sans MS"/>
                <a:cs typeface="Comic Sans MS"/>
                <a:sym typeface="Comic Sans MS"/>
              </a:defRPr>
            </a:lvl3pPr>
            <a:lvl4pPr indent="-412750" lvl="3" marL="1828800">
              <a:spcBef>
                <a:spcPts val="3400"/>
              </a:spcBef>
              <a:spcAft>
                <a:spcPts val="0"/>
              </a:spcAft>
              <a:buSzPts val="2900"/>
              <a:buFont typeface="Comic Sans MS"/>
              <a:buChar char="●"/>
              <a:defRPr>
                <a:latin typeface="Comic Sans MS"/>
                <a:ea typeface="Comic Sans MS"/>
                <a:cs typeface="Comic Sans MS"/>
                <a:sym typeface="Comic Sans MS"/>
              </a:defRPr>
            </a:lvl4pPr>
            <a:lvl5pPr indent="-412750" lvl="4" marL="2286000">
              <a:spcBef>
                <a:spcPts val="3400"/>
              </a:spcBef>
              <a:spcAft>
                <a:spcPts val="0"/>
              </a:spcAft>
              <a:buSzPts val="2900"/>
              <a:buFont typeface="Comic Sans MS"/>
              <a:buChar char="○"/>
              <a:defRPr>
                <a:latin typeface="Comic Sans MS"/>
                <a:ea typeface="Comic Sans MS"/>
                <a:cs typeface="Comic Sans MS"/>
                <a:sym typeface="Comic Sans MS"/>
              </a:defRPr>
            </a:lvl5pPr>
            <a:lvl6pPr indent="-412750" lvl="5" marL="2743200">
              <a:spcBef>
                <a:spcPts val="3400"/>
              </a:spcBef>
              <a:spcAft>
                <a:spcPts val="0"/>
              </a:spcAft>
              <a:buSzPts val="2900"/>
              <a:buFont typeface="Comic Sans MS"/>
              <a:buChar char="■"/>
              <a:defRPr>
                <a:latin typeface="Comic Sans MS"/>
                <a:ea typeface="Comic Sans MS"/>
                <a:cs typeface="Comic Sans MS"/>
                <a:sym typeface="Comic Sans MS"/>
              </a:defRPr>
            </a:lvl6pPr>
            <a:lvl7pPr indent="-412750" lvl="6" marL="3200400">
              <a:spcBef>
                <a:spcPts val="3400"/>
              </a:spcBef>
              <a:spcAft>
                <a:spcPts val="0"/>
              </a:spcAft>
              <a:buSzPts val="2900"/>
              <a:buFont typeface="Comic Sans MS"/>
              <a:buChar char="●"/>
              <a:defRPr>
                <a:latin typeface="Comic Sans MS"/>
                <a:ea typeface="Comic Sans MS"/>
                <a:cs typeface="Comic Sans MS"/>
                <a:sym typeface="Comic Sans MS"/>
              </a:defRPr>
            </a:lvl7pPr>
            <a:lvl8pPr indent="-412750" lvl="7" marL="3657600">
              <a:spcBef>
                <a:spcPts val="3400"/>
              </a:spcBef>
              <a:spcAft>
                <a:spcPts val="0"/>
              </a:spcAft>
              <a:buSzPts val="2900"/>
              <a:buFont typeface="Comic Sans MS"/>
              <a:buChar char="○"/>
              <a:defRPr>
                <a:latin typeface="Comic Sans MS"/>
                <a:ea typeface="Comic Sans MS"/>
                <a:cs typeface="Comic Sans MS"/>
                <a:sym typeface="Comic Sans MS"/>
              </a:defRPr>
            </a:lvl8pPr>
            <a:lvl9pPr indent="-412750" lvl="8" marL="4114800">
              <a:spcBef>
                <a:spcPts val="3400"/>
              </a:spcBef>
              <a:spcAft>
                <a:spcPts val="3400"/>
              </a:spcAft>
              <a:buSzPts val="2900"/>
              <a:buFont typeface="Comic Sans MS"/>
              <a:buChar char="■"/>
              <a:defRPr>
                <a:latin typeface="Comic Sans MS"/>
                <a:ea typeface="Comic Sans MS"/>
                <a:cs typeface="Comic Sans MS"/>
                <a:sym typeface="Comic Sans MS"/>
              </a:defRPr>
            </a:lvl9pPr>
          </a:lstStyle>
          <a:p/>
        </p:txBody>
      </p:sp>
      <p:sp>
        <p:nvSpPr>
          <p:cNvPr id="19" name="Google Shape;19;p4"/>
          <p:cNvSpPr txBox="1"/>
          <p:nvPr>
            <p:ph idx="12" type="sldNum"/>
          </p:nvPr>
        </p:nvSpPr>
        <p:spPr>
          <a:xfrm>
            <a:off x="16140037" y="22797949"/>
            <a:ext cx="1045200" cy="1924200"/>
          </a:xfrm>
          <a:prstGeom prst="rect">
            <a:avLst/>
          </a:prstGeom>
        </p:spPr>
        <p:txBody>
          <a:bodyPr anchorCtr="0" anchor="ctr" bIns="191875" lIns="191875" spcFirstLastPara="1" rIns="191875" wrap="square" tIns="19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593789" y="2175678"/>
            <a:ext cx="16231800" cy="2799900"/>
          </a:xfrm>
          <a:prstGeom prst="rect">
            <a:avLst/>
          </a:prstGeom>
        </p:spPr>
        <p:txBody>
          <a:bodyPr anchorCtr="0" anchor="t" bIns="191875" lIns="191875" spcFirstLastPara="1" rIns="191875" wrap="square" tIns="191875"/>
          <a:lstStyle>
            <a:lvl1pPr lvl="0">
              <a:spcBef>
                <a:spcPts val="0"/>
              </a:spcBef>
              <a:spcAft>
                <a:spcPts val="0"/>
              </a:spcAft>
              <a:buSzPts val="5900"/>
              <a:buNone/>
              <a:defRPr/>
            </a:lvl1pPr>
            <a:lvl2pPr lvl="1">
              <a:spcBef>
                <a:spcPts val="0"/>
              </a:spcBef>
              <a:spcAft>
                <a:spcPts val="0"/>
              </a:spcAft>
              <a:buSzPts val="5900"/>
              <a:buNone/>
              <a:defRPr/>
            </a:lvl2pPr>
            <a:lvl3pPr lvl="2">
              <a:spcBef>
                <a:spcPts val="0"/>
              </a:spcBef>
              <a:spcAft>
                <a:spcPts val="0"/>
              </a:spcAft>
              <a:buSzPts val="5900"/>
              <a:buNone/>
              <a:defRPr/>
            </a:lvl3pPr>
            <a:lvl4pPr lvl="3">
              <a:spcBef>
                <a:spcPts val="0"/>
              </a:spcBef>
              <a:spcAft>
                <a:spcPts val="0"/>
              </a:spcAft>
              <a:buSzPts val="5900"/>
              <a:buNone/>
              <a:defRPr/>
            </a:lvl4pPr>
            <a:lvl5pPr lvl="4">
              <a:spcBef>
                <a:spcPts val="0"/>
              </a:spcBef>
              <a:spcAft>
                <a:spcPts val="0"/>
              </a:spcAft>
              <a:buSzPts val="5900"/>
              <a:buNone/>
              <a:defRPr/>
            </a:lvl5pPr>
            <a:lvl6pPr lvl="5">
              <a:spcBef>
                <a:spcPts val="0"/>
              </a:spcBef>
              <a:spcAft>
                <a:spcPts val="0"/>
              </a:spcAft>
              <a:buSzPts val="5900"/>
              <a:buNone/>
              <a:defRPr/>
            </a:lvl6pPr>
            <a:lvl7pPr lvl="6">
              <a:spcBef>
                <a:spcPts val="0"/>
              </a:spcBef>
              <a:spcAft>
                <a:spcPts val="0"/>
              </a:spcAft>
              <a:buSzPts val="5900"/>
              <a:buNone/>
              <a:defRPr/>
            </a:lvl7pPr>
            <a:lvl8pPr lvl="7">
              <a:spcBef>
                <a:spcPts val="0"/>
              </a:spcBef>
              <a:spcAft>
                <a:spcPts val="0"/>
              </a:spcAft>
              <a:buSzPts val="5900"/>
              <a:buNone/>
              <a:defRPr/>
            </a:lvl8pPr>
            <a:lvl9pPr lvl="8">
              <a:spcBef>
                <a:spcPts val="0"/>
              </a:spcBef>
              <a:spcAft>
                <a:spcPts val="0"/>
              </a:spcAft>
              <a:buSzPts val="5900"/>
              <a:buNone/>
              <a:defRPr/>
            </a:lvl9pPr>
          </a:lstStyle>
          <a:p/>
        </p:txBody>
      </p:sp>
      <p:sp>
        <p:nvSpPr>
          <p:cNvPr id="22" name="Google Shape;22;p5"/>
          <p:cNvSpPr txBox="1"/>
          <p:nvPr>
            <p:ph idx="1" type="body"/>
          </p:nvPr>
        </p:nvSpPr>
        <p:spPr>
          <a:xfrm>
            <a:off x="593789" y="5634322"/>
            <a:ext cx="7620000" cy="16702500"/>
          </a:xfrm>
          <a:prstGeom prst="rect">
            <a:avLst/>
          </a:prstGeom>
        </p:spPr>
        <p:txBody>
          <a:bodyPr anchorCtr="0" anchor="t" bIns="191875" lIns="191875" spcFirstLastPara="1" rIns="191875" wrap="square" tIns="191875"/>
          <a:lstStyle>
            <a:lvl1pPr indent="-412750" lvl="0" marL="457200">
              <a:spcBef>
                <a:spcPts val="0"/>
              </a:spcBef>
              <a:spcAft>
                <a:spcPts val="0"/>
              </a:spcAft>
              <a:buSzPts val="2900"/>
              <a:buChar char="●"/>
              <a:defRPr sz="2900"/>
            </a:lvl1pPr>
            <a:lvl2pPr indent="-387350" lvl="1" marL="914400">
              <a:spcBef>
                <a:spcPts val="3400"/>
              </a:spcBef>
              <a:spcAft>
                <a:spcPts val="0"/>
              </a:spcAft>
              <a:buSzPts val="2500"/>
              <a:buChar char="○"/>
              <a:defRPr sz="2500"/>
            </a:lvl2pPr>
            <a:lvl3pPr indent="-387350" lvl="2" marL="1371600">
              <a:spcBef>
                <a:spcPts val="3400"/>
              </a:spcBef>
              <a:spcAft>
                <a:spcPts val="0"/>
              </a:spcAft>
              <a:buSzPts val="2500"/>
              <a:buChar char="■"/>
              <a:defRPr sz="2500"/>
            </a:lvl3pPr>
            <a:lvl4pPr indent="-387350" lvl="3" marL="1828800">
              <a:spcBef>
                <a:spcPts val="3400"/>
              </a:spcBef>
              <a:spcAft>
                <a:spcPts val="0"/>
              </a:spcAft>
              <a:buSzPts val="2500"/>
              <a:buChar char="●"/>
              <a:defRPr sz="2500"/>
            </a:lvl4pPr>
            <a:lvl5pPr indent="-387350" lvl="4" marL="2286000">
              <a:spcBef>
                <a:spcPts val="3400"/>
              </a:spcBef>
              <a:spcAft>
                <a:spcPts val="0"/>
              </a:spcAft>
              <a:buSzPts val="2500"/>
              <a:buChar char="○"/>
              <a:defRPr sz="2500"/>
            </a:lvl5pPr>
            <a:lvl6pPr indent="-387350" lvl="5" marL="2743200">
              <a:spcBef>
                <a:spcPts val="3400"/>
              </a:spcBef>
              <a:spcAft>
                <a:spcPts val="0"/>
              </a:spcAft>
              <a:buSzPts val="2500"/>
              <a:buChar char="■"/>
              <a:defRPr sz="2500"/>
            </a:lvl6pPr>
            <a:lvl7pPr indent="-387350" lvl="6" marL="3200400">
              <a:spcBef>
                <a:spcPts val="3400"/>
              </a:spcBef>
              <a:spcAft>
                <a:spcPts val="0"/>
              </a:spcAft>
              <a:buSzPts val="2500"/>
              <a:buChar char="●"/>
              <a:defRPr sz="2500"/>
            </a:lvl7pPr>
            <a:lvl8pPr indent="-387350" lvl="7" marL="3657600">
              <a:spcBef>
                <a:spcPts val="3400"/>
              </a:spcBef>
              <a:spcAft>
                <a:spcPts val="0"/>
              </a:spcAft>
              <a:buSzPts val="2500"/>
              <a:buChar char="○"/>
              <a:defRPr sz="2500"/>
            </a:lvl8pPr>
            <a:lvl9pPr indent="-387350" lvl="8" marL="4114800">
              <a:spcBef>
                <a:spcPts val="3400"/>
              </a:spcBef>
              <a:spcAft>
                <a:spcPts val="3400"/>
              </a:spcAft>
              <a:buSzPts val="2500"/>
              <a:buChar char="■"/>
              <a:defRPr sz="2500"/>
            </a:lvl9pPr>
          </a:lstStyle>
          <a:p/>
        </p:txBody>
      </p:sp>
      <p:sp>
        <p:nvSpPr>
          <p:cNvPr id="23" name="Google Shape;23;p5"/>
          <p:cNvSpPr txBox="1"/>
          <p:nvPr>
            <p:ph idx="2" type="body"/>
          </p:nvPr>
        </p:nvSpPr>
        <p:spPr>
          <a:xfrm>
            <a:off x="9205725" y="5634322"/>
            <a:ext cx="7620000" cy="16702500"/>
          </a:xfrm>
          <a:prstGeom prst="rect">
            <a:avLst/>
          </a:prstGeom>
        </p:spPr>
        <p:txBody>
          <a:bodyPr anchorCtr="0" anchor="t" bIns="191875" lIns="191875" spcFirstLastPara="1" rIns="191875" wrap="square" tIns="191875"/>
          <a:lstStyle>
            <a:lvl1pPr indent="-412750" lvl="0" marL="457200">
              <a:spcBef>
                <a:spcPts val="0"/>
              </a:spcBef>
              <a:spcAft>
                <a:spcPts val="0"/>
              </a:spcAft>
              <a:buSzPts val="2900"/>
              <a:buChar char="●"/>
              <a:defRPr sz="2900"/>
            </a:lvl1pPr>
            <a:lvl2pPr indent="-387350" lvl="1" marL="914400">
              <a:spcBef>
                <a:spcPts val="3400"/>
              </a:spcBef>
              <a:spcAft>
                <a:spcPts val="0"/>
              </a:spcAft>
              <a:buSzPts val="2500"/>
              <a:buChar char="○"/>
              <a:defRPr sz="2500"/>
            </a:lvl2pPr>
            <a:lvl3pPr indent="-387350" lvl="2" marL="1371600">
              <a:spcBef>
                <a:spcPts val="3400"/>
              </a:spcBef>
              <a:spcAft>
                <a:spcPts val="0"/>
              </a:spcAft>
              <a:buSzPts val="2500"/>
              <a:buChar char="■"/>
              <a:defRPr sz="2500"/>
            </a:lvl3pPr>
            <a:lvl4pPr indent="-387350" lvl="3" marL="1828800">
              <a:spcBef>
                <a:spcPts val="3400"/>
              </a:spcBef>
              <a:spcAft>
                <a:spcPts val="0"/>
              </a:spcAft>
              <a:buSzPts val="2500"/>
              <a:buChar char="●"/>
              <a:defRPr sz="2500"/>
            </a:lvl4pPr>
            <a:lvl5pPr indent="-387350" lvl="4" marL="2286000">
              <a:spcBef>
                <a:spcPts val="3400"/>
              </a:spcBef>
              <a:spcAft>
                <a:spcPts val="0"/>
              </a:spcAft>
              <a:buSzPts val="2500"/>
              <a:buChar char="○"/>
              <a:defRPr sz="2500"/>
            </a:lvl5pPr>
            <a:lvl6pPr indent="-387350" lvl="5" marL="2743200">
              <a:spcBef>
                <a:spcPts val="3400"/>
              </a:spcBef>
              <a:spcAft>
                <a:spcPts val="0"/>
              </a:spcAft>
              <a:buSzPts val="2500"/>
              <a:buChar char="■"/>
              <a:defRPr sz="2500"/>
            </a:lvl6pPr>
            <a:lvl7pPr indent="-387350" lvl="6" marL="3200400">
              <a:spcBef>
                <a:spcPts val="3400"/>
              </a:spcBef>
              <a:spcAft>
                <a:spcPts val="0"/>
              </a:spcAft>
              <a:buSzPts val="2500"/>
              <a:buChar char="●"/>
              <a:defRPr sz="2500"/>
            </a:lvl7pPr>
            <a:lvl8pPr indent="-387350" lvl="7" marL="3657600">
              <a:spcBef>
                <a:spcPts val="3400"/>
              </a:spcBef>
              <a:spcAft>
                <a:spcPts val="0"/>
              </a:spcAft>
              <a:buSzPts val="2500"/>
              <a:buChar char="○"/>
              <a:defRPr sz="2500"/>
            </a:lvl8pPr>
            <a:lvl9pPr indent="-387350" lvl="8" marL="4114800">
              <a:spcBef>
                <a:spcPts val="3400"/>
              </a:spcBef>
              <a:spcAft>
                <a:spcPts val="3400"/>
              </a:spcAft>
              <a:buSzPts val="2500"/>
              <a:buChar char="■"/>
              <a:defRPr sz="2500"/>
            </a:lvl9pPr>
          </a:lstStyle>
          <a:p/>
        </p:txBody>
      </p:sp>
      <p:sp>
        <p:nvSpPr>
          <p:cNvPr id="24" name="Google Shape;24;p5"/>
          <p:cNvSpPr txBox="1"/>
          <p:nvPr>
            <p:ph idx="12" type="sldNum"/>
          </p:nvPr>
        </p:nvSpPr>
        <p:spPr>
          <a:xfrm>
            <a:off x="16140037" y="22797949"/>
            <a:ext cx="1045200" cy="1924200"/>
          </a:xfrm>
          <a:prstGeom prst="rect">
            <a:avLst/>
          </a:prstGeom>
        </p:spPr>
        <p:txBody>
          <a:bodyPr anchorCtr="0" anchor="ctr" bIns="191875" lIns="191875" spcFirstLastPara="1" rIns="191875" wrap="square" tIns="19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593789" y="2175678"/>
            <a:ext cx="16231800" cy="2799900"/>
          </a:xfrm>
          <a:prstGeom prst="rect">
            <a:avLst/>
          </a:prstGeom>
        </p:spPr>
        <p:txBody>
          <a:bodyPr anchorCtr="0" anchor="t" bIns="191875" lIns="191875" spcFirstLastPara="1" rIns="191875" wrap="square" tIns="191875"/>
          <a:lstStyle>
            <a:lvl1pPr lvl="0">
              <a:spcBef>
                <a:spcPts val="0"/>
              </a:spcBef>
              <a:spcAft>
                <a:spcPts val="0"/>
              </a:spcAft>
              <a:buSzPts val="5900"/>
              <a:buNone/>
              <a:defRPr/>
            </a:lvl1pPr>
            <a:lvl2pPr lvl="1">
              <a:spcBef>
                <a:spcPts val="0"/>
              </a:spcBef>
              <a:spcAft>
                <a:spcPts val="0"/>
              </a:spcAft>
              <a:buSzPts val="5900"/>
              <a:buNone/>
              <a:defRPr/>
            </a:lvl2pPr>
            <a:lvl3pPr lvl="2">
              <a:spcBef>
                <a:spcPts val="0"/>
              </a:spcBef>
              <a:spcAft>
                <a:spcPts val="0"/>
              </a:spcAft>
              <a:buSzPts val="5900"/>
              <a:buNone/>
              <a:defRPr/>
            </a:lvl3pPr>
            <a:lvl4pPr lvl="3">
              <a:spcBef>
                <a:spcPts val="0"/>
              </a:spcBef>
              <a:spcAft>
                <a:spcPts val="0"/>
              </a:spcAft>
              <a:buSzPts val="5900"/>
              <a:buNone/>
              <a:defRPr/>
            </a:lvl4pPr>
            <a:lvl5pPr lvl="4">
              <a:spcBef>
                <a:spcPts val="0"/>
              </a:spcBef>
              <a:spcAft>
                <a:spcPts val="0"/>
              </a:spcAft>
              <a:buSzPts val="5900"/>
              <a:buNone/>
              <a:defRPr/>
            </a:lvl5pPr>
            <a:lvl6pPr lvl="5">
              <a:spcBef>
                <a:spcPts val="0"/>
              </a:spcBef>
              <a:spcAft>
                <a:spcPts val="0"/>
              </a:spcAft>
              <a:buSzPts val="5900"/>
              <a:buNone/>
              <a:defRPr/>
            </a:lvl6pPr>
            <a:lvl7pPr lvl="6">
              <a:spcBef>
                <a:spcPts val="0"/>
              </a:spcBef>
              <a:spcAft>
                <a:spcPts val="0"/>
              </a:spcAft>
              <a:buSzPts val="5900"/>
              <a:buNone/>
              <a:defRPr/>
            </a:lvl7pPr>
            <a:lvl8pPr lvl="7">
              <a:spcBef>
                <a:spcPts val="0"/>
              </a:spcBef>
              <a:spcAft>
                <a:spcPts val="0"/>
              </a:spcAft>
              <a:buSzPts val="5900"/>
              <a:buNone/>
              <a:defRPr/>
            </a:lvl8pPr>
            <a:lvl9pPr lvl="8">
              <a:spcBef>
                <a:spcPts val="0"/>
              </a:spcBef>
              <a:spcAft>
                <a:spcPts val="0"/>
              </a:spcAft>
              <a:buSzPts val="5900"/>
              <a:buNone/>
              <a:defRPr/>
            </a:lvl9pPr>
          </a:lstStyle>
          <a:p/>
        </p:txBody>
      </p:sp>
      <p:sp>
        <p:nvSpPr>
          <p:cNvPr id="27" name="Google Shape;27;p6"/>
          <p:cNvSpPr txBox="1"/>
          <p:nvPr>
            <p:ph idx="12" type="sldNum"/>
          </p:nvPr>
        </p:nvSpPr>
        <p:spPr>
          <a:xfrm>
            <a:off x="16140037" y="22797949"/>
            <a:ext cx="1045200" cy="1924200"/>
          </a:xfrm>
          <a:prstGeom prst="rect">
            <a:avLst/>
          </a:prstGeom>
        </p:spPr>
        <p:txBody>
          <a:bodyPr anchorCtr="0" anchor="ctr" bIns="191875" lIns="191875" spcFirstLastPara="1" rIns="191875" wrap="square" tIns="19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593789" y="2716267"/>
            <a:ext cx="5349300" cy="3694200"/>
          </a:xfrm>
          <a:prstGeom prst="rect">
            <a:avLst/>
          </a:prstGeom>
        </p:spPr>
        <p:txBody>
          <a:bodyPr anchorCtr="0" anchor="b" bIns="191875" lIns="191875" spcFirstLastPara="1" rIns="191875" wrap="square" tIns="191875"/>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p:txBody>
      </p:sp>
      <p:sp>
        <p:nvSpPr>
          <p:cNvPr id="30" name="Google Shape;30;p7"/>
          <p:cNvSpPr txBox="1"/>
          <p:nvPr>
            <p:ph idx="1" type="body"/>
          </p:nvPr>
        </p:nvSpPr>
        <p:spPr>
          <a:xfrm>
            <a:off x="593789" y="6793600"/>
            <a:ext cx="5349300" cy="15543900"/>
          </a:xfrm>
          <a:prstGeom prst="rect">
            <a:avLst/>
          </a:prstGeom>
        </p:spPr>
        <p:txBody>
          <a:bodyPr anchorCtr="0" anchor="t" bIns="191875" lIns="191875" spcFirstLastPara="1" rIns="191875" wrap="square" tIns="191875"/>
          <a:lstStyle>
            <a:lvl1pPr indent="-387350" lvl="0" marL="457200">
              <a:spcBef>
                <a:spcPts val="0"/>
              </a:spcBef>
              <a:spcAft>
                <a:spcPts val="0"/>
              </a:spcAft>
              <a:buSzPts val="2500"/>
              <a:buChar char="●"/>
              <a:defRPr sz="2500"/>
            </a:lvl1pPr>
            <a:lvl2pPr indent="-387350" lvl="1" marL="914400">
              <a:spcBef>
                <a:spcPts val="3400"/>
              </a:spcBef>
              <a:spcAft>
                <a:spcPts val="0"/>
              </a:spcAft>
              <a:buSzPts val="2500"/>
              <a:buChar char="○"/>
              <a:defRPr sz="2500"/>
            </a:lvl2pPr>
            <a:lvl3pPr indent="-387350" lvl="2" marL="1371600">
              <a:spcBef>
                <a:spcPts val="3400"/>
              </a:spcBef>
              <a:spcAft>
                <a:spcPts val="0"/>
              </a:spcAft>
              <a:buSzPts val="2500"/>
              <a:buChar char="■"/>
              <a:defRPr sz="2500"/>
            </a:lvl3pPr>
            <a:lvl4pPr indent="-387350" lvl="3" marL="1828800">
              <a:spcBef>
                <a:spcPts val="3400"/>
              </a:spcBef>
              <a:spcAft>
                <a:spcPts val="0"/>
              </a:spcAft>
              <a:buSzPts val="2500"/>
              <a:buChar char="●"/>
              <a:defRPr sz="2500"/>
            </a:lvl4pPr>
            <a:lvl5pPr indent="-387350" lvl="4" marL="2286000">
              <a:spcBef>
                <a:spcPts val="3400"/>
              </a:spcBef>
              <a:spcAft>
                <a:spcPts val="0"/>
              </a:spcAft>
              <a:buSzPts val="2500"/>
              <a:buChar char="○"/>
              <a:defRPr sz="2500"/>
            </a:lvl5pPr>
            <a:lvl6pPr indent="-387350" lvl="5" marL="2743200">
              <a:spcBef>
                <a:spcPts val="3400"/>
              </a:spcBef>
              <a:spcAft>
                <a:spcPts val="0"/>
              </a:spcAft>
              <a:buSzPts val="2500"/>
              <a:buChar char="■"/>
              <a:defRPr sz="2500"/>
            </a:lvl6pPr>
            <a:lvl7pPr indent="-387350" lvl="6" marL="3200400">
              <a:spcBef>
                <a:spcPts val="3400"/>
              </a:spcBef>
              <a:spcAft>
                <a:spcPts val="0"/>
              </a:spcAft>
              <a:buSzPts val="2500"/>
              <a:buChar char="●"/>
              <a:defRPr sz="2500"/>
            </a:lvl7pPr>
            <a:lvl8pPr indent="-387350" lvl="7" marL="3657600">
              <a:spcBef>
                <a:spcPts val="3400"/>
              </a:spcBef>
              <a:spcAft>
                <a:spcPts val="0"/>
              </a:spcAft>
              <a:buSzPts val="2500"/>
              <a:buChar char="○"/>
              <a:defRPr sz="2500"/>
            </a:lvl8pPr>
            <a:lvl9pPr indent="-387350" lvl="8" marL="4114800">
              <a:spcBef>
                <a:spcPts val="3400"/>
              </a:spcBef>
              <a:spcAft>
                <a:spcPts val="3400"/>
              </a:spcAft>
              <a:buSzPts val="2500"/>
              <a:buChar char="■"/>
              <a:defRPr sz="2500"/>
            </a:lvl9pPr>
          </a:lstStyle>
          <a:p/>
        </p:txBody>
      </p:sp>
      <p:sp>
        <p:nvSpPr>
          <p:cNvPr id="31" name="Google Shape;31;p7"/>
          <p:cNvSpPr txBox="1"/>
          <p:nvPr>
            <p:ph idx="12" type="sldNum"/>
          </p:nvPr>
        </p:nvSpPr>
        <p:spPr>
          <a:xfrm>
            <a:off x="16140037" y="22797949"/>
            <a:ext cx="1045200" cy="1924200"/>
          </a:xfrm>
          <a:prstGeom prst="rect">
            <a:avLst/>
          </a:prstGeom>
        </p:spPr>
        <p:txBody>
          <a:bodyPr anchorCtr="0" anchor="ctr" bIns="191875" lIns="191875" spcFirstLastPara="1" rIns="191875" wrap="square" tIns="19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933927" y="2200733"/>
            <a:ext cx="12130500" cy="19999200"/>
          </a:xfrm>
          <a:prstGeom prst="rect">
            <a:avLst/>
          </a:prstGeom>
        </p:spPr>
        <p:txBody>
          <a:bodyPr anchorCtr="0" anchor="ctr" bIns="191875" lIns="191875" spcFirstLastPara="1" rIns="191875" wrap="square" tIns="191875"/>
          <a:lstStyle>
            <a:lvl1pPr lvl="0">
              <a:spcBef>
                <a:spcPts val="0"/>
              </a:spcBef>
              <a:spcAft>
                <a:spcPts val="0"/>
              </a:spcAft>
              <a:buSzPts val="10100"/>
              <a:buNone/>
              <a:defRPr sz="10100"/>
            </a:lvl1pPr>
            <a:lvl2pPr lvl="1">
              <a:spcBef>
                <a:spcPts val="0"/>
              </a:spcBef>
              <a:spcAft>
                <a:spcPts val="0"/>
              </a:spcAft>
              <a:buSzPts val="10100"/>
              <a:buNone/>
              <a:defRPr sz="10100"/>
            </a:lvl2pPr>
            <a:lvl3pPr lvl="2">
              <a:spcBef>
                <a:spcPts val="0"/>
              </a:spcBef>
              <a:spcAft>
                <a:spcPts val="0"/>
              </a:spcAft>
              <a:buSzPts val="10100"/>
              <a:buNone/>
              <a:defRPr sz="10100"/>
            </a:lvl3pPr>
            <a:lvl4pPr lvl="3">
              <a:spcBef>
                <a:spcPts val="0"/>
              </a:spcBef>
              <a:spcAft>
                <a:spcPts val="0"/>
              </a:spcAft>
              <a:buSzPts val="10100"/>
              <a:buNone/>
              <a:defRPr sz="10100"/>
            </a:lvl4pPr>
            <a:lvl5pPr lvl="4">
              <a:spcBef>
                <a:spcPts val="0"/>
              </a:spcBef>
              <a:spcAft>
                <a:spcPts val="0"/>
              </a:spcAft>
              <a:buSzPts val="10100"/>
              <a:buNone/>
              <a:defRPr sz="10100"/>
            </a:lvl5pPr>
            <a:lvl6pPr lvl="5">
              <a:spcBef>
                <a:spcPts val="0"/>
              </a:spcBef>
              <a:spcAft>
                <a:spcPts val="0"/>
              </a:spcAft>
              <a:buSzPts val="10100"/>
              <a:buNone/>
              <a:defRPr sz="10100"/>
            </a:lvl6pPr>
            <a:lvl7pPr lvl="6">
              <a:spcBef>
                <a:spcPts val="0"/>
              </a:spcBef>
              <a:spcAft>
                <a:spcPts val="0"/>
              </a:spcAft>
              <a:buSzPts val="10100"/>
              <a:buNone/>
              <a:defRPr sz="10100"/>
            </a:lvl7pPr>
            <a:lvl8pPr lvl="7">
              <a:spcBef>
                <a:spcPts val="0"/>
              </a:spcBef>
              <a:spcAft>
                <a:spcPts val="0"/>
              </a:spcAft>
              <a:buSzPts val="10100"/>
              <a:buNone/>
              <a:defRPr sz="10100"/>
            </a:lvl8pPr>
            <a:lvl9pPr lvl="8">
              <a:spcBef>
                <a:spcPts val="0"/>
              </a:spcBef>
              <a:spcAft>
                <a:spcPts val="0"/>
              </a:spcAft>
              <a:buSzPts val="10100"/>
              <a:buNone/>
              <a:defRPr sz="10100"/>
            </a:lvl9pPr>
          </a:lstStyle>
          <a:p/>
        </p:txBody>
      </p:sp>
      <p:sp>
        <p:nvSpPr>
          <p:cNvPr id="34" name="Google Shape;34;p8"/>
          <p:cNvSpPr txBox="1"/>
          <p:nvPr>
            <p:ph idx="12" type="sldNum"/>
          </p:nvPr>
        </p:nvSpPr>
        <p:spPr>
          <a:xfrm>
            <a:off x="16140037" y="22797949"/>
            <a:ext cx="1045200" cy="1924200"/>
          </a:xfrm>
          <a:prstGeom prst="rect">
            <a:avLst/>
          </a:prstGeom>
        </p:spPr>
        <p:txBody>
          <a:bodyPr anchorCtr="0" anchor="ctr" bIns="191875" lIns="191875" spcFirstLastPara="1" rIns="191875" wrap="square" tIns="19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8709663" y="-611"/>
            <a:ext cx="8709600" cy="25146000"/>
          </a:xfrm>
          <a:prstGeom prst="rect">
            <a:avLst/>
          </a:prstGeom>
          <a:solidFill>
            <a:schemeClr val="lt2"/>
          </a:solidFill>
          <a:ln>
            <a:noFill/>
          </a:ln>
        </p:spPr>
        <p:txBody>
          <a:bodyPr anchorCtr="0" anchor="ctr" bIns="191875" lIns="191875" spcFirstLastPara="1" rIns="191875" wrap="square" tIns="1918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505778" y="6028856"/>
            <a:ext cx="7706400" cy="7246800"/>
          </a:xfrm>
          <a:prstGeom prst="rect">
            <a:avLst/>
          </a:prstGeom>
        </p:spPr>
        <p:txBody>
          <a:bodyPr anchorCtr="0" anchor="b" bIns="191875" lIns="191875" spcFirstLastPara="1" rIns="191875" wrap="square" tIns="191875"/>
          <a:lstStyle>
            <a:lvl1pPr lvl="0" algn="ctr">
              <a:spcBef>
                <a:spcPts val="0"/>
              </a:spcBef>
              <a:spcAft>
                <a:spcPts val="0"/>
              </a:spcAft>
              <a:buSzPts val="8800"/>
              <a:buNone/>
              <a:defRPr sz="8800"/>
            </a:lvl1pPr>
            <a:lvl2pPr lvl="1" algn="ctr">
              <a:spcBef>
                <a:spcPts val="0"/>
              </a:spcBef>
              <a:spcAft>
                <a:spcPts val="0"/>
              </a:spcAft>
              <a:buSzPts val="8800"/>
              <a:buNone/>
              <a:defRPr sz="8800"/>
            </a:lvl2pPr>
            <a:lvl3pPr lvl="2" algn="ctr">
              <a:spcBef>
                <a:spcPts val="0"/>
              </a:spcBef>
              <a:spcAft>
                <a:spcPts val="0"/>
              </a:spcAft>
              <a:buSzPts val="8800"/>
              <a:buNone/>
              <a:defRPr sz="8800"/>
            </a:lvl3pPr>
            <a:lvl4pPr lvl="3" algn="ctr">
              <a:spcBef>
                <a:spcPts val="0"/>
              </a:spcBef>
              <a:spcAft>
                <a:spcPts val="0"/>
              </a:spcAft>
              <a:buSzPts val="8800"/>
              <a:buNone/>
              <a:defRPr sz="8800"/>
            </a:lvl4pPr>
            <a:lvl5pPr lvl="4" algn="ctr">
              <a:spcBef>
                <a:spcPts val="0"/>
              </a:spcBef>
              <a:spcAft>
                <a:spcPts val="0"/>
              </a:spcAft>
              <a:buSzPts val="8800"/>
              <a:buNone/>
              <a:defRPr sz="8800"/>
            </a:lvl5pPr>
            <a:lvl6pPr lvl="5" algn="ctr">
              <a:spcBef>
                <a:spcPts val="0"/>
              </a:spcBef>
              <a:spcAft>
                <a:spcPts val="0"/>
              </a:spcAft>
              <a:buSzPts val="8800"/>
              <a:buNone/>
              <a:defRPr sz="8800"/>
            </a:lvl6pPr>
            <a:lvl7pPr lvl="6" algn="ctr">
              <a:spcBef>
                <a:spcPts val="0"/>
              </a:spcBef>
              <a:spcAft>
                <a:spcPts val="0"/>
              </a:spcAft>
              <a:buSzPts val="8800"/>
              <a:buNone/>
              <a:defRPr sz="8800"/>
            </a:lvl7pPr>
            <a:lvl8pPr lvl="7" algn="ctr">
              <a:spcBef>
                <a:spcPts val="0"/>
              </a:spcBef>
              <a:spcAft>
                <a:spcPts val="0"/>
              </a:spcAft>
              <a:buSzPts val="8800"/>
              <a:buNone/>
              <a:defRPr sz="8800"/>
            </a:lvl8pPr>
            <a:lvl9pPr lvl="8" algn="ctr">
              <a:spcBef>
                <a:spcPts val="0"/>
              </a:spcBef>
              <a:spcAft>
                <a:spcPts val="0"/>
              </a:spcAft>
              <a:buSzPts val="8800"/>
              <a:buNone/>
              <a:defRPr sz="8800"/>
            </a:lvl9pPr>
          </a:lstStyle>
          <a:p/>
        </p:txBody>
      </p:sp>
      <p:sp>
        <p:nvSpPr>
          <p:cNvPr id="38" name="Google Shape;38;p9"/>
          <p:cNvSpPr txBox="1"/>
          <p:nvPr>
            <p:ph idx="1" type="subTitle"/>
          </p:nvPr>
        </p:nvSpPr>
        <p:spPr>
          <a:xfrm>
            <a:off x="505778" y="13703922"/>
            <a:ext cx="7706400" cy="6038700"/>
          </a:xfrm>
          <a:prstGeom prst="rect">
            <a:avLst/>
          </a:prstGeom>
        </p:spPr>
        <p:txBody>
          <a:bodyPr anchorCtr="0" anchor="t" bIns="191875" lIns="191875" spcFirstLastPara="1" rIns="191875" wrap="square" tIns="191875"/>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p:txBody>
      </p:sp>
      <p:sp>
        <p:nvSpPr>
          <p:cNvPr id="39" name="Google Shape;39;p9"/>
          <p:cNvSpPr txBox="1"/>
          <p:nvPr>
            <p:ph idx="2" type="body"/>
          </p:nvPr>
        </p:nvSpPr>
        <p:spPr>
          <a:xfrm>
            <a:off x="9409750" y="3539922"/>
            <a:ext cx="7309500" cy="18065100"/>
          </a:xfrm>
          <a:prstGeom prst="rect">
            <a:avLst/>
          </a:prstGeom>
        </p:spPr>
        <p:txBody>
          <a:bodyPr anchorCtr="0" anchor="ctr" bIns="191875" lIns="191875" spcFirstLastPara="1" rIns="191875" wrap="square" tIns="191875"/>
          <a:lstStyle>
            <a:lvl1pPr indent="-469900" lvl="0" marL="457200">
              <a:spcBef>
                <a:spcPts val="0"/>
              </a:spcBef>
              <a:spcAft>
                <a:spcPts val="0"/>
              </a:spcAft>
              <a:buSzPts val="3800"/>
              <a:buChar char="●"/>
              <a:defRPr/>
            </a:lvl1pPr>
            <a:lvl2pPr indent="-412750" lvl="1" marL="914400">
              <a:spcBef>
                <a:spcPts val="3400"/>
              </a:spcBef>
              <a:spcAft>
                <a:spcPts val="0"/>
              </a:spcAft>
              <a:buSzPts val="2900"/>
              <a:buChar char="○"/>
              <a:defRPr/>
            </a:lvl2pPr>
            <a:lvl3pPr indent="-412750" lvl="2" marL="1371600">
              <a:spcBef>
                <a:spcPts val="3400"/>
              </a:spcBef>
              <a:spcAft>
                <a:spcPts val="0"/>
              </a:spcAft>
              <a:buSzPts val="2900"/>
              <a:buChar char="■"/>
              <a:defRPr/>
            </a:lvl3pPr>
            <a:lvl4pPr indent="-412750" lvl="3" marL="1828800">
              <a:spcBef>
                <a:spcPts val="3400"/>
              </a:spcBef>
              <a:spcAft>
                <a:spcPts val="0"/>
              </a:spcAft>
              <a:buSzPts val="2900"/>
              <a:buChar char="●"/>
              <a:defRPr/>
            </a:lvl4pPr>
            <a:lvl5pPr indent="-412750" lvl="4" marL="2286000">
              <a:spcBef>
                <a:spcPts val="3400"/>
              </a:spcBef>
              <a:spcAft>
                <a:spcPts val="0"/>
              </a:spcAft>
              <a:buSzPts val="2900"/>
              <a:buChar char="○"/>
              <a:defRPr/>
            </a:lvl5pPr>
            <a:lvl6pPr indent="-412750" lvl="5" marL="2743200">
              <a:spcBef>
                <a:spcPts val="3400"/>
              </a:spcBef>
              <a:spcAft>
                <a:spcPts val="0"/>
              </a:spcAft>
              <a:buSzPts val="2900"/>
              <a:buChar char="■"/>
              <a:defRPr/>
            </a:lvl6pPr>
            <a:lvl7pPr indent="-412750" lvl="6" marL="3200400">
              <a:spcBef>
                <a:spcPts val="3400"/>
              </a:spcBef>
              <a:spcAft>
                <a:spcPts val="0"/>
              </a:spcAft>
              <a:buSzPts val="2900"/>
              <a:buChar char="●"/>
              <a:defRPr/>
            </a:lvl7pPr>
            <a:lvl8pPr indent="-412750" lvl="7" marL="3657600">
              <a:spcBef>
                <a:spcPts val="3400"/>
              </a:spcBef>
              <a:spcAft>
                <a:spcPts val="0"/>
              </a:spcAft>
              <a:buSzPts val="2900"/>
              <a:buChar char="○"/>
              <a:defRPr/>
            </a:lvl8pPr>
            <a:lvl9pPr indent="-412750" lvl="8" marL="4114800">
              <a:spcBef>
                <a:spcPts val="3400"/>
              </a:spcBef>
              <a:spcAft>
                <a:spcPts val="3400"/>
              </a:spcAft>
              <a:buSzPts val="2900"/>
              <a:buChar char="■"/>
              <a:defRPr/>
            </a:lvl9pPr>
          </a:lstStyle>
          <a:p/>
        </p:txBody>
      </p:sp>
      <p:sp>
        <p:nvSpPr>
          <p:cNvPr id="40" name="Google Shape;40;p9"/>
          <p:cNvSpPr txBox="1"/>
          <p:nvPr>
            <p:ph idx="12" type="sldNum"/>
          </p:nvPr>
        </p:nvSpPr>
        <p:spPr>
          <a:xfrm>
            <a:off x="16140037" y="22797949"/>
            <a:ext cx="1045200" cy="1924200"/>
          </a:xfrm>
          <a:prstGeom prst="rect">
            <a:avLst/>
          </a:prstGeom>
        </p:spPr>
        <p:txBody>
          <a:bodyPr anchorCtr="0" anchor="ctr" bIns="191875" lIns="191875" spcFirstLastPara="1" rIns="191875" wrap="square" tIns="19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593789" y="20682811"/>
            <a:ext cx="11427600" cy="2958300"/>
          </a:xfrm>
          <a:prstGeom prst="rect">
            <a:avLst/>
          </a:prstGeom>
        </p:spPr>
        <p:txBody>
          <a:bodyPr anchorCtr="0" anchor="ctr" bIns="191875" lIns="191875" spcFirstLastPara="1" rIns="191875" wrap="square" tIns="191875"/>
          <a:lstStyle>
            <a:lvl1pPr indent="-228600" lvl="0" marL="457200">
              <a:lnSpc>
                <a:spcPct val="100000"/>
              </a:lnSpc>
              <a:spcBef>
                <a:spcPts val="0"/>
              </a:spcBef>
              <a:spcAft>
                <a:spcPts val="0"/>
              </a:spcAft>
              <a:buSzPts val="3800"/>
              <a:buNone/>
              <a:defRPr/>
            </a:lvl1pPr>
          </a:lstStyle>
          <a:p/>
        </p:txBody>
      </p:sp>
      <p:sp>
        <p:nvSpPr>
          <p:cNvPr id="43" name="Google Shape;43;p10"/>
          <p:cNvSpPr txBox="1"/>
          <p:nvPr>
            <p:ph idx="12" type="sldNum"/>
          </p:nvPr>
        </p:nvSpPr>
        <p:spPr>
          <a:xfrm>
            <a:off x="16140037" y="22797949"/>
            <a:ext cx="1045200" cy="1924200"/>
          </a:xfrm>
          <a:prstGeom prst="rect">
            <a:avLst/>
          </a:prstGeom>
        </p:spPr>
        <p:txBody>
          <a:bodyPr anchorCtr="0" anchor="ctr" bIns="191875" lIns="191875" spcFirstLastPara="1" rIns="191875" wrap="square" tIns="19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93789" y="2175678"/>
            <a:ext cx="16231800" cy="2799900"/>
          </a:xfrm>
          <a:prstGeom prst="rect">
            <a:avLst/>
          </a:prstGeom>
          <a:noFill/>
          <a:ln>
            <a:noFill/>
          </a:ln>
        </p:spPr>
        <p:txBody>
          <a:bodyPr anchorCtr="0" anchor="t" bIns="191875" lIns="191875" spcFirstLastPara="1" rIns="191875" wrap="square" tIns="191875"/>
          <a:lstStyle>
            <a:lvl1pPr lvl="0">
              <a:spcBef>
                <a:spcPts val="0"/>
              </a:spcBef>
              <a:spcAft>
                <a:spcPts val="0"/>
              </a:spcAft>
              <a:buClr>
                <a:schemeClr val="dk1"/>
              </a:buClr>
              <a:buSzPts val="5900"/>
              <a:buNone/>
              <a:defRPr sz="5900">
                <a:solidFill>
                  <a:schemeClr val="dk1"/>
                </a:solidFill>
              </a:defRPr>
            </a:lvl1pPr>
            <a:lvl2pPr lvl="1">
              <a:spcBef>
                <a:spcPts val="0"/>
              </a:spcBef>
              <a:spcAft>
                <a:spcPts val="0"/>
              </a:spcAft>
              <a:buClr>
                <a:schemeClr val="dk1"/>
              </a:buClr>
              <a:buSzPts val="5900"/>
              <a:buNone/>
              <a:defRPr sz="5900">
                <a:solidFill>
                  <a:schemeClr val="dk1"/>
                </a:solidFill>
              </a:defRPr>
            </a:lvl2pPr>
            <a:lvl3pPr lvl="2">
              <a:spcBef>
                <a:spcPts val="0"/>
              </a:spcBef>
              <a:spcAft>
                <a:spcPts val="0"/>
              </a:spcAft>
              <a:buClr>
                <a:schemeClr val="dk1"/>
              </a:buClr>
              <a:buSzPts val="5900"/>
              <a:buNone/>
              <a:defRPr sz="5900">
                <a:solidFill>
                  <a:schemeClr val="dk1"/>
                </a:solidFill>
              </a:defRPr>
            </a:lvl3pPr>
            <a:lvl4pPr lvl="3">
              <a:spcBef>
                <a:spcPts val="0"/>
              </a:spcBef>
              <a:spcAft>
                <a:spcPts val="0"/>
              </a:spcAft>
              <a:buClr>
                <a:schemeClr val="dk1"/>
              </a:buClr>
              <a:buSzPts val="5900"/>
              <a:buNone/>
              <a:defRPr sz="5900">
                <a:solidFill>
                  <a:schemeClr val="dk1"/>
                </a:solidFill>
              </a:defRPr>
            </a:lvl4pPr>
            <a:lvl5pPr lvl="4">
              <a:spcBef>
                <a:spcPts val="0"/>
              </a:spcBef>
              <a:spcAft>
                <a:spcPts val="0"/>
              </a:spcAft>
              <a:buClr>
                <a:schemeClr val="dk1"/>
              </a:buClr>
              <a:buSzPts val="5900"/>
              <a:buNone/>
              <a:defRPr sz="5900">
                <a:solidFill>
                  <a:schemeClr val="dk1"/>
                </a:solidFill>
              </a:defRPr>
            </a:lvl5pPr>
            <a:lvl6pPr lvl="5">
              <a:spcBef>
                <a:spcPts val="0"/>
              </a:spcBef>
              <a:spcAft>
                <a:spcPts val="0"/>
              </a:spcAft>
              <a:buClr>
                <a:schemeClr val="dk1"/>
              </a:buClr>
              <a:buSzPts val="5900"/>
              <a:buNone/>
              <a:defRPr sz="5900">
                <a:solidFill>
                  <a:schemeClr val="dk1"/>
                </a:solidFill>
              </a:defRPr>
            </a:lvl6pPr>
            <a:lvl7pPr lvl="6">
              <a:spcBef>
                <a:spcPts val="0"/>
              </a:spcBef>
              <a:spcAft>
                <a:spcPts val="0"/>
              </a:spcAft>
              <a:buClr>
                <a:schemeClr val="dk1"/>
              </a:buClr>
              <a:buSzPts val="5900"/>
              <a:buNone/>
              <a:defRPr sz="5900">
                <a:solidFill>
                  <a:schemeClr val="dk1"/>
                </a:solidFill>
              </a:defRPr>
            </a:lvl7pPr>
            <a:lvl8pPr lvl="7">
              <a:spcBef>
                <a:spcPts val="0"/>
              </a:spcBef>
              <a:spcAft>
                <a:spcPts val="0"/>
              </a:spcAft>
              <a:buClr>
                <a:schemeClr val="dk1"/>
              </a:buClr>
              <a:buSzPts val="5900"/>
              <a:buNone/>
              <a:defRPr sz="5900">
                <a:solidFill>
                  <a:schemeClr val="dk1"/>
                </a:solidFill>
              </a:defRPr>
            </a:lvl8pPr>
            <a:lvl9pPr lvl="8">
              <a:spcBef>
                <a:spcPts val="0"/>
              </a:spcBef>
              <a:spcAft>
                <a:spcPts val="0"/>
              </a:spcAft>
              <a:buClr>
                <a:schemeClr val="dk1"/>
              </a:buClr>
              <a:buSzPts val="5900"/>
              <a:buNone/>
              <a:defRPr sz="5900">
                <a:solidFill>
                  <a:schemeClr val="dk1"/>
                </a:solidFill>
              </a:defRPr>
            </a:lvl9pPr>
          </a:lstStyle>
          <a:p/>
        </p:txBody>
      </p:sp>
      <p:sp>
        <p:nvSpPr>
          <p:cNvPr id="7" name="Google Shape;7;p1"/>
          <p:cNvSpPr txBox="1"/>
          <p:nvPr>
            <p:ph idx="1" type="body"/>
          </p:nvPr>
        </p:nvSpPr>
        <p:spPr>
          <a:xfrm>
            <a:off x="593789" y="5634322"/>
            <a:ext cx="16231800" cy="16702500"/>
          </a:xfrm>
          <a:prstGeom prst="rect">
            <a:avLst/>
          </a:prstGeom>
          <a:noFill/>
          <a:ln>
            <a:noFill/>
          </a:ln>
        </p:spPr>
        <p:txBody>
          <a:bodyPr anchorCtr="0" anchor="t" bIns="191875" lIns="191875" spcFirstLastPara="1" rIns="191875" wrap="square" tIns="191875"/>
          <a:lstStyle>
            <a:lvl1pPr indent="-469900" lvl="0" marL="457200">
              <a:lnSpc>
                <a:spcPct val="115000"/>
              </a:lnSpc>
              <a:spcBef>
                <a:spcPts val="0"/>
              </a:spcBef>
              <a:spcAft>
                <a:spcPts val="0"/>
              </a:spcAft>
              <a:buClr>
                <a:schemeClr val="dk2"/>
              </a:buClr>
              <a:buSzPts val="3800"/>
              <a:buChar char="●"/>
              <a:defRPr sz="3800">
                <a:solidFill>
                  <a:schemeClr val="dk2"/>
                </a:solidFill>
              </a:defRPr>
            </a:lvl1pPr>
            <a:lvl2pPr indent="-412750" lvl="1" marL="914400">
              <a:lnSpc>
                <a:spcPct val="115000"/>
              </a:lnSpc>
              <a:spcBef>
                <a:spcPts val="3400"/>
              </a:spcBef>
              <a:spcAft>
                <a:spcPts val="0"/>
              </a:spcAft>
              <a:buClr>
                <a:schemeClr val="dk2"/>
              </a:buClr>
              <a:buSzPts val="2900"/>
              <a:buChar char="○"/>
              <a:defRPr sz="2900">
                <a:solidFill>
                  <a:schemeClr val="dk2"/>
                </a:solidFill>
              </a:defRPr>
            </a:lvl2pPr>
            <a:lvl3pPr indent="-412750" lvl="2" marL="1371600">
              <a:lnSpc>
                <a:spcPct val="115000"/>
              </a:lnSpc>
              <a:spcBef>
                <a:spcPts val="3400"/>
              </a:spcBef>
              <a:spcAft>
                <a:spcPts val="0"/>
              </a:spcAft>
              <a:buClr>
                <a:schemeClr val="dk2"/>
              </a:buClr>
              <a:buSzPts val="2900"/>
              <a:buChar char="■"/>
              <a:defRPr sz="2900">
                <a:solidFill>
                  <a:schemeClr val="dk2"/>
                </a:solidFill>
              </a:defRPr>
            </a:lvl3pPr>
            <a:lvl4pPr indent="-412750" lvl="3" marL="1828800">
              <a:lnSpc>
                <a:spcPct val="115000"/>
              </a:lnSpc>
              <a:spcBef>
                <a:spcPts val="3400"/>
              </a:spcBef>
              <a:spcAft>
                <a:spcPts val="0"/>
              </a:spcAft>
              <a:buClr>
                <a:schemeClr val="dk2"/>
              </a:buClr>
              <a:buSzPts val="2900"/>
              <a:buChar char="●"/>
              <a:defRPr sz="2900">
                <a:solidFill>
                  <a:schemeClr val="dk2"/>
                </a:solidFill>
              </a:defRPr>
            </a:lvl4pPr>
            <a:lvl5pPr indent="-412750" lvl="4" marL="2286000">
              <a:lnSpc>
                <a:spcPct val="115000"/>
              </a:lnSpc>
              <a:spcBef>
                <a:spcPts val="3400"/>
              </a:spcBef>
              <a:spcAft>
                <a:spcPts val="0"/>
              </a:spcAft>
              <a:buClr>
                <a:schemeClr val="dk2"/>
              </a:buClr>
              <a:buSzPts val="2900"/>
              <a:buChar char="○"/>
              <a:defRPr sz="2900">
                <a:solidFill>
                  <a:schemeClr val="dk2"/>
                </a:solidFill>
              </a:defRPr>
            </a:lvl5pPr>
            <a:lvl6pPr indent="-412750" lvl="5" marL="2743200">
              <a:lnSpc>
                <a:spcPct val="115000"/>
              </a:lnSpc>
              <a:spcBef>
                <a:spcPts val="3400"/>
              </a:spcBef>
              <a:spcAft>
                <a:spcPts val="0"/>
              </a:spcAft>
              <a:buClr>
                <a:schemeClr val="dk2"/>
              </a:buClr>
              <a:buSzPts val="2900"/>
              <a:buChar char="■"/>
              <a:defRPr sz="2900">
                <a:solidFill>
                  <a:schemeClr val="dk2"/>
                </a:solidFill>
              </a:defRPr>
            </a:lvl6pPr>
            <a:lvl7pPr indent="-412750" lvl="6" marL="3200400">
              <a:lnSpc>
                <a:spcPct val="115000"/>
              </a:lnSpc>
              <a:spcBef>
                <a:spcPts val="3400"/>
              </a:spcBef>
              <a:spcAft>
                <a:spcPts val="0"/>
              </a:spcAft>
              <a:buClr>
                <a:schemeClr val="dk2"/>
              </a:buClr>
              <a:buSzPts val="2900"/>
              <a:buChar char="●"/>
              <a:defRPr sz="2900">
                <a:solidFill>
                  <a:schemeClr val="dk2"/>
                </a:solidFill>
              </a:defRPr>
            </a:lvl7pPr>
            <a:lvl8pPr indent="-412750" lvl="7" marL="3657600">
              <a:lnSpc>
                <a:spcPct val="115000"/>
              </a:lnSpc>
              <a:spcBef>
                <a:spcPts val="3400"/>
              </a:spcBef>
              <a:spcAft>
                <a:spcPts val="0"/>
              </a:spcAft>
              <a:buClr>
                <a:schemeClr val="dk2"/>
              </a:buClr>
              <a:buSzPts val="2900"/>
              <a:buChar char="○"/>
              <a:defRPr sz="2900">
                <a:solidFill>
                  <a:schemeClr val="dk2"/>
                </a:solidFill>
              </a:defRPr>
            </a:lvl8pPr>
            <a:lvl9pPr indent="-412750" lvl="8" marL="4114800">
              <a:lnSpc>
                <a:spcPct val="115000"/>
              </a:lnSpc>
              <a:spcBef>
                <a:spcPts val="3400"/>
              </a:spcBef>
              <a:spcAft>
                <a:spcPts val="3400"/>
              </a:spcAft>
              <a:buClr>
                <a:schemeClr val="dk2"/>
              </a:buClr>
              <a:buSzPts val="2900"/>
              <a:buChar char="■"/>
              <a:defRPr sz="2900">
                <a:solidFill>
                  <a:schemeClr val="dk2"/>
                </a:solidFill>
              </a:defRPr>
            </a:lvl9pPr>
          </a:lstStyle>
          <a:p/>
        </p:txBody>
      </p:sp>
      <p:sp>
        <p:nvSpPr>
          <p:cNvPr id="8" name="Google Shape;8;p1"/>
          <p:cNvSpPr txBox="1"/>
          <p:nvPr>
            <p:ph idx="12" type="sldNum"/>
          </p:nvPr>
        </p:nvSpPr>
        <p:spPr>
          <a:xfrm>
            <a:off x="16140037" y="22797949"/>
            <a:ext cx="1045200" cy="1924200"/>
          </a:xfrm>
          <a:prstGeom prst="rect">
            <a:avLst/>
          </a:prstGeom>
          <a:noFill/>
          <a:ln>
            <a:noFill/>
          </a:ln>
        </p:spPr>
        <p:txBody>
          <a:bodyPr anchorCtr="0" anchor="ctr" bIns="191875" lIns="191875" spcFirstLastPara="1" rIns="191875" wrap="square" tIns="191875">
            <a:noAutofit/>
          </a:bodyPr>
          <a:lstStyle>
            <a:lvl1pPr lvl="0" algn="r">
              <a:buNone/>
              <a:defRPr sz="2100">
                <a:solidFill>
                  <a:schemeClr val="dk2"/>
                </a:solidFill>
              </a:defRPr>
            </a:lvl1pPr>
            <a:lvl2pPr lvl="1" algn="r">
              <a:buNone/>
              <a:defRPr sz="2100">
                <a:solidFill>
                  <a:schemeClr val="dk2"/>
                </a:solidFill>
              </a:defRPr>
            </a:lvl2pPr>
            <a:lvl3pPr lvl="2" algn="r">
              <a:buNone/>
              <a:defRPr sz="2100">
                <a:solidFill>
                  <a:schemeClr val="dk2"/>
                </a:solidFill>
              </a:defRPr>
            </a:lvl3pPr>
            <a:lvl4pPr lvl="3" algn="r">
              <a:buNone/>
              <a:defRPr sz="2100">
                <a:solidFill>
                  <a:schemeClr val="dk2"/>
                </a:solidFill>
              </a:defRPr>
            </a:lvl4pPr>
            <a:lvl5pPr lvl="4" algn="r">
              <a:buNone/>
              <a:defRPr sz="2100">
                <a:solidFill>
                  <a:schemeClr val="dk2"/>
                </a:solidFill>
              </a:defRPr>
            </a:lvl5pPr>
            <a:lvl6pPr lvl="5" algn="r">
              <a:buNone/>
              <a:defRPr sz="2100">
                <a:solidFill>
                  <a:schemeClr val="dk2"/>
                </a:solidFill>
              </a:defRPr>
            </a:lvl6pPr>
            <a:lvl7pPr lvl="6" algn="r">
              <a:buNone/>
              <a:defRPr sz="2100">
                <a:solidFill>
                  <a:schemeClr val="dk2"/>
                </a:solidFill>
              </a:defRPr>
            </a:lvl7pPr>
            <a:lvl8pPr lvl="7" algn="r">
              <a:buNone/>
              <a:defRPr sz="2100">
                <a:solidFill>
                  <a:schemeClr val="dk2"/>
                </a:solidFill>
              </a:defRPr>
            </a:lvl8pPr>
            <a:lvl9pPr lvl="8" algn="r">
              <a:buNone/>
              <a:defRPr sz="21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2511426" y="-3014995"/>
            <a:ext cx="10134204" cy="10134204"/>
          </a:xfrm>
          <a:prstGeom prst="rect">
            <a:avLst/>
          </a:prstGeom>
          <a:noFill/>
          <a:ln>
            <a:noFill/>
          </a:ln>
        </p:spPr>
      </p:pic>
      <p:pic>
        <p:nvPicPr>
          <p:cNvPr id="55" name="Google Shape;55;p13"/>
          <p:cNvPicPr preferRelativeResize="0"/>
          <p:nvPr/>
        </p:nvPicPr>
        <p:blipFill>
          <a:blip r:embed="rId5">
            <a:alphaModFix/>
          </a:blip>
          <a:stretch>
            <a:fillRect/>
          </a:stretch>
        </p:blipFill>
        <p:spPr>
          <a:xfrm>
            <a:off x="3496893" y="16456783"/>
            <a:ext cx="9538179" cy="5661174"/>
          </a:xfrm>
          <a:prstGeom prst="rect">
            <a:avLst/>
          </a:prstGeom>
          <a:noFill/>
          <a:ln>
            <a:noFill/>
          </a:ln>
        </p:spPr>
      </p:pic>
      <p:sp>
        <p:nvSpPr>
          <p:cNvPr id="56" name="Google Shape;56;p13"/>
          <p:cNvSpPr txBox="1"/>
          <p:nvPr/>
        </p:nvSpPr>
        <p:spPr>
          <a:xfrm>
            <a:off x="348800" y="15448775"/>
            <a:ext cx="15271200" cy="8782200"/>
          </a:xfrm>
          <a:prstGeom prst="rect">
            <a:avLst/>
          </a:prstGeom>
          <a:noFill/>
          <a:ln>
            <a:noFill/>
          </a:ln>
        </p:spPr>
        <p:txBody>
          <a:bodyPr anchorCtr="0" anchor="t" bIns="191875" lIns="191875" spcFirstLastPara="1" rIns="191875" wrap="square" tIns="191875">
            <a:noAutofit/>
          </a:bodyPr>
          <a:lstStyle/>
          <a:p>
            <a:pPr indent="0" lvl="0" marL="0" rtl="0" algn="l">
              <a:spcBef>
                <a:spcPts val="0"/>
              </a:spcBef>
              <a:spcAft>
                <a:spcPts val="0"/>
              </a:spcAft>
              <a:buNone/>
            </a:pPr>
            <a:r>
              <a:rPr b="1" lang="en" sz="5900">
                <a:latin typeface="Comic Sans MS"/>
                <a:ea typeface="Comic Sans MS"/>
                <a:cs typeface="Comic Sans MS"/>
                <a:sym typeface="Comic Sans MS"/>
              </a:rPr>
              <a:t>Objectives</a:t>
            </a:r>
            <a:endParaRPr b="1" sz="5900">
              <a:latin typeface="Comic Sans MS"/>
              <a:ea typeface="Comic Sans MS"/>
              <a:cs typeface="Comic Sans MS"/>
              <a:sym typeface="Comic Sans MS"/>
            </a:endParaRPr>
          </a:p>
          <a:p>
            <a:pPr indent="0" lvl="0" marL="0" rtl="0" algn="l">
              <a:spcBef>
                <a:spcPts val="0"/>
              </a:spcBef>
              <a:spcAft>
                <a:spcPts val="0"/>
              </a:spcAft>
              <a:buNone/>
            </a:pPr>
            <a:r>
              <a:t/>
            </a:r>
            <a:endParaRPr sz="4500">
              <a:latin typeface="Comic Sans MS"/>
              <a:ea typeface="Comic Sans MS"/>
              <a:cs typeface="Comic Sans MS"/>
              <a:sym typeface="Comic Sans MS"/>
            </a:endParaRPr>
          </a:p>
          <a:p>
            <a:pPr indent="-520700" lvl="0" marL="1371600" rtl="0" algn="l">
              <a:spcBef>
                <a:spcPts val="0"/>
              </a:spcBef>
              <a:spcAft>
                <a:spcPts val="0"/>
              </a:spcAft>
              <a:buSzPts val="4600"/>
              <a:buFont typeface="Comic Sans MS"/>
              <a:buChar char="★"/>
            </a:pPr>
            <a:r>
              <a:rPr lang="en" sz="4600">
                <a:latin typeface="Comic Sans MS"/>
                <a:ea typeface="Comic Sans MS"/>
                <a:cs typeface="Comic Sans MS"/>
                <a:sym typeface="Comic Sans MS"/>
              </a:rPr>
              <a:t>To know the main fungi that affect the central nervous system and the clinical settings of such infections. </a:t>
            </a:r>
            <a:endParaRPr sz="4600">
              <a:latin typeface="Comic Sans MS"/>
              <a:ea typeface="Comic Sans MS"/>
              <a:cs typeface="Comic Sans MS"/>
              <a:sym typeface="Comic Sans MS"/>
            </a:endParaRPr>
          </a:p>
          <a:p>
            <a:pPr indent="0" lvl="0" marL="1371600" rtl="0" algn="l">
              <a:spcBef>
                <a:spcPts val="0"/>
              </a:spcBef>
              <a:spcAft>
                <a:spcPts val="0"/>
              </a:spcAft>
              <a:buNone/>
            </a:pPr>
            <a:r>
              <a:t/>
            </a:r>
            <a:endParaRPr sz="4600">
              <a:latin typeface="Comic Sans MS"/>
              <a:ea typeface="Comic Sans MS"/>
              <a:cs typeface="Comic Sans MS"/>
              <a:sym typeface="Comic Sans MS"/>
            </a:endParaRPr>
          </a:p>
          <a:p>
            <a:pPr indent="-520700" lvl="0" marL="1371600" rtl="0" algn="l">
              <a:spcBef>
                <a:spcPts val="0"/>
              </a:spcBef>
              <a:spcAft>
                <a:spcPts val="0"/>
              </a:spcAft>
              <a:buSzPts val="4600"/>
              <a:buFont typeface="Comic Sans MS"/>
              <a:buChar char="★"/>
            </a:pPr>
            <a:r>
              <a:rPr lang="en" sz="4600">
                <a:latin typeface="Comic Sans MS"/>
                <a:ea typeface="Comic Sans MS"/>
                <a:cs typeface="Comic Sans MS"/>
                <a:sym typeface="Comic Sans MS"/>
              </a:rPr>
              <a:t>To acquire the basic knowledge about fungal meningitis and brain abscess: clinical features, etiology, diagnosis, and treatment.</a:t>
            </a:r>
            <a:endParaRPr sz="4600">
              <a:latin typeface="Comic Sans MS"/>
              <a:ea typeface="Comic Sans MS"/>
              <a:cs typeface="Comic Sans MS"/>
              <a:sym typeface="Comic Sans MS"/>
            </a:endParaRPr>
          </a:p>
        </p:txBody>
      </p:sp>
      <p:pic>
        <p:nvPicPr>
          <p:cNvPr id="57" name="Google Shape;57;p13"/>
          <p:cNvPicPr preferRelativeResize="0"/>
          <p:nvPr/>
        </p:nvPicPr>
        <p:blipFill>
          <a:blip r:embed="rId6">
            <a:alphaModFix/>
          </a:blip>
          <a:stretch>
            <a:fillRect/>
          </a:stretch>
        </p:blipFill>
        <p:spPr>
          <a:xfrm>
            <a:off x="13793626" y="20519515"/>
            <a:ext cx="3484624" cy="3502135"/>
          </a:xfrm>
          <a:prstGeom prst="rect">
            <a:avLst/>
          </a:prstGeom>
          <a:noFill/>
          <a:ln>
            <a:noFill/>
          </a:ln>
        </p:spPr>
      </p:pic>
      <p:pic>
        <p:nvPicPr>
          <p:cNvPr id="58" name="Google Shape;58;p13"/>
          <p:cNvPicPr preferRelativeResize="0"/>
          <p:nvPr/>
        </p:nvPicPr>
        <p:blipFill>
          <a:blip r:embed="rId7">
            <a:alphaModFix/>
          </a:blip>
          <a:stretch>
            <a:fillRect/>
          </a:stretch>
        </p:blipFill>
        <p:spPr>
          <a:xfrm>
            <a:off x="15476927" y="-2"/>
            <a:ext cx="1942401" cy="1825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0" name="Shape 140"/>
        <p:cNvGrpSpPr/>
        <p:nvPr/>
      </p:nvGrpSpPr>
      <p:grpSpPr>
        <a:xfrm>
          <a:off x="0" y="0"/>
          <a:ext cx="0" cy="0"/>
          <a:chOff x="0" y="0"/>
          <a:chExt cx="0" cy="0"/>
        </a:xfrm>
      </p:grpSpPr>
      <p:pic>
        <p:nvPicPr>
          <p:cNvPr id="141" name="Google Shape;141;p22"/>
          <p:cNvPicPr preferRelativeResize="0"/>
          <p:nvPr/>
        </p:nvPicPr>
        <p:blipFill>
          <a:blip r:embed="rId4">
            <a:alphaModFix/>
          </a:blip>
          <a:stretch>
            <a:fillRect/>
          </a:stretch>
        </p:blipFill>
        <p:spPr>
          <a:xfrm>
            <a:off x="4733344" y="2488152"/>
            <a:ext cx="9586545" cy="668108"/>
          </a:xfrm>
          <a:prstGeom prst="rect">
            <a:avLst/>
          </a:prstGeom>
          <a:noFill/>
          <a:ln>
            <a:noFill/>
          </a:ln>
        </p:spPr>
      </p:pic>
      <p:sp>
        <p:nvSpPr>
          <p:cNvPr id="142" name="Google Shape;142;p22"/>
          <p:cNvSpPr txBox="1"/>
          <p:nvPr/>
        </p:nvSpPr>
        <p:spPr>
          <a:xfrm>
            <a:off x="4733350" y="173425"/>
            <a:ext cx="6373200" cy="130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5900">
                <a:solidFill>
                  <a:schemeClr val="dk1"/>
                </a:solidFill>
                <a:latin typeface="Josefin Sans"/>
                <a:ea typeface="Josefin Sans"/>
                <a:cs typeface="Josefin Sans"/>
                <a:sym typeface="Josefin Sans"/>
              </a:rPr>
              <a:t>Dr’s Notes</a:t>
            </a:r>
            <a:endParaRPr b="1" sz="5900">
              <a:solidFill>
                <a:schemeClr val="dk1"/>
              </a:solidFill>
              <a:latin typeface="Josefin Sans"/>
              <a:ea typeface="Josefin Sans"/>
              <a:cs typeface="Josefin Sans"/>
              <a:sym typeface="Josefin Sans"/>
            </a:endParaRPr>
          </a:p>
          <a:p>
            <a:pPr indent="0" lvl="0" marL="0" rtl="0" algn="ctr">
              <a:spcBef>
                <a:spcPts val="0"/>
              </a:spcBef>
              <a:spcAft>
                <a:spcPts val="0"/>
              </a:spcAft>
              <a:buNone/>
            </a:pPr>
            <a:r>
              <a:t/>
            </a:r>
            <a:endParaRPr/>
          </a:p>
        </p:txBody>
      </p:sp>
      <p:sp>
        <p:nvSpPr>
          <p:cNvPr id="143" name="Google Shape;143;p22"/>
          <p:cNvSpPr txBox="1"/>
          <p:nvPr/>
        </p:nvSpPr>
        <p:spPr>
          <a:xfrm>
            <a:off x="416625" y="997350"/>
            <a:ext cx="16586100" cy="223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latin typeface="Calibri"/>
                <a:ea typeface="Calibri"/>
                <a:cs typeface="Calibri"/>
                <a:sym typeface="Calibri"/>
              </a:rPr>
              <a:t>Case 1: </a:t>
            </a:r>
            <a:r>
              <a:rPr lang="en" sz="3600">
                <a:latin typeface="Calibri"/>
                <a:ea typeface="Calibri"/>
                <a:cs typeface="Calibri"/>
                <a:sym typeface="Calibri"/>
              </a:rPr>
              <a:t>35 year old male AIDS patient</a:t>
            </a:r>
            <a:endParaRPr sz="3600">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CD4 count less </a:t>
            </a:r>
            <a:r>
              <a:rPr lang="en" sz="3600">
                <a:latin typeface="Calibri"/>
                <a:ea typeface="Calibri"/>
                <a:cs typeface="Calibri"/>
                <a:sym typeface="Calibri"/>
              </a:rPr>
              <a:t>than</a:t>
            </a:r>
            <a:r>
              <a:rPr lang="en" sz="3600">
                <a:latin typeface="Calibri"/>
                <a:ea typeface="Calibri"/>
                <a:cs typeface="Calibri"/>
                <a:sym typeface="Calibri"/>
              </a:rPr>
              <a:t> 100 cells/mm</a:t>
            </a:r>
            <a:r>
              <a:rPr baseline="30000" lang="en" sz="3600">
                <a:latin typeface="Calibri"/>
                <a:ea typeface="Calibri"/>
                <a:cs typeface="Calibri"/>
                <a:sym typeface="Calibri"/>
              </a:rPr>
              <a:t>3</a:t>
            </a:r>
            <a:endParaRPr baseline="30000" sz="3600">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Developed non-specific symptoms consisting of fever and headache</a:t>
            </a:r>
            <a:endParaRPr sz="3600">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What investigations you will do ?</a:t>
            </a:r>
            <a:endParaRPr sz="3600">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CSF (lumbar puncture)</a:t>
            </a:r>
            <a:endParaRPr sz="3600">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MRI/CT</a:t>
            </a:r>
            <a:endParaRPr sz="3600">
              <a:latin typeface="Calibri"/>
              <a:ea typeface="Calibri"/>
              <a:cs typeface="Calibri"/>
              <a:sym typeface="Calibri"/>
            </a:endParaRPr>
          </a:p>
          <a:p>
            <a:pPr indent="0" lvl="0" marL="0" rtl="0" algn="l">
              <a:spcBef>
                <a:spcPts val="0"/>
              </a:spcBef>
              <a:spcAft>
                <a:spcPts val="0"/>
              </a:spcAft>
              <a:buNone/>
            </a:pPr>
            <a:r>
              <a:rPr b="1" lang="en" sz="3600">
                <a:latin typeface="Calibri"/>
                <a:ea typeface="Calibri"/>
                <a:cs typeface="Calibri"/>
                <a:sym typeface="Calibri"/>
              </a:rPr>
              <a:t>Investigations </a:t>
            </a:r>
            <a:endParaRPr b="1" sz="3600">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What will you request for CSF ?</a:t>
            </a:r>
            <a:endParaRPr sz="3600">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-Direct microscopy (gram staining and india ink)</a:t>
            </a:r>
            <a:endParaRPr sz="3600">
              <a:latin typeface="Calibri"/>
              <a:ea typeface="Calibri"/>
              <a:cs typeface="Calibri"/>
              <a:sym typeface="Calibri"/>
            </a:endParaRPr>
          </a:p>
          <a:p>
            <a:pPr indent="-457200" lvl="0" marL="457200" rtl="0" algn="l">
              <a:spcBef>
                <a:spcPts val="0"/>
              </a:spcBef>
              <a:spcAft>
                <a:spcPts val="0"/>
              </a:spcAft>
              <a:buClr>
                <a:schemeClr val="accent5"/>
              </a:buClr>
              <a:buSzPts val="3600"/>
              <a:buFont typeface="Calibri"/>
              <a:buChar char="➔"/>
            </a:pPr>
            <a:r>
              <a:rPr lang="en" sz="3600">
                <a:solidFill>
                  <a:schemeClr val="accent5"/>
                </a:solidFill>
                <a:latin typeface="Calibri"/>
                <a:ea typeface="Calibri"/>
                <a:cs typeface="Calibri"/>
                <a:sym typeface="Calibri"/>
              </a:rPr>
              <a:t>It showed capsulated yeast cells</a:t>
            </a:r>
            <a:endParaRPr sz="3600">
              <a:solidFill>
                <a:schemeClr val="accent5"/>
              </a:solidFill>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-biochemistry(glucose,protein,cell count with differentiation  </a:t>
            </a:r>
            <a:endParaRPr sz="3600">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-culture</a:t>
            </a:r>
            <a:endParaRPr sz="3600">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-Serology</a:t>
            </a:r>
            <a:endParaRPr sz="3600">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 </a:t>
            </a:r>
            <a:endParaRPr sz="3600">
              <a:latin typeface="Calibri"/>
              <a:ea typeface="Calibri"/>
              <a:cs typeface="Calibri"/>
              <a:sym typeface="Calibri"/>
            </a:endParaRPr>
          </a:p>
          <a:p>
            <a:pPr indent="0" lvl="0" marL="0" rtl="0" algn="l">
              <a:spcBef>
                <a:spcPts val="0"/>
              </a:spcBef>
              <a:spcAft>
                <a:spcPts val="0"/>
              </a:spcAft>
              <a:buNone/>
            </a:pPr>
            <a:r>
              <a:rPr b="1" lang="en" sz="4800">
                <a:latin typeface="Calibri"/>
                <a:ea typeface="Calibri"/>
                <a:cs typeface="Calibri"/>
                <a:sym typeface="Calibri"/>
              </a:rPr>
              <a:t>Case 2: </a:t>
            </a:r>
            <a:r>
              <a:rPr lang="en" sz="3600">
                <a:latin typeface="Calibri"/>
                <a:ea typeface="Calibri"/>
                <a:cs typeface="Calibri"/>
                <a:sym typeface="Calibri"/>
              </a:rPr>
              <a:t>55-year old female with poor compliance suffering from diabetes with ketoacidosis </a:t>
            </a:r>
            <a:endParaRPr sz="3600">
              <a:latin typeface="Calibri"/>
              <a:ea typeface="Calibri"/>
              <a:cs typeface="Calibri"/>
              <a:sym typeface="Calibri"/>
            </a:endParaRPr>
          </a:p>
          <a:p>
            <a:pPr indent="0" lvl="0" marL="0" rtl="0" algn="l">
              <a:spcBef>
                <a:spcPts val="0"/>
              </a:spcBef>
              <a:spcAft>
                <a:spcPts val="0"/>
              </a:spcAft>
              <a:buNone/>
            </a:pPr>
            <a:r>
              <a:t/>
            </a:r>
            <a:endParaRPr sz="3600">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3rd Jan 2011:  visited the ophthalmology clinic </a:t>
            </a:r>
            <a:endParaRPr sz="3600">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13 Jan 2011: the patient was admitted to KKUH in the MICU</a:t>
            </a:r>
            <a:endParaRPr sz="3600">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In severe condition with unilateral periorbital erythematous edema </a:t>
            </a:r>
            <a:endParaRPr sz="3600">
              <a:latin typeface="Calibri"/>
              <a:ea typeface="Calibri"/>
              <a:cs typeface="Calibri"/>
              <a:sym typeface="Calibri"/>
            </a:endParaRPr>
          </a:p>
          <a:p>
            <a:pPr indent="0" lvl="0" marL="0" rtl="0" algn="l">
              <a:spcBef>
                <a:spcPts val="0"/>
              </a:spcBef>
              <a:spcAft>
                <a:spcPts val="0"/>
              </a:spcAft>
              <a:buNone/>
            </a:pPr>
            <a:r>
              <a:t/>
            </a:r>
            <a:endParaRPr sz="3600">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Imaging of the face showed signs of subcutaneous tissue invasion associated </a:t>
            </a:r>
            <a:endParaRPr sz="3600">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With cutaneous thickening </a:t>
            </a:r>
            <a:endParaRPr sz="3600">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Invasion and extension to the homolateral nasal cavity was observed, also observed in the meninges and adjacent to the right temporal lobe </a:t>
            </a:r>
            <a:endParaRPr sz="3600">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Suggesting extension of the lesion to the CNS </a:t>
            </a:r>
            <a:endParaRPr sz="3600">
              <a:latin typeface="Calibri"/>
              <a:ea typeface="Calibri"/>
              <a:cs typeface="Calibri"/>
              <a:sym typeface="Calibri"/>
            </a:endParaRPr>
          </a:p>
          <a:p>
            <a:pPr indent="0" lvl="0" marL="0" rtl="0" algn="l">
              <a:spcBef>
                <a:spcPts val="0"/>
              </a:spcBef>
              <a:spcAft>
                <a:spcPts val="0"/>
              </a:spcAft>
              <a:buNone/>
            </a:pPr>
            <a:r>
              <a:t/>
            </a:r>
            <a:endParaRPr sz="3600">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Extensive secretion drainage was performed, very extensive surgery</a:t>
            </a:r>
            <a:endParaRPr sz="3600">
              <a:latin typeface="Calibri"/>
              <a:ea typeface="Calibri"/>
              <a:cs typeface="Calibri"/>
              <a:sym typeface="Calibri"/>
            </a:endParaRPr>
          </a:p>
          <a:p>
            <a:pPr indent="0" lvl="0" marL="0" rtl="0" algn="l">
              <a:spcBef>
                <a:spcPts val="0"/>
              </a:spcBef>
              <a:spcAft>
                <a:spcPts val="0"/>
              </a:spcAft>
              <a:buNone/>
            </a:pPr>
            <a:r>
              <a:rPr b="1" lang="en" sz="3600">
                <a:latin typeface="Calibri"/>
                <a:ea typeface="Calibri"/>
                <a:cs typeface="Calibri"/>
                <a:sym typeface="Calibri"/>
              </a:rPr>
              <a:t>So what sample will you prepare (investigations)?</a:t>
            </a:r>
            <a:endParaRPr b="1" sz="3600">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1-CSF  2- biopsy tissue  3-aspirate</a:t>
            </a:r>
            <a:endParaRPr sz="3600">
              <a:latin typeface="Calibri"/>
              <a:ea typeface="Calibri"/>
              <a:cs typeface="Calibri"/>
              <a:sym typeface="Calibri"/>
            </a:endParaRPr>
          </a:p>
          <a:p>
            <a:pPr indent="0" lvl="0" marL="0" rtl="0" algn="l">
              <a:spcBef>
                <a:spcPts val="0"/>
              </a:spcBef>
              <a:spcAft>
                <a:spcPts val="0"/>
              </a:spcAft>
              <a:buNone/>
            </a:pPr>
            <a:r>
              <a:rPr b="1" lang="en" sz="3600">
                <a:latin typeface="Calibri"/>
                <a:ea typeface="Calibri"/>
                <a:cs typeface="Calibri"/>
                <a:sym typeface="Calibri"/>
              </a:rPr>
              <a:t>Microscopic examination</a:t>
            </a:r>
            <a:r>
              <a:rPr lang="en" sz="3600">
                <a:latin typeface="Calibri"/>
                <a:ea typeface="Calibri"/>
                <a:cs typeface="Calibri"/>
                <a:sym typeface="Calibri"/>
              </a:rPr>
              <a:t> : GMS(silver stain), PAS(periodic-acid-schiff)</a:t>
            </a:r>
            <a:endParaRPr sz="3600">
              <a:latin typeface="Calibri"/>
              <a:ea typeface="Calibri"/>
              <a:cs typeface="Calibri"/>
              <a:sym typeface="Calibri"/>
            </a:endParaRPr>
          </a:p>
          <a:p>
            <a:pPr indent="0" lvl="0" marL="0" rtl="0" algn="l">
              <a:spcBef>
                <a:spcPts val="0"/>
              </a:spcBef>
              <a:spcAft>
                <a:spcPts val="0"/>
              </a:spcAft>
              <a:buNone/>
            </a:pPr>
            <a:r>
              <a:rPr lang="en" sz="3600">
                <a:solidFill>
                  <a:schemeClr val="accent5"/>
                </a:solidFill>
                <a:latin typeface="Calibri"/>
                <a:ea typeface="Calibri"/>
                <a:cs typeface="Calibri"/>
                <a:sym typeface="Calibri"/>
              </a:rPr>
              <a:t>Broad irregular non-septate hyphae (zygomycetes)</a:t>
            </a:r>
            <a:endParaRPr sz="3600">
              <a:solidFill>
                <a:schemeClr val="accent5"/>
              </a:solidFill>
              <a:latin typeface="Calibri"/>
              <a:ea typeface="Calibri"/>
              <a:cs typeface="Calibri"/>
              <a:sym typeface="Calibri"/>
            </a:endParaRPr>
          </a:p>
          <a:p>
            <a:pPr indent="0" lvl="0" marL="0" rtl="0" algn="l">
              <a:spcBef>
                <a:spcPts val="0"/>
              </a:spcBef>
              <a:spcAft>
                <a:spcPts val="0"/>
              </a:spcAft>
              <a:buNone/>
            </a:pPr>
            <a:r>
              <a:rPr lang="en" sz="3600">
                <a:solidFill>
                  <a:schemeClr val="accent5"/>
                </a:solidFill>
                <a:latin typeface="Calibri"/>
                <a:ea typeface="Calibri"/>
                <a:cs typeface="Calibri"/>
                <a:sym typeface="Calibri"/>
              </a:rPr>
              <a:t>Septate hyphae were also observed(aspergillus)</a:t>
            </a:r>
            <a:endParaRPr sz="3600">
              <a:solidFill>
                <a:schemeClr val="accent5"/>
              </a:solidFill>
              <a:latin typeface="Calibri"/>
              <a:ea typeface="Calibri"/>
              <a:cs typeface="Calibri"/>
              <a:sym typeface="Calibri"/>
            </a:endParaRPr>
          </a:p>
          <a:p>
            <a:pPr indent="0" lvl="0" marL="0" rtl="0" algn="l">
              <a:spcBef>
                <a:spcPts val="0"/>
              </a:spcBef>
              <a:spcAft>
                <a:spcPts val="0"/>
              </a:spcAft>
              <a:buNone/>
            </a:pPr>
            <a:r>
              <a:t/>
            </a:r>
            <a:endParaRPr sz="3600">
              <a:solidFill>
                <a:schemeClr val="accent5"/>
              </a:solidFill>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Extensive surgery, tissue debridement </a:t>
            </a:r>
            <a:endParaRPr sz="3600">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Amphotericin B, Caspofungin, voriconazole were administered immediately</a:t>
            </a:r>
            <a:endParaRPr sz="3600">
              <a:latin typeface="Calibri"/>
              <a:ea typeface="Calibri"/>
              <a:cs typeface="Calibri"/>
              <a:sym typeface="Calibri"/>
            </a:endParaRPr>
          </a:p>
          <a:p>
            <a:pPr indent="0" lvl="0" marL="0" rtl="0" algn="l">
              <a:spcBef>
                <a:spcPts val="0"/>
              </a:spcBef>
              <a:spcAft>
                <a:spcPts val="0"/>
              </a:spcAft>
              <a:buNone/>
            </a:pPr>
            <a:r>
              <a:rPr b="1" lang="en" sz="3600">
                <a:latin typeface="Calibri"/>
                <a:ea typeface="Calibri"/>
                <a:cs typeface="Calibri"/>
                <a:sym typeface="Calibri"/>
              </a:rPr>
              <a:t>Patient died 14 days later </a:t>
            </a:r>
            <a:endParaRPr b="1" sz="3600">
              <a:latin typeface="Calibri"/>
              <a:ea typeface="Calibri"/>
              <a:cs typeface="Calibri"/>
              <a:sym typeface="Calibri"/>
            </a:endParaRPr>
          </a:p>
        </p:txBody>
      </p:sp>
      <p:sp>
        <p:nvSpPr>
          <p:cNvPr id="144" name="Google Shape;144;p22"/>
          <p:cNvSpPr txBox="1"/>
          <p:nvPr/>
        </p:nvSpPr>
        <p:spPr>
          <a:xfrm>
            <a:off x="2929625" y="7374600"/>
            <a:ext cx="12080100" cy="1596600"/>
          </a:xfrm>
          <a:prstGeom prst="rect">
            <a:avLst/>
          </a:prstGeom>
          <a:noFill/>
          <a:ln>
            <a:noFill/>
          </a:ln>
        </p:spPr>
        <p:txBody>
          <a:bodyPr anchorCtr="0" anchor="ctr" bIns="91425" lIns="91425" spcFirstLastPara="1" rIns="91425" wrap="square" tIns="91425">
            <a:noAutofit/>
          </a:bodyPr>
          <a:lstStyle/>
          <a:p>
            <a:pPr indent="-457200" lvl="0" marL="457200" rtl="0" algn="l">
              <a:spcBef>
                <a:spcPts val="0"/>
              </a:spcBef>
              <a:spcAft>
                <a:spcPts val="0"/>
              </a:spcAft>
              <a:buClr>
                <a:schemeClr val="accent5"/>
              </a:buClr>
              <a:buSzPts val="3600"/>
              <a:buChar char="➔"/>
            </a:pPr>
            <a:r>
              <a:rPr lang="en" sz="3600">
                <a:solidFill>
                  <a:schemeClr val="accent5"/>
                </a:solidFill>
              </a:rPr>
              <a:t>latex </a:t>
            </a:r>
            <a:r>
              <a:rPr lang="en" sz="3600">
                <a:solidFill>
                  <a:schemeClr val="accent5"/>
                </a:solidFill>
              </a:rPr>
              <a:t>agglutination</a:t>
            </a:r>
            <a:r>
              <a:rPr lang="en" sz="3600">
                <a:solidFill>
                  <a:schemeClr val="accent5"/>
                </a:solidFill>
              </a:rPr>
              <a:t> was positive (cryptococcus antigen)</a:t>
            </a:r>
            <a:endParaRPr sz="3600">
              <a:solidFill>
                <a:schemeClr val="accent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8" name="Shape 148"/>
        <p:cNvGrpSpPr/>
        <p:nvPr/>
      </p:nvGrpSpPr>
      <p:grpSpPr>
        <a:xfrm>
          <a:off x="0" y="0"/>
          <a:ext cx="0" cy="0"/>
          <a:chOff x="0" y="0"/>
          <a:chExt cx="0" cy="0"/>
        </a:xfrm>
      </p:grpSpPr>
      <p:pic>
        <p:nvPicPr>
          <p:cNvPr id="149" name="Google Shape;149;p23"/>
          <p:cNvPicPr preferRelativeResize="0"/>
          <p:nvPr/>
        </p:nvPicPr>
        <p:blipFill>
          <a:blip r:embed="rId4">
            <a:alphaModFix/>
          </a:blip>
          <a:stretch>
            <a:fillRect/>
          </a:stretch>
        </p:blipFill>
        <p:spPr>
          <a:xfrm>
            <a:off x="4733344" y="2488152"/>
            <a:ext cx="9586545" cy="668108"/>
          </a:xfrm>
          <a:prstGeom prst="rect">
            <a:avLst/>
          </a:prstGeom>
          <a:noFill/>
          <a:ln>
            <a:noFill/>
          </a:ln>
        </p:spPr>
      </p:pic>
      <p:sp>
        <p:nvSpPr>
          <p:cNvPr id="150" name="Google Shape;150;p23"/>
          <p:cNvSpPr txBox="1"/>
          <p:nvPr/>
        </p:nvSpPr>
        <p:spPr>
          <a:xfrm>
            <a:off x="4733350" y="173425"/>
            <a:ext cx="6373200" cy="130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5900">
                <a:solidFill>
                  <a:schemeClr val="dk1"/>
                </a:solidFill>
                <a:latin typeface="Josefin Sans"/>
                <a:ea typeface="Josefin Sans"/>
                <a:cs typeface="Josefin Sans"/>
                <a:sym typeface="Josefin Sans"/>
              </a:rPr>
              <a:t>     </a:t>
            </a:r>
            <a:r>
              <a:rPr b="1" lang="en" sz="5900">
                <a:solidFill>
                  <a:schemeClr val="dk1"/>
                </a:solidFill>
                <a:latin typeface="Josefin Sans"/>
                <a:ea typeface="Josefin Sans"/>
                <a:cs typeface="Josefin Sans"/>
                <a:sym typeface="Josefin Sans"/>
              </a:rPr>
              <a:t>SUMMARY</a:t>
            </a:r>
            <a:endParaRPr b="1" sz="5900">
              <a:solidFill>
                <a:schemeClr val="dk1"/>
              </a:solidFill>
              <a:latin typeface="Josefin Sans"/>
              <a:ea typeface="Josefin Sans"/>
              <a:cs typeface="Josefin Sans"/>
              <a:sym typeface="Josefin Sans"/>
            </a:endParaRPr>
          </a:p>
          <a:p>
            <a:pPr indent="0" lvl="0" marL="0" rtl="0" algn="ctr">
              <a:spcBef>
                <a:spcPts val="0"/>
              </a:spcBef>
              <a:spcAft>
                <a:spcPts val="0"/>
              </a:spcAft>
              <a:buNone/>
            </a:pPr>
            <a:r>
              <a:t/>
            </a:r>
            <a:endParaRPr b="1"/>
          </a:p>
        </p:txBody>
      </p:sp>
      <p:graphicFrame>
        <p:nvGraphicFramePr>
          <p:cNvPr id="151" name="Google Shape;151;p23"/>
          <p:cNvGraphicFramePr/>
          <p:nvPr/>
        </p:nvGraphicFramePr>
        <p:xfrm>
          <a:off x="152388" y="1473925"/>
          <a:ext cx="3000000" cy="3000000"/>
        </p:xfrm>
        <a:graphic>
          <a:graphicData uri="http://schemas.openxmlformats.org/drawingml/2006/table">
            <a:tbl>
              <a:tblPr>
                <a:noFill/>
                <a:tableStyleId>{3F6FB5DF-446A-48EF-A693-4ED02D29C277}</a:tableStyleId>
              </a:tblPr>
              <a:tblGrid>
                <a:gridCol w="3372250"/>
                <a:gridCol w="3398725"/>
                <a:gridCol w="3398725"/>
                <a:gridCol w="3398725"/>
                <a:gridCol w="3398725"/>
              </a:tblGrid>
              <a:tr h="1350850">
                <a:tc>
                  <a:txBody>
                    <a:bodyPr>
                      <a:noAutofit/>
                    </a:bodyPr>
                    <a:lstStyle/>
                    <a:p>
                      <a:pPr indent="0" lvl="0" marL="0" rtl="0" algn="l">
                        <a:spcBef>
                          <a:spcPts val="0"/>
                        </a:spcBef>
                        <a:spcAft>
                          <a:spcPts val="0"/>
                        </a:spcAft>
                        <a:buNone/>
                      </a:pPr>
                      <a:r>
                        <a:rPr lang="en" sz="4000">
                          <a:latin typeface="Calibri"/>
                          <a:ea typeface="Calibri"/>
                          <a:cs typeface="Calibri"/>
                          <a:sym typeface="Calibri"/>
                        </a:rPr>
                        <a:t>Cryptococcal Meningitis.</a:t>
                      </a:r>
                      <a:endParaRPr sz="4000">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93C47D"/>
                    </a:solidFill>
                  </a:tcPr>
                </a:tc>
                <a:tc>
                  <a:txBody>
                    <a:bodyPr>
                      <a:noAutofit/>
                    </a:bodyPr>
                    <a:lstStyle/>
                    <a:p>
                      <a:pPr indent="0" lvl="0" marL="0" rtl="0" algn="l">
                        <a:spcBef>
                          <a:spcPts val="0"/>
                        </a:spcBef>
                        <a:spcAft>
                          <a:spcPts val="0"/>
                        </a:spcAft>
                        <a:buClr>
                          <a:schemeClr val="dk1"/>
                        </a:buClr>
                        <a:buSzPts val="1100"/>
                        <a:buFont typeface="Arial"/>
                        <a:buNone/>
                      </a:pPr>
                      <a:r>
                        <a:rPr lang="en" sz="4000">
                          <a:solidFill>
                            <a:schemeClr val="dk1"/>
                          </a:solidFill>
                          <a:latin typeface="Calibri"/>
                          <a:ea typeface="Calibri"/>
                          <a:cs typeface="Calibri"/>
                          <a:sym typeface="Calibri"/>
                        </a:rPr>
                        <a:t>Candidiasis</a:t>
                      </a:r>
                      <a:endParaRPr sz="4000">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Clr>
                          <a:schemeClr val="dk1"/>
                        </a:buClr>
                        <a:buSzPts val="1100"/>
                        <a:buFont typeface="Arial"/>
                        <a:buNone/>
                      </a:pPr>
                      <a:r>
                        <a:rPr lang="en" sz="4000">
                          <a:solidFill>
                            <a:schemeClr val="dk1"/>
                          </a:solidFill>
                          <a:latin typeface="Calibri"/>
                          <a:ea typeface="Calibri"/>
                          <a:cs typeface="Calibri"/>
                          <a:sym typeface="Calibri"/>
                        </a:rPr>
                        <a:t>CNS Aspergillosis.</a:t>
                      </a:r>
                      <a:endParaRPr sz="4000">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93C47D"/>
                    </a:solidFill>
                  </a:tcPr>
                </a:tc>
                <a:tc>
                  <a:txBody>
                    <a:bodyPr>
                      <a:noAutofit/>
                    </a:bodyPr>
                    <a:lstStyle/>
                    <a:p>
                      <a:pPr indent="0" lvl="0" marL="0" rtl="0" algn="l">
                        <a:spcBef>
                          <a:spcPts val="0"/>
                        </a:spcBef>
                        <a:spcAft>
                          <a:spcPts val="0"/>
                        </a:spcAft>
                        <a:buClr>
                          <a:schemeClr val="dk1"/>
                        </a:buClr>
                        <a:buSzPts val="1100"/>
                        <a:buFont typeface="Arial"/>
                        <a:buNone/>
                      </a:pPr>
                      <a:r>
                        <a:rPr lang="en" sz="4000">
                          <a:solidFill>
                            <a:schemeClr val="dk1"/>
                          </a:solidFill>
                          <a:latin typeface="Calibri"/>
                          <a:ea typeface="Calibri"/>
                          <a:cs typeface="Calibri"/>
                          <a:sym typeface="Calibri"/>
                        </a:rPr>
                        <a:t>CNS Zygomycosis.</a:t>
                      </a:r>
                      <a:endParaRPr sz="4000">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lang="en" sz="4000">
                          <a:solidFill>
                            <a:schemeClr val="dk1"/>
                          </a:solidFill>
                          <a:latin typeface="Calibri"/>
                          <a:ea typeface="Calibri"/>
                          <a:cs typeface="Calibri"/>
                          <a:sym typeface="Calibri"/>
                        </a:rPr>
                        <a:t>Pheohyphomycosis.</a:t>
                      </a:r>
                      <a:endParaRPr sz="4000">
                        <a:solidFill>
                          <a:schemeClr val="dk1"/>
                        </a:solidFill>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93C47D"/>
                    </a:solidFill>
                  </a:tcPr>
                </a:tc>
              </a:tr>
              <a:tr h="11849550">
                <a:tc>
                  <a:txBody>
                    <a:bodyPr>
                      <a:noAutofit/>
                    </a:bodyPr>
                    <a:lstStyle/>
                    <a:p>
                      <a:pPr indent="0" lvl="0" marL="0" rtl="0" algn="l">
                        <a:spcBef>
                          <a:spcPts val="0"/>
                        </a:spcBef>
                        <a:spcAft>
                          <a:spcPts val="0"/>
                        </a:spcAft>
                        <a:buClr>
                          <a:schemeClr val="dk1"/>
                        </a:buClr>
                        <a:buSzPts val="1100"/>
                        <a:buFont typeface="Arial"/>
                        <a:buNone/>
                      </a:pPr>
                      <a:r>
                        <a:rPr lang="en" sz="3300">
                          <a:solidFill>
                            <a:schemeClr val="dk1"/>
                          </a:solidFill>
                          <a:latin typeface="Calibri"/>
                          <a:ea typeface="Calibri"/>
                          <a:cs typeface="Calibri"/>
                          <a:sym typeface="Calibri"/>
                        </a:rPr>
                        <a:t>-</a:t>
                      </a:r>
                      <a:r>
                        <a:rPr b="1" lang="en" sz="3300">
                          <a:solidFill>
                            <a:schemeClr val="dk1"/>
                          </a:solidFill>
                          <a:latin typeface="Calibri"/>
                          <a:ea typeface="Calibri"/>
                          <a:cs typeface="Calibri"/>
                          <a:sym typeface="Calibri"/>
                        </a:rPr>
                        <a:t>Etiology: </a:t>
                      </a:r>
                      <a:r>
                        <a:rPr lang="en" sz="3300">
                          <a:solidFill>
                            <a:srgbClr val="FF0000"/>
                          </a:solidFill>
                          <a:latin typeface="Calibri"/>
                          <a:ea typeface="Calibri"/>
                          <a:cs typeface="Calibri"/>
                          <a:sym typeface="Calibri"/>
                        </a:rPr>
                        <a:t>cryptococcus Neoformans.</a:t>
                      </a:r>
                      <a:endParaRPr sz="3300">
                        <a:latin typeface="Calibri"/>
                        <a:ea typeface="Calibri"/>
                        <a:cs typeface="Calibri"/>
                        <a:sym typeface="Calibri"/>
                      </a:endParaRPr>
                    </a:p>
                    <a:p>
                      <a:pPr indent="0" lvl="0" marL="0" rtl="0" algn="l">
                        <a:spcBef>
                          <a:spcPts val="0"/>
                        </a:spcBef>
                        <a:spcAft>
                          <a:spcPts val="0"/>
                        </a:spcAft>
                        <a:buNone/>
                      </a:pPr>
                      <a:r>
                        <a:rPr lang="en" sz="3300">
                          <a:solidFill>
                            <a:srgbClr val="FF0000"/>
                          </a:solidFill>
                          <a:latin typeface="Calibri"/>
                          <a:ea typeface="Calibri"/>
                          <a:cs typeface="Calibri"/>
                          <a:sym typeface="Calibri"/>
                        </a:rPr>
                        <a:t>-</a:t>
                      </a:r>
                      <a:r>
                        <a:rPr lang="en" sz="3300" u="sng">
                          <a:solidFill>
                            <a:srgbClr val="FF0000"/>
                          </a:solidFill>
                          <a:latin typeface="Calibri"/>
                          <a:ea typeface="Calibri"/>
                          <a:cs typeface="Calibri"/>
                          <a:sym typeface="Calibri"/>
                        </a:rPr>
                        <a:t>Capsulated </a:t>
                      </a:r>
                      <a:r>
                        <a:rPr lang="en" sz="3300">
                          <a:latin typeface="Calibri"/>
                          <a:ea typeface="Calibri"/>
                          <a:cs typeface="Calibri"/>
                          <a:sym typeface="Calibri"/>
                        </a:rPr>
                        <a:t>Yeast cells.</a:t>
                      </a:r>
                      <a:endParaRPr sz="3300">
                        <a:latin typeface="Calibri"/>
                        <a:ea typeface="Calibri"/>
                        <a:cs typeface="Calibri"/>
                        <a:sym typeface="Calibri"/>
                      </a:endParaRPr>
                    </a:p>
                    <a:p>
                      <a:pPr indent="0" lvl="0" marL="0" rtl="0" algn="l">
                        <a:spcBef>
                          <a:spcPts val="0"/>
                        </a:spcBef>
                        <a:spcAft>
                          <a:spcPts val="0"/>
                        </a:spcAft>
                        <a:buNone/>
                      </a:pPr>
                      <a:r>
                        <a:rPr lang="en" sz="3300">
                          <a:latin typeface="Calibri"/>
                          <a:ea typeface="Calibri"/>
                          <a:cs typeface="Calibri"/>
                          <a:sym typeface="Calibri"/>
                        </a:rPr>
                        <a:t>-</a:t>
                      </a:r>
                      <a:r>
                        <a:rPr lang="en" sz="3300">
                          <a:solidFill>
                            <a:srgbClr val="FF0000"/>
                          </a:solidFill>
                          <a:latin typeface="Calibri"/>
                          <a:ea typeface="Calibri"/>
                          <a:cs typeface="Calibri"/>
                          <a:sym typeface="Calibri"/>
                        </a:rPr>
                        <a:t>AIDS </a:t>
                      </a:r>
                      <a:r>
                        <a:rPr lang="en" sz="3300">
                          <a:latin typeface="Calibri"/>
                          <a:ea typeface="Calibri"/>
                          <a:cs typeface="Calibri"/>
                          <a:sym typeface="Calibri"/>
                        </a:rPr>
                        <a:t>is</a:t>
                      </a:r>
                      <a:r>
                        <a:rPr lang="en" sz="3300">
                          <a:solidFill>
                            <a:schemeClr val="dk1"/>
                          </a:solidFill>
                          <a:latin typeface="Calibri"/>
                          <a:ea typeface="Calibri"/>
                          <a:cs typeface="Calibri"/>
                          <a:sym typeface="Calibri"/>
                        </a:rPr>
                        <a:t> the leading predisposing factor.</a:t>
                      </a:r>
                      <a:endParaRPr sz="3300">
                        <a:latin typeface="Calibri"/>
                        <a:ea typeface="Calibri"/>
                        <a:cs typeface="Calibri"/>
                        <a:sym typeface="Calibri"/>
                      </a:endParaRPr>
                    </a:p>
                    <a:p>
                      <a:pPr indent="0" lvl="0" marL="0" rtl="0" algn="l">
                        <a:spcBef>
                          <a:spcPts val="0"/>
                        </a:spcBef>
                        <a:spcAft>
                          <a:spcPts val="0"/>
                        </a:spcAft>
                        <a:buNone/>
                      </a:pPr>
                      <a:r>
                        <a:rPr lang="en" sz="3300">
                          <a:latin typeface="Calibri"/>
                          <a:ea typeface="Calibri"/>
                          <a:cs typeface="Calibri"/>
                          <a:sym typeface="Calibri"/>
                        </a:rPr>
                        <a:t>-Naturally in </a:t>
                      </a:r>
                      <a:r>
                        <a:rPr lang="en" sz="3300">
                          <a:latin typeface="Calibri"/>
                          <a:ea typeface="Calibri"/>
                          <a:cs typeface="Calibri"/>
                          <a:sym typeface="Calibri"/>
                        </a:rPr>
                        <a:t>pigeon</a:t>
                      </a:r>
                      <a:r>
                        <a:rPr lang="en" sz="3300">
                          <a:latin typeface="Calibri"/>
                          <a:ea typeface="Calibri"/>
                          <a:cs typeface="Calibri"/>
                          <a:sym typeface="Calibri"/>
                        </a:rPr>
                        <a:t> habitats</a:t>
                      </a:r>
                      <a:endParaRPr sz="3300">
                        <a:latin typeface="Calibri"/>
                        <a:ea typeface="Calibri"/>
                        <a:cs typeface="Calibri"/>
                        <a:sym typeface="Calibri"/>
                      </a:endParaRPr>
                    </a:p>
                    <a:p>
                      <a:pPr indent="0" lvl="0" marL="0" rtl="0" algn="l">
                        <a:spcBef>
                          <a:spcPts val="0"/>
                        </a:spcBef>
                        <a:spcAft>
                          <a:spcPts val="0"/>
                        </a:spcAft>
                        <a:buNone/>
                      </a:pPr>
                      <a:r>
                        <a:rPr lang="en" sz="3300">
                          <a:latin typeface="Calibri"/>
                          <a:ea typeface="Calibri"/>
                          <a:cs typeface="Calibri"/>
                          <a:sym typeface="Calibri"/>
                        </a:rPr>
                        <a:t>-Acquired by </a:t>
                      </a:r>
                      <a:r>
                        <a:rPr lang="en" sz="3300">
                          <a:solidFill>
                            <a:schemeClr val="accent5"/>
                          </a:solidFill>
                          <a:latin typeface="Calibri"/>
                          <a:ea typeface="Calibri"/>
                          <a:cs typeface="Calibri"/>
                          <a:sym typeface="Calibri"/>
                        </a:rPr>
                        <a:t>inhalation</a:t>
                      </a:r>
                      <a:r>
                        <a:rPr lang="en" sz="3300">
                          <a:latin typeface="Calibri"/>
                          <a:ea typeface="Calibri"/>
                          <a:cs typeface="Calibri"/>
                          <a:sym typeface="Calibri"/>
                        </a:rPr>
                        <a:t>.</a:t>
                      </a:r>
                      <a:endParaRPr sz="3300">
                        <a:latin typeface="Calibri"/>
                        <a:ea typeface="Calibri"/>
                        <a:cs typeface="Calibri"/>
                        <a:sym typeface="Calibri"/>
                      </a:endParaRPr>
                    </a:p>
                    <a:p>
                      <a:pPr indent="0" lvl="0" marL="0" rtl="0" algn="l">
                        <a:spcBef>
                          <a:spcPts val="0"/>
                        </a:spcBef>
                        <a:spcAft>
                          <a:spcPts val="0"/>
                        </a:spcAft>
                        <a:buNone/>
                      </a:pPr>
                      <a:r>
                        <a:rPr lang="en" sz="3300">
                          <a:latin typeface="Calibri"/>
                          <a:ea typeface="Calibri"/>
                          <a:cs typeface="Calibri"/>
                          <a:sym typeface="Calibri"/>
                        </a:rPr>
                        <a:t>-Mainly meningitis.</a:t>
                      </a:r>
                      <a:endParaRPr sz="3300">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3300">
                          <a:solidFill>
                            <a:schemeClr val="dk1"/>
                          </a:solidFill>
                          <a:latin typeface="Calibri"/>
                          <a:ea typeface="Calibri"/>
                          <a:cs typeface="Calibri"/>
                          <a:sym typeface="Calibri"/>
                        </a:rPr>
                        <a:t>-</a:t>
                      </a:r>
                      <a:r>
                        <a:rPr b="1" lang="en" sz="3300">
                          <a:solidFill>
                            <a:schemeClr val="dk1"/>
                          </a:solidFill>
                          <a:latin typeface="Calibri"/>
                          <a:ea typeface="Calibri"/>
                          <a:cs typeface="Calibri"/>
                          <a:sym typeface="Calibri"/>
                        </a:rPr>
                        <a:t>Etiology:</a:t>
                      </a:r>
                      <a:r>
                        <a:rPr lang="en" sz="3300">
                          <a:solidFill>
                            <a:schemeClr val="dk1"/>
                          </a:solidFill>
                          <a:latin typeface="Calibri"/>
                          <a:ea typeface="Calibri"/>
                          <a:cs typeface="Calibri"/>
                          <a:sym typeface="Calibri"/>
                        </a:rPr>
                        <a:t>Mainly</a:t>
                      </a:r>
                      <a:r>
                        <a:rPr lang="en" sz="3300">
                          <a:solidFill>
                            <a:srgbClr val="FF0000"/>
                          </a:solidFill>
                          <a:latin typeface="Calibri"/>
                          <a:ea typeface="Calibri"/>
                          <a:cs typeface="Calibri"/>
                          <a:sym typeface="Calibri"/>
                        </a:rPr>
                        <a:t> Candida Albicans.</a:t>
                      </a:r>
                      <a:endParaRPr sz="3300">
                        <a:solidFill>
                          <a:schemeClr val="dk1"/>
                        </a:solidFill>
                        <a:latin typeface="Calibri"/>
                        <a:ea typeface="Calibri"/>
                        <a:cs typeface="Calibri"/>
                        <a:sym typeface="Calibri"/>
                      </a:endParaRPr>
                    </a:p>
                    <a:p>
                      <a:pPr indent="0" lvl="0" marL="0" rtl="0" algn="l">
                        <a:spcBef>
                          <a:spcPts val="0"/>
                        </a:spcBef>
                        <a:spcAft>
                          <a:spcPts val="0"/>
                        </a:spcAft>
                        <a:buNone/>
                      </a:pPr>
                      <a:r>
                        <a:rPr lang="en" sz="3300">
                          <a:solidFill>
                            <a:schemeClr val="dk1"/>
                          </a:solidFill>
                          <a:latin typeface="Calibri"/>
                          <a:ea typeface="Calibri"/>
                          <a:cs typeface="Calibri"/>
                          <a:sym typeface="Calibri"/>
                        </a:rPr>
                        <a:t>-</a:t>
                      </a:r>
                      <a:r>
                        <a:rPr b="1" lang="en" sz="3300">
                          <a:solidFill>
                            <a:schemeClr val="dk1"/>
                          </a:solidFill>
                          <a:latin typeface="Calibri"/>
                          <a:ea typeface="Calibri"/>
                          <a:cs typeface="Calibri"/>
                          <a:sym typeface="Calibri"/>
                        </a:rPr>
                        <a:t>Candida reach CNS by: </a:t>
                      </a:r>
                      <a:r>
                        <a:rPr lang="en" sz="3300">
                          <a:solidFill>
                            <a:schemeClr val="accent5"/>
                          </a:solidFill>
                          <a:latin typeface="Calibri"/>
                          <a:ea typeface="Calibri"/>
                          <a:cs typeface="Calibri"/>
                          <a:sym typeface="Calibri"/>
                        </a:rPr>
                        <a:t>Hematogenously</a:t>
                      </a:r>
                      <a:r>
                        <a:rPr lang="en" sz="3300">
                          <a:solidFill>
                            <a:schemeClr val="dk1"/>
                          </a:solidFill>
                          <a:latin typeface="Calibri"/>
                          <a:ea typeface="Calibri"/>
                          <a:cs typeface="Calibri"/>
                          <a:sym typeface="Calibri"/>
                        </a:rPr>
                        <a:t>,surgery, catheters,</a:t>
                      </a:r>
                      <a:r>
                        <a:rPr lang="en" sz="3300">
                          <a:solidFill>
                            <a:schemeClr val="dk1"/>
                          </a:solidFill>
                          <a:latin typeface="Calibri"/>
                          <a:ea typeface="Calibri"/>
                          <a:cs typeface="Calibri"/>
                          <a:sym typeface="Calibri"/>
                        </a:rPr>
                        <a:t>Indwelling catheter and fever unresponsive to antibacterial agent.</a:t>
                      </a:r>
                      <a:endParaRPr sz="3300">
                        <a:solidFill>
                          <a:schemeClr val="dk1"/>
                        </a:solidFill>
                        <a:latin typeface="Calibri"/>
                        <a:ea typeface="Calibri"/>
                        <a:cs typeface="Calibri"/>
                        <a:sym typeface="Calibri"/>
                      </a:endParaRPr>
                    </a:p>
                    <a:p>
                      <a:pPr indent="0" lvl="0" marL="0" rtl="0" algn="l">
                        <a:spcBef>
                          <a:spcPts val="0"/>
                        </a:spcBef>
                        <a:spcAft>
                          <a:spcPts val="0"/>
                        </a:spcAft>
                        <a:buNone/>
                      </a:pPr>
                      <a:r>
                        <a:rPr b="1" lang="en" sz="3300">
                          <a:solidFill>
                            <a:schemeClr val="dk1"/>
                          </a:solidFill>
                          <a:latin typeface="Calibri"/>
                          <a:ea typeface="Calibri"/>
                          <a:cs typeface="Calibri"/>
                          <a:sym typeface="Calibri"/>
                        </a:rPr>
                        <a:t>-Clinical Syndrome:</a:t>
                      </a:r>
                      <a:r>
                        <a:rPr b="1" lang="en" sz="3300">
                          <a:solidFill>
                            <a:schemeClr val="dk1"/>
                          </a:solidFill>
                          <a:latin typeface="Calibri"/>
                          <a:ea typeface="Calibri"/>
                          <a:cs typeface="Calibri"/>
                          <a:sym typeface="Calibri"/>
                        </a:rPr>
                        <a:t> </a:t>
                      </a:r>
                      <a:r>
                        <a:rPr lang="en" sz="3300">
                          <a:solidFill>
                            <a:schemeClr val="dk1"/>
                          </a:solidFill>
                          <a:latin typeface="Calibri"/>
                          <a:ea typeface="Calibri"/>
                          <a:cs typeface="Calibri"/>
                          <a:sym typeface="Calibri"/>
                        </a:rPr>
                        <a:t>1-Cerebral microabscesses&gt; 2-Cerebral </a:t>
                      </a:r>
                      <a:r>
                        <a:rPr lang="en" sz="3300">
                          <a:latin typeface="Calibri"/>
                          <a:ea typeface="Calibri"/>
                          <a:cs typeface="Calibri"/>
                          <a:sym typeface="Calibri"/>
                        </a:rPr>
                        <a:t>abscesses</a:t>
                      </a:r>
                      <a:r>
                        <a:rPr lang="en" sz="3300">
                          <a:solidFill>
                            <a:schemeClr val="dk1"/>
                          </a:solidFill>
                          <a:latin typeface="Calibri"/>
                          <a:ea typeface="Calibri"/>
                          <a:cs typeface="Calibri"/>
                          <a:sym typeface="Calibri"/>
                        </a:rPr>
                        <a:t>&gt;</a:t>
                      </a:r>
                      <a:endParaRPr sz="3300">
                        <a:solidFill>
                          <a:schemeClr val="dk1"/>
                        </a:solidFill>
                        <a:latin typeface="Calibri"/>
                        <a:ea typeface="Calibri"/>
                        <a:cs typeface="Calibri"/>
                        <a:sym typeface="Calibri"/>
                      </a:endParaRPr>
                    </a:p>
                    <a:p>
                      <a:pPr indent="0" lvl="0" marL="0" rtl="0" algn="l">
                        <a:spcBef>
                          <a:spcPts val="0"/>
                        </a:spcBef>
                        <a:spcAft>
                          <a:spcPts val="0"/>
                        </a:spcAft>
                        <a:buNone/>
                      </a:pPr>
                      <a:r>
                        <a:rPr lang="en" sz="3300">
                          <a:solidFill>
                            <a:schemeClr val="dk1"/>
                          </a:solidFill>
                          <a:latin typeface="Calibri"/>
                          <a:ea typeface="Calibri"/>
                          <a:cs typeface="Calibri"/>
                          <a:sym typeface="Calibri"/>
                        </a:rPr>
                        <a:t>3-Meningitis.</a:t>
                      </a:r>
                      <a:endParaRPr sz="3300">
                        <a:solidFill>
                          <a:schemeClr val="dk1"/>
                        </a:solidFill>
                        <a:latin typeface="Calibri"/>
                        <a:ea typeface="Calibri"/>
                        <a:cs typeface="Calibri"/>
                        <a:sym typeface="Calibri"/>
                      </a:endParaRPr>
                    </a:p>
                    <a:p>
                      <a:pPr indent="0" lvl="0" marL="0" rtl="0" algn="l">
                        <a:spcBef>
                          <a:spcPts val="0"/>
                        </a:spcBef>
                        <a:spcAft>
                          <a:spcPts val="0"/>
                        </a:spcAft>
                        <a:buNone/>
                      </a:pPr>
                      <a:r>
                        <a:rPr lang="en" sz="3300">
                          <a:solidFill>
                            <a:schemeClr val="dk1"/>
                          </a:solidFill>
                          <a:latin typeface="Calibri"/>
                          <a:ea typeface="Calibri"/>
                          <a:cs typeface="Calibri"/>
                          <a:sym typeface="Calibri"/>
                        </a:rPr>
                        <a:t>4-Vascular complications</a:t>
                      </a:r>
                      <a:endParaRPr sz="3300">
                        <a:solidFill>
                          <a:schemeClr val="dk1"/>
                        </a:solidFill>
                        <a:latin typeface="Calibri"/>
                        <a:ea typeface="Calibri"/>
                        <a:cs typeface="Calibri"/>
                        <a:sym typeface="Calibri"/>
                      </a:endParaRPr>
                    </a:p>
                    <a:p>
                      <a:pPr indent="0" lvl="0" marL="0" rtl="0" algn="l">
                        <a:spcBef>
                          <a:spcPts val="0"/>
                        </a:spcBef>
                        <a:spcAft>
                          <a:spcPts val="0"/>
                        </a:spcAft>
                        <a:buNone/>
                      </a:pPr>
                      <a:r>
                        <a:rPr lang="en" sz="3300">
                          <a:solidFill>
                            <a:schemeClr val="dk1"/>
                          </a:solidFill>
                          <a:latin typeface="Calibri"/>
                          <a:ea typeface="Calibri"/>
                          <a:cs typeface="Calibri"/>
                          <a:sym typeface="Calibri"/>
                        </a:rPr>
                        <a:t>(infarctions.hemorrhage)</a:t>
                      </a:r>
                      <a:endParaRPr sz="33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3300">
                        <a:solidFill>
                          <a:srgbClr val="FF0000"/>
                        </a:solidFill>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3300">
                          <a:solidFill>
                            <a:schemeClr val="dk1"/>
                          </a:solidFill>
                          <a:latin typeface="Calibri"/>
                          <a:ea typeface="Calibri"/>
                          <a:cs typeface="Calibri"/>
                          <a:sym typeface="Calibri"/>
                        </a:rPr>
                        <a:t>-</a:t>
                      </a:r>
                      <a:r>
                        <a:rPr b="1" lang="en" sz="3300">
                          <a:solidFill>
                            <a:schemeClr val="dk1"/>
                          </a:solidFill>
                          <a:latin typeface="Calibri"/>
                          <a:ea typeface="Calibri"/>
                          <a:cs typeface="Calibri"/>
                          <a:sym typeface="Calibri"/>
                        </a:rPr>
                        <a:t>Etiology:</a:t>
                      </a:r>
                      <a:r>
                        <a:rPr lang="en" sz="3300">
                          <a:solidFill>
                            <a:srgbClr val="FF0000"/>
                          </a:solidFill>
                          <a:latin typeface="Calibri"/>
                          <a:ea typeface="Calibri"/>
                          <a:cs typeface="Calibri"/>
                          <a:sym typeface="Calibri"/>
                        </a:rPr>
                        <a:t>Aspergillus Fumigatus</a:t>
                      </a:r>
                      <a:endParaRPr sz="3300">
                        <a:solidFill>
                          <a:srgbClr val="FF0000"/>
                        </a:solidFill>
                        <a:latin typeface="Calibri"/>
                        <a:ea typeface="Calibri"/>
                        <a:cs typeface="Calibri"/>
                        <a:sym typeface="Calibri"/>
                      </a:endParaRPr>
                    </a:p>
                    <a:p>
                      <a:pPr indent="0" lvl="0" marL="0" rtl="0" algn="l">
                        <a:spcBef>
                          <a:spcPts val="0"/>
                        </a:spcBef>
                        <a:spcAft>
                          <a:spcPts val="0"/>
                        </a:spcAft>
                        <a:buNone/>
                      </a:pPr>
                      <a:r>
                        <a:rPr lang="en" sz="3300">
                          <a:solidFill>
                            <a:schemeClr val="dk1"/>
                          </a:solidFill>
                          <a:latin typeface="Calibri"/>
                          <a:ea typeface="Calibri"/>
                          <a:cs typeface="Calibri"/>
                          <a:sym typeface="Calibri"/>
                        </a:rPr>
                        <a:t>&amp;A.Flavus.</a:t>
                      </a:r>
                      <a:endParaRPr sz="3300">
                        <a:solidFill>
                          <a:schemeClr val="dk1"/>
                        </a:solidFill>
                        <a:latin typeface="Calibri"/>
                        <a:ea typeface="Calibri"/>
                        <a:cs typeface="Calibri"/>
                        <a:sym typeface="Calibri"/>
                      </a:endParaRPr>
                    </a:p>
                    <a:p>
                      <a:pPr indent="0" lvl="0" marL="0" rtl="0" algn="l">
                        <a:spcBef>
                          <a:spcPts val="0"/>
                        </a:spcBef>
                        <a:spcAft>
                          <a:spcPts val="0"/>
                        </a:spcAft>
                        <a:buNone/>
                      </a:pPr>
                      <a:r>
                        <a:rPr lang="en" sz="3300">
                          <a:solidFill>
                            <a:schemeClr val="dk1"/>
                          </a:solidFill>
                          <a:latin typeface="Calibri"/>
                          <a:ea typeface="Calibri"/>
                          <a:cs typeface="Calibri"/>
                          <a:sym typeface="Calibri"/>
                        </a:rPr>
                        <a:t>-Usually cause Brain </a:t>
                      </a:r>
                      <a:r>
                        <a:rPr lang="en" sz="3300">
                          <a:latin typeface="Calibri"/>
                          <a:ea typeface="Calibri"/>
                          <a:cs typeface="Calibri"/>
                          <a:sym typeface="Calibri"/>
                        </a:rPr>
                        <a:t>abscesses </a:t>
                      </a:r>
                      <a:r>
                        <a:rPr lang="en" sz="3300">
                          <a:solidFill>
                            <a:schemeClr val="dk1"/>
                          </a:solidFill>
                          <a:latin typeface="Calibri"/>
                          <a:ea typeface="Calibri"/>
                          <a:cs typeface="Calibri"/>
                          <a:sym typeface="Calibri"/>
                        </a:rPr>
                        <a:t>(single or multi)</a:t>
                      </a:r>
                      <a:endParaRPr sz="3300">
                        <a:solidFill>
                          <a:schemeClr val="dk1"/>
                        </a:solidFill>
                        <a:latin typeface="Calibri"/>
                        <a:ea typeface="Calibri"/>
                        <a:cs typeface="Calibri"/>
                        <a:sym typeface="Calibri"/>
                      </a:endParaRPr>
                    </a:p>
                    <a:p>
                      <a:pPr indent="0" lvl="0" marL="0" rtl="0" algn="l">
                        <a:spcBef>
                          <a:spcPts val="0"/>
                        </a:spcBef>
                        <a:spcAft>
                          <a:spcPts val="0"/>
                        </a:spcAft>
                        <a:buNone/>
                      </a:pPr>
                      <a:r>
                        <a:rPr lang="en" sz="3300">
                          <a:solidFill>
                            <a:schemeClr val="dk1"/>
                          </a:solidFill>
                          <a:latin typeface="Calibri"/>
                          <a:ea typeface="Calibri"/>
                          <a:cs typeface="Calibri"/>
                          <a:sym typeface="Calibri"/>
                        </a:rPr>
                        <a:t>-</a:t>
                      </a:r>
                      <a:r>
                        <a:rPr b="1" lang="en" sz="3300">
                          <a:solidFill>
                            <a:schemeClr val="dk1"/>
                          </a:solidFill>
                          <a:latin typeface="Calibri"/>
                          <a:ea typeface="Calibri"/>
                          <a:cs typeface="Calibri"/>
                          <a:sym typeface="Calibri"/>
                        </a:rPr>
                        <a:t>Complications of:</a:t>
                      </a:r>
                      <a:endParaRPr sz="3300">
                        <a:solidFill>
                          <a:schemeClr val="dk1"/>
                        </a:solidFill>
                        <a:latin typeface="Calibri"/>
                        <a:ea typeface="Calibri"/>
                        <a:cs typeface="Calibri"/>
                        <a:sym typeface="Calibri"/>
                      </a:endParaRPr>
                    </a:p>
                    <a:p>
                      <a:pPr indent="0" lvl="0" marL="0" rtl="0" algn="l">
                        <a:spcBef>
                          <a:spcPts val="0"/>
                        </a:spcBef>
                        <a:spcAft>
                          <a:spcPts val="0"/>
                        </a:spcAft>
                        <a:buNone/>
                      </a:pPr>
                      <a:r>
                        <a:rPr lang="en" sz="3300">
                          <a:solidFill>
                            <a:schemeClr val="dk1"/>
                          </a:solidFill>
                          <a:latin typeface="Calibri"/>
                          <a:ea typeface="Calibri"/>
                          <a:cs typeface="Calibri"/>
                          <a:sym typeface="Calibri"/>
                        </a:rPr>
                        <a:t>Hematological malignancies, cancer chemotherapy,</a:t>
                      </a:r>
                      <a:endParaRPr sz="3300">
                        <a:solidFill>
                          <a:schemeClr val="dk1"/>
                        </a:solidFill>
                        <a:latin typeface="Calibri"/>
                        <a:ea typeface="Calibri"/>
                        <a:cs typeface="Calibri"/>
                        <a:sym typeface="Calibri"/>
                      </a:endParaRPr>
                    </a:p>
                    <a:p>
                      <a:pPr indent="0" lvl="0" marL="0" rtl="0" algn="l">
                        <a:spcBef>
                          <a:spcPts val="0"/>
                        </a:spcBef>
                        <a:spcAft>
                          <a:spcPts val="0"/>
                        </a:spcAft>
                        <a:buNone/>
                      </a:pPr>
                      <a:r>
                        <a:rPr lang="en" sz="3300">
                          <a:solidFill>
                            <a:schemeClr val="dk1"/>
                          </a:solidFill>
                          <a:latin typeface="Calibri"/>
                          <a:ea typeface="Calibri"/>
                          <a:cs typeface="Calibri"/>
                          <a:sym typeface="Calibri"/>
                        </a:rPr>
                        <a:t>transplantation.</a:t>
                      </a:r>
                      <a:endParaRPr sz="3300">
                        <a:solidFill>
                          <a:schemeClr val="dk1"/>
                        </a:solidFill>
                        <a:latin typeface="Calibri"/>
                        <a:ea typeface="Calibri"/>
                        <a:cs typeface="Calibri"/>
                        <a:sym typeface="Calibri"/>
                      </a:endParaRPr>
                    </a:p>
                    <a:p>
                      <a:pPr indent="0" lvl="0" marL="0" rtl="0" algn="l">
                        <a:spcBef>
                          <a:spcPts val="0"/>
                        </a:spcBef>
                        <a:spcAft>
                          <a:spcPts val="0"/>
                        </a:spcAft>
                        <a:buNone/>
                      </a:pPr>
                      <a:r>
                        <a:rPr lang="en" sz="3300">
                          <a:solidFill>
                            <a:schemeClr val="dk1"/>
                          </a:solidFill>
                          <a:latin typeface="Calibri"/>
                          <a:ea typeface="Calibri"/>
                          <a:cs typeface="Calibri"/>
                          <a:sym typeface="Calibri"/>
                        </a:rPr>
                        <a:t>-</a:t>
                      </a:r>
                      <a:r>
                        <a:rPr b="1" lang="en" sz="3300">
                          <a:solidFill>
                            <a:schemeClr val="dk1"/>
                          </a:solidFill>
                          <a:latin typeface="Calibri"/>
                          <a:ea typeface="Calibri"/>
                          <a:cs typeface="Calibri"/>
                          <a:sym typeface="Calibri"/>
                        </a:rPr>
                        <a:t>Reach CNS:</a:t>
                      </a:r>
                      <a:endParaRPr b="1" sz="3300">
                        <a:solidFill>
                          <a:schemeClr val="dk1"/>
                        </a:solidFill>
                        <a:latin typeface="Calibri"/>
                        <a:ea typeface="Calibri"/>
                        <a:cs typeface="Calibri"/>
                        <a:sym typeface="Calibri"/>
                      </a:endParaRPr>
                    </a:p>
                    <a:p>
                      <a:pPr indent="0" lvl="0" marL="0" rtl="0" algn="l">
                        <a:spcBef>
                          <a:spcPts val="0"/>
                        </a:spcBef>
                        <a:spcAft>
                          <a:spcPts val="0"/>
                        </a:spcAft>
                        <a:buNone/>
                      </a:pPr>
                      <a:r>
                        <a:rPr lang="en" sz="3300">
                          <a:solidFill>
                            <a:schemeClr val="accent5"/>
                          </a:solidFill>
                          <a:latin typeface="Calibri"/>
                          <a:ea typeface="Calibri"/>
                          <a:cs typeface="Calibri"/>
                          <a:sym typeface="Calibri"/>
                        </a:rPr>
                        <a:t>Hematogenously-</a:t>
                      </a:r>
                      <a:endParaRPr sz="3300">
                        <a:solidFill>
                          <a:schemeClr val="accent5"/>
                        </a:solidFill>
                        <a:latin typeface="Calibri"/>
                        <a:ea typeface="Calibri"/>
                        <a:cs typeface="Calibri"/>
                        <a:sym typeface="Calibri"/>
                      </a:endParaRPr>
                    </a:p>
                    <a:p>
                      <a:pPr indent="0" lvl="0" marL="0" rtl="0" algn="l">
                        <a:spcBef>
                          <a:spcPts val="0"/>
                        </a:spcBef>
                        <a:spcAft>
                          <a:spcPts val="0"/>
                        </a:spcAft>
                        <a:buNone/>
                      </a:pPr>
                      <a:r>
                        <a:rPr lang="en" sz="3300">
                          <a:solidFill>
                            <a:schemeClr val="accent5"/>
                          </a:solidFill>
                          <a:latin typeface="Calibri"/>
                          <a:ea typeface="Calibri"/>
                          <a:cs typeface="Calibri"/>
                          <a:sym typeface="Calibri"/>
                        </a:rPr>
                        <a:t>Spread from adjacent sinuses,</a:t>
                      </a:r>
                      <a:endParaRPr sz="3300">
                        <a:solidFill>
                          <a:schemeClr val="accent5"/>
                        </a:solidFill>
                        <a:latin typeface="Calibri"/>
                        <a:ea typeface="Calibri"/>
                        <a:cs typeface="Calibri"/>
                        <a:sym typeface="Calibri"/>
                      </a:endParaRPr>
                    </a:p>
                    <a:p>
                      <a:pPr indent="0" lvl="0" marL="0" rtl="0" algn="l">
                        <a:spcBef>
                          <a:spcPts val="0"/>
                        </a:spcBef>
                        <a:spcAft>
                          <a:spcPts val="0"/>
                        </a:spcAft>
                        <a:buNone/>
                      </a:pPr>
                      <a:r>
                        <a:rPr lang="en" sz="3300">
                          <a:solidFill>
                            <a:schemeClr val="dk1"/>
                          </a:solidFill>
                          <a:latin typeface="Calibri"/>
                          <a:ea typeface="Calibri"/>
                          <a:cs typeface="Calibri"/>
                          <a:sym typeface="Calibri"/>
                        </a:rPr>
                        <a:t>Angiotropism.</a:t>
                      </a:r>
                      <a:endParaRPr sz="33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3300">
                          <a:latin typeface="Calibri"/>
                          <a:ea typeface="Calibri"/>
                          <a:cs typeface="Calibri"/>
                          <a:sym typeface="Calibri"/>
                        </a:rPr>
                        <a:t>-HIGH mortality.</a:t>
                      </a:r>
                      <a:endParaRPr sz="3300">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3300">
                          <a:solidFill>
                            <a:schemeClr val="dk1"/>
                          </a:solidFill>
                          <a:latin typeface="Calibri"/>
                          <a:ea typeface="Calibri"/>
                          <a:cs typeface="Calibri"/>
                          <a:sym typeface="Calibri"/>
                        </a:rPr>
                        <a:t>-</a:t>
                      </a:r>
                      <a:r>
                        <a:rPr b="1" lang="en" sz="3300">
                          <a:solidFill>
                            <a:schemeClr val="dk1"/>
                          </a:solidFill>
                          <a:latin typeface="Calibri"/>
                          <a:ea typeface="Calibri"/>
                          <a:cs typeface="Calibri"/>
                          <a:sym typeface="Calibri"/>
                        </a:rPr>
                        <a:t>Etiology:</a:t>
                      </a:r>
                      <a:endParaRPr sz="3300">
                        <a:solidFill>
                          <a:schemeClr val="dk1"/>
                        </a:solidFill>
                        <a:latin typeface="Calibri"/>
                        <a:ea typeface="Calibri"/>
                        <a:cs typeface="Calibri"/>
                        <a:sym typeface="Calibri"/>
                      </a:endParaRPr>
                    </a:p>
                    <a:p>
                      <a:pPr indent="0" lvl="0" marL="0" rtl="0" algn="l">
                        <a:spcBef>
                          <a:spcPts val="0"/>
                        </a:spcBef>
                        <a:spcAft>
                          <a:spcPts val="0"/>
                        </a:spcAft>
                        <a:buNone/>
                      </a:pPr>
                      <a:r>
                        <a:rPr lang="en" sz="3300">
                          <a:solidFill>
                            <a:srgbClr val="FF0000"/>
                          </a:solidFill>
                          <a:latin typeface="Calibri"/>
                          <a:ea typeface="Calibri"/>
                          <a:cs typeface="Calibri"/>
                          <a:sym typeface="Calibri"/>
                        </a:rPr>
                        <a:t>Zygomycetes.</a:t>
                      </a:r>
                      <a:endParaRPr sz="3300">
                        <a:solidFill>
                          <a:srgbClr val="FF0000"/>
                        </a:solidFill>
                        <a:latin typeface="Calibri"/>
                        <a:ea typeface="Calibri"/>
                        <a:cs typeface="Calibri"/>
                        <a:sym typeface="Calibri"/>
                      </a:endParaRPr>
                    </a:p>
                    <a:p>
                      <a:pPr indent="0" lvl="0" marL="0" rtl="0" algn="l">
                        <a:spcBef>
                          <a:spcPts val="0"/>
                        </a:spcBef>
                        <a:spcAft>
                          <a:spcPts val="0"/>
                        </a:spcAft>
                        <a:buNone/>
                      </a:pPr>
                      <a:r>
                        <a:rPr lang="en" sz="3300">
                          <a:solidFill>
                            <a:schemeClr val="dk1"/>
                          </a:solidFill>
                          <a:latin typeface="Calibri"/>
                          <a:ea typeface="Calibri"/>
                          <a:cs typeface="Calibri"/>
                          <a:sym typeface="Calibri"/>
                        </a:rPr>
                        <a:t>-M</a:t>
                      </a:r>
                      <a:r>
                        <a:rPr lang="en" sz="3300">
                          <a:solidFill>
                            <a:schemeClr val="dk1"/>
                          </a:solidFill>
                          <a:latin typeface="Calibri"/>
                          <a:ea typeface="Calibri"/>
                          <a:cs typeface="Calibri"/>
                          <a:sym typeface="Calibri"/>
                        </a:rPr>
                        <a:t>ost frequent form of clinical syndrome in CNS Zygomycosis is: </a:t>
                      </a:r>
                      <a:r>
                        <a:rPr lang="en" sz="3300">
                          <a:solidFill>
                            <a:srgbClr val="FF0000"/>
                          </a:solidFill>
                          <a:latin typeface="Calibri"/>
                          <a:ea typeface="Calibri"/>
                          <a:cs typeface="Calibri"/>
                          <a:sym typeface="Calibri"/>
                        </a:rPr>
                        <a:t>Rhinocerebral form.</a:t>
                      </a:r>
                      <a:endParaRPr sz="3300">
                        <a:solidFill>
                          <a:srgbClr val="FF0000"/>
                        </a:solidFill>
                        <a:latin typeface="Calibri"/>
                        <a:ea typeface="Calibri"/>
                        <a:cs typeface="Calibri"/>
                        <a:sym typeface="Calibri"/>
                      </a:endParaRPr>
                    </a:p>
                    <a:p>
                      <a:pPr indent="0" lvl="0" marL="0" rtl="0" algn="l">
                        <a:spcBef>
                          <a:spcPts val="0"/>
                        </a:spcBef>
                        <a:spcAft>
                          <a:spcPts val="0"/>
                        </a:spcAft>
                        <a:buNone/>
                      </a:pPr>
                      <a:r>
                        <a:rPr lang="en" sz="3300">
                          <a:latin typeface="Calibri"/>
                          <a:ea typeface="Calibri"/>
                          <a:cs typeface="Calibri"/>
                          <a:sym typeface="Calibri"/>
                        </a:rPr>
                        <a:t>-High mortality.</a:t>
                      </a:r>
                      <a:endParaRPr sz="3300">
                        <a:latin typeface="Calibri"/>
                        <a:ea typeface="Calibri"/>
                        <a:cs typeface="Calibri"/>
                        <a:sym typeface="Calibri"/>
                      </a:endParaRPr>
                    </a:p>
                    <a:p>
                      <a:pPr indent="0" lvl="0" marL="0" rtl="0" algn="l">
                        <a:spcBef>
                          <a:spcPts val="0"/>
                        </a:spcBef>
                        <a:spcAft>
                          <a:spcPts val="0"/>
                        </a:spcAft>
                        <a:buNone/>
                      </a:pPr>
                      <a:r>
                        <a:rPr lang="en" sz="3300">
                          <a:latin typeface="Calibri"/>
                          <a:ea typeface="Calibri"/>
                          <a:cs typeface="Calibri"/>
                          <a:sym typeface="Calibri"/>
                        </a:rPr>
                        <a:t>-Rapid Progression.</a:t>
                      </a:r>
                      <a:endParaRPr sz="3300">
                        <a:latin typeface="Calibri"/>
                        <a:ea typeface="Calibri"/>
                        <a:cs typeface="Calibri"/>
                        <a:sym typeface="Calibri"/>
                      </a:endParaRPr>
                    </a:p>
                    <a:p>
                      <a:pPr indent="0" lvl="0" marL="0" rtl="0" algn="l">
                        <a:spcBef>
                          <a:spcPts val="0"/>
                        </a:spcBef>
                        <a:spcAft>
                          <a:spcPts val="0"/>
                        </a:spcAft>
                        <a:buNone/>
                      </a:pPr>
                      <a:r>
                        <a:rPr lang="en" sz="3300">
                          <a:latin typeface="Calibri"/>
                          <a:ea typeface="Calibri"/>
                          <a:cs typeface="Calibri"/>
                          <a:sym typeface="Calibri"/>
                        </a:rPr>
                        <a:t>-</a:t>
                      </a:r>
                      <a:r>
                        <a:rPr b="1" lang="en" sz="3300">
                          <a:latin typeface="Calibri"/>
                          <a:ea typeface="Calibri"/>
                          <a:cs typeface="Calibri"/>
                          <a:sym typeface="Calibri"/>
                        </a:rPr>
                        <a:t>Risk factors:</a:t>
                      </a:r>
                      <a:endParaRPr b="1" sz="3300">
                        <a:latin typeface="Calibri"/>
                        <a:ea typeface="Calibri"/>
                        <a:cs typeface="Calibri"/>
                        <a:sym typeface="Calibri"/>
                      </a:endParaRPr>
                    </a:p>
                    <a:p>
                      <a:pPr indent="0" lvl="0" marL="0" rtl="0" algn="l">
                        <a:spcBef>
                          <a:spcPts val="0"/>
                        </a:spcBef>
                        <a:spcAft>
                          <a:spcPts val="0"/>
                        </a:spcAft>
                        <a:buNone/>
                      </a:pPr>
                      <a:r>
                        <a:rPr lang="en" sz="3300">
                          <a:solidFill>
                            <a:srgbClr val="FF0000"/>
                          </a:solidFill>
                          <a:latin typeface="Calibri"/>
                          <a:ea typeface="Calibri"/>
                          <a:cs typeface="Calibri"/>
                          <a:sym typeface="Calibri"/>
                        </a:rPr>
                        <a:t>Diabetic Ketoacidosis.</a:t>
                      </a:r>
                      <a:endParaRPr sz="3300">
                        <a:solidFill>
                          <a:srgbClr val="FF0000"/>
                        </a:solidFill>
                        <a:latin typeface="Calibri"/>
                        <a:ea typeface="Calibri"/>
                        <a:cs typeface="Calibri"/>
                        <a:sym typeface="Calibri"/>
                      </a:endParaRPr>
                    </a:p>
                    <a:p>
                      <a:pPr indent="0" lvl="0" marL="0" rtl="0" algn="l">
                        <a:spcBef>
                          <a:spcPts val="0"/>
                        </a:spcBef>
                        <a:spcAft>
                          <a:spcPts val="0"/>
                        </a:spcAft>
                        <a:buNone/>
                      </a:pPr>
                      <a:r>
                        <a:rPr lang="en" sz="3300">
                          <a:latin typeface="Calibri"/>
                          <a:ea typeface="Calibri"/>
                          <a:cs typeface="Calibri"/>
                          <a:sym typeface="Calibri"/>
                        </a:rPr>
                        <a:t>-</a:t>
                      </a:r>
                      <a:r>
                        <a:rPr b="1" lang="en" sz="3300">
                          <a:latin typeface="Calibri"/>
                          <a:ea typeface="Calibri"/>
                          <a:cs typeface="Calibri"/>
                          <a:sym typeface="Calibri"/>
                        </a:rPr>
                        <a:t>Clinical Manifestations:</a:t>
                      </a:r>
                      <a:endParaRPr sz="33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3300">
                          <a:latin typeface="Calibri"/>
                          <a:ea typeface="Calibri"/>
                          <a:cs typeface="Calibri"/>
                          <a:sym typeface="Calibri"/>
                        </a:rPr>
                        <a:t>Sinusitis-orbit,eye &amp;Optic nerve involvement-extend to brain, face edema,necrosis,vision loss,</a:t>
                      </a:r>
                      <a:endParaRPr sz="33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3300" u="sng">
                          <a:latin typeface="Calibri"/>
                          <a:ea typeface="Calibri"/>
                          <a:cs typeface="Calibri"/>
                          <a:sym typeface="Calibri"/>
                        </a:rPr>
                        <a:t>Angiotropism</a:t>
                      </a:r>
                      <a:r>
                        <a:rPr lang="en" sz="3300">
                          <a:latin typeface="Calibri"/>
                          <a:ea typeface="Calibri"/>
                          <a:cs typeface="Calibri"/>
                          <a:sym typeface="Calibri"/>
                        </a:rPr>
                        <a:t>.</a:t>
                      </a:r>
                      <a:endParaRPr sz="3300">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3300">
                          <a:solidFill>
                            <a:schemeClr val="dk1"/>
                          </a:solidFill>
                          <a:latin typeface="Calibri"/>
                          <a:ea typeface="Calibri"/>
                          <a:cs typeface="Calibri"/>
                          <a:sym typeface="Calibri"/>
                        </a:rPr>
                        <a:t>-</a:t>
                      </a:r>
                      <a:r>
                        <a:rPr b="1" lang="en" sz="3300">
                          <a:solidFill>
                            <a:schemeClr val="dk1"/>
                          </a:solidFill>
                          <a:latin typeface="Calibri"/>
                          <a:ea typeface="Calibri"/>
                          <a:cs typeface="Calibri"/>
                          <a:sym typeface="Calibri"/>
                        </a:rPr>
                        <a:t>-Etiology:</a:t>
                      </a:r>
                      <a:endParaRPr sz="33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3300">
                          <a:solidFill>
                            <a:srgbClr val="FF0000"/>
                          </a:solidFill>
                          <a:latin typeface="Calibri"/>
                          <a:ea typeface="Calibri"/>
                          <a:cs typeface="Calibri"/>
                          <a:sym typeface="Calibri"/>
                        </a:rPr>
                        <a:t>Rhinocladiella Mackenziei.</a:t>
                      </a:r>
                      <a:endParaRPr sz="3300">
                        <a:solidFill>
                          <a:srgbClr val="FF0000"/>
                        </a:solidFill>
                        <a:latin typeface="Calibri"/>
                        <a:ea typeface="Calibri"/>
                        <a:cs typeface="Calibri"/>
                        <a:sym typeface="Calibri"/>
                      </a:endParaRPr>
                    </a:p>
                    <a:p>
                      <a:pPr indent="0" lvl="0" marL="0" rtl="0" algn="l">
                        <a:spcBef>
                          <a:spcPts val="0"/>
                        </a:spcBef>
                        <a:spcAft>
                          <a:spcPts val="0"/>
                        </a:spcAft>
                        <a:buNone/>
                      </a:pPr>
                      <a:r>
                        <a:rPr lang="en" sz="3300">
                          <a:solidFill>
                            <a:schemeClr val="dk1"/>
                          </a:solidFill>
                          <a:latin typeface="Calibri"/>
                          <a:ea typeface="Calibri"/>
                          <a:cs typeface="Calibri"/>
                          <a:sym typeface="Calibri"/>
                        </a:rPr>
                        <a:t>-</a:t>
                      </a:r>
                      <a:r>
                        <a:rPr lang="en" sz="3300">
                          <a:latin typeface="Calibri"/>
                          <a:ea typeface="Calibri"/>
                          <a:cs typeface="Calibri"/>
                          <a:sym typeface="Calibri"/>
                        </a:rPr>
                        <a:t>Caused By  Dematiaceous fungi (Neurotropic fungi)</a:t>
                      </a:r>
                      <a:endParaRPr sz="3300">
                        <a:latin typeface="Calibri"/>
                        <a:ea typeface="Calibri"/>
                        <a:cs typeface="Calibri"/>
                        <a:sym typeface="Calibri"/>
                      </a:endParaRPr>
                    </a:p>
                    <a:p>
                      <a:pPr indent="0" lvl="0" marL="0" rtl="0" algn="l">
                        <a:spcBef>
                          <a:spcPts val="0"/>
                        </a:spcBef>
                        <a:spcAft>
                          <a:spcPts val="0"/>
                        </a:spcAft>
                        <a:buNone/>
                      </a:pPr>
                      <a:r>
                        <a:rPr lang="en" sz="3300">
                          <a:latin typeface="Calibri"/>
                          <a:ea typeface="Calibri"/>
                          <a:cs typeface="Calibri"/>
                          <a:sym typeface="Calibri"/>
                        </a:rPr>
                        <a:t>-</a:t>
                      </a:r>
                      <a:r>
                        <a:rPr b="1" lang="en" sz="3300">
                          <a:latin typeface="Calibri"/>
                          <a:ea typeface="Calibri"/>
                          <a:cs typeface="Calibri"/>
                          <a:sym typeface="Calibri"/>
                        </a:rPr>
                        <a:t>CNS infection:</a:t>
                      </a:r>
                      <a:r>
                        <a:rPr lang="en" sz="3300">
                          <a:latin typeface="Calibri"/>
                          <a:ea typeface="Calibri"/>
                          <a:cs typeface="Calibri"/>
                          <a:sym typeface="Calibri"/>
                        </a:rPr>
                        <a:t> brain </a:t>
                      </a:r>
                      <a:r>
                        <a:rPr lang="en" sz="3300">
                          <a:latin typeface="Calibri"/>
                          <a:ea typeface="Calibri"/>
                          <a:cs typeface="Calibri"/>
                          <a:sym typeface="Calibri"/>
                        </a:rPr>
                        <a:t>abscesses</a:t>
                      </a:r>
                      <a:r>
                        <a:rPr lang="en" sz="3300">
                          <a:latin typeface="Calibri"/>
                          <a:ea typeface="Calibri"/>
                          <a:cs typeface="Calibri"/>
                          <a:sym typeface="Calibri"/>
                        </a:rPr>
                        <a:t>, and chronic.</a:t>
                      </a:r>
                      <a:endParaRPr sz="3300">
                        <a:latin typeface="Calibri"/>
                        <a:ea typeface="Calibri"/>
                        <a:cs typeface="Calibri"/>
                        <a:sym typeface="Calibri"/>
                      </a:endParaRPr>
                    </a:p>
                    <a:p>
                      <a:pPr indent="0" lvl="0" marL="0" rtl="0" algn="l">
                        <a:spcBef>
                          <a:spcPts val="0"/>
                        </a:spcBef>
                        <a:spcAft>
                          <a:spcPts val="0"/>
                        </a:spcAft>
                        <a:buNone/>
                      </a:pPr>
                      <a:r>
                        <a:rPr lang="en" sz="3300">
                          <a:latin typeface="Calibri"/>
                          <a:ea typeface="Calibri"/>
                          <a:cs typeface="Calibri"/>
                          <a:sym typeface="Calibri"/>
                        </a:rPr>
                        <a:t>-</a:t>
                      </a:r>
                      <a:r>
                        <a:rPr lang="en" sz="3300">
                          <a:solidFill>
                            <a:srgbClr val="FF0000"/>
                          </a:solidFill>
                          <a:latin typeface="Calibri"/>
                          <a:ea typeface="Calibri"/>
                          <a:cs typeface="Calibri"/>
                          <a:sym typeface="Calibri"/>
                        </a:rPr>
                        <a:t>Immunocompetent hosts.</a:t>
                      </a:r>
                      <a:endParaRPr sz="3300">
                        <a:latin typeface="Calibri"/>
                        <a:ea typeface="Calibri"/>
                        <a:cs typeface="Calibri"/>
                        <a:sym typeface="Calibri"/>
                      </a:endParaRPr>
                    </a:p>
                    <a:p>
                      <a:pPr indent="0" lvl="0" marL="0" rtl="0" algn="l">
                        <a:spcBef>
                          <a:spcPts val="0"/>
                        </a:spcBef>
                        <a:spcAft>
                          <a:spcPts val="0"/>
                        </a:spcAft>
                        <a:buNone/>
                      </a:pPr>
                      <a:r>
                        <a:t/>
                      </a:r>
                      <a:endParaRPr sz="3300">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r>
            </a:tbl>
          </a:graphicData>
        </a:graphic>
      </p:graphicFrame>
      <p:graphicFrame>
        <p:nvGraphicFramePr>
          <p:cNvPr id="152" name="Google Shape;152;p23"/>
          <p:cNvGraphicFramePr/>
          <p:nvPr/>
        </p:nvGraphicFramePr>
        <p:xfrm>
          <a:off x="152388" y="16184275"/>
          <a:ext cx="3000000" cy="3000000"/>
        </p:xfrm>
        <a:graphic>
          <a:graphicData uri="http://schemas.openxmlformats.org/drawingml/2006/table">
            <a:tbl>
              <a:tblPr>
                <a:noFill/>
                <a:tableStyleId>{3F6FB5DF-446A-48EF-A693-4ED02D29C277}</a:tableStyleId>
              </a:tblPr>
              <a:tblGrid>
                <a:gridCol w="8483575"/>
                <a:gridCol w="8483575"/>
              </a:tblGrid>
              <a:tr h="1300500">
                <a:tc>
                  <a:txBody>
                    <a:bodyPr>
                      <a:noAutofit/>
                    </a:bodyPr>
                    <a:lstStyle/>
                    <a:p>
                      <a:pPr indent="0" lvl="0" marL="0" rtl="0" algn="l">
                        <a:spcBef>
                          <a:spcPts val="0"/>
                        </a:spcBef>
                        <a:spcAft>
                          <a:spcPts val="0"/>
                        </a:spcAft>
                        <a:buNone/>
                      </a:pPr>
                      <a:r>
                        <a:rPr b="1" lang="en" sz="3000">
                          <a:latin typeface="Calibri"/>
                          <a:ea typeface="Calibri"/>
                          <a:cs typeface="Calibri"/>
                          <a:sym typeface="Calibri"/>
                        </a:rPr>
                        <a:t>Diagnosis</a:t>
                      </a:r>
                      <a:endParaRPr b="1" sz="3000">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lang="en" sz="3600">
                          <a:latin typeface="Calibri"/>
                          <a:ea typeface="Calibri"/>
                          <a:cs typeface="Calibri"/>
                          <a:sym typeface="Calibri"/>
                        </a:rPr>
                        <a:t>1-clinical features /2-Neuroimaging </a:t>
                      </a:r>
                      <a:endParaRPr sz="3600">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3-Lab investigations</a:t>
                      </a:r>
                      <a:endParaRPr sz="3600">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r>
            </a:tbl>
          </a:graphicData>
        </a:graphic>
      </p:graphicFrame>
      <p:graphicFrame>
        <p:nvGraphicFramePr>
          <p:cNvPr id="153" name="Google Shape;153;p23"/>
          <p:cNvGraphicFramePr/>
          <p:nvPr/>
        </p:nvGraphicFramePr>
        <p:xfrm>
          <a:off x="141325" y="17484785"/>
          <a:ext cx="3000000" cy="3000000"/>
        </p:xfrm>
        <a:graphic>
          <a:graphicData uri="http://schemas.openxmlformats.org/drawingml/2006/table">
            <a:tbl>
              <a:tblPr>
                <a:noFill/>
                <a:tableStyleId>{3F6FB5DF-446A-48EF-A693-4ED02D29C277}</a:tableStyleId>
              </a:tblPr>
              <a:tblGrid>
                <a:gridCol w="3348975"/>
                <a:gridCol w="3404550"/>
                <a:gridCol w="3404550"/>
                <a:gridCol w="3404550"/>
                <a:gridCol w="3404550"/>
              </a:tblGrid>
              <a:tr h="1347050">
                <a:tc gridSpan="5">
                  <a:txBody>
                    <a:bodyPr>
                      <a:noAutofit/>
                    </a:bodyPr>
                    <a:lstStyle/>
                    <a:p>
                      <a:pPr indent="0" lvl="0" marL="0" rtl="0" algn="ctr">
                        <a:spcBef>
                          <a:spcPts val="0"/>
                        </a:spcBef>
                        <a:spcAft>
                          <a:spcPts val="0"/>
                        </a:spcAft>
                        <a:buNone/>
                      </a:pPr>
                      <a:r>
                        <a:rPr lang="en" sz="4000">
                          <a:solidFill>
                            <a:schemeClr val="dk1"/>
                          </a:solidFill>
                          <a:latin typeface="Calibri"/>
                          <a:ea typeface="Calibri"/>
                          <a:cs typeface="Calibri"/>
                          <a:sym typeface="Calibri"/>
                        </a:rPr>
                        <a:t>Lab diagnosis;</a:t>
                      </a:r>
                      <a:endParaRPr sz="40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 sz="4000">
                          <a:solidFill>
                            <a:schemeClr val="dk1"/>
                          </a:solidFill>
                          <a:latin typeface="Calibri"/>
                          <a:ea typeface="Calibri"/>
                          <a:cs typeface="Calibri"/>
                          <a:sym typeface="Calibri"/>
                        </a:rPr>
                        <a:t>samples(CSF-biopsy-pus-aspirate-blood) </a:t>
                      </a:r>
                      <a:endParaRPr>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hMerge="1"/>
                <a:tc hMerge="1"/>
                <a:tc hMerge="1"/>
                <a:tc hMerge="1"/>
              </a:tr>
              <a:tr h="1316400">
                <a:tc>
                  <a:txBody>
                    <a:bodyPr>
                      <a:noAutofit/>
                    </a:bodyPr>
                    <a:lstStyle/>
                    <a:p>
                      <a:pPr indent="0" lvl="0" marL="0" rtl="0" algn="l">
                        <a:spcBef>
                          <a:spcPts val="0"/>
                        </a:spcBef>
                        <a:spcAft>
                          <a:spcPts val="0"/>
                        </a:spcAft>
                        <a:buNone/>
                      </a:pPr>
                      <a:r>
                        <a:rPr lang="en" sz="3300">
                          <a:latin typeface="Calibri"/>
                          <a:ea typeface="Calibri"/>
                          <a:cs typeface="Calibri"/>
                          <a:sym typeface="Calibri"/>
                        </a:rPr>
                        <a:t>1-CSF</a:t>
                      </a:r>
                      <a:endParaRPr sz="3300">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c>
                  <a:txBody>
                    <a:bodyPr>
                      <a:noAutofit/>
                    </a:bodyPr>
                    <a:lstStyle/>
                    <a:p>
                      <a:pPr indent="0" lvl="0" marL="0" rtl="0" algn="l">
                        <a:spcBef>
                          <a:spcPts val="0"/>
                        </a:spcBef>
                        <a:spcAft>
                          <a:spcPts val="0"/>
                        </a:spcAft>
                        <a:buClr>
                          <a:schemeClr val="dk1"/>
                        </a:buClr>
                        <a:buSzPts val="1100"/>
                        <a:buFont typeface="Arial"/>
                        <a:buNone/>
                      </a:pPr>
                      <a:r>
                        <a:rPr lang="en" sz="3300">
                          <a:solidFill>
                            <a:schemeClr val="dk1"/>
                          </a:solidFill>
                          <a:latin typeface="Calibri"/>
                          <a:ea typeface="Calibri"/>
                          <a:cs typeface="Calibri"/>
                          <a:sym typeface="Calibri"/>
                        </a:rPr>
                        <a:t>2</a:t>
                      </a:r>
                      <a:r>
                        <a:rPr lang="en" sz="3300">
                          <a:solidFill>
                            <a:schemeClr val="dk1"/>
                          </a:solidFill>
                          <a:latin typeface="Calibri"/>
                          <a:ea typeface="Calibri"/>
                          <a:cs typeface="Calibri"/>
                          <a:sym typeface="Calibri"/>
                        </a:rPr>
                        <a:t>-Direct microscopy</a:t>
                      </a:r>
                      <a:endParaRPr>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c>
                  <a:txBody>
                    <a:bodyPr>
                      <a:noAutofit/>
                    </a:bodyPr>
                    <a:lstStyle/>
                    <a:p>
                      <a:pPr indent="0" lvl="0" marL="0" rtl="0" algn="l">
                        <a:spcBef>
                          <a:spcPts val="0"/>
                        </a:spcBef>
                        <a:spcAft>
                          <a:spcPts val="0"/>
                        </a:spcAft>
                        <a:buClr>
                          <a:schemeClr val="dk1"/>
                        </a:buClr>
                        <a:buSzPts val="1100"/>
                        <a:buFont typeface="Arial"/>
                        <a:buNone/>
                      </a:pPr>
                      <a:r>
                        <a:rPr lang="en" sz="3300">
                          <a:solidFill>
                            <a:schemeClr val="dk1"/>
                          </a:solidFill>
                          <a:latin typeface="Calibri"/>
                          <a:ea typeface="Calibri"/>
                          <a:cs typeface="Calibri"/>
                          <a:sym typeface="Calibri"/>
                        </a:rPr>
                        <a:t>3</a:t>
                      </a:r>
                      <a:r>
                        <a:rPr lang="en" sz="3300">
                          <a:solidFill>
                            <a:schemeClr val="dk1"/>
                          </a:solidFill>
                          <a:latin typeface="Calibri"/>
                          <a:ea typeface="Calibri"/>
                          <a:cs typeface="Calibri"/>
                          <a:sym typeface="Calibri"/>
                        </a:rPr>
                        <a:t>-Culture </a:t>
                      </a:r>
                      <a:endParaRPr>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c>
                  <a:txBody>
                    <a:bodyPr>
                      <a:noAutofit/>
                    </a:bodyPr>
                    <a:lstStyle/>
                    <a:p>
                      <a:pPr indent="0" lvl="0" marL="0" rtl="0" algn="l">
                        <a:spcBef>
                          <a:spcPts val="0"/>
                        </a:spcBef>
                        <a:spcAft>
                          <a:spcPts val="0"/>
                        </a:spcAft>
                        <a:buClr>
                          <a:schemeClr val="dk1"/>
                        </a:buClr>
                        <a:buSzPts val="1100"/>
                        <a:buFont typeface="Arial"/>
                        <a:buNone/>
                      </a:pPr>
                      <a:r>
                        <a:rPr lang="en" sz="3300">
                          <a:solidFill>
                            <a:schemeClr val="dk1"/>
                          </a:solidFill>
                          <a:latin typeface="Calibri"/>
                          <a:ea typeface="Calibri"/>
                          <a:cs typeface="Calibri"/>
                          <a:sym typeface="Calibri"/>
                        </a:rPr>
                        <a:t>4-Serology</a:t>
                      </a:r>
                      <a:endParaRPr>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c>
                  <a:txBody>
                    <a:bodyPr>
                      <a:noAutofit/>
                    </a:bodyPr>
                    <a:lstStyle/>
                    <a:p>
                      <a:pPr indent="0" lvl="0" marL="0" rtl="0" algn="l">
                        <a:spcBef>
                          <a:spcPts val="0"/>
                        </a:spcBef>
                        <a:spcAft>
                          <a:spcPts val="0"/>
                        </a:spcAft>
                        <a:buClr>
                          <a:schemeClr val="dk1"/>
                        </a:buClr>
                        <a:buSzPts val="1100"/>
                        <a:buFont typeface="Arial"/>
                        <a:buNone/>
                      </a:pPr>
                      <a:r>
                        <a:rPr lang="en" sz="3300">
                          <a:solidFill>
                            <a:schemeClr val="dk1"/>
                          </a:solidFill>
                          <a:latin typeface="Calibri"/>
                          <a:ea typeface="Calibri"/>
                          <a:cs typeface="Calibri"/>
                          <a:sym typeface="Calibri"/>
                        </a:rPr>
                        <a:t>5-PCR</a:t>
                      </a:r>
                      <a:r>
                        <a:rPr lang="en" sz="3300">
                          <a:solidFill>
                            <a:schemeClr val="dk1"/>
                          </a:solidFill>
                          <a:latin typeface="Calibri"/>
                          <a:ea typeface="Calibri"/>
                          <a:cs typeface="Calibri"/>
                          <a:sym typeface="Calibri"/>
                        </a:rPr>
                        <a:t> </a:t>
                      </a:r>
                      <a:endParaRPr>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r>
            </a:tbl>
          </a:graphicData>
        </a:graphic>
      </p:graphicFrame>
      <p:graphicFrame>
        <p:nvGraphicFramePr>
          <p:cNvPr id="154" name="Google Shape;154;p23"/>
          <p:cNvGraphicFramePr/>
          <p:nvPr/>
        </p:nvGraphicFramePr>
        <p:xfrm>
          <a:off x="141288" y="20203225"/>
          <a:ext cx="3000000" cy="3000000"/>
        </p:xfrm>
        <a:graphic>
          <a:graphicData uri="http://schemas.openxmlformats.org/drawingml/2006/table">
            <a:tbl>
              <a:tblPr>
                <a:noFill/>
                <a:tableStyleId>{3F6FB5DF-446A-48EF-A693-4ED02D29C277}</a:tableStyleId>
              </a:tblPr>
              <a:tblGrid>
                <a:gridCol w="4241800"/>
                <a:gridCol w="4241800"/>
                <a:gridCol w="4241800"/>
                <a:gridCol w="4241800"/>
              </a:tblGrid>
              <a:tr h="1412225">
                <a:tc>
                  <a:txBody>
                    <a:bodyPr>
                      <a:noAutofit/>
                    </a:bodyPr>
                    <a:lstStyle/>
                    <a:p>
                      <a:pPr indent="0" lvl="0" marL="0" rtl="0" algn="l">
                        <a:spcBef>
                          <a:spcPts val="0"/>
                        </a:spcBef>
                        <a:spcAft>
                          <a:spcPts val="0"/>
                        </a:spcAft>
                        <a:buNone/>
                      </a:pPr>
                      <a:r>
                        <a:rPr lang="en" sz="3600">
                          <a:latin typeface="Calibri"/>
                          <a:ea typeface="Calibri"/>
                          <a:cs typeface="Calibri"/>
                          <a:sym typeface="Calibri"/>
                        </a:rPr>
                        <a:t>Cryptococcal meningitis therapy</a:t>
                      </a:r>
                      <a:endParaRPr sz="3600">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lang="en" sz="3600">
                          <a:solidFill>
                            <a:schemeClr val="dk1"/>
                          </a:solidFill>
                          <a:latin typeface="Calibri"/>
                          <a:ea typeface="Calibri"/>
                          <a:cs typeface="Calibri"/>
                          <a:sym typeface="Calibri"/>
                        </a:rPr>
                        <a:t>CNS Candidaisis</a:t>
                      </a:r>
                      <a:endParaRPr sz="3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3600">
                          <a:solidFill>
                            <a:schemeClr val="dk1"/>
                          </a:solidFill>
                          <a:latin typeface="Calibri"/>
                          <a:ea typeface="Calibri"/>
                          <a:cs typeface="Calibri"/>
                          <a:sym typeface="Calibri"/>
                        </a:rPr>
                        <a:t>t</a:t>
                      </a:r>
                      <a:r>
                        <a:rPr lang="en" sz="3600">
                          <a:solidFill>
                            <a:schemeClr val="dk1"/>
                          </a:solidFill>
                          <a:latin typeface="Calibri"/>
                          <a:ea typeface="Calibri"/>
                          <a:cs typeface="Calibri"/>
                          <a:sym typeface="Calibri"/>
                        </a:rPr>
                        <a:t>herapy.</a:t>
                      </a:r>
                      <a:endParaRPr>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93C47D"/>
                    </a:solidFill>
                  </a:tcPr>
                </a:tc>
                <a:tc>
                  <a:txBody>
                    <a:bodyPr>
                      <a:noAutofit/>
                    </a:bodyPr>
                    <a:lstStyle/>
                    <a:p>
                      <a:pPr indent="0" lvl="0" marL="0" rtl="0" algn="l">
                        <a:spcBef>
                          <a:spcPts val="0"/>
                        </a:spcBef>
                        <a:spcAft>
                          <a:spcPts val="0"/>
                        </a:spcAft>
                        <a:buClr>
                          <a:schemeClr val="dk1"/>
                        </a:buClr>
                        <a:buSzPts val="1100"/>
                        <a:buFont typeface="Arial"/>
                        <a:buNone/>
                      </a:pPr>
                      <a:r>
                        <a:rPr lang="en" sz="3600">
                          <a:solidFill>
                            <a:schemeClr val="dk1"/>
                          </a:solidFill>
                          <a:latin typeface="Calibri"/>
                          <a:ea typeface="Calibri"/>
                          <a:cs typeface="Calibri"/>
                          <a:sym typeface="Calibri"/>
                        </a:rPr>
                        <a:t>CNS Aspergillosis </a:t>
                      </a:r>
                      <a:r>
                        <a:rPr lang="en" sz="3600">
                          <a:solidFill>
                            <a:schemeClr val="dk1"/>
                          </a:solidFill>
                          <a:latin typeface="Calibri"/>
                          <a:ea typeface="Calibri"/>
                          <a:cs typeface="Calibri"/>
                          <a:sym typeface="Calibri"/>
                        </a:rPr>
                        <a:t>therapy</a:t>
                      </a:r>
                      <a:endParaRPr>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Clr>
                          <a:schemeClr val="dk1"/>
                        </a:buClr>
                        <a:buSzPts val="1100"/>
                        <a:buFont typeface="Arial"/>
                        <a:buNone/>
                      </a:pPr>
                      <a:r>
                        <a:rPr lang="en" sz="3600">
                          <a:solidFill>
                            <a:schemeClr val="dk1"/>
                          </a:solidFill>
                          <a:latin typeface="Calibri"/>
                          <a:ea typeface="Calibri"/>
                          <a:cs typeface="Calibri"/>
                          <a:sym typeface="Calibri"/>
                        </a:rPr>
                        <a:t>CNS Zygomycosis </a:t>
                      </a:r>
                      <a:r>
                        <a:rPr lang="en" sz="3600">
                          <a:solidFill>
                            <a:schemeClr val="dk1"/>
                          </a:solidFill>
                          <a:latin typeface="Calibri"/>
                          <a:ea typeface="Calibri"/>
                          <a:cs typeface="Calibri"/>
                          <a:sym typeface="Calibri"/>
                        </a:rPr>
                        <a:t>therapy</a:t>
                      </a:r>
                      <a:endParaRPr>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93C47D"/>
                    </a:solidFill>
                  </a:tcPr>
                </a:tc>
              </a:tr>
              <a:tr h="1306225">
                <a:tc>
                  <a:txBody>
                    <a:bodyPr>
                      <a:noAutofit/>
                    </a:bodyPr>
                    <a:lstStyle/>
                    <a:p>
                      <a:pPr indent="0" lvl="0" marL="0" rtl="0" algn="l">
                        <a:spcBef>
                          <a:spcPts val="0"/>
                        </a:spcBef>
                        <a:spcAft>
                          <a:spcPts val="0"/>
                        </a:spcAft>
                        <a:buClr>
                          <a:schemeClr val="dk1"/>
                        </a:buClr>
                        <a:buSzPts val="1100"/>
                        <a:buFont typeface="Arial"/>
                        <a:buNone/>
                      </a:pPr>
                      <a:r>
                        <a:rPr lang="en" sz="3300">
                          <a:solidFill>
                            <a:srgbClr val="FF0000"/>
                          </a:solidFill>
                          <a:latin typeface="Calibri"/>
                          <a:ea typeface="Calibri"/>
                          <a:cs typeface="Calibri"/>
                          <a:sym typeface="Calibri"/>
                        </a:rPr>
                        <a:t>Amph-B</a:t>
                      </a:r>
                      <a:r>
                        <a:rPr lang="en" sz="3300">
                          <a:solidFill>
                            <a:schemeClr val="dk1"/>
                          </a:solidFill>
                          <a:latin typeface="Calibri"/>
                          <a:ea typeface="Calibri"/>
                          <a:cs typeface="Calibri"/>
                          <a:sym typeface="Calibri"/>
                        </a:rPr>
                        <a:t> with Flucytosine</a:t>
                      </a:r>
                      <a:endParaRPr>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c>
                  <a:txBody>
                    <a:bodyPr>
                      <a:noAutofit/>
                    </a:bodyPr>
                    <a:lstStyle/>
                    <a:p>
                      <a:pPr indent="0" lvl="0" marL="0" rtl="0" algn="l">
                        <a:spcBef>
                          <a:spcPts val="0"/>
                        </a:spcBef>
                        <a:spcAft>
                          <a:spcPts val="0"/>
                        </a:spcAft>
                        <a:buClr>
                          <a:schemeClr val="dk1"/>
                        </a:buClr>
                        <a:buSzPts val="1100"/>
                        <a:buFont typeface="Arial"/>
                        <a:buNone/>
                      </a:pPr>
                      <a:r>
                        <a:rPr lang="en" sz="3300">
                          <a:solidFill>
                            <a:srgbClr val="FF0000"/>
                          </a:solidFill>
                          <a:latin typeface="Calibri"/>
                          <a:ea typeface="Calibri"/>
                          <a:cs typeface="Calibri"/>
                          <a:sym typeface="Calibri"/>
                        </a:rPr>
                        <a:t>A</a:t>
                      </a:r>
                      <a:r>
                        <a:rPr lang="en" sz="3300">
                          <a:solidFill>
                            <a:srgbClr val="FF0000"/>
                          </a:solidFill>
                          <a:latin typeface="Calibri"/>
                          <a:ea typeface="Calibri"/>
                          <a:cs typeface="Calibri"/>
                          <a:sym typeface="Calibri"/>
                        </a:rPr>
                        <a:t>mphotericin-B</a:t>
                      </a:r>
                      <a:endParaRPr sz="3300">
                        <a:solidFill>
                          <a:srgbClr val="FF0000"/>
                        </a:solidFill>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c>
                  <a:txBody>
                    <a:bodyPr>
                      <a:noAutofit/>
                    </a:bodyPr>
                    <a:lstStyle/>
                    <a:p>
                      <a:pPr indent="0" lvl="0" marL="0" rtl="0" algn="l">
                        <a:spcBef>
                          <a:spcPts val="0"/>
                        </a:spcBef>
                        <a:spcAft>
                          <a:spcPts val="0"/>
                        </a:spcAft>
                        <a:buClr>
                          <a:schemeClr val="dk1"/>
                        </a:buClr>
                        <a:buSzPts val="1100"/>
                        <a:buFont typeface="Arial"/>
                        <a:buNone/>
                      </a:pPr>
                      <a:r>
                        <a:rPr lang="en" sz="3300">
                          <a:solidFill>
                            <a:srgbClr val="FF0000"/>
                          </a:solidFill>
                          <a:latin typeface="Calibri"/>
                          <a:ea typeface="Calibri"/>
                          <a:cs typeface="Calibri"/>
                          <a:sym typeface="Calibri"/>
                        </a:rPr>
                        <a:t>Voriconazole </a:t>
                      </a:r>
                      <a:r>
                        <a:rPr lang="en" sz="3300">
                          <a:latin typeface="Calibri"/>
                          <a:ea typeface="Calibri"/>
                          <a:cs typeface="Calibri"/>
                          <a:sym typeface="Calibri"/>
                        </a:rPr>
                        <a:t>then Amph-B</a:t>
                      </a:r>
                      <a:endParaRPr>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c>
                  <a:txBody>
                    <a:bodyPr>
                      <a:noAutofit/>
                    </a:bodyPr>
                    <a:lstStyle/>
                    <a:p>
                      <a:pPr indent="0" lvl="0" marL="0" rtl="0" algn="l">
                        <a:spcBef>
                          <a:spcPts val="0"/>
                        </a:spcBef>
                        <a:spcAft>
                          <a:spcPts val="0"/>
                        </a:spcAft>
                        <a:buClr>
                          <a:schemeClr val="dk1"/>
                        </a:buClr>
                        <a:buSzPts val="1100"/>
                        <a:buFont typeface="Arial"/>
                        <a:buNone/>
                      </a:pPr>
                      <a:r>
                        <a:rPr lang="en" sz="3300">
                          <a:solidFill>
                            <a:srgbClr val="FF0000"/>
                          </a:solidFill>
                          <a:latin typeface="Calibri"/>
                          <a:ea typeface="Calibri"/>
                          <a:cs typeface="Calibri"/>
                          <a:sym typeface="Calibri"/>
                        </a:rPr>
                        <a:t>Amph-B</a:t>
                      </a:r>
                      <a:endParaRPr>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8" name="Shape 158"/>
        <p:cNvGrpSpPr/>
        <p:nvPr/>
      </p:nvGrpSpPr>
      <p:grpSpPr>
        <a:xfrm>
          <a:off x="0" y="0"/>
          <a:ext cx="0" cy="0"/>
          <a:chOff x="0" y="0"/>
          <a:chExt cx="0" cy="0"/>
        </a:xfrm>
      </p:grpSpPr>
      <p:pic>
        <p:nvPicPr>
          <p:cNvPr id="159" name="Google Shape;159;p24"/>
          <p:cNvPicPr preferRelativeResize="0"/>
          <p:nvPr/>
        </p:nvPicPr>
        <p:blipFill>
          <a:blip r:embed="rId4">
            <a:alphaModFix/>
          </a:blip>
          <a:stretch>
            <a:fillRect/>
          </a:stretch>
        </p:blipFill>
        <p:spPr>
          <a:xfrm>
            <a:off x="4733344" y="2488152"/>
            <a:ext cx="9586545" cy="668108"/>
          </a:xfrm>
          <a:prstGeom prst="rect">
            <a:avLst/>
          </a:prstGeom>
          <a:noFill/>
          <a:ln>
            <a:noFill/>
          </a:ln>
        </p:spPr>
      </p:pic>
      <p:sp>
        <p:nvSpPr>
          <p:cNvPr id="160" name="Google Shape;160;p24"/>
          <p:cNvSpPr txBox="1"/>
          <p:nvPr>
            <p:ph idx="1" type="body"/>
          </p:nvPr>
        </p:nvSpPr>
        <p:spPr>
          <a:xfrm>
            <a:off x="346850" y="2035850"/>
            <a:ext cx="8237400" cy="15176100"/>
          </a:xfrm>
          <a:prstGeom prst="rect">
            <a:avLst/>
          </a:prstGeom>
          <a:ln cap="flat" cmpd="sng" w="19050">
            <a:solidFill>
              <a:srgbClr val="274E13"/>
            </a:solidFill>
            <a:prstDash val="solid"/>
            <a:round/>
            <a:headEnd len="sm" w="sm" type="none"/>
            <a:tailEnd len="sm" w="sm" type="none"/>
          </a:ln>
        </p:spPr>
        <p:txBody>
          <a:bodyPr anchorCtr="0" anchor="t" bIns="191875" lIns="191875" spcFirstLastPara="1" rIns="191875" wrap="square" tIns="191875">
            <a:noAutofit/>
          </a:bodyPr>
          <a:lstStyle/>
          <a:p>
            <a:pPr indent="0" lvl="0" marL="0" rtl="0" algn="l">
              <a:lnSpc>
                <a:spcPct val="100000"/>
              </a:lnSpc>
              <a:spcBef>
                <a:spcPts val="0"/>
              </a:spcBef>
              <a:spcAft>
                <a:spcPts val="0"/>
              </a:spcAft>
              <a:buNone/>
            </a:pPr>
            <a:r>
              <a:rPr lang="en" sz="3000">
                <a:latin typeface="Calibri"/>
                <a:ea typeface="Calibri"/>
                <a:cs typeface="Calibri"/>
                <a:sym typeface="Calibri"/>
              </a:rPr>
              <a:t>1.</a:t>
            </a:r>
            <a:r>
              <a:rPr lang="en" sz="3000">
                <a:solidFill>
                  <a:srgbClr val="000000"/>
                </a:solidFill>
                <a:latin typeface="Calibri"/>
                <a:ea typeface="Calibri"/>
                <a:cs typeface="Calibri"/>
                <a:sym typeface="Calibri"/>
              </a:rPr>
              <a:t>An AIDS patient with a CD4 count in the range 100 to 50 cells/mm3 complain of headache and neck of stiffness and appear disoriented. The possibility of fungal meningitis is considered and tests for the common fungal etiology of meningitis ordered. Tests included direct examination of spinal cord for the organism and serology. The purpose of serology test is detection of ...</a:t>
            </a:r>
            <a:endParaRPr sz="3000">
              <a:solidFill>
                <a:srgbClr val="000000"/>
              </a:solidFill>
              <a:latin typeface="Calibri"/>
              <a:ea typeface="Calibri"/>
              <a:cs typeface="Calibri"/>
              <a:sym typeface="Calibri"/>
            </a:endParaRPr>
          </a:p>
          <a:p>
            <a:pPr indent="-419100" lvl="0" marL="457200" rtl="0" algn="l">
              <a:lnSpc>
                <a:spcPct val="100000"/>
              </a:lnSpc>
              <a:spcBef>
                <a:spcPts val="3400"/>
              </a:spcBef>
              <a:spcAft>
                <a:spcPts val="0"/>
              </a:spcAft>
              <a:buClr>
                <a:srgbClr val="000000"/>
              </a:buClr>
              <a:buSzPts val="3000"/>
              <a:buFont typeface="Calibri"/>
              <a:buAutoNum type="alphaUcPeriod"/>
            </a:pPr>
            <a:r>
              <a:rPr lang="en" sz="3000">
                <a:solidFill>
                  <a:srgbClr val="000000"/>
                </a:solidFill>
                <a:latin typeface="Calibri"/>
                <a:ea typeface="Calibri"/>
                <a:cs typeface="Calibri"/>
                <a:sym typeface="Calibri"/>
              </a:rPr>
              <a:t>Antibody to capsular polysaccharide </a:t>
            </a:r>
            <a:endParaRPr sz="3000">
              <a:solidFill>
                <a:srgbClr val="000000"/>
              </a:solidFill>
              <a:latin typeface="Calibri"/>
              <a:ea typeface="Calibri"/>
              <a:cs typeface="Calibri"/>
              <a:sym typeface="Calibri"/>
            </a:endParaRPr>
          </a:p>
          <a:p>
            <a:pPr indent="-419100" lvl="0" marL="457200" rtl="0" algn="l">
              <a:spcBef>
                <a:spcPts val="0"/>
              </a:spcBef>
              <a:spcAft>
                <a:spcPts val="0"/>
              </a:spcAft>
              <a:buClr>
                <a:srgbClr val="000000"/>
              </a:buClr>
              <a:buSzPts val="3000"/>
              <a:buFont typeface="Calibri"/>
              <a:buAutoNum type="alphaUcPeriod"/>
            </a:pPr>
            <a:r>
              <a:rPr lang="en" sz="3000">
                <a:solidFill>
                  <a:srgbClr val="000000"/>
                </a:solidFill>
                <a:latin typeface="Calibri"/>
                <a:ea typeface="Calibri"/>
                <a:cs typeface="Calibri"/>
                <a:sym typeface="Calibri"/>
              </a:rPr>
              <a:t>Antibody to cell wall mannoprotein</a:t>
            </a:r>
            <a:endParaRPr sz="3000">
              <a:solidFill>
                <a:srgbClr val="000000"/>
              </a:solidFill>
              <a:latin typeface="Calibri"/>
              <a:ea typeface="Calibri"/>
              <a:cs typeface="Calibri"/>
              <a:sym typeface="Calibri"/>
            </a:endParaRPr>
          </a:p>
          <a:p>
            <a:pPr indent="-419100" lvl="0" marL="457200" rtl="0" algn="l">
              <a:spcBef>
                <a:spcPts val="0"/>
              </a:spcBef>
              <a:spcAft>
                <a:spcPts val="0"/>
              </a:spcAft>
              <a:buClr>
                <a:srgbClr val="000000"/>
              </a:buClr>
              <a:buSzPts val="3000"/>
              <a:buFont typeface="Calibri"/>
              <a:buAutoNum type="alphaUcPeriod"/>
            </a:pPr>
            <a:r>
              <a:rPr lang="en" sz="3000">
                <a:solidFill>
                  <a:srgbClr val="000000"/>
                </a:solidFill>
                <a:latin typeface="Calibri"/>
                <a:ea typeface="Calibri"/>
                <a:cs typeface="Calibri"/>
                <a:sym typeface="Calibri"/>
              </a:rPr>
              <a:t>Capsular polysaccharide</a:t>
            </a:r>
            <a:endParaRPr sz="3000">
              <a:solidFill>
                <a:srgbClr val="000000"/>
              </a:solidFill>
              <a:latin typeface="Calibri"/>
              <a:ea typeface="Calibri"/>
              <a:cs typeface="Calibri"/>
              <a:sym typeface="Calibri"/>
            </a:endParaRPr>
          </a:p>
          <a:p>
            <a:pPr indent="-419100" lvl="0" marL="457200" rtl="0" algn="l">
              <a:spcBef>
                <a:spcPts val="0"/>
              </a:spcBef>
              <a:spcAft>
                <a:spcPts val="0"/>
              </a:spcAft>
              <a:buClr>
                <a:srgbClr val="000000"/>
              </a:buClr>
              <a:buSzPts val="3000"/>
              <a:buFont typeface="Calibri"/>
              <a:buAutoNum type="alphaUcPeriod"/>
            </a:pPr>
            <a:r>
              <a:rPr lang="en" sz="3000">
                <a:solidFill>
                  <a:srgbClr val="000000"/>
                </a:solidFill>
                <a:latin typeface="Calibri"/>
                <a:ea typeface="Calibri"/>
                <a:cs typeface="Calibri"/>
                <a:sym typeface="Calibri"/>
              </a:rPr>
              <a:t>Cell wall mannoprotein</a:t>
            </a:r>
            <a:endParaRPr sz="3000">
              <a:solidFill>
                <a:srgbClr val="000000"/>
              </a:solidFill>
              <a:latin typeface="Calibri"/>
              <a:ea typeface="Calibri"/>
              <a:cs typeface="Calibri"/>
              <a:sym typeface="Calibri"/>
            </a:endParaRPr>
          </a:p>
          <a:p>
            <a:pPr indent="0" lvl="0" marL="0" rtl="0" algn="l">
              <a:spcBef>
                <a:spcPts val="3400"/>
              </a:spcBef>
              <a:spcAft>
                <a:spcPts val="0"/>
              </a:spcAft>
              <a:buNone/>
            </a:pPr>
            <a:r>
              <a:rPr lang="en" sz="3000">
                <a:solidFill>
                  <a:srgbClr val="000000"/>
                </a:solidFill>
                <a:latin typeface="Calibri"/>
                <a:ea typeface="Calibri"/>
                <a:cs typeface="Calibri"/>
                <a:sym typeface="Calibri"/>
              </a:rPr>
              <a:t>2.In Q.1 which one of the following antifungal therapy is appropriate to this case?</a:t>
            </a:r>
            <a:endParaRPr sz="3000">
              <a:solidFill>
                <a:srgbClr val="000000"/>
              </a:solidFill>
              <a:latin typeface="Calibri"/>
              <a:ea typeface="Calibri"/>
              <a:cs typeface="Calibri"/>
              <a:sym typeface="Calibri"/>
            </a:endParaRPr>
          </a:p>
          <a:p>
            <a:pPr indent="-419100" lvl="0" marL="457200" rtl="0" algn="l">
              <a:lnSpc>
                <a:spcPct val="100000"/>
              </a:lnSpc>
              <a:spcBef>
                <a:spcPts val="3400"/>
              </a:spcBef>
              <a:spcAft>
                <a:spcPts val="0"/>
              </a:spcAft>
              <a:buClr>
                <a:srgbClr val="000000"/>
              </a:buClr>
              <a:buSzPts val="3000"/>
              <a:buFont typeface="Calibri"/>
              <a:buAutoNum type="alphaUcPeriod"/>
            </a:pPr>
            <a:r>
              <a:rPr lang="en" sz="3000">
                <a:solidFill>
                  <a:schemeClr val="dk1"/>
                </a:solidFill>
                <a:latin typeface="Calibri"/>
                <a:ea typeface="Calibri"/>
                <a:cs typeface="Calibri"/>
                <a:sym typeface="Calibri"/>
              </a:rPr>
              <a:t>Amphotericin B</a:t>
            </a:r>
            <a:endParaRPr sz="3000">
              <a:solidFill>
                <a:schemeClr val="dk1"/>
              </a:solidFill>
              <a:latin typeface="Calibri"/>
              <a:ea typeface="Calibri"/>
              <a:cs typeface="Calibri"/>
              <a:sym typeface="Calibri"/>
            </a:endParaRPr>
          </a:p>
          <a:p>
            <a:pPr indent="-419100" lvl="0" marL="457200" rtl="0" algn="l">
              <a:lnSpc>
                <a:spcPct val="100000"/>
              </a:lnSpc>
              <a:spcBef>
                <a:spcPts val="0"/>
              </a:spcBef>
              <a:spcAft>
                <a:spcPts val="0"/>
              </a:spcAft>
              <a:buClr>
                <a:schemeClr val="dk1"/>
              </a:buClr>
              <a:buSzPts val="3000"/>
              <a:buFont typeface="Calibri"/>
              <a:buAutoNum type="alphaUcPeriod"/>
            </a:pPr>
            <a:r>
              <a:rPr lang="en" sz="3000">
                <a:solidFill>
                  <a:schemeClr val="dk1"/>
                </a:solidFill>
                <a:latin typeface="Calibri"/>
                <a:ea typeface="Calibri"/>
                <a:cs typeface="Calibri"/>
                <a:sym typeface="Calibri"/>
              </a:rPr>
              <a:t>Voriconazole</a:t>
            </a:r>
            <a:endParaRPr sz="3000">
              <a:solidFill>
                <a:schemeClr val="dk1"/>
              </a:solidFill>
              <a:latin typeface="Calibri"/>
              <a:ea typeface="Calibri"/>
              <a:cs typeface="Calibri"/>
              <a:sym typeface="Calibri"/>
            </a:endParaRPr>
          </a:p>
          <a:p>
            <a:pPr indent="-419100" lvl="0" marL="457200" rtl="0" algn="l">
              <a:lnSpc>
                <a:spcPct val="100000"/>
              </a:lnSpc>
              <a:spcBef>
                <a:spcPts val="0"/>
              </a:spcBef>
              <a:spcAft>
                <a:spcPts val="0"/>
              </a:spcAft>
              <a:buClr>
                <a:schemeClr val="dk1"/>
              </a:buClr>
              <a:buSzPts val="3000"/>
              <a:buFont typeface="Calibri"/>
              <a:buAutoNum type="alphaUcPeriod"/>
            </a:pPr>
            <a:r>
              <a:rPr lang="en" sz="3000">
                <a:solidFill>
                  <a:schemeClr val="dk1"/>
                </a:solidFill>
                <a:latin typeface="Calibri"/>
                <a:ea typeface="Calibri"/>
                <a:cs typeface="Calibri"/>
                <a:sym typeface="Calibri"/>
              </a:rPr>
              <a:t>Caspofungin</a:t>
            </a:r>
            <a:endParaRPr sz="3000">
              <a:solidFill>
                <a:schemeClr val="dk1"/>
              </a:solidFill>
              <a:latin typeface="Calibri"/>
              <a:ea typeface="Calibri"/>
              <a:cs typeface="Calibri"/>
              <a:sym typeface="Calibri"/>
            </a:endParaRPr>
          </a:p>
          <a:p>
            <a:pPr indent="-419100" lvl="0" marL="457200" rtl="0" algn="l">
              <a:spcBef>
                <a:spcPts val="0"/>
              </a:spcBef>
              <a:spcAft>
                <a:spcPts val="0"/>
              </a:spcAft>
              <a:buClr>
                <a:schemeClr val="dk1"/>
              </a:buClr>
              <a:buSzPts val="3000"/>
              <a:buFont typeface="Calibri"/>
              <a:buAutoNum type="alphaUcPeriod"/>
            </a:pPr>
            <a:r>
              <a:rPr lang="en" sz="3000">
                <a:solidFill>
                  <a:schemeClr val="dk1"/>
                </a:solidFill>
                <a:latin typeface="Calibri"/>
                <a:ea typeface="Calibri"/>
                <a:cs typeface="Calibri"/>
                <a:sym typeface="Calibri"/>
              </a:rPr>
              <a:t>Echinocandins</a:t>
            </a:r>
            <a:endParaRPr b="1" sz="3000">
              <a:solidFill>
                <a:schemeClr val="dk1"/>
              </a:solidFill>
              <a:latin typeface="Calibri"/>
              <a:ea typeface="Calibri"/>
              <a:cs typeface="Calibri"/>
              <a:sym typeface="Calibri"/>
            </a:endParaRPr>
          </a:p>
          <a:p>
            <a:pPr indent="0" lvl="0" marL="0" rtl="0" algn="l">
              <a:spcBef>
                <a:spcPts val="3400"/>
              </a:spcBef>
              <a:spcAft>
                <a:spcPts val="0"/>
              </a:spcAft>
              <a:buNone/>
            </a:pPr>
            <a:r>
              <a:rPr lang="en" sz="3000">
                <a:solidFill>
                  <a:srgbClr val="000000"/>
                </a:solidFill>
                <a:latin typeface="Calibri"/>
                <a:ea typeface="Calibri"/>
                <a:cs typeface="Calibri"/>
                <a:sym typeface="Calibri"/>
              </a:rPr>
              <a:t>3.Candida albicans is isolated in blood culture from patient in a surgical intensive care unit. This most likely source of infection    is ...</a:t>
            </a:r>
            <a:endParaRPr sz="3000">
              <a:solidFill>
                <a:srgbClr val="000000"/>
              </a:solidFill>
              <a:latin typeface="Calibri"/>
              <a:ea typeface="Calibri"/>
              <a:cs typeface="Calibri"/>
              <a:sym typeface="Calibri"/>
            </a:endParaRPr>
          </a:p>
          <a:p>
            <a:pPr indent="-419100" lvl="0" marL="457200" rtl="0" algn="l">
              <a:spcBef>
                <a:spcPts val="3400"/>
              </a:spcBef>
              <a:spcAft>
                <a:spcPts val="0"/>
              </a:spcAft>
              <a:buClr>
                <a:srgbClr val="000000"/>
              </a:buClr>
              <a:buSzPts val="3000"/>
              <a:buFont typeface="Calibri"/>
              <a:buAutoNum type="alphaUcPeriod"/>
            </a:pPr>
            <a:r>
              <a:rPr lang="en" sz="3000">
                <a:solidFill>
                  <a:srgbClr val="000000"/>
                </a:solidFill>
                <a:latin typeface="Calibri"/>
                <a:ea typeface="Calibri"/>
                <a:cs typeface="Calibri"/>
                <a:sym typeface="Calibri"/>
              </a:rPr>
              <a:t>A healthcare worker </a:t>
            </a:r>
            <a:endParaRPr sz="3000">
              <a:solidFill>
                <a:srgbClr val="000000"/>
              </a:solidFill>
              <a:latin typeface="Calibri"/>
              <a:ea typeface="Calibri"/>
              <a:cs typeface="Calibri"/>
              <a:sym typeface="Calibri"/>
            </a:endParaRPr>
          </a:p>
          <a:p>
            <a:pPr indent="-419100" lvl="0" marL="457200" rtl="0" algn="l">
              <a:spcBef>
                <a:spcPts val="0"/>
              </a:spcBef>
              <a:spcAft>
                <a:spcPts val="0"/>
              </a:spcAft>
              <a:buClr>
                <a:srgbClr val="000000"/>
              </a:buClr>
              <a:buSzPts val="3000"/>
              <a:buFont typeface="Calibri"/>
              <a:buAutoNum type="alphaUcPeriod"/>
            </a:pPr>
            <a:r>
              <a:rPr lang="en" sz="3000">
                <a:solidFill>
                  <a:srgbClr val="000000"/>
                </a:solidFill>
                <a:latin typeface="Calibri"/>
                <a:ea typeface="Calibri"/>
                <a:cs typeface="Calibri"/>
                <a:sym typeface="Calibri"/>
              </a:rPr>
              <a:t>A visitor</a:t>
            </a:r>
            <a:endParaRPr sz="3000">
              <a:solidFill>
                <a:srgbClr val="000000"/>
              </a:solidFill>
              <a:latin typeface="Calibri"/>
              <a:ea typeface="Calibri"/>
              <a:cs typeface="Calibri"/>
              <a:sym typeface="Calibri"/>
            </a:endParaRPr>
          </a:p>
          <a:p>
            <a:pPr indent="-419100" lvl="0" marL="457200" rtl="0" algn="l">
              <a:spcBef>
                <a:spcPts val="0"/>
              </a:spcBef>
              <a:spcAft>
                <a:spcPts val="0"/>
              </a:spcAft>
              <a:buClr>
                <a:srgbClr val="000000"/>
              </a:buClr>
              <a:buSzPts val="3000"/>
              <a:buFont typeface="Calibri"/>
              <a:buAutoNum type="alphaUcPeriod"/>
            </a:pPr>
            <a:r>
              <a:rPr lang="en" sz="3000">
                <a:solidFill>
                  <a:srgbClr val="000000"/>
                </a:solidFill>
                <a:latin typeface="Calibri"/>
                <a:ea typeface="Calibri"/>
                <a:cs typeface="Calibri"/>
                <a:sym typeface="Calibri"/>
              </a:rPr>
              <a:t>The patient </a:t>
            </a:r>
            <a:endParaRPr sz="3000">
              <a:solidFill>
                <a:srgbClr val="000000"/>
              </a:solidFill>
              <a:latin typeface="Calibri"/>
              <a:ea typeface="Calibri"/>
              <a:cs typeface="Calibri"/>
              <a:sym typeface="Calibri"/>
            </a:endParaRPr>
          </a:p>
          <a:p>
            <a:pPr indent="-419100" lvl="0" marL="457200" rtl="0" algn="l">
              <a:spcBef>
                <a:spcPts val="0"/>
              </a:spcBef>
              <a:spcAft>
                <a:spcPts val="0"/>
              </a:spcAft>
              <a:buClr>
                <a:srgbClr val="000000"/>
              </a:buClr>
              <a:buSzPts val="3000"/>
              <a:buFont typeface="Calibri"/>
              <a:buAutoNum type="alphaUcPeriod"/>
            </a:pPr>
            <a:r>
              <a:rPr lang="en" sz="3000">
                <a:solidFill>
                  <a:srgbClr val="000000"/>
                </a:solidFill>
                <a:latin typeface="Calibri"/>
                <a:ea typeface="Calibri"/>
                <a:cs typeface="Calibri"/>
                <a:sym typeface="Calibri"/>
              </a:rPr>
              <a:t>The surgeon </a:t>
            </a:r>
            <a:endParaRPr sz="3000">
              <a:solidFill>
                <a:srgbClr val="000000"/>
              </a:solidFill>
              <a:latin typeface="Calibri"/>
              <a:ea typeface="Calibri"/>
              <a:cs typeface="Calibri"/>
              <a:sym typeface="Calibri"/>
            </a:endParaRPr>
          </a:p>
        </p:txBody>
      </p:sp>
      <p:sp>
        <p:nvSpPr>
          <p:cNvPr id="161" name="Google Shape;161;p24"/>
          <p:cNvSpPr txBox="1"/>
          <p:nvPr/>
        </p:nvSpPr>
        <p:spPr>
          <a:xfrm>
            <a:off x="4733350" y="173425"/>
            <a:ext cx="6373200" cy="130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5900">
                <a:solidFill>
                  <a:schemeClr val="dk1"/>
                </a:solidFill>
              </a:rPr>
              <a:t>Quiz:</a:t>
            </a:r>
            <a:endParaRPr sz="5900">
              <a:solidFill>
                <a:schemeClr val="dk1"/>
              </a:solidFill>
            </a:endParaRPr>
          </a:p>
          <a:p>
            <a:pPr indent="0" lvl="0" marL="0" rtl="0" algn="ctr">
              <a:spcBef>
                <a:spcPts val="0"/>
              </a:spcBef>
              <a:spcAft>
                <a:spcPts val="0"/>
              </a:spcAft>
              <a:buNone/>
            </a:pPr>
            <a:r>
              <a:t/>
            </a:r>
            <a:endParaRPr/>
          </a:p>
        </p:txBody>
      </p:sp>
      <p:sp>
        <p:nvSpPr>
          <p:cNvPr id="162" name="Google Shape;162;p24"/>
          <p:cNvSpPr txBox="1"/>
          <p:nvPr>
            <p:ph idx="1" type="body"/>
          </p:nvPr>
        </p:nvSpPr>
        <p:spPr>
          <a:xfrm>
            <a:off x="9093250" y="2035850"/>
            <a:ext cx="8011200" cy="17257200"/>
          </a:xfrm>
          <a:prstGeom prst="rect">
            <a:avLst/>
          </a:prstGeom>
          <a:ln cap="flat" cmpd="sng" w="19050">
            <a:solidFill>
              <a:srgbClr val="274E13"/>
            </a:solidFill>
            <a:prstDash val="solid"/>
            <a:round/>
            <a:headEnd len="sm" w="sm" type="none"/>
            <a:tailEnd len="sm" w="sm" type="none"/>
          </a:ln>
        </p:spPr>
        <p:txBody>
          <a:bodyPr anchorCtr="0" anchor="t" bIns="191875" lIns="191875" spcFirstLastPara="1" rIns="191875" wrap="square" tIns="191875">
            <a:noAutofit/>
          </a:bodyPr>
          <a:lstStyle/>
          <a:p>
            <a:pPr indent="0" lvl="0" marL="0" rtl="0" algn="l">
              <a:spcBef>
                <a:spcPts val="0"/>
              </a:spcBef>
              <a:spcAft>
                <a:spcPts val="0"/>
              </a:spcAft>
              <a:buNone/>
            </a:pPr>
            <a:r>
              <a:rPr lang="en" sz="3000">
                <a:solidFill>
                  <a:srgbClr val="FF0000"/>
                </a:solidFill>
                <a:latin typeface="Calibri"/>
                <a:ea typeface="Calibri"/>
                <a:cs typeface="Calibri"/>
                <a:sym typeface="Calibri"/>
              </a:rPr>
              <a:t>4- </a:t>
            </a:r>
            <a:r>
              <a:rPr lang="en" sz="3000">
                <a:solidFill>
                  <a:srgbClr val="000000"/>
                </a:solidFill>
                <a:latin typeface="Calibri"/>
                <a:ea typeface="Calibri"/>
                <a:cs typeface="Calibri"/>
                <a:sym typeface="Calibri"/>
              </a:rPr>
              <a:t>saad is 55 years old male gym coach poor compliance suffering from diabetes with ketoacidosis and he visited ophthalmology clinic because he complain from vision loss and we do microscopy stain that show board non-septate hyphae which of the following is causative organism ? </a:t>
            </a:r>
            <a:endParaRPr sz="3000">
              <a:solidFill>
                <a:srgbClr val="000000"/>
              </a:solidFill>
              <a:latin typeface="Calibri"/>
              <a:ea typeface="Calibri"/>
              <a:cs typeface="Calibri"/>
              <a:sym typeface="Calibri"/>
            </a:endParaRPr>
          </a:p>
          <a:p>
            <a:pPr indent="-419100" lvl="0" marL="457200" rtl="0" algn="l">
              <a:spcBef>
                <a:spcPts val="3400"/>
              </a:spcBef>
              <a:spcAft>
                <a:spcPts val="0"/>
              </a:spcAft>
              <a:buClr>
                <a:srgbClr val="000000"/>
              </a:buClr>
              <a:buSzPts val="3000"/>
              <a:buFont typeface="Calibri"/>
              <a:buAutoNum type="alphaUcPeriod"/>
            </a:pPr>
            <a:r>
              <a:rPr lang="en" sz="3000">
                <a:solidFill>
                  <a:srgbClr val="000000"/>
                </a:solidFill>
                <a:latin typeface="Calibri"/>
                <a:ea typeface="Calibri"/>
                <a:cs typeface="Calibri"/>
                <a:sym typeface="Calibri"/>
              </a:rPr>
              <a:t>Zygomycosis</a:t>
            </a:r>
            <a:endParaRPr sz="3000">
              <a:solidFill>
                <a:srgbClr val="000000"/>
              </a:solidFill>
              <a:latin typeface="Calibri"/>
              <a:ea typeface="Calibri"/>
              <a:cs typeface="Calibri"/>
              <a:sym typeface="Calibri"/>
            </a:endParaRPr>
          </a:p>
          <a:p>
            <a:pPr indent="-419100" lvl="0" marL="457200" rtl="0" algn="l">
              <a:spcBef>
                <a:spcPts val="0"/>
              </a:spcBef>
              <a:spcAft>
                <a:spcPts val="0"/>
              </a:spcAft>
              <a:buClr>
                <a:srgbClr val="000000"/>
              </a:buClr>
              <a:buSzPts val="3000"/>
              <a:buFont typeface="Calibri"/>
              <a:buAutoNum type="alphaUcPeriod"/>
            </a:pPr>
            <a:r>
              <a:rPr lang="en" sz="3000">
                <a:solidFill>
                  <a:schemeClr val="dk1"/>
                </a:solidFill>
                <a:latin typeface="Calibri"/>
                <a:ea typeface="Calibri"/>
                <a:cs typeface="Calibri"/>
                <a:sym typeface="Calibri"/>
              </a:rPr>
              <a:t>Candidiasis</a:t>
            </a:r>
            <a:endParaRPr sz="3000">
              <a:solidFill>
                <a:schemeClr val="dk1"/>
              </a:solidFill>
              <a:latin typeface="Calibri"/>
              <a:ea typeface="Calibri"/>
              <a:cs typeface="Calibri"/>
              <a:sym typeface="Calibri"/>
            </a:endParaRPr>
          </a:p>
          <a:p>
            <a:pPr indent="-419100" lvl="0" marL="457200" rtl="0" algn="l">
              <a:spcBef>
                <a:spcPts val="0"/>
              </a:spcBef>
              <a:spcAft>
                <a:spcPts val="0"/>
              </a:spcAft>
              <a:buClr>
                <a:srgbClr val="000000"/>
              </a:buClr>
              <a:buSzPts val="3000"/>
              <a:buFont typeface="Calibri"/>
              <a:buAutoNum type="alphaUcPeriod"/>
            </a:pPr>
            <a:r>
              <a:rPr lang="en" sz="3000">
                <a:solidFill>
                  <a:schemeClr val="dk1"/>
                </a:solidFill>
                <a:latin typeface="Calibri"/>
                <a:ea typeface="Calibri"/>
                <a:cs typeface="Calibri"/>
                <a:sym typeface="Calibri"/>
              </a:rPr>
              <a:t>aspergillosis </a:t>
            </a:r>
            <a:endParaRPr sz="3000">
              <a:solidFill>
                <a:schemeClr val="dk1"/>
              </a:solidFill>
              <a:latin typeface="Calibri"/>
              <a:ea typeface="Calibri"/>
              <a:cs typeface="Calibri"/>
              <a:sym typeface="Calibri"/>
            </a:endParaRPr>
          </a:p>
          <a:p>
            <a:pPr indent="-419100" lvl="0" marL="457200" rtl="0" algn="l">
              <a:spcBef>
                <a:spcPts val="0"/>
              </a:spcBef>
              <a:spcAft>
                <a:spcPts val="0"/>
              </a:spcAft>
              <a:buClr>
                <a:srgbClr val="000000"/>
              </a:buClr>
              <a:buSzPts val="3000"/>
              <a:buFont typeface="Calibri"/>
              <a:buAutoNum type="alphaUcPeriod"/>
            </a:pPr>
            <a:r>
              <a:rPr lang="en" sz="3000">
                <a:solidFill>
                  <a:schemeClr val="dk1"/>
                </a:solidFill>
                <a:latin typeface="Calibri"/>
                <a:ea typeface="Calibri"/>
                <a:cs typeface="Calibri"/>
                <a:sym typeface="Calibri"/>
              </a:rPr>
              <a:t>Phaeohyphomycosis</a:t>
            </a:r>
            <a:endParaRPr sz="3000">
              <a:solidFill>
                <a:srgbClr val="000000"/>
              </a:solidFill>
              <a:latin typeface="Calibri"/>
              <a:ea typeface="Calibri"/>
              <a:cs typeface="Calibri"/>
              <a:sym typeface="Calibri"/>
            </a:endParaRPr>
          </a:p>
          <a:p>
            <a:pPr indent="0" lvl="0" marL="0" rtl="0" algn="l">
              <a:spcBef>
                <a:spcPts val="3400"/>
              </a:spcBef>
              <a:spcAft>
                <a:spcPts val="0"/>
              </a:spcAft>
              <a:buNone/>
            </a:pPr>
            <a:r>
              <a:rPr lang="en" sz="3000">
                <a:solidFill>
                  <a:srgbClr val="000000"/>
                </a:solidFill>
                <a:latin typeface="Calibri"/>
                <a:ea typeface="Calibri"/>
                <a:cs typeface="Calibri"/>
                <a:sym typeface="Calibri"/>
              </a:rPr>
              <a:t>5-In Q.4  </a:t>
            </a:r>
            <a:r>
              <a:rPr lang="en" sz="3000">
                <a:solidFill>
                  <a:schemeClr val="dk1"/>
                </a:solidFill>
                <a:latin typeface="Calibri"/>
                <a:ea typeface="Calibri"/>
                <a:cs typeface="Calibri"/>
                <a:sym typeface="Calibri"/>
              </a:rPr>
              <a:t>which one of the following antifungal therapy is appropriate to this case?</a:t>
            </a:r>
            <a:endParaRPr sz="3000">
              <a:solidFill>
                <a:schemeClr val="dk1"/>
              </a:solidFill>
              <a:latin typeface="Calibri"/>
              <a:ea typeface="Calibri"/>
              <a:cs typeface="Calibri"/>
              <a:sym typeface="Calibri"/>
            </a:endParaRPr>
          </a:p>
          <a:p>
            <a:pPr indent="-419100" lvl="0" marL="457200" rtl="0" algn="l">
              <a:spcBef>
                <a:spcPts val="3400"/>
              </a:spcBef>
              <a:spcAft>
                <a:spcPts val="0"/>
              </a:spcAft>
              <a:buClr>
                <a:schemeClr val="dk1"/>
              </a:buClr>
              <a:buSzPts val="3000"/>
              <a:buFont typeface="Calibri"/>
              <a:buAutoNum type="alphaUcPeriod"/>
            </a:pPr>
            <a:r>
              <a:rPr lang="en" sz="3000">
                <a:solidFill>
                  <a:schemeClr val="dk1"/>
                </a:solidFill>
                <a:latin typeface="Calibri"/>
                <a:ea typeface="Calibri"/>
                <a:cs typeface="Calibri"/>
                <a:sym typeface="Calibri"/>
              </a:rPr>
              <a:t>Amphotericin B </a:t>
            </a:r>
            <a:endParaRPr sz="3000">
              <a:solidFill>
                <a:schemeClr val="dk1"/>
              </a:solidFill>
              <a:latin typeface="Calibri"/>
              <a:ea typeface="Calibri"/>
              <a:cs typeface="Calibri"/>
              <a:sym typeface="Calibri"/>
            </a:endParaRPr>
          </a:p>
          <a:p>
            <a:pPr indent="-419100" lvl="0" marL="457200" rtl="0" algn="l">
              <a:spcBef>
                <a:spcPts val="0"/>
              </a:spcBef>
              <a:spcAft>
                <a:spcPts val="0"/>
              </a:spcAft>
              <a:buClr>
                <a:schemeClr val="dk1"/>
              </a:buClr>
              <a:buSzPts val="3000"/>
              <a:buFont typeface="Calibri"/>
              <a:buAutoNum type="alphaUcPeriod"/>
            </a:pPr>
            <a:r>
              <a:rPr lang="en" sz="3000">
                <a:solidFill>
                  <a:schemeClr val="dk1"/>
                </a:solidFill>
                <a:latin typeface="Calibri"/>
                <a:ea typeface="Calibri"/>
                <a:cs typeface="Calibri"/>
                <a:sym typeface="Calibri"/>
              </a:rPr>
              <a:t>Flucytosine </a:t>
            </a:r>
            <a:endParaRPr sz="3000">
              <a:solidFill>
                <a:schemeClr val="dk1"/>
              </a:solidFill>
              <a:latin typeface="Calibri"/>
              <a:ea typeface="Calibri"/>
              <a:cs typeface="Calibri"/>
              <a:sym typeface="Calibri"/>
            </a:endParaRPr>
          </a:p>
          <a:p>
            <a:pPr indent="-419100" lvl="0" marL="457200" rtl="0" algn="l">
              <a:spcBef>
                <a:spcPts val="0"/>
              </a:spcBef>
              <a:spcAft>
                <a:spcPts val="0"/>
              </a:spcAft>
              <a:buClr>
                <a:schemeClr val="dk1"/>
              </a:buClr>
              <a:buSzPts val="3000"/>
              <a:buFont typeface="Calibri"/>
              <a:buAutoNum type="alphaUcPeriod"/>
            </a:pPr>
            <a:r>
              <a:rPr lang="en" sz="3000">
                <a:solidFill>
                  <a:schemeClr val="dk1"/>
                </a:solidFill>
                <a:latin typeface="Calibri"/>
                <a:ea typeface="Calibri"/>
                <a:cs typeface="Calibri"/>
                <a:sym typeface="Calibri"/>
              </a:rPr>
              <a:t> Caspofungin</a:t>
            </a:r>
            <a:endParaRPr sz="3000">
              <a:solidFill>
                <a:schemeClr val="dk1"/>
              </a:solidFill>
              <a:latin typeface="Calibri"/>
              <a:ea typeface="Calibri"/>
              <a:cs typeface="Calibri"/>
              <a:sym typeface="Calibri"/>
            </a:endParaRPr>
          </a:p>
          <a:p>
            <a:pPr indent="-419100" lvl="0" marL="457200" rtl="0" algn="l">
              <a:spcBef>
                <a:spcPts val="0"/>
              </a:spcBef>
              <a:spcAft>
                <a:spcPts val="0"/>
              </a:spcAft>
              <a:buClr>
                <a:schemeClr val="dk1"/>
              </a:buClr>
              <a:buSzPts val="3000"/>
              <a:buFont typeface="Calibri"/>
              <a:buAutoNum type="alphaUcPeriod"/>
            </a:pPr>
            <a:r>
              <a:rPr lang="en" sz="3000">
                <a:solidFill>
                  <a:schemeClr val="dk1"/>
                </a:solidFill>
                <a:latin typeface="Calibri"/>
                <a:ea typeface="Calibri"/>
                <a:cs typeface="Calibri"/>
                <a:sym typeface="Calibri"/>
              </a:rPr>
              <a:t>Voriconazole </a:t>
            </a:r>
            <a:endParaRPr sz="3000">
              <a:solidFill>
                <a:schemeClr val="dk1"/>
              </a:solidFill>
              <a:latin typeface="Calibri"/>
              <a:ea typeface="Calibri"/>
              <a:cs typeface="Calibri"/>
              <a:sym typeface="Calibri"/>
            </a:endParaRPr>
          </a:p>
          <a:p>
            <a:pPr indent="0" lvl="0" marL="0" rtl="0" algn="l">
              <a:spcBef>
                <a:spcPts val="3400"/>
              </a:spcBef>
              <a:spcAft>
                <a:spcPts val="0"/>
              </a:spcAft>
              <a:buNone/>
            </a:pPr>
            <a:r>
              <a:rPr lang="en" sz="3000">
                <a:solidFill>
                  <a:schemeClr val="dk1"/>
                </a:solidFill>
                <a:latin typeface="Calibri"/>
                <a:ea typeface="Calibri"/>
                <a:cs typeface="Calibri"/>
                <a:sym typeface="Calibri"/>
              </a:rPr>
              <a:t>6-Which one of the following is </a:t>
            </a:r>
            <a:r>
              <a:rPr b="1" lang="en" sz="3000" u="sng">
                <a:solidFill>
                  <a:schemeClr val="dk1"/>
                </a:solidFill>
                <a:latin typeface="Calibri"/>
                <a:ea typeface="Calibri"/>
                <a:cs typeface="Calibri"/>
                <a:sym typeface="Calibri"/>
              </a:rPr>
              <a:t>more</a:t>
            </a:r>
            <a:r>
              <a:rPr b="1" lang="en" sz="3000">
                <a:solidFill>
                  <a:schemeClr val="dk1"/>
                </a:solidFill>
                <a:latin typeface="Calibri"/>
                <a:ea typeface="Calibri"/>
                <a:cs typeface="Calibri"/>
                <a:sym typeface="Calibri"/>
              </a:rPr>
              <a:t> </a:t>
            </a:r>
            <a:r>
              <a:rPr lang="en" sz="3000">
                <a:solidFill>
                  <a:schemeClr val="dk1"/>
                </a:solidFill>
                <a:latin typeface="Calibri"/>
                <a:ea typeface="Calibri"/>
                <a:cs typeface="Calibri"/>
                <a:sym typeface="Calibri"/>
              </a:rPr>
              <a:t>correct</a:t>
            </a:r>
            <a:r>
              <a:rPr lang="en" sz="3000">
                <a:solidFill>
                  <a:schemeClr val="dk1"/>
                </a:solidFill>
                <a:latin typeface="Calibri"/>
                <a:ea typeface="Calibri"/>
                <a:cs typeface="Calibri"/>
                <a:sym typeface="Calibri"/>
              </a:rPr>
              <a:t>?</a:t>
            </a:r>
            <a:endParaRPr sz="3000">
              <a:solidFill>
                <a:schemeClr val="dk1"/>
              </a:solidFill>
              <a:latin typeface="Calibri"/>
              <a:ea typeface="Calibri"/>
              <a:cs typeface="Calibri"/>
              <a:sym typeface="Calibri"/>
            </a:endParaRPr>
          </a:p>
          <a:p>
            <a:pPr indent="-419100" lvl="0" marL="457200" rtl="0" algn="l">
              <a:spcBef>
                <a:spcPts val="3400"/>
              </a:spcBef>
              <a:spcAft>
                <a:spcPts val="0"/>
              </a:spcAft>
              <a:buClr>
                <a:schemeClr val="dk1"/>
              </a:buClr>
              <a:buSzPts val="3000"/>
              <a:buFont typeface="Calibri"/>
              <a:buAutoNum type="alphaUcPeriod"/>
            </a:pPr>
            <a:r>
              <a:rPr lang="en" sz="3000">
                <a:solidFill>
                  <a:schemeClr val="dk1"/>
                </a:solidFill>
                <a:latin typeface="Calibri"/>
                <a:ea typeface="Calibri"/>
                <a:cs typeface="Calibri"/>
                <a:sym typeface="Calibri"/>
              </a:rPr>
              <a:t>phaeohyphomycosis</a:t>
            </a:r>
            <a:r>
              <a:rPr lang="en" sz="3000">
                <a:solidFill>
                  <a:schemeClr val="dk1"/>
                </a:solidFill>
                <a:latin typeface="Calibri"/>
                <a:ea typeface="Calibri"/>
                <a:cs typeface="Calibri"/>
                <a:sym typeface="Calibri"/>
              </a:rPr>
              <a:t> causes brain abscess in an </a:t>
            </a:r>
            <a:r>
              <a:rPr lang="en" sz="3000">
                <a:solidFill>
                  <a:schemeClr val="dk1"/>
                </a:solidFill>
                <a:latin typeface="Calibri"/>
                <a:ea typeface="Calibri"/>
                <a:cs typeface="Calibri"/>
                <a:sym typeface="Calibri"/>
              </a:rPr>
              <a:t>immunocompetent</a:t>
            </a:r>
            <a:r>
              <a:rPr lang="en" sz="3000">
                <a:solidFill>
                  <a:schemeClr val="dk1"/>
                </a:solidFill>
                <a:latin typeface="Calibri"/>
                <a:ea typeface="Calibri"/>
                <a:cs typeface="Calibri"/>
                <a:sym typeface="Calibri"/>
              </a:rPr>
              <a:t> host</a:t>
            </a:r>
            <a:endParaRPr sz="3000">
              <a:solidFill>
                <a:schemeClr val="dk1"/>
              </a:solidFill>
              <a:latin typeface="Calibri"/>
              <a:ea typeface="Calibri"/>
              <a:cs typeface="Calibri"/>
              <a:sym typeface="Calibri"/>
            </a:endParaRPr>
          </a:p>
          <a:p>
            <a:pPr indent="-419100" lvl="0" marL="457200" rtl="0" algn="l">
              <a:spcBef>
                <a:spcPts val="0"/>
              </a:spcBef>
              <a:spcAft>
                <a:spcPts val="0"/>
              </a:spcAft>
              <a:buClr>
                <a:schemeClr val="dk1"/>
              </a:buClr>
              <a:buSzPts val="3000"/>
              <a:buFont typeface="Calibri"/>
              <a:buAutoNum type="alphaUcPeriod"/>
            </a:pPr>
            <a:r>
              <a:rPr lang="en" sz="3000">
                <a:solidFill>
                  <a:schemeClr val="dk1"/>
                </a:solidFill>
                <a:latin typeface="Calibri"/>
                <a:ea typeface="Calibri"/>
                <a:cs typeface="Calibri"/>
                <a:sym typeface="Calibri"/>
              </a:rPr>
              <a:t>phaeohyphomycosis  is a hyaline septate hyphae </a:t>
            </a:r>
            <a:endParaRPr sz="3000">
              <a:solidFill>
                <a:schemeClr val="dk1"/>
              </a:solidFill>
              <a:latin typeface="Calibri"/>
              <a:ea typeface="Calibri"/>
              <a:cs typeface="Calibri"/>
              <a:sym typeface="Calibri"/>
            </a:endParaRPr>
          </a:p>
          <a:p>
            <a:pPr indent="-419100" lvl="0" marL="457200" rtl="0" algn="l">
              <a:spcBef>
                <a:spcPts val="3400"/>
              </a:spcBef>
              <a:spcAft>
                <a:spcPts val="0"/>
              </a:spcAft>
              <a:buClr>
                <a:schemeClr val="dk1"/>
              </a:buClr>
              <a:buSzPts val="3000"/>
              <a:buFont typeface="Calibri"/>
              <a:buAutoNum type="alphaUcPeriod"/>
            </a:pPr>
            <a:r>
              <a:rPr lang="en" sz="3000">
                <a:solidFill>
                  <a:schemeClr val="dk1"/>
                </a:solidFill>
                <a:latin typeface="Calibri"/>
                <a:ea typeface="Calibri"/>
                <a:cs typeface="Calibri"/>
                <a:sym typeface="Calibri"/>
              </a:rPr>
              <a:t> aspergillus.flavus and rhinocladiella mackenziei are more prevalent in our region compared to the united state  </a:t>
            </a:r>
            <a:endParaRPr sz="3000">
              <a:solidFill>
                <a:schemeClr val="dk1"/>
              </a:solidFill>
              <a:latin typeface="Calibri"/>
              <a:ea typeface="Calibri"/>
              <a:cs typeface="Calibri"/>
              <a:sym typeface="Calibri"/>
            </a:endParaRPr>
          </a:p>
          <a:p>
            <a:pPr indent="-419100" lvl="0" marL="457200" rtl="0" algn="l">
              <a:spcBef>
                <a:spcPts val="3400"/>
              </a:spcBef>
              <a:spcAft>
                <a:spcPts val="0"/>
              </a:spcAft>
              <a:buClr>
                <a:schemeClr val="dk1"/>
              </a:buClr>
              <a:buSzPts val="3000"/>
              <a:buFont typeface="Calibri"/>
              <a:buAutoNum type="alphaUcPeriod"/>
            </a:pPr>
            <a:r>
              <a:rPr lang="en" sz="3000">
                <a:solidFill>
                  <a:schemeClr val="dk1"/>
                </a:solidFill>
                <a:latin typeface="Calibri"/>
                <a:ea typeface="Calibri"/>
                <a:cs typeface="Calibri"/>
                <a:sym typeface="Calibri"/>
              </a:rPr>
              <a:t>.A&amp;C</a:t>
            </a:r>
            <a:endParaRPr sz="3000">
              <a:solidFill>
                <a:schemeClr val="dk1"/>
              </a:solidFill>
              <a:latin typeface="Calibri"/>
              <a:ea typeface="Calibri"/>
              <a:cs typeface="Calibri"/>
              <a:sym typeface="Calibri"/>
            </a:endParaRPr>
          </a:p>
          <a:p>
            <a:pPr indent="0" lvl="0" marL="0" rtl="0" algn="l">
              <a:spcBef>
                <a:spcPts val="3400"/>
              </a:spcBef>
              <a:spcAft>
                <a:spcPts val="0"/>
              </a:spcAft>
              <a:buNone/>
            </a:pPr>
            <a:r>
              <a:t/>
            </a:r>
            <a:endParaRPr sz="3600">
              <a:solidFill>
                <a:srgbClr val="000000"/>
              </a:solidFill>
            </a:endParaRPr>
          </a:p>
          <a:p>
            <a:pPr indent="0" lvl="0" marL="457200" rtl="0" algn="l">
              <a:spcBef>
                <a:spcPts val="3400"/>
              </a:spcBef>
              <a:spcAft>
                <a:spcPts val="3400"/>
              </a:spcAft>
              <a:buNone/>
            </a:pPr>
            <a:r>
              <a:t/>
            </a:r>
            <a:endParaRPr sz="3600">
              <a:solidFill>
                <a:srgbClr val="000000"/>
              </a:solidFill>
            </a:endParaRPr>
          </a:p>
        </p:txBody>
      </p:sp>
      <p:sp>
        <p:nvSpPr>
          <p:cNvPr id="163" name="Google Shape;163;p24"/>
          <p:cNvSpPr txBox="1"/>
          <p:nvPr/>
        </p:nvSpPr>
        <p:spPr>
          <a:xfrm rot="10800000">
            <a:off x="9912250" y="20784725"/>
            <a:ext cx="6373200" cy="21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Calibri"/>
                <a:ea typeface="Calibri"/>
                <a:cs typeface="Calibri"/>
                <a:sym typeface="Calibri"/>
              </a:rPr>
              <a:t>Answers;</a:t>
            </a:r>
            <a:endParaRPr sz="3600">
              <a:latin typeface="Calibri"/>
              <a:ea typeface="Calibri"/>
              <a:cs typeface="Calibri"/>
              <a:sym typeface="Calibri"/>
            </a:endParaRPr>
          </a:p>
          <a:p>
            <a:pPr indent="0" lvl="0" marL="0" rtl="0" algn="l">
              <a:spcBef>
                <a:spcPts val="0"/>
              </a:spcBef>
              <a:spcAft>
                <a:spcPts val="0"/>
              </a:spcAft>
              <a:buNone/>
            </a:pPr>
            <a:r>
              <a:rPr lang="en" sz="3600">
                <a:latin typeface="Calibri"/>
                <a:ea typeface="Calibri"/>
                <a:cs typeface="Calibri"/>
                <a:sym typeface="Calibri"/>
              </a:rPr>
              <a:t>1-C 2-A 3-C 4-A 5-A 6-D</a:t>
            </a:r>
            <a:endParaRPr sz="36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p25"/>
          <p:cNvSpPr txBox="1"/>
          <p:nvPr/>
        </p:nvSpPr>
        <p:spPr>
          <a:xfrm>
            <a:off x="891170" y="14472520"/>
            <a:ext cx="15075600" cy="1749000"/>
          </a:xfrm>
          <a:prstGeom prst="rect">
            <a:avLst/>
          </a:prstGeom>
          <a:noFill/>
          <a:ln>
            <a:noFill/>
          </a:ln>
        </p:spPr>
        <p:txBody>
          <a:bodyPr anchorCtr="0" anchor="t" bIns="191875" lIns="191875" spcFirstLastPara="1" rIns="191875" wrap="square" tIns="191875">
            <a:noAutofit/>
          </a:bodyPr>
          <a:lstStyle/>
          <a:p>
            <a:pPr indent="0" lvl="0" marL="0" rtl="0" algn="l">
              <a:spcBef>
                <a:spcPts val="0"/>
              </a:spcBef>
              <a:spcAft>
                <a:spcPts val="0"/>
              </a:spcAft>
              <a:buNone/>
            </a:pPr>
            <a:r>
              <a:t/>
            </a:r>
            <a:endParaRPr/>
          </a:p>
        </p:txBody>
      </p:sp>
      <p:sp>
        <p:nvSpPr>
          <p:cNvPr id="169" name="Google Shape;169;p25"/>
          <p:cNvSpPr txBox="1"/>
          <p:nvPr/>
        </p:nvSpPr>
        <p:spPr>
          <a:xfrm>
            <a:off x="4782481" y="18052250"/>
            <a:ext cx="7293000" cy="4341600"/>
          </a:xfrm>
          <a:prstGeom prst="rect">
            <a:avLst/>
          </a:prstGeom>
          <a:noFill/>
          <a:ln>
            <a:noFill/>
          </a:ln>
        </p:spPr>
        <p:txBody>
          <a:bodyPr anchorCtr="0" anchor="t" bIns="191875" lIns="191875" spcFirstLastPara="1" rIns="191875" wrap="square" tIns="191875">
            <a:noAutofit/>
          </a:bodyPr>
          <a:lstStyle/>
          <a:p>
            <a:pPr indent="0" lvl="0" marL="0" rtl="0" algn="ctr">
              <a:spcBef>
                <a:spcPts val="0"/>
              </a:spcBef>
              <a:spcAft>
                <a:spcPts val="0"/>
              </a:spcAft>
              <a:buNone/>
            </a:pPr>
            <a:r>
              <a:rPr b="1" lang="en" sz="7100">
                <a:latin typeface="Amatic SC"/>
                <a:ea typeface="Amatic SC"/>
                <a:cs typeface="Amatic SC"/>
                <a:sym typeface="Amatic SC"/>
              </a:rPr>
              <a:t>Anas al-saif</a:t>
            </a:r>
            <a:endParaRPr b="1" sz="7100">
              <a:latin typeface="Amatic SC"/>
              <a:ea typeface="Amatic SC"/>
              <a:cs typeface="Amatic SC"/>
              <a:sym typeface="Amatic SC"/>
            </a:endParaRPr>
          </a:p>
          <a:p>
            <a:pPr indent="0" lvl="0" marL="0" rtl="0" algn="ctr">
              <a:spcBef>
                <a:spcPts val="0"/>
              </a:spcBef>
              <a:spcAft>
                <a:spcPts val="0"/>
              </a:spcAft>
              <a:buNone/>
            </a:pPr>
            <a:r>
              <a:rPr b="1" lang="en" sz="7100">
                <a:solidFill>
                  <a:schemeClr val="dk1"/>
                </a:solidFill>
                <a:latin typeface="Amatic SC"/>
                <a:ea typeface="Amatic SC"/>
                <a:cs typeface="Amatic SC"/>
                <a:sym typeface="Amatic SC"/>
              </a:rPr>
              <a:t>faiz al-dorsoni</a:t>
            </a:r>
            <a:endParaRPr b="1" sz="7100">
              <a:solidFill>
                <a:schemeClr val="dk1"/>
              </a:solidFill>
              <a:latin typeface="Amatic SC"/>
              <a:ea typeface="Amatic SC"/>
              <a:cs typeface="Amatic SC"/>
              <a:sym typeface="Amatic SC"/>
            </a:endParaRPr>
          </a:p>
          <a:p>
            <a:pPr indent="0" lvl="0" marL="0" rtl="0" algn="ctr">
              <a:spcBef>
                <a:spcPts val="0"/>
              </a:spcBef>
              <a:spcAft>
                <a:spcPts val="0"/>
              </a:spcAft>
              <a:buClr>
                <a:schemeClr val="dk1"/>
              </a:buClr>
              <a:buSzPts val="1100"/>
              <a:buFont typeface="Arial"/>
              <a:buNone/>
            </a:pPr>
            <a:r>
              <a:rPr b="1" lang="en" sz="7100">
                <a:solidFill>
                  <a:schemeClr val="dk1"/>
                </a:solidFill>
                <a:latin typeface="Amatic SC"/>
                <a:ea typeface="Amatic SC"/>
                <a:cs typeface="Amatic SC"/>
                <a:sym typeface="Amatic SC"/>
              </a:rPr>
              <a:t>Khaled al-dosari </a:t>
            </a:r>
            <a:endParaRPr b="1" sz="7100">
              <a:solidFill>
                <a:schemeClr val="dk1"/>
              </a:solidFill>
              <a:latin typeface="Amatic SC"/>
              <a:ea typeface="Amatic SC"/>
              <a:cs typeface="Amatic SC"/>
              <a:sym typeface="Amatic SC"/>
            </a:endParaRPr>
          </a:p>
          <a:p>
            <a:pPr indent="0" lvl="0" marL="0" rtl="0" algn="ctr">
              <a:spcBef>
                <a:spcPts val="0"/>
              </a:spcBef>
              <a:spcAft>
                <a:spcPts val="0"/>
              </a:spcAft>
              <a:buNone/>
            </a:pPr>
            <a:r>
              <a:rPr b="1" lang="en" sz="7100">
                <a:latin typeface="Amatic SC"/>
                <a:ea typeface="Amatic SC"/>
                <a:cs typeface="Amatic SC"/>
                <a:sym typeface="Amatic SC"/>
              </a:rPr>
              <a:t>Mohammed Al-dwaghri</a:t>
            </a:r>
            <a:endParaRPr b="1" sz="7100">
              <a:latin typeface="Amatic SC"/>
              <a:ea typeface="Amatic SC"/>
              <a:cs typeface="Amatic SC"/>
              <a:sym typeface="Amatic SC"/>
            </a:endParaRPr>
          </a:p>
        </p:txBody>
      </p:sp>
      <p:sp>
        <p:nvSpPr>
          <p:cNvPr id="170" name="Google Shape;170;p25"/>
          <p:cNvSpPr txBox="1"/>
          <p:nvPr/>
        </p:nvSpPr>
        <p:spPr>
          <a:xfrm>
            <a:off x="2614296" y="14701517"/>
            <a:ext cx="12190800" cy="1290900"/>
          </a:xfrm>
          <a:prstGeom prst="rect">
            <a:avLst/>
          </a:prstGeom>
          <a:noFill/>
          <a:ln>
            <a:noFill/>
          </a:ln>
        </p:spPr>
        <p:txBody>
          <a:bodyPr anchorCtr="0" anchor="t" bIns="191875" lIns="191875" spcFirstLastPara="1" rIns="191875" wrap="square" tIns="191875">
            <a:noAutofit/>
          </a:bodyPr>
          <a:lstStyle/>
          <a:p>
            <a:pPr indent="0" lvl="0" marL="0" rtl="0" algn="ctr">
              <a:spcBef>
                <a:spcPts val="0"/>
              </a:spcBef>
              <a:spcAft>
                <a:spcPts val="0"/>
              </a:spcAft>
              <a:buNone/>
            </a:pPr>
            <a:r>
              <a:rPr b="1" lang="en" sz="7100">
                <a:latin typeface="Amatic SC"/>
                <a:ea typeface="Amatic SC"/>
                <a:cs typeface="Amatic SC"/>
                <a:sym typeface="Amatic SC"/>
              </a:rPr>
              <a:t>ALANOUD AL-MANSOUR &amp; KHALED AL-OQEELY</a:t>
            </a:r>
            <a:endParaRPr b="1" sz="7100">
              <a:latin typeface="Amatic SC"/>
              <a:ea typeface="Amatic SC"/>
              <a:cs typeface="Amatic SC"/>
              <a:sym typeface="Amatic S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2" name="Shape 62"/>
        <p:cNvGrpSpPr/>
        <p:nvPr/>
      </p:nvGrpSpPr>
      <p:grpSpPr>
        <a:xfrm>
          <a:off x="0" y="0"/>
          <a:ext cx="0" cy="0"/>
          <a:chOff x="0" y="0"/>
          <a:chExt cx="0" cy="0"/>
        </a:xfrm>
      </p:grpSpPr>
      <p:sp>
        <p:nvSpPr>
          <p:cNvPr id="63" name="Google Shape;63;p14"/>
          <p:cNvSpPr txBox="1"/>
          <p:nvPr>
            <p:ph idx="1" type="body"/>
          </p:nvPr>
        </p:nvSpPr>
        <p:spPr>
          <a:xfrm>
            <a:off x="-105300" y="2951275"/>
            <a:ext cx="17419200" cy="5875200"/>
          </a:xfrm>
          <a:prstGeom prst="rect">
            <a:avLst/>
          </a:prstGeom>
          <a:noFill/>
        </p:spPr>
        <p:txBody>
          <a:bodyPr anchorCtr="0" anchor="t" bIns="191875" lIns="191875" spcFirstLastPara="1" rIns="191875" wrap="square" tIns="191875">
            <a:noAutofit/>
          </a:bodyPr>
          <a:lstStyle/>
          <a:p>
            <a:pPr indent="-711200" lvl="0" marL="965200" rtl="0" algn="l">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CNS infections are both diagnostic challenge and medical emergency.</a:t>
            </a:r>
            <a:endParaRPr sz="3600">
              <a:solidFill>
                <a:schemeClr val="dk1"/>
              </a:solidFill>
              <a:latin typeface="Calibri"/>
              <a:ea typeface="Calibri"/>
              <a:cs typeface="Calibri"/>
              <a:sym typeface="Calibri"/>
            </a:endParaRPr>
          </a:p>
          <a:p>
            <a:pPr indent="-711200" lvl="0" marL="965200" rtl="0" algn="l">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Delay in diagnosis and initiation of appropriate therapy will lead to high mortality rate or in permanent, severe neurological damage.</a:t>
            </a:r>
            <a:endParaRPr sz="3600">
              <a:solidFill>
                <a:schemeClr val="dk1"/>
              </a:solidFill>
              <a:latin typeface="Calibri"/>
              <a:ea typeface="Calibri"/>
              <a:cs typeface="Calibri"/>
              <a:sym typeface="Calibri"/>
            </a:endParaRPr>
          </a:p>
          <a:p>
            <a:pPr indent="-711200" lvl="0" marL="965200" rtl="0" algn="l">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Fungal infections of the CNS are not common However, they are being increasingly diagnosed. </a:t>
            </a:r>
            <a:r>
              <a:rPr lang="en" sz="3600">
                <a:solidFill>
                  <a:srgbClr val="FF0000"/>
                </a:solidFill>
                <a:latin typeface="Calibri"/>
                <a:ea typeface="Calibri"/>
                <a:cs typeface="Calibri"/>
                <a:sym typeface="Calibri"/>
              </a:rPr>
              <a:t>Why? </a:t>
            </a:r>
            <a:r>
              <a:rPr lang="en" sz="3600">
                <a:solidFill>
                  <a:srgbClr val="38761D"/>
                </a:solidFill>
                <a:latin typeface="Calibri"/>
                <a:ea typeface="Calibri"/>
                <a:cs typeface="Calibri"/>
                <a:sym typeface="Calibri"/>
              </a:rPr>
              <a:t>Because of the increase of the number of immunocompromised patients. </a:t>
            </a:r>
            <a:endParaRPr sz="3600">
              <a:solidFill>
                <a:srgbClr val="38761D"/>
              </a:solidFill>
              <a:latin typeface="Calibri"/>
              <a:ea typeface="Calibri"/>
              <a:cs typeface="Calibri"/>
              <a:sym typeface="Calibri"/>
            </a:endParaRPr>
          </a:p>
          <a:p>
            <a:pPr indent="0" lvl="0" marL="965200" rtl="0" algn="ctr">
              <a:spcBef>
                <a:spcPts val="3400"/>
              </a:spcBef>
              <a:spcAft>
                <a:spcPts val="0"/>
              </a:spcAft>
              <a:buNone/>
            </a:pPr>
            <a:r>
              <a:rPr b="1" lang="en" sz="6000">
                <a:solidFill>
                  <a:srgbClr val="000000"/>
                </a:solidFill>
                <a:latin typeface="Josefin Sans"/>
                <a:ea typeface="Josefin Sans"/>
                <a:cs typeface="Josefin Sans"/>
                <a:sym typeface="Josefin Sans"/>
              </a:rPr>
              <a:t>Risk Factor</a:t>
            </a:r>
            <a:endParaRPr b="1" sz="6000">
              <a:solidFill>
                <a:srgbClr val="000000"/>
              </a:solidFill>
              <a:latin typeface="Josefin Sans"/>
              <a:ea typeface="Josefin Sans"/>
              <a:cs typeface="Josefin Sans"/>
              <a:sym typeface="Josefin Sans"/>
            </a:endParaRPr>
          </a:p>
          <a:p>
            <a:pPr indent="0" lvl="0" marL="0" rtl="0" algn="ctr">
              <a:spcBef>
                <a:spcPts val="3400"/>
              </a:spcBef>
              <a:spcAft>
                <a:spcPts val="0"/>
              </a:spcAft>
              <a:buNone/>
            </a:pPr>
            <a:r>
              <a:t/>
            </a:r>
            <a:endParaRPr sz="5000">
              <a:solidFill>
                <a:srgbClr val="000000"/>
              </a:solidFill>
            </a:endParaRPr>
          </a:p>
          <a:p>
            <a:pPr indent="0" lvl="0" marL="0" rtl="0" algn="l">
              <a:spcBef>
                <a:spcPts val="3400"/>
              </a:spcBef>
              <a:spcAft>
                <a:spcPts val="3400"/>
              </a:spcAft>
              <a:buNone/>
            </a:pPr>
            <a:r>
              <a:t/>
            </a:r>
            <a:endParaRPr sz="5000">
              <a:solidFill>
                <a:srgbClr val="000000"/>
              </a:solidFill>
            </a:endParaRPr>
          </a:p>
        </p:txBody>
      </p:sp>
      <p:sp>
        <p:nvSpPr>
          <p:cNvPr id="64" name="Google Shape;64;p14"/>
          <p:cNvSpPr txBox="1"/>
          <p:nvPr/>
        </p:nvSpPr>
        <p:spPr>
          <a:xfrm>
            <a:off x="0" y="908200"/>
            <a:ext cx="17419200" cy="1471500"/>
          </a:xfrm>
          <a:prstGeom prst="rect">
            <a:avLst/>
          </a:prstGeom>
          <a:noFill/>
          <a:ln>
            <a:noFill/>
          </a:ln>
        </p:spPr>
        <p:txBody>
          <a:bodyPr anchorCtr="0" anchor="t" bIns="191875" lIns="191875" spcFirstLastPara="1" rIns="191875" wrap="square" tIns="191875">
            <a:noAutofit/>
          </a:bodyPr>
          <a:lstStyle/>
          <a:p>
            <a:pPr indent="0" lvl="0" marL="0" rtl="0" algn="ctr">
              <a:spcBef>
                <a:spcPts val="0"/>
              </a:spcBef>
              <a:spcAft>
                <a:spcPts val="0"/>
              </a:spcAft>
              <a:buNone/>
            </a:pPr>
            <a:r>
              <a:rPr b="1" lang="en" sz="5900">
                <a:latin typeface="Josefin Sans"/>
                <a:ea typeface="Josefin Sans"/>
                <a:cs typeface="Josefin Sans"/>
                <a:sym typeface="Josefin Sans"/>
              </a:rPr>
              <a:t>Fungal Infection of Central Nervous System</a:t>
            </a:r>
            <a:endParaRPr b="1" sz="5900">
              <a:latin typeface="Josefin Sans"/>
              <a:ea typeface="Josefin Sans"/>
              <a:cs typeface="Josefin Sans"/>
              <a:sym typeface="Josefin Sans"/>
            </a:endParaRPr>
          </a:p>
        </p:txBody>
      </p:sp>
      <p:graphicFrame>
        <p:nvGraphicFramePr>
          <p:cNvPr id="65" name="Google Shape;65;p14"/>
          <p:cNvGraphicFramePr/>
          <p:nvPr/>
        </p:nvGraphicFramePr>
        <p:xfrm>
          <a:off x="594360" y="9093827"/>
          <a:ext cx="3000000" cy="3000000"/>
        </p:xfrm>
        <a:graphic>
          <a:graphicData uri="http://schemas.openxmlformats.org/drawingml/2006/table">
            <a:tbl>
              <a:tblPr>
                <a:noFill/>
                <a:tableStyleId>{3F6FB5DF-446A-48EF-A693-4ED02D29C277}</a:tableStyleId>
              </a:tblPr>
              <a:tblGrid>
                <a:gridCol w="6950825"/>
                <a:gridCol w="9281050"/>
              </a:tblGrid>
              <a:tr h="820675">
                <a:tc>
                  <a:txBody>
                    <a:bodyPr>
                      <a:noAutofit/>
                    </a:bodyPr>
                    <a:lstStyle/>
                    <a:p>
                      <a:pPr indent="0" lvl="0" marL="0" rtl="0" algn="l">
                        <a:spcBef>
                          <a:spcPts val="0"/>
                        </a:spcBef>
                        <a:spcAft>
                          <a:spcPts val="0"/>
                        </a:spcAft>
                        <a:buNone/>
                      </a:pPr>
                      <a:r>
                        <a:rPr lang="en" sz="3700">
                          <a:solidFill>
                            <a:srgbClr val="FF0000"/>
                          </a:solidFill>
                          <a:latin typeface="Calibri"/>
                          <a:ea typeface="Calibri"/>
                          <a:cs typeface="Calibri"/>
                          <a:sym typeface="Calibri"/>
                        </a:rPr>
                        <a:t>HIV/AIDS</a:t>
                      </a:r>
                      <a:endParaRPr sz="3700">
                        <a:solidFill>
                          <a:srgbClr val="FF0000"/>
                        </a:solidFill>
                        <a:latin typeface="Calibri"/>
                        <a:ea typeface="Calibri"/>
                        <a:cs typeface="Calibri"/>
                        <a:sym typeface="Calibri"/>
                      </a:endParaRPr>
                    </a:p>
                  </a:txBody>
                  <a:tcPr marT="188600" marB="188600" marR="193525" marL="1935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EAD3"/>
                    </a:solidFill>
                  </a:tcPr>
                </a:tc>
                <a:tc>
                  <a:txBody>
                    <a:bodyPr>
                      <a:noAutofit/>
                    </a:bodyPr>
                    <a:lstStyle/>
                    <a:p>
                      <a:pPr indent="0" lvl="0" marL="0" rtl="0" algn="l">
                        <a:spcBef>
                          <a:spcPts val="0"/>
                        </a:spcBef>
                        <a:spcAft>
                          <a:spcPts val="0"/>
                        </a:spcAft>
                        <a:buNone/>
                      </a:pPr>
                      <a:r>
                        <a:rPr lang="en" sz="3700">
                          <a:latin typeface="Calibri"/>
                          <a:ea typeface="Calibri"/>
                          <a:cs typeface="Calibri"/>
                          <a:sym typeface="Calibri"/>
                        </a:rPr>
                        <a:t>Hereditary immune defects</a:t>
                      </a:r>
                      <a:endParaRPr sz="3700">
                        <a:latin typeface="Calibri"/>
                        <a:ea typeface="Calibri"/>
                        <a:cs typeface="Calibri"/>
                        <a:sym typeface="Calibri"/>
                      </a:endParaRPr>
                    </a:p>
                  </a:txBody>
                  <a:tcPr marT="188600" marB="188600" marR="193525" marL="1935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EAD3"/>
                    </a:solidFill>
                  </a:tcPr>
                </a:tc>
              </a:tr>
              <a:tr h="820675">
                <a:tc>
                  <a:txBody>
                    <a:bodyPr>
                      <a:noAutofit/>
                    </a:bodyPr>
                    <a:lstStyle/>
                    <a:p>
                      <a:pPr indent="0" lvl="0" marL="0" rtl="0" algn="l">
                        <a:spcBef>
                          <a:spcPts val="0"/>
                        </a:spcBef>
                        <a:spcAft>
                          <a:spcPts val="0"/>
                        </a:spcAft>
                        <a:buNone/>
                      </a:pPr>
                      <a:r>
                        <a:rPr lang="en" sz="3700">
                          <a:solidFill>
                            <a:srgbClr val="FF0000"/>
                          </a:solidFill>
                          <a:latin typeface="Calibri"/>
                          <a:ea typeface="Calibri"/>
                          <a:cs typeface="Calibri"/>
                          <a:sym typeface="Calibri"/>
                        </a:rPr>
                        <a:t>Diabetes mellitus</a:t>
                      </a:r>
                      <a:endParaRPr sz="3700">
                        <a:solidFill>
                          <a:srgbClr val="FF0000"/>
                        </a:solidFill>
                        <a:latin typeface="Calibri"/>
                        <a:ea typeface="Calibri"/>
                        <a:cs typeface="Calibri"/>
                        <a:sym typeface="Calibri"/>
                      </a:endParaRPr>
                    </a:p>
                  </a:txBody>
                  <a:tcPr marT="188600" marB="188600" marR="193525" marL="1935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lang="en" sz="3700">
                          <a:latin typeface="Calibri"/>
                          <a:ea typeface="Calibri"/>
                          <a:cs typeface="Calibri"/>
                          <a:sym typeface="Calibri"/>
                        </a:rPr>
                        <a:t>Immunosuppressive medications</a:t>
                      </a:r>
                      <a:endParaRPr sz="3700">
                        <a:latin typeface="Calibri"/>
                        <a:ea typeface="Calibri"/>
                        <a:cs typeface="Calibri"/>
                        <a:sym typeface="Calibri"/>
                      </a:endParaRPr>
                    </a:p>
                  </a:txBody>
                  <a:tcPr marT="188600" marB="188600" marR="193525" marL="1935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B6D7A8"/>
                    </a:solidFill>
                  </a:tcPr>
                </a:tc>
              </a:tr>
              <a:tr h="1314450">
                <a:tc>
                  <a:txBody>
                    <a:bodyPr>
                      <a:noAutofit/>
                    </a:bodyPr>
                    <a:lstStyle/>
                    <a:p>
                      <a:pPr indent="0" lvl="0" marL="0" rtl="0" algn="l">
                        <a:spcBef>
                          <a:spcPts val="0"/>
                        </a:spcBef>
                        <a:spcAft>
                          <a:spcPts val="0"/>
                        </a:spcAft>
                        <a:buNone/>
                      </a:pPr>
                      <a:r>
                        <a:rPr lang="en" sz="3700">
                          <a:solidFill>
                            <a:srgbClr val="FF0000"/>
                          </a:solidFill>
                          <a:latin typeface="Calibri"/>
                          <a:ea typeface="Calibri"/>
                          <a:cs typeface="Calibri"/>
                          <a:sym typeface="Calibri"/>
                        </a:rPr>
                        <a:t>Solid organs transplantation</a:t>
                      </a:r>
                      <a:endParaRPr sz="3700">
                        <a:solidFill>
                          <a:srgbClr val="FF0000"/>
                        </a:solidFill>
                        <a:latin typeface="Calibri"/>
                        <a:ea typeface="Calibri"/>
                        <a:cs typeface="Calibri"/>
                        <a:sym typeface="Calibri"/>
                      </a:endParaRPr>
                    </a:p>
                  </a:txBody>
                  <a:tcPr marT="188600" marB="188600" marR="193525" marL="1935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EAD3"/>
                    </a:solidFill>
                  </a:tcPr>
                </a:tc>
                <a:tc>
                  <a:txBody>
                    <a:bodyPr>
                      <a:noAutofit/>
                    </a:bodyPr>
                    <a:lstStyle/>
                    <a:p>
                      <a:pPr indent="0" lvl="0" marL="0" rtl="0" algn="l">
                        <a:spcBef>
                          <a:spcPts val="0"/>
                        </a:spcBef>
                        <a:spcAft>
                          <a:spcPts val="0"/>
                        </a:spcAft>
                        <a:buNone/>
                      </a:pPr>
                      <a:r>
                        <a:rPr lang="en" sz="3700">
                          <a:latin typeface="Calibri"/>
                          <a:ea typeface="Calibri"/>
                          <a:cs typeface="Calibri"/>
                          <a:sym typeface="Calibri"/>
                        </a:rPr>
                        <a:t>Hematopoietic stem cell transplant (HSCT)</a:t>
                      </a:r>
                      <a:endParaRPr sz="3700">
                        <a:latin typeface="Calibri"/>
                        <a:ea typeface="Calibri"/>
                        <a:cs typeface="Calibri"/>
                        <a:sym typeface="Calibri"/>
                      </a:endParaRPr>
                    </a:p>
                  </a:txBody>
                  <a:tcPr marT="188600" marB="188600" marR="193525" marL="1935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EAD3"/>
                    </a:solidFill>
                  </a:tcPr>
                </a:tc>
              </a:tr>
              <a:tr h="820675">
                <a:tc>
                  <a:txBody>
                    <a:bodyPr>
                      <a:noAutofit/>
                    </a:bodyPr>
                    <a:lstStyle/>
                    <a:p>
                      <a:pPr indent="0" lvl="0" marL="0" rtl="0" algn="l">
                        <a:spcBef>
                          <a:spcPts val="0"/>
                        </a:spcBef>
                        <a:spcAft>
                          <a:spcPts val="0"/>
                        </a:spcAft>
                        <a:buNone/>
                      </a:pPr>
                      <a:r>
                        <a:rPr lang="en" sz="3700">
                          <a:solidFill>
                            <a:srgbClr val="FF0000"/>
                          </a:solidFill>
                          <a:latin typeface="Calibri"/>
                          <a:ea typeface="Calibri"/>
                          <a:cs typeface="Calibri"/>
                          <a:sym typeface="Calibri"/>
                        </a:rPr>
                        <a:t>Surgery or trauma </a:t>
                      </a:r>
                      <a:endParaRPr sz="3700">
                        <a:latin typeface="Calibri"/>
                        <a:ea typeface="Calibri"/>
                        <a:cs typeface="Calibri"/>
                        <a:sym typeface="Calibri"/>
                      </a:endParaRPr>
                    </a:p>
                  </a:txBody>
                  <a:tcPr marT="188600" marB="188600" marR="193525" marL="1935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lang="en" sz="3700">
                          <a:latin typeface="Calibri"/>
                          <a:ea typeface="Calibri"/>
                          <a:cs typeface="Calibri"/>
                          <a:sym typeface="Calibri"/>
                        </a:rPr>
                        <a:t>Neutropenia</a:t>
                      </a:r>
                      <a:endParaRPr sz="3700">
                        <a:latin typeface="Calibri"/>
                        <a:ea typeface="Calibri"/>
                        <a:cs typeface="Calibri"/>
                        <a:sym typeface="Calibri"/>
                      </a:endParaRPr>
                    </a:p>
                  </a:txBody>
                  <a:tcPr marT="188600" marB="188600" marR="193525" marL="1935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B6D7A8"/>
                    </a:solidFill>
                  </a:tcPr>
                </a:tc>
              </a:tr>
              <a:tr h="1314450">
                <a:tc>
                  <a:txBody>
                    <a:bodyPr>
                      <a:noAutofit/>
                    </a:bodyPr>
                    <a:lstStyle/>
                    <a:p>
                      <a:pPr indent="0" lvl="0" marL="0" rtl="0" algn="l">
                        <a:spcBef>
                          <a:spcPts val="0"/>
                        </a:spcBef>
                        <a:spcAft>
                          <a:spcPts val="0"/>
                        </a:spcAft>
                        <a:buClr>
                          <a:schemeClr val="dk1"/>
                        </a:buClr>
                        <a:buSzPts val="1100"/>
                        <a:buFont typeface="Arial"/>
                        <a:buNone/>
                      </a:pPr>
                      <a:r>
                        <a:rPr lang="en" sz="3700">
                          <a:solidFill>
                            <a:schemeClr val="dk1"/>
                          </a:solidFill>
                          <a:latin typeface="Calibri"/>
                          <a:ea typeface="Calibri"/>
                          <a:cs typeface="Calibri"/>
                          <a:sym typeface="Calibri"/>
                        </a:rPr>
                        <a:t>Malignancies</a:t>
                      </a:r>
                      <a:endParaRPr sz="3700">
                        <a:solidFill>
                          <a:schemeClr val="dk1"/>
                        </a:solidFill>
                        <a:latin typeface="Calibri"/>
                        <a:ea typeface="Calibri"/>
                        <a:cs typeface="Calibri"/>
                        <a:sym typeface="Calibri"/>
                      </a:endParaRPr>
                    </a:p>
                    <a:p>
                      <a:pPr indent="0" lvl="0" marL="0" rtl="0" algn="l">
                        <a:spcBef>
                          <a:spcPts val="0"/>
                        </a:spcBef>
                        <a:spcAft>
                          <a:spcPts val="0"/>
                        </a:spcAft>
                        <a:buNone/>
                      </a:pPr>
                      <a:r>
                        <a:t/>
                      </a:r>
                      <a:endParaRPr sz="3700">
                        <a:solidFill>
                          <a:srgbClr val="FF0000"/>
                        </a:solidFill>
                        <a:latin typeface="Calibri"/>
                        <a:ea typeface="Calibri"/>
                        <a:cs typeface="Calibri"/>
                        <a:sym typeface="Calibri"/>
                      </a:endParaRPr>
                    </a:p>
                  </a:txBody>
                  <a:tcPr marT="188600" marB="188600" marR="193525" marL="1935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EAD3"/>
                    </a:solidFill>
                  </a:tcPr>
                </a:tc>
                <a:tc>
                  <a:txBody>
                    <a:bodyPr>
                      <a:noAutofit/>
                    </a:bodyPr>
                    <a:lstStyle/>
                    <a:p>
                      <a:pPr indent="0" lvl="0" marL="0" rtl="0" algn="l">
                        <a:spcBef>
                          <a:spcPts val="0"/>
                        </a:spcBef>
                        <a:spcAft>
                          <a:spcPts val="0"/>
                        </a:spcAft>
                        <a:buNone/>
                      </a:pPr>
                      <a:r>
                        <a:rPr lang="en" sz="3700">
                          <a:latin typeface="Calibri"/>
                          <a:ea typeface="Calibri"/>
                          <a:cs typeface="Calibri"/>
                          <a:sym typeface="Calibri"/>
                        </a:rPr>
                        <a:t>Indwelling catheters (e.g. candidemia --&gt;</a:t>
                      </a:r>
                      <a:r>
                        <a:rPr lang="en" sz="3700">
                          <a:solidFill>
                            <a:schemeClr val="dk1"/>
                          </a:solidFill>
                          <a:latin typeface="Calibri"/>
                          <a:ea typeface="Calibri"/>
                          <a:cs typeface="Calibri"/>
                          <a:sym typeface="Calibri"/>
                        </a:rPr>
                        <a:t> </a:t>
                      </a:r>
                      <a:r>
                        <a:rPr lang="en" sz="3700">
                          <a:latin typeface="Calibri"/>
                          <a:ea typeface="Calibri"/>
                          <a:cs typeface="Calibri"/>
                          <a:sym typeface="Calibri"/>
                        </a:rPr>
                        <a:t>CNS seeding) </a:t>
                      </a:r>
                      <a:endParaRPr sz="3700">
                        <a:latin typeface="Calibri"/>
                        <a:ea typeface="Calibri"/>
                        <a:cs typeface="Calibri"/>
                        <a:sym typeface="Calibri"/>
                      </a:endParaRPr>
                    </a:p>
                  </a:txBody>
                  <a:tcPr marT="188600" marB="188600" marR="193525" marL="1935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EAD3"/>
                    </a:solidFill>
                  </a:tcPr>
                </a:tc>
              </a:tr>
            </a:tbl>
          </a:graphicData>
        </a:graphic>
      </p:graphicFrame>
      <p:sp>
        <p:nvSpPr>
          <p:cNvPr id="66" name="Google Shape;66;p14"/>
          <p:cNvSpPr txBox="1"/>
          <p:nvPr/>
        </p:nvSpPr>
        <p:spPr>
          <a:xfrm>
            <a:off x="287425" y="15520225"/>
            <a:ext cx="17131500" cy="6921900"/>
          </a:xfrm>
          <a:prstGeom prst="rect">
            <a:avLst/>
          </a:prstGeom>
          <a:noFill/>
          <a:ln>
            <a:noFill/>
          </a:ln>
        </p:spPr>
        <p:txBody>
          <a:bodyPr anchorCtr="0" anchor="t" bIns="191875" lIns="191875" spcFirstLastPara="1" rIns="191875" wrap="square" tIns="191875">
            <a:noAutofit/>
          </a:bodyPr>
          <a:lstStyle/>
          <a:p>
            <a:pPr indent="0" lvl="0" marL="0" rtl="0" algn="ctr">
              <a:spcBef>
                <a:spcPts val="0"/>
              </a:spcBef>
              <a:spcAft>
                <a:spcPts val="0"/>
              </a:spcAft>
              <a:buClr>
                <a:srgbClr val="000000"/>
              </a:buClr>
              <a:buSzPts val="2300"/>
              <a:buFont typeface="Arial"/>
              <a:buNone/>
            </a:pPr>
            <a:r>
              <a:rPr lang="en" sz="5000">
                <a:latin typeface="Josefin Sans"/>
                <a:ea typeface="Josefin Sans"/>
                <a:cs typeface="Josefin Sans"/>
                <a:sym typeface="Josefin Sans"/>
              </a:rPr>
              <a:t>How fungi reach the central nervous system?</a:t>
            </a:r>
            <a:endParaRPr sz="5000">
              <a:latin typeface="Josefin Sans"/>
              <a:ea typeface="Josefin Sans"/>
              <a:cs typeface="Josefin Sans"/>
              <a:sym typeface="Josefin Sans"/>
            </a:endParaRPr>
          </a:p>
          <a:p>
            <a:pPr indent="0" lvl="0" marL="0" rtl="0" algn="ctr">
              <a:spcBef>
                <a:spcPts val="0"/>
              </a:spcBef>
              <a:spcAft>
                <a:spcPts val="0"/>
              </a:spcAft>
              <a:buClr>
                <a:srgbClr val="000000"/>
              </a:buClr>
              <a:buSzPts val="2300"/>
              <a:buFont typeface="Arial"/>
              <a:buNone/>
            </a:pPr>
            <a:r>
              <a:t/>
            </a:r>
            <a:endParaRPr sz="5000">
              <a:latin typeface="Josefin Sans"/>
              <a:ea typeface="Josefin Sans"/>
              <a:cs typeface="Josefin Sans"/>
              <a:sym typeface="Josefin Sans"/>
            </a:endParaRPr>
          </a:p>
          <a:p>
            <a:pPr indent="0" lvl="0" marL="0" rtl="0" algn="l">
              <a:spcBef>
                <a:spcPts val="0"/>
              </a:spcBef>
              <a:spcAft>
                <a:spcPts val="0"/>
              </a:spcAft>
              <a:buClr>
                <a:srgbClr val="000000"/>
              </a:buClr>
              <a:buSzPts val="2300"/>
              <a:buFont typeface="Arial"/>
              <a:buNone/>
            </a:pPr>
            <a:r>
              <a:rPr lang="en" sz="3800">
                <a:solidFill>
                  <a:schemeClr val="dk1"/>
                </a:solidFill>
                <a:latin typeface="Calibri"/>
                <a:ea typeface="Calibri"/>
                <a:cs typeface="Calibri"/>
                <a:sym typeface="Calibri"/>
              </a:rPr>
              <a:t>Fungi reach the central nervous system by different mechanisms:</a:t>
            </a:r>
            <a:endParaRPr sz="3800">
              <a:solidFill>
                <a:schemeClr val="dk1"/>
              </a:solidFill>
              <a:latin typeface="Calibri"/>
              <a:ea typeface="Calibri"/>
              <a:cs typeface="Calibri"/>
              <a:sym typeface="Calibri"/>
            </a:endParaRPr>
          </a:p>
          <a:p>
            <a:pPr indent="-774700" lvl="0" marL="965200" rtl="0" algn="l">
              <a:spcBef>
                <a:spcPts val="0"/>
              </a:spcBef>
              <a:spcAft>
                <a:spcPts val="0"/>
              </a:spcAft>
              <a:buClr>
                <a:schemeClr val="dk1"/>
              </a:buClr>
              <a:buSzPts val="4600"/>
              <a:buFont typeface="Calibri"/>
              <a:buAutoNum type="arabicPeriod"/>
            </a:pPr>
            <a:r>
              <a:rPr lang="en" sz="4600">
                <a:solidFill>
                  <a:schemeClr val="dk1"/>
                </a:solidFill>
                <a:latin typeface="Calibri"/>
                <a:ea typeface="Calibri"/>
                <a:cs typeface="Calibri"/>
                <a:sym typeface="Calibri"/>
              </a:rPr>
              <a:t>Hematogenous spread</a:t>
            </a:r>
            <a:endParaRPr sz="4600">
              <a:solidFill>
                <a:schemeClr val="dk1"/>
              </a:solidFill>
              <a:latin typeface="Calibri"/>
              <a:ea typeface="Calibri"/>
              <a:cs typeface="Calibri"/>
              <a:sym typeface="Calibri"/>
            </a:endParaRPr>
          </a:p>
          <a:p>
            <a:pPr indent="-774700" lvl="0" marL="965200" rtl="0" algn="l">
              <a:spcBef>
                <a:spcPts val="0"/>
              </a:spcBef>
              <a:spcAft>
                <a:spcPts val="0"/>
              </a:spcAft>
              <a:buClr>
                <a:schemeClr val="dk1"/>
              </a:buClr>
              <a:buSzPts val="4600"/>
              <a:buFont typeface="Calibri"/>
              <a:buAutoNum type="arabicPeriod"/>
            </a:pPr>
            <a:r>
              <a:rPr lang="en" sz="4600">
                <a:solidFill>
                  <a:schemeClr val="dk1"/>
                </a:solidFill>
                <a:latin typeface="Calibri"/>
                <a:ea typeface="Calibri"/>
                <a:cs typeface="Calibri"/>
                <a:sym typeface="Calibri"/>
              </a:rPr>
              <a:t>Local extension from the paranasal sinuses, the ear, or the orbits.</a:t>
            </a:r>
            <a:endParaRPr sz="4600">
              <a:solidFill>
                <a:schemeClr val="dk1"/>
              </a:solidFill>
              <a:latin typeface="Calibri"/>
              <a:ea typeface="Calibri"/>
              <a:cs typeface="Calibri"/>
              <a:sym typeface="Calibri"/>
            </a:endParaRPr>
          </a:p>
          <a:p>
            <a:pPr indent="-774700" lvl="0" marL="965200" rtl="0" algn="l">
              <a:spcBef>
                <a:spcPts val="0"/>
              </a:spcBef>
              <a:spcAft>
                <a:spcPts val="0"/>
              </a:spcAft>
              <a:buClr>
                <a:schemeClr val="dk1"/>
              </a:buClr>
              <a:buSzPts val="4600"/>
              <a:buFont typeface="Calibri"/>
              <a:buAutoNum type="arabicPeriod"/>
            </a:pPr>
            <a:r>
              <a:rPr lang="en" sz="4600">
                <a:solidFill>
                  <a:schemeClr val="dk1"/>
                </a:solidFill>
                <a:latin typeface="Calibri"/>
                <a:ea typeface="Calibri"/>
                <a:cs typeface="Calibri"/>
                <a:sym typeface="Calibri"/>
              </a:rPr>
              <a:t>Traumatic introduction:</a:t>
            </a:r>
            <a:endParaRPr sz="4600">
              <a:solidFill>
                <a:schemeClr val="dk1"/>
              </a:solidFill>
              <a:latin typeface="Calibri"/>
              <a:ea typeface="Calibri"/>
              <a:cs typeface="Calibri"/>
              <a:sym typeface="Calibri"/>
            </a:endParaRPr>
          </a:p>
          <a:p>
            <a:pPr indent="-723900" lvl="0" marL="965200" rtl="0" algn="l">
              <a:spcBef>
                <a:spcPts val="0"/>
              </a:spcBef>
              <a:spcAft>
                <a:spcPts val="0"/>
              </a:spcAft>
              <a:buClr>
                <a:schemeClr val="dk1"/>
              </a:buClr>
              <a:buSzPts val="3800"/>
              <a:buFont typeface="Calibri"/>
              <a:buChar char="➔"/>
            </a:pPr>
            <a:r>
              <a:rPr lang="en" sz="3800">
                <a:solidFill>
                  <a:schemeClr val="dk1"/>
                </a:solidFill>
                <a:latin typeface="Calibri"/>
                <a:ea typeface="Calibri"/>
                <a:cs typeface="Calibri"/>
                <a:sym typeface="Calibri"/>
              </a:rPr>
              <a:t>Surgical procedures</a:t>
            </a:r>
            <a:endParaRPr sz="3800">
              <a:solidFill>
                <a:schemeClr val="dk1"/>
              </a:solidFill>
              <a:latin typeface="Calibri"/>
              <a:ea typeface="Calibri"/>
              <a:cs typeface="Calibri"/>
              <a:sym typeface="Calibri"/>
            </a:endParaRPr>
          </a:p>
          <a:p>
            <a:pPr indent="-723900" lvl="0" marL="965200" rtl="0" algn="l">
              <a:spcBef>
                <a:spcPts val="0"/>
              </a:spcBef>
              <a:spcAft>
                <a:spcPts val="0"/>
              </a:spcAft>
              <a:buClr>
                <a:schemeClr val="dk1"/>
              </a:buClr>
              <a:buSzPts val="3800"/>
              <a:buFont typeface="Calibri"/>
              <a:buChar char="➔"/>
            </a:pPr>
            <a:r>
              <a:rPr lang="en" sz="3800">
                <a:solidFill>
                  <a:schemeClr val="dk1"/>
                </a:solidFill>
                <a:latin typeface="Calibri"/>
                <a:ea typeface="Calibri"/>
                <a:cs typeface="Calibri"/>
                <a:sym typeface="Calibri"/>
              </a:rPr>
              <a:t>Head trauma </a:t>
            </a:r>
            <a:endParaRPr sz="3800">
              <a:solidFill>
                <a:schemeClr val="dk1"/>
              </a:solidFill>
              <a:latin typeface="Calibri"/>
              <a:ea typeface="Calibri"/>
              <a:cs typeface="Calibri"/>
              <a:sym typeface="Calibri"/>
            </a:endParaRPr>
          </a:p>
          <a:p>
            <a:pPr indent="-723900" lvl="0" marL="965200" rtl="0" algn="l">
              <a:spcBef>
                <a:spcPts val="0"/>
              </a:spcBef>
              <a:spcAft>
                <a:spcPts val="0"/>
              </a:spcAft>
              <a:buClr>
                <a:schemeClr val="dk1"/>
              </a:buClr>
              <a:buSzPts val="3800"/>
              <a:buFont typeface="Calibri"/>
              <a:buChar char="➔"/>
            </a:pPr>
            <a:r>
              <a:rPr lang="en" sz="3800">
                <a:solidFill>
                  <a:schemeClr val="dk1"/>
                </a:solidFill>
                <a:latin typeface="Calibri"/>
                <a:ea typeface="Calibri"/>
                <a:cs typeface="Calibri"/>
                <a:sym typeface="Calibri"/>
              </a:rPr>
              <a:t>Injections</a:t>
            </a:r>
            <a:endParaRPr sz="5000">
              <a:latin typeface="Calibri"/>
              <a:ea typeface="Calibri"/>
              <a:cs typeface="Calibri"/>
              <a:sym typeface="Calibri"/>
            </a:endParaRPr>
          </a:p>
          <a:p>
            <a:pPr indent="-723900" lvl="0" marL="965200" rtl="0" algn="l">
              <a:spcBef>
                <a:spcPts val="0"/>
              </a:spcBef>
              <a:spcAft>
                <a:spcPts val="0"/>
              </a:spcAft>
              <a:buClr>
                <a:schemeClr val="dk1"/>
              </a:buClr>
              <a:buSzPts val="3800"/>
              <a:buFont typeface="Calibri"/>
              <a:buChar char="➔"/>
            </a:pPr>
            <a:r>
              <a:rPr lang="en" sz="3800">
                <a:solidFill>
                  <a:schemeClr val="dk1"/>
                </a:solidFill>
                <a:latin typeface="Calibri"/>
                <a:ea typeface="Calibri"/>
                <a:cs typeface="Calibri"/>
                <a:sym typeface="Calibri"/>
              </a:rPr>
              <a:t>lumbar punctures</a:t>
            </a:r>
            <a:endParaRPr sz="3800">
              <a:latin typeface="Calibri"/>
              <a:ea typeface="Calibri"/>
              <a:cs typeface="Calibri"/>
              <a:sym typeface="Calibri"/>
            </a:endParaRPr>
          </a:p>
        </p:txBody>
      </p:sp>
      <p:pic>
        <p:nvPicPr>
          <p:cNvPr id="67" name="Google Shape;67;p14"/>
          <p:cNvPicPr preferRelativeResize="0"/>
          <p:nvPr/>
        </p:nvPicPr>
        <p:blipFill>
          <a:blip r:embed="rId4">
            <a:alphaModFix/>
          </a:blip>
          <a:stretch>
            <a:fillRect/>
          </a:stretch>
        </p:blipFill>
        <p:spPr>
          <a:xfrm>
            <a:off x="4733344" y="2488152"/>
            <a:ext cx="9586545" cy="6681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5"/>
          <p:cNvSpPr txBox="1"/>
          <p:nvPr>
            <p:ph idx="1" type="body"/>
          </p:nvPr>
        </p:nvSpPr>
        <p:spPr>
          <a:xfrm>
            <a:off x="594307" y="2951251"/>
            <a:ext cx="16231800" cy="4727700"/>
          </a:xfrm>
          <a:prstGeom prst="rect">
            <a:avLst/>
          </a:prstGeom>
          <a:noFill/>
        </p:spPr>
        <p:txBody>
          <a:bodyPr anchorCtr="0" anchor="t" bIns="191875" lIns="191875" spcFirstLastPara="1" rIns="191875" wrap="square" tIns="191875">
            <a:noAutofit/>
          </a:bodyPr>
          <a:lstStyle/>
          <a:p>
            <a:pPr indent="0" lvl="0" marL="0" rtl="0" algn="l">
              <a:spcBef>
                <a:spcPts val="0"/>
              </a:spcBef>
              <a:spcAft>
                <a:spcPts val="0"/>
              </a:spcAft>
              <a:buNone/>
            </a:pPr>
            <a:r>
              <a:rPr lang="en" sz="3600">
                <a:solidFill>
                  <a:srgbClr val="000000"/>
                </a:solidFill>
                <a:latin typeface="Josefin Sans"/>
                <a:ea typeface="Josefin Sans"/>
                <a:cs typeface="Josefin Sans"/>
                <a:sym typeface="Josefin Sans"/>
              </a:rPr>
              <a:t>These clinical syndromes can occur either alone or in combination: </a:t>
            </a:r>
            <a:endParaRPr sz="3600">
              <a:solidFill>
                <a:srgbClr val="000000"/>
              </a:solidFill>
              <a:latin typeface="Josefin Sans"/>
              <a:ea typeface="Josefin Sans"/>
              <a:cs typeface="Josefin Sans"/>
              <a:sym typeface="Josefin Sans"/>
            </a:endParaRPr>
          </a:p>
          <a:p>
            <a:pPr indent="0" lvl="0" marL="0" rtl="0" algn="l">
              <a:spcBef>
                <a:spcPts val="3400"/>
              </a:spcBef>
              <a:spcAft>
                <a:spcPts val="0"/>
              </a:spcAft>
              <a:buNone/>
            </a:pPr>
            <a:r>
              <a:t/>
            </a:r>
            <a:endParaRPr sz="3400">
              <a:solidFill>
                <a:srgbClr val="000000"/>
              </a:solidFill>
              <a:latin typeface="Comic Sans MS"/>
              <a:ea typeface="Comic Sans MS"/>
              <a:cs typeface="Comic Sans MS"/>
              <a:sym typeface="Comic Sans MS"/>
            </a:endParaRPr>
          </a:p>
          <a:p>
            <a:pPr indent="0" lvl="0" marL="0" rtl="0" algn="l">
              <a:spcBef>
                <a:spcPts val="3400"/>
              </a:spcBef>
              <a:spcAft>
                <a:spcPts val="0"/>
              </a:spcAft>
              <a:buNone/>
            </a:pPr>
            <a:r>
              <a:t/>
            </a:r>
            <a:endParaRPr sz="3400">
              <a:solidFill>
                <a:srgbClr val="000000"/>
              </a:solidFill>
              <a:latin typeface="Comic Sans MS"/>
              <a:ea typeface="Comic Sans MS"/>
              <a:cs typeface="Comic Sans MS"/>
              <a:sym typeface="Comic Sans MS"/>
            </a:endParaRPr>
          </a:p>
          <a:p>
            <a:pPr indent="0" lvl="0" marL="0" rtl="0" algn="l">
              <a:spcBef>
                <a:spcPts val="3400"/>
              </a:spcBef>
              <a:spcAft>
                <a:spcPts val="3400"/>
              </a:spcAft>
              <a:buNone/>
            </a:pPr>
            <a:r>
              <a:rPr lang="en" sz="3600">
                <a:solidFill>
                  <a:srgbClr val="000000"/>
                </a:solidFill>
                <a:latin typeface="Calibri"/>
                <a:ea typeface="Calibri"/>
                <a:cs typeface="Calibri"/>
                <a:sym typeface="Calibri"/>
              </a:rPr>
              <a:t>Certain clinical syndromes are specific for certain fungi can give us a clue.</a:t>
            </a:r>
            <a:endParaRPr sz="3600">
              <a:solidFill>
                <a:srgbClr val="000000"/>
              </a:solidFill>
              <a:latin typeface="Calibri"/>
              <a:ea typeface="Calibri"/>
              <a:cs typeface="Calibri"/>
              <a:sym typeface="Calibri"/>
            </a:endParaRPr>
          </a:p>
        </p:txBody>
      </p:sp>
      <p:sp>
        <p:nvSpPr>
          <p:cNvPr id="73" name="Google Shape;73;p15"/>
          <p:cNvSpPr txBox="1"/>
          <p:nvPr/>
        </p:nvSpPr>
        <p:spPr>
          <a:xfrm>
            <a:off x="0" y="0"/>
            <a:ext cx="17419200" cy="2379600"/>
          </a:xfrm>
          <a:prstGeom prst="rect">
            <a:avLst/>
          </a:prstGeom>
          <a:noFill/>
          <a:ln>
            <a:noFill/>
          </a:ln>
        </p:spPr>
        <p:txBody>
          <a:bodyPr anchorCtr="0" anchor="t" bIns="191875" lIns="191875" spcFirstLastPara="1" rIns="191875" wrap="square" tIns="191875">
            <a:noAutofit/>
          </a:bodyPr>
          <a:lstStyle/>
          <a:p>
            <a:pPr indent="0" lvl="0" marL="0" rtl="0" algn="ctr">
              <a:spcBef>
                <a:spcPts val="0"/>
              </a:spcBef>
              <a:spcAft>
                <a:spcPts val="0"/>
              </a:spcAft>
              <a:buNone/>
            </a:pPr>
            <a:r>
              <a:rPr b="1" lang="en" sz="5900">
                <a:latin typeface="Josefin Sans"/>
                <a:ea typeface="Josefin Sans"/>
                <a:cs typeface="Josefin Sans"/>
                <a:sym typeface="Josefin Sans"/>
              </a:rPr>
              <a:t>Clinical Syndromes</a:t>
            </a:r>
            <a:endParaRPr b="1" sz="5900">
              <a:latin typeface="Josefin Sans"/>
              <a:ea typeface="Josefin Sans"/>
              <a:cs typeface="Josefin Sans"/>
              <a:sym typeface="Josefin Sans"/>
            </a:endParaRPr>
          </a:p>
        </p:txBody>
      </p:sp>
      <p:graphicFrame>
        <p:nvGraphicFramePr>
          <p:cNvPr id="74" name="Google Shape;74;p15"/>
          <p:cNvGraphicFramePr/>
          <p:nvPr/>
        </p:nvGraphicFramePr>
        <p:xfrm>
          <a:off x="593725" y="4118657"/>
          <a:ext cx="3000000" cy="3000000"/>
        </p:xfrm>
        <a:graphic>
          <a:graphicData uri="http://schemas.openxmlformats.org/drawingml/2006/table">
            <a:tbl>
              <a:tblPr>
                <a:noFill/>
                <a:tableStyleId>{3F6FB5DF-446A-48EF-A693-4ED02D29C277}</a:tableStyleId>
              </a:tblPr>
              <a:tblGrid>
                <a:gridCol w="6950825"/>
                <a:gridCol w="9281050"/>
              </a:tblGrid>
              <a:tr h="820675">
                <a:tc>
                  <a:txBody>
                    <a:bodyPr>
                      <a:noAutofit/>
                    </a:bodyPr>
                    <a:lstStyle/>
                    <a:p>
                      <a:pPr indent="0" lvl="0" marL="0" rtl="0" algn="l">
                        <a:spcBef>
                          <a:spcPts val="0"/>
                        </a:spcBef>
                        <a:spcAft>
                          <a:spcPts val="0"/>
                        </a:spcAft>
                        <a:buNone/>
                      </a:pPr>
                      <a:r>
                        <a:rPr lang="en" sz="3700">
                          <a:latin typeface="Calibri"/>
                          <a:ea typeface="Calibri"/>
                          <a:cs typeface="Calibri"/>
                          <a:sym typeface="Calibri"/>
                        </a:rPr>
                        <a:t>1- Meningitis:</a:t>
                      </a:r>
                      <a:endParaRPr sz="37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c>
                  <a:txBody>
                    <a:bodyPr>
                      <a:noAutofit/>
                    </a:bodyPr>
                    <a:lstStyle/>
                    <a:p>
                      <a:pPr indent="0" lvl="0" marL="0" rtl="0" algn="l">
                        <a:spcBef>
                          <a:spcPts val="0"/>
                        </a:spcBef>
                        <a:spcAft>
                          <a:spcPts val="0"/>
                        </a:spcAft>
                        <a:buNone/>
                      </a:pPr>
                      <a:r>
                        <a:rPr lang="en" sz="3700">
                          <a:latin typeface="Calibri"/>
                          <a:ea typeface="Calibri"/>
                          <a:cs typeface="Calibri"/>
                          <a:sym typeface="Calibri"/>
                        </a:rPr>
                        <a:t>2- Brain abscess: </a:t>
                      </a:r>
                      <a:endParaRPr sz="37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r>
              <a:tr h="820675">
                <a:tc>
                  <a:txBody>
                    <a:bodyPr>
                      <a:noAutofit/>
                    </a:bodyPr>
                    <a:lstStyle/>
                    <a:p>
                      <a:pPr indent="0" lvl="0" marL="0" rtl="0" algn="l">
                        <a:spcBef>
                          <a:spcPts val="0"/>
                        </a:spcBef>
                        <a:spcAft>
                          <a:spcPts val="0"/>
                        </a:spcAft>
                        <a:buNone/>
                      </a:pPr>
                      <a:r>
                        <a:rPr lang="en" sz="3700">
                          <a:latin typeface="Calibri"/>
                          <a:ea typeface="Calibri"/>
                          <a:cs typeface="Calibri"/>
                          <a:sym typeface="Calibri"/>
                        </a:rPr>
                        <a:t>Sub acute or Chronic</a:t>
                      </a:r>
                      <a:endParaRPr sz="37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lang="en" sz="3700">
                          <a:latin typeface="Calibri"/>
                          <a:ea typeface="Calibri"/>
                          <a:cs typeface="Calibri"/>
                          <a:sym typeface="Calibri"/>
                        </a:rPr>
                        <a:t>With or without vascular invasion</a:t>
                      </a:r>
                      <a:endParaRPr sz="37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r>
            </a:tbl>
          </a:graphicData>
        </a:graphic>
      </p:graphicFrame>
      <p:sp>
        <p:nvSpPr>
          <p:cNvPr id="75" name="Google Shape;75;p15"/>
          <p:cNvSpPr txBox="1"/>
          <p:nvPr/>
        </p:nvSpPr>
        <p:spPr>
          <a:xfrm>
            <a:off x="594519" y="6916107"/>
            <a:ext cx="16231800" cy="1571400"/>
          </a:xfrm>
          <a:prstGeom prst="rect">
            <a:avLst/>
          </a:prstGeom>
          <a:noFill/>
          <a:ln>
            <a:noFill/>
          </a:ln>
        </p:spPr>
        <p:txBody>
          <a:bodyPr anchorCtr="0" anchor="t" bIns="191875" lIns="191875" spcFirstLastPara="1" rIns="191875" wrap="square" tIns="191875">
            <a:noAutofit/>
          </a:bodyPr>
          <a:lstStyle/>
          <a:p>
            <a:pPr indent="0" lvl="0" marL="0" rtl="0" algn="ctr">
              <a:spcBef>
                <a:spcPts val="0"/>
              </a:spcBef>
              <a:spcAft>
                <a:spcPts val="0"/>
              </a:spcAft>
              <a:buNone/>
            </a:pPr>
            <a:r>
              <a:rPr b="1" lang="en" sz="5000">
                <a:latin typeface="Josefin Sans"/>
                <a:ea typeface="Josefin Sans"/>
                <a:cs typeface="Josefin Sans"/>
                <a:sym typeface="Josefin Sans"/>
              </a:rPr>
              <a:t>Etiology</a:t>
            </a:r>
            <a:endParaRPr b="1" sz="3800">
              <a:latin typeface="Josefin Sans"/>
              <a:ea typeface="Josefin Sans"/>
              <a:cs typeface="Josefin Sans"/>
              <a:sym typeface="Josefin Sans"/>
            </a:endParaRPr>
          </a:p>
          <a:p>
            <a:pPr indent="0" lvl="0" marL="0" rtl="0" algn="l">
              <a:spcBef>
                <a:spcPts val="0"/>
              </a:spcBef>
              <a:spcAft>
                <a:spcPts val="0"/>
              </a:spcAft>
              <a:buNone/>
            </a:pPr>
            <a:r>
              <a:rPr lang="en" sz="3800">
                <a:latin typeface="Calibri"/>
                <a:ea typeface="Calibri"/>
                <a:cs typeface="Calibri"/>
                <a:sym typeface="Calibri"/>
              </a:rPr>
              <a:t>Several fungal agents can cause CNS infections: </a:t>
            </a:r>
            <a:endParaRPr sz="3800">
              <a:latin typeface="Calibri"/>
              <a:ea typeface="Calibri"/>
              <a:cs typeface="Calibri"/>
              <a:sym typeface="Calibri"/>
            </a:endParaRPr>
          </a:p>
        </p:txBody>
      </p:sp>
      <p:graphicFrame>
        <p:nvGraphicFramePr>
          <p:cNvPr id="76" name="Google Shape;76;p15"/>
          <p:cNvGraphicFramePr/>
          <p:nvPr/>
        </p:nvGraphicFramePr>
        <p:xfrm>
          <a:off x="593725" y="8801910"/>
          <a:ext cx="3000000" cy="3000000"/>
        </p:xfrm>
        <a:graphic>
          <a:graphicData uri="http://schemas.openxmlformats.org/drawingml/2006/table">
            <a:tbl>
              <a:tblPr>
                <a:noFill/>
                <a:tableStyleId>{3F6FB5DF-446A-48EF-A693-4ED02D29C277}</a:tableStyleId>
              </a:tblPr>
              <a:tblGrid>
                <a:gridCol w="4089350"/>
                <a:gridCol w="6470700"/>
                <a:gridCol w="5671825"/>
              </a:tblGrid>
              <a:tr h="749350">
                <a:tc>
                  <a:txBody>
                    <a:bodyPr>
                      <a:noAutofit/>
                    </a:bodyPr>
                    <a:lstStyle/>
                    <a:p>
                      <a:pPr indent="0" lvl="0" marL="0" rtl="0" algn="l">
                        <a:spcBef>
                          <a:spcPts val="0"/>
                        </a:spcBef>
                        <a:spcAft>
                          <a:spcPts val="0"/>
                        </a:spcAft>
                        <a:buNone/>
                      </a:pPr>
                      <a:r>
                        <a:rPr b="1" lang="en" sz="3600">
                          <a:latin typeface="Calibri"/>
                          <a:ea typeface="Calibri"/>
                          <a:cs typeface="Calibri"/>
                          <a:sym typeface="Calibri"/>
                        </a:rPr>
                        <a:t>Yeast</a:t>
                      </a:r>
                      <a:endParaRPr b="1" sz="36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c>
                  <a:txBody>
                    <a:bodyPr>
                      <a:noAutofit/>
                    </a:bodyPr>
                    <a:lstStyle/>
                    <a:p>
                      <a:pPr indent="0" lvl="0" marL="0" rtl="0" algn="l">
                        <a:spcBef>
                          <a:spcPts val="0"/>
                        </a:spcBef>
                        <a:spcAft>
                          <a:spcPts val="0"/>
                        </a:spcAft>
                        <a:buNone/>
                      </a:pPr>
                      <a:r>
                        <a:rPr b="1" lang="en" sz="3600">
                          <a:latin typeface="Calibri"/>
                          <a:ea typeface="Calibri"/>
                          <a:cs typeface="Calibri"/>
                          <a:sym typeface="Calibri"/>
                        </a:rPr>
                        <a:t>Mould</a:t>
                      </a:r>
                      <a:endParaRPr b="1" sz="36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c>
                  <a:txBody>
                    <a:bodyPr>
                      <a:noAutofit/>
                    </a:bodyPr>
                    <a:lstStyle/>
                    <a:p>
                      <a:pPr indent="0" lvl="0" marL="0" rtl="0" algn="l">
                        <a:spcBef>
                          <a:spcPts val="0"/>
                        </a:spcBef>
                        <a:spcAft>
                          <a:spcPts val="0"/>
                        </a:spcAft>
                        <a:buNone/>
                      </a:pPr>
                      <a:r>
                        <a:rPr b="1" lang="en" sz="3600">
                          <a:latin typeface="Calibri"/>
                          <a:ea typeface="Calibri"/>
                          <a:cs typeface="Calibri"/>
                          <a:sym typeface="Calibri"/>
                        </a:rPr>
                        <a:t>Dimorphic</a:t>
                      </a:r>
                      <a:endParaRPr b="1" sz="36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r>
              <a:tr h="749350">
                <a:tc>
                  <a:txBody>
                    <a:bodyPr>
                      <a:noAutofit/>
                    </a:bodyPr>
                    <a:lstStyle/>
                    <a:p>
                      <a:pPr indent="0" lvl="0" marL="0" rtl="0" algn="l">
                        <a:spcBef>
                          <a:spcPts val="0"/>
                        </a:spcBef>
                        <a:spcAft>
                          <a:spcPts val="0"/>
                        </a:spcAft>
                        <a:buNone/>
                      </a:pPr>
                      <a:r>
                        <a:rPr b="1" lang="en" sz="3300">
                          <a:solidFill>
                            <a:srgbClr val="FF0000"/>
                          </a:solidFill>
                          <a:latin typeface="Calibri"/>
                          <a:ea typeface="Calibri"/>
                          <a:cs typeface="Calibri"/>
                          <a:sym typeface="Calibri"/>
                        </a:rPr>
                        <a:t>Candida spp</a:t>
                      </a:r>
                      <a:endParaRPr b="1" sz="3300">
                        <a:solidFill>
                          <a:srgbClr val="FF0000"/>
                        </a:solidFill>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b="1" lang="en" sz="3300">
                          <a:solidFill>
                            <a:srgbClr val="FF0000"/>
                          </a:solidFill>
                          <a:latin typeface="Calibri"/>
                          <a:ea typeface="Calibri"/>
                          <a:cs typeface="Calibri"/>
                          <a:sym typeface="Calibri"/>
                        </a:rPr>
                        <a:t>Aspergillus spp </a:t>
                      </a:r>
                      <a:endParaRPr b="1" sz="3300">
                        <a:solidFill>
                          <a:srgbClr val="FF0000"/>
                        </a:solidFill>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b="1" lang="en" sz="3300">
                          <a:latin typeface="Calibri"/>
                          <a:ea typeface="Calibri"/>
                          <a:cs typeface="Calibri"/>
                          <a:sym typeface="Calibri"/>
                        </a:rPr>
                        <a:t>Histoplasma spp </a:t>
                      </a:r>
                      <a:endParaRPr b="1" sz="33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r>
              <a:tr h="749350">
                <a:tc rowSpan="5">
                  <a:txBody>
                    <a:bodyPr>
                      <a:noAutofit/>
                    </a:bodyPr>
                    <a:lstStyle/>
                    <a:p>
                      <a:pPr indent="0" lvl="0" marL="0" rtl="0" algn="l">
                        <a:spcBef>
                          <a:spcPts val="0"/>
                        </a:spcBef>
                        <a:spcAft>
                          <a:spcPts val="0"/>
                        </a:spcAft>
                        <a:buNone/>
                      </a:pPr>
                      <a:r>
                        <a:rPr b="1" lang="en" sz="3300">
                          <a:solidFill>
                            <a:srgbClr val="FF0000"/>
                          </a:solidFill>
                          <a:latin typeface="Calibri"/>
                          <a:ea typeface="Calibri"/>
                          <a:cs typeface="Calibri"/>
                          <a:sym typeface="Calibri"/>
                        </a:rPr>
                        <a:t>Cryptococcus spp </a:t>
                      </a:r>
                      <a:endParaRPr b="1" sz="3300">
                        <a:solidFill>
                          <a:srgbClr val="FF0000"/>
                        </a:solidFill>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c>
                  <a:txBody>
                    <a:bodyPr>
                      <a:noAutofit/>
                    </a:bodyPr>
                    <a:lstStyle/>
                    <a:p>
                      <a:pPr indent="0" lvl="0" marL="0" rtl="0" algn="l">
                        <a:spcBef>
                          <a:spcPts val="0"/>
                        </a:spcBef>
                        <a:spcAft>
                          <a:spcPts val="0"/>
                        </a:spcAft>
                        <a:buNone/>
                      </a:pPr>
                      <a:r>
                        <a:rPr b="1" lang="en" sz="3300">
                          <a:solidFill>
                            <a:srgbClr val="FF0000"/>
                          </a:solidFill>
                          <a:latin typeface="Calibri"/>
                          <a:ea typeface="Calibri"/>
                          <a:cs typeface="Calibri"/>
                          <a:sym typeface="Calibri"/>
                        </a:rPr>
                        <a:t>Zygomycetes</a:t>
                      </a:r>
                      <a:endParaRPr b="1" sz="3300">
                        <a:solidFill>
                          <a:srgbClr val="FF0000"/>
                        </a:solidFill>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c>
                  <a:txBody>
                    <a:bodyPr>
                      <a:noAutofit/>
                    </a:bodyPr>
                    <a:lstStyle/>
                    <a:p>
                      <a:pPr indent="0" lvl="0" marL="0" rtl="0" algn="l">
                        <a:spcBef>
                          <a:spcPts val="0"/>
                        </a:spcBef>
                        <a:spcAft>
                          <a:spcPts val="0"/>
                        </a:spcAft>
                        <a:buNone/>
                      </a:pPr>
                      <a:r>
                        <a:rPr b="1" lang="en" sz="3300">
                          <a:latin typeface="Calibri"/>
                          <a:ea typeface="Calibri"/>
                          <a:cs typeface="Calibri"/>
                          <a:sym typeface="Calibri"/>
                        </a:rPr>
                        <a:t>Blastomyces spp </a:t>
                      </a:r>
                      <a:endParaRPr b="1" sz="33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r>
              <a:tr h="749350">
                <a:tc vMerge="1"/>
                <a:tc>
                  <a:txBody>
                    <a:bodyPr>
                      <a:noAutofit/>
                    </a:bodyPr>
                    <a:lstStyle/>
                    <a:p>
                      <a:pPr indent="0" lvl="0" marL="0" rtl="0" algn="l">
                        <a:spcBef>
                          <a:spcPts val="0"/>
                        </a:spcBef>
                        <a:spcAft>
                          <a:spcPts val="0"/>
                        </a:spcAft>
                        <a:buNone/>
                      </a:pPr>
                      <a:r>
                        <a:rPr b="1" lang="en" sz="3300">
                          <a:latin typeface="Calibri"/>
                          <a:ea typeface="Calibri"/>
                          <a:cs typeface="Calibri"/>
                          <a:sym typeface="Calibri"/>
                        </a:rPr>
                        <a:t>Exophiala spp</a:t>
                      </a:r>
                      <a:endParaRPr b="1" sz="33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b="1" lang="en" sz="3300">
                          <a:latin typeface="Calibri"/>
                          <a:ea typeface="Calibri"/>
                          <a:cs typeface="Calibri"/>
                          <a:sym typeface="Calibri"/>
                        </a:rPr>
                        <a:t>Coccidioides spp </a:t>
                      </a:r>
                      <a:endParaRPr b="1" sz="33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r>
              <a:tr h="934300">
                <a:tc vMerge="1"/>
                <a:tc>
                  <a:txBody>
                    <a:bodyPr>
                      <a:noAutofit/>
                    </a:bodyPr>
                    <a:lstStyle/>
                    <a:p>
                      <a:pPr indent="0" lvl="0" marL="0" rtl="0" algn="l">
                        <a:spcBef>
                          <a:spcPts val="0"/>
                        </a:spcBef>
                        <a:spcAft>
                          <a:spcPts val="0"/>
                        </a:spcAft>
                        <a:buNone/>
                      </a:pPr>
                      <a:r>
                        <a:rPr b="1" lang="en" sz="3300">
                          <a:latin typeface="Calibri"/>
                          <a:ea typeface="Calibri"/>
                          <a:cs typeface="Calibri"/>
                          <a:sym typeface="Calibri"/>
                        </a:rPr>
                        <a:t>Cladophialophora bantiana </a:t>
                      </a:r>
                      <a:endParaRPr b="1" sz="33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c rowSpan="3">
                  <a:txBody>
                    <a:bodyPr>
                      <a:noAutofit/>
                    </a:bodyPr>
                    <a:lstStyle/>
                    <a:p>
                      <a:pPr indent="0" lvl="0" marL="0" rtl="0" algn="l">
                        <a:spcBef>
                          <a:spcPts val="0"/>
                        </a:spcBef>
                        <a:spcAft>
                          <a:spcPts val="0"/>
                        </a:spcAft>
                        <a:buNone/>
                      </a:pPr>
                      <a:r>
                        <a:rPr b="1" lang="en" sz="3300">
                          <a:latin typeface="Calibri"/>
                          <a:ea typeface="Calibri"/>
                          <a:cs typeface="Calibri"/>
                          <a:sym typeface="Calibri"/>
                        </a:rPr>
                        <a:t>Paracoccidioides spp</a:t>
                      </a:r>
                      <a:endParaRPr b="1" sz="3300">
                        <a:latin typeface="Calibri"/>
                        <a:ea typeface="Calibri"/>
                        <a:cs typeface="Calibri"/>
                        <a:sym typeface="Calibri"/>
                      </a:endParaRPr>
                    </a:p>
                    <a:p>
                      <a:pPr indent="0" lvl="0" marL="0" rtl="0" algn="l">
                        <a:spcBef>
                          <a:spcPts val="0"/>
                        </a:spcBef>
                        <a:spcAft>
                          <a:spcPts val="0"/>
                        </a:spcAft>
                        <a:buNone/>
                      </a:pPr>
                      <a:r>
                        <a:t/>
                      </a:r>
                      <a:endParaRPr b="1" sz="3300">
                        <a:latin typeface="Calibri"/>
                        <a:ea typeface="Calibri"/>
                        <a:cs typeface="Calibri"/>
                        <a:sym typeface="Calibri"/>
                      </a:endParaRPr>
                    </a:p>
                    <a:p>
                      <a:pPr indent="0" lvl="0" marL="0" rtl="0" algn="l">
                        <a:spcBef>
                          <a:spcPts val="0"/>
                        </a:spcBef>
                        <a:spcAft>
                          <a:spcPts val="0"/>
                        </a:spcAft>
                        <a:buNone/>
                      </a:pPr>
                      <a:r>
                        <a:rPr b="1" lang="en" sz="3300">
                          <a:latin typeface="Calibri"/>
                          <a:ea typeface="Calibri"/>
                          <a:cs typeface="Calibri"/>
                          <a:sym typeface="Calibri"/>
                        </a:rPr>
                        <a:t>Penicillium marneffei</a:t>
                      </a:r>
                      <a:endParaRPr b="1" sz="33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r>
              <a:tr h="749350">
                <a:tc vMerge="1"/>
                <a:tc>
                  <a:txBody>
                    <a:bodyPr>
                      <a:noAutofit/>
                    </a:bodyPr>
                    <a:lstStyle/>
                    <a:p>
                      <a:pPr indent="0" lvl="0" marL="0" rtl="0" algn="l">
                        <a:spcBef>
                          <a:spcPts val="0"/>
                        </a:spcBef>
                        <a:spcAft>
                          <a:spcPts val="0"/>
                        </a:spcAft>
                        <a:buNone/>
                      </a:pPr>
                      <a:r>
                        <a:rPr b="1" lang="en" sz="3300">
                          <a:solidFill>
                            <a:srgbClr val="FF0000"/>
                          </a:solidFill>
                          <a:latin typeface="Calibri"/>
                          <a:ea typeface="Calibri"/>
                          <a:cs typeface="Calibri"/>
                          <a:sym typeface="Calibri"/>
                        </a:rPr>
                        <a:t>Rhinocladiella mackinziei </a:t>
                      </a:r>
                      <a:endParaRPr b="1" sz="3300">
                        <a:solidFill>
                          <a:srgbClr val="FF0000"/>
                        </a:solidFill>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vMerge="1"/>
              </a:tr>
              <a:tr h="749350">
                <a:tc vMerge="1"/>
                <a:tc>
                  <a:txBody>
                    <a:bodyPr>
                      <a:noAutofit/>
                    </a:bodyPr>
                    <a:lstStyle/>
                    <a:p>
                      <a:pPr indent="0" lvl="0" marL="0" rtl="0" algn="l">
                        <a:spcBef>
                          <a:spcPts val="0"/>
                        </a:spcBef>
                        <a:spcAft>
                          <a:spcPts val="0"/>
                        </a:spcAft>
                        <a:buNone/>
                      </a:pPr>
                      <a:r>
                        <a:rPr b="1" lang="en" sz="3300">
                          <a:latin typeface="Calibri"/>
                          <a:ea typeface="Calibri"/>
                          <a:cs typeface="Calibri"/>
                          <a:sym typeface="Calibri"/>
                        </a:rPr>
                        <a:t>and Others</a:t>
                      </a:r>
                      <a:endParaRPr b="1" sz="33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c vMerge="1"/>
              </a:tr>
            </a:tbl>
          </a:graphicData>
        </a:graphic>
      </p:graphicFrame>
      <p:sp>
        <p:nvSpPr>
          <p:cNvPr id="77" name="Google Shape;77;p15"/>
          <p:cNvSpPr txBox="1"/>
          <p:nvPr/>
        </p:nvSpPr>
        <p:spPr>
          <a:xfrm>
            <a:off x="-4300975" y="15134735"/>
            <a:ext cx="17419200" cy="1571400"/>
          </a:xfrm>
          <a:prstGeom prst="rect">
            <a:avLst/>
          </a:prstGeom>
          <a:noFill/>
          <a:ln>
            <a:noFill/>
          </a:ln>
        </p:spPr>
        <p:txBody>
          <a:bodyPr anchorCtr="0" anchor="t" bIns="191875" lIns="191875" spcFirstLastPara="1" rIns="191875" wrap="square" tIns="191875">
            <a:noAutofit/>
          </a:bodyPr>
          <a:lstStyle/>
          <a:p>
            <a:pPr indent="0" lvl="0" marL="0" rtl="0" algn="ctr">
              <a:lnSpc>
                <a:spcPct val="90000"/>
              </a:lnSpc>
              <a:spcBef>
                <a:spcPts val="0"/>
              </a:spcBef>
              <a:spcAft>
                <a:spcPts val="0"/>
              </a:spcAft>
              <a:buNone/>
            </a:pPr>
            <a:r>
              <a:rPr b="1" lang="en" sz="5000">
                <a:latin typeface="Josefin Sans"/>
                <a:ea typeface="Josefin Sans"/>
                <a:cs typeface="Josefin Sans"/>
                <a:sym typeface="Josefin Sans"/>
              </a:rPr>
              <a:t>Cryptococcal Meningitis:</a:t>
            </a:r>
            <a:endParaRPr b="1" sz="5000">
              <a:latin typeface="Josefin Sans"/>
              <a:ea typeface="Josefin Sans"/>
              <a:cs typeface="Josefin Sans"/>
              <a:sym typeface="Josefin Sans"/>
            </a:endParaRPr>
          </a:p>
          <a:p>
            <a:pPr indent="0" lvl="0" marL="0" rtl="0" algn="ctr">
              <a:spcBef>
                <a:spcPts val="0"/>
              </a:spcBef>
              <a:spcAft>
                <a:spcPts val="0"/>
              </a:spcAft>
              <a:buNone/>
            </a:pPr>
            <a:r>
              <a:t/>
            </a:r>
            <a:endParaRPr sz="5000">
              <a:latin typeface="Comic Sans MS"/>
              <a:ea typeface="Comic Sans MS"/>
              <a:cs typeface="Comic Sans MS"/>
              <a:sym typeface="Comic Sans MS"/>
            </a:endParaRPr>
          </a:p>
        </p:txBody>
      </p:sp>
      <p:graphicFrame>
        <p:nvGraphicFramePr>
          <p:cNvPr id="78" name="Google Shape;78;p15"/>
          <p:cNvGraphicFramePr/>
          <p:nvPr/>
        </p:nvGraphicFramePr>
        <p:xfrm>
          <a:off x="593725" y="16239908"/>
          <a:ext cx="3000000" cy="3000000"/>
        </p:xfrm>
        <a:graphic>
          <a:graphicData uri="http://schemas.openxmlformats.org/drawingml/2006/table">
            <a:tbl>
              <a:tblPr>
                <a:noFill/>
                <a:tableStyleId>{1AF3F26A-143B-4358-860C-E69C7AA948F2}</a:tableStyleId>
              </a:tblPr>
              <a:tblGrid>
                <a:gridCol w="3193775"/>
                <a:gridCol w="13038100"/>
              </a:tblGrid>
              <a:tr h="766350">
                <a:tc gridSpan="2">
                  <a:txBody>
                    <a:bodyPr>
                      <a:noAutofit/>
                    </a:bodyPr>
                    <a:lstStyle/>
                    <a:p>
                      <a:pPr indent="0" lvl="0" marL="0" rtl="0" algn="ctr">
                        <a:lnSpc>
                          <a:spcPct val="115000"/>
                        </a:lnSpc>
                        <a:spcBef>
                          <a:spcPts val="0"/>
                        </a:spcBef>
                        <a:spcAft>
                          <a:spcPts val="0"/>
                        </a:spcAft>
                        <a:buNone/>
                      </a:pPr>
                      <a:r>
                        <a:rPr lang="en" sz="3700">
                          <a:solidFill>
                            <a:srgbClr val="FF0000"/>
                          </a:solidFill>
                          <a:latin typeface="Josefin Sans"/>
                          <a:ea typeface="Josefin Sans"/>
                          <a:cs typeface="Josefin Sans"/>
                          <a:sym typeface="Josefin Sans"/>
                        </a:rPr>
                        <a:t>AIDS </a:t>
                      </a:r>
                      <a:r>
                        <a:rPr lang="en" sz="3700">
                          <a:latin typeface="Josefin Sans"/>
                          <a:ea typeface="Josefin Sans"/>
                          <a:cs typeface="Josefin Sans"/>
                          <a:sym typeface="Josefin Sans"/>
                        </a:rPr>
                        <a:t>is the leading predisposing factor</a:t>
                      </a:r>
                      <a:endParaRPr sz="3700">
                        <a:latin typeface="Josefin Sans"/>
                        <a:ea typeface="Josefin Sans"/>
                        <a:cs typeface="Josefin Sans"/>
                        <a:sym typeface="Josefin Sans"/>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c hMerge="1"/>
              </a:tr>
              <a:tr h="1827475">
                <a:tc>
                  <a:txBody>
                    <a:bodyPr>
                      <a:noAutofit/>
                    </a:bodyPr>
                    <a:lstStyle/>
                    <a:p>
                      <a:pPr indent="0" lvl="0" marL="0" rtl="0" algn="l">
                        <a:lnSpc>
                          <a:spcPct val="115000"/>
                        </a:lnSpc>
                        <a:spcBef>
                          <a:spcPts val="0"/>
                        </a:spcBef>
                        <a:spcAft>
                          <a:spcPts val="0"/>
                        </a:spcAft>
                        <a:buNone/>
                      </a:pPr>
                      <a:r>
                        <a:rPr b="1" lang="en" sz="3700">
                          <a:latin typeface="Calibri"/>
                          <a:ea typeface="Calibri"/>
                          <a:cs typeface="Calibri"/>
                          <a:sym typeface="Calibri"/>
                        </a:rPr>
                        <a:t>Etiology</a:t>
                      </a:r>
                      <a:endParaRPr b="1" sz="37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lnSpc>
                          <a:spcPct val="115000"/>
                        </a:lnSpc>
                        <a:spcBef>
                          <a:spcPts val="0"/>
                        </a:spcBef>
                        <a:spcAft>
                          <a:spcPts val="0"/>
                        </a:spcAft>
                        <a:buNone/>
                      </a:pPr>
                      <a:r>
                        <a:rPr b="1" lang="en" sz="3300">
                          <a:solidFill>
                            <a:srgbClr val="FF0000"/>
                          </a:solidFill>
                          <a:latin typeface="Josefin Sans"/>
                          <a:ea typeface="Josefin Sans"/>
                          <a:cs typeface="Josefin Sans"/>
                          <a:sym typeface="Josefin Sans"/>
                        </a:rPr>
                        <a:t>Cryptococcus neoformans</a:t>
                      </a:r>
                      <a:r>
                        <a:rPr lang="en" sz="3700">
                          <a:latin typeface="Josefin Sans"/>
                          <a:ea typeface="Josefin Sans"/>
                          <a:cs typeface="Josefin Sans"/>
                          <a:sym typeface="Josefin Sans"/>
                        </a:rPr>
                        <a:t> is the most common etiology</a:t>
                      </a:r>
                      <a:endParaRPr sz="3700">
                        <a:latin typeface="Josefin Sans"/>
                        <a:ea typeface="Josefin Sans"/>
                        <a:cs typeface="Josefin Sans"/>
                        <a:sym typeface="Josefin Sans"/>
                      </a:endParaRPr>
                    </a:p>
                    <a:p>
                      <a:pPr indent="-704850" lvl="0" marL="939800" rtl="0" algn="l">
                        <a:lnSpc>
                          <a:spcPct val="115000"/>
                        </a:lnSpc>
                        <a:spcBef>
                          <a:spcPts val="0"/>
                        </a:spcBef>
                        <a:spcAft>
                          <a:spcPts val="0"/>
                        </a:spcAft>
                        <a:buSzPts val="3700"/>
                        <a:buFont typeface="Josefin Sans"/>
                        <a:buChar char="❖"/>
                      </a:pPr>
                      <a:r>
                        <a:rPr lang="en" sz="3700">
                          <a:solidFill>
                            <a:srgbClr val="FF0000"/>
                          </a:solidFill>
                          <a:latin typeface="Josefin Sans"/>
                          <a:ea typeface="Josefin Sans"/>
                          <a:cs typeface="Josefin Sans"/>
                          <a:sym typeface="Josefin Sans"/>
                        </a:rPr>
                        <a:t>Capsulated </a:t>
                      </a:r>
                      <a:r>
                        <a:rPr lang="en" sz="3700">
                          <a:latin typeface="Josefin Sans"/>
                          <a:ea typeface="Josefin Sans"/>
                          <a:cs typeface="Josefin Sans"/>
                          <a:sym typeface="Josefin Sans"/>
                        </a:rPr>
                        <a:t>yeast cells </a:t>
                      </a:r>
                      <a:endParaRPr sz="3700">
                        <a:latin typeface="Josefin Sans"/>
                        <a:ea typeface="Josefin Sans"/>
                        <a:cs typeface="Josefin Sans"/>
                        <a:sym typeface="Josefin Sans"/>
                      </a:endParaRPr>
                    </a:p>
                    <a:p>
                      <a:pPr indent="-704850" lvl="0" marL="939800" rtl="0" algn="l">
                        <a:lnSpc>
                          <a:spcPct val="115000"/>
                        </a:lnSpc>
                        <a:spcBef>
                          <a:spcPts val="0"/>
                        </a:spcBef>
                        <a:spcAft>
                          <a:spcPts val="0"/>
                        </a:spcAft>
                        <a:buSzPts val="3700"/>
                        <a:buFont typeface="Josefin Sans"/>
                        <a:buChar char="❖"/>
                      </a:pPr>
                      <a:r>
                        <a:rPr lang="en" sz="3700">
                          <a:latin typeface="Josefin Sans"/>
                          <a:ea typeface="Josefin Sans"/>
                          <a:cs typeface="Josefin Sans"/>
                          <a:sym typeface="Josefin Sans"/>
                        </a:rPr>
                        <a:t>Naturally  in Pigeon habitats</a:t>
                      </a:r>
                      <a:endParaRPr sz="3700">
                        <a:latin typeface="Josefin Sans"/>
                        <a:ea typeface="Josefin Sans"/>
                        <a:cs typeface="Josefin Sans"/>
                        <a:sym typeface="Josefin Sans"/>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r>
              <a:tr h="766350">
                <a:tc>
                  <a:txBody>
                    <a:bodyPr>
                      <a:noAutofit/>
                    </a:bodyPr>
                    <a:lstStyle/>
                    <a:p>
                      <a:pPr indent="0" lvl="0" marL="0" rtl="0" algn="l">
                        <a:lnSpc>
                          <a:spcPct val="115000"/>
                        </a:lnSpc>
                        <a:spcBef>
                          <a:spcPts val="0"/>
                        </a:spcBef>
                        <a:spcAft>
                          <a:spcPts val="0"/>
                        </a:spcAft>
                        <a:buNone/>
                      </a:pPr>
                      <a:r>
                        <a:rPr b="1" lang="en" sz="3700">
                          <a:latin typeface="Calibri"/>
                          <a:ea typeface="Calibri"/>
                          <a:cs typeface="Calibri"/>
                          <a:sym typeface="Calibri"/>
                        </a:rPr>
                        <a:t>Acquired by:</a:t>
                      </a:r>
                      <a:endParaRPr b="1" sz="37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c>
                  <a:txBody>
                    <a:bodyPr>
                      <a:noAutofit/>
                    </a:bodyPr>
                    <a:lstStyle/>
                    <a:p>
                      <a:pPr indent="0" lvl="0" marL="0" rtl="0" algn="l">
                        <a:lnSpc>
                          <a:spcPct val="115000"/>
                        </a:lnSpc>
                        <a:spcBef>
                          <a:spcPts val="0"/>
                        </a:spcBef>
                        <a:spcAft>
                          <a:spcPts val="0"/>
                        </a:spcAft>
                        <a:buNone/>
                      </a:pPr>
                      <a:r>
                        <a:rPr lang="en" sz="3700">
                          <a:solidFill>
                            <a:srgbClr val="FF0000"/>
                          </a:solidFill>
                          <a:latin typeface="Josefin Sans"/>
                          <a:ea typeface="Josefin Sans"/>
                          <a:cs typeface="Josefin Sans"/>
                          <a:sym typeface="Josefin Sans"/>
                        </a:rPr>
                        <a:t>Inhalation</a:t>
                      </a:r>
                      <a:endParaRPr sz="3700">
                        <a:solidFill>
                          <a:srgbClr val="FF0000"/>
                        </a:solidFill>
                        <a:latin typeface="Josefin Sans"/>
                        <a:ea typeface="Josefin Sans"/>
                        <a:cs typeface="Josefin Sans"/>
                        <a:sym typeface="Josefin Sans"/>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r>
              <a:tr h="766350">
                <a:tc>
                  <a:txBody>
                    <a:bodyPr>
                      <a:noAutofit/>
                    </a:bodyPr>
                    <a:lstStyle/>
                    <a:p>
                      <a:pPr indent="0" lvl="0" marL="0" rtl="0" algn="l">
                        <a:lnSpc>
                          <a:spcPct val="115000"/>
                        </a:lnSpc>
                        <a:spcBef>
                          <a:spcPts val="0"/>
                        </a:spcBef>
                        <a:spcAft>
                          <a:spcPts val="0"/>
                        </a:spcAft>
                        <a:buNone/>
                      </a:pPr>
                      <a:r>
                        <a:rPr b="1" lang="en" sz="3700">
                          <a:latin typeface="Calibri"/>
                          <a:ea typeface="Calibri"/>
                          <a:cs typeface="Calibri"/>
                          <a:sym typeface="Calibri"/>
                        </a:rPr>
                        <a:t>Clinical syndromes:</a:t>
                      </a:r>
                      <a:endParaRPr b="1" sz="37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lnSpc>
                          <a:spcPct val="115000"/>
                        </a:lnSpc>
                        <a:spcBef>
                          <a:spcPts val="0"/>
                        </a:spcBef>
                        <a:spcAft>
                          <a:spcPts val="0"/>
                        </a:spcAft>
                        <a:buNone/>
                      </a:pPr>
                      <a:r>
                        <a:rPr lang="en" sz="3700">
                          <a:latin typeface="Josefin Sans"/>
                          <a:ea typeface="Josefin Sans"/>
                          <a:cs typeface="Josefin Sans"/>
                          <a:sym typeface="Josefin Sans"/>
                        </a:rPr>
                        <a:t>Mainly </a:t>
                      </a:r>
                      <a:r>
                        <a:rPr lang="en" sz="3700">
                          <a:solidFill>
                            <a:srgbClr val="FF0000"/>
                          </a:solidFill>
                          <a:latin typeface="Josefin Sans"/>
                          <a:ea typeface="Josefin Sans"/>
                          <a:cs typeface="Josefin Sans"/>
                          <a:sym typeface="Josefin Sans"/>
                        </a:rPr>
                        <a:t>meningitis</a:t>
                      </a:r>
                      <a:endParaRPr sz="3700">
                        <a:solidFill>
                          <a:srgbClr val="FF0000"/>
                        </a:solidFill>
                        <a:latin typeface="Josefin Sans"/>
                        <a:ea typeface="Josefin Sans"/>
                        <a:cs typeface="Josefin Sans"/>
                        <a:sym typeface="Josefin Sans"/>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r>
            </a:tbl>
          </a:graphicData>
        </a:graphic>
      </p:graphicFrame>
      <p:pic>
        <p:nvPicPr>
          <p:cNvPr id="79" name="Google Shape;79;p15"/>
          <p:cNvPicPr preferRelativeResize="0"/>
          <p:nvPr/>
        </p:nvPicPr>
        <p:blipFill>
          <a:blip r:embed="rId4">
            <a:alphaModFix/>
          </a:blip>
          <a:stretch>
            <a:fillRect/>
          </a:stretch>
        </p:blipFill>
        <p:spPr>
          <a:xfrm>
            <a:off x="4733344" y="2488152"/>
            <a:ext cx="9586545" cy="668108"/>
          </a:xfrm>
          <a:prstGeom prst="rect">
            <a:avLst/>
          </a:prstGeom>
          <a:noFill/>
          <a:ln>
            <a:noFill/>
          </a:ln>
        </p:spPr>
      </p:pic>
      <p:sp>
        <p:nvSpPr>
          <p:cNvPr id="80" name="Google Shape;80;p15"/>
          <p:cNvSpPr txBox="1"/>
          <p:nvPr/>
        </p:nvSpPr>
        <p:spPr>
          <a:xfrm>
            <a:off x="8215750" y="14220325"/>
            <a:ext cx="93036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solidFill>
                <a:schemeClr val="dk1"/>
              </a:solidFill>
              <a:latin typeface="Josefin Sans"/>
              <a:ea typeface="Josefin Sans"/>
              <a:cs typeface="Josefin Sans"/>
              <a:sym typeface="Josefi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4" name="Shape 84"/>
        <p:cNvGrpSpPr/>
        <p:nvPr/>
      </p:nvGrpSpPr>
      <p:grpSpPr>
        <a:xfrm>
          <a:off x="0" y="0"/>
          <a:ext cx="0" cy="0"/>
          <a:chOff x="0" y="0"/>
          <a:chExt cx="0" cy="0"/>
        </a:xfrm>
      </p:grpSpPr>
      <p:pic>
        <p:nvPicPr>
          <p:cNvPr id="85" name="Google Shape;85;p16"/>
          <p:cNvPicPr preferRelativeResize="0"/>
          <p:nvPr/>
        </p:nvPicPr>
        <p:blipFill>
          <a:blip r:embed="rId4">
            <a:alphaModFix/>
          </a:blip>
          <a:stretch>
            <a:fillRect/>
          </a:stretch>
        </p:blipFill>
        <p:spPr>
          <a:xfrm>
            <a:off x="4733344" y="2488152"/>
            <a:ext cx="9586545" cy="668108"/>
          </a:xfrm>
          <a:prstGeom prst="rect">
            <a:avLst/>
          </a:prstGeom>
          <a:noFill/>
          <a:ln>
            <a:noFill/>
          </a:ln>
        </p:spPr>
      </p:pic>
      <p:sp>
        <p:nvSpPr>
          <p:cNvPr id="86" name="Google Shape;86;p16"/>
          <p:cNvSpPr txBox="1"/>
          <p:nvPr/>
        </p:nvSpPr>
        <p:spPr>
          <a:xfrm>
            <a:off x="593763" y="697519"/>
            <a:ext cx="16231800" cy="1269300"/>
          </a:xfrm>
          <a:prstGeom prst="rect">
            <a:avLst/>
          </a:prstGeom>
          <a:noFill/>
          <a:ln>
            <a:noFill/>
          </a:ln>
        </p:spPr>
        <p:txBody>
          <a:bodyPr anchorCtr="0" anchor="t" bIns="191875" lIns="191875" spcFirstLastPara="1" rIns="191875" wrap="square" tIns="191875">
            <a:noAutofit/>
          </a:bodyPr>
          <a:lstStyle/>
          <a:p>
            <a:pPr indent="0" lvl="0" marL="0" rtl="0" algn="ctr">
              <a:spcBef>
                <a:spcPts val="0"/>
              </a:spcBef>
              <a:spcAft>
                <a:spcPts val="0"/>
              </a:spcAft>
              <a:buNone/>
            </a:pPr>
            <a:r>
              <a:rPr b="1" lang="en" sz="5000">
                <a:latin typeface="Josefin Sans"/>
                <a:ea typeface="Josefin Sans"/>
                <a:cs typeface="Josefin Sans"/>
                <a:sym typeface="Josefin Sans"/>
              </a:rPr>
              <a:t>Candidiasis</a:t>
            </a:r>
            <a:endParaRPr b="1" sz="5000">
              <a:latin typeface="Josefin Sans"/>
              <a:ea typeface="Josefin Sans"/>
              <a:cs typeface="Josefin Sans"/>
              <a:sym typeface="Josefin Sans"/>
            </a:endParaRPr>
          </a:p>
        </p:txBody>
      </p:sp>
      <p:graphicFrame>
        <p:nvGraphicFramePr>
          <p:cNvPr id="87" name="Google Shape;87;p16"/>
          <p:cNvGraphicFramePr/>
          <p:nvPr/>
        </p:nvGraphicFramePr>
        <p:xfrm>
          <a:off x="593725" y="1966821"/>
          <a:ext cx="3000000" cy="3000000"/>
        </p:xfrm>
        <a:graphic>
          <a:graphicData uri="http://schemas.openxmlformats.org/drawingml/2006/table">
            <a:tbl>
              <a:tblPr>
                <a:noFill/>
                <a:tableStyleId>{1AF3F26A-143B-4358-860C-E69C7AA948F2}</a:tableStyleId>
              </a:tblPr>
              <a:tblGrid>
                <a:gridCol w="3505200"/>
                <a:gridCol w="13065550"/>
              </a:tblGrid>
              <a:tr h="1364325">
                <a:tc>
                  <a:txBody>
                    <a:bodyPr>
                      <a:noAutofit/>
                    </a:bodyPr>
                    <a:lstStyle/>
                    <a:p>
                      <a:pPr indent="0" lvl="0" marL="0" rtl="0" algn="ctr">
                        <a:lnSpc>
                          <a:spcPct val="115000"/>
                        </a:lnSpc>
                        <a:spcBef>
                          <a:spcPts val="0"/>
                        </a:spcBef>
                        <a:spcAft>
                          <a:spcPts val="0"/>
                        </a:spcAft>
                        <a:buNone/>
                      </a:pPr>
                      <a:r>
                        <a:rPr b="1" lang="en" sz="3600">
                          <a:latin typeface="Calibri"/>
                          <a:ea typeface="Calibri"/>
                          <a:cs typeface="Calibri"/>
                          <a:sym typeface="Calibri"/>
                        </a:rPr>
                        <a:t>Etiology</a:t>
                      </a:r>
                      <a:endParaRPr b="1" sz="36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lnSpc>
                          <a:spcPct val="115000"/>
                        </a:lnSpc>
                        <a:spcBef>
                          <a:spcPts val="0"/>
                        </a:spcBef>
                        <a:spcAft>
                          <a:spcPts val="0"/>
                        </a:spcAft>
                        <a:buNone/>
                      </a:pPr>
                      <a:r>
                        <a:rPr b="1" lang="en" sz="3600">
                          <a:solidFill>
                            <a:srgbClr val="FF0000"/>
                          </a:solidFill>
                          <a:latin typeface="Calibri"/>
                          <a:ea typeface="Calibri"/>
                          <a:cs typeface="Calibri"/>
                          <a:sym typeface="Calibri"/>
                        </a:rPr>
                        <a:t>Candida albicans</a:t>
                      </a:r>
                      <a:r>
                        <a:rPr b="1" lang="en" sz="3600">
                          <a:latin typeface="Calibri"/>
                          <a:ea typeface="Calibri"/>
                          <a:cs typeface="Calibri"/>
                          <a:sym typeface="Calibri"/>
                        </a:rPr>
                        <a:t>, </a:t>
                      </a:r>
                      <a:r>
                        <a:rPr lang="en" sz="3600">
                          <a:latin typeface="Calibri"/>
                          <a:ea typeface="Calibri"/>
                          <a:cs typeface="Calibri"/>
                          <a:sym typeface="Calibri"/>
                        </a:rPr>
                        <a:t>and other species including C.glabrata, C. tropicalis  C. parapsilosis, and C. kruse</a:t>
                      </a:r>
                      <a:r>
                        <a:rPr b="1" lang="en" sz="3600">
                          <a:latin typeface="Calibri"/>
                          <a:ea typeface="Calibri"/>
                          <a:cs typeface="Calibri"/>
                          <a:sym typeface="Calibri"/>
                        </a:rPr>
                        <a:t>i.</a:t>
                      </a:r>
                      <a:endParaRPr b="1" sz="36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r>
              <a:tr h="1364325">
                <a:tc>
                  <a:txBody>
                    <a:bodyPr>
                      <a:noAutofit/>
                    </a:bodyPr>
                    <a:lstStyle/>
                    <a:p>
                      <a:pPr indent="0" lvl="0" marL="0" rtl="0" algn="ctr">
                        <a:lnSpc>
                          <a:spcPct val="115000"/>
                        </a:lnSpc>
                        <a:spcBef>
                          <a:spcPts val="0"/>
                        </a:spcBef>
                        <a:spcAft>
                          <a:spcPts val="0"/>
                        </a:spcAft>
                        <a:buNone/>
                      </a:pPr>
                      <a:r>
                        <a:rPr b="1" lang="en" sz="3600">
                          <a:latin typeface="Calibri"/>
                          <a:ea typeface="Calibri"/>
                          <a:cs typeface="Calibri"/>
                          <a:sym typeface="Calibri"/>
                        </a:rPr>
                        <a:t>C</a:t>
                      </a:r>
                      <a:r>
                        <a:rPr b="1" lang="en" sz="3600">
                          <a:latin typeface="Calibri"/>
                          <a:ea typeface="Calibri"/>
                          <a:cs typeface="Calibri"/>
                          <a:sym typeface="Calibri"/>
                        </a:rPr>
                        <a:t>an reach the CNS</a:t>
                      </a:r>
                      <a:endParaRPr b="1" sz="36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c>
                  <a:txBody>
                    <a:bodyPr>
                      <a:noAutofit/>
                    </a:bodyPr>
                    <a:lstStyle/>
                    <a:p>
                      <a:pPr indent="-457200" lvl="0" marL="457200" rtl="0" algn="l">
                        <a:lnSpc>
                          <a:spcPct val="115000"/>
                        </a:lnSpc>
                        <a:spcBef>
                          <a:spcPts val="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Hematogenously</a:t>
                      </a:r>
                      <a:r>
                        <a:rPr lang="en" sz="3600">
                          <a:solidFill>
                            <a:srgbClr val="999999"/>
                          </a:solidFill>
                          <a:latin typeface="Calibri"/>
                          <a:ea typeface="Calibri"/>
                          <a:cs typeface="Calibri"/>
                          <a:sym typeface="Calibri"/>
                        </a:rPr>
                        <a:t>(not inhalation it’s normal flora)</a:t>
                      </a:r>
                      <a:endParaRPr sz="3600">
                        <a:solidFill>
                          <a:srgbClr val="999999"/>
                        </a:solidFill>
                        <a:latin typeface="Calibri"/>
                        <a:ea typeface="Calibri"/>
                        <a:cs typeface="Calibri"/>
                        <a:sym typeface="Calibri"/>
                      </a:endParaRPr>
                    </a:p>
                    <a:p>
                      <a:pPr indent="-457200" lvl="0" marL="457200" rtl="0" algn="l">
                        <a:lnSpc>
                          <a:spcPct val="115000"/>
                        </a:lnSpc>
                        <a:spcBef>
                          <a:spcPts val="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Surgery, Catheters</a:t>
                      </a:r>
                      <a:endParaRPr sz="3600">
                        <a:solidFill>
                          <a:srgbClr val="FF0000"/>
                        </a:solidFill>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latin typeface="Calibri"/>
                          <a:ea typeface="Calibri"/>
                          <a:cs typeface="Calibri"/>
                          <a:sym typeface="Calibri"/>
                        </a:rPr>
                        <a:t>Indwelling catheter and fever unresponsive to antibacterial agent</a:t>
                      </a:r>
                      <a:endParaRPr sz="36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r>
              <a:tr h="1364325">
                <a:tc>
                  <a:txBody>
                    <a:bodyPr>
                      <a:noAutofit/>
                    </a:bodyPr>
                    <a:lstStyle/>
                    <a:p>
                      <a:pPr indent="0" lvl="0" marL="0" rtl="0" algn="ctr">
                        <a:lnSpc>
                          <a:spcPct val="115000"/>
                        </a:lnSpc>
                        <a:spcBef>
                          <a:spcPts val="0"/>
                        </a:spcBef>
                        <a:spcAft>
                          <a:spcPts val="0"/>
                        </a:spcAft>
                        <a:buNone/>
                      </a:pPr>
                      <a:r>
                        <a:rPr b="1" lang="en" sz="3600">
                          <a:latin typeface="Calibri"/>
                          <a:ea typeface="Calibri"/>
                          <a:cs typeface="Calibri"/>
                          <a:sym typeface="Calibri"/>
                        </a:rPr>
                        <a:t>Clinical syndromes</a:t>
                      </a:r>
                      <a:endParaRPr b="1" sz="36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lnSpc>
                          <a:spcPct val="115000"/>
                        </a:lnSpc>
                        <a:spcBef>
                          <a:spcPts val="0"/>
                        </a:spcBef>
                        <a:spcAft>
                          <a:spcPts val="0"/>
                        </a:spcAft>
                        <a:buNone/>
                      </a:pPr>
                      <a:r>
                        <a:rPr lang="en" sz="3600">
                          <a:latin typeface="Calibri"/>
                          <a:ea typeface="Calibri"/>
                          <a:cs typeface="Calibri"/>
                          <a:sym typeface="Calibri"/>
                        </a:rPr>
                        <a:t>•Cerebral abscesses</a:t>
                      </a:r>
                      <a:r>
                        <a:rPr lang="en" sz="3600">
                          <a:solidFill>
                            <a:srgbClr val="999999"/>
                          </a:solidFill>
                          <a:latin typeface="Calibri"/>
                          <a:ea typeface="Calibri"/>
                          <a:cs typeface="Calibri"/>
                          <a:sym typeface="Calibri"/>
                        </a:rPr>
                        <a:t>(sometimes)</a:t>
                      </a:r>
                      <a:endParaRPr sz="3600">
                        <a:solidFill>
                          <a:srgbClr val="999999"/>
                        </a:solidFill>
                        <a:latin typeface="Calibri"/>
                        <a:ea typeface="Calibri"/>
                        <a:cs typeface="Calibri"/>
                        <a:sym typeface="Calibri"/>
                      </a:endParaRPr>
                    </a:p>
                    <a:p>
                      <a:pPr indent="0" lvl="0" marL="0" rtl="0" algn="l">
                        <a:lnSpc>
                          <a:spcPct val="115000"/>
                        </a:lnSpc>
                        <a:spcBef>
                          <a:spcPts val="0"/>
                        </a:spcBef>
                        <a:spcAft>
                          <a:spcPts val="0"/>
                        </a:spcAft>
                        <a:buNone/>
                      </a:pPr>
                      <a:r>
                        <a:rPr lang="en" sz="3600">
                          <a:solidFill>
                            <a:srgbClr val="FF0000"/>
                          </a:solidFill>
                          <a:latin typeface="Calibri"/>
                          <a:ea typeface="Calibri"/>
                          <a:cs typeface="Calibri"/>
                          <a:sym typeface="Calibri"/>
                        </a:rPr>
                        <a:t>•Meningitis</a:t>
                      </a:r>
                      <a:r>
                        <a:rPr lang="en" sz="3600">
                          <a:solidFill>
                            <a:srgbClr val="999999"/>
                          </a:solidFill>
                          <a:latin typeface="Calibri"/>
                          <a:ea typeface="Calibri"/>
                          <a:cs typeface="Calibri"/>
                          <a:sym typeface="Calibri"/>
                        </a:rPr>
                        <a:t>(mostly)</a:t>
                      </a:r>
                      <a:endParaRPr sz="3600">
                        <a:solidFill>
                          <a:srgbClr val="999999"/>
                        </a:solidFill>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r>
            </a:tbl>
          </a:graphicData>
        </a:graphic>
      </p:graphicFrame>
      <p:sp>
        <p:nvSpPr>
          <p:cNvPr id="88" name="Google Shape;88;p16"/>
          <p:cNvSpPr txBox="1"/>
          <p:nvPr/>
        </p:nvSpPr>
        <p:spPr>
          <a:xfrm flipH="1" rot="-761">
            <a:off x="5319650" y="9182938"/>
            <a:ext cx="6780000" cy="1633500"/>
          </a:xfrm>
          <a:prstGeom prst="rect">
            <a:avLst/>
          </a:prstGeom>
          <a:noFill/>
          <a:ln>
            <a:noFill/>
          </a:ln>
        </p:spPr>
        <p:txBody>
          <a:bodyPr anchorCtr="0" anchor="t" bIns="191875" lIns="191875" spcFirstLastPara="1" rIns="191875" wrap="square" tIns="191875">
            <a:noAutofit/>
          </a:bodyPr>
          <a:lstStyle/>
          <a:p>
            <a:pPr indent="0" lvl="0" marL="0" rtl="0" algn="ctr">
              <a:lnSpc>
                <a:spcPct val="115000"/>
              </a:lnSpc>
              <a:spcBef>
                <a:spcPts val="0"/>
              </a:spcBef>
              <a:spcAft>
                <a:spcPts val="0"/>
              </a:spcAft>
              <a:buNone/>
            </a:pPr>
            <a:r>
              <a:rPr b="1" lang="en" sz="5000">
                <a:latin typeface="Josefin Sans"/>
                <a:ea typeface="Josefin Sans"/>
                <a:cs typeface="Josefin Sans"/>
                <a:sym typeface="Josefin Sans"/>
              </a:rPr>
              <a:t>CNS Aspergillosis</a:t>
            </a:r>
            <a:endParaRPr b="1" sz="5000">
              <a:latin typeface="Josefin Sans"/>
              <a:ea typeface="Josefin Sans"/>
              <a:cs typeface="Josefin Sans"/>
              <a:sym typeface="Josefin Sans"/>
            </a:endParaRPr>
          </a:p>
        </p:txBody>
      </p:sp>
      <p:graphicFrame>
        <p:nvGraphicFramePr>
          <p:cNvPr id="89" name="Google Shape;89;p16"/>
          <p:cNvGraphicFramePr/>
          <p:nvPr/>
        </p:nvGraphicFramePr>
        <p:xfrm>
          <a:off x="593713" y="10513734"/>
          <a:ext cx="3000000" cy="3000000"/>
        </p:xfrm>
        <a:graphic>
          <a:graphicData uri="http://schemas.openxmlformats.org/drawingml/2006/table">
            <a:tbl>
              <a:tblPr>
                <a:noFill/>
                <a:tableStyleId>{1AF3F26A-143B-4358-860C-E69C7AA948F2}</a:tableStyleId>
              </a:tblPr>
              <a:tblGrid>
                <a:gridCol w="4725925"/>
                <a:gridCol w="11844825"/>
              </a:tblGrid>
              <a:tr h="885900">
                <a:tc>
                  <a:txBody>
                    <a:bodyPr>
                      <a:noAutofit/>
                    </a:bodyPr>
                    <a:lstStyle/>
                    <a:p>
                      <a:pPr indent="0" lvl="0" marL="0" rtl="0" algn="ctr">
                        <a:lnSpc>
                          <a:spcPct val="115000"/>
                        </a:lnSpc>
                        <a:spcBef>
                          <a:spcPts val="0"/>
                        </a:spcBef>
                        <a:spcAft>
                          <a:spcPts val="0"/>
                        </a:spcAft>
                        <a:buNone/>
                      </a:pPr>
                      <a:r>
                        <a:rPr b="1" lang="en" sz="3600">
                          <a:latin typeface="Calibri"/>
                          <a:ea typeface="Calibri"/>
                          <a:cs typeface="Calibri"/>
                          <a:sym typeface="Calibri"/>
                        </a:rPr>
                        <a:t>Etiology</a:t>
                      </a:r>
                      <a:endParaRPr b="1" sz="36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lnSpc>
                          <a:spcPct val="115000"/>
                        </a:lnSpc>
                        <a:spcBef>
                          <a:spcPts val="0"/>
                        </a:spcBef>
                        <a:spcAft>
                          <a:spcPts val="0"/>
                        </a:spcAft>
                        <a:buNone/>
                      </a:pPr>
                      <a:r>
                        <a:rPr b="1" lang="en" sz="3600">
                          <a:solidFill>
                            <a:srgbClr val="FF0000"/>
                          </a:solidFill>
                          <a:latin typeface="Calibri"/>
                          <a:ea typeface="Calibri"/>
                          <a:cs typeface="Calibri"/>
                          <a:sym typeface="Calibri"/>
                        </a:rPr>
                        <a:t>Aspergillus fumigatus</a:t>
                      </a:r>
                      <a:r>
                        <a:rPr lang="en" sz="3600">
                          <a:solidFill>
                            <a:srgbClr val="999999"/>
                          </a:solidFill>
                          <a:latin typeface="Calibri"/>
                          <a:ea typeface="Calibri"/>
                          <a:cs typeface="Calibri"/>
                          <a:sym typeface="Calibri"/>
                        </a:rPr>
                        <a:t>(common </a:t>
                      </a:r>
                      <a:r>
                        <a:rPr lang="en" sz="3600">
                          <a:solidFill>
                            <a:srgbClr val="999999"/>
                          </a:solidFill>
                          <a:latin typeface="Calibri"/>
                          <a:ea typeface="Calibri"/>
                          <a:cs typeface="Calibri"/>
                          <a:sym typeface="Calibri"/>
                        </a:rPr>
                        <a:t>globally</a:t>
                      </a:r>
                      <a:r>
                        <a:rPr lang="en" sz="3600">
                          <a:solidFill>
                            <a:srgbClr val="999999"/>
                          </a:solidFill>
                          <a:latin typeface="Calibri"/>
                          <a:ea typeface="Calibri"/>
                          <a:cs typeface="Calibri"/>
                          <a:sym typeface="Calibri"/>
                        </a:rPr>
                        <a:t>)</a:t>
                      </a:r>
                      <a:r>
                        <a:rPr lang="en" sz="3600">
                          <a:latin typeface="Calibri"/>
                          <a:ea typeface="Calibri"/>
                          <a:cs typeface="Calibri"/>
                          <a:sym typeface="Calibri"/>
                        </a:rPr>
                        <a:t>, but  also</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solidFill>
                            <a:srgbClr val="FF0000"/>
                          </a:solidFill>
                          <a:latin typeface="Calibri"/>
                          <a:ea typeface="Calibri"/>
                          <a:cs typeface="Calibri"/>
                          <a:sym typeface="Calibri"/>
                        </a:rPr>
                        <a:t> </a:t>
                      </a:r>
                      <a:r>
                        <a:rPr b="1" lang="en" sz="3600">
                          <a:solidFill>
                            <a:srgbClr val="FF0000"/>
                          </a:solidFill>
                          <a:latin typeface="Calibri"/>
                          <a:ea typeface="Calibri"/>
                          <a:cs typeface="Calibri"/>
                          <a:sym typeface="Calibri"/>
                        </a:rPr>
                        <a:t>A. flavus</a:t>
                      </a:r>
                      <a:r>
                        <a:rPr lang="en" sz="3600">
                          <a:solidFill>
                            <a:srgbClr val="999999"/>
                          </a:solidFill>
                          <a:latin typeface="Calibri"/>
                          <a:ea typeface="Calibri"/>
                          <a:cs typeface="Calibri"/>
                          <a:sym typeface="Calibri"/>
                        </a:rPr>
                        <a:t>(common in our region)</a:t>
                      </a:r>
                      <a:r>
                        <a:rPr lang="en" sz="3600">
                          <a:latin typeface="Calibri"/>
                          <a:ea typeface="Calibri"/>
                          <a:cs typeface="Calibri"/>
                          <a:sym typeface="Calibri"/>
                        </a:rPr>
                        <a:t>, and </a:t>
                      </a:r>
                      <a:r>
                        <a:rPr b="1" lang="en" sz="3600">
                          <a:latin typeface="Calibri"/>
                          <a:ea typeface="Calibri"/>
                          <a:cs typeface="Calibri"/>
                          <a:sym typeface="Calibri"/>
                        </a:rPr>
                        <a:t>A. terrus</a:t>
                      </a:r>
                      <a:endParaRPr b="1" sz="36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r>
              <a:tr h="1446025">
                <a:tc>
                  <a:txBody>
                    <a:bodyPr>
                      <a:noAutofit/>
                    </a:bodyPr>
                    <a:lstStyle/>
                    <a:p>
                      <a:pPr indent="0" lvl="0" marL="0" rtl="0" algn="ctr">
                        <a:lnSpc>
                          <a:spcPct val="115000"/>
                        </a:lnSpc>
                        <a:spcBef>
                          <a:spcPts val="0"/>
                        </a:spcBef>
                        <a:spcAft>
                          <a:spcPts val="0"/>
                        </a:spcAft>
                        <a:buNone/>
                      </a:pPr>
                      <a:r>
                        <a:rPr b="1" lang="en" sz="3600">
                          <a:latin typeface="Calibri"/>
                          <a:ea typeface="Calibri"/>
                          <a:cs typeface="Calibri"/>
                          <a:sym typeface="Calibri"/>
                        </a:rPr>
                        <a:t>Clinical syndrome</a:t>
                      </a:r>
                      <a:endParaRPr b="1" sz="36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c>
                  <a:txBody>
                    <a:bodyPr>
                      <a:noAutofit/>
                    </a:bodyPr>
                    <a:lstStyle/>
                    <a:p>
                      <a:pPr indent="0" lvl="0" marL="0" rtl="0" algn="l">
                        <a:lnSpc>
                          <a:spcPct val="115000"/>
                        </a:lnSpc>
                        <a:spcBef>
                          <a:spcPts val="0"/>
                        </a:spcBef>
                        <a:spcAft>
                          <a:spcPts val="0"/>
                        </a:spcAft>
                        <a:buNone/>
                      </a:pPr>
                      <a:r>
                        <a:rPr lang="en" sz="3600">
                          <a:latin typeface="Calibri"/>
                          <a:ea typeface="Calibri"/>
                          <a:cs typeface="Calibri"/>
                          <a:sym typeface="Calibri"/>
                        </a:rPr>
                        <a:t>Usually </a:t>
                      </a:r>
                      <a:r>
                        <a:rPr lang="en" sz="3600">
                          <a:solidFill>
                            <a:srgbClr val="FF0000"/>
                          </a:solidFill>
                          <a:latin typeface="Calibri"/>
                          <a:ea typeface="Calibri"/>
                          <a:cs typeface="Calibri"/>
                          <a:sym typeface="Calibri"/>
                        </a:rPr>
                        <a:t>brain abscesses </a:t>
                      </a:r>
                      <a:r>
                        <a:rPr lang="en" sz="3600">
                          <a:latin typeface="Calibri"/>
                          <a:ea typeface="Calibri"/>
                          <a:cs typeface="Calibri"/>
                          <a:sym typeface="Calibri"/>
                        </a:rPr>
                        <a:t>(single or multiple)</a:t>
                      </a:r>
                      <a:endParaRPr sz="36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r>
              <a:tr h="2006075">
                <a:tc>
                  <a:txBody>
                    <a:bodyPr>
                      <a:noAutofit/>
                    </a:bodyPr>
                    <a:lstStyle/>
                    <a:p>
                      <a:pPr indent="0" lvl="0" marL="0" rtl="0" algn="ctr">
                        <a:lnSpc>
                          <a:spcPct val="115000"/>
                        </a:lnSpc>
                        <a:spcBef>
                          <a:spcPts val="0"/>
                        </a:spcBef>
                        <a:spcAft>
                          <a:spcPts val="0"/>
                        </a:spcAft>
                        <a:buNone/>
                      </a:pPr>
                      <a:r>
                        <a:rPr b="1" lang="en" sz="3600">
                          <a:latin typeface="Calibri"/>
                          <a:ea typeface="Calibri"/>
                          <a:cs typeface="Calibri"/>
                          <a:sym typeface="Calibri"/>
                        </a:rPr>
                        <a:t>C</a:t>
                      </a:r>
                      <a:r>
                        <a:rPr b="1" lang="en" sz="3600">
                          <a:latin typeface="Calibri"/>
                          <a:ea typeface="Calibri"/>
                          <a:cs typeface="Calibri"/>
                          <a:sym typeface="Calibri"/>
                        </a:rPr>
                        <a:t>an reach the CNS</a:t>
                      </a:r>
                      <a:endParaRPr b="1" sz="36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457200" lvl="0" marL="457200" rtl="0" algn="l">
                        <a:lnSpc>
                          <a:spcPct val="115000"/>
                        </a:lnSpc>
                        <a:spcBef>
                          <a:spcPts val="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Spread Hematogenously</a:t>
                      </a:r>
                      <a:endParaRPr sz="3600">
                        <a:solidFill>
                          <a:srgbClr val="FF0000"/>
                        </a:solidFill>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latin typeface="Calibri"/>
                          <a:ea typeface="Calibri"/>
                          <a:cs typeface="Calibri"/>
                          <a:sym typeface="Calibri"/>
                        </a:rPr>
                        <a:t>May also occur via direct spread from the anatomically adjacent sinuses,</a:t>
                      </a:r>
                      <a:endParaRPr sz="3600">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latin typeface="Calibri"/>
                          <a:ea typeface="Calibri"/>
                          <a:cs typeface="Calibri"/>
                          <a:sym typeface="Calibri"/>
                        </a:rPr>
                        <a:t>Angiotropism(infarction and </a:t>
                      </a:r>
                      <a:r>
                        <a:rPr lang="en" sz="3600">
                          <a:latin typeface="Calibri"/>
                          <a:ea typeface="Calibri"/>
                          <a:cs typeface="Calibri"/>
                          <a:sym typeface="Calibri"/>
                        </a:rPr>
                        <a:t>hemorrhagic</a:t>
                      </a:r>
                      <a:r>
                        <a:rPr lang="en" sz="3600">
                          <a:latin typeface="Calibri"/>
                          <a:ea typeface="Calibri"/>
                          <a:cs typeface="Calibri"/>
                          <a:sym typeface="Calibri"/>
                        </a:rPr>
                        <a:t> necrosis)</a:t>
                      </a:r>
                      <a:endParaRPr sz="36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r>
              <a:tr h="2053675">
                <a:tc>
                  <a:txBody>
                    <a:bodyPr>
                      <a:noAutofit/>
                    </a:bodyPr>
                    <a:lstStyle/>
                    <a:p>
                      <a:pPr indent="0" lvl="0" marL="0" rtl="0" algn="ctr">
                        <a:lnSpc>
                          <a:spcPct val="115000"/>
                        </a:lnSpc>
                        <a:spcBef>
                          <a:spcPts val="0"/>
                        </a:spcBef>
                        <a:spcAft>
                          <a:spcPts val="0"/>
                        </a:spcAft>
                        <a:buNone/>
                      </a:pPr>
                      <a:r>
                        <a:rPr b="1" lang="en" sz="3600">
                          <a:latin typeface="Calibri"/>
                          <a:ea typeface="Calibri"/>
                          <a:cs typeface="Calibri"/>
                          <a:sym typeface="Calibri"/>
                        </a:rPr>
                        <a:t>Common risk factors include</a:t>
                      </a:r>
                      <a:endParaRPr b="1" sz="36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c>
                  <a:txBody>
                    <a:bodyPr>
                      <a:noAutofit/>
                    </a:bodyPr>
                    <a:lstStyle/>
                    <a:p>
                      <a:pPr indent="-457200" lvl="0" marL="457200" rtl="0" algn="l">
                        <a:lnSpc>
                          <a:spcPct val="115000"/>
                        </a:lnSpc>
                        <a:spcBef>
                          <a:spcPts val="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H</a:t>
                      </a:r>
                      <a:r>
                        <a:rPr lang="en" sz="3600">
                          <a:solidFill>
                            <a:srgbClr val="FF0000"/>
                          </a:solidFill>
                          <a:latin typeface="Calibri"/>
                          <a:ea typeface="Calibri"/>
                          <a:cs typeface="Calibri"/>
                          <a:sym typeface="Calibri"/>
                        </a:rPr>
                        <a:t>ematological Malignancies </a:t>
                      </a:r>
                      <a:endParaRPr sz="3600">
                        <a:solidFill>
                          <a:srgbClr val="FF0000"/>
                        </a:solidFill>
                        <a:latin typeface="Calibri"/>
                        <a:ea typeface="Calibri"/>
                        <a:cs typeface="Calibri"/>
                        <a:sym typeface="Calibri"/>
                      </a:endParaRPr>
                    </a:p>
                    <a:p>
                      <a:pPr indent="-457200" lvl="0" marL="457200" rtl="0" algn="l">
                        <a:lnSpc>
                          <a:spcPct val="115000"/>
                        </a:lnSpc>
                        <a:spcBef>
                          <a:spcPts val="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Transplantation</a:t>
                      </a:r>
                      <a:endParaRPr sz="3600">
                        <a:solidFill>
                          <a:srgbClr val="FF0000"/>
                        </a:solidFill>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solidFill>
                            <a:schemeClr val="dk1"/>
                          </a:solidFill>
                          <a:latin typeface="Calibri"/>
                          <a:ea typeface="Calibri"/>
                          <a:cs typeface="Calibri"/>
                          <a:sym typeface="Calibri"/>
                        </a:rPr>
                        <a:t>Cancer </a:t>
                      </a:r>
                      <a:r>
                        <a:rPr lang="en" sz="3600">
                          <a:latin typeface="Calibri"/>
                          <a:ea typeface="Calibri"/>
                          <a:cs typeface="Calibri"/>
                          <a:sym typeface="Calibri"/>
                        </a:rPr>
                        <a:t>Chemotherapy</a:t>
                      </a:r>
                      <a:endParaRPr sz="36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r>
            </a:tbl>
          </a:graphicData>
        </a:graphic>
      </p:graphicFrame>
      <p:graphicFrame>
        <p:nvGraphicFramePr>
          <p:cNvPr id="90" name="Google Shape;90;p16"/>
          <p:cNvGraphicFramePr/>
          <p:nvPr/>
        </p:nvGraphicFramePr>
        <p:xfrm>
          <a:off x="593713" y="18690034"/>
          <a:ext cx="3000000" cy="3000000"/>
        </p:xfrm>
        <a:graphic>
          <a:graphicData uri="http://schemas.openxmlformats.org/drawingml/2006/table">
            <a:tbl>
              <a:tblPr>
                <a:noFill/>
                <a:tableStyleId>{1AF3F26A-143B-4358-860C-E69C7AA948F2}</a:tableStyleId>
              </a:tblPr>
              <a:tblGrid>
                <a:gridCol w="4725925"/>
                <a:gridCol w="11844825"/>
              </a:tblGrid>
              <a:tr h="949275">
                <a:tc>
                  <a:txBody>
                    <a:bodyPr>
                      <a:noAutofit/>
                    </a:bodyPr>
                    <a:lstStyle/>
                    <a:p>
                      <a:pPr indent="0" lvl="0" marL="0" rtl="0" algn="ctr">
                        <a:lnSpc>
                          <a:spcPct val="115000"/>
                        </a:lnSpc>
                        <a:spcBef>
                          <a:spcPts val="0"/>
                        </a:spcBef>
                        <a:spcAft>
                          <a:spcPts val="0"/>
                        </a:spcAft>
                        <a:buNone/>
                      </a:pPr>
                      <a:r>
                        <a:rPr b="1" lang="en" sz="3600">
                          <a:latin typeface="Calibri"/>
                          <a:ea typeface="Calibri"/>
                          <a:cs typeface="Calibri"/>
                          <a:sym typeface="Calibri"/>
                        </a:rPr>
                        <a:t>Prognosis</a:t>
                      </a:r>
                      <a:endParaRPr b="1" sz="36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lnSpc>
                          <a:spcPct val="115000"/>
                        </a:lnSpc>
                        <a:spcBef>
                          <a:spcPts val="0"/>
                        </a:spcBef>
                        <a:spcAft>
                          <a:spcPts val="0"/>
                        </a:spcAft>
                        <a:buClr>
                          <a:schemeClr val="dk1"/>
                        </a:buClr>
                        <a:buSzPts val="1100"/>
                        <a:buFont typeface="Arial"/>
                        <a:buNone/>
                      </a:pPr>
                      <a:r>
                        <a:rPr lang="en" sz="4000">
                          <a:solidFill>
                            <a:schemeClr val="dk1"/>
                          </a:solidFill>
                          <a:latin typeface="Calibri"/>
                          <a:ea typeface="Calibri"/>
                          <a:cs typeface="Calibri"/>
                          <a:sym typeface="Calibri"/>
                        </a:rPr>
                        <a:t>Mortality rate is</a:t>
                      </a:r>
                      <a:r>
                        <a:rPr lang="en" sz="4000">
                          <a:solidFill>
                            <a:srgbClr val="FF0000"/>
                          </a:solidFill>
                          <a:latin typeface="Calibri"/>
                          <a:ea typeface="Calibri"/>
                          <a:cs typeface="Calibri"/>
                          <a:sym typeface="Calibri"/>
                        </a:rPr>
                        <a:t> high</a:t>
                      </a:r>
                      <a:endParaRPr sz="4000">
                        <a:solidFill>
                          <a:srgbClr val="FF0000"/>
                        </a:solidFill>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17"/>
          <p:cNvSpPr txBox="1"/>
          <p:nvPr/>
        </p:nvSpPr>
        <p:spPr>
          <a:xfrm>
            <a:off x="593799" y="3108851"/>
            <a:ext cx="13935600" cy="1584300"/>
          </a:xfrm>
          <a:prstGeom prst="rect">
            <a:avLst/>
          </a:prstGeom>
          <a:noFill/>
          <a:ln>
            <a:noFill/>
          </a:ln>
        </p:spPr>
        <p:txBody>
          <a:bodyPr anchorCtr="0" anchor="t" bIns="191875" lIns="191875" spcFirstLastPara="1" rIns="191875" wrap="square" tIns="191875">
            <a:noAutofit/>
          </a:bodyPr>
          <a:lstStyle/>
          <a:p>
            <a:pPr indent="0" lvl="0" marL="0" rtl="0" algn="l">
              <a:spcBef>
                <a:spcPts val="0"/>
              </a:spcBef>
              <a:spcAft>
                <a:spcPts val="0"/>
              </a:spcAft>
              <a:buNone/>
            </a:pPr>
            <a:r>
              <a:t/>
            </a:r>
            <a:endParaRPr/>
          </a:p>
        </p:txBody>
      </p:sp>
      <p:graphicFrame>
        <p:nvGraphicFramePr>
          <p:cNvPr id="96" name="Google Shape;96;p17"/>
          <p:cNvGraphicFramePr/>
          <p:nvPr/>
        </p:nvGraphicFramePr>
        <p:xfrm>
          <a:off x="293846" y="1805577"/>
          <a:ext cx="3000000" cy="3000000"/>
        </p:xfrm>
        <a:graphic>
          <a:graphicData uri="http://schemas.openxmlformats.org/drawingml/2006/table">
            <a:tbl>
              <a:tblPr>
                <a:noFill/>
                <a:tableStyleId>{3F6FB5DF-446A-48EF-A693-4ED02D29C277}</a:tableStyleId>
              </a:tblPr>
              <a:tblGrid>
                <a:gridCol w="3626600"/>
                <a:gridCol w="13407075"/>
              </a:tblGrid>
              <a:tr h="2863200">
                <a:tc gridSpan="2">
                  <a:txBody>
                    <a:bodyPr>
                      <a:noAutofit/>
                    </a:bodyPr>
                    <a:lstStyle/>
                    <a:p>
                      <a:pPr indent="0" lvl="0" marL="0" rtl="0" algn="l">
                        <a:spcBef>
                          <a:spcPts val="0"/>
                        </a:spcBef>
                        <a:spcAft>
                          <a:spcPts val="0"/>
                        </a:spcAft>
                        <a:buNone/>
                      </a:pPr>
                      <a:r>
                        <a:rPr lang="en" sz="3300">
                          <a:latin typeface="Calibri"/>
                          <a:ea typeface="Calibri"/>
                          <a:cs typeface="Calibri"/>
                          <a:sym typeface="Calibri"/>
                        </a:rPr>
                        <a:t>•The rhinocerebral (it is Mucorales) form is the most frequent presenting clinical syndrome in CNS zygomycosis. </a:t>
                      </a:r>
                      <a:endParaRPr sz="3300">
                        <a:latin typeface="Calibri"/>
                        <a:ea typeface="Calibri"/>
                        <a:cs typeface="Calibri"/>
                        <a:sym typeface="Calibri"/>
                      </a:endParaRPr>
                    </a:p>
                    <a:p>
                      <a:pPr indent="0" lvl="0" marL="0" rtl="0" algn="l">
                        <a:spcBef>
                          <a:spcPts val="0"/>
                        </a:spcBef>
                        <a:spcAft>
                          <a:spcPts val="0"/>
                        </a:spcAft>
                        <a:buNone/>
                      </a:pPr>
                      <a:r>
                        <a:t/>
                      </a:r>
                      <a:endParaRPr sz="3300">
                        <a:latin typeface="Calibri"/>
                        <a:ea typeface="Calibri"/>
                        <a:cs typeface="Calibri"/>
                        <a:sym typeface="Calibri"/>
                      </a:endParaRPr>
                    </a:p>
                    <a:p>
                      <a:pPr indent="0" lvl="0" marL="0" rtl="0" algn="l">
                        <a:spcBef>
                          <a:spcPts val="0"/>
                        </a:spcBef>
                        <a:spcAft>
                          <a:spcPts val="0"/>
                        </a:spcAft>
                        <a:buNone/>
                      </a:pPr>
                      <a:r>
                        <a:rPr lang="en" sz="3300">
                          <a:latin typeface="Calibri"/>
                          <a:ea typeface="Calibri"/>
                          <a:cs typeface="Calibri"/>
                          <a:sym typeface="Calibri"/>
                        </a:rPr>
                        <a:t>•</a:t>
                      </a:r>
                      <a:r>
                        <a:rPr lang="en" sz="3300">
                          <a:latin typeface="Calibri"/>
                          <a:ea typeface="Calibri"/>
                          <a:cs typeface="Calibri"/>
                          <a:sym typeface="Calibri"/>
                        </a:rPr>
                        <a:t>Mortality is </a:t>
                      </a:r>
                      <a:r>
                        <a:rPr lang="en" sz="3300">
                          <a:solidFill>
                            <a:srgbClr val="FF0000"/>
                          </a:solidFill>
                          <a:latin typeface="Calibri"/>
                          <a:ea typeface="Calibri"/>
                          <a:cs typeface="Calibri"/>
                          <a:sym typeface="Calibri"/>
                        </a:rPr>
                        <a:t>high</a:t>
                      </a:r>
                      <a:r>
                        <a:rPr lang="en" sz="3300">
                          <a:latin typeface="Calibri"/>
                          <a:ea typeface="Calibri"/>
                          <a:cs typeface="Calibri"/>
                          <a:sym typeface="Calibri"/>
                        </a:rPr>
                        <a:t> (80- 100%) Progression is rapid, </a:t>
                      </a:r>
                      <a:endParaRPr sz="33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c hMerge="1"/>
              </a:tr>
              <a:tr h="1016500">
                <a:tc>
                  <a:txBody>
                    <a:bodyPr>
                      <a:noAutofit/>
                    </a:bodyPr>
                    <a:lstStyle/>
                    <a:p>
                      <a:pPr indent="0" lvl="0" marL="0" rtl="0" algn="l">
                        <a:spcBef>
                          <a:spcPts val="0"/>
                        </a:spcBef>
                        <a:spcAft>
                          <a:spcPts val="0"/>
                        </a:spcAft>
                        <a:buNone/>
                      </a:pPr>
                      <a:r>
                        <a:rPr b="1" lang="en" sz="3300">
                          <a:latin typeface="Josefin Sans"/>
                          <a:ea typeface="Josefin Sans"/>
                          <a:cs typeface="Josefin Sans"/>
                          <a:sym typeface="Josefin Sans"/>
                        </a:rPr>
                        <a:t>Etiology: </a:t>
                      </a:r>
                      <a:endParaRPr b="1" sz="3300">
                        <a:latin typeface="Josefin Sans"/>
                        <a:ea typeface="Josefin Sans"/>
                        <a:cs typeface="Josefin Sans"/>
                        <a:sym typeface="Josefin Sans"/>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lang="en" sz="3300">
                          <a:latin typeface="Calibri"/>
                          <a:ea typeface="Calibri"/>
                          <a:cs typeface="Calibri"/>
                          <a:sym typeface="Calibri"/>
                        </a:rPr>
                        <a:t>Zygomycetes e.g. Rhizopus, Absidia, Mucor Fast growing fungi ( all of them are Mucorales )  </a:t>
                      </a:r>
                      <a:endParaRPr sz="33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r>
              <a:tr h="1016500">
                <a:tc>
                  <a:txBody>
                    <a:bodyPr>
                      <a:noAutofit/>
                    </a:bodyPr>
                    <a:lstStyle/>
                    <a:p>
                      <a:pPr indent="0" lvl="0" marL="0" rtl="0" algn="l">
                        <a:spcBef>
                          <a:spcPts val="0"/>
                        </a:spcBef>
                        <a:spcAft>
                          <a:spcPts val="0"/>
                        </a:spcAft>
                        <a:buNone/>
                      </a:pPr>
                      <a:r>
                        <a:rPr b="1" lang="en" sz="3300">
                          <a:latin typeface="Josefin Sans"/>
                          <a:ea typeface="Josefin Sans"/>
                          <a:cs typeface="Josefin Sans"/>
                          <a:sym typeface="Josefin Sans"/>
                        </a:rPr>
                        <a:t>Risk factors: </a:t>
                      </a:r>
                      <a:endParaRPr b="1" sz="3300">
                        <a:latin typeface="Josefin Sans"/>
                        <a:ea typeface="Josefin Sans"/>
                        <a:cs typeface="Josefin Sans"/>
                        <a:sym typeface="Josefin Sans"/>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lang="en" sz="3300">
                          <a:solidFill>
                            <a:srgbClr val="FF0000"/>
                          </a:solidFill>
                          <a:latin typeface="Calibri"/>
                          <a:ea typeface="Calibri"/>
                          <a:cs typeface="Calibri"/>
                          <a:sym typeface="Calibri"/>
                        </a:rPr>
                        <a:t>Diabetes</a:t>
                      </a:r>
                      <a:r>
                        <a:rPr lang="en" sz="3300">
                          <a:solidFill>
                            <a:srgbClr val="FF0000"/>
                          </a:solidFill>
                          <a:latin typeface="Calibri"/>
                          <a:ea typeface="Calibri"/>
                          <a:cs typeface="Calibri"/>
                          <a:sym typeface="Calibri"/>
                        </a:rPr>
                        <a:t> with ketoacidosis</a:t>
                      </a:r>
                      <a:r>
                        <a:rPr lang="en" sz="3300">
                          <a:latin typeface="Calibri"/>
                          <a:ea typeface="Calibri"/>
                          <a:cs typeface="Calibri"/>
                          <a:sym typeface="Calibri"/>
                        </a:rPr>
                        <a:t> because it can thrive in high acidic condition, in addition to other risk factors </a:t>
                      </a:r>
                      <a:endParaRPr sz="33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r>
              <a:tr h="1016500">
                <a:tc gridSpan="2">
                  <a:txBody>
                    <a:bodyPr>
                      <a:noAutofit/>
                    </a:bodyPr>
                    <a:lstStyle/>
                    <a:p>
                      <a:pPr indent="0" lvl="0" marL="0" rtl="0" algn="l">
                        <a:spcBef>
                          <a:spcPts val="0"/>
                        </a:spcBef>
                        <a:spcAft>
                          <a:spcPts val="0"/>
                        </a:spcAft>
                        <a:buNone/>
                      </a:pPr>
                      <a:r>
                        <a:rPr lang="en" sz="3300">
                          <a:solidFill>
                            <a:schemeClr val="dk1"/>
                          </a:solidFill>
                          <a:latin typeface="Calibri"/>
                          <a:ea typeface="Calibri"/>
                          <a:cs typeface="Calibri"/>
                          <a:sym typeface="Calibri"/>
                        </a:rPr>
                        <a:t>•</a:t>
                      </a:r>
                      <a:r>
                        <a:rPr lang="en" sz="3300">
                          <a:latin typeface="Calibri"/>
                          <a:ea typeface="Calibri"/>
                          <a:cs typeface="Calibri"/>
                          <a:sym typeface="Calibri"/>
                        </a:rPr>
                        <a:t>The clinical manifestations of the </a:t>
                      </a:r>
                      <a:r>
                        <a:rPr lang="en" sz="3300">
                          <a:solidFill>
                            <a:srgbClr val="FF0000"/>
                          </a:solidFill>
                          <a:latin typeface="Calibri"/>
                          <a:ea typeface="Calibri"/>
                          <a:cs typeface="Calibri"/>
                          <a:sym typeface="Calibri"/>
                        </a:rPr>
                        <a:t>rhinocerebral</a:t>
                      </a:r>
                      <a:r>
                        <a:rPr lang="en" sz="3300">
                          <a:latin typeface="Calibri"/>
                          <a:ea typeface="Calibri"/>
                          <a:cs typeface="Calibri"/>
                          <a:sym typeface="Calibri"/>
                        </a:rPr>
                        <a:t> form start as sinusitis, rapidly progress and involve the orbit, eye and optic nerve and extend to the brain </a:t>
                      </a:r>
                      <a:r>
                        <a:rPr lang="en" sz="3300">
                          <a:solidFill>
                            <a:srgbClr val="999999"/>
                          </a:solidFill>
                          <a:latin typeface="Calibri"/>
                          <a:ea typeface="Calibri"/>
                          <a:cs typeface="Calibri"/>
                          <a:sym typeface="Calibri"/>
                        </a:rPr>
                        <a:t>could be inhaled </a:t>
                      </a:r>
                      <a:endParaRPr sz="3300">
                        <a:solidFill>
                          <a:srgbClr val="999999"/>
                        </a:solidFill>
                        <a:latin typeface="Calibri"/>
                        <a:ea typeface="Calibri"/>
                        <a:cs typeface="Calibri"/>
                        <a:sym typeface="Calibri"/>
                      </a:endParaRPr>
                    </a:p>
                    <a:p>
                      <a:pPr indent="0" lvl="0" marL="0" rtl="0" algn="l">
                        <a:spcBef>
                          <a:spcPts val="0"/>
                        </a:spcBef>
                        <a:spcAft>
                          <a:spcPts val="0"/>
                        </a:spcAft>
                        <a:buNone/>
                      </a:pPr>
                      <a:r>
                        <a:rPr lang="en" sz="3300">
                          <a:latin typeface="Calibri"/>
                          <a:ea typeface="Calibri"/>
                          <a:cs typeface="Calibri"/>
                          <a:sym typeface="Calibri"/>
                        </a:rPr>
                        <a:t>•Facial edema, pain, necrosis, loss of vision, black discharge </a:t>
                      </a:r>
                      <a:r>
                        <a:rPr lang="en" sz="3300">
                          <a:solidFill>
                            <a:srgbClr val="FF0000"/>
                          </a:solidFill>
                          <a:latin typeface="Calibri"/>
                          <a:ea typeface="Calibri"/>
                          <a:cs typeface="Calibri"/>
                          <a:sym typeface="Calibri"/>
                        </a:rPr>
                        <a:t>Angiotropism</a:t>
                      </a:r>
                      <a:r>
                        <a:rPr lang="en" sz="3300">
                          <a:latin typeface="Calibri"/>
                          <a:ea typeface="Calibri"/>
                          <a:cs typeface="Calibri"/>
                          <a:sym typeface="Calibri"/>
                        </a:rPr>
                        <a:t> </a:t>
                      </a:r>
                      <a:r>
                        <a:rPr lang="en" sz="3300">
                          <a:solidFill>
                            <a:srgbClr val="999999"/>
                          </a:solidFill>
                          <a:latin typeface="Calibri"/>
                          <a:ea typeface="Calibri"/>
                          <a:cs typeface="Calibri"/>
                          <a:sym typeface="Calibri"/>
                        </a:rPr>
                        <a:t>due to blood vessel</a:t>
                      </a:r>
                      <a:r>
                        <a:rPr lang="en" sz="3300">
                          <a:latin typeface="Calibri"/>
                          <a:ea typeface="Calibri"/>
                          <a:cs typeface="Calibri"/>
                          <a:sym typeface="Calibri"/>
                        </a:rPr>
                        <a:t> invasion; As </a:t>
                      </a:r>
                      <a:r>
                        <a:rPr lang="en" sz="3300">
                          <a:solidFill>
                            <a:srgbClr val="FF0000"/>
                          </a:solidFill>
                          <a:latin typeface="Calibri"/>
                          <a:ea typeface="Calibri"/>
                          <a:cs typeface="Calibri"/>
                          <a:sym typeface="Calibri"/>
                        </a:rPr>
                        <a:t>angio-invasion </a:t>
                      </a:r>
                      <a:r>
                        <a:rPr lang="en" sz="3300">
                          <a:latin typeface="Calibri"/>
                          <a:ea typeface="Calibri"/>
                          <a:cs typeface="Calibri"/>
                          <a:sym typeface="Calibri"/>
                        </a:rPr>
                        <a:t>is very frequent</a:t>
                      </a:r>
                      <a:r>
                        <a:rPr b="1" lang="en" sz="3300">
                          <a:latin typeface="Calibri"/>
                          <a:ea typeface="Calibri"/>
                          <a:cs typeface="Calibri"/>
                          <a:sym typeface="Calibri"/>
                        </a:rPr>
                        <a:t> </a:t>
                      </a:r>
                      <a:endParaRPr b="1" sz="33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c hMerge="1"/>
              </a:tr>
              <a:tr h="1016500">
                <a:tc>
                  <a:txBody>
                    <a:bodyPr>
                      <a:noAutofit/>
                    </a:bodyPr>
                    <a:lstStyle/>
                    <a:p>
                      <a:pPr indent="0" lvl="0" marL="0" rtl="0" algn="l">
                        <a:spcBef>
                          <a:spcPts val="0"/>
                        </a:spcBef>
                        <a:spcAft>
                          <a:spcPts val="0"/>
                        </a:spcAft>
                        <a:buNone/>
                      </a:pPr>
                      <a:r>
                        <a:rPr b="1" lang="en" sz="3300">
                          <a:latin typeface="Josefin Sans"/>
                          <a:ea typeface="Josefin Sans"/>
                          <a:cs typeface="Josefin Sans"/>
                          <a:sym typeface="Josefin Sans"/>
                        </a:rPr>
                        <a:t>To improve the outcome: </a:t>
                      </a:r>
                      <a:endParaRPr b="1" sz="3300">
                        <a:latin typeface="Josefin Sans"/>
                        <a:ea typeface="Josefin Sans"/>
                        <a:cs typeface="Josefin Sans"/>
                        <a:sym typeface="Josefin Sans"/>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b="1" lang="en" sz="3300">
                          <a:latin typeface="Calibri"/>
                          <a:ea typeface="Calibri"/>
                          <a:cs typeface="Calibri"/>
                          <a:sym typeface="Calibri"/>
                        </a:rPr>
                        <a:t>•</a:t>
                      </a:r>
                      <a:r>
                        <a:rPr lang="en" sz="3300">
                          <a:latin typeface="Calibri"/>
                          <a:ea typeface="Calibri"/>
                          <a:cs typeface="Calibri"/>
                          <a:sym typeface="Calibri"/>
                        </a:rPr>
                        <a:t>Rapid diagnosis </a:t>
                      </a:r>
                      <a:endParaRPr sz="3300">
                        <a:latin typeface="Calibri"/>
                        <a:ea typeface="Calibri"/>
                        <a:cs typeface="Calibri"/>
                        <a:sym typeface="Calibri"/>
                      </a:endParaRPr>
                    </a:p>
                    <a:p>
                      <a:pPr indent="0" lvl="0" marL="0" rtl="0" algn="l">
                        <a:spcBef>
                          <a:spcPts val="0"/>
                        </a:spcBef>
                        <a:spcAft>
                          <a:spcPts val="0"/>
                        </a:spcAft>
                        <a:buNone/>
                      </a:pPr>
                      <a:r>
                        <a:rPr lang="en" sz="3300">
                          <a:latin typeface="Calibri"/>
                          <a:ea typeface="Calibri"/>
                          <a:cs typeface="Calibri"/>
                          <a:sym typeface="Calibri"/>
                        </a:rPr>
                        <a:t>•Control the underlying disease </a:t>
                      </a:r>
                      <a:endParaRPr sz="3300">
                        <a:latin typeface="Calibri"/>
                        <a:ea typeface="Calibri"/>
                        <a:cs typeface="Calibri"/>
                        <a:sym typeface="Calibri"/>
                      </a:endParaRPr>
                    </a:p>
                    <a:p>
                      <a:pPr indent="0" lvl="0" marL="0" rtl="0" algn="l">
                        <a:spcBef>
                          <a:spcPts val="0"/>
                        </a:spcBef>
                        <a:spcAft>
                          <a:spcPts val="0"/>
                        </a:spcAft>
                        <a:buNone/>
                      </a:pPr>
                      <a:r>
                        <a:rPr lang="en" sz="3300">
                          <a:latin typeface="Calibri"/>
                          <a:ea typeface="Calibri"/>
                          <a:cs typeface="Calibri"/>
                          <a:sym typeface="Calibri"/>
                        </a:rPr>
                        <a:t>•Early surgical debridement </a:t>
                      </a:r>
                      <a:endParaRPr sz="3300">
                        <a:latin typeface="Calibri"/>
                        <a:ea typeface="Calibri"/>
                        <a:cs typeface="Calibri"/>
                        <a:sym typeface="Calibri"/>
                      </a:endParaRPr>
                    </a:p>
                    <a:p>
                      <a:pPr indent="0" lvl="0" marL="0" rtl="0" algn="l">
                        <a:spcBef>
                          <a:spcPts val="0"/>
                        </a:spcBef>
                        <a:spcAft>
                          <a:spcPts val="0"/>
                        </a:spcAft>
                        <a:buNone/>
                      </a:pPr>
                      <a:r>
                        <a:rPr lang="en" sz="3300">
                          <a:latin typeface="Calibri"/>
                          <a:ea typeface="Calibri"/>
                          <a:cs typeface="Calibri"/>
                          <a:sym typeface="Calibri"/>
                        </a:rPr>
                        <a:t>•Appropriate antifungal therapy </a:t>
                      </a:r>
                      <a:endParaRPr sz="3300">
                        <a:latin typeface="Calibri"/>
                        <a:ea typeface="Calibri"/>
                        <a:cs typeface="Calibri"/>
                        <a:sym typeface="Calibri"/>
                      </a:endParaRPr>
                    </a:p>
                  </a:txBody>
                  <a:tcPr marT="188600" marB="188600" marR="193525" marL="1935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r>
            </a:tbl>
          </a:graphicData>
        </a:graphic>
      </p:graphicFrame>
      <p:sp>
        <p:nvSpPr>
          <p:cNvPr id="97" name="Google Shape;97;p17"/>
          <p:cNvSpPr txBox="1"/>
          <p:nvPr/>
        </p:nvSpPr>
        <p:spPr>
          <a:xfrm>
            <a:off x="716651" y="520447"/>
            <a:ext cx="16188000" cy="1584300"/>
          </a:xfrm>
          <a:prstGeom prst="rect">
            <a:avLst/>
          </a:prstGeom>
          <a:noFill/>
          <a:ln>
            <a:noFill/>
          </a:ln>
        </p:spPr>
        <p:txBody>
          <a:bodyPr anchorCtr="0" anchor="t" bIns="191875" lIns="191875" spcFirstLastPara="1" rIns="191875" wrap="square" tIns="191875">
            <a:noAutofit/>
          </a:bodyPr>
          <a:lstStyle/>
          <a:p>
            <a:pPr indent="0" lvl="0" marL="0" marR="0" rtl="0" algn="l">
              <a:lnSpc>
                <a:spcPct val="100000"/>
              </a:lnSpc>
              <a:spcBef>
                <a:spcPts val="0"/>
              </a:spcBef>
              <a:spcAft>
                <a:spcPts val="0"/>
              </a:spcAft>
              <a:buNone/>
            </a:pPr>
            <a:r>
              <a:rPr b="1" lang="en" sz="5900">
                <a:latin typeface="Josefin Sans"/>
                <a:ea typeface="Josefin Sans"/>
                <a:cs typeface="Josefin Sans"/>
                <a:sym typeface="Josefin Sans"/>
              </a:rPr>
              <a:t>CNS Zygomycosis (</a:t>
            </a:r>
            <a:r>
              <a:rPr b="1" lang="en" sz="5900">
                <a:latin typeface="Josefin Sans"/>
                <a:ea typeface="Josefin Sans"/>
                <a:cs typeface="Josefin Sans"/>
                <a:sym typeface="Josefin Sans"/>
              </a:rPr>
              <a:t>mucormycosis</a:t>
            </a:r>
            <a:r>
              <a:rPr b="1" lang="en" sz="5900">
                <a:latin typeface="Josefin Sans"/>
                <a:ea typeface="Josefin Sans"/>
                <a:cs typeface="Josefin Sans"/>
                <a:sym typeface="Josefin Sans"/>
              </a:rPr>
              <a:t>) الخبز عفن </a:t>
            </a:r>
            <a:endParaRPr b="1" sz="5900">
              <a:latin typeface="Josefin Sans"/>
              <a:ea typeface="Josefin Sans"/>
              <a:cs typeface="Josefin Sans"/>
              <a:sym typeface="Josefin Sans"/>
            </a:endParaRPr>
          </a:p>
        </p:txBody>
      </p:sp>
      <p:graphicFrame>
        <p:nvGraphicFramePr>
          <p:cNvPr id="98" name="Google Shape;98;p17"/>
          <p:cNvGraphicFramePr/>
          <p:nvPr/>
        </p:nvGraphicFramePr>
        <p:xfrm>
          <a:off x="293825" y="14653100"/>
          <a:ext cx="3000000" cy="3000000"/>
        </p:xfrm>
        <a:graphic>
          <a:graphicData uri="http://schemas.openxmlformats.org/drawingml/2006/table">
            <a:tbl>
              <a:tblPr>
                <a:noFill/>
                <a:tableStyleId>{3F6FB5DF-446A-48EF-A693-4ED02D29C277}</a:tableStyleId>
              </a:tblPr>
              <a:tblGrid>
                <a:gridCol w="5677900"/>
                <a:gridCol w="5677900"/>
                <a:gridCol w="5677900"/>
              </a:tblGrid>
              <a:tr h="1828275">
                <a:tc gridSpan="3">
                  <a:txBody>
                    <a:bodyPr>
                      <a:noAutofit/>
                    </a:bodyPr>
                    <a:lstStyle/>
                    <a:p>
                      <a:pPr indent="-723900" lvl="0" marL="965200" rtl="0" algn="l">
                        <a:spcBef>
                          <a:spcPts val="0"/>
                        </a:spcBef>
                        <a:spcAft>
                          <a:spcPts val="0"/>
                        </a:spcAft>
                        <a:buClr>
                          <a:schemeClr val="dk1"/>
                        </a:buClr>
                        <a:buSzPts val="3800"/>
                        <a:buFont typeface="Calibri"/>
                        <a:buChar char="●"/>
                      </a:pPr>
                      <a:r>
                        <a:rPr lang="en" sz="3800">
                          <a:solidFill>
                            <a:schemeClr val="dk1"/>
                          </a:solidFill>
                          <a:latin typeface="Calibri"/>
                          <a:ea typeface="Calibri"/>
                          <a:cs typeface="Calibri"/>
                          <a:sym typeface="Calibri"/>
                        </a:rPr>
                        <a:t>Fungal infections caused by</a:t>
                      </a:r>
                      <a:r>
                        <a:rPr lang="en" sz="3800">
                          <a:solidFill>
                            <a:srgbClr val="FF0000"/>
                          </a:solidFill>
                          <a:latin typeface="Calibri"/>
                          <a:ea typeface="Calibri"/>
                          <a:cs typeface="Calibri"/>
                          <a:sym typeface="Calibri"/>
                        </a:rPr>
                        <a:t> dematiaceous fungi darkly colored</a:t>
                      </a:r>
                      <a:r>
                        <a:rPr lang="en" sz="3800">
                          <a:solidFill>
                            <a:schemeClr val="dk1"/>
                          </a:solidFill>
                          <a:latin typeface="Calibri"/>
                          <a:ea typeface="Calibri"/>
                          <a:cs typeface="Calibri"/>
                          <a:sym typeface="Calibri"/>
                        </a:rPr>
                        <a:t> due to melanin pigment </a:t>
                      </a:r>
                      <a:r>
                        <a:rPr lang="en" sz="3400">
                          <a:solidFill>
                            <a:schemeClr val="dk1"/>
                          </a:solidFill>
                          <a:latin typeface="Calibri"/>
                          <a:ea typeface="Calibri"/>
                          <a:cs typeface="Calibri"/>
                          <a:sym typeface="Calibri"/>
                        </a:rPr>
                        <a:t> </a:t>
                      </a:r>
                      <a:endParaRPr sz="3400">
                        <a:solidFill>
                          <a:schemeClr val="dk1"/>
                        </a:solidFill>
                        <a:latin typeface="Calibri"/>
                        <a:ea typeface="Calibri"/>
                        <a:cs typeface="Calibri"/>
                        <a:sym typeface="Calibri"/>
                      </a:endParaRPr>
                    </a:p>
                    <a:p>
                      <a:pPr indent="-666750" lvl="0" marL="965200" rtl="0" algn="l">
                        <a:spcBef>
                          <a:spcPts val="0"/>
                        </a:spcBef>
                        <a:spcAft>
                          <a:spcPts val="0"/>
                        </a:spcAft>
                        <a:buClr>
                          <a:schemeClr val="dk1"/>
                        </a:buClr>
                        <a:buSzPts val="2900"/>
                        <a:buFont typeface="Calibri"/>
                        <a:buChar char="➢"/>
                      </a:pPr>
                      <a:r>
                        <a:rPr lang="en" sz="3400">
                          <a:solidFill>
                            <a:schemeClr val="dk1"/>
                          </a:solidFill>
                          <a:latin typeface="Calibri"/>
                          <a:ea typeface="Calibri"/>
                          <a:cs typeface="Calibri"/>
                          <a:sym typeface="Calibri"/>
                        </a:rPr>
                        <a:t>Neurotropic fungi </a:t>
                      </a:r>
                      <a:endParaRPr sz="34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c hMerge="1"/>
                <a:tc hMerge="1"/>
              </a:tr>
              <a:tr h="1351375">
                <a:tc>
                  <a:txBody>
                    <a:bodyPr>
                      <a:noAutofit/>
                    </a:bodyPr>
                    <a:lstStyle/>
                    <a:p>
                      <a:pPr indent="0" lvl="0" marL="0" rtl="0" algn="l">
                        <a:spcBef>
                          <a:spcPts val="0"/>
                        </a:spcBef>
                        <a:spcAft>
                          <a:spcPts val="0"/>
                        </a:spcAft>
                        <a:buNone/>
                      </a:pPr>
                      <a:r>
                        <a:rPr b="1" lang="en" sz="4400">
                          <a:solidFill>
                            <a:schemeClr val="dk1"/>
                          </a:solidFill>
                          <a:latin typeface="Josefin Sans"/>
                          <a:ea typeface="Josefin Sans"/>
                          <a:cs typeface="Josefin Sans"/>
                          <a:sym typeface="Josefin Sans"/>
                        </a:rPr>
                        <a:t>CNS infections:</a:t>
                      </a:r>
                      <a:endParaRPr sz="4400">
                        <a:latin typeface="Josefin Sans"/>
                        <a:ea typeface="Josefin Sans"/>
                        <a:cs typeface="Josefin Sans"/>
                        <a:sym typeface="Josefin Sans"/>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gridSpan="2">
                  <a:txBody>
                    <a:bodyPr>
                      <a:noAutofit/>
                    </a:bodyPr>
                    <a:lstStyle/>
                    <a:p>
                      <a:pPr indent="-723900" lvl="0" marL="965200" rtl="0" algn="l">
                        <a:spcBef>
                          <a:spcPts val="0"/>
                        </a:spcBef>
                        <a:spcAft>
                          <a:spcPts val="0"/>
                        </a:spcAft>
                        <a:buClr>
                          <a:schemeClr val="dk1"/>
                        </a:buClr>
                        <a:buSzPts val="3800"/>
                        <a:buFont typeface="Calibri"/>
                        <a:buChar char="●"/>
                      </a:pPr>
                      <a:r>
                        <a:rPr lang="en" sz="3800">
                          <a:solidFill>
                            <a:schemeClr val="dk1"/>
                          </a:solidFill>
                          <a:latin typeface="Calibri"/>
                          <a:ea typeface="Calibri"/>
                          <a:cs typeface="Calibri"/>
                          <a:sym typeface="Calibri"/>
                        </a:rPr>
                        <a:t> Usually brain abscess, and chronic </a:t>
                      </a:r>
                      <a:endParaRPr sz="38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c hMerge="1"/>
              </a:tr>
              <a:tr h="1524800">
                <a:tc>
                  <a:txBody>
                    <a:bodyPr>
                      <a:noAutofit/>
                    </a:bodyPr>
                    <a:lstStyle/>
                    <a:p>
                      <a:pPr indent="0" lvl="0" marL="0" rtl="0" algn="l">
                        <a:spcBef>
                          <a:spcPts val="0"/>
                        </a:spcBef>
                        <a:spcAft>
                          <a:spcPts val="0"/>
                        </a:spcAft>
                        <a:buClr>
                          <a:schemeClr val="dk1"/>
                        </a:buClr>
                        <a:buSzPts val="1100"/>
                        <a:buFont typeface="Arial"/>
                        <a:buNone/>
                      </a:pPr>
                      <a:r>
                        <a:rPr b="1" lang="en" sz="4400">
                          <a:solidFill>
                            <a:schemeClr val="dk1"/>
                          </a:solidFill>
                          <a:latin typeface="Josefin Sans"/>
                          <a:ea typeface="Josefin Sans"/>
                          <a:cs typeface="Josefin Sans"/>
                          <a:sym typeface="Josefin Sans"/>
                        </a:rPr>
                        <a:t>R</a:t>
                      </a:r>
                      <a:r>
                        <a:rPr b="1" lang="en" sz="4400">
                          <a:solidFill>
                            <a:schemeClr val="dk1"/>
                          </a:solidFill>
                          <a:latin typeface="Josefin Sans"/>
                          <a:ea typeface="Josefin Sans"/>
                          <a:cs typeface="Josefin Sans"/>
                          <a:sym typeface="Josefin Sans"/>
                        </a:rPr>
                        <a:t>isk factors: </a:t>
                      </a:r>
                      <a:endParaRPr sz="4400">
                        <a:latin typeface="Josefin Sans"/>
                        <a:ea typeface="Josefin Sans"/>
                        <a:cs typeface="Josefin Sans"/>
                        <a:sym typeface="Josefin Sans"/>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gridSpan="2">
                  <a:txBody>
                    <a:bodyPr>
                      <a:noAutofit/>
                    </a:bodyPr>
                    <a:lstStyle/>
                    <a:p>
                      <a:pPr indent="-723900" lvl="0" marL="965200" rtl="0" algn="l">
                        <a:spcBef>
                          <a:spcPts val="0"/>
                        </a:spcBef>
                        <a:spcAft>
                          <a:spcPts val="0"/>
                        </a:spcAft>
                        <a:buClr>
                          <a:schemeClr val="dk1"/>
                        </a:buClr>
                        <a:buSzPts val="3800"/>
                        <a:buFont typeface="Calibri"/>
                        <a:buChar char="●"/>
                      </a:pPr>
                      <a:r>
                        <a:rPr lang="en" sz="3800">
                          <a:solidFill>
                            <a:schemeClr val="dk1"/>
                          </a:solidFill>
                          <a:latin typeface="Calibri"/>
                          <a:ea typeface="Calibri"/>
                          <a:cs typeface="Calibri"/>
                          <a:sym typeface="Calibri"/>
                        </a:rPr>
                        <a:t>Reported in immunocompetent hosts</a:t>
                      </a:r>
                      <a:endParaRPr sz="3800">
                        <a:solidFill>
                          <a:schemeClr val="dk1"/>
                        </a:solidFill>
                        <a:latin typeface="Calibri"/>
                        <a:ea typeface="Calibri"/>
                        <a:cs typeface="Calibri"/>
                        <a:sym typeface="Calibri"/>
                      </a:endParaRPr>
                    </a:p>
                    <a:p>
                      <a:pPr indent="0" lvl="0" marL="965200" rtl="0" algn="l">
                        <a:spcBef>
                          <a:spcPts val="0"/>
                        </a:spcBef>
                        <a:spcAft>
                          <a:spcPts val="0"/>
                        </a:spcAft>
                        <a:buNone/>
                      </a:pPr>
                      <a:r>
                        <a:rPr lang="en" sz="3800">
                          <a:solidFill>
                            <a:srgbClr val="999999"/>
                          </a:solidFill>
                          <a:latin typeface="Calibri"/>
                          <a:ea typeface="Calibri"/>
                          <a:cs typeface="Calibri"/>
                          <a:sym typeface="Calibri"/>
                        </a:rPr>
                        <a:t> </a:t>
                      </a:r>
                      <a:r>
                        <a:rPr lang="en" sz="2500">
                          <a:solidFill>
                            <a:srgbClr val="999999"/>
                          </a:solidFill>
                          <a:latin typeface="Calibri"/>
                          <a:ea typeface="Calibri"/>
                          <a:cs typeface="Calibri"/>
                          <a:sym typeface="Calibri"/>
                        </a:rPr>
                        <a:t>not immunocompromised </a:t>
                      </a:r>
                      <a:endParaRPr>
                        <a:solidFill>
                          <a:srgbClr val="999999"/>
                        </a:solidFill>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c hMerge="1"/>
              </a:tr>
              <a:tr h="1828275">
                <a:tc>
                  <a:txBody>
                    <a:bodyPr>
                      <a:noAutofit/>
                    </a:bodyPr>
                    <a:lstStyle/>
                    <a:p>
                      <a:pPr indent="0" lvl="0" marL="0" rtl="0" algn="l">
                        <a:spcBef>
                          <a:spcPts val="0"/>
                        </a:spcBef>
                        <a:spcAft>
                          <a:spcPts val="0"/>
                        </a:spcAft>
                        <a:buNone/>
                      </a:pPr>
                      <a:r>
                        <a:rPr b="1" lang="en" sz="4400">
                          <a:solidFill>
                            <a:schemeClr val="dk1"/>
                          </a:solidFill>
                          <a:latin typeface="Josefin Sans"/>
                          <a:ea typeface="Josefin Sans"/>
                          <a:cs typeface="Josefin Sans"/>
                          <a:sym typeface="Josefin Sans"/>
                        </a:rPr>
                        <a:t>Etiology: </a:t>
                      </a:r>
                      <a:endParaRPr sz="4400">
                        <a:latin typeface="Josefin Sans"/>
                        <a:ea typeface="Josefin Sans"/>
                        <a:cs typeface="Josefin Sans"/>
                        <a:sym typeface="Josefin Sans"/>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gridSpan="2">
                  <a:txBody>
                    <a:bodyPr>
                      <a:noAutofit/>
                    </a:bodyPr>
                    <a:lstStyle/>
                    <a:p>
                      <a:pPr indent="-666750" lvl="0" marL="965200" rtl="0" algn="l">
                        <a:spcBef>
                          <a:spcPts val="0"/>
                        </a:spcBef>
                        <a:spcAft>
                          <a:spcPts val="0"/>
                        </a:spcAft>
                        <a:buClr>
                          <a:schemeClr val="dk1"/>
                        </a:buClr>
                        <a:buSzPts val="2900"/>
                        <a:buFont typeface="Comic Sans MS"/>
                        <a:buChar char="➔"/>
                      </a:pPr>
                      <a:r>
                        <a:rPr lang="en" sz="3400">
                          <a:solidFill>
                            <a:srgbClr val="FF0000"/>
                          </a:solidFill>
                          <a:latin typeface="Calibri"/>
                          <a:ea typeface="Calibri"/>
                          <a:cs typeface="Calibri"/>
                          <a:sym typeface="Calibri"/>
                        </a:rPr>
                        <a:t>Rhinocladiella mackenziei</a:t>
                      </a:r>
                      <a:r>
                        <a:rPr lang="en" sz="3400">
                          <a:solidFill>
                            <a:schemeClr val="dk1"/>
                          </a:solidFill>
                          <a:latin typeface="Calibri"/>
                          <a:ea typeface="Calibri"/>
                          <a:cs typeface="Calibri"/>
                          <a:sym typeface="Calibri"/>
                        </a:rPr>
                        <a:t> ( Mainly reported from Middle East)  </a:t>
                      </a:r>
                      <a:endParaRPr sz="3400">
                        <a:solidFill>
                          <a:schemeClr val="dk1"/>
                        </a:solidFill>
                        <a:latin typeface="Calibri"/>
                        <a:ea typeface="Calibri"/>
                        <a:cs typeface="Calibri"/>
                        <a:sym typeface="Calibri"/>
                      </a:endParaRPr>
                    </a:p>
                    <a:p>
                      <a:pPr indent="-666750" lvl="0" marL="965200" rtl="0" algn="l">
                        <a:spcBef>
                          <a:spcPts val="0"/>
                        </a:spcBef>
                        <a:spcAft>
                          <a:spcPts val="0"/>
                        </a:spcAft>
                        <a:buClr>
                          <a:schemeClr val="dk1"/>
                        </a:buClr>
                        <a:buSzPts val="2900"/>
                        <a:buFont typeface="Calibri"/>
                        <a:buChar char="➔"/>
                      </a:pPr>
                      <a:r>
                        <a:rPr lang="en" sz="3400">
                          <a:solidFill>
                            <a:schemeClr val="dk1"/>
                          </a:solidFill>
                          <a:latin typeface="Calibri"/>
                          <a:ea typeface="Calibri"/>
                          <a:cs typeface="Calibri"/>
                          <a:sym typeface="Calibri"/>
                        </a:rPr>
                        <a:t>Cladophialophora, Exophiala , Curvulara, Fonsecaea. </a:t>
                      </a:r>
                      <a:endParaRPr sz="34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c hMerge="1"/>
              </a:tr>
            </a:tbl>
          </a:graphicData>
        </a:graphic>
      </p:graphicFrame>
      <p:sp>
        <p:nvSpPr>
          <p:cNvPr id="99" name="Google Shape;99;p17"/>
          <p:cNvSpPr txBox="1"/>
          <p:nvPr/>
        </p:nvSpPr>
        <p:spPr>
          <a:xfrm>
            <a:off x="4857350" y="13292888"/>
            <a:ext cx="7704600" cy="13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5900">
                <a:solidFill>
                  <a:schemeClr val="dk1"/>
                </a:solidFill>
                <a:latin typeface="Josefin Sans"/>
                <a:ea typeface="Josefin Sans"/>
                <a:cs typeface="Josefin Sans"/>
                <a:sym typeface="Josefin Sans"/>
              </a:rPr>
              <a:t>Phaeohyphomycosis</a:t>
            </a:r>
            <a:endParaRPr b="1" sz="5900">
              <a:latin typeface="Josefin Sans"/>
              <a:ea typeface="Josefin Sans"/>
              <a:cs typeface="Josefin Sans"/>
              <a:sym typeface="Josefi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18"/>
          <p:cNvSpPr txBox="1"/>
          <p:nvPr>
            <p:ph idx="1" type="body"/>
          </p:nvPr>
        </p:nvSpPr>
        <p:spPr>
          <a:xfrm>
            <a:off x="-75" y="3410800"/>
            <a:ext cx="17419200" cy="19651200"/>
          </a:xfrm>
          <a:prstGeom prst="rect">
            <a:avLst/>
          </a:prstGeom>
        </p:spPr>
        <p:txBody>
          <a:bodyPr anchorCtr="0" anchor="t" bIns="191875" lIns="191875" spcFirstLastPara="1" rIns="191875" wrap="square" tIns="191875">
            <a:noAutofit/>
          </a:bodyPr>
          <a:lstStyle/>
          <a:p>
            <a:pPr indent="0" lvl="0" marL="0" rtl="0" algn="l">
              <a:spcBef>
                <a:spcPts val="0"/>
              </a:spcBef>
              <a:spcAft>
                <a:spcPts val="0"/>
              </a:spcAft>
              <a:buNone/>
            </a:pPr>
            <a:r>
              <a:t/>
            </a:r>
            <a:endParaRPr b="1" sz="5000">
              <a:solidFill>
                <a:srgbClr val="000000"/>
              </a:solidFill>
            </a:endParaRPr>
          </a:p>
          <a:p>
            <a:pPr indent="0" lvl="0" marL="0" rtl="0" algn="l">
              <a:spcBef>
                <a:spcPts val="3400"/>
              </a:spcBef>
              <a:spcAft>
                <a:spcPts val="0"/>
              </a:spcAft>
              <a:buNone/>
            </a:pPr>
            <a:r>
              <a:t/>
            </a:r>
            <a:endParaRPr b="1">
              <a:solidFill>
                <a:srgbClr val="000000"/>
              </a:solidFill>
            </a:endParaRPr>
          </a:p>
          <a:p>
            <a:pPr indent="0" lvl="0" marL="0" rtl="0" algn="l">
              <a:spcBef>
                <a:spcPts val="3400"/>
              </a:spcBef>
              <a:spcAft>
                <a:spcPts val="0"/>
              </a:spcAft>
              <a:buNone/>
            </a:pPr>
            <a:r>
              <a:t/>
            </a:r>
            <a:endParaRPr b="1">
              <a:solidFill>
                <a:srgbClr val="000000"/>
              </a:solidFill>
            </a:endParaRPr>
          </a:p>
          <a:p>
            <a:pPr indent="0" lvl="0" marL="0" rtl="0" algn="l">
              <a:lnSpc>
                <a:spcPct val="100000"/>
              </a:lnSpc>
              <a:spcBef>
                <a:spcPts val="3400"/>
              </a:spcBef>
              <a:spcAft>
                <a:spcPts val="0"/>
              </a:spcAft>
              <a:buNone/>
            </a:pPr>
            <a:r>
              <a:t/>
            </a:r>
            <a:endParaRPr b="1">
              <a:solidFill>
                <a:srgbClr val="000000"/>
              </a:solidFill>
            </a:endParaRPr>
          </a:p>
          <a:p>
            <a:pPr indent="0" lvl="0" marL="0" rtl="0" algn="l">
              <a:lnSpc>
                <a:spcPct val="100000"/>
              </a:lnSpc>
              <a:spcBef>
                <a:spcPts val="3400"/>
              </a:spcBef>
              <a:spcAft>
                <a:spcPts val="0"/>
              </a:spcAft>
              <a:buNone/>
            </a:pPr>
            <a:r>
              <a:t/>
            </a:r>
            <a:endParaRPr b="1" sz="4800">
              <a:solidFill>
                <a:schemeClr val="dk1"/>
              </a:solidFill>
            </a:endParaRPr>
          </a:p>
          <a:p>
            <a:pPr indent="0" lvl="0" marL="0" rtl="0" algn="l">
              <a:lnSpc>
                <a:spcPct val="100000"/>
              </a:lnSpc>
              <a:spcBef>
                <a:spcPts val="3400"/>
              </a:spcBef>
              <a:spcAft>
                <a:spcPts val="0"/>
              </a:spcAft>
              <a:buNone/>
            </a:pPr>
            <a:r>
              <a:rPr b="1" lang="en" sz="4800">
                <a:solidFill>
                  <a:schemeClr val="dk1"/>
                </a:solidFill>
                <a:latin typeface="Josefin Sans"/>
                <a:ea typeface="Josefin Sans"/>
                <a:cs typeface="Josefin Sans"/>
                <a:sym typeface="Josefin Sans"/>
              </a:rPr>
              <a:t>Lab Diagnosis: </a:t>
            </a:r>
            <a:r>
              <a:rPr b="1" lang="en" sz="4800">
                <a:solidFill>
                  <a:srgbClr val="000000"/>
                </a:solidFill>
                <a:latin typeface="Josefin Sans"/>
                <a:ea typeface="Josefin Sans"/>
                <a:cs typeface="Josefin Sans"/>
                <a:sym typeface="Josefin Sans"/>
              </a:rPr>
              <a:t>   </a:t>
            </a:r>
            <a:r>
              <a:rPr b="1" lang="en" sz="4800">
                <a:solidFill>
                  <a:srgbClr val="000000"/>
                </a:solidFill>
              </a:rPr>
              <a:t>                                         </a:t>
            </a:r>
            <a:r>
              <a:rPr lang="en" sz="3200">
                <a:solidFill>
                  <a:srgbClr val="000000"/>
                </a:solidFill>
                <a:latin typeface="Calibri"/>
                <a:ea typeface="Calibri"/>
                <a:cs typeface="Calibri"/>
                <a:sym typeface="Calibri"/>
              </a:rPr>
              <a:t>Clinical Samples:</a:t>
            </a:r>
            <a:r>
              <a:rPr lang="en" sz="4400">
                <a:solidFill>
                  <a:srgbClr val="000000"/>
                </a:solidFill>
                <a:latin typeface="Calibri"/>
                <a:ea typeface="Calibri"/>
                <a:cs typeface="Calibri"/>
                <a:sym typeface="Calibri"/>
              </a:rPr>
              <a:t> </a:t>
            </a:r>
            <a:r>
              <a:rPr lang="en" sz="3000">
                <a:solidFill>
                  <a:srgbClr val="000000"/>
                </a:solidFill>
                <a:latin typeface="Calibri"/>
                <a:ea typeface="Calibri"/>
                <a:cs typeface="Calibri"/>
                <a:sym typeface="Calibri"/>
              </a:rPr>
              <a:t>CSF - Biopsy- Pus, aspirate - </a:t>
            </a:r>
            <a:r>
              <a:rPr lang="en" sz="3000">
                <a:solidFill>
                  <a:srgbClr val="FF0000"/>
                </a:solidFill>
                <a:latin typeface="Calibri"/>
                <a:ea typeface="Calibri"/>
                <a:cs typeface="Calibri"/>
                <a:sym typeface="Calibri"/>
              </a:rPr>
              <a:t>Blood (for serology) </a:t>
            </a:r>
            <a:endParaRPr sz="3000">
              <a:solidFill>
                <a:srgbClr val="FF0000"/>
              </a:solidFill>
              <a:latin typeface="Calibri"/>
              <a:ea typeface="Calibri"/>
              <a:cs typeface="Calibri"/>
              <a:sym typeface="Calibri"/>
            </a:endParaRPr>
          </a:p>
          <a:p>
            <a:pPr indent="-533400" lvl="0" marL="457200" rtl="0" algn="l">
              <a:lnSpc>
                <a:spcPct val="100000"/>
              </a:lnSpc>
              <a:spcBef>
                <a:spcPts val="3400"/>
              </a:spcBef>
              <a:spcAft>
                <a:spcPts val="0"/>
              </a:spcAft>
              <a:buClr>
                <a:srgbClr val="000000"/>
              </a:buClr>
              <a:buSzPts val="4800"/>
              <a:buFont typeface="Josefin Sans"/>
              <a:buAutoNum type="arabicPeriod"/>
            </a:pPr>
            <a:r>
              <a:rPr b="1" lang="en" sz="4800">
                <a:solidFill>
                  <a:srgbClr val="000000"/>
                </a:solidFill>
                <a:latin typeface="Josefin Sans"/>
                <a:ea typeface="Josefin Sans"/>
                <a:cs typeface="Josefin Sans"/>
                <a:sym typeface="Josefin Sans"/>
              </a:rPr>
              <a:t>CSF Abnormalities:</a:t>
            </a:r>
            <a:endParaRPr b="1" sz="4800">
              <a:solidFill>
                <a:srgbClr val="000000"/>
              </a:solidFill>
              <a:latin typeface="Josefin Sans"/>
              <a:ea typeface="Josefin Sans"/>
              <a:cs typeface="Josefin Sans"/>
              <a:sym typeface="Josefin Sans"/>
            </a:endParaRPr>
          </a:p>
          <a:p>
            <a:pPr indent="-431800" lvl="0" marL="457200" rtl="0" algn="l">
              <a:lnSpc>
                <a:spcPct val="100000"/>
              </a:lnSpc>
              <a:spcBef>
                <a:spcPts val="0"/>
              </a:spcBef>
              <a:spcAft>
                <a:spcPts val="0"/>
              </a:spcAft>
              <a:buClr>
                <a:srgbClr val="000000"/>
              </a:buClr>
              <a:buSzPts val="3200"/>
              <a:buChar char="-"/>
            </a:pPr>
            <a:r>
              <a:rPr b="1" lang="en" sz="3200">
                <a:solidFill>
                  <a:srgbClr val="000000"/>
                </a:solidFill>
                <a:latin typeface="Calibri"/>
                <a:ea typeface="Calibri"/>
                <a:cs typeface="Calibri"/>
                <a:sym typeface="Calibri"/>
              </a:rPr>
              <a:t>Not </a:t>
            </a:r>
            <a:r>
              <a:rPr lang="en" sz="3200">
                <a:solidFill>
                  <a:srgbClr val="000000"/>
                </a:solidFill>
                <a:latin typeface="Calibri"/>
                <a:ea typeface="Calibri"/>
                <a:cs typeface="Calibri"/>
                <a:sym typeface="Calibri"/>
              </a:rPr>
              <a:t>specific for Fungal infections </a:t>
            </a:r>
            <a:endParaRPr sz="3200">
              <a:solidFill>
                <a:srgbClr val="000000"/>
              </a:solidFill>
              <a:latin typeface="Calibri"/>
              <a:ea typeface="Calibri"/>
              <a:cs typeface="Calibri"/>
              <a:sym typeface="Calibri"/>
            </a:endParaRPr>
          </a:p>
          <a:p>
            <a:pPr indent="-431800" lvl="0" marL="457200" rtl="0" algn="l">
              <a:lnSpc>
                <a:spcPct val="100000"/>
              </a:lnSpc>
              <a:spcBef>
                <a:spcPts val="0"/>
              </a:spcBef>
              <a:spcAft>
                <a:spcPts val="0"/>
              </a:spcAft>
              <a:buClr>
                <a:srgbClr val="000000"/>
              </a:buClr>
              <a:buSzPts val="3200"/>
              <a:buFont typeface="Calibri"/>
              <a:buChar char="➔"/>
            </a:pPr>
            <a:r>
              <a:rPr lang="en" sz="3200">
                <a:solidFill>
                  <a:srgbClr val="000000"/>
                </a:solidFill>
                <a:latin typeface="Calibri"/>
                <a:ea typeface="Calibri"/>
                <a:cs typeface="Calibri"/>
                <a:sym typeface="Calibri"/>
              </a:rPr>
              <a:t>Cell count  </a:t>
            </a:r>
            <a:endParaRPr sz="3200">
              <a:solidFill>
                <a:srgbClr val="000000"/>
              </a:solidFill>
              <a:latin typeface="Calibri"/>
              <a:ea typeface="Calibri"/>
              <a:cs typeface="Calibri"/>
              <a:sym typeface="Calibri"/>
            </a:endParaRPr>
          </a:p>
          <a:p>
            <a:pPr indent="-431800" lvl="0" marL="457200" rtl="0" algn="l">
              <a:lnSpc>
                <a:spcPct val="100000"/>
              </a:lnSpc>
              <a:spcBef>
                <a:spcPts val="0"/>
              </a:spcBef>
              <a:spcAft>
                <a:spcPts val="0"/>
              </a:spcAft>
              <a:buClr>
                <a:srgbClr val="FF0000"/>
              </a:buClr>
              <a:buSzPts val="3200"/>
              <a:buFont typeface="Calibri"/>
              <a:buChar char="➔"/>
            </a:pPr>
            <a:r>
              <a:rPr lang="en" sz="3200">
                <a:solidFill>
                  <a:srgbClr val="FF0000"/>
                </a:solidFill>
                <a:latin typeface="Calibri"/>
                <a:ea typeface="Calibri"/>
                <a:cs typeface="Calibri"/>
                <a:sym typeface="Calibri"/>
              </a:rPr>
              <a:t>Glucose level (low)</a:t>
            </a:r>
            <a:r>
              <a:rPr lang="en" sz="3200">
                <a:solidFill>
                  <a:srgbClr val="000000"/>
                </a:solidFill>
                <a:latin typeface="Calibri"/>
                <a:ea typeface="Calibri"/>
                <a:cs typeface="Calibri"/>
                <a:sym typeface="Calibri"/>
              </a:rPr>
              <a:t> </a:t>
            </a:r>
            <a:r>
              <a:rPr lang="en" sz="3200">
                <a:solidFill>
                  <a:srgbClr val="999999"/>
                </a:solidFill>
                <a:latin typeface="Calibri"/>
                <a:ea typeface="Calibri"/>
                <a:cs typeface="Calibri"/>
                <a:sym typeface="Calibri"/>
              </a:rPr>
              <a:t>because it is consumed by the organism  </a:t>
            </a:r>
            <a:endParaRPr sz="3200">
              <a:solidFill>
                <a:srgbClr val="999999"/>
              </a:solidFill>
              <a:latin typeface="Calibri"/>
              <a:ea typeface="Calibri"/>
              <a:cs typeface="Calibri"/>
              <a:sym typeface="Calibri"/>
            </a:endParaRPr>
          </a:p>
          <a:p>
            <a:pPr indent="-431800" lvl="0" marL="457200" rtl="0" algn="l">
              <a:lnSpc>
                <a:spcPct val="100000"/>
              </a:lnSpc>
              <a:spcBef>
                <a:spcPts val="0"/>
              </a:spcBef>
              <a:spcAft>
                <a:spcPts val="0"/>
              </a:spcAft>
              <a:buClr>
                <a:srgbClr val="FF0000"/>
              </a:buClr>
              <a:buSzPts val="3200"/>
              <a:buFont typeface="Calibri"/>
              <a:buChar char="➔"/>
            </a:pPr>
            <a:r>
              <a:rPr lang="en" sz="3200">
                <a:solidFill>
                  <a:srgbClr val="FF0000"/>
                </a:solidFill>
                <a:latin typeface="Calibri"/>
                <a:ea typeface="Calibri"/>
                <a:cs typeface="Calibri"/>
                <a:sym typeface="Calibri"/>
              </a:rPr>
              <a:t>Protein level (high) </a:t>
            </a:r>
            <a:r>
              <a:rPr lang="en" sz="3200">
                <a:solidFill>
                  <a:srgbClr val="38761D"/>
                </a:solidFill>
                <a:latin typeface="Calibri"/>
                <a:ea typeface="Calibri"/>
                <a:cs typeface="Calibri"/>
                <a:sym typeface="Calibri"/>
              </a:rPr>
              <a:t>We check color too (bloody , turbid) </a:t>
            </a:r>
            <a:endParaRPr sz="3200">
              <a:solidFill>
                <a:srgbClr val="38761D"/>
              </a:solidFill>
              <a:latin typeface="Calibri"/>
              <a:ea typeface="Calibri"/>
              <a:cs typeface="Calibri"/>
              <a:sym typeface="Calibri"/>
            </a:endParaRPr>
          </a:p>
          <a:p>
            <a:pPr indent="0" lvl="0" marL="0" rtl="0" algn="l">
              <a:lnSpc>
                <a:spcPct val="100000"/>
              </a:lnSpc>
              <a:spcBef>
                <a:spcPts val="3400"/>
              </a:spcBef>
              <a:spcAft>
                <a:spcPts val="0"/>
              </a:spcAft>
              <a:buNone/>
            </a:pPr>
            <a:r>
              <a:rPr b="1" lang="en" sz="4800">
                <a:solidFill>
                  <a:srgbClr val="FF0000"/>
                </a:solidFill>
                <a:latin typeface="Josefin Sans"/>
                <a:ea typeface="Josefin Sans"/>
                <a:cs typeface="Josefin Sans"/>
                <a:sym typeface="Josefin Sans"/>
              </a:rPr>
              <a:t>2. </a:t>
            </a:r>
            <a:r>
              <a:rPr b="1" lang="en" sz="4800">
                <a:solidFill>
                  <a:srgbClr val="FF0000"/>
                </a:solidFill>
                <a:latin typeface="Josefin Sans"/>
                <a:ea typeface="Josefin Sans"/>
                <a:cs typeface="Josefin Sans"/>
                <a:sym typeface="Josefin Sans"/>
              </a:rPr>
              <a:t>Direct Microscopy:</a:t>
            </a:r>
            <a:endParaRPr b="1" sz="2800">
              <a:solidFill>
                <a:srgbClr val="FF0000"/>
              </a:solidFill>
              <a:latin typeface="Josefin Sans"/>
              <a:ea typeface="Josefin Sans"/>
              <a:cs typeface="Josefin Sans"/>
              <a:sym typeface="Josefin Sans"/>
            </a:endParaRPr>
          </a:p>
          <a:p>
            <a:pPr indent="-431800" lvl="0" marL="457200" rtl="0" algn="l">
              <a:lnSpc>
                <a:spcPct val="100000"/>
              </a:lnSpc>
              <a:spcBef>
                <a:spcPts val="3400"/>
              </a:spcBef>
              <a:spcAft>
                <a:spcPts val="0"/>
              </a:spcAft>
              <a:buSzPts val="3200"/>
              <a:buChar char="-"/>
            </a:pPr>
            <a:r>
              <a:rPr lang="en" sz="3200">
                <a:solidFill>
                  <a:schemeClr val="dk1"/>
                </a:solidFill>
                <a:latin typeface="Calibri"/>
                <a:ea typeface="Calibri"/>
                <a:cs typeface="Calibri"/>
                <a:sym typeface="Calibri"/>
              </a:rPr>
              <a:t>Fungal stains: Giemsa, GMS, PAS, </a:t>
            </a:r>
            <a:r>
              <a:rPr lang="en" sz="3200">
                <a:solidFill>
                  <a:srgbClr val="FF0000"/>
                </a:solidFill>
                <a:latin typeface="Calibri"/>
                <a:ea typeface="Calibri"/>
                <a:cs typeface="Calibri"/>
                <a:sym typeface="Calibri"/>
              </a:rPr>
              <a:t>India ink</a:t>
            </a:r>
            <a:r>
              <a:rPr lang="en" sz="3200">
                <a:solidFill>
                  <a:schemeClr val="dk1"/>
                </a:solidFill>
                <a:latin typeface="Calibri"/>
                <a:ea typeface="Calibri"/>
                <a:cs typeface="Calibri"/>
                <a:sym typeface="Calibri"/>
              </a:rPr>
              <a:t> (mostly for Cryptococcus neoformans </a:t>
            </a:r>
            <a:r>
              <a:rPr lang="en" sz="3200">
                <a:solidFill>
                  <a:srgbClr val="999999"/>
                </a:solidFill>
                <a:latin typeface="Calibri"/>
                <a:ea typeface="Calibri"/>
                <a:cs typeface="Calibri"/>
                <a:sym typeface="Calibri"/>
              </a:rPr>
              <a:t>for the presence of polysaccharide capsule</a:t>
            </a:r>
            <a:r>
              <a:rPr lang="en" sz="3200">
                <a:solidFill>
                  <a:schemeClr val="dk1"/>
                </a:solidFill>
                <a:latin typeface="Calibri"/>
                <a:ea typeface="Calibri"/>
                <a:cs typeface="Calibri"/>
                <a:sym typeface="Calibri"/>
              </a:rPr>
              <a:t>) </a:t>
            </a:r>
            <a:r>
              <a:rPr b="1" lang="en" sz="3200">
                <a:solidFill>
                  <a:schemeClr val="dk1"/>
                </a:solidFill>
              </a:rPr>
              <a:t>                </a:t>
            </a:r>
            <a:endParaRPr b="1" sz="2400">
              <a:solidFill>
                <a:srgbClr val="000000"/>
              </a:solidFill>
            </a:endParaRPr>
          </a:p>
          <a:p>
            <a:pPr indent="0" lvl="0" marL="0" rtl="0" algn="l">
              <a:lnSpc>
                <a:spcPct val="100000"/>
              </a:lnSpc>
              <a:spcBef>
                <a:spcPts val="3400"/>
              </a:spcBef>
              <a:spcAft>
                <a:spcPts val="0"/>
              </a:spcAft>
              <a:buNone/>
            </a:pPr>
            <a:r>
              <a:t/>
            </a:r>
            <a:endParaRPr b="1" sz="2400">
              <a:solidFill>
                <a:srgbClr val="000000"/>
              </a:solidFill>
            </a:endParaRPr>
          </a:p>
          <a:p>
            <a:pPr indent="0" lvl="0" marL="0" rtl="0" algn="l">
              <a:lnSpc>
                <a:spcPct val="100000"/>
              </a:lnSpc>
              <a:spcBef>
                <a:spcPts val="3400"/>
              </a:spcBef>
              <a:spcAft>
                <a:spcPts val="0"/>
              </a:spcAft>
              <a:buNone/>
            </a:pPr>
            <a:r>
              <a:t/>
            </a:r>
            <a:endParaRPr b="1" sz="2400">
              <a:solidFill>
                <a:srgbClr val="000000"/>
              </a:solidFill>
            </a:endParaRPr>
          </a:p>
          <a:p>
            <a:pPr indent="0" lvl="0" marL="0" rtl="0" algn="l">
              <a:lnSpc>
                <a:spcPct val="100000"/>
              </a:lnSpc>
              <a:spcBef>
                <a:spcPts val="3400"/>
              </a:spcBef>
              <a:spcAft>
                <a:spcPts val="0"/>
              </a:spcAft>
              <a:buNone/>
            </a:pPr>
            <a:r>
              <a:t/>
            </a:r>
            <a:endParaRPr b="1" sz="2400">
              <a:solidFill>
                <a:srgbClr val="000000"/>
              </a:solidFill>
            </a:endParaRPr>
          </a:p>
          <a:p>
            <a:pPr indent="0" lvl="0" marL="0" rtl="0" algn="l">
              <a:lnSpc>
                <a:spcPct val="100000"/>
              </a:lnSpc>
              <a:spcBef>
                <a:spcPts val="3400"/>
              </a:spcBef>
              <a:spcAft>
                <a:spcPts val="3400"/>
              </a:spcAft>
              <a:buNone/>
            </a:pPr>
            <a:r>
              <a:t/>
            </a:r>
            <a:endParaRPr b="1" sz="3400">
              <a:solidFill>
                <a:srgbClr val="000000"/>
              </a:solidFill>
            </a:endParaRPr>
          </a:p>
        </p:txBody>
      </p:sp>
      <p:pic>
        <p:nvPicPr>
          <p:cNvPr id="105" name="Google Shape;105;p18"/>
          <p:cNvPicPr preferRelativeResize="0"/>
          <p:nvPr/>
        </p:nvPicPr>
        <p:blipFill>
          <a:blip r:embed="rId4">
            <a:alphaModFix/>
          </a:blip>
          <a:stretch>
            <a:fillRect/>
          </a:stretch>
        </p:blipFill>
        <p:spPr>
          <a:xfrm>
            <a:off x="4733344" y="2488152"/>
            <a:ext cx="9586545" cy="668108"/>
          </a:xfrm>
          <a:prstGeom prst="rect">
            <a:avLst/>
          </a:prstGeom>
          <a:noFill/>
          <a:ln>
            <a:noFill/>
          </a:ln>
        </p:spPr>
      </p:pic>
      <p:graphicFrame>
        <p:nvGraphicFramePr>
          <p:cNvPr id="106" name="Google Shape;106;p18"/>
          <p:cNvGraphicFramePr/>
          <p:nvPr/>
        </p:nvGraphicFramePr>
        <p:xfrm>
          <a:off x="266625" y="4624600"/>
          <a:ext cx="3000000" cy="3000000"/>
        </p:xfrm>
        <a:graphic>
          <a:graphicData uri="http://schemas.openxmlformats.org/drawingml/2006/table">
            <a:tbl>
              <a:tblPr>
                <a:noFill/>
                <a:tableStyleId>{3F6FB5DF-446A-48EF-A693-4ED02D29C277}</a:tableStyleId>
              </a:tblPr>
              <a:tblGrid>
                <a:gridCol w="8178125"/>
                <a:gridCol w="8707950"/>
              </a:tblGrid>
              <a:tr h="3025">
                <a:tc>
                  <a:txBody>
                    <a:bodyPr>
                      <a:noAutofit/>
                    </a:bodyPr>
                    <a:lstStyle/>
                    <a:p>
                      <a:pPr indent="0" lvl="0" marL="0" rtl="0" algn="l">
                        <a:spcBef>
                          <a:spcPts val="0"/>
                        </a:spcBef>
                        <a:spcAft>
                          <a:spcPts val="0"/>
                        </a:spcAft>
                        <a:buNone/>
                      </a:pPr>
                      <a:r>
                        <a:rPr b="1" lang="en" sz="3400">
                          <a:latin typeface="Josefin Sans"/>
                          <a:ea typeface="Josefin Sans"/>
                          <a:cs typeface="Josefin Sans"/>
                          <a:sym typeface="Josefin Sans"/>
                        </a:rPr>
                        <a:t>Clinical features (history, risk factors, etc):</a:t>
                      </a:r>
                      <a:r>
                        <a:rPr b="1" lang="en" sz="2800">
                          <a:latin typeface="Josefin Sans"/>
                          <a:ea typeface="Josefin Sans"/>
                          <a:cs typeface="Josefin Sans"/>
                          <a:sym typeface="Josefin Sans"/>
                        </a:rPr>
                        <a:t> </a:t>
                      </a:r>
                      <a:r>
                        <a:rPr lang="en" sz="2800">
                          <a:solidFill>
                            <a:srgbClr val="999999"/>
                          </a:solidFill>
                          <a:latin typeface="Josefin Sans"/>
                          <a:ea typeface="Josefin Sans"/>
                          <a:cs typeface="Josefin Sans"/>
                          <a:sym typeface="Josefin Sans"/>
                        </a:rPr>
                        <a:t>(if HIV screen for cryptococcus coming from US think of dimorphic)</a:t>
                      </a:r>
                      <a:endParaRPr b="1" sz="2800">
                        <a:latin typeface="Josefin Sans"/>
                        <a:ea typeface="Josefin Sans"/>
                        <a:cs typeface="Josefin Sans"/>
                        <a:sym typeface="Josefin Sans"/>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lang="en" sz="3400">
                          <a:latin typeface="Calibri"/>
                          <a:ea typeface="Calibri"/>
                          <a:cs typeface="Calibri"/>
                          <a:sym typeface="Calibri"/>
                        </a:rPr>
                        <a:t>Not Specific </a:t>
                      </a:r>
                      <a:r>
                        <a:rPr lang="en" sz="3400">
                          <a:solidFill>
                            <a:srgbClr val="999999"/>
                          </a:solidFill>
                          <a:latin typeface="Calibri"/>
                          <a:ea typeface="Calibri"/>
                          <a:cs typeface="Calibri"/>
                          <a:sym typeface="Calibri"/>
                        </a:rPr>
                        <a:t>(Past surgery is important in history)</a:t>
                      </a:r>
                      <a:endParaRPr sz="3400">
                        <a:solidFill>
                          <a:srgbClr val="999999"/>
                        </a:solidFill>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r>
              <a:tr h="879850">
                <a:tc>
                  <a:txBody>
                    <a:bodyPr>
                      <a:noAutofit/>
                    </a:bodyPr>
                    <a:lstStyle/>
                    <a:p>
                      <a:pPr indent="0" lvl="0" marL="0" rtl="0" algn="l">
                        <a:spcBef>
                          <a:spcPts val="0"/>
                        </a:spcBef>
                        <a:spcAft>
                          <a:spcPts val="0"/>
                        </a:spcAft>
                        <a:buNone/>
                      </a:pPr>
                      <a:r>
                        <a:rPr b="1" lang="en" sz="3400">
                          <a:latin typeface="Josefin Sans"/>
                          <a:ea typeface="Josefin Sans"/>
                          <a:cs typeface="Josefin Sans"/>
                          <a:sym typeface="Josefin Sans"/>
                        </a:rPr>
                        <a:t>Neuro-imaging: </a:t>
                      </a:r>
                      <a:r>
                        <a:rPr lang="en" sz="3400">
                          <a:solidFill>
                            <a:srgbClr val="999999"/>
                          </a:solidFill>
                          <a:latin typeface="Josefin Sans"/>
                          <a:ea typeface="Josefin Sans"/>
                          <a:cs typeface="Josefin Sans"/>
                          <a:sym typeface="Josefin Sans"/>
                        </a:rPr>
                        <a:t>radiological finding</a:t>
                      </a:r>
                      <a:r>
                        <a:rPr lang="en" sz="3400">
                          <a:latin typeface="Josefin Sans"/>
                          <a:ea typeface="Josefin Sans"/>
                          <a:cs typeface="Josefin Sans"/>
                          <a:sym typeface="Josefin Sans"/>
                        </a:rPr>
                        <a:t> </a:t>
                      </a:r>
                      <a:endParaRPr sz="3400">
                        <a:latin typeface="Josefin Sans"/>
                        <a:ea typeface="Josefin Sans"/>
                        <a:cs typeface="Josefin Sans"/>
                        <a:sym typeface="Josefin Sans"/>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lang="en" sz="3400">
                          <a:latin typeface="Calibri"/>
                          <a:ea typeface="Calibri"/>
                          <a:cs typeface="Calibri"/>
                          <a:sym typeface="Calibri"/>
                        </a:rPr>
                        <a:t>Good value in diagnosis and therapy monitoring </a:t>
                      </a:r>
                      <a:endParaRPr sz="3400">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r>
              <a:tr h="5050">
                <a:tc>
                  <a:txBody>
                    <a:bodyPr>
                      <a:noAutofit/>
                    </a:bodyPr>
                    <a:lstStyle/>
                    <a:p>
                      <a:pPr indent="0" lvl="0" marL="0" rtl="0" algn="l">
                        <a:spcBef>
                          <a:spcPts val="0"/>
                        </a:spcBef>
                        <a:spcAft>
                          <a:spcPts val="0"/>
                        </a:spcAft>
                        <a:buNone/>
                      </a:pPr>
                      <a:r>
                        <a:rPr b="1" lang="en" sz="3400">
                          <a:latin typeface="Josefin Sans"/>
                          <a:ea typeface="Josefin Sans"/>
                          <a:cs typeface="Josefin Sans"/>
                          <a:sym typeface="Josefin Sans"/>
                        </a:rPr>
                        <a:t>Lab Investigations:</a:t>
                      </a:r>
                      <a:endParaRPr b="1" sz="3400">
                        <a:latin typeface="Josefin Sans"/>
                        <a:ea typeface="Josefin Sans"/>
                        <a:cs typeface="Josefin Sans"/>
                        <a:sym typeface="Josefin Sans"/>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lang="en" sz="3400">
                          <a:latin typeface="Calibri"/>
                          <a:ea typeface="Calibri"/>
                          <a:cs typeface="Calibri"/>
                          <a:sym typeface="Calibri"/>
                        </a:rPr>
                        <a:t>CSF examination (cell count,chemistry)  </a:t>
                      </a:r>
                      <a:endParaRPr sz="3400">
                        <a:latin typeface="Calibri"/>
                        <a:ea typeface="Calibri"/>
                        <a:cs typeface="Calibri"/>
                        <a:sym typeface="Calibri"/>
                      </a:endParaRPr>
                    </a:p>
                    <a:p>
                      <a:pPr indent="0" lvl="0" marL="0" rtl="0" algn="l">
                        <a:spcBef>
                          <a:spcPts val="0"/>
                        </a:spcBef>
                        <a:spcAft>
                          <a:spcPts val="0"/>
                        </a:spcAft>
                        <a:buNone/>
                      </a:pPr>
                      <a:r>
                        <a:rPr lang="en" sz="3400">
                          <a:latin typeface="Calibri"/>
                          <a:ea typeface="Calibri"/>
                          <a:cs typeface="Calibri"/>
                          <a:sym typeface="Calibri"/>
                        </a:rPr>
                        <a:t>Histopathology</a:t>
                      </a:r>
                      <a:r>
                        <a:rPr lang="en" sz="3400">
                          <a:solidFill>
                            <a:srgbClr val="999999"/>
                          </a:solidFill>
                          <a:latin typeface="Calibri"/>
                          <a:ea typeface="Calibri"/>
                          <a:cs typeface="Calibri"/>
                          <a:sym typeface="Calibri"/>
                        </a:rPr>
                        <a:t> (granuloma in TB)</a:t>
                      </a:r>
                      <a:endParaRPr sz="3400">
                        <a:solidFill>
                          <a:srgbClr val="999999"/>
                        </a:solidFill>
                        <a:latin typeface="Calibri"/>
                        <a:ea typeface="Calibri"/>
                        <a:cs typeface="Calibri"/>
                        <a:sym typeface="Calibri"/>
                      </a:endParaRPr>
                    </a:p>
                    <a:p>
                      <a:pPr indent="0" lvl="0" marL="0" rtl="0" algn="l">
                        <a:spcBef>
                          <a:spcPts val="0"/>
                        </a:spcBef>
                        <a:spcAft>
                          <a:spcPts val="0"/>
                        </a:spcAft>
                        <a:buNone/>
                      </a:pPr>
                      <a:r>
                        <a:rPr lang="en" sz="3400">
                          <a:latin typeface="Calibri"/>
                          <a:ea typeface="Calibri"/>
                          <a:cs typeface="Calibri"/>
                          <a:sym typeface="Calibri"/>
                        </a:rPr>
                        <a:t>Microbiology </a:t>
                      </a:r>
                      <a:endParaRPr sz="3400">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D9EAD3"/>
                    </a:solidFill>
                  </a:tcPr>
                </a:tc>
              </a:tr>
            </a:tbl>
          </a:graphicData>
        </a:graphic>
      </p:graphicFrame>
      <p:sp>
        <p:nvSpPr>
          <p:cNvPr id="107" name="Google Shape;107;p18"/>
          <p:cNvSpPr txBox="1"/>
          <p:nvPr/>
        </p:nvSpPr>
        <p:spPr>
          <a:xfrm>
            <a:off x="8117100" y="17553175"/>
            <a:ext cx="9035700" cy="57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4800">
                <a:solidFill>
                  <a:srgbClr val="FF0000"/>
                </a:solidFill>
                <a:latin typeface="Josefin Sans"/>
                <a:ea typeface="Josefin Sans"/>
                <a:cs typeface="Josefin Sans"/>
                <a:sym typeface="Josefin Sans"/>
              </a:rPr>
              <a:t>5. Serology</a:t>
            </a:r>
            <a:r>
              <a:rPr b="1" lang="en" sz="4800">
                <a:solidFill>
                  <a:schemeClr val="dk1"/>
                </a:solidFill>
                <a:latin typeface="Josefin Sans"/>
                <a:ea typeface="Josefin Sans"/>
                <a:cs typeface="Josefin Sans"/>
                <a:sym typeface="Josefin Sans"/>
              </a:rPr>
              <a:t>: </a:t>
            </a:r>
            <a:r>
              <a:rPr lang="en" sz="2800">
                <a:solidFill>
                  <a:srgbClr val="999999"/>
                </a:solidFill>
                <a:latin typeface="Calibri"/>
                <a:ea typeface="Calibri"/>
                <a:cs typeface="Calibri"/>
                <a:sym typeface="Calibri"/>
              </a:rPr>
              <a:t>for detection of antigen or antibody  </a:t>
            </a:r>
            <a:endParaRPr sz="2800">
              <a:solidFill>
                <a:srgbClr val="999999"/>
              </a:solidFill>
              <a:latin typeface="Calibri"/>
              <a:ea typeface="Calibri"/>
              <a:cs typeface="Calibri"/>
              <a:sym typeface="Calibri"/>
            </a:endParaRPr>
          </a:p>
          <a:p>
            <a:pPr indent="-444500" lvl="0" marL="914400" rtl="0" algn="l">
              <a:spcBef>
                <a:spcPts val="3400"/>
              </a:spcBef>
              <a:spcAft>
                <a:spcPts val="0"/>
              </a:spcAft>
              <a:buClr>
                <a:schemeClr val="dk1"/>
              </a:buClr>
              <a:buSzPts val="3400"/>
              <a:buFont typeface="Calibri"/>
              <a:buChar char="★"/>
            </a:pPr>
            <a:r>
              <a:rPr lang="en" sz="3400">
                <a:solidFill>
                  <a:schemeClr val="dk1"/>
                </a:solidFill>
                <a:latin typeface="Calibri"/>
                <a:ea typeface="Calibri"/>
                <a:cs typeface="Calibri"/>
                <a:sym typeface="Calibri"/>
              </a:rPr>
              <a:t>Candida  </a:t>
            </a:r>
            <a:endParaRPr sz="3400">
              <a:solidFill>
                <a:schemeClr val="dk1"/>
              </a:solidFill>
              <a:latin typeface="Calibri"/>
              <a:ea typeface="Calibri"/>
              <a:cs typeface="Calibri"/>
              <a:sym typeface="Calibri"/>
            </a:endParaRPr>
          </a:p>
          <a:p>
            <a:pPr indent="-444500" lvl="0" marL="914400" rtl="0" algn="l">
              <a:spcBef>
                <a:spcPts val="0"/>
              </a:spcBef>
              <a:spcAft>
                <a:spcPts val="0"/>
              </a:spcAft>
              <a:buClr>
                <a:schemeClr val="dk1"/>
              </a:buClr>
              <a:buSzPts val="3400"/>
              <a:buFont typeface="Calibri"/>
              <a:buChar char="★"/>
            </a:pPr>
            <a:r>
              <a:rPr lang="en" sz="3400">
                <a:solidFill>
                  <a:schemeClr val="dk1"/>
                </a:solidFill>
                <a:latin typeface="Calibri"/>
                <a:ea typeface="Calibri"/>
                <a:cs typeface="Calibri"/>
                <a:sym typeface="Calibri"/>
              </a:rPr>
              <a:t>Aspergillus  </a:t>
            </a:r>
            <a:endParaRPr sz="3400">
              <a:solidFill>
                <a:schemeClr val="dk1"/>
              </a:solidFill>
              <a:latin typeface="Calibri"/>
              <a:ea typeface="Calibri"/>
              <a:cs typeface="Calibri"/>
              <a:sym typeface="Calibri"/>
            </a:endParaRPr>
          </a:p>
          <a:p>
            <a:pPr indent="-444500" lvl="0" marL="914400" rtl="0" algn="l">
              <a:spcBef>
                <a:spcPts val="0"/>
              </a:spcBef>
              <a:spcAft>
                <a:spcPts val="0"/>
              </a:spcAft>
              <a:buClr>
                <a:schemeClr val="dk1"/>
              </a:buClr>
              <a:buSzPts val="3400"/>
              <a:buFont typeface="Calibri"/>
              <a:buChar char="★"/>
            </a:pPr>
            <a:r>
              <a:rPr lang="en" sz="3400">
                <a:solidFill>
                  <a:schemeClr val="dk1"/>
                </a:solidFill>
                <a:latin typeface="Calibri"/>
                <a:ea typeface="Calibri"/>
                <a:cs typeface="Calibri"/>
                <a:sym typeface="Calibri"/>
              </a:rPr>
              <a:t>Cryptococcus  </a:t>
            </a:r>
            <a:endParaRPr sz="3400">
              <a:solidFill>
                <a:schemeClr val="dk1"/>
              </a:solidFill>
              <a:latin typeface="Calibri"/>
              <a:ea typeface="Calibri"/>
              <a:cs typeface="Calibri"/>
              <a:sym typeface="Calibri"/>
            </a:endParaRPr>
          </a:p>
          <a:p>
            <a:pPr indent="-444500" lvl="0" marL="914400" rtl="0" algn="l">
              <a:spcBef>
                <a:spcPts val="0"/>
              </a:spcBef>
              <a:spcAft>
                <a:spcPts val="0"/>
              </a:spcAft>
              <a:buClr>
                <a:schemeClr val="dk1"/>
              </a:buClr>
              <a:buSzPts val="3400"/>
              <a:buFont typeface="Calibri"/>
              <a:buChar char="★"/>
            </a:pPr>
            <a:r>
              <a:rPr lang="en" sz="3400">
                <a:solidFill>
                  <a:schemeClr val="dk1"/>
                </a:solidFill>
                <a:latin typeface="Calibri"/>
                <a:ea typeface="Calibri"/>
                <a:cs typeface="Calibri"/>
                <a:sym typeface="Calibri"/>
              </a:rPr>
              <a:t>Histoplasma  </a:t>
            </a:r>
            <a:endParaRPr sz="3400">
              <a:solidFill>
                <a:schemeClr val="dk1"/>
              </a:solidFill>
              <a:latin typeface="Calibri"/>
              <a:ea typeface="Calibri"/>
              <a:cs typeface="Calibri"/>
              <a:sym typeface="Calibri"/>
            </a:endParaRPr>
          </a:p>
          <a:p>
            <a:pPr indent="-444500" lvl="0" marL="914400" rtl="0" algn="l">
              <a:spcBef>
                <a:spcPts val="0"/>
              </a:spcBef>
              <a:spcAft>
                <a:spcPts val="0"/>
              </a:spcAft>
              <a:buClr>
                <a:schemeClr val="dk1"/>
              </a:buClr>
              <a:buSzPts val="3400"/>
              <a:buFont typeface="Calibri"/>
              <a:buChar char="★"/>
            </a:pPr>
            <a:r>
              <a:rPr lang="en" sz="3400">
                <a:solidFill>
                  <a:schemeClr val="dk1"/>
                </a:solidFill>
                <a:latin typeface="Calibri"/>
                <a:ea typeface="Calibri"/>
                <a:cs typeface="Calibri"/>
                <a:sym typeface="Calibri"/>
              </a:rPr>
              <a:t>Blastomyces  </a:t>
            </a:r>
            <a:endParaRPr sz="3400">
              <a:solidFill>
                <a:schemeClr val="dk1"/>
              </a:solidFill>
              <a:latin typeface="Calibri"/>
              <a:ea typeface="Calibri"/>
              <a:cs typeface="Calibri"/>
              <a:sym typeface="Calibri"/>
            </a:endParaRPr>
          </a:p>
          <a:p>
            <a:pPr indent="-444500" lvl="0" marL="914400" rtl="0" algn="l">
              <a:spcBef>
                <a:spcPts val="0"/>
              </a:spcBef>
              <a:spcAft>
                <a:spcPts val="0"/>
              </a:spcAft>
              <a:buClr>
                <a:schemeClr val="dk1"/>
              </a:buClr>
              <a:buSzPts val="3400"/>
              <a:buFont typeface="Calibri"/>
              <a:buChar char="★"/>
            </a:pPr>
            <a:r>
              <a:rPr lang="en" sz="3400">
                <a:solidFill>
                  <a:schemeClr val="dk1"/>
                </a:solidFill>
                <a:latin typeface="Calibri"/>
                <a:ea typeface="Calibri"/>
                <a:cs typeface="Calibri"/>
                <a:sym typeface="Calibri"/>
              </a:rPr>
              <a:t>Coccidioides  </a:t>
            </a:r>
            <a:endParaRPr sz="3400">
              <a:solidFill>
                <a:schemeClr val="dk1"/>
              </a:solidFill>
              <a:latin typeface="Calibri"/>
              <a:ea typeface="Calibri"/>
              <a:cs typeface="Calibri"/>
              <a:sym typeface="Calibri"/>
            </a:endParaRPr>
          </a:p>
          <a:p>
            <a:pPr indent="-444500" lvl="0" marL="914400" rtl="0" algn="l">
              <a:spcBef>
                <a:spcPts val="0"/>
              </a:spcBef>
              <a:spcAft>
                <a:spcPts val="0"/>
              </a:spcAft>
              <a:buClr>
                <a:schemeClr val="dk1"/>
              </a:buClr>
              <a:buSzPts val="3400"/>
              <a:buFont typeface="Calibri"/>
              <a:buChar char="★"/>
            </a:pPr>
            <a:r>
              <a:rPr lang="en" sz="3400">
                <a:solidFill>
                  <a:schemeClr val="dk1"/>
                </a:solidFill>
                <a:latin typeface="Calibri"/>
                <a:ea typeface="Calibri"/>
                <a:cs typeface="Calibri"/>
                <a:sym typeface="Calibri"/>
              </a:rPr>
              <a:t>Paracoccidioides </a:t>
            </a:r>
            <a:endParaRPr sz="2400">
              <a:solidFill>
                <a:schemeClr val="dk1"/>
              </a:solidFill>
              <a:latin typeface="Calibri"/>
              <a:ea typeface="Calibri"/>
              <a:cs typeface="Calibri"/>
              <a:sym typeface="Calibri"/>
            </a:endParaRPr>
          </a:p>
          <a:p>
            <a:pPr indent="0" lvl="0" marL="0" rtl="0" algn="l">
              <a:spcBef>
                <a:spcPts val="3400"/>
              </a:spcBef>
              <a:spcAft>
                <a:spcPts val="0"/>
              </a:spcAft>
              <a:buNone/>
            </a:pPr>
            <a:r>
              <a:t/>
            </a:r>
            <a:endParaRPr/>
          </a:p>
        </p:txBody>
      </p:sp>
      <p:sp>
        <p:nvSpPr>
          <p:cNvPr id="108" name="Google Shape;108;p18"/>
          <p:cNvSpPr txBox="1"/>
          <p:nvPr/>
        </p:nvSpPr>
        <p:spPr>
          <a:xfrm>
            <a:off x="216700" y="17553175"/>
            <a:ext cx="7153800" cy="57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4800">
                <a:solidFill>
                  <a:schemeClr val="dk1"/>
                </a:solidFill>
                <a:latin typeface="Josefin Sans"/>
                <a:ea typeface="Josefin Sans"/>
                <a:cs typeface="Josefin Sans"/>
                <a:sym typeface="Josefin Sans"/>
              </a:rPr>
              <a:t>3. Culture:</a:t>
            </a:r>
            <a:r>
              <a:rPr b="1" lang="en" sz="3800">
                <a:solidFill>
                  <a:schemeClr val="dk1"/>
                </a:solidFill>
                <a:latin typeface="Josefin Sans"/>
                <a:ea typeface="Josefin Sans"/>
                <a:cs typeface="Josefin Sans"/>
                <a:sym typeface="Josefin Sans"/>
              </a:rPr>
              <a:t> </a:t>
            </a:r>
            <a:r>
              <a:rPr b="1" lang="en" sz="2400">
                <a:solidFill>
                  <a:schemeClr val="dk1"/>
                </a:solidFill>
                <a:latin typeface="Josefin Sans"/>
                <a:ea typeface="Josefin Sans"/>
                <a:cs typeface="Josefin Sans"/>
                <a:sym typeface="Josefin Sans"/>
              </a:rPr>
              <a:t>         </a:t>
            </a:r>
            <a:r>
              <a:rPr b="1" lang="en" sz="2400">
                <a:solidFill>
                  <a:schemeClr val="dk1"/>
                </a:solidFill>
                <a:latin typeface="Comic Sans MS"/>
                <a:ea typeface="Comic Sans MS"/>
                <a:cs typeface="Comic Sans MS"/>
                <a:sym typeface="Comic Sans MS"/>
              </a:rPr>
              <a:t>                                                                                                      </a:t>
            </a:r>
            <a:r>
              <a:rPr lang="en" sz="3200">
                <a:solidFill>
                  <a:schemeClr val="dk1"/>
                </a:solidFill>
                <a:latin typeface="Calibri"/>
                <a:ea typeface="Calibri"/>
                <a:cs typeface="Calibri"/>
                <a:sym typeface="Calibri"/>
              </a:rPr>
              <a:t>Fungal media:SDA </a:t>
            </a:r>
            <a:r>
              <a:rPr lang="en" sz="3200">
                <a:solidFill>
                  <a:srgbClr val="38761D"/>
                </a:solidFill>
                <a:latin typeface="Calibri"/>
                <a:ea typeface="Calibri"/>
                <a:cs typeface="Calibri"/>
                <a:sym typeface="Calibri"/>
              </a:rPr>
              <a:t>(Sabouraud dextrose agar) </a:t>
            </a:r>
            <a:r>
              <a:rPr lang="en" sz="3200">
                <a:solidFill>
                  <a:schemeClr val="dk1"/>
                </a:solidFill>
                <a:latin typeface="Calibri"/>
                <a:ea typeface="Calibri"/>
                <a:cs typeface="Calibri"/>
                <a:sym typeface="Calibri"/>
              </a:rPr>
              <a:t>BHI </a:t>
            </a:r>
            <a:r>
              <a:rPr lang="en" sz="3200">
                <a:solidFill>
                  <a:srgbClr val="38761D"/>
                </a:solidFill>
                <a:latin typeface="Calibri"/>
                <a:ea typeface="Calibri"/>
                <a:cs typeface="Calibri"/>
                <a:sym typeface="Calibri"/>
              </a:rPr>
              <a:t>(brain &amp; heart infusion)</a:t>
            </a:r>
            <a:r>
              <a:rPr lang="en" sz="3200">
                <a:solidFill>
                  <a:schemeClr val="dk1"/>
                </a:solidFill>
                <a:latin typeface="Calibri"/>
                <a:ea typeface="Calibri"/>
                <a:cs typeface="Calibri"/>
                <a:sym typeface="Calibri"/>
              </a:rPr>
              <a:t> agar, other media if needed.</a:t>
            </a:r>
            <a:endParaRPr sz="3200">
              <a:solidFill>
                <a:schemeClr val="dk1"/>
              </a:solidFill>
              <a:latin typeface="Calibri"/>
              <a:ea typeface="Calibri"/>
              <a:cs typeface="Calibri"/>
              <a:sym typeface="Calibri"/>
            </a:endParaRPr>
          </a:p>
          <a:p>
            <a:pPr indent="0" lvl="0" marL="0" rtl="0" algn="l">
              <a:spcBef>
                <a:spcPts val="3400"/>
              </a:spcBef>
              <a:spcAft>
                <a:spcPts val="0"/>
              </a:spcAft>
              <a:buClr>
                <a:schemeClr val="dk1"/>
              </a:buClr>
              <a:buSzPts val="1100"/>
              <a:buFont typeface="Arial"/>
              <a:buNone/>
            </a:pPr>
            <a:r>
              <a:rPr b="1" lang="en" sz="4800">
                <a:solidFill>
                  <a:srgbClr val="FF0000"/>
                </a:solidFill>
                <a:latin typeface="Josefin Sans"/>
                <a:ea typeface="Josefin Sans"/>
                <a:cs typeface="Josefin Sans"/>
                <a:sym typeface="Josefin Sans"/>
              </a:rPr>
              <a:t>4.PCR</a:t>
            </a:r>
            <a:r>
              <a:rPr b="1" lang="en" sz="4800">
                <a:solidFill>
                  <a:schemeClr val="dk1"/>
                </a:solidFill>
                <a:latin typeface="Josefin Sans"/>
                <a:ea typeface="Josefin Sans"/>
                <a:cs typeface="Josefin Sans"/>
                <a:sym typeface="Josefin Sans"/>
              </a:rPr>
              <a:t>:</a:t>
            </a:r>
            <a:r>
              <a:rPr b="1" lang="en" sz="4800">
                <a:solidFill>
                  <a:schemeClr val="dk1"/>
                </a:solidFill>
                <a:latin typeface="Comic Sans MS"/>
                <a:ea typeface="Comic Sans MS"/>
                <a:cs typeface="Comic Sans MS"/>
                <a:sym typeface="Comic Sans MS"/>
              </a:rPr>
              <a:t> </a:t>
            </a:r>
            <a:r>
              <a:rPr lang="en" sz="2800">
                <a:solidFill>
                  <a:srgbClr val="999999"/>
                </a:solidFill>
                <a:latin typeface="Calibri"/>
                <a:ea typeface="Calibri"/>
                <a:cs typeface="Calibri"/>
                <a:sym typeface="Calibri"/>
              </a:rPr>
              <a:t>The most accurate test </a:t>
            </a:r>
            <a:endParaRPr sz="3200">
              <a:solidFill>
                <a:srgbClr val="999999"/>
              </a:solidFill>
              <a:latin typeface="Calibri"/>
              <a:ea typeface="Calibri"/>
              <a:cs typeface="Calibri"/>
              <a:sym typeface="Calibri"/>
            </a:endParaRPr>
          </a:p>
          <a:p>
            <a:pPr indent="0" lvl="0" marL="0" rtl="0" algn="l">
              <a:spcBef>
                <a:spcPts val="3400"/>
              </a:spcBef>
              <a:spcAft>
                <a:spcPts val="0"/>
              </a:spcAft>
              <a:buNone/>
            </a:pPr>
            <a:r>
              <a:t/>
            </a:r>
            <a:endParaRPr/>
          </a:p>
        </p:txBody>
      </p:sp>
      <p:sp>
        <p:nvSpPr>
          <p:cNvPr id="109" name="Google Shape;109;p18"/>
          <p:cNvSpPr txBox="1"/>
          <p:nvPr/>
        </p:nvSpPr>
        <p:spPr>
          <a:xfrm>
            <a:off x="216700" y="3410800"/>
            <a:ext cx="4118700" cy="121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3400"/>
              </a:spcAft>
              <a:buClr>
                <a:schemeClr val="dk1"/>
              </a:buClr>
              <a:buSzPts val="1100"/>
              <a:buFont typeface="Arial"/>
              <a:buNone/>
            </a:pPr>
            <a:r>
              <a:rPr b="1" lang="en" sz="5000">
                <a:solidFill>
                  <a:schemeClr val="dk1"/>
                </a:solidFill>
                <a:latin typeface="Josefin Sans"/>
                <a:ea typeface="Josefin Sans"/>
                <a:cs typeface="Josefin Sans"/>
                <a:sym typeface="Josefin Sans"/>
              </a:rPr>
              <a:t>Diagnosis:</a:t>
            </a:r>
            <a:endParaRPr>
              <a:latin typeface="Josefin Sans"/>
              <a:ea typeface="Josefin Sans"/>
              <a:cs typeface="Josefin Sans"/>
              <a:sym typeface="Josefin Sans"/>
            </a:endParaRPr>
          </a:p>
        </p:txBody>
      </p:sp>
      <p:sp>
        <p:nvSpPr>
          <p:cNvPr id="110" name="Google Shape;110;p18"/>
          <p:cNvSpPr txBox="1"/>
          <p:nvPr/>
        </p:nvSpPr>
        <p:spPr>
          <a:xfrm>
            <a:off x="-43350" y="216775"/>
            <a:ext cx="17419200" cy="31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5000">
                <a:solidFill>
                  <a:schemeClr val="dk1"/>
                </a:solidFill>
                <a:latin typeface="Josefin Sans"/>
                <a:ea typeface="Josefin Sans"/>
                <a:cs typeface="Josefin Sans"/>
                <a:sym typeface="Josefin Sans"/>
              </a:rPr>
              <a:t>Other Infections:</a:t>
            </a:r>
            <a:r>
              <a:rPr b="1" lang="en" sz="3400">
                <a:solidFill>
                  <a:schemeClr val="dk1"/>
                </a:solidFill>
                <a:latin typeface="Josefin Sans"/>
                <a:ea typeface="Josefin Sans"/>
                <a:cs typeface="Josefin Sans"/>
                <a:sym typeface="Josefin Sans"/>
              </a:rPr>
              <a:t> </a:t>
            </a:r>
            <a:endParaRPr b="1" sz="3400">
              <a:solidFill>
                <a:schemeClr val="dk1"/>
              </a:solidFill>
              <a:latin typeface="Josefin Sans"/>
              <a:ea typeface="Josefin Sans"/>
              <a:cs typeface="Josefin Sans"/>
              <a:sym typeface="Josefin Sans"/>
            </a:endParaRPr>
          </a:p>
          <a:p>
            <a:pPr indent="-698500" lvl="0" marL="965200" rtl="0" algn="l">
              <a:spcBef>
                <a:spcPts val="0"/>
              </a:spcBef>
              <a:spcAft>
                <a:spcPts val="0"/>
              </a:spcAft>
              <a:buClr>
                <a:schemeClr val="dk1"/>
              </a:buClr>
              <a:buSzPts val="3400"/>
              <a:buFont typeface="Calibri"/>
              <a:buChar char="★"/>
            </a:pPr>
            <a:r>
              <a:rPr lang="en" sz="3400">
                <a:solidFill>
                  <a:schemeClr val="dk1"/>
                </a:solidFill>
                <a:latin typeface="Calibri"/>
                <a:ea typeface="Calibri"/>
                <a:cs typeface="Calibri"/>
                <a:sym typeface="Calibri"/>
              </a:rPr>
              <a:t>Histoplasmosis /Blastomycosis /Coccidioidomycosis /Paracoccidioidomycosis </a:t>
            </a:r>
            <a:endParaRPr sz="3400">
              <a:solidFill>
                <a:schemeClr val="dk1"/>
              </a:solidFill>
              <a:latin typeface="Calibri"/>
              <a:ea typeface="Calibri"/>
              <a:cs typeface="Calibri"/>
              <a:sym typeface="Calibri"/>
            </a:endParaRPr>
          </a:p>
          <a:p>
            <a:pPr indent="-698500" lvl="0" marL="965200" rtl="0" algn="l">
              <a:spcBef>
                <a:spcPts val="0"/>
              </a:spcBef>
              <a:spcAft>
                <a:spcPts val="0"/>
              </a:spcAft>
              <a:buClr>
                <a:schemeClr val="dk1"/>
              </a:buClr>
              <a:buSzPts val="3400"/>
              <a:buFont typeface="Calibri"/>
              <a:buChar char="★"/>
            </a:pPr>
            <a:r>
              <a:rPr lang="en" sz="3400">
                <a:solidFill>
                  <a:schemeClr val="dk1"/>
                </a:solidFill>
                <a:latin typeface="Calibri"/>
                <a:ea typeface="Calibri"/>
                <a:cs typeface="Calibri"/>
                <a:sym typeface="Calibri"/>
              </a:rPr>
              <a:t>Caused by primary pathogens </a:t>
            </a:r>
            <a:endParaRPr sz="3400">
              <a:solidFill>
                <a:schemeClr val="dk1"/>
              </a:solidFill>
              <a:latin typeface="Calibri"/>
              <a:ea typeface="Calibri"/>
              <a:cs typeface="Calibri"/>
              <a:sym typeface="Calibri"/>
            </a:endParaRPr>
          </a:p>
          <a:p>
            <a:pPr indent="-698500" lvl="0" marL="965200" rtl="0" algn="l">
              <a:spcBef>
                <a:spcPts val="0"/>
              </a:spcBef>
              <a:spcAft>
                <a:spcPts val="0"/>
              </a:spcAft>
              <a:buClr>
                <a:schemeClr val="dk1"/>
              </a:buClr>
              <a:buSzPts val="3400"/>
              <a:buFont typeface="Calibri"/>
              <a:buChar char="★"/>
            </a:pPr>
            <a:r>
              <a:rPr lang="en" sz="3400">
                <a:solidFill>
                  <a:srgbClr val="FF0000"/>
                </a:solidFill>
                <a:latin typeface="Calibri"/>
                <a:ea typeface="Calibri"/>
                <a:cs typeface="Calibri"/>
                <a:sym typeface="Calibri"/>
              </a:rPr>
              <a:t>Sub acute or chronic Meningitis</a:t>
            </a:r>
            <a:r>
              <a:rPr lang="en" sz="3400">
                <a:solidFill>
                  <a:schemeClr val="dk1"/>
                </a:solidFill>
                <a:latin typeface="Calibri"/>
                <a:ea typeface="Calibri"/>
                <a:cs typeface="Calibri"/>
                <a:sym typeface="Calibri"/>
              </a:rPr>
              <a:t> (common), and brain abscess </a:t>
            </a:r>
            <a:endParaRPr sz="3400">
              <a:solidFill>
                <a:schemeClr val="dk1"/>
              </a:solidFill>
              <a:latin typeface="Calibri"/>
              <a:ea typeface="Calibri"/>
              <a:cs typeface="Calibri"/>
              <a:sym typeface="Calibri"/>
            </a:endParaRPr>
          </a:p>
          <a:p>
            <a:pPr indent="-698500" lvl="0" marL="965200" rtl="0" algn="l">
              <a:spcBef>
                <a:spcPts val="0"/>
              </a:spcBef>
              <a:spcAft>
                <a:spcPts val="0"/>
              </a:spcAft>
              <a:buClr>
                <a:schemeClr val="dk1"/>
              </a:buClr>
              <a:buSzPts val="3400"/>
              <a:buFont typeface="Calibri"/>
              <a:buChar char="★"/>
            </a:pPr>
            <a:r>
              <a:rPr lang="en" sz="3400">
                <a:solidFill>
                  <a:schemeClr val="dk1"/>
                </a:solidFill>
                <a:latin typeface="Calibri"/>
                <a:ea typeface="Calibri"/>
                <a:cs typeface="Calibri"/>
                <a:sym typeface="Calibri"/>
              </a:rPr>
              <a:t>Following a primary infection,</a:t>
            </a:r>
            <a:r>
              <a:rPr lang="en" sz="3800">
                <a:solidFill>
                  <a:srgbClr val="999999"/>
                </a:solidFill>
                <a:latin typeface="Calibri"/>
                <a:ea typeface="Calibri"/>
                <a:cs typeface="Calibri"/>
                <a:sym typeface="Calibri"/>
              </a:rPr>
              <a:t> </a:t>
            </a:r>
            <a:r>
              <a:rPr lang="en" sz="2400">
                <a:solidFill>
                  <a:srgbClr val="999999"/>
                </a:solidFill>
                <a:latin typeface="Calibri"/>
                <a:ea typeface="Calibri"/>
                <a:cs typeface="Calibri"/>
                <a:sym typeface="Calibri"/>
              </a:rPr>
              <a:t>mainly respiratory mainly by inhalation then through blood goes to CNS</a:t>
            </a:r>
            <a:endParaRPr sz="24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4" name="Shape 114"/>
        <p:cNvGrpSpPr/>
        <p:nvPr/>
      </p:nvGrpSpPr>
      <p:grpSpPr>
        <a:xfrm>
          <a:off x="0" y="0"/>
          <a:ext cx="0" cy="0"/>
          <a:chOff x="0" y="0"/>
          <a:chExt cx="0" cy="0"/>
        </a:xfrm>
      </p:grpSpPr>
      <p:pic>
        <p:nvPicPr>
          <p:cNvPr id="115" name="Google Shape;115;p19"/>
          <p:cNvPicPr preferRelativeResize="0"/>
          <p:nvPr/>
        </p:nvPicPr>
        <p:blipFill>
          <a:blip r:embed="rId4">
            <a:alphaModFix/>
          </a:blip>
          <a:stretch>
            <a:fillRect/>
          </a:stretch>
        </p:blipFill>
        <p:spPr>
          <a:xfrm>
            <a:off x="4733344" y="2488152"/>
            <a:ext cx="9586545" cy="668108"/>
          </a:xfrm>
          <a:prstGeom prst="rect">
            <a:avLst/>
          </a:prstGeom>
          <a:noFill/>
          <a:ln>
            <a:noFill/>
          </a:ln>
        </p:spPr>
      </p:pic>
      <p:sp>
        <p:nvSpPr>
          <p:cNvPr id="116" name="Google Shape;116;p19"/>
          <p:cNvSpPr txBox="1"/>
          <p:nvPr>
            <p:ph idx="1" type="body"/>
          </p:nvPr>
        </p:nvSpPr>
        <p:spPr>
          <a:xfrm>
            <a:off x="275975" y="9762387"/>
            <a:ext cx="16231800" cy="4461900"/>
          </a:xfrm>
          <a:prstGeom prst="rect">
            <a:avLst/>
          </a:prstGeom>
          <a:ln>
            <a:noFill/>
          </a:ln>
        </p:spPr>
        <p:txBody>
          <a:bodyPr anchorCtr="0" anchor="t" bIns="191875" lIns="191875" spcFirstLastPara="1" rIns="191875" wrap="square" tIns="191875">
            <a:noAutofit/>
          </a:bodyPr>
          <a:lstStyle/>
          <a:p>
            <a:pPr indent="0" lvl="0" marL="0" rtl="0" algn="l">
              <a:spcBef>
                <a:spcPts val="0"/>
              </a:spcBef>
              <a:spcAft>
                <a:spcPts val="0"/>
              </a:spcAft>
              <a:buNone/>
            </a:pPr>
            <a:r>
              <a:rPr b="1" lang="en" sz="5000">
                <a:solidFill>
                  <a:srgbClr val="000000"/>
                </a:solidFill>
                <a:latin typeface="Josefin Sans"/>
                <a:ea typeface="Josefin Sans"/>
                <a:cs typeface="Josefin Sans"/>
                <a:sym typeface="Josefin Sans"/>
              </a:rPr>
              <a:t>Management</a:t>
            </a:r>
            <a:endParaRPr b="1" sz="5000">
              <a:solidFill>
                <a:srgbClr val="000000"/>
              </a:solidFill>
              <a:latin typeface="Josefin Sans"/>
              <a:ea typeface="Josefin Sans"/>
              <a:cs typeface="Josefin Sans"/>
              <a:sym typeface="Josefin Sans"/>
            </a:endParaRPr>
          </a:p>
          <a:p>
            <a:pPr indent="-444500" lvl="0" marL="457200" rtl="0" algn="l">
              <a:spcBef>
                <a:spcPts val="3400"/>
              </a:spcBef>
              <a:spcAft>
                <a:spcPts val="0"/>
              </a:spcAft>
              <a:buClr>
                <a:srgbClr val="000000"/>
              </a:buClr>
              <a:buSzPts val="3400"/>
              <a:buFont typeface="Josefin Sans"/>
              <a:buAutoNum type="arabicPeriod"/>
            </a:pPr>
            <a:r>
              <a:rPr lang="en" sz="3400">
                <a:solidFill>
                  <a:srgbClr val="000000"/>
                </a:solidFill>
                <a:latin typeface="Josefin Sans"/>
                <a:ea typeface="Josefin Sans"/>
                <a:cs typeface="Josefin Sans"/>
                <a:sym typeface="Josefin Sans"/>
              </a:rPr>
              <a:t>Control of the underlying disease </a:t>
            </a:r>
            <a:endParaRPr sz="3400">
              <a:solidFill>
                <a:srgbClr val="000000"/>
              </a:solidFill>
              <a:latin typeface="Josefin Sans"/>
              <a:ea typeface="Josefin Sans"/>
              <a:cs typeface="Josefin Sans"/>
              <a:sym typeface="Josefin Sans"/>
            </a:endParaRPr>
          </a:p>
          <a:p>
            <a:pPr indent="-444500" lvl="0" marL="457200" rtl="0" algn="l">
              <a:spcBef>
                <a:spcPts val="0"/>
              </a:spcBef>
              <a:spcAft>
                <a:spcPts val="0"/>
              </a:spcAft>
              <a:buClr>
                <a:srgbClr val="000000"/>
              </a:buClr>
              <a:buSzPts val="3400"/>
              <a:buFont typeface="Josefin Sans"/>
              <a:buAutoNum type="arabicPeriod"/>
            </a:pPr>
            <a:r>
              <a:rPr lang="en" sz="3400">
                <a:solidFill>
                  <a:srgbClr val="000000"/>
                </a:solidFill>
                <a:latin typeface="Josefin Sans"/>
                <a:ea typeface="Josefin Sans"/>
                <a:cs typeface="Josefin Sans"/>
                <a:sym typeface="Josefin Sans"/>
              </a:rPr>
              <a:t>Reduce immunosuppression, restore immunity if possible </a:t>
            </a:r>
            <a:endParaRPr sz="3400">
              <a:solidFill>
                <a:srgbClr val="000000"/>
              </a:solidFill>
              <a:latin typeface="Josefin Sans"/>
              <a:ea typeface="Josefin Sans"/>
              <a:cs typeface="Josefin Sans"/>
              <a:sym typeface="Josefin Sans"/>
            </a:endParaRPr>
          </a:p>
          <a:p>
            <a:pPr indent="-444500" lvl="0" marL="457200" rtl="0" algn="l">
              <a:spcBef>
                <a:spcPts val="0"/>
              </a:spcBef>
              <a:spcAft>
                <a:spcPts val="0"/>
              </a:spcAft>
              <a:buClr>
                <a:srgbClr val="FF0000"/>
              </a:buClr>
              <a:buSzPts val="3400"/>
              <a:buFont typeface="Josefin Sans"/>
              <a:buAutoNum type="arabicPeriod"/>
            </a:pPr>
            <a:r>
              <a:rPr lang="en" sz="3400">
                <a:solidFill>
                  <a:srgbClr val="FF0000"/>
                </a:solidFill>
                <a:latin typeface="Josefin Sans"/>
                <a:ea typeface="Josefin Sans"/>
                <a:cs typeface="Josefin Sans"/>
                <a:sym typeface="Josefin Sans"/>
              </a:rPr>
              <a:t>Start antifungal therapy promptly: Polyenes/ Azoles/ Echinocandins </a:t>
            </a:r>
            <a:endParaRPr sz="3400">
              <a:solidFill>
                <a:srgbClr val="FF0000"/>
              </a:solidFill>
              <a:latin typeface="Josefin Sans"/>
              <a:ea typeface="Josefin Sans"/>
              <a:cs typeface="Josefin Sans"/>
              <a:sym typeface="Josefin Sans"/>
            </a:endParaRPr>
          </a:p>
          <a:p>
            <a:pPr indent="-444500" lvl="0" marL="457200" rtl="0" algn="l">
              <a:spcBef>
                <a:spcPts val="0"/>
              </a:spcBef>
              <a:spcAft>
                <a:spcPts val="0"/>
              </a:spcAft>
              <a:buClr>
                <a:srgbClr val="000000"/>
              </a:buClr>
              <a:buSzPts val="3400"/>
              <a:buFont typeface="Josefin Sans"/>
              <a:buAutoNum type="arabicPeriod"/>
            </a:pPr>
            <a:r>
              <a:rPr lang="en" sz="3400">
                <a:solidFill>
                  <a:srgbClr val="000000"/>
                </a:solidFill>
                <a:latin typeface="Josefin Sans"/>
                <a:ea typeface="Josefin Sans"/>
                <a:cs typeface="Josefin Sans"/>
                <a:sym typeface="Josefin Sans"/>
              </a:rPr>
              <a:t>Consider surgery in certain situations </a:t>
            </a:r>
            <a:r>
              <a:rPr lang="en" sz="3400">
                <a:solidFill>
                  <a:srgbClr val="FF0000"/>
                </a:solidFill>
                <a:latin typeface="Josefin Sans"/>
                <a:ea typeface="Josefin Sans"/>
                <a:cs typeface="Josefin Sans"/>
                <a:sym typeface="Josefin Sans"/>
              </a:rPr>
              <a:t>(abscesses)</a:t>
            </a:r>
            <a:endParaRPr sz="3400">
              <a:solidFill>
                <a:srgbClr val="FF0000"/>
              </a:solidFill>
              <a:latin typeface="Josefin Sans"/>
              <a:ea typeface="Josefin Sans"/>
              <a:cs typeface="Josefin Sans"/>
              <a:sym typeface="Josefin Sans"/>
            </a:endParaRPr>
          </a:p>
          <a:p>
            <a:pPr indent="-444500" lvl="0" marL="457200" rtl="0" algn="l">
              <a:spcBef>
                <a:spcPts val="0"/>
              </a:spcBef>
              <a:spcAft>
                <a:spcPts val="0"/>
              </a:spcAft>
              <a:buClr>
                <a:srgbClr val="000000"/>
              </a:buClr>
              <a:buSzPts val="3400"/>
              <a:buFont typeface="Josefin Sans"/>
              <a:buAutoNum type="arabicPeriod"/>
            </a:pPr>
            <a:r>
              <a:rPr lang="en" sz="3400">
                <a:solidFill>
                  <a:srgbClr val="000000"/>
                </a:solidFill>
                <a:latin typeface="Josefin Sans"/>
                <a:ea typeface="Josefin Sans"/>
                <a:cs typeface="Josefin Sans"/>
                <a:sym typeface="Josefin Sans"/>
              </a:rPr>
              <a:t>Key of treatment is early diagnose </a:t>
            </a:r>
            <a:r>
              <a:rPr lang="en" sz="3400">
                <a:solidFill>
                  <a:srgbClr val="000000"/>
                </a:solidFill>
                <a:latin typeface="Josefin Sans"/>
                <a:ea typeface="Josefin Sans"/>
                <a:cs typeface="Josefin Sans"/>
                <a:sym typeface="Josefin Sans"/>
              </a:rPr>
              <a:t> </a:t>
            </a:r>
            <a:endParaRPr sz="3400">
              <a:solidFill>
                <a:srgbClr val="000000"/>
              </a:solidFill>
              <a:latin typeface="Josefin Sans"/>
              <a:ea typeface="Josefin Sans"/>
              <a:cs typeface="Josefin Sans"/>
              <a:sym typeface="Josefin Sans"/>
            </a:endParaRPr>
          </a:p>
        </p:txBody>
      </p:sp>
      <p:graphicFrame>
        <p:nvGraphicFramePr>
          <p:cNvPr id="117" name="Google Shape;117;p19"/>
          <p:cNvGraphicFramePr/>
          <p:nvPr/>
        </p:nvGraphicFramePr>
        <p:xfrm>
          <a:off x="246413" y="15585500"/>
          <a:ext cx="3000000" cy="3000000"/>
        </p:xfrm>
        <a:graphic>
          <a:graphicData uri="http://schemas.openxmlformats.org/drawingml/2006/table">
            <a:tbl>
              <a:tblPr>
                <a:noFill/>
                <a:tableStyleId>{3F6FB5DF-446A-48EF-A693-4ED02D29C277}</a:tableStyleId>
              </a:tblPr>
              <a:tblGrid>
                <a:gridCol w="8198900"/>
                <a:gridCol w="8727550"/>
              </a:tblGrid>
              <a:tr h="891600">
                <a:tc>
                  <a:txBody>
                    <a:bodyPr>
                      <a:noAutofit/>
                    </a:bodyPr>
                    <a:lstStyle/>
                    <a:p>
                      <a:pPr indent="0" lvl="0" marL="0" rtl="0" algn="ctr">
                        <a:spcBef>
                          <a:spcPts val="0"/>
                        </a:spcBef>
                        <a:spcAft>
                          <a:spcPts val="0"/>
                        </a:spcAft>
                        <a:buNone/>
                      </a:pPr>
                      <a:r>
                        <a:rPr b="1" lang="en" sz="3400">
                          <a:latin typeface="Josefin Sans"/>
                          <a:ea typeface="Josefin Sans"/>
                          <a:cs typeface="Josefin Sans"/>
                          <a:sym typeface="Josefin Sans"/>
                        </a:rPr>
                        <a:t>CNS fungal infection</a:t>
                      </a:r>
                      <a:endParaRPr b="1" sz="3400">
                        <a:latin typeface="Josefin Sans"/>
                        <a:ea typeface="Josefin Sans"/>
                        <a:cs typeface="Josefin Sans"/>
                        <a:sym typeface="Josefin Sans"/>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93C47D"/>
                    </a:solidFill>
                  </a:tcPr>
                </a:tc>
                <a:tc>
                  <a:txBody>
                    <a:bodyPr>
                      <a:noAutofit/>
                    </a:bodyPr>
                    <a:lstStyle/>
                    <a:p>
                      <a:pPr indent="0" lvl="0" marL="0" rtl="0" algn="ctr">
                        <a:spcBef>
                          <a:spcPts val="0"/>
                        </a:spcBef>
                        <a:spcAft>
                          <a:spcPts val="0"/>
                        </a:spcAft>
                        <a:buNone/>
                      </a:pPr>
                      <a:r>
                        <a:rPr b="1" lang="en" sz="3400">
                          <a:latin typeface="Josefin Sans"/>
                          <a:ea typeface="Josefin Sans"/>
                          <a:cs typeface="Josefin Sans"/>
                          <a:sym typeface="Josefin Sans"/>
                        </a:rPr>
                        <a:t>Treatment</a:t>
                      </a:r>
                      <a:endParaRPr b="1" sz="3400">
                        <a:latin typeface="Josefin Sans"/>
                        <a:ea typeface="Josefin Sans"/>
                        <a:cs typeface="Josefin Sans"/>
                        <a:sym typeface="Josefin Sans"/>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93C47D"/>
                    </a:solidFill>
                  </a:tcPr>
                </a:tc>
              </a:tr>
              <a:tr h="1473700">
                <a:tc>
                  <a:txBody>
                    <a:bodyPr>
                      <a:noAutofit/>
                    </a:bodyPr>
                    <a:lstStyle/>
                    <a:p>
                      <a:pPr indent="0" lvl="0" marL="0" rtl="0" algn="l">
                        <a:spcBef>
                          <a:spcPts val="0"/>
                        </a:spcBef>
                        <a:spcAft>
                          <a:spcPts val="0"/>
                        </a:spcAft>
                        <a:buNone/>
                      </a:pPr>
                      <a:r>
                        <a:rPr b="1" lang="en" sz="3400">
                          <a:latin typeface="Josefin Sans"/>
                          <a:ea typeface="Josefin Sans"/>
                          <a:cs typeface="Josefin Sans"/>
                          <a:sym typeface="Josefin Sans"/>
                        </a:rPr>
                        <a:t>Cryptococcal</a:t>
                      </a:r>
                      <a:r>
                        <a:rPr b="1" lang="en" sz="3400">
                          <a:latin typeface="Josefin Sans"/>
                          <a:ea typeface="Josefin Sans"/>
                          <a:cs typeface="Josefin Sans"/>
                          <a:sym typeface="Josefin Sans"/>
                        </a:rPr>
                        <a:t> meningitis </a:t>
                      </a:r>
                      <a:endParaRPr b="1" sz="3400">
                        <a:latin typeface="Josefin Sans"/>
                        <a:ea typeface="Josefin Sans"/>
                        <a:cs typeface="Josefin Sans"/>
                        <a:sym typeface="Josefin Sans"/>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lang="en" sz="3400">
                          <a:solidFill>
                            <a:srgbClr val="FF0000"/>
                          </a:solidFill>
                          <a:latin typeface="Calibri"/>
                          <a:ea typeface="Calibri"/>
                          <a:cs typeface="Calibri"/>
                          <a:sym typeface="Calibri"/>
                        </a:rPr>
                        <a:t>Amphotericin B</a:t>
                      </a:r>
                      <a:r>
                        <a:rPr lang="en" sz="3400">
                          <a:latin typeface="Calibri"/>
                          <a:ea typeface="Calibri"/>
                          <a:cs typeface="Calibri"/>
                          <a:sym typeface="Calibri"/>
                        </a:rPr>
                        <a:t> (combination with </a:t>
                      </a:r>
                      <a:r>
                        <a:rPr lang="en" sz="3400">
                          <a:solidFill>
                            <a:srgbClr val="FF0000"/>
                          </a:solidFill>
                          <a:latin typeface="Calibri"/>
                          <a:ea typeface="Calibri"/>
                          <a:cs typeface="Calibri"/>
                          <a:sym typeface="Calibri"/>
                        </a:rPr>
                        <a:t>Flucytosine</a:t>
                      </a:r>
                      <a:r>
                        <a:rPr lang="en" sz="3400">
                          <a:latin typeface="Calibri"/>
                          <a:ea typeface="Calibri"/>
                          <a:cs typeface="Calibri"/>
                          <a:sym typeface="Calibri"/>
                        </a:rPr>
                        <a:t>)</a:t>
                      </a:r>
                      <a:endParaRPr sz="3400">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r>
              <a:tr h="1473700">
                <a:tc>
                  <a:txBody>
                    <a:bodyPr>
                      <a:noAutofit/>
                    </a:bodyPr>
                    <a:lstStyle/>
                    <a:p>
                      <a:pPr indent="0" lvl="0" marL="0" rtl="0" algn="l">
                        <a:spcBef>
                          <a:spcPts val="0"/>
                        </a:spcBef>
                        <a:spcAft>
                          <a:spcPts val="0"/>
                        </a:spcAft>
                        <a:buNone/>
                      </a:pPr>
                      <a:r>
                        <a:rPr b="1" lang="en" sz="3400">
                          <a:latin typeface="Josefin Sans"/>
                          <a:ea typeface="Josefin Sans"/>
                          <a:cs typeface="Josefin Sans"/>
                          <a:sym typeface="Josefin Sans"/>
                        </a:rPr>
                        <a:t>CNS Candidiasis </a:t>
                      </a:r>
                      <a:r>
                        <a:rPr b="1" lang="en" sz="3400">
                          <a:solidFill>
                            <a:srgbClr val="999999"/>
                          </a:solidFill>
                          <a:latin typeface="Josefin Sans"/>
                          <a:ea typeface="Josefin Sans"/>
                          <a:cs typeface="Josefin Sans"/>
                          <a:sym typeface="Josefin Sans"/>
                        </a:rPr>
                        <a:t>(depend on </a:t>
                      </a:r>
                      <a:r>
                        <a:rPr b="1" lang="en" sz="3400">
                          <a:solidFill>
                            <a:srgbClr val="999999"/>
                          </a:solidFill>
                          <a:latin typeface="Josefin Sans"/>
                          <a:ea typeface="Josefin Sans"/>
                          <a:cs typeface="Josefin Sans"/>
                          <a:sym typeface="Josefin Sans"/>
                        </a:rPr>
                        <a:t>patient</a:t>
                      </a:r>
                      <a:r>
                        <a:rPr b="1" lang="en" sz="3400">
                          <a:solidFill>
                            <a:srgbClr val="999999"/>
                          </a:solidFill>
                          <a:latin typeface="Josefin Sans"/>
                          <a:ea typeface="Josefin Sans"/>
                          <a:cs typeface="Josefin Sans"/>
                          <a:sym typeface="Josefin Sans"/>
                        </a:rPr>
                        <a:t> +some are resistance to azole)</a:t>
                      </a:r>
                      <a:endParaRPr b="1" sz="3400">
                        <a:solidFill>
                          <a:srgbClr val="999999"/>
                        </a:solidFill>
                        <a:latin typeface="Josefin Sans"/>
                        <a:ea typeface="Josefin Sans"/>
                        <a:cs typeface="Josefin Sans"/>
                        <a:sym typeface="Josefin Sans"/>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lang="en" sz="3400">
                          <a:solidFill>
                            <a:srgbClr val="FF0000"/>
                          </a:solidFill>
                          <a:latin typeface="Calibri"/>
                          <a:ea typeface="Calibri"/>
                          <a:cs typeface="Calibri"/>
                          <a:sym typeface="Calibri"/>
                        </a:rPr>
                        <a:t>Caspofungin, Fluconazole, Voriconazole, </a:t>
                      </a:r>
                      <a:r>
                        <a:rPr lang="en" sz="3400">
                          <a:latin typeface="Calibri"/>
                          <a:ea typeface="Calibri"/>
                          <a:cs typeface="Calibri"/>
                          <a:sym typeface="Calibri"/>
                        </a:rPr>
                        <a:t>Amphotericin B</a:t>
                      </a:r>
                      <a:endParaRPr sz="3400">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r>
              <a:tr h="2099350">
                <a:tc>
                  <a:txBody>
                    <a:bodyPr>
                      <a:noAutofit/>
                    </a:bodyPr>
                    <a:lstStyle/>
                    <a:p>
                      <a:pPr indent="0" lvl="0" marL="0" rtl="0" algn="l">
                        <a:spcBef>
                          <a:spcPts val="0"/>
                        </a:spcBef>
                        <a:spcAft>
                          <a:spcPts val="0"/>
                        </a:spcAft>
                        <a:buNone/>
                      </a:pPr>
                      <a:r>
                        <a:rPr b="1" lang="en" sz="3400">
                          <a:latin typeface="Josefin Sans"/>
                          <a:ea typeface="Josefin Sans"/>
                          <a:cs typeface="Josefin Sans"/>
                          <a:sym typeface="Josefin Sans"/>
                        </a:rPr>
                        <a:t>CNS Aspergillosis</a:t>
                      </a:r>
                      <a:endParaRPr b="1" sz="3400">
                        <a:latin typeface="Josefin Sans"/>
                        <a:ea typeface="Josefin Sans"/>
                        <a:cs typeface="Josefin Sans"/>
                        <a:sym typeface="Josefin Sans"/>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lang="en" sz="3400">
                          <a:solidFill>
                            <a:srgbClr val="FF0000"/>
                          </a:solidFill>
                          <a:latin typeface="Calibri"/>
                          <a:ea typeface="Calibri"/>
                          <a:cs typeface="Calibri"/>
                          <a:sym typeface="Calibri"/>
                        </a:rPr>
                        <a:t>Voriconazole</a:t>
                      </a:r>
                      <a:r>
                        <a:rPr lang="en" sz="3000">
                          <a:solidFill>
                            <a:srgbClr val="FF0000"/>
                          </a:solidFill>
                          <a:latin typeface="Calibri"/>
                          <a:ea typeface="Calibri"/>
                          <a:cs typeface="Calibri"/>
                          <a:sym typeface="Calibri"/>
                        </a:rPr>
                        <a:t>(drug of choice)</a:t>
                      </a:r>
                      <a:r>
                        <a:rPr lang="en" sz="2400">
                          <a:solidFill>
                            <a:srgbClr val="FF0000"/>
                          </a:solidFill>
                          <a:latin typeface="Calibri"/>
                          <a:ea typeface="Calibri"/>
                          <a:cs typeface="Calibri"/>
                          <a:sym typeface="Calibri"/>
                        </a:rPr>
                        <a:t>,</a:t>
                      </a:r>
                      <a:endParaRPr sz="3400">
                        <a:latin typeface="Calibri"/>
                        <a:ea typeface="Calibri"/>
                        <a:cs typeface="Calibri"/>
                        <a:sym typeface="Calibri"/>
                      </a:endParaRPr>
                    </a:p>
                    <a:p>
                      <a:pPr indent="0" lvl="0" marL="0" rtl="0" algn="l">
                        <a:spcBef>
                          <a:spcPts val="0"/>
                        </a:spcBef>
                        <a:spcAft>
                          <a:spcPts val="0"/>
                        </a:spcAft>
                        <a:buNone/>
                      </a:pPr>
                      <a:r>
                        <a:rPr lang="en" sz="3400">
                          <a:latin typeface="Calibri"/>
                          <a:ea typeface="Calibri"/>
                          <a:cs typeface="Calibri"/>
                          <a:sym typeface="Calibri"/>
                        </a:rPr>
                        <a:t>Amphotericin</a:t>
                      </a:r>
                      <a:r>
                        <a:rPr lang="en" sz="3400">
                          <a:latin typeface="Calibri"/>
                          <a:ea typeface="Calibri"/>
                          <a:cs typeface="Calibri"/>
                          <a:sym typeface="Calibri"/>
                        </a:rPr>
                        <a:t> B</a:t>
                      </a:r>
                      <a:endParaRPr sz="3400">
                        <a:latin typeface="Calibri"/>
                        <a:ea typeface="Calibri"/>
                        <a:cs typeface="Calibri"/>
                        <a:sym typeface="Calibri"/>
                      </a:endParaRPr>
                    </a:p>
                    <a:p>
                      <a:pPr indent="0" lvl="0" marL="0" rtl="0" algn="l">
                        <a:spcBef>
                          <a:spcPts val="0"/>
                        </a:spcBef>
                        <a:spcAft>
                          <a:spcPts val="0"/>
                        </a:spcAft>
                        <a:buNone/>
                      </a:pPr>
                      <a:r>
                        <a:rPr lang="en" sz="3400">
                          <a:latin typeface="Calibri"/>
                          <a:ea typeface="Calibri"/>
                          <a:cs typeface="Calibri"/>
                          <a:sym typeface="Calibri"/>
                        </a:rPr>
                        <a:t>(</a:t>
                      </a:r>
                      <a:r>
                        <a:rPr lang="en" sz="3400">
                          <a:latin typeface="Calibri"/>
                          <a:ea typeface="Calibri"/>
                          <a:cs typeface="Calibri"/>
                          <a:sym typeface="Calibri"/>
                        </a:rPr>
                        <a:t>Combination</a:t>
                      </a:r>
                      <a:r>
                        <a:rPr lang="en" sz="3400">
                          <a:latin typeface="Calibri"/>
                          <a:ea typeface="Calibri"/>
                          <a:cs typeface="Calibri"/>
                          <a:sym typeface="Calibri"/>
                        </a:rPr>
                        <a:t> of voriconazole and Caspofungin)</a:t>
                      </a:r>
                      <a:endParaRPr sz="3400">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r>
              <a:tr h="100000">
                <a:tc>
                  <a:txBody>
                    <a:bodyPr>
                      <a:noAutofit/>
                    </a:bodyPr>
                    <a:lstStyle/>
                    <a:p>
                      <a:pPr indent="0" lvl="0" marL="0" rtl="0" algn="l">
                        <a:spcBef>
                          <a:spcPts val="0"/>
                        </a:spcBef>
                        <a:spcAft>
                          <a:spcPts val="0"/>
                        </a:spcAft>
                        <a:buNone/>
                      </a:pPr>
                      <a:r>
                        <a:rPr b="1" lang="en" sz="3400">
                          <a:latin typeface="Josefin Sans"/>
                          <a:ea typeface="Josefin Sans"/>
                          <a:cs typeface="Josefin Sans"/>
                          <a:sym typeface="Josefin Sans"/>
                        </a:rPr>
                        <a:t>CNS Zygomycosis</a:t>
                      </a:r>
                      <a:endParaRPr b="1" sz="3400">
                        <a:latin typeface="Josefin Sans"/>
                        <a:ea typeface="Josefin Sans"/>
                        <a:cs typeface="Josefin Sans"/>
                        <a:sym typeface="Josefin Sans"/>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lang="en" sz="3400">
                          <a:solidFill>
                            <a:srgbClr val="FF0000"/>
                          </a:solidFill>
                          <a:latin typeface="Calibri"/>
                          <a:ea typeface="Calibri"/>
                          <a:cs typeface="Calibri"/>
                          <a:sym typeface="Calibri"/>
                        </a:rPr>
                        <a:t>Amphotericin </a:t>
                      </a:r>
                      <a:r>
                        <a:rPr lang="en" sz="3400">
                          <a:latin typeface="Calibri"/>
                          <a:ea typeface="Calibri"/>
                          <a:cs typeface="Calibri"/>
                          <a:sym typeface="Calibri"/>
                        </a:rPr>
                        <a:t>B (in high dose followed by surgery)</a:t>
                      </a:r>
                      <a:endParaRPr sz="3400">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r>
            </a:tbl>
          </a:graphicData>
        </a:graphic>
      </p:graphicFrame>
      <p:sp>
        <p:nvSpPr>
          <p:cNvPr id="118" name="Google Shape;118;p19"/>
          <p:cNvSpPr txBox="1"/>
          <p:nvPr/>
        </p:nvSpPr>
        <p:spPr>
          <a:xfrm>
            <a:off x="362700" y="14314700"/>
            <a:ext cx="6660900" cy="14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000">
                <a:latin typeface="Josefin Sans"/>
                <a:ea typeface="Josefin Sans"/>
                <a:cs typeface="Josefin Sans"/>
                <a:sym typeface="Josefin Sans"/>
              </a:rPr>
              <a:t>Antifungal Therapy:</a:t>
            </a:r>
            <a:endParaRPr b="1" sz="5000">
              <a:latin typeface="Josefin Sans"/>
              <a:ea typeface="Josefin Sans"/>
              <a:cs typeface="Josefin Sans"/>
              <a:sym typeface="Josefin Sans"/>
            </a:endParaRPr>
          </a:p>
        </p:txBody>
      </p:sp>
      <p:graphicFrame>
        <p:nvGraphicFramePr>
          <p:cNvPr id="119" name="Google Shape;119;p19"/>
          <p:cNvGraphicFramePr/>
          <p:nvPr/>
        </p:nvGraphicFramePr>
        <p:xfrm>
          <a:off x="246425" y="532375"/>
          <a:ext cx="3000000" cy="3000000"/>
        </p:xfrm>
        <a:graphic>
          <a:graphicData uri="http://schemas.openxmlformats.org/drawingml/2006/table">
            <a:tbl>
              <a:tblPr>
                <a:noFill/>
                <a:tableStyleId>{3F6FB5DF-446A-48EF-A693-4ED02D29C277}</a:tableStyleId>
              </a:tblPr>
              <a:tblGrid>
                <a:gridCol w="3987475"/>
                <a:gridCol w="5340225"/>
                <a:gridCol w="3439200"/>
                <a:gridCol w="4159550"/>
              </a:tblGrid>
              <a:tr h="610825">
                <a:tc>
                  <a:txBody>
                    <a:bodyPr>
                      <a:noAutofit/>
                    </a:bodyPr>
                    <a:lstStyle/>
                    <a:p>
                      <a:pPr indent="0" lvl="0" marL="0" rtl="0" algn="ctr">
                        <a:spcBef>
                          <a:spcPts val="0"/>
                        </a:spcBef>
                        <a:spcAft>
                          <a:spcPts val="0"/>
                        </a:spcAft>
                        <a:buNone/>
                      </a:pPr>
                      <a:r>
                        <a:rPr b="1" lang="en" sz="3400">
                          <a:latin typeface="Josefin Sans"/>
                          <a:ea typeface="Josefin Sans"/>
                          <a:cs typeface="Josefin Sans"/>
                          <a:sym typeface="Josefin Sans"/>
                        </a:rPr>
                        <a:t>CNS infection</a:t>
                      </a:r>
                      <a:endParaRPr b="1" sz="3400">
                        <a:latin typeface="Josefin Sans"/>
                        <a:ea typeface="Josefin Sans"/>
                        <a:cs typeface="Josefin Sans"/>
                        <a:sym typeface="Josefin Sans"/>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93C47D"/>
                    </a:solidFill>
                  </a:tcPr>
                </a:tc>
                <a:tc>
                  <a:txBody>
                    <a:bodyPr>
                      <a:noAutofit/>
                    </a:bodyPr>
                    <a:lstStyle/>
                    <a:p>
                      <a:pPr indent="0" lvl="0" marL="0" rtl="0" algn="ctr">
                        <a:spcBef>
                          <a:spcPts val="0"/>
                        </a:spcBef>
                        <a:spcAft>
                          <a:spcPts val="0"/>
                        </a:spcAft>
                        <a:buNone/>
                      </a:pPr>
                      <a:r>
                        <a:rPr b="1" lang="en" sz="3400">
                          <a:latin typeface="Josefin Sans"/>
                          <a:ea typeface="Josefin Sans"/>
                          <a:cs typeface="Josefin Sans"/>
                          <a:sym typeface="Josefin Sans"/>
                        </a:rPr>
                        <a:t>Direct microscopic</a:t>
                      </a:r>
                      <a:endParaRPr b="1" sz="3400">
                        <a:latin typeface="Josefin Sans"/>
                        <a:ea typeface="Josefin Sans"/>
                        <a:cs typeface="Josefin Sans"/>
                        <a:sym typeface="Josefin Sans"/>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93C47D"/>
                    </a:solidFill>
                  </a:tcPr>
                </a:tc>
                <a:tc>
                  <a:txBody>
                    <a:bodyPr>
                      <a:noAutofit/>
                    </a:bodyPr>
                    <a:lstStyle/>
                    <a:p>
                      <a:pPr indent="0" lvl="0" marL="0" rtl="0" algn="ctr">
                        <a:spcBef>
                          <a:spcPts val="0"/>
                        </a:spcBef>
                        <a:spcAft>
                          <a:spcPts val="0"/>
                        </a:spcAft>
                        <a:buNone/>
                      </a:pPr>
                      <a:r>
                        <a:rPr b="1" lang="en" sz="3400">
                          <a:latin typeface="Josefin Sans"/>
                          <a:ea typeface="Josefin Sans"/>
                          <a:cs typeface="Josefin Sans"/>
                          <a:sym typeface="Josefin Sans"/>
                        </a:rPr>
                        <a:t>Cu</a:t>
                      </a:r>
                      <a:r>
                        <a:rPr b="1" lang="en" sz="3400">
                          <a:latin typeface="Josefin Sans"/>
                          <a:ea typeface="Josefin Sans"/>
                          <a:cs typeface="Josefin Sans"/>
                          <a:sym typeface="Josefin Sans"/>
                        </a:rPr>
                        <a:t>lture</a:t>
                      </a:r>
                      <a:endParaRPr b="1" sz="3400">
                        <a:latin typeface="Josefin Sans"/>
                        <a:ea typeface="Josefin Sans"/>
                        <a:cs typeface="Josefin Sans"/>
                        <a:sym typeface="Josefin Sans"/>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93C47D"/>
                    </a:solidFill>
                  </a:tcPr>
                </a:tc>
                <a:tc>
                  <a:txBody>
                    <a:bodyPr>
                      <a:noAutofit/>
                    </a:bodyPr>
                    <a:lstStyle/>
                    <a:p>
                      <a:pPr indent="0" lvl="0" marL="0" rtl="0" algn="ctr">
                        <a:spcBef>
                          <a:spcPts val="0"/>
                        </a:spcBef>
                        <a:spcAft>
                          <a:spcPts val="0"/>
                        </a:spcAft>
                        <a:buNone/>
                      </a:pPr>
                      <a:r>
                        <a:rPr b="1" lang="en" sz="3400">
                          <a:latin typeface="Josefin Sans"/>
                          <a:ea typeface="Josefin Sans"/>
                          <a:cs typeface="Josefin Sans"/>
                          <a:sym typeface="Josefin Sans"/>
                        </a:rPr>
                        <a:t>S</a:t>
                      </a:r>
                      <a:r>
                        <a:rPr b="1" lang="en" sz="3400">
                          <a:latin typeface="Josefin Sans"/>
                          <a:ea typeface="Josefin Sans"/>
                          <a:cs typeface="Josefin Sans"/>
                          <a:sym typeface="Josefin Sans"/>
                        </a:rPr>
                        <a:t>erology</a:t>
                      </a:r>
                      <a:endParaRPr b="1" sz="3400">
                        <a:latin typeface="Josefin Sans"/>
                        <a:ea typeface="Josefin Sans"/>
                        <a:cs typeface="Josefin Sans"/>
                        <a:sym typeface="Josefin Sans"/>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93C47D"/>
                    </a:solidFill>
                  </a:tcPr>
                </a:tc>
              </a:tr>
              <a:tr h="1016650">
                <a:tc>
                  <a:txBody>
                    <a:bodyPr>
                      <a:noAutofit/>
                    </a:bodyPr>
                    <a:lstStyle/>
                    <a:p>
                      <a:pPr indent="0" lvl="0" marL="0" rtl="0" algn="ctr">
                        <a:spcBef>
                          <a:spcPts val="0"/>
                        </a:spcBef>
                        <a:spcAft>
                          <a:spcPts val="0"/>
                        </a:spcAft>
                        <a:buNone/>
                      </a:pPr>
                      <a:r>
                        <a:rPr b="1" lang="en" sz="3400">
                          <a:latin typeface="Calibri"/>
                          <a:ea typeface="Calibri"/>
                          <a:cs typeface="Calibri"/>
                          <a:sym typeface="Calibri"/>
                        </a:rPr>
                        <a:t>Cryptococcal Meningitis</a:t>
                      </a:r>
                      <a:endParaRPr b="1" sz="3400">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lang="en" sz="3400">
                          <a:latin typeface="Calibri"/>
                          <a:ea typeface="Calibri"/>
                          <a:cs typeface="Calibri"/>
                          <a:sym typeface="Calibri"/>
                        </a:rPr>
                        <a:t>Yeast cells </a:t>
                      </a:r>
                      <a:r>
                        <a:rPr lang="en" sz="3400">
                          <a:solidFill>
                            <a:srgbClr val="38761D"/>
                          </a:solidFill>
                          <a:latin typeface="Calibri"/>
                          <a:ea typeface="Calibri"/>
                          <a:cs typeface="Calibri"/>
                          <a:sym typeface="Calibri"/>
                        </a:rPr>
                        <a:t>A </a:t>
                      </a:r>
                      <a:endParaRPr sz="3400">
                        <a:solidFill>
                          <a:srgbClr val="38761D"/>
                        </a:solidFill>
                        <a:latin typeface="Calibri"/>
                        <a:ea typeface="Calibri"/>
                        <a:cs typeface="Calibri"/>
                        <a:sym typeface="Calibri"/>
                      </a:endParaRPr>
                    </a:p>
                    <a:p>
                      <a:pPr indent="0" lvl="0" marL="0" rtl="0" algn="l">
                        <a:spcBef>
                          <a:spcPts val="0"/>
                        </a:spcBef>
                        <a:spcAft>
                          <a:spcPts val="0"/>
                        </a:spcAft>
                        <a:buNone/>
                      </a:pPr>
                      <a:r>
                        <a:rPr lang="en" sz="3400">
                          <a:latin typeface="Calibri"/>
                          <a:ea typeface="Calibri"/>
                          <a:cs typeface="Calibri"/>
                          <a:sym typeface="Calibri"/>
                        </a:rPr>
                        <a:t>Capsulated </a:t>
                      </a:r>
                      <a:r>
                        <a:rPr lang="en" sz="3400">
                          <a:solidFill>
                            <a:srgbClr val="FF0000"/>
                          </a:solidFill>
                          <a:latin typeface="Calibri"/>
                          <a:ea typeface="Calibri"/>
                          <a:cs typeface="Calibri"/>
                          <a:sym typeface="Calibri"/>
                        </a:rPr>
                        <a:t>(india ink) </a:t>
                      </a:r>
                      <a:endParaRPr sz="3400">
                        <a:solidFill>
                          <a:srgbClr val="FF0000"/>
                        </a:solidFill>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3400">
                          <a:latin typeface="Calibri"/>
                          <a:ea typeface="Calibri"/>
                          <a:cs typeface="Calibri"/>
                          <a:sym typeface="Calibri"/>
                        </a:rPr>
                        <a:t>Yeast</a:t>
                      </a:r>
                      <a:endParaRPr sz="3400">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3400">
                          <a:latin typeface="Calibri"/>
                          <a:ea typeface="Calibri"/>
                          <a:cs typeface="Calibri"/>
                          <a:sym typeface="Calibri"/>
                        </a:rPr>
                        <a:t>Cryptococcal Ag (capsule) </a:t>
                      </a:r>
                      <a:r>
                        <a:rPr lang="en" sz="3400">
                          <a:solidFill>
                            <a:srgbClr val="FF0000"/>
                          </a:solidFill>
                          <a:latin typeface="Calibri"/>
                          <a:ea typeface="Calibri"/>
                          <a:cs typeface="Calibri"/>
                          <a:sym typeface="Calibri"/>
                        </a:rPr>
                        <a:t>Latex agglutination </a:t>
                      </a:r>
                      <a:endParaRPr sz="3400">
                        <a:solidFill>
                          <a:srgbClr val="FF0000"/>
                        </a:solidFill>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r>
              <a:tr h="610825">
                <a:tc>
                  <a:txBody>
                    <a:bodyPr>
                      <a:noAutofit/>
                    </a:bodyPr>
                    <a:lstStyle/>
                    <a:p>
                      <a:pPr indent="0" lvl="0" marL="0" rtl="0" algn="ctr">
                        <a:spcBef>
                          <a:spcPts val="0"/>
                        </a:spcBef>
                        <a:spcAft>
                          <a:spcPts val="0"/>
                        </a:spcAft>
                        <a:buNone/>
                      </a:pPr>
                      <a:r>
                        <a:rPr b="1" lang="en" sz="3400">
                          <a:latin typeface="Calibri"/>
                          <a:ea typeface="Calibri"/>
                          <a:cs typeface="Calibri"/>
                          <a:sym typeface="Calibri"/>
                        </a:rPr>
                        <a:t>Candidiasis</a:t>
                      </a:r>
                      <a:endParaRPr b="1" sz="3400">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lang="en" sz="3400">
                          <a:latin typeface="Calibri"/>
                          <a:ea typeface="Calibri"/>
                          <a:cs typeface="Calibri"/>
                          <a:sym typeface="Calibri"/>
                        </a:rPr>
                        <a:t>Yeast cells and pseudohyphae </a:t>
                      </a:r>
                      <a:r>
                        <a:rPr lang="en" sz="3400">
                          <a:solidFill>
                            <a:srgbClr val="38761D"/>
                          </a:solidFill>
                          <a:latin typeface="Calibri"/>
                          <a:ea typeface="Calibri"/>
                          <a:cs typeface="Calibri"/>
                          <a:sym typeface="Calibri"/>
                        </a:rPr>
                        <a:t>B</a:t>
                      </a:r>
                      <a:endParaRPr sz="3400">
                        <a:solidFill>
                          <a:srgbClr val="38761D"/>
                        </a:solidFill>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3400">
                          <a:latin typeface="Calibri"/>
                          <a:ea typeface="Calibri"/>
                          <a:cs typeface="Calibri"/>
                          <a:sym typeface="Calibri"/>
                        </a:rPr>
                        <a:t>Yeast</a:t>
                      </a:r>
                      <a:endParaRPr sz="3400">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3400">
                          <a:solidFill>
                            <a:srgbClr val="FF0000"/>
                          </a:solidFill>
                          <a:latin typeface="Calibri"/>
                          <a:ea typeface="Calibri"/>
                          <a:cs typeface="Calibri"/>
                          <a:sym typeface="Calibri"/>
                        </a:rPr>
                        <a:t>Manann Ag</a:t>
                      </a:r>
                      <a:r>
                        <a:rPr lang="en" sz="3400">
                          <a:solidFill>
                            <a:schemeClr val="dk1"/>
                          </a:solidFill>
                          <a:latin typeface="Calibri"/>
                          <a:ea typeface="Calibri"/>
                          <a:cs typeface="Calibri"/>
                          <a:sym typeface="Calibri"/>
                        </a:rPr>
                        <a:t> (cell wall) </a:t>
                      </a:r>
                      <a:endParaRPr sz="3400">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r>
              <a:tr h="610825">
                <a:tc>
                  <a:txBody>
                    <a:bodyPr>
                      <a:noAutofit/>
                    </a:bodyPr>
                    <a:lstStyle/>
                    <a:p>
                      <a:pPr indent="0" lvl="0" marL="0" rtl="0" algn="ctr">
                        <a:spcBef>
                          <a:spcPts val="0"/>
                        </a:spcBef>
                        <a:spcAft>
                          <a:spcPts val="0"/>
                        </a:spcAft>
                        <a:buNone/>
                      </a:pPr>
                      <a:r>
                        <a:rPr b="1" lang="en" sz="3400">
                          <a:latin typeface="Calibri"/>
                          <a:ea typeface="Calibri"/>
                          <a:cs typeface="Calibri"/>
                          <a:sym typeface="Calibri"/>
                        </a:rPr>
                        <a:t>Aspergillosis </a:t>
                      </a:r>
                      <a:endParaRPr b="1" sz="3400">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lang="en" sz="3400">
                          <a:solidFill>
                            <a:srgbClr val="FF0000"/>
                          </a:solidFill>
                          <a:latin typeface="Calibri"/>
                          <a:ea typeface="Calibri"/>
                          <a:cs typeface="Calibri"/>
                          <a:sym typeface="Calibri"/>
                        </a:rPr>
                        <a:t>Septate branching hyphae </a:t>
                      </a:r>
                      <a:r>
                        <a:rPr lang="en" sz="3400">
                          <a:solidFill>
                            <a:srgbClr val="38761D"/>
                          </a:solidFill>
                          <a:latin typeface="Calibri"/>
                          <a:ea typeface="Calibri"/>
                          <a:cs typeface="Calibri"/>
                          <a:sym typeface="Calibri"/>
                        </a:rPr>
                        <a:t>C</a:t>
                      </a:r>
                      <a:endParaRPr sz="3400">
                        <a:solidFill>
                          <a:srgbClr val="38761D"/>
                        </a:solidFill>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3400">
                          <a:solidFill>
                            <a:srgbClr val="FF0000"/>
                          </a:solidFill>
                          <a:latin typeface="Calibri"/>
                          <a:ea typeface="Calibri"/>
                          <a:cs typeface="Calibri"/>
                          <a:sym typeface="Calibri"/>
                        </a:rPr>
                        <a:t>Hyaline mould </a:t>
                      </a:r>
                      <a:endParaRPr sz="3400">
                        <a:solidFill>
                          <a:srgbClr val="FF0000"/>
                        </a:solidFill>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3400">
                          <a:solidFill>
                            <a:srgbClr val="FF0000"/>
                          </a:solidFill>
                          <a:latin typeface="Calibri"/>
                          <a:ea typeface="Calibri"/>
                          <a:cs typeface="Calibri"/>
                          <a:sym typeface="Calibri"/>
                        </a:rPr>
                        <a:t>Galactomannan </a:t>
                      </a:r>
                      <a:r>
                        <a:rPr lang="en" sz="3400">
                          <a:solidFill>
                            <a:schemeClr val="dk1"/>
                          </a:solidFill>
                          <a:latin typeface="Calibri"/>
                          <a:ea typeface="Calibri"/>
                          <a:cs typeface="Calibri"/>
                          <a:sym typeface="Calibri"/>
                        </a:rPr>
                        <a:t>Ag </a:t>
                      </a:r>
                      <a:endParaRPr sz="3400">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r>
              <a:tr h="1016650">
                <a:tc>
                  <a:txBody>
                    <a:bodyPr>
                      <a:noAutofit/>
                    </a:bodyPr>
                    <a:lstStyle/>
                    <a:p>
                      <a:pPr indent="0" lvl="0" marL="0" rtl="0" algn="ctr">
                        <a:spcBef>
                          <a:spcPts val="0"/>
                        </a:spcBef>
                        <a:spcAft>
                          <a:spcPts val="0"/>
                        </a:spcAft>
                        <a:buNone/>
                      </a:pPr>
                      <a:r>
                        <a:rPr b="1" lang="en" sz="3400">
                          <a:latin typeface="Calibri"/>
                          <a:ea typeface="Calibri"/>
                          <a:cs typeface="Calibri"/>
                          <a:sym typeface="Calibri"/>
                        </a:rPr>
                        <a:t>Zygomycosis</a:t>
                      </a:r>
                      <a:endParaRPr b="1" sz="3400">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lang="en" sz="3400">
                          <a:solidFill>
                            <a:srgbClr val="FF0000"/>
                          </a:solidFill>
                          <a:latin typeface="Calibri"/>
                          <a:ea typeface="Calibri"/>
                          <a:cs typeface="Calibri"/>
                          <a:sym typeface="Calibri"/>
                        </a:rPr>
                        <a:t>Broad non-septate hyphae </a:t>
                      </a:r>
                      <a:r>
                        <a:rPr lang="en" sz="3400">
                          <a:solidFill>
                            <a:srgbClr val="38761D"/>
                          </a:solidFill>
                          <a:latin typeface="Calibri"/>
                          <a:ea typeface="Calibri"/>
                          <a:cs typeface="Calibri"/>
                          <a:sym typeface="Calibri"/>
                        </a:rPr>
                        <a:t>D</a:t>
                      </a:r>
                      <a:endParaRPr sz="3400">
                        <a:solidFill>
                          <a:srgbClr val="38761D"/>
                        </a:solidFill>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3400">
                          <a:solidFill>
                            <a:srgbClr val="FF0000"/>
                          </a:solidFill>
                          <a:latin typeface="Calibri"/>
                          <a:ea typeface="Calibri"/>
                          <a:cs typeface="Calibri"/>
                          <a:sym typeface="Calibri"/>
                        </a:rPr>
                        <a:t>Hyaline mould Fast growing </a:t>
                      </a:r>
                      <a:endParaRPr sz="3400">
                        <a:solidFill>
                          <a:srgbClr val="FF0000"/>
                        </a:solidFill>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3400">
                          <a:solidFill>
                            <a:srgbClr val="FF0000"/>
                          </a:solidFill>
                          <a:latin typeface="Calibri"/>
                          <a:ea typeface="Calibri"/>
                          <a:cs typeface="Calibri"/>
                          <a:sym typeface="Calibri"/>
                        </a:rPr>
                        <a:t>No serology available </a:t>
                      </a:r>
                      <a:endParaRPr sz="3400">
                        <a:solidFill>
                          <a:srgbClr val="FF0000"/>
                        </a:solidFill>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r>
              <a:tr h="610825">
                <a:tc>
                  <a:txBody>
                    <a:bodyPr>
                      <a:noAutofit/>
                    </a:bodyPr>
                    <a:lstStyle/>
                    <a:p>
                      <a:pPr indent="0" lvl="0" marL="0" rtl="0" algn="ctr">
                        <a:spcBef>
                          <a:spcPts val="0"/>
                        </a:spcBef>
                        <a:spcAft>
                          <a:spcPts val="0"/>
                        </a:spcAft>
                        <a:buNone/>
                      </a:pPr>
                      <a:r>
                        <a:rPr b="1" lang="en" sz="3400">
                          <a:latin typeface="Calibri"/>
                          <a:ea typeface="Calibri"/>
                          <a:cs typeface="Calibri"/>
                          <a:sym typeface="Calibri"/>
                        </a:rPr>
                        <a:t>Phaeohyphomycosis</a:t>
                      </a:r>
                      <a:endParaRPr b="1" sz="3400">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lang="en" sz="3400">
                          <a:solidFill>
                            <a:srgbClr val="FF0000"/>
                          </a:solidFill>
                          <a:latin typeface="Calibri"/>
                          <a:ea typeface="Calibri"/>
                          <a:cs typeface="Calibri"/>
                          <a:sym typeface="Calibri"/>
                        </a:rPr>
                        <a:t>Brown septate hyphae</a:t>
                      </a:r>
                      <a:endParaRPr sz="3400">
                        <a:solidFill>
                          <a:srgbClr val="FF0000"/>
                        </a:solidFill>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3400">
                          <a:solidFill>
                            <a:srgbClr val="FF0000"/>
                          </a:solidFill>
                          <a:latin typeface="Calibri"/>
                          <a:ea typeface="Calibri"/>
                          <a:cs typeface="Calibri"/>
                          <a:sym typeface="Calibri"/>
                        </a:rPr>
                        <a:t>Dematiaceous mould </a:t>
                      </a:r>
                      <a:endParaRPr sz="3400">
                        <a:solidFill>
                          <a:srgbClr val="FF0000"/>
                        </a:solidFill>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3400">
                          <a:solidFill>
                            <a:srgbClr val="FF0000"/>
                          </a:solidFill>
                          <a:latin typeface="Calibri"/>
                          <a:ea typeface="Calibri"/>
                          <a:cs typeface="Calibri"/>
                          <a:sym typeface="Calibri"/>
                        </a:rPr>
                        <a:t>β-D- Glucan*</a:t>
                      </a:r>
                      <a:endParaRPr sz="3400">
                        <a:solidFill>
                          <a:srgbClr val="FF0000"/>
                        </a:solidFill>
                        <a:latin typeface="Calibri"/>
                        <a:ea typeface="Calibri"/>
                        <a:cs typeface="Calibri"/>
                        <a:sym typeface="Calibri"/>
                      </a:endParaRPr>
                    </a:p>
                  </a:txBody>
                  <a:tcPr marT="91425" marB="91425" marR="91425" marL="91425" anchor="ctr">
                    <a:lnL cap="flat" cmpd="sng" w="38100">
                      <a:solidFill>
                        <a:srgbClr val="274E13"/>
                      </a:solidFill>
                      <a:prstDash val="solid"/>
                      <a:round/>
                      <a:headEnd len="sm" w="sm" type="none"/>
                      <a:tailEnd len="sm" w="sm" type="none"/>
                    </a:lnL>
                    <a:lnR cap="flat" cmpd="sng" w="38100">
                      <a:solidFill>
                        <a:srgbClr val="274E13"/>
                      </a:solidFill>
                      <a:prstDash val="solid"/>
                      <a:round/>
                      <a:headEnd len="sm" w="sm" type="none"/>
                      <a:tailEnd len="sm" w="sm" type="none"/>
                    </a:lnR>
                    <a:lnT cap="flat" cmpd="sng" w="38100">
                      <a:solidFill>
                        <a:srgbClr val="274E13"/>
                      </a:solidFill>
                      <a:prstDash val="solid"/>
                      <a:round/>
                      <a:headEnd len="sm" w="sm" type="none"/>
                      <a:tailEnd len="sm" w="sm" type="none"/>
                    </a:lnT>
                    <a:lnB cap="flat" cmpd="sng" w="38100">
                      <a:solidFill>
                        <a:srgbClr val="274E13"/>
                      </a:solidFill>
                      <a:prstDash val="solid"/>
                      <a:round/>
                      <a:headEnd len="sm" w="sm" type="none"/>
                      <a:tailEnd len="sm" w="sm" type="none"/>
                    </a:lnB>
                  </a:tcPr>
                </a:tc>
              </a:tr>
            </a:tbl>
          </a:graphicData>
        </a:graphic>
      </p:graphicFrame>
      <p:sp>
        <p:nvSpPr>
          <p:cNvPr id="120" name="Google Shape;120;p19"/>
          <p:cNvSpPr txBox="1"/>
          <p:nvPr/>
        </p:nvSpPr>
        <p:spPr>
          <a:xfrm flipH="1">
            <a:off x="25" y="8339175"/>
            <a:ext cx="12525600" cy="14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3400"/>
              </a:spcAft>
              <a:buClr>
                <a:schemeClr val="dk1"/>
              </a:buClr>
              <a:buSzPts val="1100"/>
              <a:buFont typeface="Arial"/>
              <a:buNone/>
            </a:pPr>
            <a:r>
              <a:rPr lang="en" sz="3400">
                <a:solidFill>
                  <a:schemeClr val="dk1"/>
                </a:solidFill>
                <a:latin typeface="Josefin Sans"/>
                <a:ea typeface="Josefin Sans"/>
                <a:cs typeface="Josefin Sans"/>
                <a:sym typeface="Josefin Sans"/>
              </a:rPr>
              <a:t>Serology: β-D- Glucan,For diagnosis of invasive fungal infections except </a:t>
            </a:r>
            <a:r>
              <a:rPr lang="en" sz="3400">
                <a:solidFill>
                  <a:srgbClr val="FF0000"/>
                </a:solidFill>
                <a:latin typeface="Josefin Sans"/>
                <a:ea typeface="Josefin Sans"/>
                <a:cs typeface="Josefin Sans"/>
                <a:sym typeface="Josefin Sans"/>
              </a:rPr>
              <a:t>cryptococcosis and zygomycosis</a:t>
            </a:r>
            <a:endParaRPr>
              <a:latin typeface="Josefin Sans"/>
              <a:ea typeface="Josefin Sans"/>
              <a:cs typeface="Josefin Sans"/>
              <a:sym typeface="Josefin Sans"/>
            </a:endParaRPr>
          </a:p>
        </p:txBody>
      </p:sp>
      <p:pic>
        <p:nvPicPr>
          <p:cNvPr id="121" name="Google Shape;121;p19"/>
          <p:cNvPicPr preferRelativeResize="0"/>
          <p:nvPr/>
        </p:nvPicPr>
        <p:blipFill>
          <a:blip r:embed="rId5">
            <a:alphaModFix/>
          </a:blip>
          <a:stretch>
            <a:fillRect/>
          </a:stretch>
        </p:blipFill>
        <p:spPr>
          <a:xfrm>
            <a:off x="13013325" y="7801675"/>
            <a:ext cx="4159550" cy="4251076"/>
          </a:xfrm>
          <a:prstGeom prst="rect">
            <a:avLst/>
          </a:prstGeom>
          <a:noFill/>
          <a:ln>
            <a:noFill/>
          </a:ln>
        </p:spPr>
      </p:pic>
      <p:sp>
        <p:nvSpPr>
          <p:cNvPr id="122" name="Google Shape;122;p19"/>
          <p:cNvSpPr txBox="1"/>
          <p:nvPr/>
        </p:nvSpPr>
        <p:spPr>
          <a:xfrm>
            <a:off x="275975" y="7716425"/>
            <a:ext cx="13706700" cy="11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Josefin Sans"/>
                <a:ea typeface="Josefin Sans"/>
                <a:cs typeface="Josefin Sans"/>
                <a:sym typeface="Josefin Sans"/>
              </a:rPr>
              <a:t>*</a:t>
            </a:r>
            <a:r>
              <a:rPr lang="en" sz="2400">
                <a:solidFill>
                  <a:srgbClr val="999999"/>
                </a:solidFill>
                <a:latin typeface="Josefin Sans"/>
                <a:ea typeface="Josefin Sans"/>
                <a:cs typeface="Josefin Sans"/>
                <a:sym typeface="Josefin Sans"/>
              </a:rPr>
              <a:t>Glucan is found in the cell wall of the fungi So its non-specific test</a:t>
            </a:r>
            <a:endParaRPr sz="2400">
              <a:solidFill>
                <a:srgbClr val="999999"/>
              </a:solidFill>
              <a:latin typeface="Josefin Sans"/>
              <a:ea typeface="Josefin Sans"/>
              <a:cs typeface="Josefin Sans"/>
              <a:sym typeface="Josefi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6" name="Shape 126"/>
        <p:cNvGrpSpPr/>
        <p:nvPr/>
      </p:nvGrpSpPr>
      <p:grpSpPr>
        <a:xfrm>
          <a:off x="0" y="0"/>
          <a:ext cx="0" cy="0"/>
          <a:chOff x="0" y="0"/>
          <a:chExt cx="0" cy="0"/>
        </a:xfrm>
      </p:grpSpPr>
      <p:pic>
        <p:nvPicPr>
          <p:cNvPr id="127" name="Google Shape;127;p20"/>
          <p:cNvPicPr preferRelativeResize="0"/>
          <p:nvPr/>
        </p:nvPicPr>
        <p:blipFill>
          <a:blip r:embed="rId4">
            <a:alphaModFix/>
          </a:blip>
          <a:stretch>
            <a:fillRect/>
          </a:stretch>
        </p:blipFill>
        <p:spPr>
          <a:xfrm>
            <a:off x="4733344" y="2488152"/>
            <a:ext cx="9586545" cy="668108"/>
          </a:xfrm>
          <a:prstGeom prst="rect">
            <a:avLst/>
          </a:prstGeom>
          <a:noFill/>
          <a:ln>
            <a:noFill/>
          </a:ln>
        </p:spPr>
      </p:pic>
      <p:sp>
        <p:nvSpPr>
          <p:cNvPr id="128" name="Google Shape;128;p20"/>
          <p:cNvSpPr txBox="1"/>
          <p:nvPr/>
        </p:nvSpPr>
        <p:spPr>
          <a:xfrm>
            <a:off x="4733350" y="325825"/>
            <a:ext cx="6373200" cy="130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5900">
                <a:solidFill>
                  <a:schemeClr val="dk1"/>
                </a:solidFill>
                <a:latin typeface="Josefin Sans"/>
                <a:ea typeface="Josefin Sans"/>
                <a:cs typeface="Josefin Sans"/>
                <a:sym typeface="Josefin Sans"/>
              </a:rPr>
              <a:t>Dr’s Notes:</a:t>
            </a:r>
            <a:endParaRPr b="1" sz="5900">
              <a:solidFill>
                <a:schemeClr val="dk1"/>
              </a:solidFill>
              <a:latin typeface="Josefin Sans"/>
              <a:ea typeface="Josefin Sans"/>
              <a:cs typeface="Josefin Sans"/>
              <a:sym typeface="Josefin Sans"/>
            </a:endParaRPr>
          </a:p>
          <a:p>
            <a:pPr indent="0" lvl="0" marL="0" rtl="0" algn="ctr">
              <a:spcBef>
                <a:spcPts val="0"/>
              </a:spcBef>
              <a:spcAft>
                <a:spcPts val="0"/>
              </a:spcAft>
              <a:buNone/>
            </a:pPr>
            <a:r>
              <a:t/>
            </a:r>
            <a:endParaRPr/>
          </a:p>
        </p:txBody>
      </p:sp>
      <p:sp>
        <p:nvSpPr>
          <p:cNvPr id="129" name="Google Shape;129;p20"/>
          <p:cNvSpPr txBox="1"/>
          <p:nvPr/>
        </p:nvSpPr>
        <p:spPr>
          <a:xfrm>
            <a:off x="293750" y="1821325"/>
            <a:ext cx="16861800" cy="208572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Font typeface="Calibri"/>
              <a:buChar char="-"/>
            </a:pPr>
            <a:r>
              <a:rPr lang="en" sz="3600">
                <a:solidFill>
                  <a:schemeClr val="dk1"/>
                </a:solidFill>
                <a:latin typeface="Calibri"/>
                <a:ea typeface="Calibri"/>
                <a:cs typeface="Calibri"/>
                <a:sym typeface="Calibri"/>
              </a:rPr>
              <a:t>CNS fungal infections are generally rare but they’re very dangerous and has a very high mortality rate this why we have to diagnose them early.</a:t>
            </a:r>
            <a:endParaRPr sz="3600">
              <a:solidFill>
                <a:schemeClr val="dk1"/>
              </a:solidFill>
              <a:latin typeface="Calibri"/>
              <a:ea typeface="Calibri"/>
              <a:cs typeface="Calibri"/>
              <a:sym typeface="Calibri"/>
            </a:endParaRPr>
          </a:p>
          <a:p>
            <a:pPr indent="-457200" lvl="1" marL="914400" rtl="0" algn="l">
              <a:lnSpc>
                <a:spcPct val="115000"/>
              </a:lnSpc>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They’re mostly present in </a:t>
            </a:r>
            <a:r>
              <a:rPr lang="en" sz="3600">
                <a:solidFill>
                  <a:schemeClr val="dk1"/>
                </a:solidFill>
                <a:latin typeface="Calibri"/>
                <a:ea typeface="Calibri"/>
                <a:cs typeface="Calibri"/>
                <a:sym typeface="Calibri"/>
              </a:rPr>
              <a:t>immunocompromised</a:t>
            </a:r>
            <a:r>
              <a:rPr lang="en" sz="3600">
                <a:solidFill>
                  <a:schemeClr val="dk1"/>
                </a:solidFill>
                <a:latin typeface="Calibri"/>
                <a:ea typeface="Calibri"/>
                <a:cs typeface="Calibri"/>
                <a:sym typeface="Calibri"/>
              </a:rPr>
              <a:t> patients but could also</a:t>
            </a:r>
            <a:r>
              <a:rPr lang="en" sz="3600">
                <a:solidFill>
                  <a:schemeClr val="dk1"/>
                </a:solidFill>
                <a:latin typeface="Calibri"/>
                <a:ea typeface="Calibri"/>
                <a:cs typeface="Calibri"/>
                <a:sym typeface="Calibri"/>
              </a:rPr>
              <a:t> </a:t>
            </a:r>
            <a:r>
              <a:rPr lang="en" sz="3600">
                <a:solidFill>
                  <a:schemeClr val="dk1"/>
                </a:solidFill>
                <a:latin typeface="Calibri"/>
                <a:ea typeface="Calibri"/>
                <a:cs typeface="Calibri"/>
                <a:sym typeface="Calibri"/>
              </a:rPr>
              <a:t>present in normal ppl </a:t>
            </a:r>
            <a:endParaRPr sz="3600">
              <a:solidFill>
                <a:schemeClr val="dk1"/>
              </a:solidFill>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solidFill>
                  <a:schemeClr val="dk1"/>
                </a:solidFill>
                <a:latin typeface="Calibri"/>
                <a:ea typeface="Calibri"/>
                <a:cs typeface="Calibri"/>
                <a:sym typeface="Calibri"/>
              </a:rPr>
              <a:t>When a patient has </a:t>
            </a:r>
            <a:r>
              <a:rPr lang="en" sz="3600">
                <a:solidFill>
                  <a:schemeClr val="dk1"/>
                </a:solidFill>
                <a:latin typeface="Calibri"/>
                <a:ea typeface="Calibri"/>
                <a:cs typeface="Calibri"/>
                <a:sym typeface="Calibri"/>
              </a:rPr>
              <a:t>sinusitis</a:t>
            </a:r>
            <a:r>
              <a:rPr lang="en" sz="3600">
                <a:solidFill>
                  <a:schemeClr val="dk1"/>
                </a:solidFill>
                <a:latin typeface="Calibri"/>
                <a:ea typeface="Calibri"/>
                <a:cs typeface="Calibri"/>
                <a:sym typeface="Calibri"/>
              </a:rPr>
              <a:t> the risk of them </a:t>
            </a:r>
            <a:r>
              <a:rPr lang="en" sz="3600">
                <a:solidFill>
                  <a:schemeClr val="dk1"/>
                </a:solidFill>
                <a:latin typeface="Calibri"/>
                <a:ea typeface="Calibri"/>
                <a:cs typeface="Calibri"/>
                <a:sym typeface="Calibri"/>
              </a:rPr>
              <a:t>developing</a:t>
            </a:r>
            <a:r>
              <a:rPr lang="en" sz="3600">
                <a:solidFill>
                  <a:schemeClr val="dk1"/>
                </a:solidFill>
                <a:latin typeface="Calibri"/>
                <a:ea typeface="Calibri"/>
                <a:cs typeface="Calibri"/>
                <a:sym typeface="Calibri"/>
              </a:rPr>
              <a:t> a fungal CNS infection increases bc </a:t>
            </a:r>
            <a:r>
              <a:rPr lang="en" sz="3600">
                <a:solidFill>
                  <a:schemeClr val="dk1"/>
                </a:solidFill>
                <a:latin typeface="Calibri"/>
                <a:ea typeface="Calibri"/>
                <a:cs typeface="Calibri"/>
                <a:sym typeface="Calibri"/>
              </a:rPr>
              <a:t>the </a:t>
            </a:r>
            <a:r>
              <a:rPr lang="en" sz="3600">
                <a:solidFill>
                  <a:schemeClr val="dk1"/>
                </a:solidFill>
                <a:latin typeface="Calibri"/>
                <a:ea typeface="Calibri"/>
                <a:cs typeface="Calibri"/>
                <a:sym typeface="Calibri"/>
              </a:rPr>
              <a:t>fungi could reach the CNS through the </a:t>
            </a:r>
            <a:r>
              <a:rPr lang="en" sz="3600">
                <a:solidFill>
                  <a:schemeClr val="dk1"/>
                </a:solidFill>
                <a:latin typeface="Calibri"/>
                <a:ea typeface="Calibri"/>
                <a:cs typeface="Calibri"/>
                <a:sym typeface="Calibri"/>
              </a:rPr>
              <a:t>paranasal</a:t>
            </a:r>
            <a:r>
              <a:rPr lang="en" sz="3600">
                <a:solidFill>
                  <a:schemeClr val="dk1"/>
                </a:solidFill>
                <a:latin typeface="Calibri"/>
                <a:ea typeface="Calibri"/>
                <a:cs typeface="Calibri"/>
                <a:sym typeface="Calibri"/>
              </a:rPr>
              <a:t> sinus </a:t>
            </a:r>
            <a:r>
              <a:rPr lang="en" sz="3600">
                <a:solidFill>
                  <a:srgbClr val="999999"/>
                </a:solidFill>
                <a:latin typeface="Calibri"/>
                <a:ea typeface="Calibri"/>
                <a:cs typeface="Calibri"/>
                <a:sym typeface="Calibri"/>
              </a:rPr>
              <a:t>(if</a:t>
            </a:r>
            <a:r>
              <a:rPr lang="en" sz="3600">
                <a:solidFill>
                  <a:srgbClr val="999999"/>
                </a:solidFill>
                <a:latin typeface="Calibri"/>
                <a:ea typeface="Calibri"/>
                <a:cs typeface="Calibri"/>
                <a:sym typeface="Calibri"/>
              </a:rPr>
              <a:t> the patient is </a:t>
            </a:r>
            <a:r>
              <a:rPr lang="en" sz="3600">
                <a:solidFill>
                  <a:srgbClr val="999999"/>
                </a:solidFill>
                <a:latin typeface="Calibri"/>
                <a:ea typeface="Calibri"/>
                <a:cs typeface="Calibri"/>
                <a:sym typeface="Calibri"/>
              </a:rPr>
              <a:t>immunocompromised the risk will be higher)</a:t>
            </a:r>
            <a:endParaRPr sz="3600">
              <a:solidFill>
                <a:srgbClr val="999999"/>
              </a:solidFill>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solidFill>
                  <a:schemeClr val="dk1"/>
                </a:solidFill>
                <a:latin typeface="Calibri"/>
                <a:ea typeface="Calibri"/>
                <a:cs typeface="Calibri"/>
                <a:sym typeface="Calibri"/>
              </a:rPr>
              <a:t>Mold fungi is mostly in north america </a:t>
            </a:r>
            <a:endParaRPr sz="3600">
              <a:solidFill>
                <a:schemeClr val="dk1"/>
              </a:solidFill>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solidFill>
                  <a:schemeClr val="dk1"/>
                </a:solidFill>
                <a:latin typeface="Calibri"/>
                <a:ea typeface="Calibri"/>
                <a:cs typeface="Calibri"/>
                <a:sym typeface="Calibri"/>
              </a:rPr>
              <a:t>the most common infection </a:t>
            </a:r>
            <a:r>
              <a:rPr lang="en" sz="3600">
                <a:latin typeface="Calibri"/>
                <a:ea typeface="Calibri"/>
                <a:cs typeface="Calibri"/>
                <a:sym typeface="Calibri"/>
              </a:rPr>
              <a:t>In uncontrolled HIV patient is </a:t>
            </a:r>
            <a:r>
              <a:rPr lang="en" sz="3600">
                <a:latin typeface="Calibri"/>
                <a:ea typeface="Calibri"/>
                <a:cs typeface="Calibri"/>
                <a:sym typeface="Calibri"/>
              </a:rPr>
              <a:t>cryptococcal</a:t>
            </a:r>
            <a:r>
              <a:rPr lang="en" sz="3600">
                <a:latin typeface="Calibri"/>
                <a:ea typeface="Calibri"/>
                <a:cs typeface="Calibri"/>
                <a:sym typeface="Calibri"/>
              </a:rPr>
              <a:t> </a:t>
            </a:r>
            <a:r>
              <a:rPr lang="en" sz="3600">
                <a:latin typeface="Calibri"/>
                <a:ea typeface="Calibri"/>
                <a:cs typeface="Calibri"/>
                <a:sym typeface="Calibri"/>
              </a:rPr>
              <a:t>meningitis.</a:t>
            </a:r>
            <a:endParaRPr sz="3600">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latin typeface="Calibri"/>
                <a:ea typeface="Calibri"/>
                <a:cs typeface="Calibri"/>
                <a:sym typeface="Calibri"/>
              </a:rPr>
              <a:t>Cryptococcus neoformans has a polysaccharides capsule </a:t>
            </a:r>
            <a:endParaRPr sz="3600">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latin typeface="Calibri"/>
                <a:ea typeface="Calibri"/>
                <a:cs typeface="Calibri"/>
                <a:sym typeface="Calibri"/>
              </a:rPr>
              <a:t>The most important risk factor for cns zygomycosis is </a:t>
            </a:r>
            <a:r>
              <a:rPr lang="en" sz="3600">
                <a:solidFill>
                  <a:srgbClr val="FF0000"/>
                </a:solidFill>
                <a:latin typeface="Calibri"/>
                <a:ea typeface="Calibri"/>
                <a:cs typeface="Calibri"/>
                <a:sym typeface="Calibri"/>
              </a:rPr>
              <a:t>diabetic with ketoacidosis</a:t>
            </a:r>
            <a:r>
              <a:rPr lang="en" sz="3600">
                <a:latin typeface="Calibri"/>
                <a:ea typeface="Calibri"/>
                <a:cs typeface="Calibri"/>
                <a:sym typeface="Calibri"/>
              </a:rPr>
              <a:t> and also iron overload or iron chelating agents </a:t>
            </a:r>
            <a:endParaRPr sz="3600">
              <a:latin typeface="Calibri"/>
              <a:ea typeface="Calibri"/>
              <a:cs typeface="Calibri"/>
              <a:sym typeface="Calibri"/>
            </a:endParaRPr>
          </a:p>
          <a:p>
            <a:pPr indent="-457200" lvl="1" marL="914400" rtl="0" algn="l">
              <a:lnSpc>
                <a:spcPct val="115000"/>
              </a:lnSpc>
              <a:spcBef>
                <a:spcPts val="0"/>
              </a:spcBef>
              <a:spcAft>
                <a:spcPts val="0"/>
              </a:spcAft>
              <a:buSzPts val="3600"/>
              <a:buFont typeface="Calibri"/>
              <a:buChar char="-"/>
            </a:pPr>
            <a:r>
              <a:rPr lang="en" sz="3600">
                <a:latin typeface="Calibri"/>
                <a:ea typeface="Calibri"/>
                <a:cs typeface="Calibri"/>
                <a:sym typeface="Calibri"/>
              </a:rPr>
              <a:t>Rhinocerebral mucromyocis is the most frequent presenting clinical syndrome in CNS zygomycosis.</a:t>
            </a:r>
            <a:endParaRPr sz="3600">
              <a:latin typeface="Calibri"/>
              <a:ea typeface="Calibri"/>
              <a:cs typeface="Calibri"/>
              <a:sym typeface="Calibri"/>
            </a:endParaRPr>
          </a:p>
          <a:p>
            <a:pPr indent="-457200" lvl="1" marL="914400" rtl="0" algn="l">
              <a:lnSpc>
                <a:spcPct val="115000"/>
              </a:lnSpc>
              <a:spcBef>
                <a:spcPts val="0"/>
              </a:spcBef>
              <a:spcAft>
                <a:spcPts val="0"/>
              </a:spcAft>
              <a:buSzPts val="3600"/>
              <a:buFont typeface="Calibri"/>
              <a:buChar char="-"/>
            </a:pPr>
            <a:r>
              <a:rPr lang="en" sz="3600">
                <a:latin typeface="Calibri"/>
                <a:ea typeface="Calibri"/>
                <a:cs typeface="Calibri"/>
                <a:sym typeface="Calibri"/>
              </a:rPr>
              <a:t>It start as a sinusitis, swelling and redness of the tissue around the eyes and nose, then reach the orbit and the optic nerve.</a:t>
            </a:r>
            <a:endParaRPr sz="3600">
              <a:latin typeface="Calibri"/>
              <a:ea typeface="Calibri"/>
              <a:cs typeface="Calibri"/>
              <a:sym typeface="Calibri"/>
            </a:endParaRPr>
          </a:p>
          <a:p>
            <a:pPr indent="-457200" lvl="1" marL="914400" rtl="0" algn="l">
              <a:lnSpc>
                <a:spcPct val="115000"/>
              </a:lnSpc>
              <a:spcBef>
                <a:spcPts val="0"/>
              </a:spcBef>
              <a:spcAft>
                <a:spcPts val="0"/>
              </a:spcAft>
              <a:buSzPts val="3600"/>
              <a:buFont typeface="Calibri"/>
              <a:buChar char="-"/>
            </a:pPr>
            <a:r>
              <a:rPr lang="en" sz="3600">
                <a:latin typeface="Calibri"/>
                <a:ea typeface="Calibri"/>
                <a:cs typeface="Calibri"/>
                <a:sym typeface="Calibri"/>
              </a:rPr>
              <a:t>It has ability to invade and infect the blood vessels </a:t>
            </a:r>
            <a:r>
              <a:rPr lang="en" sz="3600">
                <a:solidFill>
                  <a:schemeClr val="dk1"/>
                </a:solidFill>
                <a:latin typeface="Calibri"/>
                <a:ea typeface="Calibri"/>
                <a:cs typeface="Calibri"/>
                <a:sym typeface="Calibri"/>
              </a:rPr>
              <a:t>(</a:t>
            </a:r>
            <a:r>
              <a:rPr lang="en" sz="3600">
                <a:solidFill>
                  <a:srgbClr val="FF0000"/>
                </a:solidFill>
                <a:latin typeface="Calibri"/>
                <a:ea typeface="Calibri"/>
                <a:cs typeface="Calibri"/>
                <a:sym typeface="Calibri"/>
              </a:rPr>
              <a:t>angiotropism</a:t>
            </a:r>
            <a:r>
              <a:rPr lang="en" sz="3600">
                <a:solidFill>
                  <a:schemeClr val="dk1"/>
                </a:solidFill>
                <a:latin typeface="Calibri"/>
                <a:ea typeface="Calibri"/>
                <a:cs typeface="Calibri"/>
                <a:sym typeface="Calibri"/>
              </a:rPr>
              <a:t>) </a:t>
            </a:r>
            <a:r>
              <a:rPr lang="en" sz="3600">
                <a:latin typeface="Calibri"/>
                <a:ea typeface="Calibri"/>
                <a:cs typeface="Calibri"/>
                <a:sym typeface="Calibri"/>
              </a:rPr>
              <a:t>where it will lead to infarction &amp; necrosis and this will make the areas around the eyes and nose darker. </a:t>
            </a:r>
            <a:endParaRPr sz="3600">
              <a:latin typeface="Calibri"/>
              <a:ea typeface="Calibri"/>
              <a:cs typeface="Calibri"/>
              <a:sym typeface="Calibri"/>
            </a:endParaRPr>
          </a:p>
          <a:p>
            <a:pPr indent="-457200" lvl="1" marL="914400" rtl="0" algn="l">
              <a:lnSpc>
                <a:spcPct val="115000"/>
              </a:lnSpc>
              <a:spcBef>
                <a:spcPts val="0"/>
              </a:spcBef>
              <a:spcAft>
                <a:spcPts val="0"/>
              </a:spcAft>
              <a:buSzPts val="3600"/>
              <a:buFont typeface="Calibri"/>
              <a:buChar char="-"/>
            </a:pPr>
            <a:r>
              <a:rPr lang="en" sz="3600">
                <a:latin typeface="Calibri"/>
                <a:ea typeface="Calibri"/>
                <a:cs typeface="Calibri"/>
                <a:sym typeface="Calibri"/>
              </a:rPr>
              <a:t>Zygomycosis is the most  fatal infection 80-100%</a:t>
            </a:r>
            <a:endParaRPr sz="3600">
              <a:latin typeface="Calibri"/>
              <a:ea typeface="Calibri"/>
              <a:cs typeface="Calibri"/>
              <a:sym typeface="Calibri"/>
            </a:endParaRPr>
          </a:p>
          <a:p>
            <a:pPr indent="-457200" lvl="0" marL="457200" rtl="0" algn="l">
              <a:lnSpc>
                <a:spcPct val="115000"/>
              </a:lnSpc>
              <a:spcBef>
                <a:spcPts val="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Phaeohyphomycosis is caused by dematiaceous fungi (dark colored) </a:t>
            </a:r>
            <a:endParaRPr sz="3600">
              <a:solidFill>
                <a:srgbClr val="FF0000"/>
              </a:solidFill>
              <a:latin typeface="Calibri"/>
              <a:ea typeface="Calibri"/>
              <a:cs typeface="Calibri"/>
              <a:sym typeface="Calibri"/>
            </a:endParaRPr>
          </a:p>
          <a:p>
            <a:pPr indent="-457200" lvl="1" marL="914400" rtl="0" algn="l">
              <a:lnSpc>
                <a:spcPct val="115000"/>
              </a:lnSpc>
              <a:spcBef>
                <a:spcPts val="0"/>
              </a:spcBef>
              <a:spcAft>
                <a:spcPts val="0"/>
              </a:spcAft>
              <a:buSzPts val="3600"/>
              <a:buFont typeface="Calibri"/>
              <a:buChar char="-"/>
            </a:pPr>
            <a:r>
              <a:rPr lang="en" sz="3600">
                <a:latin typeface="Calibri"/>
                <a:ea typeface="Calibri"/>
                <a:cs typeface="Calibri"/>
                <a:sym typeface="Calibri"/>
              </a:rPr>
              <a:t>Mostly in immunopment but when present in immunocompromised it will be more severe</a:t>
            </a:r>
            <a:endParaRPr sz="3600">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latin typeface="Calibri"/>
                <a:ea typeface="Calibri"/>
                <a:cs typeface="Calibri"/>
                <a:sym typeface="Calibri"/>
              </a:rPr>
              <a:t>Yeast → mostly cryptococcus, meningitis and in HIV patients and caused by capsulated organism</a:t>
            </a:r>
            <a:endParaRPr sz="3600">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latin typeface="Calibri"/>
                <a:ea typeface="Calibri"/>
                <a:cs typeface="Calibri"/>
                <a:sym typeface="Calibri"/>
              </a:rPr>
              <a:t>Candida → could cause meningitis or brain abscess </a:t>
            </a:r>
            <a:endParaRPr sz="3600">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latin typeface="Calibri"/>
                <a:ea typeface="Calibri"/>
                <a:cs typeface="Calibri"/>
                <a:sym typeface="Calibri"/>
              </a:rPr>
              <a:t>Mould → aspergillus, mostly brain abscess </a:t>
            </a:r>
            <a:endParaRPr sz="3600">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solidFill>
                  <a:schemeClr val="dk1"/>
                </a:solidFill>
                <a:latin typeface="Calibri"/>
                <a:ea typeface="Calibri"/>
                <a:cs typeface="Calibri"/>
                <a:sym typeface="Calibri"/>
              </a:rPr>
              <a:t>Mucromyocis</a:t>
            </a:r>
            <a:r>
              <a:rPr lang="en" sz="3600">
                <a:latin typeface="Calibri"/>
                <a:ea typeface="Calibri"/>
                <a:cs typeface="Calibri"/>
                <a:sym typeface="Calibri"/>
              </a:rPr>
              <a:t> → starting from rhinocerebral, rapid progression, &amp; </a:t>
            </a:r>
            <a:r>
              <a:rPr lang="en" sz="3600">
                <a:solidFill>
                  <a:srgbClr val="FF0000"/>
                </a:solidFill>
                <a:latin typeface="Calibri"/>
                <a:ea typeface="Calibri"/>
                <a:cs typeface="Calibri"/>
                <a:sym typeface="Calibri"/>
              </a:rPr>
              <a:t>angiotropism</a:t>
            </a:r>
            <a:endParaRPr sz="3600">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latin typeface="Calibri"/>
                <a:ea typeface="Calibri"/>
                <a:cs typeface="Calibri"/>
                <a:sym typeface="Calibri"/>
              </a:rPr>
              <a:t>Phaeohyphomycosis → ( dimorphic)  caused by dematiaceous in immunocompetent &amp;  mostly acquired  by inhalation </a:t>
            </a:r>
            <a:endParaRPr sz="36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3" name="Shape 133"/>
        <p:cNvGrpSpPr/>
        <p:nvPr/>
      </p:nvGrpSpPr>
      <p:grpSpPr>
        <a:xfrm>
          <a:off x="0" y="0"/>
          <a:ext cx="0" cy="0"/>
          <a:chOff x="0" y="0"/>
          <a:chExt cx="0" cy="0"/>
        </a:xfrm>
      </p:grpSpPr>
      <p:pic>
        <p:nvPicPr>
          <p:cNvPr id="134" name="Google Shape;134;p21"/>
          <p:cNvPicPr preferRelativeResize="0"/>
          <p:nvPr/>
        </p:nvPicPr>
        <p:blipFill>
          <a:blip r:embed="rId4">
            <a:alphaModFix/>
          </a:blip>
          <a:stretch>
            <a:fillRect/>
          </a:stretch>
        </p:blipFill>
        <p:spPr>
          <a:xfrm>
            <a:off x="4733344" y="2488152"/>
            <a:ext cx="9586545" cy="668108"/>
          </a:xfrm>
          <a:prstGeom prst="rect">
            <a:avLst/>
          </a:prstGeom>
          <a:noFill/>
          <a:ln>
            <a:noFill/>
          </a:ln>
        </p:spPr>
      </p:pic>
      <p:sp>
        <p:nvSpPr>
          <p:cNvPr id="135" name="Google Shape;135;p21"/>
          <p:cNvSpPr txBox="1"/>
          <p:nvPr/>
        </p:nvSpPr>
        <p:spPr>
          <a:xfrm>
            <a:off x="4733350" y="325825"/>
            <a:ext cx="6373200" cy="130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5900">
                <a:solidFill>
                  <a:schemeClr val="dk1"/>
                </a:solidFill>
                <a:latin typeface="Josefin Sans"/>
                <a:ea typeface="Josefin Sans"/>
                <a:cs typeface="Josefin Sans"/>
                <a:sym typeface="Josefin Sans"/>
              </a:rPr>
              <a:t>Dr’s Notes:</a:t>
            </a:r>
            <a:endParaRPr b="1" sz="5900">
              <a:solidFill>
                <a:schemeClr val="dk1"/>
              </a:solidFill>
              <a:latin typeface="Josefin Sans"/>
              <a:ea typeface="Josefin Sans"/>
              <a:cs typeface="Josefin Sans"/>
              <a:sym typeface="Josefin Sans"/>
            </a:endParaRPr>
          </a:p>
          <a:p>
            <a:pPr indent="0" lvl="0" marL="0" rtl="0" algn="ctr">
              <a:spcBef>
                <a:spcPts val="0"/>
              </a:spcBef>
              <a:spcAft>
                <a:spcPts val="0"/>
              </a:spcAft>
              <a:buNone/>
            </a:pPr>
            <a:r>
              <a:t/>
            </a:r>
            <a:endParaRPr/>
          </a:p>
        </p:txBody>
      </p:sp>
      <p:sp>
        <p:nvSpPr>
          <p:cNvPr id="136" name="Google Shape;136;p21"/>
          <p:cNvSpPr txBox="1"/>
          <p:nvPr/>
        </p:nvSpPr>
        <p:spPr>
          <a:xfrm>
            <a:off x="416613" y="2488150"/>
            <a:ext cx="16586100" cy="211701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Font typeface="Calibri"/>
              <a:buChar char="●"/>
            </a:pPr>
            <a:r>
              <a:rPr lang="en" sz="3600">
                <a:latin typeface="Calibri"/>
                <a:ea typeface="Calibri"/>
                <a:cs typeface="Calibri"/>
                <a:sym typeface="Calibri"/>
              </a:rPr>
              <a:t>Risk factors : AID , diabetes or following trauma surgery ear or sinus infection </a:t>
            </a:r>
            <a:endParaRPr sz="3600">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latin typeface="Calibri"/>
                <a:ea typeface="Calibri"/>
                <a:cs typeface="Calibri"/>
                <a:sym typeface="Calibri"/>
              </a:rPr>
              <a:t>How it </a:t>
            </a:r>
            <a:r>
              <a:rPr lang="en" sz="3600">
                <a:latin typeface="Calibri"/>
                <a:ea typeface="Calibri"/>
                <a:cs typeface="Calibri"/>
                <a:sym typeface="Calibri"/>
              </a:rPr>
              <a:t>reaches</a:t>
            </a:r>
            <a:r>
              <a:rPr lang="en" sz="3600">
                <a:latin typeface="Calibri"/>
                <a:ea typeface="Calibri"/>
                <a:cs typeface="Calibri"/>
                <a:sym typeface="Calibri"/>
              </a:rPr>
              <a:t> the CNS :</a:t>
            </a:r>
            <a:r>
              <a:rPr lang="en" sz="3600">
                <a:latin typeface="Calibri"/>
                <a:ea typeface="Calibri"/>
                <a:cs typeface="Calibri"/>
                <a:sym typeface="Calibri"/>
              </a:rPr>
              <a:t>hematogenous</a:t>
            </a:r>
            <a:r>
              <a:rPr lang="en" sz="3600">
                <a:latin typeface="Calibri"/>
                <a:ea typeface="Calibri"/>
                <a:cs typeface="Calibri"/>
                <a:sym typeface="Calibri"/>
              </a:rPr>
              <a:t> spread , local extension,trauma</a:t>
            </a:r>
            <a:endParaRPr sz="3600">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latin typeface="Calibri"/>
                <a:ea typeface="Calibri"/>
                <a:cs typeface="Calibri"/>
                <a:sym typeface="Calibri"/>
              </a:rPr>
              <a:t>Some organisms only cause meningitis some cause abscess but others cause both</a:t>
            </a:r>
            <a:endParaRPr sz="3600">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latin typeface="Calibri"/>
                <a:ea typeface="Calibri"/>
                <a:cs typeface="Calibri"/>
                <a:sym typeface="Calibri"/>
              </a:rPr>
              <a:t>Common </a:t>
            </a:r>
            <a:r>
              <a:rPr lang="en" sz="3600">
                <a:latin typeface="Calibri"/>
                <a:ea typeface="Calibri"/>
                <a:cs typeface="Calibri"/>
                <a:sym typeface="Calibri"/>
              </a:rPr>
              <a:t>e</a:t>
            </a:r>
            <a:r>
              <a:rPr lang="en" sz="3600">
                <a:latin typeface="Calibri"/>
                <a:ea typeface="Calibri"/>
                <a:cs typeface="Calibri"/>
                <a:sym typeface="Calibri"/>
              </a:rPr>
              <a:t>tiologies : cryptococcus, candidas, aspergillus, zygomycetes</a:t>
            </a:r>
            <a:endParaRPr sz="3600">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latin typeface="Calibri"/>
                <a:ea typeface="Calibri"/>
                <a:cs typeface="Calibri"/>
                <a:sym typeface="Calibri"/>
              </a:rPr>
              <a:t>Dimorphic is common in north america and rare in saudi </a:t>
            </a:r>
            <a:endParaRPr sz="3600">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latin typeface="Calibri"/>
                <a:ea typeface="Calibri"/>
                <a:cs typeface="Calibri"/>
                <a:sym typeface="Calibri"/>
              </a:rPr>
              <a:t>Brain abscesses can be caused by a black pigmented fungi</a:t>
            </a:r>
            <a:endParaRPr sz="3600">
              <a:latin typeface="Calibri"/>
              <a:ea typeface="Calibri"/>
              <a:cs typeface="Calibri"/>
              <a:sym typeface="Calibri"/>
            </a:endParaRPr>
          </a:p>
          <a:p>
            <a:pPr indent="0" lvl="0" marL="0" rtl="0" algn="l">
              <a:lnSpc>
                <a:spcPct val="115000"/>
              </a:lnSpc>
              <a:spcBef>
                <a:spcPts val="0"/>
              </a:spcBef>
              <a:spcAft>
                <a:spcPts val="0"/>
              </a:spcAft>
              <a:buNone/>
            </a:pPr>
            <a:r>
              <a:rPr b="1" lang="en" sz="3600">
                <a:latin typeface="Calibri"/>
                <a:ea typeface="Calibri"/>
                <a:cs typeface="Calibri"/>
                <a:sym typeface="Calibri"/>
              </a:rPr>
              <a:t>Cryptococcus</a:t>
            </a:r>
            <a:r>
              <a:rPr lang="en" sz="3600">
                <a:latin typeface="Calibri"/>
                <a:ea typeface="Calibri"/>
                <a:cs typeface="Calibri"/>
                <a:sym typeface="Calibri"/>
              </a:rPr>
              <a:t>:AIDS is the main predisposing factor</a:t>
            </a:r>
            <a:endParaRPr sz="3600">
              <a:latin typeface="Calibri"/>
              <a:ea typeface="Calibri"/>
              <a:cs typeface="Calibri"/>
              <a:sym typeface="Calibri"/>
            </a:endParaRPr>
          </a:p>
          <a:p>
            <a:pPr indent="0" lvl="0" marL="457200" rtl="0" algn="l">
              <a:lnSpc>
                <a:spcPct val="115000"/>
              </a:lnSpc>
              <a:spcBef>
                <a:spcPts val="0"/>
              </a:spcBef>
              <a:spcAft>
                <a:spcPts val="0"/>
              </a:spcAft>
              <a:buNone/>
            </a:pPr>
            <a:r>
              <a:rPr lang="en" sz="3600">
                <a:latin typeface="Calibri"/>
                <a:ea typeface="Calibri"/>
                <a:cs typeface="Calibri"/>
                <a:sym typeface="Calibri"/>
              </a:rPr>
              <a:t>Most </a:t>
            </a:r>
            <a:r>
              <a:rPr lang="en" sz="3600">
                <a:latin typeface="Calibri"/>
                <a:ea typeface="Calibri"/>
                <a:cs typeface="Calibri"/>
                <a:sym typeface="Calibri"/>
              </a:rPr>
              <a:t>commonly</a:t>
            </a:r>
            <a:r>
              <a:rPr lang="en" sz="3600">
                <a:latin typeface="Calibri"/>
                <a:ea typeface="Calibri"/>
                <a:cs typeface="Calibri"/>
                <a:sym typeface="Calibri"/>
              </a:rPr>
              <a:t> cryptococcus neoformans.</a:t>
            </a:r>
            <a:endParaRPr sz="3600">
              <a:latin typeface="Calibri"/>
              <a:ea typeface="Calibri"/>
              <a:cs typeface="Calibri"/>
              <a:sym typeface="Calibri"/>
            </a:endParaRPr>
          </a:p>
          <a:p>
            <a:pPr indent="0" lvl="0" marL="457200" rtl="0" algn="l">
              <a:lnSpc>
                <a:spcPct val="115000"/>
              </a:lnSpc>
              <a:spcBef>
                <a:spcPts val="0"/>
              </a:spcBef>
              <a:spcAft>
                <a:spcPts val="0"/>
              </a:spcAft>
              <a:buNone/>
            </a:pPr>
            <a:r>
              <a:rPr lang="en" sz="3600">
                <a:latin typeface="Calibri"/>
                <a:ea typeface="Calibri"/>
                <a:cs typeface="Calibri"/>
                <a:sym typeface="Calibri"/>
              </a:rPr>
              <a:t>It's</a:t>
            </a:r>
            <a:r>
              <a:rPr lang="en" sz="3600">
                <a:latin typeface="Calibri"/>
                <a:ea typeface="Calibri"/>
                <a:cs typeface="Calibri"/>
                <a:sym typeface="Calibri"/>
              </a:rPr>
              <a:t> a </a:t>
            </a:r>
            <a:r>
              <a:rPr lang="en" sz="3600">
                <a:latin typeface="Calibri"/>
                <a:ea typeface="Calibri"/>
                <a:cs typeface="Calibri"/>
                <a:sym typeface="Calibri"/>
              </a:rPr>
              <a:t>encapsulated</a:t>
            </a:r>
            <a:r>
              <a:rPr lang="en" sz="3600">
                <a:latin typeface="Calibri"/>
                <a:ea typeface="Calibri"/>
                <a:cs typeface="Calibri"/>
                <a:sym typeface="Calibri"/>
              </a:rPr>
              <a:t> yeast (unlike candida), </a:t>
            </a:r>
            <a:endParaRPr sz="3600">
              <a:latin typeface="Calibri"/>
              <a:ea typeface="Calibri"/>
              <a:cs typeface="Calibri"/>
              <a:sym typeface="Calibri"/>
            </a:endParaRPr>
          </a:p>
          <a:p>
            <a:pPr indent="0" lvl="0" marL="457200" rtl="0" algn="l">
              <a:lnSpc>
                <a:spcPct val="115000"/>
              </a:lnSpc>
              <a:spcBef>
                <a:spcPts val="0"/>
              </a:spcBef>
              <a:spcAft>
                <a:spcPts val="0"/>
              </a:spcAft>
              <a:buNone/>
            </a:pPr>
            <a:r>
              <a:rPr lang="en" sz="3600">
                <a:latin typeface="Calibri"/>
                <a:ea typeface="Calibri"/>
                <a:cs typeface="Calibri"/>
                <a:sym typeface="Calibri"/>
              </a:rPr>
              <a:t>its acquired by inhalation and causes mainly meningitis</a:t>
            </a:r>
            <a:endParaRPr sz="3600">
              <a:latin typeface="Calibri"/>
              <a:ea typeface="Calibri"/>
              <a:cs typeface="Calibri"/>
              <a:sym typeface="Calibri"/>
            </a:endParaRPr>
          </a:p>
          <a:p>
            <a:pPr indent="0" lvl="0" marL="0" rtl="0" algn="l">
              <a:lnSpc>
                <a:spcPct val="115000"/>
              </a:lnSpc>
              <a:spcBef>
                <a:spcPts val="0"/>
              </a:spcBef>
              <a:spcAft>
                <a:spcPts val="0"/>
              </a:spcAft>
              <a:buNone/>
            </a:pPr>
            <a:r>
              <a:rPr b="1" lang="en" sz="3600">
                <a:latin typeface="Calibri"/>
                <a:ea typeface="Calibri"/>
                <a:cs typeface="Calibri"/>
                <a:sym typeface="Calibri"/>
              </a:rPr>
              <a:t>Candidiasis</a:t>
            </a:r>
            <a:r>
              <a:rPr b="1" lang="en" sz="3600">
                <a:latin typeface="Calibri"/>
                <a:ea typeface="Calibri"/>
                <a:cs typeface="Calibri"/>
                <a:sym typeface="Calibri"/>
              </a:rPr>
              <a:t> </a:t>
            </a:r>
            <a:r>
              <a:rPr lang="en" sz="3600">
                <a:latin typeface="Calibri"/>
                <a:ea typeface="Calibri"/>
                <a:cs typeface="Calibri"/>
                <a:sym typeface="Calibri"/>
              </a:rPr>
              <a:t>:we </a:t>
            </a:r>
            <a:r>
              <a:rPr lang="en" sz="3600">
                <a:latin typeface="Calibri"/>
                <a:ea typeface="Calibri"/>
                <a:cs typeface="Calibri"/>
                <a:sym typeface="Calibri"/>
              </a:rPr>
              <a:t>don't</a:t>
            </a:r>
            <a:r>
              <a:rPr lang="en" sz="3600">
                <a:latin typeface="Calibri"/>
                <a:ea typeface="Calibri"/>
                <a:cs typeface="Calibri"/>
                <a:sym typeface="Calibri"/>
              </a:rPr>
              <a:t> acquire it from the environment the source is our own flora, it reaches the CNS most commonly by hematogenous spread</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  Or following neurosurgery</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It causes </a:t>
            </a:r>
            <a:r>
              <a:rPr lang="en" sz="3600">
                <a:latin typeface="Calibri"/>
                <a:ea typeface="Calibri"/>
                <a:cs typeface="Calibri"/>
                <a:sym typeface="Calibri"/>
              </a:rPr>
              <a:t>meningitis and sometimes abscesses </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The most common etiology is candida albicans</a:t>
            </a:r>
            <a:endParaRPr sz="3600">
              <a:latin typeface="Calibri"/>
              <a:ea typeface="Calibri"/>
              <a:cs typeface="Calibri"/>
              <a:sym typeface="Calibri"/>
            </a:endParaRPr>
          </a:p>
          <a:p>
            <a:pPr indent="0" lvl="0" marL="0" rtl="0" algn="l">
              <a:lnSpc>
                <a:spcPct val="115000"/>
              </a:lnSpc>
              <a:spcBef>
                <a:spcPts val="0"/>
              </a:spcBef>
              <a:spcAft>
                <a:spcPts val="0"/>
              </a:spcAft>
              <a:buNone/>
            </a:pPr>
            <a:r>
              <a:rPr b="1" lang="en" sz="3600">
                <a:latin typeface="Calibri"/>
                <a:ea typeface="Calibri"/>
                <a:cs typeface="Calibri"/>
                <a:sym typeface="Calibri"/>
              </a:rPr>
              <a:t>Aspergillosis:</a:t>
            </a:r>
            <a:r>
              <a:rPr lang="en" sz="3600">
                <a:latin typeface="Calibri"/>
                <a:ea typeface="Calibri"/>
                <a:cs typeface="Calibri"/>
                <a:sym typeface="Calibri"/>
              </a:rPr>
              <a:t> it usually causes brain abscesses it can reach the CNS by a hematogenous spread or local extension</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 it can invade the eye and extend to the brain in this case it's called :</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Rhinocerebral aspergillosis </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The most common etiology is aspergillus.fumigatus and A.flavus</a:t>
            </a:r>
            <a:endParaRPr sz="3600">
              <a:latin typeface="Calibri"/>
              <a:ea typeface="Calibri"/>
              <a:cs typeface="Calibri"/>
              <a:sym typeface="Calibri"/>
            </a:endParaRPr>
          </a:p>
          <a:p>
            <a:pPr indent="0" lvl="0" marL="0" rtl="0" algn="l">
              <a:lnSpc>
                <a:spcPct val="115000"/>
              </a:lnSpc>
              <a:spcBef>
                <a:spcPts val="0"/>
              </a:spcBef>
              <a:spcAft>
                <a:spcPts val="0"/>
              </a:spcAft>
              <a:buNone/>
            </a:pPr>
            <a:r>
              <a:rPr b="1" lang="en" sz="3600">
                <a:latin typeface="Calibri"/>
                <a:ea typeface="Calibri"/>
                <a:cs typeface="Calibri"/>
                <a:sym typeface="Calibri"/>
              </a:rPr>
              <a:t>zygomycosis(mucormycosis):</a:t>
            </a:r>
            <a:r>
              <a:rPr lang="en" sz="3600">
                <a:latin typeface="Calibri"/>
                <a:ea typeface="Calibri"/>
                <a:cs typeface="Calibri"/>
                <a:sym typeface="Calibri"/>
              </a:rPr>
              <a:t>mostly present as rhinocerebral mucormycosis</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Starting as sinusitis and extending to the brain</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Patient will have sinusitis then they will have facial edema then black discharge </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it will causes necrosis,invade the eye and invade brain through optic nerve</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So they will have facial edema and black discharge </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High risk:uncontrolled diabetic patient with ketoacidosis</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Once it involves the brain its very hard to treat (80-100% mortality)</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They love acidic environment and glucose</a:t>
            </a:r>
            <a:endParaRPr sz="3600">
              <a:latin typeface="Calibri"/>
              <a:ea typeface="Calibri"/>
              <a:cs typeface="Calibri"/>
              <a:sym typeface="Calibri"/>
            </a:endParaRPr>
          </a:p>
          <a:p>
            <a:pPr indent="0" lvl="0" marL="0" rtl="0" algn="l">
              <a:lnSpc>
                <a:spcPct val="115000"/>
              </a:lnSpc>
              <a:spcBef>
                <a:spcPts val="0"/>
              </a:spcBef>
              <a:spcAft>
                <a:spcPts val="0"/>
              </a:spcAft>
              <a:buNone/>
            </a:pPr>
            <a:r>
              <a:rPr b="1" lang="en" sz="3600">
                <a:latin typeface="Calibri"/>
                <a:ea typeface="Calibri"/>
                <a:cs typeface="Calibri"/>
                <a:sym typeface="Calibri"/>
              </a:rPr>
              <a:t>Pheohyphomycosis:</a:t>
            </a:r>
            <a:r>
              <a:rPr lang="en" sz="3600">
                <a:latin typeface="Calibri"/>
                <a:ea typeface="Calibri"/>
                <a:cs typeface="Calibri"/>
                <a:sym typeface="Calibri"/>
              </a:rPr>
              <a:t>its a dark pigmented fungi Usually causes brain abscess</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Rhinocladiella mackenziei is endemic in middle east(100% mortality)</a:t>
            </a:r>
            <a:endParaRPr sz="3600">
              <a:latin typeface="Calibri"/>
              <a:ea typeface="Calibri"/>
              <a:cs typeface="Calibri"/>
              <a:sym typeface="Calibri"/>
            </a:endParaRPr>
          </a:p>
          <a:p>
            <a:pPr indent="0" lvl="0" marL="0" rtl="0" algn="l">
              <a:lnSpc>
                <a:spcPct val="115000"/>
              </a:lnSpc>
              <a:spcBef>
                <a:spcPts val="0"/>
              </a:spcBef>
              <a:spcAft>
                <a:spcPts val="0"/>
              </a:spcAft>
              <a:buNone/>
            </a:pPr>
            <a:r>
              <a:t/>
            </a:r>
            <a:endParaRPr sz="3600">
              <a:latin typeface="Calibri"/>
              <a:ea typeface="Calibri"/>
              <a:cs typeface="Calibri"/>
              <a:sym typeface="Calibri"/>
            </a:endParaRPr>
          </a:p>
          <a:p>
            <a:pPr indent="0" lvl="0" marL="0" rtl="0" algn="l">
              <a:lnSpc>
                <a:spcPct val="115000"/>
              </a:lnSpc>
              <a:spcBef>
                <a:spcPts val="0"/>
              </a:spcBef>
              <a:spcAft>
                <a:spcPts val="0"/>
              </a:spcAft>
              <a:buNone/>
            </a:pPr>
            <a:r>
              <a:t/>
            </a:r>
            <a:endParaRPr sz="3600">
              <a:latin typeface="Calibri"/>
              <a:ea typeface="Calibri"/>
              <a:cs typeface="Calibri"/>
              <a:sym typeface="Calibri"/>
            </a:endParaRPr>
          </a:p>
          <a:p>
            <a:pPr indent="0" lvl="0" marL="0" rtl="0" algn="l">
              <a:lnSpc>
                <a:spcPct val="115000"/>
              </a:lnSpc>
              <a:spcBef>
                <a:spcPts val="0"/>
              </a:spcBef>
              <a:spcAft>
                <a:spcPts val="0"/>
              </a:spcAft>
              <a:buNone/>
            </a:pPr>
            <a:r>
              <a:t/>
            </a:r>
            <a:endParaRPr sz="36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