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25146000" cx="17419325"/>
  <p:notesSz cx="6858000" cy="9144000"/>
  <p:embeddedFontLst>
    <p:embeddedFont>
      <p:font typeface="Amatic SC"/>
      <p:regular r:id="rId16"/>
      <p:bold r:id="rId17"/>
    </p:embeddedFont>
    <p:embeddedFont>
      <p:font typeface="Josefi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B0D6DF8-5C5F-4A8E-A8A5-9C66800BDC63}">
  <a:tblStyle styleId="{BB0D6DF8-5C5F-4A8E-A8A5-9C66800BDC6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Josefin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Josefi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bold.fntdata"/><Relationship Id="rId16" Type="http://schemas.openxmlformats.org/officeDocument/2006/relationships/font" Target="fonts/AmaticSC-regular.fntdata"/><Relationship Id="rId5" Type="http://schemas.openxmlformats.org/officeDocument/2006/relationships/notesMaster" Target="notesMasters/notesMaster1.xml"/><Relationship Id="rId19" Type="http://schemas.openxmlformats.org/officeDocument/2006/relationships/font" Target="fonts/JosefinSans-bold.fntdata"/><Relationship Id="rId6" Type="http://schemas.openxmlformats.org/officeDocument/2006/relationships/slide" Target="slides/slide1.xml"/><Relationship Id="rId18" Type="http://schemas.openxmlformats.org/officeDocument/2006/relationships/font" Target="fonts/Josefi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4289080a6_0_3: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4289080a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0cb3deade_0_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0cb3dea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3fac12d24_0_42: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3fac12d2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0dd2a50ec_0_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0dd2a50e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30f3c290c_1_9: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30f3c290c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3fac12d24_0_25: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3fac12d2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4290e16fb_1_0: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4290e16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4290e16fb_1_6: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4290e16f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145902051456736f_7: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5902051456736f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f7da5db71_0_18:notes"/>
          <p:cNvSpPr/>
          <p:nvPr>
            <p:ph idx="2" type="sldImg"/>
          </p:nvPr>
        </p:nvSpPr>
        <p:spPr>
          <a:xfrm>
            <a:off x="2241656" y="685800"/>
            <a:ext cx="23754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f7da5db7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93805" y="3640144"/>
            <a:ext cx="16231800" cy="10035000"/>
          </a:xfrm>
          <a:prstGeom prst="rect">
            <a:avLst/>
          </a:prstGeom>
        </p:spPr>
        <p:txBody>
          <a:bodyPr anchorCtr="0" anchor="b" bIns="191875" lIns="191875" spcFirstLastPara="1" rIns="191875" wrap="square" tIns="191875"/>
          <a:lstStyle>
            <a:lvl1pPr lvl="0" algn="ctr">
              <a:spcBef>
                <a:spcPts val="0"/>
              </a:spcBef>
              <a:spcAft>
                <a:spcPts val="0"/>
              </a:spcAft>
              <a:buSzPts val="10900"/>
              <a:buNone/>
              <a:defRPr sz="10900"/>
            </a:lvl1pPr>
            <a:lvl2pPr lvl="1" algn="ctr">
              <a:spcBef>
                <a:spcPts val="0"/>
              </a:spcBef>
              <a:spcAft>
                <a:spcPts val="0"/>
              </a:spcAft>
              <a:buSzPts val="10900"/>
              <a:buNone/>
              <a:defRPr sz="10900"/>
            </a:lvl2pPr>
            <a:lvl3pPr lvl="2" algn="ctr">
              <a:spcBef>
                <a:spcPts val="0"/>
              </a:spcBef>
              <a:spcAft>
                <a:spcPts val="0"/>
              </a:spcAft>
              <a:buSzPts val="10900"/>
              <a:buNone/>
              <a:defRPr sz="10900"/>
            </a:lvl3pPr>
            <a:lvl4pPr lvl="3" algn="ctr">
              <a:spcBef>
                <a:spcPts val="0"/>
              </a:spcBef>
              <a:spcAft>
                <a:spcPts val="0"/>
              </a:spcAft>
              <a:buSzPts val="10900"/>
              <a:buNone/>
              <a:defRPr sz="10900"/>
            </a:lvl4pPr>
            <a:lvl5pPr lvl="4" algn="ctr">
              <a:spcBef>
                <a:spcPts val="0"/>
              </a:spcBef>
              <a:spcAft>
                <a:spcPts val="0"/>
              </a:spcAft>
              <a:buSzPts val="10900"/>
              <a:buNone/>
              <a:defRPr sz="10900"/>
            </a:lvl5pPr>
            <a:lvl6pPr lvl="5" algn="ctr">
              <a:spcBef>
                <a:spcPts val="0"/>
              </a:spcBef>
              <a:spcAft>
                <a:spcPts val="0"/>
              </a:spcAft>
              <a:buSzPts val="10900"/>
              <a:buNone/>
              <a:defRPr sz="10900"/>
            </a:lvl6pPr>
            <a:lvl7pPr lvl="6" algn="ctr">
              <a:spcBef>
                <a:spcPts val="0"/>
              </a:spcBef>
              <a:spcAft>
                <a:spcPts val="0"/>
              </a:spcAft>
              <a:buSzPts val="10900"/>
              <a:buNone/>
              <a:defRPr sz="10900"/>
            </a:lvl7pPr>
            <a:lvl8pPr lvl="7" algn="ctr">
              <a:spcBef>
                <a:spcPts val="0"/>
              </a:spcBef>
              <a:spcAft>
                <a:spcPts val="0"/>
              </a:spcAft>
              <a:buSzPts val="10900"/>
              <a:buNone/>
              <a:defRPr sz="10900"/>
            </a:lvl8pPr>
            <a:lvl9pPr lvl="8" algn="ctr">
              <a:spcBef>
                <a:spcPts val="0"/>
              </a:spcBef>
              <a:spcAft>
                <a:spcPts val="0"/>
              </a:spcAft>
              <a:buSzPts val="10900"/>
              <a:buNone/>
              <a:defRPr sz="10900"/>
            </a:lvl9pPr>
          </a:lstStyle>
          <a:p/>
        </p:txBody>
      </p:sp>
      <p:sp>
        <p:nvSpPr>
          <p:cNvPr id="11" name="Google Shape;11;p2"/>
          <p:cNvSpPr txBox="1"/>
          <p:nvPr>
            <p:ph idx="1" type="subTitle"/>
          </p:nvPr>
        </p:nvSpPr>
        <p:spPr>
          <a:xfrm>
            <a:off x="593789" y="13855722"/>
            <a:ext cx="16231800" cy="3875100"/>
          </a:xfrm>
          <a:prstGeom prst="rect">
            <a:avLst/>
          </a:prstGeom>
        </p:spPr>
        <p:txBody>
          <a:bodyPr anchorCtr="0" anchor="t" bIns="191875" lIns="191875" spcFirstLastPara="1" rIns="191875" wrap="square" tIns="191875"/>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p:txBody>
      </p:sp>
      <p:sp>
        <p:nvSpPr>
          <p:cNvPr id="12" name="Google Shape;12;p2"/>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593789" y="5407722"/>
            <a:ext cx="16231800" cy="9599100"/>
          </a:xfrm>
          <a:prstGeom prst="rect">
            <a:avLst/>
          </a:prstGeom>
        </p:spPr>
        <p:txBody>
          <a:bodyPr anchorCtr="0" anchor="b" bIns="191875" lIns="191875" spcFirstLastPara="1" rIns="191875" wrap="square" tIns="191875"/>
          <a:lstStyle>
            <a:lvl1pPr lvl="0" algn="ctr">
              <a:spcBef>
                <a:spcPts val="0"/>
              </a:spcBef>
              <a:spcAft>
                <a:spcPts val="0"/>
              </a:spcAft>
              <a:buSzPts val="25200"/>
              <a:buNone/>
              <a:defRPr sz="25200"/>
            </a:lvl1pPr>
            <a:lvl2pPr lvl="1" algn="ctr">
              <a:spcBef>
                <a:spcPts val="0"/>
              </a:spcBef>
              <a:spcAft>
                <a:spcPts val="0"/>
              </a:spcAft>
              <a:buSzPts val="25200"/>
              <a:buNone/>
              <a:defRPr sz="25200"/>
            </a:lvl2pPr>
            <a:lvl3pPr lvl="2" algn="ctr">
              <a:spcBef>
                <a:spcPts val="0"/>
              </a:spcBef>
              <a:spcAft>
                <a:spcPts val="0"/>
              </a:spcAft>
              <a:buSzPts val="25200"/>
              <a:buNone/>
              <a:defRPr sz="25200"/>
            </a:lvl3pPr>
            <a:lvl4pPr lvl="3" algn="ctr">
              <a:spcBef>
                <a:spcPts val="0"/>
              </a:spcBef>
              <a:spcAft>
                <a:spcPts val="0"/>
              </a:spcAft>
              <a:buSzPts val="25200"/>
              <a:buNone/>
              <a:defRPr sz="25200"/>
            </a:lvl4pPr>
            <a:lvl5pPr lvl="4" algn="ctr">
              <a:spcBef>
                <a:spcPts val="0"/>
              </a:spcBef>
              <a:spcAft>
                <a:spcPts val="0"/>
              </a:spcAft>
              <a:buSzPts val="25200"/>
              <a:buNone/>
              <a:defRPr sz="25200"/>
            </a:lvl5pPr>
            <a:lvl6pPr lvl="5" algn="ctr">
              <a:spcBef>
                <a:spcPts val="0"/>
              </a:spcBef>
              <a:spcAft>
                <a:spcPts val="0"/>
              </a:spcAft>
              <a:buSzPts val="25200"/>
              <a:buNone/>
              <a:defRPr sz="25200"/>
            </a:lvl6pPr>
            <a:lvl7pPr lvl="6" algn="ctr">
              <a:spcBef>
                <a:spcPts val="0"/>
              </a:spcBef>
              <a:spcAft>
                <a:spcPts val="0"/>
              </a:spcAft>
              <a:buSzPts val="25200"/>
              <a:buNone/>
              <a:defRPr sz="25200"/>
            </a:lvl7pPr>
            <a:lvl8pPr lvl="7" algn="ctr">
              <a:spcBef>
                <a:spcPts val="0"/>
              </a:spcBef>
              <a:spcAft>
                <a:spcPts val="0"/>
              </a:spcAft>
              <a:buSzPts val="25200"/>
              <a:buNone/>
              <a:defRPr sz="25200"/>
            </a:lvl8pPr>
            <a:lvl9pPr lvl="8" algn="ctr">
              <a:spcBef>
                <a:spcPts val="0"/>
              </a:spcBef>
              <a:spcAft>
                <a:spcPts val="0"/>
              </a:spcAft>
              <a:buSzPts val="25200"/>
              <a:buNone/>
              <a:defRPr sz="25200"/>
            </a:lvl9pPr>
          </a:lstStyle>
          <a:p>
            <a:r>
              <a:t>xx%</a:t>
            </a:r>
          </a:p>
        </p:txBody>
      </p:sp>
      <p:sp>
        <p:nvSpPr>
          <p:cNvPr id="46" name="Google Shape;46;p11"/>
          <p:cNvSpPr txBox="1"/>
          <p:nvPr>
            <p:ph idx="1" type="body"/>
          </p:nvPr>
        </p:nvSpPr>
        <p:spPr>
          <a:xfrm>
            <a:off x="593789" y="15410878"/>
            <a:ext cx="16231800" cy="6360000"/>
          </a:xfrm>
          <a:prstGeom prst="rect">
            <a:avLst/>
          </a:prstGeom>
        </p:spPr>
        <p:txBody>
          <a:bodyPr anchorCtr="0" anchor="t" bIns="191875" lIns="191875" spcFirstLastPara="1" rIns="191875" wrap="square" tIns="191875"/>
          <a:lstStyle>
            <a:lvl1pPr indent="-469900" lvl="0" marL="457200" algn="ctr">
              <a:spcBef>
                <a:spcPts val="0"/>
              </a:spcBef>
              <a:spcAft>
                <a:spcPts val="0"/>
              </a:spcAft>
              <a:buSzPts val="3800"/>
              <a:buChar char="●"/>
              <a:defRPr/>
            </a:lvl1pPr>
            <a:lvl2pPr indent="-412750" lvl="1" marL="914400" algn="ctr">
              <a:spcBef>
                <a:spcPts val="3400"/>
              </a:spcBef>
              <a:spcAft>
                <a:spcPts val="0"/>
              </a:spcAft>
              <a:buSzPts val="2900"/>
              <a:buChar char="○"/>
              <a:defRPr/>
            </a:lvl2pPr>
            <a:lvl3pPr indent="-412750" lvl="2" marL="1371600" algn="ctr">
              <a:spcBef>
                <a:spcPts val="3400"/>
              </a:spcBef>
              <a:spcAft>
                <a:spcPts val="0"/>
              </a:spcAft>
              <a:buSzPts val="2900"/>
              <a:buChar char="■"/>
              <a:defRPr/>
            </a:lvl3pPr>
            <a:lvl4pPr indent="-412750" lvl="3" marL="1828800" algn="ctr">
              <a:spcBef>
                <a:spcPts val="3400"/>
              </a:spcBef>
              <a:spcAft>
                <a:spcPts val="0"/>
              </a:spcAft>
              <a:buSzPts val="2900"/>
              <a:buChar char="●"/>
              <a:defRPr/>
            </a:lvl4pPr>
            <a:lvl5pPr indent="-412750" lvl="4" marL="2286000" algn="ctr">
              <a:spcBef>
                <a:spcPts val="3400"/>
              </a:spcBef>
              <a:spcAft>
                <a:spcPts val="0"/>
              </a:spcAft>
              <a:buSzPts val="2900"/>
              <a:buChar char="○"/>
              <a:defRPr/>
            </a:lvl5pPr>
            <a:lvl6pPr indent="-412750" lvl="5" marL="2743200" algn="ctr">
              <a:spcBef>
                <a:spcPts val="3400"/>
              </a:spcBef>
              <a:spcAft>
                <a:spcPts val="0"/>
              </a:spcAft>
              <a:buSzPts val="2900"/>
              <a:buChar char="■"/>
              <a:defRPr/>
            </a:lvl6pPr>
            <a:lvl7pPr indent="-412750" lvl="6" marL="3200400" algn="ctr">
              <a:spcBef>
                <a:spcPts val="3400"/>
              </a:spcBef>
              <a:spcAft>
                <a:spcPts val="0"/>
              </a:spcAft>
              <a:buSzPts val="2900"/>
              <a:buChar char="●"/>
              <a:defRPr/>
            </a:lvl7pPr>
            <a:lvl8pPr indent="-412750" lvl="7" marL="3657600" algn="ctr">
              <a:spcBef>
                <a:spcPts val="3400"/>
              </a:spcBef>
              <a:spcAft>
                <a:spcPts val="0"/>
              </a:spcAft>
              <a:buSzPts val="2900"/>
              <a:buChar char="○"/>
              <a:defRPr/>
            </a:lvl8pPr>
            <a:lvl9pPr indent="-412750" lvl="8" marL="4114800" algn="ctr">
              <a:spcBef>
                <a:spcPts val="3400"/>
              </a:spcBef>
              <a:spcAft>
                <a:spcPts val="3400"/>
              </a:spcAft>
              <a:buSzPts val="2900"/>
              <a:buChar char="■"/>
              <a:defRPr/>
            </a:lvl9pPr>
          </a:lstStyle>
          <a:p/>
        </p:txBody>
      </p:sp>
      <p:sp>
        <p:nvSpPr>
          <p:cNvPr id="47" name="Google Shape;47;p11"/>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93789" y="10515267"/>
            <a:ext cx="16231800" cy="4115700"/>
          </a:xfrm>
          <a:prstGeom prst="rect">
            <a:avLst/>
          </a:prstGeom>
        </p:spPr>
        <p:txBody>
          <a:bodyPr anchorCtr="0" anchor="ctr" bIns="191875" lIns="191875" spcFirstLastPara="1" rIns="191875" wrap="square" tIns="191875"/>
          <a:lstStyle>
            <a:lvl1pPr lvl="0" algn="ctr">
              <a:spcBef>
                <a:spcPts val="0"/>
              </a:spcBef>
              <a:spcAft>
                <a:spcPts val="0"/>
              </a:spcAft>
              <a:buSzPts val="7600"/>
              <a:buNone/>
              <a:defRPr sz="7600"/>
            </a:lvl1pPr>
            <a:lvl2pPr lvl="1" algn="ctr">
              <a:spcBef>
                <a:spcPts val="0"/>
              </a:spcBef>
              <a:spcAft>
                <a:spcPts val="0"/>
              </a:spcAft>
              <a:buSzPts val="7600"/>
              <a:buNone/>
              <a:defRPr sz="7600"/>
            </a:lvl2pPr>
            <a:lvl3pPr lvl="2" algn="ctr">
              <a:spcBef>
                <a:spcPts val="0"/>
              </a:spcBef>
              <a:spcAft>
                <a:spcPts val="0"/>
              </a:spcAft>
              <a:buSzPts val="7600"/>
              <a:buNone/>
              <a:defRPr sz="7600"/>
            </a:lvl3pPr>
            <a:lvl4pPr lvl="3" algn="ctr">
              <a:spcBef>
                <a:spcPts val="0"/>
              </a:spcBef>
              <a:spcAft>
                <a:spcPts val="0"/>
              </a:spcAft>
              <a:buSzPts val="7600"/>
              <a:buNone/>
              <a:defRPr sz="7600"/>
            </a:lvl4pPr>
            <a:lvl5pPr lvl="4" algn="ctr">
              <a:spcBef>
                <a:spcPts val="0"/>
              </a:spcBef>
              <a:spcAft>
                <a:spcPts val="0"/>
              </a:spcAft>
              <a:buSzPts val="7600"/>
              <a:buNone/>
              <a:defRPr sz="7600"/>
            </a:lvl5pPr>
            <a:lvl6pPr lvl="5" algn="ctr">
              <a:spcBef>
                <a:spcPts val="0"/>
              </a:spcBef>
              <a:spcAft>
                <a:spcPts val="0"/>
              </a:spcAft>
              <a:buSzPts val="7600"/>
              <a:buNone/>
              <a:defRPr sz="7600"/>
            </a:lvl6pPr>
            <a:lvl7pPr lvl="6" algn="ctr">
              <a:spcBef>
                <a:spcPts val="0"/>
              </a:spcBef>
              <a:spcAft>
                <a:spcPts val="0"/>
              </a:spcAft>
              <a:buSzPts val="7600"/>
              <a:buNone/>
              <a:defRPr sz="7600"/>
            </a:lvl7pPr>
            <a:lvl8pPr lvl="7" algn="ctr">
              <a:spcBef>
                <a:spcPts val="0"/>
              </a:spcBef>
              <a:spcAft>
                <a:spcPts val="0"/>
              </a:spcAft>
              <a:buSzPts val="7600"/>
              <a:buNone/>
              <a:defRPr sz="7600"/>
            </a:lvl8pPr>
            <a:lvl9pPr lvl="8" algn="ctr">
              <a:spcBef>
                <a:spcPts val="0"/>
              </a:spcBef>
              <a:spcAft>
                <a:spcPts val="0"/>
              </a:spcAft>
              <a:buSzPts val="7600"/>
              <a:buNone/>
              <a:defRPr sz="7600"/>
            </a:lvl9pPr>
          </a:lstStyle>
          <a:p/>
        </p:txBody>
      </p:sp>
      <p:sp>
        <p:nvSpPr>
          <p:cNvPr id="15" name="Google Shape;15;p3"/>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593789" y="2175678"/>
            <a:ext cx="16231800" cy="2799900"/>
          </a:xfrm>
          <a:prstGeom prst="rect">
            <a:avLst/>
          </a:prstGeom>
        </p:spPr>
        <p:txBody>
          <a:bodyPr anchorCtr="0" anchor="t" bIns="191875" lIns="191875" spcFirstLastPara="1" rIns="191875" wrap="square" tIns="191875"/>
          <a:lstStyle>
            <a:lvl1pPr lvl="0">
              <a:spcBef>
                <a:spcPts val="0"/>
              </a:spcBef>
              <a:spcAft>
                <a:spcPts val="0"/>
              </a:spcAft>
              <a:buSzPts val="5900"/>
              <a:buFont typeface="Comic Sans MS"/>
              <a:buNone/>
              <a:defRPr>
                <a:latin typeface="Comic Sans MS"/>
                <a:ea typeface="Comic Sans MS"/>
                <a:cs typeface="Comic Sans MS"/>
                <a:sym typeface="Comic Sans MS"/>
              </a:defRPr>
            </a:lvl1pPr>
            <a:lvl2pPr lvl="1">
              <a:spcBef>
                <a:spcPts val="0"/>
              </a:spcBef>
              <a:spcAft>
                <a:spcPts val="0"/>
              </a:spcAft>
              <a:buSzPts val="5900"/>
              <a:buFont typeface="Comic Sans MS"/>
              <a:buNone/>
              <a:defRPr>
                <a:latin typeface="Comic Sans MS"/>
                <a:ea typeface="Comic Sans MS"/>
                <a:cs typeface="Comic Sans MS"/>
                <a:sym typeface="Comic Sans MS"/>
              </a:defRPr>
            </a:lvl2pPr>
            <a:lvl3pPr lvl="2">
              <a:spcBef>
                <a:spcPts val="0"/>
              </a:spcBef>
              <a:spcAft>
                <a:spcPts val="0"/>
              </a:spcAft>
              <a:buSzPts val="5900"/>
              <a:buFont typeface="Comic Sans MS"/>
              <a:buNone/>
              <a:defRPr>
                <a:latin typeface="Comic Sans MS"/>
                <a:ea typeface="Comic Sans MS"/>
                <a:cs typeface="Comic Sans MS"/>
                <a:sym typeface="Comic Sans MS"/>
              </a:defRPr>
            </a:lvl3pPr>
            <a:lvl4pPr lvl="3">
              <a:spcBef>
                <a:spcPts val="0"/>
              </a:spcBef>
              <a:spcAft>
                <a:spcPts val="0"/>
              </a:spcAft>
              <a:buSzPts val="5900"/>
              <a:buFont typeface="Comic Sans MS"/>
              <a:buNone/>
              <a:defRPr>
                <a:latin typeface="Comic Sans MS"/>
                <a:ea typeface="Comic Sans MS"/>
                <a:cs typeface="Comic Sans MS"/>
                <a:sym typeface="Comic Sans MS"/>
              </a:defRPr>
            </a:lvl4pPr>
            <a:lvl5pPr lvl="4">
              <a:spcBef>
                <a:spcPts val="0"/>
              </a:spcBef>
              <a:spcAft>
                <a:spcPts val="0"/>
              </a:spcAft>
              <a:buSzPts val="5900"/>
              <a:buFont typeface="Comic Sans MS"/>
              <a:buNone/>
              <a:defRPr>
                <a:latin typeface="Comic Sans MS"/>
                <a:ea typeface="Comic Sans MS"/>
                <a:cs typeface="Comic Sans MS"/>
                <a:sym typeface="Comic Sans MS"/>
              </a:defRPr>
            </a:lvl5pPr>
            <a:lvl6pPr lvl="5">
              <a:spcBef>
                <a:spcPts val="0"/>
              </a:spcBef>
              <a:spcAft>
                <a:spcPts val="0"/>
              </a:spcAft>
              <a:buSzPts val="5900"/>
              <a:buFont typeface="Comic Sans MS"/>
              <a:buNone/>
              <a:defRPr>
                <a:latin typeface="Comic Sans MS"/>
                <a:ea typeface="Comic Sans MS"/>
                <a:cs typeface="Comic Sans MS"/>
                <a:sym typeface="Comic Sans MS"/>
              </a:defRPr>
            </a:lvl6pPr>
            <a:lvl7pPr lvl="6">
              <a:spcBef>
                <a:spcPts val="0"/>
              </a:spcBef>
              <a:spcAft>
                <a:spcPts val="0"/>
              </a:spcAft>
              <a:buSzPts val="5900"/>
              <a:buFont typeface="Comic Sans MS"/>
              <a:buNone/>
              <a:defRPr>
                <a:latin typeface="Comic Sans MS"/>
                <a:ea typeface="Comic Sans MS"/>
                <a:cs typeface="Comic Sans MS"/>
                <a:sym typeface="Comic Sans MS"/>
              </a:defRPr>
            </a:lvl7pPr>
            <a:lvl8pPr lvl="7">
              <a:spcBef>
                <a:spcPts val="0"/>
              </a:spcBef>
              <a:spcAft>
                <a:spcPts val="0"/>
              </a:spcAft>
              <a:buSzPts val="5900"/>
              <a:buFont typeface="Comic Sans MS"/>
              <a:buNone/>
              <a:defRPr>
                <a:latin typeface="Comic Sans MS"/>
                <a:ea typeface="Comic Sans MS"/>
                <a:cs typeface="Comic Sans MS"/>
                <a:sym typeface="Comic Sans MS"/>
              </a:defRPr>
            </a:lvl8pPr>
            <a:lvl9pPr lvl="8">
              <a:spcBef>
                <a:spcPts val="0"/>
              </a:spcBef>
              <a:spcAft>
                <a:spcPts val="0"/>
              </a:spcAft>
              <a:buSzPts val="5900"/>
              <a:buFont typeface="Comic Sans MS"/>
              <a:buNone/>
              <a:defRPr>
                <a:latin typeface="Comic Sans MS"/>
                <a:ea typeface="Comic Sans MS"/>
                <a:cs typeface="Comic Sans MS"/>
                <a:sym typeface="Comic Sans MS"/>
              </a:defRPr>
            </a:lvl9pPr>
          </a:lstStyle>
          <a:p/>
        </p:txBody>
      </p:sp>
      <p:sp>
        <p:nvSpPr>
          <p:cNvPr id="18" name="Google Shape;18;p4"/>
          <p:cNvSpPr txBox="1"/>
          <p:nvPr>
            <p:ph idx="1" type="body"/>
          </p:nvPr>
        </p:nvSpPr>
        <p:spPr>
          <a:xfrm>
            <a:off x="593789" y="5634322"/>
            <a:ext cx="16231800" cy="16702500"/>
          </a:xfrm>
          <a:prstGeom prst="rect">
            <a:avLst/>
          </a:prstGeom>
        </p:spPr>
        <p:txBody>
          <a:bodyPr anchorCtr="0" anchor="t" bIns="191875" lIns="191875" spcFirstLastPara="1" rIns="191875" wrap="square" tIns="191875"/>
          <a:lstStyle>
            <a:lvl1pPr indent="-469900" lvl="0" marL="457200">
              <a:spcBef>
                <a:spcPts val="0"/>
              </a:spcBef>
              <a:spcAft>
                <a:spcPts val="0"/>
              </a:spcAft>
              <a:buSzPts val="3800"/>
              <a:buFont typeface="Comic Sans MS"/>
              <a:buChar char="●"/>
              <a:defRPr>
                <a:latin typeface="Comic Sans MS"/>
                <a:ea typeface="Comic Sans MS"/>
                <a:cs typeface="Comic Sans MS"/>
                <a:sym typeface="Comic Sans MS"/>
              </a:defRPr>
            </a:lvl1pPr>
            <a:lvl2pPr indent="-412750" lvl="1" marL="914400">
              <a:spcBef>
                <a:spcPts val="3400"/>
              </a:spcBef>
              <a:spcAft>
                <a:spcPts val="0"/>
              </a:spcAft>
              <a:buSzPts val="2900"/>
              <a:buFont typeface="Comic Sans MS"/>
              <a:buChar char="○"/>
              <a:defRPr>
                <a:latin typeface="Comic Sans MS"/>
                <a:ea typeface="Comic Sans MS"/>
                <a:cs typeface="Comic Sans MS"/>
                <a:sym typeface="Comic Sans MS"/>
              </a:defRPr>
            </a:lvl2pPr>
            <a:lvl3pPr indent="-412750" lvl="2" marL="1371600">
              <a:spcBef>
                <a:spcPts val="3400"/>
              </a:spcBef>
              <a:spcAft>
                <a:spcPts val="0"/>
              </a:spcAft>
              <a:buSzPts val="2900"/>
              <a:buFont typeface="Comic Sans MS"/>
              <a:buChar char="■"/>
              <a:defRPr>
                <a:latin typeface="Comic Sans MS"/>
                <a:ea typeface="Comic Sans MS"/>
                <a:cs typeface="Comic Sans MS"/>
                <a:sym typeface="Comic Sans MS"/>
              </a:defRPr>
            </a:lvl3pPr>
            <a:lvl4pPr indent="-412750" lvl="3" marL="1828800">
              <a:spcBef>
                <a:spcPts val="3400"/>
              </a:spcBef>
              <a:spcAft>
                <a:spcPts val="0"/>
              </a:spcAft>
              <a:buSzPts val="2900"/>
              <a:buFont typeface="Comic Sans MS"/>
              <a:buChar char="●"/>
              <a:defRPr>
                <a:latin typeface="Comic Sans MS"/>
                <a:ea typeface="Comic Sans MS"/>
                <a:cs typeface="Comic Sans MS"/>
                <a:sym typeface="Comic Sans MS"/>
              </a:defRPr>
            </a:lvl4pPr>
            <a:lvl5pPr indent="-412750" lvl="4" marL="2286000">
              <a:spcBef>
                <a:spcPts val="3400"/>
              </a:spcBef>
              <a:spcAft>
                <a:spcPts val="0"/>
              </a:spcAft>
              <a:buSzPts val="2900"/>
              <a:buFont typeface="Comic Sans MS"/>
              <a:buChar char="○"/>
              <a:defRPr>
                <a:latin typeface="Comic Sans MS"/>
                <a:ea typeface="Comic Sans MS"/>
                <a:cs typeface="Comic Sans MS"/>
                <a:sym typeface="Comic Sans MS"/>
              </a:defRPr>
            </a:lvl5pPr>
            <a:lvl6pPr indent="-412750" lvl="5" marL="2743200">
              <a:spcBef>
                <a:spcPts val="3400"/>
              </a:spcBef>
              <a:spcAft>
                <a:spcPts val="0"/>
              </a:spcAft>
              <a:buSzPts val="2900"/>
              <a:buFont typeface="Comic Sans MS"/>
              <a:buChar char="■"/>
              <a:defRPr>
                <a:latin typeface="Comic Sans MS"/>
                <a:ea typeface="Comic Sans MS"/>
                <a:cs typeface="Comic Sans MS"/>
                <a:sym typeface="Comic Sans MS"/>
              </a:defRPr>
            </a:lvl6pPr>
            <a:lvl7pPr indent="-412750" lvl="6" marL="3200400">
              <a:spcBef>
                <a:spcPts val="3400"/>
              </a:spcBef>
              <a:spcAft>
                <a:spcPts val="0"/>
              </a:spcAft>
              <a:buSzPts val="2900"/>
              <a:buFont typeface="Comic Sans MS"/>
              <a:buChar char="●"/>
              <a:defRPr>
                <a:latin typeface="Comic Sans MS"/>
                <a:ea typeface="Comic Sans MS"/>
                <a:cs typeface="Comic Sans MS"/>
                <a:sym typeface="Comic Sans MS"/>
              </a:defRPr>
            </a:lvl7pPr>
            <a:lvl8pPr indent="-412750" lvl="7" marL="3657600">
              <a:spcBef>
                <a:spcPts val="3400"/>
              </a:spcBef>
              <a:spcAft>
                <a:spcPts val="0"/>
              </a:spcAft>
              <a:buSzPts val="2900"/>
              <a:buFont typeface="Comic Sans MS"/>
              <a:buChar char="○"/>
              <a:defRPr>
                <a:latin typeface="Comic Sans MS"/>
                <a:ea typeface="Comic Sans MS"/>
                <a:cs typeface="Comic Sans MS"/>
                <a:sym typeface="Comic Sans MS"/>
              </a:defRPr>
            </a:lvl8pPr>
            <a:lvl9pPr indent="-412750" lvl="8" marL="4114800">
              <a:spcBef>
                <a:spcPts val="3400"/>
              </a:spcBef>
              <a:spcAft>
                <a:spcPts val="3400"/>
              </a:spcAft>
              <a:buSzPts val="2900"/>
              <a:buFont typeface="Comic Sans MS"/>
              <a:buChar char="■"/>
              <a:defRPr>
                <a:latin typeface="Comic Sans MS"/>
                <a:ea typeface="Comic Sans MS"/>
                <a:cs typeface="Comic Sans MS"/>
                <a:sym typeface="Comic Sans MS"/>
              </a:defRPr>
            </a:lvl9pPr>
          </a:lstStyle>
          <a:p/>
        </p:txBody>
      </p:sp>
      <p:sp>
        <p:nvSpPr>
          <p:cNvPr id="19" name="Google Shape;19;p4"/>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593789" y="2175678"/>
            <a:ext cx="16231800" cy="2799900"/>
          </a:xfrm>
          <a:prstGeom prst="rect">
            <a:avLst/>
          </a:prstGeom>
        </p:spPr>
        <p:txBody>
          <a:bodyPr anchorCtr="0" anchor="t" bIns="191875" lIns="191875" spcFirstLastPara="1" rIns="191875" wrap="square" tIns="191875"/>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p:txBody>
      </p:sp>
      <p:sp>
        <p:nvSpPr>
          <p:cNvPr id="22" name="Google Shape;22;p5"/>
          <p:cNvSpPr txBox="1"/>
          <p:nvPr>
            <p:ph idx="1" type="body"/>
          </p:nvPr>
        </p:nvSpPr>
        <p:spPr>
          <a:xfrm>
            <a:off x="593789" y="5634322"/>
            <a:ext cx="7620000" cy="16702500"/>
          </a:xfrm>
          <a:prstGeom prst="rect">
            <a:avLst/>
          </a:prstGeom>
        </p:spPr>
        <p:txBody>
          <a:bodyPr anchorCtr="0" anchor="t" bIns="191875" lIns="191875" spcFirstLastPara="1" rIns="191875" wrap="square" tIns="191875"/>
          <a:lstStyle>
            <a:lvl1pPr indent="-412750" lvl="0" marL="457200">
              <a:spcBef>
                <a:spcPts val="0"/>
              </a:spcBef>
              <a:spcAft>
                <a:spcPts val="0"/>
              </a:spcAft>
              <a:buSzPts val="2900"/>
              <a:buChar char="●"/>
              <a:defRPr sz="2900"/>
            </a:lvl1pPr>
            <a:lvl2pPr indent="-387350" lvl="1" marL="914400">
              <a:spcBef>
                <a:spcPts val="3400"/>
              </a:spcBef>
              <a:spcAft>
                <a:spcPts val="0"/>
              </a:spcAft>
              <a:buSzPts val="2500"/>
              <a:buChar char="○"/>
              <a:defRPr sz="2500"/>
            </a:lvl2pPr>
            <a:lvl3pPr indent="-387350" lvl="2" marL="1371600">
              <a:spcBef>
                <a:spcPts val="3400"/>
              </a:spcBef>
              <a:spcAft>
                <a:spcPts val="0"/>
              </a:spcAft>
              <a:buSzPts val="2500"/>
              <a:buChar char="■"/>
              <a:defRPr sz="2500"/>
            </a:lvl3pPr>
            <a:lvl4pPr indent="-387350" lvl="3" marL="1828800">
              <a:spcBef>
                <a:spcPts val="3400"/>
              </a:spcBef>
              <a:spcAft>
                <a:spcPts val="0"/>
              </a:spcAft>
              <a:buSzPts val="2500"/>
              <a:buChar char="●"/>
              <a:defRPr sz="2500"/>
            </a:lvl4pPr>
            <a:lvl5pPr indent="-387350" lvl="4" marL="2286000">
              <a:spcBef>
                <a:spcPts val="3400"/>
              </a:spcBef>
              <a:spcAft>
                <a:spcPts val="0"/>
              </a:spcAft>
              <a:buSzPts val="2500"/>
              <a:buChar char="○"/>
              <a:defRPr sz="2500"/>
            </a:lvl5pPr>
            <a:lvl6pPr indent="-387350" lvl="5" marL="2743200">
              <a:spcBef>
                <a:spcPts val="3400"/>
              </a:spcBef>
              <a:spcAft>
                <a:spcPts val="0"/>
              </a:spcAft>
              <a:buSzPts val="2500"/>
              <a:buChar char="■"/>
              <a:defRPr sz="2500"/>
            </a:lvl6pPr>
            <a:lvl7pPr indent="-387350" lvl="6" marL="3200400">
              <a:spcBef>
                <a:spcPts val="3400"/>
              </a:spcBef>
              <a:spcAft>
                <a:spcPts val="0"/>
              </a:spcAft>
              <a:buSzPts val="2500"/>
              <a:buChar char="●"/>
              <a:defRPr sz="2500"/>
            </a:lvl7pPr>
            <a:lvl8pPr indent="-387350" lvl="7" marL="3657600">
              <a:spcBef>
                <a:spcPts val="3400"/>
              </a:spcBef>
              <a:spcAft>
                <a:spcPts val="0"/>
              </a:spcAft>
              <a:buSzPts val="2500"/>
              <a:buChar char="○"/>
              <a:defRPr sz="2500"/>
            </a:lvl8pPr>
            <a:lvl9pPr indent="-387350" lvl="8" marL="4114800">
              <a:spcBef>
                <a:spcPts val="3400"/>
              </a:spcBef>
              <a:spcAft>
                <a:spcPts val="3400"/>
              </a:spcAft>
              <a:buSzPts val="2500"/>
              <a:buChar char="■"/>
              <a:defRPr sz="2500"/>
            </a:lvl9pPr>
          </a:lstStyle>
          <a:p/>
        </p:txBody>
      </p:sp>
      <p:sp>
        <p:nvSpPr>
          <p:cNvPr id="23" name="Google Shape;23;p5"/>
          <p:cNvSpPr txBox="1"/>
          <p:nvPr>
            <p:ph idx="2" type="body"/>
          </p:nvPr>
        </p:nvSpPr>
        <p:spPr>
          <a:xfrm>
            <a:off x="9205725" y="5634322"/>
            <a:ext cx="7620000" cy="16702500"/>
          </a:xfrm>
          <a:prstGeom prst="rect">
            <a:avLst/>
          </a:prstGeom>
        </p:spPr>
        <p:txBody>
          <a:bodyPr anchorCtr="0" anchor="t" bIns="191875" lIns="191875" spcFirstLastPara="1" rIns="191875" wrap="square" tIns="191875"/>
          <a:lstStyle>
            <a:lvl1pPr indent="-412750" lvl="0" marL="457200">
              <a:spcBef>
                <a:spcPts val="0"/>
              </a:spcBef>
              <a:spcAft>
                <a:spcPts val="0"/>
              </a:spcAft>
              <a:buSzPts val="2900"/>
              <a:buChar char="●"/>
              <a:defRPr sz="2900"/>
            </a:lvl1pPr>
            <a:lvl2pPr indent="-387350" lvl="1" marL="914400">
              <a:spcBef>
                <a:spcPts val="3400"/>
              </a:spcBef>
              <a:spcAft>
                <a:spcPts val="0"/>
              </a:spcAft>
              <a:buSzPts val="2500"/>
              <a:buChar char="○"/>
              <a:defRPr sz="2500"/>
            </a:lvl2pPr>
            <a:lvl3pPr indent="-387350" lvl="2" marL="1371600">
              <a:spcBef>
                <a:spcPts val="3400"/>
              </a:spcBef>
              <a:spcAft>
                <a:spcPts val="0"/>
              </a:spcAft>
              <a:buSzPts val="2500"/>
              <a:buChar char="■"/>
              <a:defRPr sz="2500"/>
            </a:lvl3pPr>
            <a:lvl4pPr indent="-387350" lvl="3" marL="1828800">
              <a:spcBef>
                <a:spcPts val="3400"/>
              </a:spcBef>
              <a:spcAft>
                <a:spcPts val="0"/>
              </a:spcAft>
              <a:buSzPts val="2500"/>
              <a:buChar char="●"/>
              <a:defRPr sz="2500"/>
            </a:lvl4pPr>
            <a:lvl5pPr indent="-387350" lvl="4" marL="2286000">
              <a:spcBef>
                <a:spcPts val="3400"/>
              </a:spcBef>
              <a:spcAft>
                <a:spcPts val="0"/>
              </a:spcAft>
              <a:buSzPts val="2500"/>
              <a:buChar char="○"/>
              <a:defRPr sz="2500"/>
            </a:lvl5pPr>
            <a:lvl6pPr indent="-387350" lvl="5" marL="2743200">
              <a:spcBef>
                <a:spcPts val="3400"/>
              </a:spcBef>
              <a:spcAft>
                <a:spcPts val="0"/>
              </a:spcAft>
              <a:buSzPts val="2500"/>
              <a:buChar char="■"/>
              <a:defRPr sz="2500"/>
            </a:lvl6pPr>
            <a:lvl7pPr indent="-387350" lvl="6" marL="3200400">
              <a:spcBef>
                <a:spcPts val="3400"/>
              </a:spcBef>
              <a:spcAft>
                <a:spcPts val="0"/>
              </a:spcAft>
              <a:buSzPts val="2500"/>
              <a:buChar char="●"/>
              <a:defRPr sz="2500"/>
            </a:lvl7pPr>
            <a:lvl8pPr indent="-387350" lvl="7" marL="3657600">
              <a:spcBef>
                <a:spcPts val="3400"/>
              </a:spcBef>
              <a:spcAft>
                <a:spcPts val="0"/>
              </a:spcAft>
              <a:buSzPts val="2500"/>
              <a:buChar char="○"/>
              <a:defRPr sz="2500"/>
            </a:lvl8pPr>
            <a:lvl9pPr indent="-387350" lvl="8" marL="4114800">
              <a:spcBef>
                <a:spcPts val="3400"/>
              </a:spcBef>
              <a:spcAft>
                <a:spcPts val="3400"/>
              </a:spcAft>
              <a:buSzPts val="2500"/>
              <a:buChar char="■"/>
              <a:defRPr sz="2500"/>
            </a:lvl9pPr>
          </a:lstStyle>
          <a:p/>
        </p:txBody>
      </p:sp>
      <p:sp>
        <p:nvSpPr>
          <p:cNvPr id="24" name="Google Shape;24;p5"/>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93789" y="2175678"/>
            <a:ext cx="16231800" cy="2799900"/>
          </a:xfrm>
          <a:prstGeom prst="rect">
            <a:avLst/>
          </a:prstGeom>
        </p:spPr>
        <p:txBody>
          <a:bodyPr anchorCtr="0" anchor="t" bIns="191875" lIns="191875" spcFirstLastPara="1" rIns="191875" wrap="square" tIns="191875"/>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p:txBody>
      </p:sp>
      <p:sp>
        <p:nvSpPr>
          <p:cNvPr id="27" name="Google Shape;27;p6"/>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593789" y="2716267"/>
            <a:ext cx="5349300" cy="3694200"/>
          </a:xfrm>
          <a:prstGeom prst="rect">
            <a:avLst/>
          </a:prstGeom>
        </p:spPr>
        <p:txBody>
          <a:bodyPr anchorCtr="0" anchor="b" bIns="191875" lIns="191875" spcFirstLastPara="1" rIns="191875" wrap="square" tIns="191875"/>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
        <p:nvSpPr>
          <p:cNvPr id="30" name="Google Shape;30;p7"/>
          <p:cNvSpPr txBox="1"/>
          <p:nvPr>
            <p:ph idx="1" type="body"/>
          </p:nvPr>
        </p:nvSpPr>
        <p:spPr>
          <a:xfrm>
            <a:off x="593789" y="6793600"/>
            <a:ext cx="5349300" cy="15543900"/>
          </a:xfrm>
          <a:prstGeom prst="rect">
            <a:avLst/>
          </a:prstGeom>
        </p:spPr>
        <p:txBody>
          <a:bodyPr anchorCtr="0" anchor="t" bIns="191875" lIns="191875" spcFirstLastPara="1" rIns="191875" wrap="square" tIns="191875"/>
          <a:lstStyle>
            <a:lvl1pPr indent="-387350" lvl="0" marL="457200">
              <a:spcBef>
                <a:spcPts val="0"/>
              </a:spcBef>
              <a:spcAft>
                <a:spcPts val="0"/>
              </a:spcAft>
              <a:buSzPts val="2500"/>
              <a:buChar char="●"/>
              <a:defRPr sz="2500"/>
            </a:lvl1pPr>
            <a:lvl2pPr indent="-387350" lvl="1" marL="914400">
              <a:spcBef>
                <a:spcPts val="3400"/>
              </a:spcBef>
              <a:spcAft>
                <a:spcPts val="0"/>
              </a:spcAft>
              <a:buSzPts val="2500"/>
              <a:buChar char="○"/>
              <a:defRPr sz="2500"/>
            </a:lvl2pPr>
            <a:lvl3pPr indent="-387350" lvl="2" marL="1371600">
              <a:spcBef>
                <a:spcPts val="3400"/>
              </a:spcBef>
              <a:spcAft>
                <a:spcPts val="0"/>
              </a:spcAft>
              <a:buSzPts val="2500"/>
              <a:buChar char="■"/>
              <a:defRPr sz="2500"/>
            </a:lvl3pPr>
            <a:lvl4pPr indent="-387350" lvl="3" marL="1828800">
              <a:spcBef>
                <a:spcPts val="3400"/>
              </a:spcBef>
              <a:spcAft>
                <a:spcPts val="0"/>
              </a:spcAft>
              <a:buSzPts val="2500"/>
              <a:buChar char="●"/>
              <a:defRPr sz="2500"/>
            </a:lvl4pPr>
            <a:lvl5pPr indent="-387350" lvl="4" marL="2286000">
              <a:spcBef>
                <a:spcPts val="3400"/>
              </a:spcBef>
              <a:spcAft>
                <a:spcPts val="0"/>
              </a:spcAft>
              <a:buSzPts val="2500"/>
              <a:buChar char="○"/>
              <a:defRPr sz="2500"/>
            </a:lvl5pPr>
            <a:lvl6pPr indent="-387350" lvl="5" marL="2743200">
              <a:spcBef>
                <a:spcPts val="3400"/>
              </a:spcBef>
              <a:spcAft>
                <a:spcPts val="0"/>
              </a:spcAft>
              <a:buSzPts val="2500"/>
              <a:buChar char="■"/>
              <a:defRPr sz="2500"/>
            </a:lvl6pPr>
            <a:lvl7pPr indent="-387350" lvl="6" marL="3200400">
              <a:spcBef>
                <a:spcPts val="3400"/>
              </a:spcBef>
              <a:spcAft>
                <a:spcPts val="0"/>
              </a:spcAft>
              <a:buSzPts val="2500"/>
              <a:buChar char="●"/>
              <a:defRPr sz="2500"/>
            </a:lvl7pPr>
            <a:lvl8pPr indent="-387350" lvl="7" marL="3657600">
              <a:spcBef>
                <a:spcPts val="3400"/>
              </a:spcBef>
              <a:spcAft>
                <a:spcPts val="0"/>
              </a:spcAft>
              <a:buSzPts val="2500"/>
              <a:buChar char="○"/>
              <a:defRPr sz="2500"/>
            </a:lvl8pPr>
            <a:lvl9pPr indent="-387350" lvl="8" marL="4114800">
              <a:spcBef>
                <a:spcPts val="3400"/>
              </a:spcBef>
              <a:spcAft>
                <a:spcPts val="3400"/>
              </a:spcAft>
              <a:buSzPts val="2500"/>
              <a:buChar char="■"/>
              <a:defRPr sz="2500"/>
            </a:lvl9pPr>
          </a:lstStyle>
          <a:p/>
        </p:txBody>
      </p:sp>
      <p:sp>
        <p:nvSpPr>
          <p:cNvPr id="31" name="Google Shape;31;p7"/>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33927" y="2200733"/>
            <a:ext cx="12130500" cy="19999200"/>
          </a:xfrm>
          <a:prstGeom prst="rect">
            <a:avLst/>
          </a:prstGeom>
        </p:spPr>
        <p:txBody>
          <a:bodyPr anchorCtr="0" anchor="ctr" bIns="191875" lIns="191875" spcFirstLastPara="1" rIns="191875" wrap="square" tIns="191875"/>
          <a:lstStyle>
            <a:lvl1pPr lvl="0">
              <a:spcBef>
                <a:spcPts val="0"/>
              </a:spcBef>
              <a:spcAft>
                <a:spcPts val="0"/>
              </a:spcAft>
              <a:buSzPts val="10100"/>
              <a:buNone/>
              <a:defRPr sz="10100"/>
            </a:lvl1pPr>
            <a:lvl2pPr lvl="1">
              <a:spcBef>
                <a:spcPts val="0"/>
              </a:spcBef>
              <a:spcAft>
                <a:spcPts val="0"/>
              </a:spcAft>
              <a:buSzPts val="10100"/>
              <a:buNone/>
              <a:defRPr sz="10100"/>
            </a:lvl2pPr>
            <a:lvl3pPr lvl="2">
              <a:spcBef>
                <a:spcPts val="0"/>
              </a:spcBef>
              <a:spcAft>
                <a:spcPts val="0"/>
              </a:spcAft>
              <a:buSzPts val="10100"/>
              <a:buNone/>
              <a:defRPr sz="10100"/>
            </a:lvl3pPr>
            <a:lvl4pPr lvl="3">
              <a:spcBef>
                <a:spcPts val="0"/>
              </a:spcBef>
              <a:spcAft>
                <a:spcPts val="0"/>
              </a:spcAft>
              <a:buSzPts val="10100"/>
              <a:buNone/>
              <a:defRPr sz="10100"/>
            </a:lvl4pPr>
            <a:lvl5pPr lvl="4">
              <a:spcBef>
                <a:spcPts val="0"/>
              </a:spcBef>
              <a:spcAft>
                <a:spcPts val="0"/>
              </a:spcAft>
              <a:buSzPts val="10100"/>
              <a:buNone/>
              <a:defRPr sz="10100"/>
            </a:lvl5pPr>
            <a:lvl6pPr lvl="5">
              <a:spcBef>
                <a:spcPts val="0"/>
              </a:spcBef>
              <a:spcAft>
                <a:spcPts val="0"/>
              </a:spcAft>
              <a:buSzPts val="10100"/>
              <a:buNone/>
              <a:defRPr sz="10100"/>
            </a:lvl6pPr>
            <a:lvl7pPr lvl="6">
              <a:spcBef>
                <a:spcPts val="0"/>
              </a:spcBef>
              <a:spcAft>
                <a:spcPts val="0"/>
              </a:spcAft>
              <a:buSzPts val="10100"/>
              <a:buNone/>
              <a:defRPr sz="10100"/>
            </a:lvl7pPr>
            <a:lvl8pPr lvl="7">
              <a:spcBef>
                <a:spcPts val="0"/>
              </a:spcBef>
              <a:spcAft>
                <a:spcPts val="0"/>
              </a:spcAft>
              <a:buSzPts val="10100"/>
              <a:buNone/>
              <a:defRPr sz="10100"/>
            </a:lvl8pPr>
            <a:lvl9pPr lvl="8">
              <a:spcBef>
                <a:spcPts val="0"/>
              </a:spcBef>
              <a:spcAft>
                <a:spcPts val="0"/>
              </a:spcAft>
              <a:buSzPts val="10100"/>
              <a:buNone/>
              <a:defRPr sz="10100"/>
            </a:lvl9pPr>
          </a:lstStyle>
          <a:p/>
        </p:txBody>
      </p:sp>
      <p:sp>
        <p:nvSpPr>
          <p:cNvPr id="34" name="Google Shape;34;p8"/>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8709663" y="-611"/>
            <a:ext cx="8709600" cy="25146000"/>
          </a:xfrm>
          <a:prstGeom prst="rect">
            <a:avLst/>
          </a:prstGeom>
          <a:solidFill>
            <a:schemeClr val="lt2"/>
          </a:solidFill>
          <a:ln>
            <a:noFill/>
          </a:ln>
        </p:spPr>
        <p:txBody>
          <a:bodyPr anchorCtr="0" anchor="ctr" bIns="191875" lIns="191875" spcFirstLastPara="1" rIns="191875" wrap="square" tIns="1918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05778" y="6028856"/>
            <a:ext cx="7706400" cy="7246800"/>
          </a:xfrm>
          <a:prstGeom prst="rect">
            <a:avLst/>
          </a:prstGeom>
        </p:spPr>
        <p:txBody>
          <a:bodyPr anchorCtr="0" anchor="b" bIns="191875" lIns="191875" spcFirstLastPara="1" rIns="191875" wrap="square" tIns="191875"/>
          <a:lstStyle>
            <a:lvl1pPr lvl="0" algn="ctr">
              <a:spcBef>
                <a:spcPts val="0"/>
              </a:spcBef>
              <a:spcAft>
                <a:spcPts val="0"/>
              </a:spcAft>
              <a:buSzPts val="8800"/>
              <a:buNone/>
              <a:defRPr sz="8800"/>
            </a:lvl1pPr>
            <a:lvl2pPr lvl="1" algn="ctr">
              <a:spcBef>
                <a:spcPts val="0"/>
              </a:spcBef>
              <a:spcAft>
                <a:spcPts val="0"/>
              </a:spcAft>
              <a:buSzPts val="8800"/>
              <a:buNone/>
              <a:defRPr sz="8800"/>
            </a:lvl2pPr>
            <a:lvl3pPr lvl="2" algn="ctr">
              <a:spcBef>
                <a:spcPts val="0"/>
              </a:spcBef>
              <a:spcAft>
                <a:spcPts val="0"/>
              </a:spcAft>
              <a:buSzPts val="8800"/>
              <a:buNone/>
              <a:defRPr sz="8800"/>
            </a:lvl3pPr>
            <a:lvl4pPr lvl="3" algn="ctr">
              <a:spcBef>
                <a:spcPts val="0"/>
              </a:spcBef>
              <a:spcAft>
                <a:spcPts val="0"/>
              </a:spcAft>
              <a:buSzPts val="8800"/>
              <a:buNone/>
              <a:defRPr sz="8800"/>
            </a:lvl4pPr>
            <a:lvl5pPr lvl="4" algn="ctr">
              <a:spcBef>
                <a:spcPts val="0"/>
              </a:spcBef>
              <a:spcAft>
                <a:spcPts val="0"/>
              </a:spcAft>
              <a:buSzPts val="8800"/>
              <a:buNone/>
              <a:defRPr sz="8800"/>
            </a:lvl5pPr>
            <a:lvl6pPr lvl="5" algn="ctr">
              <a:spcBef>
                <a:spcPts val="0"/>
              </a:spcBef>
              <a:spcAft>
                <a:spcPts val="0"/>
              </a:spcAft>
              <a:buSzPts val="8800"/>
              <a:buNone/>
              <a:defRPr sz="8800"/>
            </a:lvl6pPr>
            <a:lvl7pPr lvl="6" algn="ctr">
              <a:spcBef>
                <a:spcPts val="0"/>
              </a:spcBef>
              <a:spcAft>
                <a:spcPts val="0"/>
              </a:spcAft>
              <a:buSzPts val="8800"/>
              <a:buNone/>
              <a:defRPr sz="8800"/>
            </a:lvl7pPr>
            <a:lvl8pPr lvl="7" algn="ctr">
              <a:spcBef>
                <a:spcPts val="0"/>
              </a:spcBef>
              <a:spcAft>
                <a:spcPts val="0"/>
              </a:spcAft>
              <a:buSzPts val="8800"/>
              <a:buNone/>
              <a:defRPr sz="8800"/>
            </a:lvl8pPr>
            <a:lvl9pPr lvl="8" algn="ctr">
              <a:spcBef>
                <a:spcPts val="0"/>
              </a:spcBef>
              <a:spcAft>
                <a:spcPts val="0"/>
              </a:spcAft>
              <a:buSzPts val="8800"/>
              <a:buNone/>
              <a:defRPr sz="8800"/>
            </a:lvl9pPr>
          </a:lstStyle>
          <a:p/>
        </p:txBody>
      </p:sp>
      <p:sp>
        <p:nvSpPr>
          <p:cNvPr id="38" name="Google Shape;38;p9"/>
          <p:cNvSpPr txBox="1"/>
          <p:nvPr>
            <p:ph idx="1" type="subTitle"/>
          </p:nvPr>
        </p:nvSpPr>
        <p:spPr>
          <a:xfrm>
            <a:off x="505778" y="13703922"/>
            <a:ext cx="7706400" cy="6038700"/>
          </a:xfrm>
          <a:prstGeom prst="rect">
            <a:avLst/>
          </a:prstGeom>
        </p:spPr>
        <p:txBody>
          <a:bodyPr anchorCtr="0" anchor="t" bIns="191875" lIns="191875" spcFirstLastPara="1" rIns="191875" wrap="square" tIns="191875"/>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9" name="Google Shape;39;p9"/>
          <p:cNvSpPr txBox="1"/>
          <p:nvPr>
            <p:ph idx="2" type="body"/>
          </p:nvPr>
        </p:nvSpPr>
        <p:spPr>
          <a:xfrm>
            <a:off x="9409750" y="3539922"/>
            <a:ext cx="7309500" cy="18065100"/>
          </a:xfrm>
          <a:prstGeom prst="rect">
            <a:avLst/>
          </a:prstGeom>
        </p:spPr>
        <p:txBody>
          <a:bodyPr anchorCtr="0" anchor="ctr" bIns="191875" lIns="191875" spcFirstLastPara="1" rIns="191875" wrap="square" tIns="191875"/>
          <a:lstStyle>
            <a:lvl1pPr indent="-469900" lvl="0" marL="457200">
              <a:spcBef>
                <a:spcPts val="0"/>
              </a:spcBef>
              <a:spcAft>
                <a:spcPts val="0"/>
              </a:spcAft>
              <a:buSzPts val="3800"/>
              <a:buChar char="●"/>
              <a:defRPr/>
            </a:lvl1pPr>
            <a:lvl2pPr indent="-412750" lvl="1" marL="914400">
              <a:spcBef>
                <a:spcPts val="3400"/>
              </a:spcBef>
              <a:spcAft>
                <a:spcPts val="0"/>
              </a:spcAft>
              <a:buSzPts val="2900"/>
              <a:buChar char="○"/>
              <a:defRPr/>
            </a:lvl2pPr>
            <a:lvl3pPr indent="-412750" lvl="2" marL="1371600">
              <a:spcBef>
                <a:spcPts val="3400"/>
              </a:spcBef>
              <a:spcAft>
                <a:spcPts val="0"/>
              </a:spcAft>
              <a:buSzPts val="2900"/>
              <a:buChar char="■"/>
              <a:defRPr/>
            </a:lvl3pPr>
            <a:lvl4pPr indent="-412750" lvl="3" marL="1828800">
              <a:spcBef>
                <a:spcPts val="3400"/>
              </a:spcBef>
              <a:spcAft>
                <a:spcPts val="0"/>
              </a:spcAft>
              <a:buSzPts val="2900"/>
              <a:buChar char="●"/>
              <a:defRPr/>
            </a:lvl4pPr>
            <a:lvl5pPr indent="-412750" lvl="4" marL="2286000">
              <a:spcBef>
                <a:spcPts val="3400"/>
              </a:spcBef>
              <a:spcAft>
                <a:spcPts val="0"/>
              </a:spcAft>
              <a:buSzPts val="2900"/>
              <a:buChar char="○"/>
              <a:defRPr/>
            </a:lvl5pPr>
            <a:lvl6pPr indent="-412750" lvl="5" marL="2743200">
              <a:spcBef>
                <a:spcPts val="3400"/>
              </a:spcBef>
              <a:spcAft>
                <a:spcPts val="0"/>
              </a:spcAft>
              <a:buSzPts val="2900"/>
              <a:buChar char="■"/>
              <a:defRPr/>
            </a:lvl6pPr>
            <a:lvl7pPr indent="-412750" lvl="6" marL="3200400">
              <a:spcBef>
                <a:spcPts val="3400"/>
              </a:spcBef>
              <a:spcAft>
                <a:spcPts val="0"/>
              </a:spcAft>
              <a:buSzPts val="2900"/>
              <a:buChar char="●"/>
              <a:defRPr/>
            </a:lvl7pPr>
            <a:lvl8pPr indent="-412750" lvl="7" marL="3657600">
              <a:spcBef>
                <a:spcPts val="3400"/>
              </a:spcBef>
              <a:spcAft>
                <a:spcPts val="0"/>
              </a:spcAft>
              <a:buSzPts val="2900"/>
              <a:buChar char="○"/>
              <a:defRPr/>
            </a:lvl8pPr>
            <a:lvl9pPr indent="-412750" lvl="8" marL="4114800">
              <a:spcBef>
                <a:spcPts val="3400"/>
              </a:spcBef>
              <a:spcAft>
                <a:spcPts val="3400"/>
              </a:spcAft>
              <a:buSzPts val="2900"/>
              <a:buChar char="■"/>
              <a:defRPr/>
            </a:lvl9pPr>
          </a:lstStyle>
          <a:p/>
        </p:txBody>
      </p:sp>
      <p:sp>
        <p:nvSpPr>
          <p:cNvPr id="40" name="Google Shape;40;p9"/>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593789" y="20682811"/>
            <a:ext cx="11427600" cy="2958300"/>
          </a:xfrm>
          <a:prstGeom prst="rect">
            <a:avLst/>
          </a:prstGeom>
        </p:spPr>
        <p:txBody>
          <a:bodyPr anchorCtr="0" anchor="ctr" bIns="191875" lIns="191875" spcFirstLastPara="1" rIns="191875" wrap="square" tIns="191875"/>
          <a:lstStyle>
            <a:lvl1pPr indent="-228600" lvl="0" marL="457200">
              <a:lnSpc>
                <a:spcPct val="100000"/>
              </a:lnSpc>
              <a:spcBef>
                <a:spcPts val="0"/>
              </a:spcBef>
              <a:spcAft>
                <a:spcPts val="0"/>
              </a:spcAft>
              <a:buSzPts val="3800"/>
              <a:buNone/>
              <a:defRPr/>
            </a:lvl1pPr>
          </a:lstStyle>
          <a:p/>
        </p:txBody>
      </p:sp>
      <p:sp>
        <p:nvSpPr>
          <p:cNvPr id="43" name="Google Shape;43;p10"/>
          <p:cNvSpPr txBox="1"/>
          <p:nvPr>
            <p:ph idx="12" type="sldNum"/>
          </p:nvPr>
        </p:nvSpPr>
        <p:spPr>
          <a:xfrm>
            <a:off x="16140037" y="22797949"/>
            <a:ext cx="1045200" cy="1924200"/>
          </a:xfrm>
          <a:prstGeom prst="rect">
            <a:avLst/>
          </a:prstGeom>
        </p:spPr>
        <p:txBody>
          <a:bodyPr anchorCtr="0" anchor="ctr" bIns="191875" lIns="191875" spcFirstLastPara="1" rIns="191875" wrap="square" tIns="1918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93789" y="2175678"/>
            <a:ext cx="16231800" cy="2799900"/>
          </a:xfrm>
          <a:prstGeom prst="rect">
            <a:avLst/>
          </a:prstGeom>
          <a:noFill/>
          <a:ln>
            <a:noFill/>
          </a:ln>
        </p:spPr>
        <p:txBody>
          <a:bodyPr anchorCtr="0" anchor="t" bIns="191875" lIns="191875" spcFirstLastPara="1" rIns="191875" wrap="square" tIns="191875"/>
          <a:lstStyle>
            <a:lvl1pPr lvl="0">
              <a:spcBef>
                <a:spcPts val="0"/>
              </a:spcBef>
              <a:spcAft>
                <a:spcPts val="0"/>
              </a:spcAft>
              <a:buClr>
                <a:schemeClr val="dk1"/>
              </a:buClr>
              <a:buSzPts val="5900"/>
              <a:buNone/>
              <a:defRPr sz="5900">
                <a:solidFill>
                  <a:schemeClr val="dk1"/>
                </a:solidFill>
              </a:defRPr>
            </a:lvl1pPr>
            <a:lvl2pPr lvl="1">
              <a:spcBef>
                <a:spcPts val="0"/>
              </a:spcBef>
              <a:spcAft>
                <a:spcPts val="0"/>
              </a:spcAft>
              <a:buClr>
                <a:schemeClr val="dk1"/>
              </a:buClr>
              <a:buSzPts val="5900"/>
              <a:buNone/>
              <a:defRPr sz="5900">
                <a:solidFill>
                  <a:schemeClr val="dk1"/>
                </a:solidFill>
              </a:defRPr>
            </a:lvl2pPr>
            <a:lvl3pPr lvl="2">
              <a:spcBef>
                <a:spcPts val="0"/>
              </a:spcBef>
              <a:spcAft>
                <a:spcPts val="0"/>
              </a:spcAft>
              <a:buClr>
                <a:schemeClr val="dk1"/>
              </a:buClr>
              <a:buSzPts val="5900"/>
              <a:buNone/>
              <a:defRPr sz="5900">
                <a:solidFill>
                  <a:schemeClr val="dk1"/>
                </a:solidFill>
              </a:defRPr>
            </a:lvl3pPr>
            <a:lvl4pPr lvl="3">
              <a:spcBef>
                <a:spcPts val="0"/>
              </a:spcBef>
              <a:spcAft>
                <a:spcPts val="0"/>
              </a:spcAft>
              <a:buClr>
                <a:schemeClr val="dk1"/>
              </a:buClr>
              <a:buSzPts val="5900"/>
              <a:buNone/>
              <a:defRPr sz="5900">
                <a:solidFill>
                  <a:schemeClr val="dk1"/>
                </a:solidFill>
              </a:defRPr>
            </a:lvl4pPr>
            <a:lvl5pPr lvl="4">
              <a:spcBef>
                <a:spcPts val="0"/>
              </a:spcBef>
              <a:spcAft>
                <a:spcPts val="0"/>
              </a:spcAft>
              <a:buClr>
                <a:schemeClr val="dk1"/>
              </a:buClr>
              <a:buSzPts val="5900"/>
              <a:buNone/>
              <a:defRPr sz="5900">
                <a:solidFill>
                  <a:schemeClr val="dk1"/>
                </a:solidFill>
              </a:defRPr>
            </a:lvl5pPr>
            <a:lvl6pPr lvl="5">
              <a:spcBef>
                <a:spcPts val="0"/>
              </a:spcBef>
              <a:spcAft>
                <a:spcPts val="0"/>
              </a:spcAft>
              <a:buClr>
                <a:schemeClr val="dk1"/>
              </a:buClr>
              <a:buSzPts val="5900"/>
              <a:buNone/>
              <a:defRPr sz="5900">
                <a:solidFill>
                  <a:schemeClr val="dk1"/>
                </a:solidFill>
              </a:defRPr>
            </a:lvl6pPr>
            <a:lvl7pPr lvl="6">
              <a:spcBef>
                <a:spcPts val="0"/>
              </a:spcBef>
              <a:spcAft>
                <a:spcPts val="0"/>
              </a:spcAft>
              <a:buClr>
                <a:schemeClr val="dk1"/>
              </a:buClr>
              <a:buSzPts val="5900"/>
              <a:buNone/>
              <a:defRPr sz="5900">
                <a:solidFill>
                  <a:schemeClr val="dk1"/>
                </a:solidFill>
              </a:defRPr>
            </a:lvl7pPr>
            <a:lvl8pPr lvl="7">
              <a:spcBef>
                <a:spcPts val="0"/>
              </a:spcBef>
              <a:spcAft>
                <a:spcPts val="0"/>
              </a:spcAft>
              <a:buClr>
                <a:schemeClr val="dk1"/>
              </a:buClr>
              <a:buSzPts val="5900"/>
              <a:buNone/>
              <a:defRPr sz="5900">
                <a:solidFill>
                  <a:schemeClr val="dk1"/>
                </a:solidFill>
              </a:defRPr>
            </a:lvl8pPr>
            <a:lvl9pPr lvl="8">
              <a:spcBef>
                <a:spcPts val="0"/>
              </a:spcBef>
              <a:spcAft>
                <a:spcPts val="0"/>
              </a:spcAft>
              <a:buClr>
                <a:schemeClr val="dk1"/>
              </a:buClr>
              <a:buSzPts val="5900"/>
              <a:buNone/>
              <a:defRPr sz="5900">
                <a:solidFill>
                  <a:schemeClr val="dk1"/>
                </a:solidFill>
              </a:defRPr>
            </a:lvl9pPr>
          </a:lstStyle>
          <a:p/>
        </p:txBody>
      </p:sp>
      <p:sp>
        <p:nvSpPr>
          <p:cNvPr id="7" name="Google Shape;7;p1"/>
          <p:cNvSpPr txBox="1"/>
          <p:nvPr>
            <p:ph idx="1" type="body"/>
          </p:nvPr>
        </p:nvSpPr>
        <p:spPr>
          <a:xfrm>
            <a:off x="593789" y="5634322"/>
            <a:ext cx="16231800" cy="16702500"/>
          </a:xfrm>
          <a:prstGeom prst="rect">
            <a:avLst/>
          </a:prstGeom>
          <a:noFill/>
          <a:ln>
            <a:noFill/>
          </a:ln>
        </p:spPr>
        <p:txBody>
          <a:bodyPr anchorCtr="0" anchor="t" bIns="191875" lIns="191875" spcFirstLastPara="1" rIns="191875" wrap="square" tIns="191875"/>
          <a:lstStyle>
            <a:lvl1pPr indent="-469900" lvl="0" marL="457200">
              <a:lnSpc>
                <a:spcPct val="115000"/>
              </a:lnSpc>
              <a:spcBef>
                <a:spcPts val="0"/>
              </a:spcBef>
              <a:spcAft>
                <a:spcPts val="0"/>
              </a:spcAft>
              <a:buClr>
                <a:schemeClr val="dk2"/>
              </a:buClr>
              <a:buSzPts val="3800"/>
              <a:buChar char="●"/>
              <a:defRPr sz="3800">
                <a:solidFill>
                  <a:schemeClr val="dk2"/>
                </a:solidFill>
              </a:defRPr>
            </a:lvl1pPr>
            <a:lvl2pPr indent="-412750" lvl="1" marL="914400">
              <a:lnSpc>
                <a:spcPct val="115000"/>
              </a:lnSpc>
              <a:spcBef>
                <a:spcPts val="3400"/>
              </a:spcBef>
              <a:spcAft>
                <a:spcPts val="0"/>
              </a:spcAft>
              <a:buClr>
                <a:schemeClr val="dk2"/>
              </a:buClr>
              <a:buSzPts val="2900"/>
              <a:buChar char="○"/>
              <a:defRPr sz="2900">
                <a:solidFill>
                  <a:schemeClr val="dk2"/>
                </a:solidFill>
              </a:defRPr>
            </a:lvl2pPr>
            <a:lvl3pPr indent="-412750" lvl="2" marL="1371600">
              <a:lnSpc>
                <a:spcPct val="115000"/>
              </a:lnSpc>
              <a:spcBef>
                <a:spcPts val="3400"/>
              </a:spcBef>
              <a:spcAft>
                <a:spcPts val="0"/>
              </a:spcAft>
              <a:buClr>
                <a:schemeClr val="dk2"/>
              </a:buClr>
              <a:buSzPts val="2900"/>
              <a:buChar char="■"/>
              <a:defRPr sz="2900">
                <a:solidFill>
                  <a:schemeClr val="dk2"/>
                </a:solidFill>
              </a:defRPr>
            </a:lvl3pPr>
            <a:lvl4pPr indent="-412750" lvl="3" marL="1828800">
              <a:lnSpc>
                <a:spcPct val="115000"/>
              </a:lnSpc>
              <a:spcBef>
                <a:spcPts val="3400"/>
              </a:spcBef>
              <a:spcAft>
                <a:spcPts val="0"/>
              </a:spcAft>
              <a:buClr>
                <a:schemeClr val="dk2"/>
              </a:buClr>
              <a:buSzPts val="2900"/>
              <a:buChar char="●"/>
              <a:defRPr sz="2900">
                <a:solidFill>
                  <a:schemeClr val="dk2"/>
                </a:solidFill>
              </a:defRPr>
            </a:lvl4pPr>
            <a:lvl5pPr indent="-412750" lvl="4" marL="2286000">
              <a:lnSpc>
                <a:spcPct val="115000"/>
              </a:lnSpc>
              <a:spcBef>
                <a:spcPts val="3400"/>
              </a:spcBef>
              <a:spcAft>
                <a:spcPts val="0"/>
              </a:spcAft>
              <a:buClr>
                <a:schemeClr val="dk2"/>
              </a:buClr>
              <a:buSzPts val="2900"/>
              <a:buChar char="○"/>
              <a:defRPr sz="2900">
                <a:solidFill>
                  <a:schemeClr val="dk2"/>
                </a:solidFill>
              </a:defRPr>
            </a:lvl5pPr>
            <a:lvl6pPr indent="-412750" lvl="5" marL="2743200">
              <a:lnSpc>
                <a:spcPct val="115000"/>
              </a:lnSpc>
              <a:spcBef>
                <a:spcPts val="3400"/>
              </a:spcBef>
              <a:spcAft>
                <a:spcPts val="0"/>
              </a:spcAft>
              <a:buClr>
                <a:schemeClr val="dk2"/>
              </a:buClr>
              <a:buSzPts val="2900"/>
              <a:buChar char="■"/>
              <a:defRPr sz="2900">
                <a:solidFill>
                  <a:schemeClr val="dk2"/>
                </a:solidFill>
              </a:defRPr>
            </a:lvl6pPr>
            <a:lvl7pPr indent="-412750" lvl="6" marL="3200400">
              <a:lnSpc>
                <a:spcPct val="115000"/>
              </a:lnSpc>
              <a:spcBef>
                <a:spcPts val="3400"/>
              </a:spcBef>
              <a:spcAft>
                <a:spcPts val="0"/>
              </a:spcAft>
              <a:buClr>
                <a:schemeClr val="dk2"/>
              </a:buClr>
              <a:buSzPts val="2900"/>
              <a:buChar char="●"/>
              <a:defRPr sz="2900">
                <a:solidFill>
                  <a:schemeClr val="dk2"/>
                </a:solidFill>
              </a:defRPr>
            </a:lvl7pPr>
            <a:lvl8pPr indent="-412750" lvl="7" marL="3657600">
              <a:lnSpc>
                <a:spcPct val="115000"/>
              </a:lnSpc>
              <a:spcBef>
                <a:spcPts val="3400"/>
              </a:spcBef>
              <a:spcAft>
                <a:spcPts val="0"/>
              </a:spcAft>
              <a:buClr>
                <a:schemeClr val="dk2"/>
              </a:buClr>
              <a:buSzPts val="2900"/>
              <a:buChar char="○"/>
              <a:defRPr sz="2900">
                <a:solidFill>
                  <a:schemeClr val="dk2"/>
                </a:solidFill>
              </a:defRPr>
            </a:lvl8pPr>
            <a:lvl9pPr indent="-412750" lvl="8" marL="4114800">
              <a:lnSpc>
                <a:spcPct val="115000"/>
              </a:lnSpc>
              <a:spcBef>
                <a:spcPts val="3400"/>
              </a:spcBef>
              <a:spcAft>
                <a:spcPts val="3400"/>
              </a:spcAft>
              <a:buClr>
                <a:schemeClr val="dk2"/>
              </a:buClr>
              <a:buSzPts val="2900"/>
              <a:buChar char="■"/>
              <a:defRPr sz="2900">
                <a:solidFill>
                  <a:schemeClr val="dk2"/>
                </a:solidFill>
              </a:defRPr>
            </a:lvl9pPr>
          </a:lstStyle>
          <a:p/>
        </p:txBody>
      </p:sp>
      <p:sp>
        <p:nvSpPr>
          <p:cNvPr id="8" name="Google Shape;8;p1"/>
          <p:cNvSpPr txBox="1"/>
          <p:nvPr>
            <p:ph idx="12" type="sldNum"/>
          </p:nvPr>
        </p:nvSpPr>
        <p:spPr>
          <a:xfrm>
            <a:off x="16140037" y="22797949"/>
            <a:ext cx="1045200" cy="1924200"/>
          </a:xfrm>
          <a:prstGeom prst="rect">
            <a:avLst/>
          </a:prstGeom>
          <a:noFill/>
          <a:ln>
            <a:noFill/>
          </a:ln>
        </p:spPr>
        <p:txBody>
          <a:bodyPr anchorCtr="0" anchor="ctr" bIns="191875" lIns="191875" spcFirstLastPara="1" rIns="191875" wrap="square" tIns="191875">
            <a:no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s://twitter.com/microbiology437" TargetMode="External"/><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2435226" y="-3014995"/>
            <a:ext cx="10134204" cy="10134204"/>
          </a:xfrm>
          <a:prstGeom prst="rect">
            <a:avLst/>
          </a:prstGeom>
          <a:noFill/>
          <a:ln>
            <a:noFill/>
          </a:ln>
        </p:spPr>
      </p:pic>
      <p:pic>
        <p:nvPicPr>
          <p:cNvPr id="55" name="Google Shape;55;p13"/>
          <p:cNvPicPr preferRelativeResize="0"/>
          <p:nvPr/>
        </p:nvPicPr>
        <p:blipFill>
          <a:blip r:embed="rId5">
            <a:alphaModFix/>
          </a:blip>
          <a:stretch>
            <a:fillRect/>
          </a:stretch>
        </p:blipFill>
        <p:spPr>
          <a:xfrm>
            <a:off x="13644299" y="19739000"/>
            <a:ext cx="3775025" cy="3793975"/>
          </a:xfrm>
          <a:prstGeom prst="rect">
            <a:avLst/>
          </a:prstGeom>
          <a:noFill/>
          <a:ln>
            <a:noFill/>
          </a:ln>
        </p:spPr>
      </p:pic>
      <p:pic>
        <p:nvPicPr>
          <p:cNvPr id="56" name="Google Shape;56;p13"/>
          <p:cNvPicPr preferRelativeResize="0"/>
          <p:nvPr/>
        </p:nvPicPr>
        <p:blipFill>
          <a:blip r:embed="rId6">
            <a:alphaModFix/>
          </a:blip>
          <a:stretch>
            <a:fillRect/>
          </a:stretch>
        </p:blipFill>
        <p:spPr>
          <a:xfrm>
            <a:off x="15476927" y="-2"/>
            <a:ext cx="1942401" cy="1825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2"/>
          <p:cNvSpPr txBox="1"/>
          <p:nvPr/>
        </p:nvSpPr>
        <p:spPr>
          <a:xfrm>
            <a:off x="891170" y="14472520"/>
            <a:ext cx="15075600" cy="1749000"/>
          </a:xfrm>
          <a:prstGeom prst="rect">
            <a:avLst/>
          </a:prstGeom>
          <a:noFill/>
          <a:ln>
            <a:noFill/>
          </a:ln>
        </p:spPr>
        <p:txBody>
          <a:bodyPr anchorCtr="0" anchor="t" bIns="191875" lIns="191875" spcFirstLastPara="1" rIns="191875" wrap="square" tIns="191875">
            <a:noAutofit/>
          </a:bodyPr>
          <a:lstStyle/>
          <a:p>
            <a:pPr indent="0" lvl="0" marL="0" rtl="0" algn="l">
              <a:spcBef>
                <a:spcPts val="0"/>
              </a:spcBef>
              <a:spcAft>
                <a:spcPts val="0"/>
              </a:spcAft>
              <a:buNone/>
            </a:pPr>
            <a:r>
              <a:t/>
            </a:r>
            <a:endParaRPr/>
          </a:p>
        </p:txBody>
      </p:sp>
      <p:sp>
        <p:nvSpPr>
          <p:cNvPr id="144" name="Google Shape;144;p22"/>
          <p:cNvSpPr txBox="1"/>
          <p:nvPr/>
        </p:nvSpPr>
        <p:spPr>
          <a:xfrm>
            <a:off x="1782287" y="18331861"/>
            <a:ext cx="13813200" cy="52305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6300">
                <a:latin typeface="Amatic SC"/>
                <a:ea typeface="Amatic SC"/>
                <a:cs typeface="Amatic SC"/>
                <a:sym typeface="Amatic SC"/>
              </a:rPr>
              <a:t>Khulood al-wehaibi</a:t>
            </a:r>
            <a:endParaRPr b="1" sz="6300">
              <a:latin typeface="Amatic SC"/>
              <a:ea typeface="Amatic SC"/>
              <a:cs typeface="Amatic SC"/>
              <a:sym typeface="Amatic SC"/>
            </a:endParaRPr>
          </a:p>
          <a:p>
            <a:pPr indent="0" lvl="0" marL="0" rtl="0" algn="ctr">
              <a:spcBef>
                <a:spcPts val="0"/>
              </a:spcBef>
              <a:spcAft>
                <a:spcPts val="0"/>
              </a:spcAft>
              <a:buNone/>
            </a:pPr>
            <a:r>
              <a:rPr b="1" lang="en" sz="6300">
                <a:latin typeface="Amatic SC"/>
                <a:ea typeface="Amatic SC"/>
                <a:cs typeface="Amatic SC"/>
                <a:sym typeface="Amatic SC"/>
              </a:rPr>
              <a:t>norah al-kadi</a:t>
            </a:r>
            <a:endParaRPr b="1" sz="6300">
              <a:latin typeface="Amatic SC"/>
              <a:ea typeface="Amatic SC"/>
              <a:cs typeface="Amatic SC"/>
              <a:sym typeface="Amatic SC"/>
            </a:endParaRPr>
          </a:p>
          <a:p>
            <a:pPr indent="0" lvl="0" marL="0" rtl="0" algn="ctr">
              <a:spcBef>
                <a:spcPts val="0"/>
              </a:spcBef>
              <a:spcAft>
                <a:spcPts val="0"/>
              </a:spcAft>
              <a:buNone/>
            </a:pPr>
            <a:r>
              <a:rPr b="1" lang="en" sz="6300">
                <a:latin typeface="Amatic SC"/>
                <a:ea typeface="Amatic SC"/>
                <a:cs typeface="Amatic SC"/>
                <a:sym typeface="Amatic SC"/>
              </a:rPr>
              <a:t>Noura al-othaim</a:t>
            </a:r>
            <a:endParaRPr b="1" sz="6300">
              <a:latin typeface="Amatic SC"/>
              <a:ea typeface="Amatic SC"/>
              <a:cs typeface="Amatic SC"/>
              <a:sym typeface="Amatic SC"/>
            </a:endParaRPr>
          </a:p>
          <a:p>
            <a:pPr indent="0" lvl="0" marL="0" rtl="0" algn="ctr">
              <a:spcBef>
                <a:spcPts val="0"/>
              </a:spcBef>
              <a:spcAft>
                <a:spcPts val="0"/>
              </a:spcAft>
              <a:buNone/>
            </a:pPr>
            <a:r>
              <a:rPr b="1" lang="en" sz="6300">
                <a:latin typeface="Amatic SC"/>
                <a:ea typeface="Amatic SC"/>
                <a:cs typeface="Amatic SC"/>
                <a:sym typeface="Amatic SC"/>
              </a:rPr>
              <a:t>Reem al-qahtanI</a:t>
            </a:r>
            <a:endParaRPr b="1" sz="6300">
              <a:latin typeface="Amatic SC"/>
              <a:ea typeface="Amatic SC"/>
              <a:cs typeface="Amatic SC"/>
              <a:sym typeface="Amatic SC"/>
            </a:endParaRPr>
          </a:p>
          <a:p>
            <a:pPr indent="0" lvl="0" marL="0" rtl="0" algn="ctr">
              <a:spcBef>
                <a:spcPts val="0"/>
              </a:spcBef>
              <a:spcAft>
                <a:spcPts val="0"/>
              </a:spcAft>
              <a:buNone/>
            </a:pPr>
            <a:r>
              <a:rPr b="1" lang="en" sz="6300">
                <a:latin typeface="Amatic SC"/>
                <a:ea typeface="Amatic SC"/>
                <a:cs typeface="Amatic SC"/>
                <a:sym typeface="Amatic SC"/>
              </a:rPr>
              <a:t>Sara al-sultan</a:t>
            </a:r>
            <a:endParaRPr b="1" sz="6300">
              <a:latin typeface="Amatic SC"/>
              <a:ea typeface="Amatic SC"/>
              <a:cs typeface="Amatic SC"/>
              <a:sym typeface="Amatic SC"/>
            </a:endParaRPr>
          </a:p>
        </p:txBody>
      </p:sp>
      <p:sp>
        <p:nvSpPr>
          <p:cNvPr id="145" name="Google Shape;145;p22"/>
          <p:cNvSpPr txBox="1"/>
          <p:nvPr/>
        </p:nvSpPr>
        <p:spPr>
          <a:xfrm>
            <a:off x="2614296" y="14701517"/>
            <a:ext cx="12190800" cy="12909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None/>
            </a:pPr>
            <a:r>
              <a:rPr b="1" lang="en" sz="7100">
                <a:latin typeface="Amatic SC"/>
                <a:ea typeface="Amatic SC"/>
                <a:cs typeface="Amatic SC"/>
                <a:sym typeface="Amatic SC"/>
              </a:rPr>
              <a:t>ALANOUD AL-MANSOUR &amp; KHALED AL-OQEELY</a:t>
            </a:r>
            <a:endParaRPr b="1" sz="7100">
              <a:latin typeface="Amatic SC"/>
              <a:ea typeface="Amatic SC"/>
              <a:cs typeface="Amatic SC"/>
              <a:sym typeface="Amatic SC"/>
            </a:endParaRPr>
          </a:p>
        </p:txBody>
      </p:sp>
      <p:pic>
        <p:nvPicPr>
          <p:cNvPr id="146" name="Google Shape;146;p22">
            <a:hlinkClick r:id="rId4"/>
          </p:cNvPr>
          <p:cNvPicPr preferRelativeResize="0"/>
          <p:nvPr/>
        </p:nvPicPr>
        <p:blipFill>
          <a:blip r:embed="rId5">
            <a:alphaModFix/>
          </a:blip>
          <a:stretch>
            <a:fillRect/>
          </a:stretch>
        </p:blipFill>
        <p:spPr>
          <a:xfrm>
            <a:off x="11597590" y="23731901"/>
            <a:ext cx="1329821" cy="1113725"/>
          </a:xfrm>
          <a:prstGeom prst="rect">
            <a:avLst/>
          </a:prstGeom>
          <a:noFill/>
          <a:ln>
            <a:noFill/>
          </a:ln>
        </p:spPr>
      </p:pic>
      <p:pic>
        <p:nvPicPr>
          <p:cNvPr id="147" name="Google Shape;147;p22"/>
          <p:cNvPicPr preferRelativeResize="0"/>
          <p:nvPr/>
        </p:nvPicPr>
        <p:blipFill>
          <a:blip r:embed="rId6">
            <a:alphaModFix/>
          </a:blip>
          <a:stretch>
            <a:fillRect/>
          </a:stretch>
        </p:blipFill>
        <p:spPr>
          <a:xfrm>
            <a:off x="15955808" y="23807103"/>
            <a:ext cx="1364404" cy="1291036"/>
          </a:xfrm>
          <a:prstGeom prst="rect">
            <a:avLst/>
          </a:prstGeom>
          <a:noFill/>
          <a:ln>
            <a:noFill/>
          </a:ln>
        </p:spPr>
      </p:pic>
      <p:pic>
        <p:nvPicPr>
          <p:cNvPr id="148" name="Google Shape;148;p22"/>
          <p:cNvPicPr preferRelativeResize="0"/>
          <p:nvPr/>
        </p:nvPicPr>
        <p:blipFill>
          <a:blip r:embed="rId7">
            <a:alphaModFix/>
          </a:blip>
          <a:stretch>
            <a:fillRect/>
          </a:stretch>
        </p:blipFill>
        <p:spPr>
          <a:xfrm>
            <a:off x="15595446" y="23784758"/>
            <a:ext cx="1329820" cy="1008004"/>
          </a:xfrm>
          <a:prstGeom prst="rect">
            <a:avLst/>
          </a:prstGeom>
          <a:noFill/>
          <a:ln>
            <a:noFill/>
          </a:ln>
        </p:spPr>
      </p:pic>
      <p:sp>
        <p:nvSpPr>
          <p:cNvPr id="149" name="Google Shape;149;p22"/>
          <p:cNvSpPr txBox="1"/>
          <p:nvPr/>
        </p:nvSpPr>
        <p:spPr>
          <a:xfrm>
            <a:off x="10347300" y="294450"/>
            <a:ext cx="6972900" cy="400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Amatic SC"/>
                <a:ea typeface="Amatic SC"/>
                <a:cs typeface="Amatic SC"/>
                <a:sym typeface="Amatic SC"/>
              </a:rPr>
              <a:t>SPECIAL THANKS TO:</a:t>
            </a:r>
            <a:endParaRPr b="1" sz="7200">
              <a:latin typeface="Amatic SC"/>
              <a:ea typeface="Amatic SC"/>
              <a:cs typeface="Amatic SC"/>
              <a:sym typeface="Amatic SC"/>
            </a:endParaRPr>
          </a:p>
          <a:p>
            <a:pPr indent="0" lvl="0" marL="0" rtl="0" algn="ctr">
              <a:spcBef>
                <a:spcPts val="0"/>
              </a:spcBef>
              <a:spcAft>
                <a:spcPts val="0"/>
              </a:spcAft>
              <a:buNone/>
            </a:pPr>
            <a:r>
              <a:rPr b="1" lang="en" sz="7200">
                <a:latin typeface="Amatic SC"/>
                <a:ea typeface="Amatic SC"/>
                <a:cs typeface="Amatic SC"/>
                <a:sym typeface="Amatic SC"/>
              </a:rPr>
              <a:t>DIMAH AL-ARAIFI </a:t>
            </a:r>
            <a:r>
              <a:rPr b="1" lang="en" sz="7200">
                <a:solidFill>
                  <a:schemeClr val="dk1"/>
                </a:solidFill>
                <a:latin typeface="Amatic SC"/>
                <a:ea typeface="Amatic SC"/>
                <a:cs typeface="Amatic SC"/>
                <a:sym typeface="Amatic SC"/>
              </a:rPr>
              <a:t>❤</a:t>
            </a:r>
            <a:endParaRPr b="1" sz="7200">
              <a:solidFill>
                <a:schemeClr val="dk1"/>
              </a:solidFill>
              <a:latin typeface="Amatic SC"/>
              <a:ea typeface="Amatic SC"/>
              <a:cs typeface="Amatic SC"/>
              <a:sym typeface="Amatic SC"/>
            </a:endParaRPr>
          </a:p>
          <a:p>
            <a:pPr indent="0" lvl="0" marL="0" rtl="0" algn="ctr">
              <a:spcBef>
                <a:spcPts val="0"/>
              </a:spcBef>
              <a:spcAft>
                <a:spcPts val="0"/>
              </a:spcAft>
              <a:buNone/>
            </a:pPr>
            <a:r>
              <a:t/>
            </a:r>
            <a:endParaRPr b="1" sz="7200">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pic>
        <p:nvPicPr>
          <p:cNvPr id="61" name="Google Shape;61;p14"/>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62" name="Google Shape;62;p14"/>
          <p:cNvSpPr txBox="1"/>
          <p:nvPr/>
        </p:nvSpPr>
        <p:spPr>
          <a:xfrm>
            <a:off x="3054626" y="3314550"/>
            <a:ext cx="12040800" cy="1809000"/>
          </a:xfrm>
          <a:prstGeom prst="rect">
            <a:avLst/>
          </a:prstGeom>
          <a:noFill/>
          <a:ln>
            <a:noFill/>
          </a:ln>
        </p:spPr>
        <p:txBody>
          <a:bodyPr anchorCtr="0" anchor="ctr" bIns="191875" lIns="191875" spcFirstLastPara="1" rIns="191875" wrap="square" tIns="191875">
            <a:noAutofit/>
          </a:bodyPr>
          <a:lstStyle/>
          <a:p>
            <a:pPr indent="0" lvl="0" marL="0" rtl="0" algn="l">
              <a:spcBef>
                <a:spcPts val="0"/>
              </a:spcBef>
              <a:spcAft>
                <a:spcPts val="0"/>
              </a:spcAft>
              <a:buNone/>
            </a:pPr>
            <a:r>
              <a:t/>
            </a:r>
            <a:endParaRPr b="1" sz="5900">
              <a:solidFill>
                <a:schemeClr val="dk1"/>
              </a:solidFill>
              <a:latin typeface="Comic Sans MS"/>
              <a:ea typeface="Comic Sans MS"/>
              <a:cs typeface="Comic Sans MS"/>
              <a:sym typeface="Comic Sans MS"/>
            </a:endParaRPr>
          </a:p>
        </p:txBody>
      </p:sp>
      <p:pic>
        <p:nvPicPr>
          <p:cNvPr id="63" name="Google Shape;63;p14"/>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64" name="Google Shape;64;p14"/>
          <p:cNvSpPr txBox="1"/>
          <p:nvPr/>
        </p:nvSpPr>
        <p:spPr>
          <a:xfrm>
            <a:off x="1114648" y="826400"/>
            <a:ext cx="15500400" cy="2083800"/>
          </a:xfrm>
          <a:prstGeom prst="rect">
            <a:avLst/>
          </a:prstGeom>
          <a:noFill/>
          <a:ln>
            <a:noFill/>
          </a:ln>
        </p:spPr>
        <p:txBody>
          <a:bodyPr anchorCtr="0" anchor="ctr" bIns="191875" lIns="191875" spcFirstLastPara="1" rIns="191875" wrap="square" tIns="191875">
            <a:noAutofit/>
          </a:bodyPr>
          <a:lstStyle/>
          <a:p>
            <a:pPr indent="0" lvl="0" marL="0" rtl="0" algn="ctr">
              <a:spcBef>
                <a:spcPts val="0"/>
              </a:spcBef>
              <a:spcAft>
                <a:spcPts val="0"/>
              </a:spcAft>
              <a:buNone/>
            </a:pPr>
            <a:r>
              <a:rPr b="1" lang="en" sz="5900">
                <a:latin typeface="Josefin Sans"/>
                <a:ea typeface="Josefin Sans"/>
                <a:cs typeface="Josefin Sans"/>
                <a:sym typeface="Josefin Sans"/>
              </a:rPr>
              <a:t>Chronic Cerebral and Meningeal Infection</a:t>
            </a:r>
            <a:endParaRPr b="1" sz="5900">
              <a:latin typeface="Josefin Sans"/>
              <a:ea typeface="Josefin Sans"/>
              <a:cs typeface="Josefin Sans"/>
              <a:sym typeface="Josefin Sans"/>
            </a:endParaRPr>
          </a:p>
        </p:txBody>
      </p:sp>
      <p:sp>
        <p:nvSpPr>
          <p:cNvPr id="65" name="Google Shape;65;p14"/>
          <p:cNvSpPr txBox="1"/>
          <p:nvPr/>
        </p:nvSpPr>
        <p:spPr>
          <a:xfrm>
            <a:off x="310273" y="2585651"/>
            <a:ext cx="16798800" cy="6521400"/>
          </a:xfrm>
          <a:prstGeom prst="rect">
            <a:avLst/>
          </a:prstGeom>
          <a:noFill/>
          <a:ln>
            <a:noFill/>
          </a:ln>
        </p:spPr>
        <p:txBody>
          <a:bodyPr anchorCtr="0" anchor="t" bIns="191875" lIns="191875" spcFirstLastPara="1" rIns="191875" wrap="square" tIns="191875">
            <a:noAutofit/>
          </a:bodyPr>
          <a:lstStyle/>
          <a:p>
            <a:pPr indent="-698500" lvl="0" marL="965200" rtl="0" algn="l">
              <a:spcBef>
                <a:spcPts val="0"/>
              </a:spcBef>
              <a:spcAft>
                <a:spcPts val="0"/>
              </a:spcAft>
              <a:buSzPts val="3400"/>
              <a:buFont typeface="Calibri"/>
              <a:buChar char="★"/>
            </a:pPr>
            <a:r>
              <a:rPr lang="en" sz="3400">
                <a:latin typeface="Calibri"/>
                <a:ea typeface="Calibri"/>
                <a:cs typeface="Calibri"/>
                <a:sym typeface="Calibri"/>
              </a:rPr>
              <a:t>C</a:t>
            </a:r>
            <a:r>
              <a:rPr lang="en" sz="3400">
                <a:latin typeface="Calibri"/>
                <a:ea typeface="Calibri"/>
                <a:cs typeface="Calibri"/>
                <a:sym typeface="Calibri"/>
              </a:rPr>
              <a:t>an produce:</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Neurological disability and, may be.</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Fatal if not treated. </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They usually have:</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Slow insidious onset.</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With progression of signs and symptoms over a period of weeks.</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They differ from those of acute infection which have: rapid onset of symptoms and signs.</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They are usually diagnosed, if the neurological syndrome exists for &gt; 4 weeks.</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Diagnosis:</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History for Brucellosis and Tuberculosis.</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Clinical examination.</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Imaging, X-ray or MRI or ultrasound.</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Laboratory findings.</a:t>
            </a:r>
            <a:endParaRPr sz="3400">
              <a:latin typeface="Calibri"/>
              <a:ea typeface="Calibri"/>
              <a:cs typeface="Calibri"/>
              <a:sym typeface="Calibri"/>
            </a:endParaRPr>
          </a:p>
          <a:p>
            <a:pPr indent="0" lvl="0" marL="0" rtl="0" algn="l">
              <a:spcBef>
                <a:spcPts val="0"/>
              </a:spcBef>
              <a:spcAft>
                <a:spcPts val="0"/>
              </a:spcAft>
              <a:buNone/>
            </a:pPr>
            <a:r>
              <a:t/>
            </a:r>
            <a:endParaRPr sz="3400">
              <a:latin typeface="Calibri"/>
              <a:ea typeface="Calibri"/>
              <a:cs typeface="Calibri"/>
              <a:sym typeface="Calibri"/>
            </a:endParaRPr>
          </a:p>
        </p:txBody>
      </p:sp>
      <p:pic>
        <p:nvPicPr>
          <p:cNvPr id="66" name="Google Shape;66;p14"/>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67" name="Google Shape;67;p14"/>
          <p:cNvSpPr txBox="1"/>
          <p:nvPr/>
        </p:nvSpPr>
        <p:spPr>
          <a:xfrm>
            <a:off x="173600" y="11054901"/>
            <a:ext cx="17072100" cy="1350600"/>
          </a:xfrm>
          <a:prstGeom prst="rect">
            <a:avLst/>
          </a:prstGeom>
          <a:noFill/>
          <a:ln>
            <a:noFill/>
          </a:ln>
        </p:spPr>
        <p:txBody>
          <a:bodyPr anchorCtr="0" anchor="t" bIns="191875" lIns="191875" spcFirstLastPara="1" rIns="191875" wrap="square" tIns="191875">
            <a:noAutofit/>
          </a:bodyPr>
          <a:lstStyle/>
          <a:p>
            <a:pPr indent="-723900" lvl="0" marL="965200" rtl="0" algn="ctr">
              <a:spcBef>
                <a:spcPts val="0"/>
              </a:spcBef>
              <a:spcAft>
                <a:spcPts val="0"/>
              </a:spcAft>
              <a:buClr>
                <a:srgbClr val="38761D"/>
              </a:buClr>
              <a:buSzPts val="3800"/>
              <a:buFont typeface="Calibri"/>
              <a:buChar char="★"/>
            </a:pPr>
            <a:r>
              <a:rPr lang="en" sz="3800">
                <a:latin typeface="Calibri"/>
                <a:ea typeface="Calibri"/>
                <a:cs typeface="Calibri"/>
                <a:sym typeface="Calibri"/>
              </a:rPr>
              <a:t>Symptoms and signs of chronic cerebral and meningitis infection: over long period or can be recurrent</a:t>
            </a:r>
            <a:endParaRPr sz="3800">
              <a:latin typeface="Calibri"/>
              <a:ea typeface="Calibri"/>
              <a:cs typeface="Calibri"/>
              <a:sym typeface="Calibri"/>
            </a:endParaRPr>
          </a:p>
          <a:p>
            <a:pPr indent="0" lvl="0" marL="0" rtl="0" algn="l">
              <a:spcBef>
                <a:spcPts val="0"/>
              </a:spcBef>
              <a:spcAft>
                <a:spcPts val="0"/>
              </a:spcAft>
              <a:buNone/>
            </a:pPr>
            <a:r>
              <a:t/>
            </a:r>
            <a:endParaRPr sz="2900">
              <a:latin typeface="Calibri"/>
              <a:ea typeface="Calibri"/>
              <a:cs typeface="Calibri"/>
              <a:sym typeface="Calibri"/>
            </a:endParaRPr>
          </a:p>
        </p:txBody>
      </p:sp>
      <p:graphicFrame>
        <p:nvGraphicFramePr>
          <p:cNvPr id="68" name="Google Shape;68;p14"/>
          <p:cNvGraphicFramePr/>
          <p:nvPr/>
        </p:nvGraphicFramePr>
        <p:xfrm>
          <a:off x="1209549" y="13181080"/>
          <a:ext cx="3000000" cy="3000000"/>
        </p:xfrm>
        <a:graphic>
          <a:graphicData uri="http://schemas.openxmlformats.org/drawingml/2006/table">
            <a:tbl>
              <a:tblPr>
                <a:noFill/>
                <a:tableStyleId>{BB0D6DF8-5C5F-4A8E-A8A5-9C66800BDC63}</a:tableStyleId>
              </a:tblPr>
              <a:tblGrid>
                <a:gridCol w="7432950"/>
                <a:gridCol w="7877650"/>
              </a:tblGrid>
              <a:tr h="948975">
                <a:tc>
                  <a:txBody>
                    <a:bodyPr>
                      <a:noAutofit/>
                    </a:bodyPr>
                    <a:lstStyle/>
                    <a:p>
                      <a:pPr indent="0" lvl="0" marL="0" rtl="0" algn="ctr">
                        <a:spcBef>
                          <a:spcPts val="0"/>
                        </a:spcBef>
                        <a:spcAft>
                          <a:spcPts val="0"/>
                        </a:spcAft>
                        <a:buClr>
                          <a:schemeClr val="dk1"/>
                        </a:buClr>
                        <a:buSzPts val="2300"/>
                        <a:buFont typeface="Arial"/>
                        <a:buNone/>
                      </a:pPr>
                      <a:r>
                        <a:rPr b="1" lang="en" sz="3700">
                          <a:solidFill>
                            <a:schemeClr val="dk1"/>
                          </a:solidFill>
                          <a:latin typeface="Josefin Sans"/>
                          <a:ea typeface="Josefin Sans"/>
                          <a:cs typeface="Josefin Sans"/>
                          <a:sym typeface="Josefin Sans"/>
                        </a:rPr>
                        <a:t>SYMPTOM:</a:t>
                      </a:r>
                      <a:endParaRPr b="1"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c>
                  <a:txBody>
                    <a:bodyPr>
                      <a:noAutofit/>
                    </a:bodyPr>
                    <a:lstStyle/>
                    <a:p>
                      <a:pPr indent="0" lvl="0" marL="0" rtl="0" algn="ctr">
                        <a:spcBef>
                          <a:spcPts val="0"/>
                        </a:spcBef>
                        <a:spcAft>
                          <a:spcPts val="0"/>
                        </a:spcAft>
                        <a:buClr>
                          <a:schemeClr val="dk1"/>
                        </a:buClr>
                        <a:buSzPts val="2300"/>
                        <a:buFont typeface="Arial"/>
                        <a:buNone/>
                      </a:pPr>
                      <a:r>
                        <a:rPr b="1" lang="en" sz="3700">
                          <a:solidFill>
                            <a:schemeClr val="dk1"/>
                          </a:solidFill>
                          <a:latin typeface="Josefin Sans"/>
                          <a:ea typeface="Josefin Sans"/>
                          <a:cs typeface="Josefin Sans"/>
                          <a:sym typeface="Josefin Sans"/>
                        </a:rPr>
                        <a:t>SIGN:</a:t>
                      </a:r>
                      <a:endParaRPr b="1"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r>
              <a:tr h="778325">
                <a:tc>
                  <a:txBody>
                    <a:bodyPr>
                      <a:noAutofit/>
                    </a:bodyPr>
                    <a:lstStyle/>
                    <a:p>
                      <a:pPr indent="0" lvl="0" marL="0" rtl="0" algn="ctr">
                        <a:spcBef>
                          <a:spcPts val="0"/>
                        </a:spcBef>
                        <a:spcAft>
                          <a:spcPts val="0"/>
                        </a:spcAft>
                        <a:buNone/>
                      </a:pPr>
                      <a:r>
                        <a:rPr lang="en" sz="2900">
                          <a:solidFill>
                            <a:srgbClr val="FF0000"/>
                          </a:solidFill>
                          <a:latin typeface="Calibri"/>
                          <a:ea typeface="Calibri"/>
                          <a:cs typeface="Calibri"/>
                          <a:sym typeface="Calibri"/>
                        </a:rPr>
                        <a:t>Chronic headache</a:t>
                      </a:r>
                      <a:endParaRPr sz="2900">
                        <a:solidFill>
                          <a:srgbClr val="FF0000"/>
                        </a:solidFill>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900">
                          <a:solidFill>
                            <a:schemeClr val="dk1"/>
                          </a:solidFill>
                          <a:latin typeface="Calibri"/>
                          <a:ea typeface="Calibri"/>
                          <a:cs typeface="Calibri"/>
                          <a:sym typeface="Calibri"/>
                        </a:rPr>
                        <a:t>+/-Papilloedema</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206150">
                <a:tc>
                  <a:txBody>
                    <a:bodyPr>
                      <a:no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Neck or back pain</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Brudzinski or Kerning 'positive sign of meningeal irritation</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834450">
                <a:tc>
                  <a:txBody>
                    <a:bodyPr>
                      <a:no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Change in personality</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900">
                          <a:solidFill>
                            <a:schemeClr val="dk1"/>
                          </a:solidFill>
                          <a:latin typeface="Calibri"/>
                          <a:ea typeface="Calibri"/>
                          <a:cs typeface="Calibri"/>
                          <a:sym typeface="Calibri"/>
                        </a:rPr>
                        <a:t>Altered mental status, memory loss, etc</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706900">
                <a:tc>
                  <a:txBody>
                    <a:bodyPr>
                      <a:no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Facial weakness</a:t>
                      </a:r>
                      <a:endParaRPr sz="2900">
                        <a:solidFill>
                          <a:schemeClr val="dk1"/>
                        </a:solidFill>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900">
                          <a:solidFill>
                            <a:schemeClr val="dk1"/>
                          </a:solidFill>
                          <a:latin typeface="Calibri"/>
                          <a:ea typeface="Calibri"/>
                          <a:cs typeface="Calibri"/>
                          <a:sym typeface="Calibri"/>
                        </a:rPr>
                        <a:t>Seventh nerve palsy</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778375">
                <a:tc>
                  <a:txBody>
                    <a:bodyPr>
                      <a:no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Double vision ,visual loss</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469900" lvl="0" marL="939800" rtl="0" algn="ctr">
                        <a:lnSpc>
                          <a:spcPct val="115000"/>
                        </a:lnSpc>
                        <a:spcBef>
                          <a:spcPts val="0"/>
                        </a:spcBef>
                        <a:spcAft>
                          <a:spcPts val="0"/>
                        </a:spcAft>
                        <a:buClr>
                          <a:schemeClr val="dk1"/>
                        </a:buClr>
                        <a:buSzPts val="2900"/>
                        <a:buFont typeface="Calibri"/>
                        <a:buNone/>
                      </a:pPr>
                      <a:r>
                        <a:rPr lang="en" sz="2900">
                          <a:solidFill>
                            <a:schemeClr val="dk1"/>
                          </a:solidFill>
                          <a:latin typeface="Calibri"/>
                          <a:ea typeface="Calibri"/>
                          <a:cs typeface="Calibri"/>
                          <a:sym typeface="Calibri"/>
                        </a:rPr>
                        <a:t>3,4,6 th,Nerve palsy</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720050">
                <a:tc>
                  <a:txBody>
                    <a:bodyPr>
                      <a:no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Arm and leg weakness</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469900" lvl="0" marL="939800" rtl="0" algn="ctr">
                        <a:lnSpc>
                          <a:spcPct val="115000"/>
                        </a:lnSpc>
                        <a:spcBef>
                          <a:spcPts val="0"/>
                        </a:spcBef>
                        <a:spcAft>
                          <a:spcPts val="0"/>
                        </a:spcAft>
                        <a:buClr>
                          <a:schemeClr val="dk1"/>
                        </a:buClr>
                        <a:buSzPts val="2900"/>
                        <a:buFont typeface="Calibri"/>
                        <a:buNone/>
                      </a:pPr>
                      <a:r>
                        <a:rPr lang="en" sz="2900">
                          <a:solidFill>
                            <a:schemeClr val="dk1"/>
                          </a:solidFill>
                          <a:latin typeface="Calibri"/>
                          <a:ea typeface="Calibri"/>
                          <a:cs typeface="Calibri"/>
                          <a:sym typeface="Calibri"/>
                        </a:rPr>
                        <a:t>Ataxia</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858325">
                <a:tc>
                  <a:txBody>
                    <a:bodyPr>
                      <a:no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C</a:t>
                      </a:r>
                      <a:r>
                        <a:rPr lang="en" sz="2900">
                          <a:solidFill>
                            <a:schemeClr val="dk1"/>
                          </a:solidFill>
                          <a:latin typeface="Calibri"/>
                          <a:ea typeface="Calibri"/>
                          <a:cs typeface="Calibri"/>
                          <a:sym typeface="Calibri"/>
                        </a:rPr>
                        <a:t>lumsiness</a:t>
                      </a:r>
                      <a:endParaRPr sz="2900">
                        <a:solidFill>
                          <a:schemeClr val="dk1"/>
                        </a:solidFill>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469900" lvl="0" marL="939800" rtl="0" algn="ctr">
                        <a:lnSpc>
                          <a:spcPct val="115000"/>
                        </a:lnSpc>
                        <a:spcBef>
                          <a:spcPts val="0"/>
                        </a:spcBef>
                        <a:spcAft>
                          <a:spcPts val="0"/>
                        </a:spcAft>
                        <a:buNone/>
                      </a:pPr>
                      <a:r>
                        <a:rPr lang="en" sz="2900">
                          <a:solidFill>
                            <a:schemeClr val="dk1"/>
                          </a:solidFill>
                          <a:latin typeface="Calibri"/>
                          <a:ea typeface="Calibri"/>
                          <a:cs typeface="Calibri"/>
                          <a:sym typeface="Calibri"/>
                        </a:rPr>
                        <a:t>Hydrocephalus</a:t>
                      </a:r>
                      <a:r>
                        <a:rPr lang="en" sz="2900">
                          <a:solidFill>
                            <a:srgbClr val="999999"/>
                          </a:solidFill>
                          <a:latin typeface="Calibri"/>
                          <a:ea typeface="Calibri"/>
                          <a:cs typeface="Calibri"/>
                          <a:sym typeface="Calibri"/>
                        </a:rPr>
                        <a:t> </a:t>
                      </a:r>
                      <a:r>
                        <a:rPr lang="en" sz="2400">
                          <a:solidFill>
                            <a:srgbClr val="999999"/>
                          </a:solidFill>
                          <a:latin typeface="Calibri"/>
                          <a:ea typeface="Calibri"/>
                          <a:cs typeface="Calibri"/>
                          <a:sym typeface="Calibri"/>
                        </a:rPr>
                        <a:t>(bc of increase in ICP)</a:t>
                      </a:r>
                      <a:endParaRPr sz="2400">
                        <a:solidFill>
                          <a:srgbClr val="999999"/>
                        </a:solidFill>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p15"/>
          <p:cNvPicPr preferRelativeResize="0"/>
          <p:nvPr/>
        </p:nvPicPr>
        <p:blipFill>
          <a:blip r:embed="rId4">
            <a:alphaModFix/>
          </a:blip>
          <a:stretch>
            <a:fillRect/>
          </a:stretch>
        </p:blipFill>
        <p:spPr>
          <a:xfrm>
            <a:off x="5118366" y="2077406"/>
            <a:ext cx="7569149" cy="943211"/>
          </a:xfrm>
          <a:prstGeom prst="rect">
            <a:avLst/>
          </a:prstGeom>
          <a:noFill/>
          <a:ln>
            <a:noFill/>
          </a:ln>
        </p:spPr>
      </p:pic>
      <p:graphicFrame>
        <p:nvGraphicFramePr>
          <p:cNvPr id="74" name="Google Shape;74;p15"/>
          <p:cNvGraphicFramePr/>
          <p:nvPr/>
        </p:nvGraphicFramePr>
        <p:xfrm>
          <a:off x="855188" y="6309412"/>
          <a:ext cx="3000000" cy="3000000"/>
        </p:xfrm>
        <a:graphic>
          <a:graphicData uri="http://schemas.openxmlformats.org/drawingml/2006/table">
            <a:tbl>
              <a:tblPr>
                <a:noFill/>
                <a:tableStyleId>{BB0D6DF8-5C5F-4A8E-A8A5-9C66800BDC63}</a:tableStyleId>
              </a:tblPr>
              <a:tblGrid>
                <a:gridCol w="4621375"/>
                <a:gridCol w="11087425"/>
              </a:tblGrid>
              <a:tr h="4555500">
                <a:tc>
                  <a:txBody>
                    <a:bodyPr>
                      <a:noAutofit/>
                    </a:bodyPr>
                    <a:lstStyle/>
                    <a:p>
                      <a:pPr indent="0" lvl="0" marL="0" rtl="0" algn="ctr">
                        <a:spcBef>
                          <a:spcPts val="0"/>
                        </a:spcBef>
                        <a:spcAft>
                          <a:spcPts val="0"/>
                        </a:spcAft>
                        <a:buNone/>
                      </a:pPr>
                      <a:r>
                        <a:t/>
                      </a:r>
                      <a:endParaRPr b="1" sz="37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b="1" sz="37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b="1" sz="3700">
                        <a:solidFill>
                          <a:schemeClr val="dk1"/>
                        </a:solidFill>
                        <a:latin typeface="Josefin Sans"/>
                        <a:ea typeface="Josefin Sans"/>
                        <a:cs typeface="Josefin Sans"/>
                        <a:sym typeface="Josefin Sans"/>
                      </a:endParaRPr>
                    </a:p>
                    <a:p>
                      <a:pPr indent="0" lvl="0" marL="0" rtl="0" algn="ctr">
                        <a:spcBef>
                          <a:spcPts val="0"/>
                        </a:spcBef>
                        <a:spcAft>
                          <a:spcPts val="0"/>
                        </a:spcAft>
                        <a:buNone/>
                      </a:pPr>
                      <a:r>
                        <a:rPr b="1" lang="en" sz="3700">
                          <a:solidFill>
                            <a:schemeClr val="dk1"/>
                          </a:solidFill>
                          <a:latin typeface="Josefin Sans"/>
                          <a:ea typeface="Josefin Sans"/>
                          <a:cs typeface="Josefin Sans"/>
                          <a:sym typeface="Josefin Sans"/>
                        </a:rPr>
                        <a:t>Bacterial</a:t>
                      </a:r>
                      <a:endParaRPr b="1" sz="3700">
                        <a:solidFill>
                          <a:schemeClr val="dk1"/>
                        </a:solidFill>
                        <a:latin typeface="Josefin Sans"/>
                        <a:ea typeface="Josefin Sans"/>
                        <a:cs typeface="Josefin Sans"/>
                        <a:sym typeface="Josefin Sans"/>
                      </a:endParaRPr>
                    </a:p>
                    <a:p>
                      <a:pPr indent="0" lvl="0" marL="0" rtl="0" algn="ctr">
                        <a:spcBef>
                          <a:spcPts val="0"/>
                        </a:spcBef>
                        <a:spcAft>
                          <a:spcPts val="0"/>
                        </a:spcAft>
                        <a:buNone/>
                      </a:pPr>
                      <a:r>
                        <a:rPr b="1" lang="en" sz="3700">
                          <a:solidFill>
                            <a:schemeClr val="dk1"/>
                          </a:solidFill>
                          <a:latin typeface="Josefin Sans"/>
                          <a:ea typeface="Josefin Sans"/>
                          <a:cs typeface="Josefin Sans"/>
                          <a:sym typeface="Josefin Sans"/>
                        </a:rPr>
                        <a:t>Most important</a:t>
                      </a:r>
                      <a:endParaRPr b="1" sz="37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c>
                  <a:txBody>
                    <a:bodyPr>
                      <a:noAutofit/>
                    </a:bodyPr>
                    <a:lstStyle/>
                    <a:p>
                      <a:pPr indent="-641350" lvl="0" marL="939800" rtl="0" algn="l">
                        <a:lnSpc>
                          <a:spcPct val="115000"/>
                        </a:lnSpc>
                        <a:spcBef>
                          <a:spcPts val="0"/>
                        </a:spcBef>
                        <a:spcAft>
                          <a:spcPts val="0"/>
                        </a:spcAft>
                        <a:buClr>
                          <a:srgbClr val="FF0000"/>
                        </a:buClr>
                        <a:buSzPts val="2700"/>
                        <a:buFont typeface="Comic Sans MS"/>
                        <a:buChar char="●"/>
                      </a:pPr>
                      <a:r>
                        <a:rPr b="1" lang="en" sz="2700" u="sng">
                          <a:solidFill>
                            <a:srgbClr val="FF0000"/>
                          </a:solidFill>
                          <a:latin typeface="Calibri"/>
                          <a:ea typeface="Calibri"/>
                          <a:cs typeface="Calibri"/>
                          <a:sym typeface="Calibri"/>
                        </a:rPr>
                        <a:t>Tuberculosis </a:t>
                      </a:r>
                      <a:endParaRPr b="1" sz="2700" u="sng">
                        <a:solidFill>
                          <a:srgbClr val="FF0000"/>
                        </a:solidFill>
                        <a:latin typeface="Calibri"/>
                        <a:ea typeface="Calibri"/>
                        <a:cs typeface="Calibri"/>
                        <a:sym typeface="Calibri"/>
                      </a:endParaRPr>
                    </a:p>
                    <a:p>
                      <a:pPr indent="-641350" lvl="0" marL="939800" rtl="0" algn="l">
                        <a:lnSpc>
                          <a:spcPct val="115000"/>
                        </a:lnSpc>
                        <a:spcBef>
                          <a:spcPts val="0"/>
                        </a:spcBef>
                        <a:spcAft>
                          <a:spcPts val="0"/>
                        </a:spcAft>
                        <a:buClr>
                          <a:srgbClr val="FF0000"/>
                        </a:buClr>
                        <a:buSzPts val="2700"/>
                        <a:buFont typeface="Calibri"/>
                        <a:buChar char="●"/>
                      </a:pPr>
                      <a:r>
                        <a:rPr b="1" lang="en" sz="2700" u="sng">
                          <a:solidFill>
                            <a:srgbClr val="FF0000"/>
                          </a:solidFill>
                          <a:latin typeface="Calibri"/>
                          <a:ea typeface="Calibri"/>
                          <a:cs typeface="Calibri"/>
                          <a:sym typeface="Calibri"/>
                        </a:rPr>
                        <a:t>Brucellosis</a:t>
                      </a:r>
                      <a:endParaRPr b="1" sz="2700" u="sng">
                        <a:solidFill>
                          <a:srgbClr val="FF0000"/>
                        </a:solidFill>
                        <a:latin typeface="Calibri"/>
                        <a:ea typeface="Calibri"/>
                        <a:cs typeface="Calibri"/>
                        <a:sym typeface="Calibri"/>
                      </a:endParaRPr>
                    </a:p>
                    <a:p>
                      <a:pPr indent="-641350" lvl="0" marL="939800" rtl="0" algn="l">
                        <a:lnSpc>
                          <a:spcPct val="115000"/>
                        </a:lnSpc>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Partially treated acute meningitis</a:t>
                      </a:r>
                      <a:endParaRPr sz="2700">
                        <a:solidFill>
                          <a:schemeClr val="dk1"/>
                        </a:solidFill>
                        <a:latin typeface="Calibri"/>
                        <a:ea typeface="Calibri"/>
                        <a:cs typeface="Calibri"/>
                        <a:sym typeface="Calibri"/>
                      </a:endParaRPr>
                    </a:p>
                    <a:p>
                      <a:pPr indent="-641350" lvl="0" marL="939800" rtl="0" algn="l">
                        <a:lnSpc>
                          <a:spcPct val="115000"/>
                        </a:lnSpc>
                        <a:spcBef>
                          <a:spcPts val="0"/>
                        </a:spcBef>
                        <a:spcAft>
                          <a:spcPts val="0"/>
                        </a:spcAft>
                        <a:buClr>
                          <a:srgbClr val="000000"/>
                        </a:buClr>
                        <a:buSzPts val="2700"/>
                        <a:buFont typeface="Comic Sans MS"/>
                        <a:buChar char="●"/>
                      </a:pPr>
                      <a:r>
                        <a:rPr lang="en" sz="2700">
                          <a:latin typeface="Calibri"/>
                          <a:ea typeface="Calibri"/>
                          <a:cs typeface="Calibri"/>
                          <a:sym typeface="Calibri"/>
                        </a:rPr>
                        <a:t>Syphilis-caused by </a:t>
                      </a:r>
                      <a:r>
                        <a:rPr b="1" lang="en" sz="2700">
                          <a:latin typeface="Calibri"/>
                          <a:ea typeface="Calibri"/>
                          <a:cs typeface="Calibri"/>
                          <a:sym typeface="Calibri"/>
                        </a:rPr>
                        <a:t>Treponema Pallidium</a:t>
                      </a:r>
                      <a:r>
                        <a:rPr b="1" lang="en" sz="1800">
                          <a:latin typeface="Calibri"/>
                          <a:ea typeface="Calibri"/>
                          <a:cs typeface="Calibri"/>
                          <a:sym typeface="Calibri"/>
                        </a:rPr>
                        <a:t> </a:t>
                      </a:r>
                      <a:endParaRPr b="1" sz="1800">
                        <a:latin typeface="Calibri"/>
                        <a:ea typeface="Calibri"/>
                        <a:cs typeface="Calibri"/>
                        <a:sym typeface="Calibri"/>
                      </a:endParaRPr>
                    </a:p>
                    <a:p>
                      <a:pPr indent="-641350" lvl="0" marL="939800" rtl="0" algn="l">
                        <a:lnSpc>
                          <a:spcPct val="115000"/>
                        </a:lnSpc>
                        <a:spcBef>
                          <a:spcPts val="0"/>
                        </a:spcBef>
                        <a:spcAft>
                          <a:spcPts val="0"/>
                        </a:spcAft>
                        <a:buClr>
                          <a:schemeClr val="dk1"/>
                        </a:buClr>
                        <a:buSzPts val="2700"/>
                        <a:buFont typeface="Comic Sans MS"/>
                        <a:buChar char="●"/>
                      </a:pPr>
                      <a:r>
                        <a:rPr lang="en" sz="2700">
                          <a:solidFill>
                            <a:schemeClr val="dk1"/>
                          </a:solidFill>
                          <a:latin typeface="Calibri"/>
                          <a:ea typeface="Calibri"/>
                          <a:cs typeface="Calibri"/>
                          <a:sym typeface="Calibri"/>
                        </a:rPr>
                        <a:t>Liptosporosis- caused by </a:t>
                      </a:r>
                      <a:r>
                        <a:rPr b="1" lang="en" sz="2700">
                          <a:latin typeface="Calibri"/>
                          <a:ea typeface="Calibri"/>
                          <a:cs typeface="Calibri"/>
                          <a:sym typeface="Calibri"/>
                        </a:rPr>
                        <a:t>L.Icter haemorraghia</a:t>
                      </a:r>
                      <a:r>
                        <a:rPr b="1" lang="en" sz="2700">
                          <a:solidFill>
                            <a:schemeClr val="dk1"/>
                          </a:solidFill>
                          <a:latin typeface="Calibri"/>
                          <a:ea typeface="Calibri"/>
                          <a:cs typeface="Calibri"/>
                          <a:sym typeface="Calibri"/>
                        </a:rPr>
                        <a:t> </a:t>
                      </a:r>
                      <a:r>
                        <a:rPr lang="en" sz="2400">
                          <a:solidFill>
                            <a:srgbClr val="999999"/>
                          </a:solidFill>
                          <a:latin typeface="Calibri"/>
                          <a:ea typeface="Calibri"/>
                          <a:cs typeface="Calibri"/>
                          <a:sym typeface="Calibri"/>
                        </a:rPr>
                        <a:t>(south america &amp; india)</a:t>
                      </a:r>
                      <a:endParaRPr sz="2400">
                        <a:solidFill>
                          <a:srgbClr val="999999"/>
                        </a:solidFill>
                        <a:latin typeface="Calibri"/>
                        <a:ea typeface="Calibri"/>
                        <a:cs typeface="Calibri"/>
                        <a:sym typeface="Calibri"/>
                      </a:endParaRPr>
                    </a:p>
                    <a:p>
                      <a:pPr indent="-641350" lvl="0" marL="939800" rtl="0" algn="l">
                        <a:lnSpc>
                          <a:spcPct val="115000"/>
                        </a:lnSpc>
                        <a:spcBef>
                          <a:spcPts val="0"/>
                        </a:spcBef>
                        <a:spcAft>
                          <a:spcPts val="0"/>
                        </a:spcAft>
                        <a:buClr>
                          <a:schemeClr val="dk1"/>
                        </a:buClr>
                        <a:buSzPts val="2700"/>
                        <a:buFont typeface="Comic Sans MS"/>
                        <a:buChar char="●"/>
                      </a:pPr>
                      <a:r>
                        <a:rPr lang="en" sz="2700">
                          <a:solidFill>
                            <a:schemeClr val="dk1"/>
                          </a:solidFill>
                          <a:latin typeface="Calibri"/>
                          <a:ea typeface="Calibri"/>
                          <a:cs typeface="Calibri"/>
                          <a:sym typeface="Calibri"/>
                        </a:rPr>
                        <a:t>Lyme disease-caused by</a:t>
                      </a:r>
                      <a:r>
                        <a:rPr b="1" lang="en" sz="2700">
                          <a:solidFill>
                            <a:schemeClr val="dk1"/>
                          </a:solidFill>
                          <a:latin typeface="Calibri"/>
                          <a:ea typeface="Calibri"/>
                          <a:cs typeface="Calibri"/>
                          <a:sym typeface="Calibri"/>
                        </a:rPr>
                        <a:t> </a:t>
                      </a:r>
                      <a:r>
                        <a:rPr b="1" lang="en" sz="2700">
                          <a:latin typeface="Calibri"/>
                          <a:ea typeface="Calibri"/>
                          <a:cs typeface="Calibri"/>
                          <a:sym typeface="Calibri"/>
                        </a:rPr>
                        <a:t>Borrelia burgdorferi</a:t>
                      </a:r>
                      <a:r>
                        <a:rPr b="1" lang="en" sz="2700">
                          <a:solidFill>
                            <a:srgbClr val="FF0000"/>
                          </a:solidFill>
                          <a:latin typeface="Calibri"/>
                          <a:ea typeface="Calibri"/>
                          <a:cs typeface="Calibri"/>
                          <a:sym typeface="Calibri"/>
                        </a:rPr>
                        <a:t> </a:t>
                      </a:r>
                      <a:r>
                        <a:rPr lang="en" sz="2400">
                          <a:solidFill>
                            <a:srgbClr val="999999"/>
                          </a:solidFill>
                          <a:latin typeface="Calibri"/>
                          <a:ea typeface="Calibri"/>
                          <a:cs typeface="Calibri"/>
                          <a:sym typeface="Calibri"/>
                        </a:rPr>
                        <a:t>(north american &amp; europe) </a:t>
                      </a:r>
                      <a:endParaRPr sz="2400">
                        <a:solidFill>
                          <a:srgbClr val="999999"/>
                        </a:solidFill>
                        <a:latin typeface="Calibri"/>
                        <a:ea typeface="Calibri"/>
                        <a:cs typeface="Calibri"/>
                        <a:sym typeface="Calibri"/>
                      </a:endParaRPr>
                    </a:p>
                    <a:p>
                      <a:pPr indent="0" lvl="0" marL="0" rtl="0" algn="l">
                        <a:lnSpc>
                          <a:spcPct val="115000"/>
                        </a:lnSpc>
                        <a:spcBef>
                          <a:spcPts val="0"/>
                        </a:spcBef>
                        <a:spcAft>
                          <a:spcPts val="0"/>
                        </a:spcAft>
                        <a:buNone/>
                      </a:pPr>
                      <a:r>
                        <a:rPr lang="en" sz="2700">
                          <a:solidFill>
                            <a:schemeClr val="dk1"/>
                          </a:solidFill>
                          <a:latin typeface="Calibri"/>
                          <a:ea typeface="Calibri"/>
                          <a:cs typeface="Calibri"/>
                          <a:sym typeface="Calibri"/>
                        </a:rPr>
                        <a:t>         not common in Saudi Arabia</a:t>
                      </a:r>
                      <a:endParaRPr sz="2700">
                        <a:solidFill>
                          <a:schemeClr val="dk1"/>
                        </a:solidFill>
                        <a:latin typeface="Calibri"/>
                        <a:ea typeface="Calibri"/>
                        <a:cs typeface="Calibri"/>
                        <a:sym typeface="Calibri"/>
                      </a:endParaRPr>
                    </a:p>
                    <a:p>
                      <a:pPr indent="-641350" lvl="0" marL="939800" rtl="0" algn="l">
                        <a:lnSpc>
                          <a:spcPct val="115000"/>
                        </a:lnSpc>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Nocardiosis-caused by Nocardia species</a:t>
                      </a:r>
                      <a:r>
                        <a:rPr lang="en" sz="2400">
                          <a:solidFill>
                            <a:srgbClr val="999999"/>
                          </a:solidFill>
                          <a:latin typeface="Calibri"/>
                          <a:ea typeface="Calibri"/>
                          <a:cs typeface="Calibri"/>
                          <a:sym typeface="Calibri"/>
                        </a:rPr>
                        <a:t> (immunocompromised patients)</a:t>
                      </a:r>
                      <a:endParaRPr sz="2400">
                        <a:solidFill>
                          <a:srgbClr val="999999"/>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rPr lang="en" sz="2700">
                          <a:solidFill>
                            <a:schemeClr val="dk1"/>
                          </a:solidFill>
                          <a:latin typeface="Calibri"/>
                          <a:ea typeface="Calibri"/>
                          <a:cs typeface="Calibri"/>
                          <a:sym typeface="Calibri"/>
                        </a:rPr>
                        <a:t>              e.g </a:t>
                      </a:r>
                      <a:r>
                        <a:rPr b="1" lang="en" sz="2700">
                          <a:solidFill>
                            <a:schemeClr val="dk1"/>
                          </a:solidFill>
                          <a:latin typeface="Calibri"/>
                          <a:ea typeface="Calibri"/>
                          <a:cs typeface="Calibri"/>
                          <a:sym typeface="Calibri"/>
                        </a:rPr>
                        <a:t>N. Asteroids</a:t>
                      </a:r>
                      <a:endParaRPr b="1" sz="2700">
                        <a:solidFill>
                          <a:schemeClr val="dk1"/>
                        </a:solidFill>
                        <a:latin typeface="Calibri"/>
                        <a:ea typeface="Calibri"/>
                        <a:cs typeface="Calibri"/>
                        <a:sym typeface="Calibri"/>
                      </a:endParaRPr>
                    </a:p>
                    <a:p>
                      <a:pPr indent="-641350" lvl="0" marL="939800" rtl="0" algn="l">
                        <a:lnSpc>
                          <a:spcPct val="115000"/>
                        </a:lnSpc>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Cerebral abscesses can also same, preferred as chronic infection</a:t>
                      </a:r>
                      <a:endParaRPr b="1" sz="2700">
                        <a:solidFill>
                          <a:schemeClr val="dk1"/>
                        </a:solidFill>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43350">
                <a:tc>
                  <a:txBody>
                    <a:bodyPr>
                      <a:noAutofit/>
                    </a:bodyPr>
                    <a:lstStyle/>
                    <a:p>
                      <a:pPr indent="0" lvl="0" marL="0" rtl="0" algn="ctr">
                        <a:spcBef>
                          <a:spcPts val="0"/>
                        </a:spcBef>
                        <a:spcAft>
                          <a:spcPts val="0"/>
                        </a:spcAft>
                        <a:buNone/>
                      </a:pPr>
                      <a:r>
                        <a:rPr b="1" lang="en" sz="3700">
                          <a:solidFill>
                            <a:schemeClr val="dk1"/>
                          </a:solidFill>
                          <a:latin typeface="Josefin Sans"/>
                          <a:ea typeface="Josefin Sans"/>
                          <a:cs typeface="Josefin Sans"/>
                          <a:sym typeface="Josefin Sans"/>
                        </a:rPr>
                        <a:t>Fungal</a:t>
                      </a:r>
                      <a:endParaRPr b="1" sz="3700">
                        <a:solidFill>
                          <a:schemeClr val="dk1"/>
                        </a:solidFill>
                        <a:latin typeface="Josefin Sans"/>
                        <a:ea typeface="Josefin Sans"/>
                        <a:cs typeface="Josefin Sans"/>
                        <a:sym typeface="Josefin Sans"/>
                      </a:endParaRPr>
                    </a:p>
                    <a:p>
                      <a:pPr indent="0" lvl="0" marL="939800" rtl="0" algn="ctr">
                        <a:spcBef>
                          <a:spcPts val="0"/>
                        </a:spcBef>
                        <a:spcAft>
                          <a:spcPts val="0"/>
                        </a:spcAft>
                        <a:buNone/>
                      </a:pPr>
                      <a:r>
                        <a:t/>
                      </a:r>
                      <a:endParaRPr b="1" sz="3700">
                        <a:solidFill>
                          <a:schemeClr val="dk1"/>
                        </a:solidFill>
                        <a:latin typeface="Josefin Sans"/>
                        <a:ea typeface="Josefin Sans"/>
                        <a:cs typeface="Josefin Sans"/>
                        <a:sym typeface="Josefin Sans"/>
                      </a:endParaRPr>
                    </a:p>
                    <a:p>
                      <a:pPr indent="0" lvl="0" marL="0" rtl="0" algn="ctr">
                        <a:spcBef>
                          <a:spcPts val="0"/>
                        </a:spcBef>
                        <a:spcAft>
                          <a:spcPts val="0"/>
                        </a:spcAft>
                        <a:buNone/>
                      </a:pPr>
                      <a:r>
                        <a:t/>
                      </a:r>
                      <a:endParaRPr sz="2900">
                        <a:latin typeface="Calibri"/>
                        <a:ea typeface="Calibri"/>
                        <a:cs typeface="Calibri"/>
                        <a:sym typeface="Calibri"/>
                      </a:endParaRPr>
                    </a:p>
                  </a:txBody>
                  <a:tcPr marT="188600" marB="188600" marR="193525" marL="193525" anchor="b">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c>
                  <a:txBody>
                    <a:bodyPr>
                      <a:noAutofit/>
                    </a:bodyPr>
                    <a:lstStyle/>
                    <a:p>
                      <a:pPr indent="-641350" lvl="0" marL="939800" rtl="0" algn="l">
                        <a:spcBef>
                          <a:spcPts val="0"/>
                        </a:spcBef>
                        <a:spcAft>
                          <a:spcPts val="0"/>
                        </a:spcAft>
                        <a:buClr>
                          <a:schemeClr val="dk1"/>
                        </a:buClr>
                        <a:buSzPts val="2700"/>
                        <a:buFont typeface="Calibri"/>
                        <a:buChar char="●"/>
                      </a:pPr>
                      <a:r>
                        <a:rPr b="1" lang="en" sz="2700">
                          <a:solidFill>
                            <a:schemeClr val="dk1"/>
                          </a:solidFill>
                          <a:latin typeface="Calibri"/>
                          <a:ea typeface="Calibri"/>
                          <a:cs typeface="Calibri"/>
                          <a:sym typeface="Calibri"/>
                        </a:rPr>
                        <a:t>Cryptococcus neoformans </a:t>
                      </a:r>
                      <a:r>
                        <a:rPr lang="en" sz="2400">
                          <a:solidFill>
                            <a:srgbClr val="999999"/>
                          </a:solidFill>
                          <a:latin typeface="Calibri"/>
                          <a:ea typeface="Calibri"/>
                          <a:cs typeface="Calibri"/>
                          <a:sym typeface="Calibri"/>
                        </a:rPr>
                        <a:t>(in HIV </a:t>
                      </a:r>
                      <a:r>
                        <a:rPr lang="en" sz="2400">
                          <a:solidFill>
                            <a:srgbClr val="999999"/>
                          </a:solidFill>
                          <a:latin typeface="Calibri"/>
                          <a:ea typeface="Calibri"/>
                          <a:cs typeface="Calibri"/>
                          <a:sym typeface="Calibri"/>
                        </a:rPr>
                        <a:t>patients</a:t>
                      </a:r>
                      <a:r>
                        <a:rPr lang="en" sz="2400">
                          <a:solidFill>
                            <a:srgbClr val="999999"/>
                          </a:solidFill>
                          <a:latin typeface="Calibri"/>
                          <a:ea typeface="Calibri"/>
                          <a:cs typeface="Calibri"/>
                          <a:sym typeface="Calibri"/>
                        </a:rPr>
                        <a:t>)</a:t>
                      </a:r>
                      <a:endParaRPr sz="2400">
                        <a:solidFill>
                          <a:srgbClr val="999999"/>
                        </a:solidFill>
                        <a:latin typeface="Calibri"/>
                        <a:ea typeface="Calibri"/>
                        <a:cs typeface="Calibri"/>
                        <a:sym typeface="Calibri"/>
                      </a:endParaRPr>
                    </a:p>
                    <a:p>
                      <a:pPr indent="-641350" lvl="0" marL="939800" rtl="0" algn="l">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Candida species in Saudi Arabia species </a:t>
                      </a:r>
                      <a:endParaRPr sz="2700">
                        <a:solidFill>
                          <a:schemeClr val="dk1"/>
                        </a:solidFill>
                        <a:latin typeface="Calibri"/>
                        <a:ea typeface="Calibri"/>
                        <a:cs typeface="Calibri"/>
                        <a:sym typeface="Calibri"/>
                      </a:endParaRPr>
                    </a:p>
                    <a:p>
                      <a:pPr indent="0" lvl="0" marL="939800" rtl="0" algn="l">
                        <a:spcBef>
                          <a:spcPts val="0"/>
                        </a:spcBef>
                        <a:spcAft>
                          <a:spcPts val="0"/>
                        </a:spcAft>
                        <a:buNone/>
                      </a:pPr>
                      <a:r>
                        <a:rPr lang="en" sz="2700">
                          <a:solidFill>
                            <a:schemeClr val="dk1"/>
                          </a:solidFill>
                          <a:latin typeface="Calibri"/>
                          <a:ea typeface="Calibri"/>
                          <a:cs typeface="Calibri"/>
                          <a:sym typeface="Calibri"/>
                        </a:rPr>
                        <a:t>mainly </a:t>
                      </a:r>
                      <a:r>
                        <a:rPr b="1" lang="en" sz="2700">
                          <a:solidFill>
                            <a:schemeClr val="dk1"/>
                          </a:solidFill>
                          <a:latin typeface="Calibri"/>
                          <a:ea typeface="Calibri"/>
                          <a:cs typeface="Calibri"/>
                          <a:sym typeface="Calibri"/>
                        </a:rPr>
                        <a:t>Candida albicans </a:t>
                      </a:r>
                      <a:r>
                        <a:rPr lang="en" sz="2700">
                          <a:solidFill>
                            <a:schemeClr val="dk1"/>
                          </a:solidFill>
                          <a:latin typeface="Calibri"/>
                          <a:ea typeface="Calibri"/>
                          <a:cs typeface="Calibri"/>
                          <a:sym typeface="Calibri"/>
                        </a:rPr>
                        <a:t>in immunocompromised patients</a:t>
                      </a:r>
                      <a:endParaRPr sz="2700">
                        <a:solidFill>
                          <a:schemeClr val="dk1"/>
                        </a:solidFill>
                        <a:latin typeface="Calibri"/>
                        <a:ea typeface="Calibri"/>
                        <a:cs typeface="Calibri"/>
                        <a:sym typeface="Calibri"/>
                      </a:endParaRPr>
                    </a:p>
                    <a:p>
                      <a:pPr indent="-641350" lvl="0" marL="939800" rtl="0" algn="l">
                        <a:spcBef>
                          <a:spcPts val="0"/>
                        </a:spcBef>
                        <a:spcAft>
                          <a:spcPts val="0"/>
                        </a:spcAft>
                        <a:buClr>
                          <a:schemeClr val="dk1"/>
                        </a:buClr>
                        <a:buSzPts val="2700"/>
                        <a:buFont typeface="Calibri"/>
                        <a:buChar char="●"/>
                      </a:pPr>
                      <a:r>
                        <a:rPr b="1" lang="en" sz="2700">
                          <a:solidFill>
                            <a:schemeClr val="dk1"/>
                          </a:solidFill>
                          <a:latin typeface="Calibri"/>
                          <a:ea typeface="Calibri"/>
                          <a:cs typeface="Calibri"/>
                          <a:sym typeface="Calibri"/>
                        </a:rPr>
                        <a:t>Aspergillus species</a:t>
                      </a:r>
                      <a:endParaRPr b="1" sz="2700">
                        <a:solidFill>
                          <a:schemeClr val="dk1"/>
                        </a:solidFill>
                        <a:latin typeface="Calibri"/>
                        <a:ea typeface="Calibri"/>
                        <a:cs typeface="Calibri"/>
                        <a:sym typeface="Calibri"/>
                      </a:endParaRPr>
                    </a:p>
                    <a:p>
                      <a:pPr indent="-641350" lvl="0" marL="939800" rtl="0" algn="l">
                        <a:spcBef>
                          <a:spcPts val="0"/>
                        </a:spcBef>
                        <a:spcAft>
                          <a:spcPts val="0"/>
                        </a:spcAft>
                        <a:buClr>
                          <a:schemeClr val="dk1"/>
                        </a:buClr>
                        <a:buSzPts val="2700"/>
                        <a:buFont typeface="Calibri"/>
                        <a:buChar char="●"/>
                      </a:pPr>
                      <a:r>
                        <a:rPr b="1" lang="en" sz="2700">
                          <a:solidFill>
                            <a:schemeClr val="dk1"/>
                          </a:solidFill>
                          <a:latin typeface="Calibri"/>
                          <a:ea typeface="Calibri"/>
                          <a:cs typeface="Calibri"/>
                          <a:sym typeface="Calibri"/>
                        </a:rPr>
                        <a:t>Histoplasma capsulatum</a:t>
                      </a:r>
                      <a:endParaRPr sz="2900">
                        <a:latin typeface="Calibri"/>
                        <a:ea typeface="Calibri"/>
                        <a:cs typeface="Calibri"/>
                        <a:sym typeface="Calibri"/>
                      </a:endParaRPr>
                    </a:p>
                  </a:txBody>
                  <a:tcPr marT="188600" marB="188600" marR="193525" marL="193525" anchor="b">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713950">
                <a:tc>
                  <a:txBody>
                    <a:bodyPr>
                      <a:noAutofit/>
                    </a:bodyPr>
                    <a:lstStyle/>
                    <a:p>
                      <a:pPr indent="0" lvl="0" marL="0" rtl="0" algn="ctr">
                        <a:spcBef>
                          <a:spcPts val="0"/>
                        </a:spcBef>
                        <a:spcAft>
                          <a:spcPts val="0"/>
                        </a:spcAft>
                        <a:buNone/>
                      </a:pPr>
                      <a:r>
                        <a:t/>
                      </a:r>
                      <a:endParaRPr b="1" sz="3700">
                        <a:solidFill>
                          <a:schemeClr val="dk1"/>
                        </a:solidFill>
                        <a:latin typeface="Josefin Sans"/>
                        <a:ea typeface="Josefin Sans"/>
                        <a:cs typeface="Josefin Sans"/>
                        <a:sym typeface="Josefin Sans"/>
                      </a:endParaRPr>
                    </a:p>
                    <a:p>
                      <a:pPr indent="0" lvl="0" marL="0" rtl="0" algn="ctr">
                        <a:spcBef>
                          <a:spcPts val="0"/>
                        </a:spcBef>
                        <a:spcAft>
                          <a:spcPts val="0"/>
                        </a:spcAft>
                        <a:buNone/>
                      </a:pPr>
                      <a:r>
                        <a:rPr b="1" lang="en" sz="3700">
                          <a:solidFill>
                            <a:schemeClr val="dk1"/>
                          </a:solidFill>
                          <a:latin typeface="Josefin Sans"/>
                          <a:ea typeface="Josefin Sans"/>
                          <a:cs typeface="Josefin Sans"/>
                          <a:sym typeface="Josefin Sans"/>
                        </a:rPr>
                        <a:t>Parasitic</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c>
                  <a:txBody>
                    <a:bodyPr>
                      <a:noAutofit/>
                    </a:bodyPr>
                    <a:lstStyle/>
                    <a:p>
                      <a:pPr indent="-641350" lvl="0" marL="939800" rtl="0" algn="l">
                        <a:lnSpc>
                          <a:spcPct val="115000"/>
                        </a:lnSpc>
                        <a:spcBef>
                          <a:spcPts val="0"/>
                        </a:spcBef>
                        <a:spcAft>
                          <a:spcPts val="0"/>
                        </a:spcAft>
                        <a:buClr>
                          <a:schemeClr val="dk1"/>
                        </a:buClr>
                        <a:buSzPts val="2700"/>
                        <a:buFont typeface="Comic Sans MS"/>
                        <a:buChar char="●"/>
                      </a:pPr>
                      <a:r>
                        <a:rPr b="1" lang="en" sz="2700">
                          <a:solidFill>
                            <a:schemeClr val="dk1"/>
                          </a:solidFill>
                          <a:latin typeface="Calibri"/>
                          <a:ea typeface="Calibri"/>
                          <a:cs typeface="Calibri"/>
                          <a:sym typeface="Calibri"/>
                        </a:rPr>
                        <a:t>Toxoplasma gonodii </a:t>
                      </a:r>
                      <a:r>
                        <a:rPr lang="en" sz="2700">
                          <a:solidFill>
                            <a:schemeClr val="dk1"/>
                          </a:solidFill>
                          <a:latin typeface="Calibri"/>
                          <a:ea typeface="Calibri"/>
                          <a:cs typeface="Calibri"/>
                          <a:sym typeface="Calibri"/>
                        </a:rPr>
                        <a:t>(most common) </a:t>
                      </a:r>
                      <a:r>
                        <a:rPr lang="en" sz="2400">
                          <a:solidFill>
                            <a:srgbClr val="999999"/>
                          </a:solidFill>
                          <a:latin typeface="Calibri"/>
                          <a:ea typeface="Calibri"/>
                          <a:cs typeface="Calibri"/>
                          <a:sym typeface="Calibri"/>
                        </a:rPr>
                        <a:t>acquired</a:t>
                      </a:r>
                      <a:r>
                        <a:rPr lang="en" sz="2400">
                          <a:solidFill>
                            <a:srgbClr val="999999"/>
                          </a:solidFill>
                          <a:latin typeface="Calibri"/>
                          <a:ea typeface="Calibri"/>
                          <a:cs typeface="Calibri"/>
                          <a:sym typeface="Calibri"/>
                        </a:rPr>
                        <a:t> from cats </a:t>
                      </a:r>
                      <a:endParaRPr sz="2400">
                        <a:solidFill>
                          <a:srgbClr val="999999"/>
                        </a:solidFill>
                        <a:latin typeface="Calibri"/>
                        <a:ea typeface="Calibri"/>
                        <a:cs typeface="Calibri"/>
                        <a:sym typeface="Calibri"/>
                      </a:endParaRPr>
                    </a:p>
                    <a:p>
                      <a:pPr indent="-641350" lvl="0" marL="939800" rtl="0" algn="l">
                        <a:lnSpc>
                          <a:spcPct val="115000"/>
                        </a:lnSpc>
                        <a:spcBef>
                          <a:spcPts val="0"/>
                        </a:spcBef>
                        <a:spcAft>
                          <a:spcPts val="0"/>
                        </a:spcAft>
                        <a:buClr>
                          <a:schemeClr val="dk1"/>
                        </a:buClr>
                        <a:buSzPts val="2700"/>
                        <a:buFont typeface="Comic Sans MS"/>
                        <a:buChar char="●"/>
                      </a:pPr>
                      <a:r>
                        <a:rPr lang="en" sz="2700">
                          <a:solidFill>
                            <a:schemeClr val="dk1"/>
                          </a:solidFill>
                          <a:latin typeface="Calibri"/>
                          <a:ea typeface="Calibri"/>
                          <a:cs typeface="Calibri"/>
                          <a:sym typeface="Calibri"/>
                        </a:rPr>
                        <a:t>Trypanosoiasis:caused by </a:t>
                      </a:r>
                      <a:r>
                        <a:rPr b="1" lang="en" sz="2700">
                          <a:solidFill>
                            <a:schemeClr val="dk1"/>
                          </a:solidFill>
                          <a:latin typeface="Calibri"/>
                          <a:ea typeface="Calibri"/>
                          <a:cs typeface="Calibri"/>
                          <a:sym typeface="Calibri"/>
                        </a:rPr>
                        <a:t>T.gambiense</a:t>
                      </a:r>
                      <a:r>
                        <a:rPr lang="en" sz="2400">
                          <a:solidFill>
                            <a:srgbClr val="999999"/>
                          </a:solidFill>
                          <a:latin typeface="Calibri"/>
                          <a:ea typeface="Calibri"/>
                          <a:cs typeface="Calibri"/>
                          <a:sym typeface="Calibri"/>
                        </a:rPr>
                        <a:t> in south american and africa </a:t>
                      </a:r>
                      <a:endParaRPr sz="2400">
                        <a:solidFill>
                          <a:srgbClr val="999999"/>
                        </a:solidFill>
                        <a:latin typeface="Calibri"/>
                        <a:ea typeface="Calibri"/>
                        <a:cs typeface="Calibri"/>
                        <a:sym typeface="Calibri"/>
                      </a:endParaRPr>
                    </a:p>
                    <a:p>
                      <a:pPr indent="-641350" lvl="0" marL="939800" rtl="0" algn="l">
                        <a:lnSpc>
                          <a:spcPct val="115000"/>
                        </a:lnSpc>
                        <a:spcBef>
                          <a:spcPts val="0"/>
                        </a:spcBef>
                        <a:spcAft>
                          <a:spcPts val="0"/>
                        </a:spcAft>
                        <a:buClr>
                          <a:schemeClr val="dk1"/>
                        </a:buClr>
                        <a:buSzPts val="2700"/>
                        <a:buFont typeface="Comic Sans MS"/>
                        <a:buChar char="●"/>
                      </a:pPr>
                      <a:r>
                        <a:rPr lang="en" sz="2700">
                          <a:solidFill>
                            <a:schemeClr val="dk1"/>
                          </a:solidFill>
                          <a:latin typeface="Calibri"/>
                          <a:ea typeface="Calibri"/>
                          <a:cs typeface="Calibri"/>
                          <a:sym typeface="Calibri"/>
                        </a:rPr>
                        <a:t>Rare causes : </a:t>
                      </a:r>
                      <a:r>
                        <a:rPr b="1" lang="en" sz="2700">
                          <a:solidFill>
                            <a:schemeClr val="dk1"/>
                          </a:solidFill>
                          <a:latin typeface="Calibri"/>
                          <a:ea typeface="Calibri"/>
                          <a:cs typeface="Calibri"/>
                          <a:sym typeface="Calibri"/>
                        </a:rPr>
                        <a:t>Acanthamoeba spp</a:t>
                      </a:r>
                      <a:endParaRPr b="1" sz="2700">
                        <a:solidFill>
                          <a:schemeClr val="dk1"/>
                        </a:solidFill>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956675">
                <a:tc>
                  <a:txBody>
                    <a:bodyPr>
                      <a:noAutofit/>
                    </a:bodyPr>
                    <a:lstStyle/>
                    <a:p>
                      <a:pPr indent="0" lvl="0" marL="0" rtl="0" algn="ctr">
                        <a:spcBef>
                          <a:spcPts val="0"/>
                        </a:spcBef>
                        <a:spcAft>
                          <a:spcPts val="0"/>
                        </a:spcAft>
                        <a:buNone/>
                      </a:pPr>
                      <a:r>
                        <a:t/>
                      </a:r>
                      <a:endParaRPr b="1" sz="3700">
                        <a:solidFill>
                          <a:schemeClr val="dk1"/>
                        </a:solidFill>
                        <a:latin typeface="Josefin Sans"/>
                        <a:ea typeface="Josefin Sans"/>
                        <a:cs typeface="Josefin Sans"/>
                        <a:sym typeface="Josefin Sans"/>
                      </a:endParaRPr>
                    </a:p>
                    <a:p>
                      <a:pPr indent="0" lvl="0" marL="0" rtl="0" algn="ctr">
                        <a:spcBef>
                          <a:spcPts val="0"/>
                        </a:spcBef>
                        <a:spcAft>
                          <a:spcPts val="0"/>
                        </a:spcAft>
                        <a:buNone/>
                      </a:pPr>
                      <a:r>
                        <a:rPr b="1" lang="en" sz="3700">
                          <a:solidFill>
                            <a:schemeClr val="dk1"/>
                          </a:solidFill>
                          <a:latin typeface="Josefin Sans"/>
                          <a:ea typeface="Josefin Sans"/>
                          <a:cs typeface="Josefin Sans"/>
                          <a:sym typeface="Josefin Sans"/>
                        </a:rPr>
                        <a:t>Virus</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sz="2700">
                          <a:solidFill>
                            <a:schemeClr val="dk1"/>
                          </a:solidFill>
                          <a:latin typeface="Calibri"/>
                          <a:ea typeface="Calibri"/>
                          <a:cs typeface="Calibri"/>
                          <a:sym typeface="Calibri"/>
                        </a:rPr>
                        <a:t>Some virus can some present as chronic meningitis these include:</a:t>
                      </a:r>
                      <a:endParaRPr sz="2700">
                        <a:solidFill>
                          <a:schemeClr val="dk1"/>
                        </a:solidFill>
                        <a:latin typeface="Calibri"/>
                        <a:ea typeface="Calibri"/>
                        <a:cs typeface="Calibri"/>
                        <a:sym typeface="Calibri"/>
                      </a:endParaRPr>
                    </a:p>
                    <a:p>
                      <a:pPr indent="-641350" lvl="0" marL="939800" rtl="0" algn="l">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Mumps</a:t>
                      </a:r>
                      <a:endParaRPr sz="2700">
                        <a:solidFill>
                          <a:schemeClr val="dk1"/>
                        </a:solidFill>
                        <a:latin typeface="Calibri"/>
                        <a:ea typeface="Calibri"/>
                        <a:cs typeface="Calibri"/>
                        <a:sym typeface="Calibri"/>
                      </a:endParaRPr>
                    </a:p>
                    <a:p>
                      <a:pPr indent="-641350" lvl="0" marL="939800" rtl="0" algn="l">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Herpes simplex</a:t>
                      </a:r>
                      <a:endParaRPr sz="2700">
                        <a:solidFill>
                          <a:schemeClr val="dk1"/>
                        </a:solidFill>
                        <a:latin typeface="Calibri"/>
                        <a:ea typeface="Calibri"/>
                        <a:cs typeface="Calibri"/>
                        <a:sym typeface="Calibri"/>
                      </a:endParaRPr>
                    </a:p>
                    <a:p>
                      <a:pPr indent="-641350" lvl="0" marL="939800" rtl="0" algn="l">
                        <a:spcBef>
                          <a:spcPts val="0"/>
                        </a:spcBef>
                        <a:spcAft>
                          <a:spcPts val="0"/>
                        </a:spcAft>
                        <a:buClr>
                          <a:schemeClr val="dk1"/>
                        </a:buClr>
                        <a:buSzPts val="2700"/>
                        <a:buFont typeface="Calibri"/>
                        <a:buChar char="●"/>
                      </a:pPr>
                      <a:r>
                        <a:rPr lang="en" sz="2700">
                          <a:solidFill>
                            <a:schemeClr val="dk1"/>
                          </a:solidFill>
                          <a:latin typeface="Calibri"/>
                          <a:ea typeface="Calibri"/>
                          <a:cs typeface="Calibri"/>
                          <a:sym typeface="Calibri"/>
                        </a:rPr>
                        <a:t>HIV</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grpSp>
        <p:nvGrpSpPr>
          <p:cNvPr id="75" name="Google Shape;75;p15"/>
          <p:cNvGrpSpPr/>
          <p:nvPr/>
        </p:nvGrpSpPr>
        <p:grpSpPr>
          <a:xfrm flipH="1">
            <a:off x="9759194" y="6513778"/>
            <a:ext cx="1048244" cy="809644"/>
            <a:chOff x="4858109" y="2631368"/>
            <a:chExt cx="316442" cy="315000"/>
          </a:xfrm>
        </p:grpSpPr>
        <p:sp>
          <p:nvSpPr>
            <p:cNvPr id="76" name="Google Shape;76;p15"/>
            <p:cNvSpPr/>
            <p:nvPr/>
          </p:nvSpPr>
          <p:spPr>
            <a:xfrm>
              <a:off x="4859551" y="2631368"/>
              <a:ext cx="315000" cy="315000"/>
            </a:xfrm>
            <a:prstGeom prst="ellipse">
              <a:avLst/>
            </a:prstGeom>
            <a:solidFill>
              <a:srgbClr val="FFFFFF"/>
            </a:solidFill>
            <a:ln>
              <a:noFill/>
            </a:ln>
          </p:spPr>
          <p:txBody>
            <a:bodyPr anchorCtr="0" anchor="ctr" bIns="172675" lIns="172675" spcFirstLastPara="1" rIns="172675" wrap="square" tIns="172675">
              <a:noAutofit/>
            </a:bodyPr>
            <a:lstStyle/>
            <a:p>
              <a:pPr indent="0" lvl="0" marL="0" rtl="0" algn="l">
                <a:spcBef>
                  <a:spcPts val="0"/>
                </a:spcBef>
                <a:spcAft>
                  <a:spcPts val="0"/>
                </a:spcAft>
                <a:buNone/>
              </a:pPr>
              <a:r>
                <a:t/>
              </a:r>
              <a:endParaRPr sz="2900">
                <a:latin typeface="Calibri"/>
                <a:ea typeface="Calibri"/>
                <a:cs typeface="Calibri"/>
                <a:sym typeface="Calibri"/>
              </a:endParaRPr>
            </a:p>
          </p:txBody>
        </p:sp>
        <p:sp>
          <p:nvSpPr>
            <p:cNvPr id="77" name="Google Shape;77;p15"/>
            <p:cNvSpPr/>
            <p:nvPr/>
          </p:nvSpPr>
          <p:spPr>
            <a:xfrm>
              <a:off x="4858109" y="2739300"/>
              <a:ext cx="239100" cy="99000"/>
            </a:xfrm>
            <a:prstGeom prst="rightArrow">
              <a:avLst>
                <a:gd fmla="val 32020" name="adj1"/>
                <a:gd fmla="val 66970" name="adj2"/>
              </a:avLst>
            </a:prstGeom>
            <a:solidFill>
              <a:srgbClr val="38761D"/>
            </a:solidFill>
            <a:ln>
              <a:noFill/>
            </a:ln>
          </p:spPr>
          <p:txBody>
            <a:bodyPr anchorCtr="0" anchor="ctr" bIns="172675" lIns="172675" spcFirstLastPara="1" rIns="172675" wrap="square" tIns="172675">
              <a:noAutofit/>
            </a:bodyPr>
            <a:lstStyle/>
            <a:p>
              <a:pPr indent="0" lvl="0" marL="0" rtl="0" algn="l">
                <a:spcBef>
                  <a:spcPts val="0"/>
                </a:spcBef>
                <a:spcAft>
                  <a:spcPts val="0"/>
                </a:spcAft>
                <a:buNone/>
              </a:pPr>
              <a:br>
                <a:rPr lang="en" sz="2700">
                  <a:latin typeface="Calibri"/>
                  <a:ea typeface="Calibri"/>
                  <a:cs typeface="Calibri"/>
                  <a:sym typeface="Calibri"/>
                </a:rPr>
              </a:br>
              <a:endParaRPr sz="2700">
                <a:latin typeface="Calibri"/>
                <a:ea typeface="Calibri"/>
                <a:cs typeface="Calibri"/>
                <a:sym typeface="Calibri"/>
              </a:endParaRPr>
            </a:p>
          </p:txBody>
        </p:sp>
      </p:grpSp>
      <p:sp>
        <p:nvSpPr>
          <p:cNvPr id="78" name="Google Shape;78;p15"/>
          <p:cNvSpPr txBox="1"/>
          <p:nvPr/>
        </p:nvSpPr>
        <p:spPr>
          <a:xfrm>
            <a:off x="11256147" y="6572240"/>
            <a:ext cx="4446300" cy="692700"/>
          </a:xfrm>
          <a:prstGeom prst="rect">
            <a:avLst/>
          </a:prstGeom>
          <a:noFill/>
          <a:ln>
            <a:noFill/>
          </a:ln>
        </p:spPr>
        <p:txBody>
          <a:bodyPr anchorCtr="0" anchor="t" bIns="191875" lIns="191875" spcFirstLastPara="1" rIns="191875" wrap="square" tIns="191875">
            <a:noAutofit/>
          </a:bodyPr>
          <a:lstStyle/>
          <a:p>
            <a:pPr indent="0" lvl="0" marL="965200" rtl="0" algn="l">
              <a:lnSpc>
                <a:spcPct val="115000"/>
              </a:lnSpc>
              <a:spcBef>
                <a:spcPts val="0"/>
              </a:spcBef>
              <a:spcAft>
                <a:spcPts val="0"/>
              </a:spcAft>
              <a:buNone/>
            </a:pPr>
            <a:r>
              <a:rPr lang="en" sz="3400">
                <a:solidFill>
                  <a:schemeClr val="dk1"/>
                </a:solidFill>
                <a:latin typeface="Calibri"/>
                <a:ea typeface="Calibri"/>
                <a:cs typeface="Calibri"/>
                <a:sym typeface="Calibri"/>
              </a:rPr>
              <a:t>in Saudi Arabia</a:t>
            </a:r>
            <a:endParaRPr sz="2900">
              <a:latin typeface="Calibri"/>
              <a:ea typeface="Calibri"/>
              <a:cs typeface="Calibri"/>
              <a:sym typeface="Calibri"/>
            </a:endParaRPr>
          </a:p>
        </p:txBody>
      </p:sp>
      <p:sp>
        <p:nvSpPr>
          <p:cNvPr id="79" name="Google Shape;79;p15"/>
          <p:cNvSpPr txBox="1"/>
          <p:nvPr/>
        </p:nvSpPr>
        <p:spPr>
          <a:xfrm>
            <a:off x="434315" y="5103888"/>
            <a:ext cx="16550700" cy="1060200"/>
          </a:xfrm>
          <a:prstGeom prst="rect">
            <a:avLst/>
          </a:prstGeom>
          <a:noFill/>
          <a:ln>
            <a:noFill/>
          </a:ln>
        </p:spPr>
        <p:txBody>
          <a:bodyPr anchorCtr="0" anchor="t" bIns="191875" lIns="191875" spcFirstLastPara="1" rIns="191875" wrap="square" tIns="191875">
            <a:noAutofit/>
          </a:bodyPr>
          <a:lstStyle/>
          <a:p>
            <a:pPr indent="-723900" lvl="0" marL="965200" rtl="0" algn="l">
              <a:spcBef>
                <a:spcPts val="0"/>
              </a:spcBef>
              <a:spcAft>
                <a:spcPts val="0"/>
              </a:spcAft>
              <a:buClr>
                <a:srgbClr val="38761D"/>
              </a:buClr>
              <a:buSzPts val="3800"/>
              <a:buFont typeface="Calibri"/>
              <a:buChar char="★"/>
            </a:pPr>
            <a:r>
              <a:rPr lang="en" sz="3800">
                <a:latin typeface="Calibri"/>
                <a:ea typeface="Calibri"/>
                <a:cs typeface="Calibri"/>
                <a:sym typeface="Calibri"/>
              </a:rPr>
              <a:t>Microbiological Causes Of Chronic Cerebral Infection and Meningitis:</a:t>
            </a:r>
            <a:endParaRPr sz="3800">
              <a:latin typeface="Calibri"/>
              <a:ea typeface="Calibri"/>
              <a:cs typeface="Calibri"/>
              <a:sym typeface="Calibri"/>
            </a:endParaRPr>
          </a:p>
          <a:p>
            <a:pPr indent="0" lvl="0" marL="0" rtl="0" algn="l">
              <a:spcBef>
                <a:spcPts val="0"/>
              </a:spcBef>
              <a:spcAft>
                <a:spcPts val="0"/>
              </a:spcAft>
              <a:buNone/>
            </a:pPr>
            <a:r>
              <a:t/>
            </a:r>
            <a:endParaRPr sz="3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6"/>
          <p:cNvPicPr preferRelativeResize="0"/>
          <p:nvPr/>
        </p:nvPicPr>
        <p:blipFill>
          <a:blip r:embed="rId4">
            <a:alphaModFix/>
          </a:blip>
          <a:stretch>
            <a:fillRect/>
          </a:stretch>
        </p:blipFill>
        <p:spPr>
          <a:xfrm>
            <a:off x="5294790" y="2283295"/>
            <a:ext cx="7232282" cy="943211"/>
          </a:xfrm>
          <a:prstGeom prst="rect">
            <a:avLst/>
          </a:prstGeom>
          <a:noFill/>
          <a:ln>
            <a:noFill/>
          </a:ln>
        </p:spPr>
      </p:pic>
      <p:graphicFrame>
        <p:nvGraphicFramePr>
          <p:cNvPr id="85" name="Google Shape;85;p16"/>
          <p:cNvGraphicFramePr/>
          <p:nvPr/>
        </p:nvGraphicFramePr>
        <p:xfrm>
          <a:off x="941361" y="13556340"/>
          <a:ext cx="3000000" cy="3000000"/>
        </p:xfrm>
        <a:graphic>
          <a:graphicData uri="http://schemas.openxmlformats.org/drawingml/2006/table">
            <a:tbl>
              <a:tblPr>
                <a:noFill/>
                <a:tableStyleId>{BB0D6DF8-5C5F-4A8E-A8A5-9C66800BDC63}</a:tableStyleId>
              </a:tblPr>
              <a:tblGrid>
                <a:gridCol w="4664450"/>
                <a:gridCol w="6139550"/>
                <a:gridCol w="5135150"/>
              </a:tblGrid>
              <a:tr h="922725">
                <a:tc gridSpan="3">
                  <a:txBody>
                    <a:bodyPr>
                      <a:noAutofit/>
                    </a:bodyPr>
                    <a:lstStyle/>
                    <a:p>
                      <a:pPr indent="0" lvl="0" marL="0" rtl="0" algn="ctr">
                        <a:spcBef>
                          <a:spcPts val="0"/>
                        </a:spcBef>
                        <a:spcAft>
                          <a:spcPts val="0"/>
                        </a:spcAft>
                        <a:buNone/>
                      </a:pPr>
                      <a:r>
                        <a:rPr b="1" lang="en" sz="3700">
                          <a:solidFill>
                            <a:schemeClr val="dk1"/>
                          </a:solidFill>
                          <a:latin typeface="Josefin Sans"/>
                          <a:ea typeface="Josefin Sans"/>
                          <a:cs typeface="Josefin Sans"/>
                          <a:sym typeface="Josefin Sans"/>
                        </a:rPr>
                        <a:t>Diagnostic Features of Tuberculous Meningitis</a:t>
                      </a:r>
                      <a:endParaRPr sz="3700">
                        <a:latin typeface="Josefin Sans"/>
                        <a:ea typeface="Josefin Sans"/>
                        <a:cs typeface="Josefin Sans"/>
                        <a:sym typeface="Josefin Sans"/>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93C47D"/>
                    </a:solidFill>
                  </a:tcPr>
                </a:tc>
                <a:tc hMerge="1"/>
                <a:tc hMerge="1"/>
              </a:tr>
              <a:tr h="922725">
                <a:tc>
                  <a:txBody>
                    <a:bodyPr>
                      <a:noAutofit/>
                    </a:bodyPr>
                    <a:lstStyle/>
                    <a:p>
                      <a:pPr indent="0" lvl="0" marL="0" marR="0" rtl="0" algn="ctr">
                        <a:lnSpc>
                          <a:spcPct val="100000"/>
                        </a:lnSpc>
                        <a:spcBef>
                          <a:spcPts val="0"/>
                        </a:spcBef>
                        <a:spcAft>
                          <a:spcPts val="0"/>
                        </a:spcAft>
                        <a:buNone/>
                      </a:pPr>
                      <a:r>
                        <a:rPr lang="en" sz="3700">
                          <a:latin typeface="Josefin Sans"/>
                          <a:ea typeface="Josefin Sans"/>
                          <a:cs typeface="Josefin Sans"/>
                          <a:sym typeface="Josefin Sans"/>
                        </a:rPr>
                        <a:t>Clinical</a:t>
                      </a:r>
                      <a:endParaRPr sz="3700">
                        <a:latin typeface="Josefin Sans"/>
                        <a:ea typeface="Josefin Sans"/>
                        <a:cs typeface="Josefin Sans"/>
                        <a:sym typeface="Josefin Sans"/>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c>
                  <a:txBody>
                    <a:bodyPr>
                      <a:noAutofit/>
                    </a:bodyPr>
                    <a:lstStyle/>
                    <a:p>
                      <a:pPr indent="0" lvl="0" marL="0" marR="0" rtl="0" algn="ctr">
                        <a:lnSpc>
                          <a:spcPct val="100000"/>
                        </a:lnSpc>
                        <a:spcBef>
                          <a:spcPts val="0"/>
                        </a:spcBef>
                        <a:spcAft>
                          <a:spcPts val="0"/>
                        </a:spcAft>
                        <a:buNone/>
                      </a:pPr>
                      <a:r>
                        <a:rPr lang="en" sz="3700">
                          <a:latin typeface="Josefin Sans"/>
                          <a:ea typeface="Josefin Sans"/>
                          <a:cs typeface="Josefin Sans"/>
                          <a:sym typeface="Josefin Sans"/>
                        </a:rPr>
                        <a:t>CSF</a:t>
                      </a:r>
                      <a:endParaRPr sz="3700">
                        <a:latin typeface="Josefin Sans"/>
                        <a:ea typeface="Josefin Sans"/>
                        <a:cs typeface="Josefin Sans"/>
                        <a:sym typeface="Josefin Sans"/>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c>
                  <a:txBody>
                    <a:bodyPr>
                      <a:noAutofit/>
                    </a:bodyPr>
                    <a:lstStyle/>
                    <a:p>
                      <a:pPr indent="0" lvl="0" marL="0" marR="0" rtl="0" algn="ctr">
                        <a:lnSpc>
                          <a:spcPct val="100000"/>
                        </a:lnSpc>
                        <a:spcBef>
                          <a:spcPts val="0"/>
                        </a:spcBef>
                        <a:spcAft>
                          <a:spcPts val="0"/>
                        </a:spcAft>
                        <a:buNone/>
                      </a:pPr>
                      <a:r>
                        <a:rPr lang="en" sz="3700">
                          <a:latin typeface="Josefin Sans"/>
                          <a:ea typeface="Josefin Sans"/>
                          <a:cs typeface="Josefin Sans"/>
                          <a:sym typeface="Josefin Sans"/>
                        </a:rPr>
                        <a:t>Imaging</a:t>
                      </a:r>
                      <a:endParaRPr sz="3700">
                        <a:latin typeface="Josefin Sans"/>
                        <a:ea typeface="Josefin Sans"/>
                        <a:cs typeface="Josefin Sans"/>
                        <a:sym typeface="Josefin Sans"/>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B6D7A8"/>
                    </a:solidFill>
                  </a:tcPr>
                </a:tc>
              </a:tr>
              <a:tr h="5746625">
                <a:tc>
                  <a:txBody>
                    <a:bodyPr>
                      <a:noAutofit/>
                    </a:bodyPr>
                    <a:lstStyle/>
                    <a:p>
                      <a:pPr indent="-654050" lvl="0" marL="939800" rtl="0" algn="l">
                        <a:spcBef>
                          <a:spcPts val="0"/>
                        </a:spcBef>
                        <a:spcAft>
                          <a:spcPts val="0"/>
                        </a:spcAft>
                        <a:buSzPts val="2900"/>
                        <a:buFont typeface="Calibri"/>
                        <a:buChar char="●"/>
                      </a:pPr>
                      <a:r>
                        <a:rPr lang="en" sz="2900">
                          <a:solidFill>
                            <a:srgbClr val="FF0000"/>
                          </a:solidFill>
                          <a:latin typeface="Calibri"/>
                          <a:ea typeface="Calibri"/>
                          <a:cs typeface="Calibri"/>
                          <a:sym typeface="Calibri"/>
                        </a:rPr>
                        <a:t>Fever and headache</a:t>
                      </a:r>
                      <a:r>
                        <a:rPr lang="en" sz="2900">
                          <a:latin typeface="Calibri"/>
                          <a:ea typeface="Calibri"/>
                          <a:cs typeface="Calibri"/>
                          <a:sym typeface="Calibri"/>
                        </a:rPr>
                        <a:t> (for more than 14 days).</a:t>
                      </a:r>
                      <a:endParaRPr sz="2900">
                        <a:latin typeface="Calibri"/>
                        <a:ea typeface="Calibri"/>
                        <a:cs typeface="Calibri"/>
                        <a:sym typeface="Calibri"/>
                      </a:endParaRPr>
                    </a:p>
                    <a:p>
                      <a:pPr indent="-654050" lvl="0" marL="939800" rtl="0" algn="l">
                        <a:spcBef>
                          <a:spcPts val="0"/>
                        </a:spcBef>
                        <a:spcAft>
                          <a:spcPts val="0"/>
                        </a:spcAft>
                        <a:buSzPts val="2900"/>
                        <a:buFont typeface="Calibri"/>
                        <a:buChar char="●"/>
                      </a:pPr>
                      <a:r>
                        <a:rPr lang="en" sz="2900">
                          <a:latin typeface="Calibri"/>
                          <a:ea typeface="Calibri"/>
                          <a:cs typeface="Calibri"/>
                          <a:sym typeface="Calibri"/>
                        </a:rPr>
                        <a:t>Vomiting.</a:t>
                      </a:r>
                      <a:endParaRPr sz="2900">
                        <a:latin typeface="Calibri"/>
                        <a:ea typeface="Calibri"/>
                        <a:cs typeface="Calibri"/>
                        <a:sym typeface="Calibri"/>
                      </a:endParaRPr>
                    </a:p>
                    <a:p>
                      <a:pPr indent="-654050" lvl="0" marL="939800" rtl="0" algn="l">
                        <a:spcBef>
                          <a:spcPts val="0"/>
                        </a:spcBef>
                        <a:spcAft>
                          <a:spcPts val="0"/>
                        </a:spcAft>
                        <a:buSzPts val="2900"/>
                        <a:buFont typeface="Calibri"/>
                        <a:buChar char="●"/>
                      </a:pPr>
                      <a:r>
                        <a:rPr lang="en" sz="2900">
                          <a:latin typeface="Calibri"/>
                          <a:ea typeface="Calibri"/>
                          <a:cs typeface="Calibri"/>
                          <a:sym typeface="Calibri"/>
                        </a:rPr>
                        <a:t>Altered </a:t>
                      </a:r>
                      <a:r>
                        <a:rPr lang="en" sz="2900">
                          <a:latin typeface="Calibri"/>
                          <a:ea typeface="Calibri"/>
                          <a:cs typeface="Calibri"/>
                          <a:sym typeface="Calibri"/>
                        </a:rPr>
                        <a:t>sensorium or focal.</a:t>
                      </a:r>
                      <a:endParaRPr sz="2900">
                        <a:latin typeface="Calibri"/>
                        <a:ea typeface="Calibri"/>
                        <a:cs typeface="Calibri"/>
                        <a:sym typeface="Calibri"/>
                      </a:endParaRPr>
                    </a:p>
                    <a:p>
                      <a:pPr indent="-654050" lvl="0" marL="939800" rtl="0" algn="l">
                        <a:spcBef>
                          <a:spcPts val="0"/>
                        </a:spcBef>
                        <a:spcAft>
                          <a:spcPts val="0"/>
                        </a:spcAft>
                        <a:buSzPts val="2900"/>
                        <a:buFont typeface="Calibri"/>
                        <a:buChar char="●"/>
                      </a:pPr>
                      <a:r>
                        <a:rPr lang="en" sz="2900">
                          <a:latin typeface="Calibri"/>
                          <a:ea typeface="Calibri"/>
                          <a:cs typeface="Calibri"/>
                          <a:sym typeface="Calibri"/>
                        </a:rPr>
                        <a:t>neurological deficit.</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654050" lvl="0" marL="939800" marR="0" rtl="0" algn="l">
                        <a:lnSpc>
                          <a:spcPct val="100000"/>
                        </a:lnSpc>
                        <a:spcBef>
                          <a:spcPts val="0"/>
                        </a:spcBef>
                        <a:spcAft>
                          <a:spcPts val="0"/>
                        </a:spcAft>
                        <a:buClr>
                          <a:schemeClr val="dk1"/>
                        </a:buClr>
                        <a:buSzPts val="2900"/>
                        <a:buFont typeface="Calibri"/>
                        <a:buChar char="●"/>
                      </a:pPr>
                      <a:r>
                        <a:rPr lang="en" sz="2900">
                          <a:solidFill>
                            <a:schemeClr val="dk1"/>
                          </a:solidFill>
                          <a:latin typeface="Calibri"/>
                          <a:ea typeface="Calibri"/>
                          <a:cs typeface="Calibri"/>
                          <a:sym typeface="Calibri"/>
                        </a:rPr>
                        <a:t>Pleocytosis (more than 20 cells, more than </a:t>
                      </a:r>
                      <a:r>
                        <a:rPr lang="en" sz="2900">
                          <a:solidFill>
                            <a:srgbClr val="FF0000"/>
                          </a:solidFill>
                          <a:latin typeface="Calibri"/>
                          <a:ea typeface="Calibri"/>
                          <a:cs typeface="Calibri"/>
                          <a:sym typeface="Calibri"/>
                        </a:rPr>
                        <a:t>60% lymphocytes</a:t>
                      </a:r>
                      <a:r>
                        <a:rPr lang="en" sz="2900">
                          <a:solidFill>
                            <a:schemeClr val="dk1"/>
                          </a:solidFill>
                          <a:latin typeface="Calibri"/>
                          <a:ea typeface="Calibri"/>
                          <a:cs typeface="Calibri"/>
                          <a:sym typeface="Calibri"/>
                        </a:rPr>
                        <a:t>)</a:t>
                      </a:r>
                      <a:endParaRPr sz="2900">
                        <a:solidFill>
                          <a:schemeClr val="dk1"/>
                        </a:solidFill>
                        <a:latin typeface="Calibri"/>
                        <a:ea typeface="Calibri"/>
                        <a:cs typeface="Calibri"/>
                        <a:sym typeface="Calibri"/>
                      </a:endParaRPr>
                    </a:p>
                    <a:p>
                      <a:pPr indent="-654050" lvl="0" marL="939800" marR="0" rtl="0" algn="l">
                        <a:lnSpc>
                          <a:spcPct val="100000"/>
                        </a:lnSpc>
                        <a:spcBef>
                          <a:spcPts val="0"/>
                        </a:spcBef>
                        <a:spcAft>
                          <a:spcPts val="0"/>
                        </a:spcAft>
                        <a:buClr>
                          <a:schemeClr val="dk1"/>
                        </a:buClr>
                        <a:buSzPts val="2900"/>
                        <a:buFont typeface="Calibri"/>
                        <a:buChar char="●"/>
                      </a:pPr>
                      <a:r>
                        <a:rPr lang="en" sz="2900">
                          <a:solidFill>
                            <a:srgbClr val="FF0000"/>
                          </a:solidFill>
                          <a:latin typeface="Calibri"/>
                          <a:ea typeface="Calibri"/>
                          <a:cs typeface="Calibri"/>
                          <a:sym typeface="Calibri"/>
                        </a:rPr>
                        <a:t>Increased protein</a:t>
                      </a:r>
                      <a:r>
                        <a:rPr lang="en" sz="2900">
                          <a:solidFill>
                            <a:schemeClr val="dk1"/>
                          </a:solidFill>
                          <a:latin typeface="Calibri"/>
                          <a:ea typeface="Calibri"/>
                          <a:cs typeface="Calibri"/>
                          <a:sym typeface="Calibri"/>
                        </a:rPr>
                        <a:t> (more than 100 mg/dl)</a:t>
                      </a:r>
                      <a:endParaRPr sz="2900">
                        <a:solidFill>
                          <a:schemeClr val="dk1"/>
                        </a:solidFill>
                        <a:latin typeface="Calibri"/>
                        <a:ea typeface="Calibri"/>
                        <a:cs typeface="Calibri"/>
                        <a:sym typeface="Calibri"/>
                      </a:endParaRPr>
                    </a:p>
                    <a:p>
                      <a:pPr indent="-654050" lvl="0" marL="939800" marR="0" rtl="0" algn="l">
                        <a:lnSpc>
                          <a:spcPct val="100000"/>
                        </a:lnSpc>
                        <a:spcBef>
                          <a:spcPts val="0"/>
                        </a:spcBef>
                        <a:spcAft>
                          <a:spcPts val="0"/>
                        </a:spcAft>
                        <a:buClr>
                          <a:schemeClr val="dk1"/>
                        </a:buClr>
                        <a:buSzPts val="2900"/>
                        <a:buFont typeface="Calibri"/>
                        <a:buChar char="●"/>
                      </a:pPr>
                      <a:r>
                        <a:rPr lang="en" sz="2900">
                          <a:solidFill>
                            <a:srgbClr val="FF0000"/>
                          </a:solidFill>
                          <a:latin typeface="Calibri"/>
                          <a:ea typeface="Calibri"/>
                          <a:cs typeface="Calibri"/>
                          <a:sym typeface="Calibri"/>
                        </a:rPr>
                        <a:t>Low sugar</a:t>
                      </a:r>
                      <a:r>
                        <a:rPr lang="en" sz="2900">
                          <a:solidFill>
                            <a:schemeClr val="dk1"/>
                          </a:solidFill>
                          <a:latin typeface="Calibri"/>
                          <a:ea typeface="Calibri"/>
                          <a:cs typeface="Calibri"/>
                          <a:sym typeface="Calibri"/>
                        </a:rPr>
                        <a:t> (less than 60% of corresponding blood sugar)</a:t>
                      </a:r>
                      <a:endParaRPr sz="2900">
                        <a:solidFill>
                          <a:schemeClr val="dk1"/>
                        </a:solidFill>
                        <a:latin typeface="Calibri"/>
                        <a:ea typeface="Calibri"/>
                        <a:cs typeface="Calibri"/>
                        <a:sym typeface="Calibri"/>
                      </a:endParaRPr>
                    </a:p>
                    <a:p>
                      <a:pPr indent="-654050" lvl="0" marL="939800" marR="0" rtl="0" algn="l">
                        <a:lnSpc>
                          <a:spcPct val="100000"/>
                        </a:lnSpc>
                        <a:spcBef>
                          <a:spcPts val="0"/>
                        </a:spcBef>
                        <a:spcAft>
                          <a:spcPts val="0"/>
                        </a:spcAft>
                        <a:buClr>
                          <a:schemeClr val="dk1"/>
                        </a:buClr>
                        <a:buSzPts val="2900"/>
                        <a:buFont typeface="Comic Sans MS"/>
                        <a:buChar char="●"/>
                      </a:pPr>
                      <a:r>
                        <a:rPr lang="en" sz="2900">
                          <a:solidFill>
                            <a:schemeClr val="dk1"/>
                          </a:solidFill>
                          <a:latin typeface="Calibri"/>
                          <a:ea typeface="Calibri"/>
                          <a:cs typeface="Calibri"/>
                          <a:sym typeface="Calibri"/>
                        </a:rPr>
                        <a:t>India ink studies and microscopy for </a:t>
                      </a:r>
                      <a:r>
                        <a:rPr b="1" lang="en" sz="2900">
                          <a:solidFill>
                            <a:schemeClr val="dk1"/>
                          </a:solidFill>
                          <a:latin typeface="Calibri"/>
                          <a:ea typeface="Calibri"/>
                          <a:cs typeface="Calibri"/>
                          <a:sym typeface="Calibri"/>
                        </a:rPr>
                        <a:t>cryptococcus Neoformans</a:t>
                      </a:r>
                      <a:endParaRPr b="1" sz="2900">
                        <a:solidFill>
                          <a:schemeClr val="dk1"/>
                        </a:solidFill>
                        <a:latin typeface="Calibri"/>
                        <a:ea typeface="Calibri"/>
                        <a:cs typeface="Calibri"/>
                        <a:sym typeface="Calibri"/>
                      </a:endParaRPr>
                    </a:p>
                    <a:p>
                      <a:pPr indent="-654050" lvl="0" marL="939800" marR="0" rtl="0" algn="l">
                        <a:lnSpc>
                          <a:spcPct val="100000"/>
                        </a:lnSpc>
                        <a:spcBef>
                          <a:spcPts val="0"/>
                        </a:spcBef>
                        <a:spcAft>
                          <a:spcPts val="0"/>
                        </a:spcAft>
                        <a:buClr>
                          <a:schemeClr val="dk1"/>
                        </a:buClr>
                        <a:buSzPts val="2900"/>
                        <a:buFont typeface="Calibri"/>
                        <a:buChar char="●"/>
                      </a:pPr>
                      <a:r>
                        <a:rPr lang="en" sz="2900">
                          <a:solidFill>
                            <a:schemeClr val="dk1"/>
                          </a:solidFill>
                          <a:latin typeface="Calibri"/>
                          <a:ea typeface="Calibri"/>
                          <a:cs typeface="Calibri"/>
                          <a:sym typeface="Calibri"/>
                        </a:rPr>
                        <a:t>Malignant cells should be negative</a:t>
                      </a:r>
                      <a:endParaRPr sz="2900">
                        <a:solidFill>
                          <a:schemeClr val="dk1"/>
                        </a:solidFill>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654050" lvl="0" marL="939800" marR="0" rtl="0" algn="l">
                        <a:lnSpc>
                          <a:spcPct val="100000"/>
                        </a:lnSpc>
                        <a:spcBef>
                          <a:spcPts val="0"/>
                        </a:spcBef>
                        <a:spcAft>
                          <a:spcPts val="0"/>
                        </a:spcAft>
                        <a:buSzPts val="2900"/>
                        <a:buFont typeface="Calibri"/>
                        <a:buChar char="●"/>
                      </a:pPr>
                      <a:r>
                        <a:rPr lang="en" sz="2900">
                          <a:latin typeface="Calibri"/>
                          <a:ea typeface="Calibri"/>
                          <a:cs typeface="Calibri"/>
                          <a:sym typeface="Calibri"/>
                        </a:rPr>
                        <a:t>Exudates in basal cisterns or in sylvian fissure hydrocephalus</a:t>
                      </a:r>
                      <a:endParaRPr sz="2900">
                        <a:latin typeface="Calibri"/>
                        <a:ea typeface="Calibri"/>
                        <a:cs typeface="Calibri"/>
                        <a:sym typeface="Calibri"/>
                      </a:endParaRPr>
                    </a:p>
                    <a:p>
                      <a:pPr indent="-654050" lvl="0" marL="939800" marR="0" rtl="0" algn="l">
                        <a:lnSpc>
                          <a:spcPct val="100000"/>
                        </a:lnSpc>
                        <a:spcBef>
                          <a:spcPts val="0"/>
                        </a:spcBef>
                        <a:spcAft>
                          <a:spcPts val="0"/>
                        </a:spcAft>
                        <a:buSzPts val="2900"/>
                        <a:buFont typeface="Calibri"/>
                        <a:buChar char="●"/>
                      </a:pPr>
                      <a:r>
                        <a:rPr lang="en" sz="2900">
                          <a:latin typeface="Calibri"/>
                          <a:ea typeface="Calibri"/>
                          <a:cs typeface="Calibri"/>
                          <a:sym typeface="Calibri"/>
                        </a:rPr>
                        <a:t>Infarcts (basal ganglionic)</a:t>
                      </a:r>
                      <a:endParaRPr sz="2900">
                        <a:latin typeface="Calibri"/>
                        <a:ea typeface="Calibri"/>
                        <a:cs typeface="Calibri"/>
                        <a:sym typeface="Calibri"/>
                      </a:endParaRPr>
                    </a:p>
                    <a:p>
                      <a:pPr indent="-654050" lvl="0" marL="939800" marR="0" rtl="0" algn="l">
                        <a:lnSpc>
                          <a:spcPct val="100000"/>
                        </a:lnSpc>
                        <a:spcBef>
                          <a:spcPts val="0"/>
                        </a:spcBef>
                        <a:spcAft>
                          <a:spcPts val="0"/>
                        </a:spcAft>
                        <a:buSzPts val="2900"/>
                        <a:buFont typeface="Calibri"/>
                        <a:buChar char="●"/>
                      </a:pPr>
                      <a:r>
                        <a:rPr lang="en" sz="2900">
                          <a:latin typeface="Calibri"/>
                          <a:ea typeface="Calibri"/>
                          <a:cs typeface="Calibri"/>
                          <a:sym typeface="Calibri"/>
                        </a:rPr>
                        <a:t>Gyral enhancement</a:t>
                      </a:r>
                      <a:endParaRPr sz="2900">
                        <a:latin typeface="Calibri"/>
                        <a:ea typeface="Calibri"/>
                        <a:cs typeface="Calibri"/>
                        <a:sym typeface="Calibri"/>
                      </a:endParaRPr>
                    </a:p>
                    <a:p>
                      <a:pPr indent="-654050" lvl="0" marL="939800" marR="0" rtl="0" algn="l">
                        <a:lnSpc>
                          <a:spcPct val="100000"/>
                        </a:lnSpc>
                        <a:spcBef>
                          <a:spcPts val="0"/>
                        </a:spcBef>
                        <a:spcAft>
                          <a:spcPts val="0"/>
                        </a:spcAft>
                        <a:buSzPts val="2900"/>
                        <a:buFont typeface="Calibri"/>
                        <a:buChar char="●"/>
                      </a:pPr>
                      <a:r>
                        <a:rPr lang="en" sz="2900">
                          <a:latin typeface="Calibri"/>
                          <a:ea typeface="Calibri"/>
                          <a:cs typeface="Calibri"/>
                          <a:sym typeface="Calibri"/>
                        </a:rPr>
                        <a:t>Tuberculoma formation</a:t>
                      </a:r>
                      <a:endParaRPr sz="2900">
                        <a:latin typeface="Calibri"/>
                        <a:ea typeface="Calibri"/>
                        <a:cs typeface="Calibri"/>
                        <a:sym typeface="Calibri"/>
                      </a:endParaRPr>
                    </a:p>
                  </a:txBody>
                  <a:tcPr marT="188600" marB="188600" marR="193525" marL="1935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sp>
        <p:nvSpPr>
          <p:cNvPr id="86" name="Google Shape;86;p16"/>
          <p:cNvSpPr txBox="1"/>
          <p:nvPr/>
        </p:nvSpPr>
        <p:spPr>
          <a:xfrm>
            <a:off x="2890538" y="8705506"/>
            <a:ext cx="12040800" cy="1423500"/>
          </a:xfrm>
          <a:prstGeom prst="rect">
            <a:avLst/>
          </a:prstGeom>
          <a:noFill/>
          <a:ln>
            <a:noFill/>
          </a:ln>
        </p:spPr>
        <p:txBody>
          <a:bodyPr anchorCtr="0" anchor="ctr" bIns="191875" lIns="191875" spcFirstLastPara="1" rIns="191875" wrap="square" tIns="191875">
            <a:noAutofit/>
          </a:bodyPr>
          <a:lstStyle/>
          <a:p>
            <a:pPr indent="0" lvl="0" marL="0" rtl="0" algn="ctr">
              <a:spcBef>
                <a:spcPts val="0"/>
              </a:spcBef>
              <a:spcAft>
                <a:spcPts val="0"/>
              </a:spcAft>
              <a:buNone/>
            </a:pPr>
            <a:r>
              <a:rPr b="1" lang="en" sz="5900">
                <a:latin typeface="Josefin Sans"/>
                <a:ea typeface="Josefin Sans"/>
                <a:cs typeface="Josefin Sans"/>
                <a:sym typeface="Josefin Sans"/>
              </a:rPr>
              <a:t>Tuberculosis</a:t>
            </a:r>
            <a:endParaRPr b="1" sz="5900">
              <a:latin typeface="Josefin Sans"/>
              <a:ea typeface="Josefin Sans"/>
              <a:cs typeface="Josefin Sans"/>
              <a:sym typeface="Josefin Sans"/>
            </a:endParaRPr>
          </a:p>
        </p:txBody>
      </p:sp>
      <p:sp>
        <p:nvSpPr>
          <p:cNvPr id="87" name="Google Shape;87;p16"/>
          <p:cNvSpPr txBox="1"/>
          <p:nvPr/>
        </p:nvSpPr>
        <p:spPr>
          <a:xfrm>
            <a:off x="740125" y="10129075"/>
            <a:ext cx="15939000" cy="3427200"/>
          </a:xfrm>
          <a:prstGeom prst="rect">
            <a:avLst/>
          </a:prstGeom>
          <a:noFill/>
          <a:ln>
            <a:noFill/>
          </a:ln>
        </p:spPr>
        <p:txBody>
          <a:bodyPr anchorCtr="0" anchor="t" bIns="191875" lIns="191875" spcFirstLastPara="1" rIns="191875" wrap="square" tIns="191875">
            <a:noAutofit/>
          </a:bodyPr>
          <a:lstStyle/>
          <a:p>
            <a:pPr indent="-679450" lvl="0" marL="965200" rtl="0" algn="l">
              <a:spcBef>
                <a:spcPts val="0"/>
              </a:spcBef>
              <a:spcAft>
                <a:spcPts val="0"/>
              </a:spcAft>
              <a:buSzPts val="3100"/>
              <a:buFont typeface="Comic Sans MS"/>
              <a:buChar char="★"/>
            </a:pPr>
            <a:r>
              <a:rPr lang="en" sz="3100">
                <a:latin typeface="Calibri"/>
                <a:ea typeface="Calibri"/>
                <a:cs typeface="Calibri"/>
                <a:sym typeface="Calibri"/>
              </a:rPr>
              <a:t>Is caused by </a:t>
            </a:r>
            <a:r>
              <a:rPr b="1" lang="en" sz="3100">
                <a:solidFill>
                  <a:srgbClr val="FF0000"/>
                </a:solidFill>
                <a:latin typeface="Calibri"/>
                <a:ea typeface="Calibri"/>
                <a:cs typeface="Calibri"/>
                <a:sym typeface="Calibri"/>
              </a:rPr>
              <a:t>Mycobacterium tuberculosis.</a:t>
            </a:r>
            <a:r>
              <a:rPr lang="en" sz="3100">
                <a:solidFill>
                  <a:srgbClr val="FF0000"/>
                </a:solidFill>
                <a:latin typeface="Calibri"/>
                <a:ea typeface="Calibri"/>
                <a:cs typeface="Calibri"/>
                <a:sym typeface="Calibri"/>
              </a:rPr>
              <a:t> </a:t>
            </a:r>
            <a:endParaRPr sz="3100">
              <a:solidFill>
                <a:srgbClr val="FF0000"/>
              </a:solidFill>
              <a:latin typeface="Calibri"/>
              <a:ea typeface="Calibri"/>
              <a:cs typeface="Calibri"/>
              <a:sym typeface="Calibri"/>
            </a:endParaRPr>
          </a:p>
          <a:p>
            <a:pPr indent="-679450" lvl="0" marL="965200" rtl="0" algn="l">
              <a:spcBef>
                <a:spcPts val="0"/>
              </a:spcBef>
              <a:spcAft>
                <a:spcPts val="0"/>
              </a:spcAft>
              <a:buSzPts val="3100"/>
              <a:buFont typeface="Comic Sans MS"/>
              <a:buChar char="★"/>
            </a:pPr>
            <a:r>
              <a:rPr lang="en" sz="3100">
                <a:latin typeface="Calibri"/>
                <a:ea typeface="Calibri"/>
                <a:cs typeface="Calibri"/>
                <a:sym typeface="Calibri"/>
              </a:rPr>
              <a:t>Which infect one third of human race.</a:t>
            </a:r>
            <a:endParaRPr sz="3100">
              <a:latin typeface="Calibri"/>
              <a:ea typeface="Calibri"/>
              <a:cs typeface="Calibri"/>
              <a:sym typeface="Calibri"/>
            </a:endParaRPr>
          </a:p>
          <a:p>
            <a:pPr indent="-679450" lvl="0" marL="965200" rtl="0" algn="l">
              <a:spcBef>
                <a:spcPts val="0"/>
              </a:spcBef>
              <a:spcAft>
                <a:spcPts val="0"/>
              </a:spcAft>
              <a:buSzPts val="3100"/>
              <a:buFont typeface="Comic Sans MS"/>
              <a:buChar char="★"/>
            </a:pPr>
            <a:r>
              <a:rPr lang="en" sz="3100">
                <a:latin typeface="Calibri"/>
                <a:ea typeface="Calibri"/>
                <a:cs typeface="Calibri"/>
                <a:sym typeface="Calibri"/>
              </a:rPr>
              <a:t>The patient usually presents with fever of long duration.</a:t>
            </a:r>
            <a:endParaRPr sz="3100">
              <a:latin typeface="Calibri"/>
              <a:ea typeface="Calibri"/>
              <a:cs typeface="Calibri"/>
              <a:sym typeface="Calibri"/>
            </a:endParaRPr>
          </a:p>
          <a:p>
            <a:pPr indent="-679450" lvl="0" marL="965200" rtl="0" algn="l">
              <a:spcBef>
                <a:spcPts val="0"/>
              </a:spcBef>
              <a:spcAft>
                <a:spcPts val="0"/>
              </a:spcAft>
              <a:buSzPts val="3100"/>
              <a:buFont typeface="Comic Sans MS"/>
              <a:buChar char="★"/>
            </a:pPr>
            <a:r>
              <a:rPr lang="en" sz="3100">
                <a:latin typeface="Calibri"/>
                <a:ea typeface="Calibri"/>
                <a:cs typeface="Calibri"/>
                <a:sym typeface="Calibri"/>
              </a:rPr>
              <a:t>Symptoms of cough and coughing of blood (Haemoptysis) when the chest is affected.</a:t>
            </a:r>
            <a:endParaRPr sz="3100">
              <a:latin typeface="Calibri"/>
              <a:ea typeface="Calibri"/>
              <a:cs typeface="Calibri"/>
              <a:sym typeface="Calibri"/>
            </a:endParaRPr>
          </a:p>
          <a:p>
            <a:pPr indent="-679450" lvl="0" marL="965200" rtl="0" algn="l">
              <a:spcBef>
                <a:spcPts val="0"/>
              </a:spcBef>
              <a:spcAft>
                <a:spcPts val="0"/>
              </a:spcAft>
              <a:buSzPts val="3100"/>
              <a:buFont typeface="Comic Sans MS"/>
              <a:buChar char="★"/>
            </a:pPr>
            <a:r>
              <a:rPr lang="en" sz="3100">
                <a:latin typeface="Calibri"/>
                <a:ea typeface="Calibri"/>
                <a:cs typeface="Calibri"/>
                <a:sym typeface="Calibri"/>
              </a:rPr>
              <a:t>In some cases present as meningitis and cerebral infection presenting chronic neurological symptoms and signs.</a:t>
            </a:r>
            <a:endParaRPr sz="3100">
              <a:latin typeface="Calibri"/>
              <a:ea typeface="Calibri"/>
              <a:cs typeface="Calibri"/>
              <a:sym typeface="Calibri"/>
            </a:endParaRPr>
          </a:p>
          <a:p>
            <a:pPr indent="0" lvl="0" marL="965200" rtl="0" algn="l">
              <a:spcBef>
                <a:spcPts val="0"/>
              </a:spcBef>
              <a:spcAft>
                <a:spcPts val="0"/>
              </a:spcAft>
              <a:buNone/>
            </a:pPr>
            <a:r>
              <a:t/>
            </a:r>
            <a:endParaRPr sz="3100">
              <a:latin typeface="Calibri"/>
              <a:ea typeface="Calibri"/>
              <a:cs typeface="Calibri"/>
              <a:sym typeface="Calibri"/>
            </a:endParaRPr>
          </a:p>
        </p:txBody>
      </p:sp>
      <p:sp>
        <p:nvSpPr>
          <p:cNvPr id="88" name="Google Shape;88;p16"/>
          <p:cNvSpPr txBox="1"/>
          <p:nvPr/>
        </p:nvSpPr>
        <p:spPr>
          <a:xfrm>
            <a:off x="3210490" y="534750"/>
            <a:ext cx="12040800" cy="1423500"/>
          </a:xfrm>
          <a:prstGeom prst="rect">
            <a:avLst/>
          </a:prstGeom>
          <a:noFill/>
          <a:ln>
            <a:noFill/>
          </a:ln>
        </p:spPr>
        <p:txBody>
          <a:bodyPr anchorCtr="0" anchor="ctr" bIns="191875" lIns="191875" spcFirstLastPara="1" rIns="191875" wrap="square" tIns="191875">
            <a:noAutofit/>
          </a:bodyPr>
          <a:lstStyle/>
          <a:p>
            <a:pPr indent="0" lvl="0" marL="0" rtl="0" algn="ctr">
              <a:spcBef>
                <a:spcPts val="0"/>
              </a:spcBef>
              <a:spcAft>
                <a:spcPts val="0"/>
              </a:spcAft>
              <a:buNone/>
            </a:pPr>
            <a:r>
              <a:rPr b="1" lang="en" sz="5900">
                <a:latin typeface="Josefin Sans"/>
                <a:ea typeface="Josefin Sans"/>
                <a:cs typeface="Josefin Sans"/>
                <a:sym typeface="Josefin Sans"/>
              </a:rPr>
              <a:t>Brucellosis</a:t>
            </a:r>
            <a:endParaRPr b="1" sz="5900">
              <a:latin typeface="Josefin Sans"/>
              <a:ea typeface="Josefin Sans"/>
              <a:cs typeface="Josefin Sans"/>
              <a:sym typeface="Josefin Sans"/>
            </a:endParaRPr>
          </a:p>
        </p:txBody>
      </p:sp>
      <p:sp>
        <p:nvSpPr>
          <p:cNvPr id="89" name="Google Shape;89;p16"/>
          <p:cNvSpPr txBox="1"/>
          <p:nvPr/>
        </p:nvSpPr>
        <p:spPr>
          <a:xfrm>
            <a:off x="941421" y="2618532"/>
            <a:ext cx="15939000" cy="5426700"/>
          </a:xfrm>
          <a:prstGeom prst="rect">
            <a:avLst/>
          </a:prstGeom>
          <a:noFill/>
          <a:ln>
            <a:noFill/>
          </a:ln>
        </p:spPr>
        <p:txBody>
          <a:bodyPr anchorCtr="0" anchor="t" bIns="191875" lIns="191875" spcFirstLastPara="1" rIns="191875" wrap="square" tIns="191875">
            <a:noAutofit/>
          </a:bodyPr>
          <a:lstStyle/>
          <a:p>
            <a:pPr indent="-698500" lvl="0" marL="965200" rtl="0" algn="l">
              <a:spcBef>
                <a:spcPts val="0"/>
              </a:spcBef>
              <a:spcAft>
                <a:spcPts val="0"/>
              </a:spcAft>
              <a:buSzPts val="3400"/>
              <a:buFont typeface="Calibri"/>
              <a:buChar char="★"/>
            </a:pPr>
            <a:r>
              <a:rPr lang="en" sz="3400">
                <a:latin typeface="Calibri"/>
                <a:ea typeface="Calibri"/>
                <a:cs typeface="Calibri"/>
                <a:sym typeface="Calibri"/>
              </a:rPr>
              <a:t>Is a common disease in Saudi Arabia.</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It affect people who</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are in contact with domestic animals.</a:t>
            </a:r>
            <a:endParaRPr sz="3400">
              <a:latin typeface="Calibri"/>
              <a:ea typeface="Calibri"/>
              <a:cs typeface="Calibri"/>
              <a:sym typeface="Calibri"/>
            </a:endParaRPr>
          </a:p>
          <a:p>
            <a:pPr indent="-698500" lvl="1" marL="1917700" rtl="0" algn="l">
              <a:spcBef>
                <a:spcPts val="0"/>
              </a:spcBef>
              <a:spcAft>
                <a:spcPts val="0"/>
              </a:spcAft>
              <a:buSzPts val="3400"/>
              <a:buFont typeface="Calibri"/>
              <a:buChar char="○"/>
            </a:pPr>
            <a:r>
              <a:rPr lang="en" sz="3400">
                <a:latin typeface="Calibri"/>
                <a:ea typeface="Calibri"/>
                <a:cs typeface="Calibri"/>
                <a:sym typeface="Calibri"/>
              </a:rPr>
              <a:t>consume raw milk and milk products. </a:t>
            </a:r>
            <a:endParaRPr sz="3400">
              <a:latin typeface="Calibri"/>
              <a:ea typeface="Calibri"/>
              <a:cs typeface="Calibri"/>
              <a:sym typeface="Calibri"/>
            </a:endParaRPr>
          </a:p>
          <a:p>
            <a:pPr indent="-698500" lvl="1" marL="1917700" rtl="0" algn="l">
              <a:spcBef>
                <a:spcPts val="0"/>
              </a:spcBef>
              <a:spcAft>
                <a:spcPts val="0"/>
              </a:spcAft>
              <a:buClr>
                <a:srgbClr val="999999"/>
              </a:buClr>
              <a:buSzPts val="3400"/>
              <a:buFont typeface="Calibri"/>
              <a:buChar char="○"/>
            </a:pPr>
            <a:r>
              <a:rPr lang="en" sz="3400">
                <a:solidFill>
                  <a:srgbClr val="999999"/>
                </a:solidFill>
                <a:latin typeface="Calibri"/>
                <a:ea typeface="Calibri"/>
                <a:cs typeface="Calibri"/>
                <a:sym typeface="Calibri"/>
              </a:rPr>
              <a:t>And through inhalation </a:t>
            </a:r>
            <a:endParaRPr sz="3400">
              <a:solidFill>
                <a:srgbClr val="999999"/>
              </a:solidFill>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It usually presents with Pyrexia (fever) of unknown organism of intermittent nature</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The fever is accompanied by night sweating, in between the attacks of fever the patient is not very ill. </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Same reasons it can cause chronic cerebral infection and meningitis</a:t>
            </a:r>
            <a:endParaRPr sz="3400">
              <a:latin typeface="Calibri"/>
              <a:ea typeface="Calibri"/>
              <a:cs typeface="Calibri"/>
              <a:sym typeface="Calibri"/>
            </a:endParaRPr>
          </a:p>
          <a:p>
            <a:pPr indent="-698500" lvl="0" marL="965200" rtl="0" algn="l">
              <a:spcBef>
                <a:spcPts val="0"/>
              </a:spcBef>
              <a:spcAft>
                <a:spcPts val="0"/>
              </a:spcAft>
              <a:buSzPts val="3400"/>
              <a:buFont typeface="Calibri"/>
              <a:buChar char="★"/>
            </a:pPr>
            <a:r>
              <a:rPr lang="en" sz="3400">
                <a:latin typeface="Calibri"/>
                <a:ea typeface="Calibri"/>
                <a:cs typeface="Calibri"/>
                <a:sym typeface="Calibri"/>
              </a:rPr>
              <a:t>The commonest causes in Saudi Arabia is </a:t>
            </a:r>
            <a:r>
              <a:rPr b="1" lang="en" sz="3400">
                <a:latin typeface="Calibri"/>
                <a:ea typeface="Calibri"/>
                <a:cs typeface="Calibri"/>
                <a:sym typeface="Calibri"/>
              </a:rPr>
              <a:t>Br.melitensis</a:t>
            </a:r>
            <a:endParaRPr sz="3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id="94" name="Google Shape;94;p17"/>
          <p:cNvPicPr preferRelativeResize="0"/>
          <p:nvPr/>
        </p:nvPicPr>
        <p:blipFill>
          <a:blip r:embed="rId4">
            <a:alphaModFix/>
          </a:blip>
          <a:stretch>
            <a:fillRect/>
          </a:stretch>
        </p:blipFill>
        <p:spPr>
          <a:xfrm>
            <a:off x="4733344" y="2488152"/>
            <a:ext cx="9586545" cy="668108"/>
          </a:xfrm>
          <a:prstGeom prst="rect">
            <a:avLst/>
          </a:prstGeom>
          <a:noFill/>
          <a:ln>
            <a:noFill/>
          </a:ln>
        </p:spPr>
      </p:pic>
      <p:graphicFrame>
        <p:nvGraphicFramePr>
          <p:cNvPr id="95" name="Google Shape;95;p17"/>
          <p:cNvGraphicFramePr/>
          <p:nvPr/>
        </p:nvGraphicFramePr>
        <p:xfrm>
          <a:off x="527680" y="17217160"/>
          <a:ext cx="3000000" cy="3000000"/>
        </p:xfrm>
        <a:graphic>
          <a:graphicData uri="http://schemas.openxmlformats.org/drawingml/2006/table">
            <a:tbl>
              <a:tblPr>
                <a:noFill/>
                <a:tableStyleId>{BB0D6DF8-5C5F-4A8E-A8A5-9C66800BDC63}</a:tableStyleId>
              </a:tblPr>
              <a:tblGrid>
                <a:gridCol w="8352400"/>
                <a:gridCol w="8150375"/>
              </a:tblGrid>
              <a:tr h="1210475">
                <a:tc gridSpan="2">
                  <a:txBody>
                    <a:bodyPr>
                      <a:noAutofit/>
                    </a:bodyPr>
                    <a:lstStyle/>
                    <a:p>
                      <a:pPr indent="0" lvl="0" marL="0" rtl="0" algn="ctr">
                        <a:spcBef>
                          <a:spcPts val="0"/>
                        </a:spcBef>
                        <a:spcAft>
                          <a:spcPts val="0"/>
                        </a:spcAft>
                        <a:buNone/>
                      </a:pPr>
                      <a:r>
                        <a:rPr b="1" lang="en" sz="6200">
                          <a:solidFill>
                            <a:srgbClr val="FF0000"/>
                          </a:solidFill>
                          <a:latin typeface="Josefin Sans"/>
                          <a:ea typeface="Josefin Sans"/>
                          <a:cs typeface="Josefin Sans"/>
                          <a:sym typeface="Josefin Sans"/>
                        </a:rPr>
                        <a:t>Treatment</a:t>
                      </a:r>
                      <a:endParaRPr b="1" sz="6200">
                        <a:solidFill>
                          <a:srgbClr val="FF0000"/>
                        </a:solidFill>
                        <a:latin typeface="Josefin Sans"/>
                        <a:ea typeface="Josefin Sans"/>
                        <a:cs typeface="Josefin Sans"/>
                        <a:sym typeface="Josefin Sans"/>
                      </a:endParaRPr>
                    </a:p>
                  </a:txBody>
                  <a:tcPr marT="188600" marB="188600" marR="193525" marL="193525">
                    <a:solidFill>
                      <a:srgbClr val="93C47D"/>
                    </a:solidFill>
                  </a:tcPr>
                </a:tc>
                <a:tc hMerge="1"/>
              </a:tr>
              <a:tr h="861125">
                <a:tc>
                  <a:txBody>
                    <a:bodyPr>
                      <a:noAutofit/>
                    </a:bodyPr>
                    <a:lstStyle/>
                    <a:p>
                      <a:pPr indent="0" lvl="0" marL="0" rtl="0" algn="ctr">
                        <a:spcBef>
                          <a:spcPts val="0"/>
                        </a:spcBef>
                        <a:spcAft>
                          <a:spcPts val="0"/>
                        </a:spcAft>
                        <a:buNone/>
                      </a:pPr>
                      <a:r>
                        <a:rPr b="1" lang="en" sz="3000">
                          <a:solidFill>
                            <a:srgbClr val="FF0000"/>
                          </a:solidFill>
                          <a:latin typeface="Calibri"/>
                          <a:ea typeface="Calibri"/>
                          <a:cs typeface="Calibri"/>
                          <a:sym typeface="Calibri"/>
                        </a:rPr>
                        <a:t>Tuberculosis</a:t>
                      </a:r>
                      <a:endParaRPr b="1" sz="3000">
                        <a:solidFill>
                          <a:srgbClr val="FF0000"/>
                        </a:solidFill>
                      </a:endParaRPr>
                    </a:p>
                  </a:txBody>
                  <a:tcPr marT="188600" marB="188600" marR="193525" marL="193525">
                    <a:solidFill>
                      <a:srgbClr val="B6D7A8"/>
                    </a:solidFill>
                  </a:tcPr>
                </a:tc>
                <a:tc>
                  <a:txBody>
                    <a:bodyPr>
                      <a:noAutofit/>
                    </a:bodyPr>
                    <a:lstStyle/>
                    <a:p>
                      <a:pPr indent="0" lvl="0" marL="0" rtl="0" algn="ctr">
                        <a:spcBef>
                          <a:spcPts val="0"/>
                        </a:spcBef>
                        <a:spcAft>
                          <a:spcPts val="0"/>
                        </a:spcAft>
                        <a:buNone/>
                      </a:pPr>
                      <a:r>
                        <a:rPr b="1" lang="en" sz="3000">
                          <a:solidFill>
                            <a:srgbClr val="FF0000"/>
                          </a:solidFill>
                          <a:latin typeface="Josefin Sans"/>
                          <a:ea typeface="Josefin Sans"/>
                          <a:cs typeface="Josefin Sans"/>
                          <a:sym typeface="Josefin Sans"/>
                        </a:rPr>
                        <a:t>Brucellosis</a:t>
                      </a:r>
                      <a:endParaRPr b="1" sz="3000">
                        <a:solidFill>
                          <a:srgbClr val="FF0000"/>
                        </a:solidFill>
                      </a:endParaRPr>
                    </a:p>
                  </a:txBody>
                  <a:tcPr marT="188600" marB="188600" marR="193525" marL="193525">
                    <a:solidFill>
                      <a:srgbClr val="B6D7A8"/>
                    </a:solidFill>
                  </a:tcPr>
                </a:tc>
              </a:tr>
              <a:tr h="3399500">
                <a:tc>
                  <a:txBody>
                    <a:bodyPr>
                      <a:noAutofit/>
                    </a:bodyPr>
                    <a:lstStyle/>
                    <a:p>
                      <a:pPr indent="0" lvl="0" marL="0" rtl="0" algn="l">
                        <a:spcBef>
                          <a:spcPts val="0"/>
                        </a:spcBef>
                        <a:spcAft>
                          <a:spcPts val="0"/>
                        </a:spcAft>
                        <a:buNone/>
                      </a:pPr>
                      <a:r>
                        <a:rPr lang="en" sz="2500" u="sng">
                          <a:solidFill>
                            <a:srgbClr val="FF0000"/>
                          </a:solidFill>
                          <a:latin typeface="Calibri"/>
                          <a:ea typeface="Calibri"/>
                          <a:cs typeface="Calibri"/>
                          <a:sym typeface="Calibri"/>
                        </a:rPr>
                        <a:t>For the first 2 months:</a:t>
                      </a:r>
                      <a:endParaRPr sz="2500" u="sng">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Rifampicin</a:t>
                      </a:r>
                      <a:endParaRPr sz="2500">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Isoniazid (INH)</a:t>
                      </a:r>
                      <a:endParaRPr sz="2500">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Ethambutol</a:t>
                      </a:r>
                      <a:endParaRPr sz="2500">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Pyrazinamide </a:t>
                      </a:r>
                      <a:endParaRPr sz="2500">
                        <a:solidFill>
                          <a:srgbClr val="FF0000"/>
                        </a:solidFill>
                        <a:latin typeface="Calibri"/>
                        <a:ea typeface="Calibri"/>
                        <a:cs typeface="Calibri"/>
                        <a:sym typeface="Calibri"/>
                      </a:endParaRPr>
                    </a:p>
                    <a:p>
                      <a:pPr indent="0" lvl="0" marL="0" rtl="0" algn="l">
                        <a:spcBef>
                          <a:spcPts val="0"/>
                        </a:spcBef>
                        <a:spcAft>
                          <a:spcPts val="0"/>
                        </a:spcAft>
                        <a:buNone/>
                      </a:pPr>
                      <a:r>
                        <a:rPr lang="en" sz="2500" u="sng">
                          <a:solidFill>
                            <a:srgbClr val="FF0000"/>
                          </a:solidFill>
                          <a:latin typeface="Calibri"/>
                          <a:ea typeface="Calibri"/>
                          <a:cs typeface="Calibri"/>
                          <a:sym typeface="Calibri"/>
                        </a:rPr>
                        <a:t>For the next 4-6 months:</a:t>
                      </a:r>
                      <a:endParaRPr sz="2500" u="sng">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Rifampicin </a:t>
                      </a:r>
                      <a:endParaRPr sz="2500">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INH</a:t>
                      </a:r>
                      <a:endParaRPr sz="2500">
                        <a:solidFill>
                          <a:srgbClr val="FF0000"/>
                        </a:solidFill>
                        <a:latin typeface="Calibri"/>
                        <a:ea typeface="Calibri"/>
                        <a:cs typeface="Calibri"/>
                        <a:sym typeface="Calibri"/>
                      </a:endParaRPr>
                    </a:p>
                  </a:txBody>
                  <a:tcPr marT="188600" marB="188600" marR="193525" marL="193525"/>
                </a:tc>
                <a:tc>
                  <a:txBody>
                    <a:bodyPr>
                      <a:noAutofit/>
                    </a:bodyPr>
                    <a:lstStyle/>
                    <a:p>
                      <a:pPr indent="0" lvl="0" marL="0" rtl="0" algn="l">
                        <a:spcBef>
                          <a:spcPts val="0"/>
                        </a:spcBef>
                        <a:spcAft>
                          <a:spcPts val="0"/>
                        </a:spcAft>
                        <a:buNone/>
                      </a:pPr>
                      <a:r>
                        <a:rPr lang="en" sz="2500" u="sng">
                          <a:solidFill>
                            <a:srgbClr val="FF0000"/>
                          </a:solidFill>
                          <a:latin typeface="Calibri"/>
                          <a:ea typeface="Calibri"/>
                          <a:cs typeface="Calibri"/>
                          <a:sym typeface="Calibri"/>
                        </a:rPr>
                        <a:t>Two of the following 3 drugs:</a:t>
                      </a:r>
                      <a:endParaRPr sz="2500" u="sng">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Tetracycline</a:t>
                      </a:r>
                      <a:endParaRPr sz="2500">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Rifampicin</a:t>
                      </a:r>
                      <a:endParaRPr sz="2500">
                        <a:solidFill>
                          <a:srgbClr val="FF0000"/>
                        </a:solidFill>
                        <a:latin typeface="Calibri"/>
                        <a:ea typeface="Calibri"/>
                        <a:cs typeface="Calibri"/>
                        <a:sym typeface="Calibri"/>
                      </a:endParaRPr>
                    </a:p>
                    <a:p>
                      <a:pPr indent="-628650" lvl="0" marL="939800" rtl="0" algn="l">
                        <a:spcBef>
                          <a:spcPts val="0"/>
                        </a:spcBef>
                        <a:spcAft>
                          <a:spcPts val="0"/>
                        </a:spcAft>
                        <a:buClr>
                          <a:srgbClr val="FF0000"/>
                        </a:buClr>
                        <a:buSzPts val="2500"/>
                        <a:buFont typeface="Calibri"/>
                        <a:buAutoNum type="alphaUcPeriod"/>
                      </a:pPr>
                      <a:r>
                        <a:rPr lang="en" sz="2500">
                          <a:solidFill>
                            <a:srgbClr val="FF0000"/>
                          </a:solidFill>
                          <a:latin typeface="Calibri"/>
                          <a:ea typeface="Calibri"/>
                          <a:cs typeface="Calibri"/>
                          <a:sym typeface="Calibri"/>
                        </a:rPr>
                        <a:t>Cotrimoxazole</a:t>
                      </a:r>
                      <a:endParaRPr sz="2500">
                        <a:solidFill>
                          <a:srgbClr val="FF0000"/>
                        </a:solidFill>
                        <a:latin typeface="Calibri"/>
                        <a:ea typeface="Calibri"/>
                        <a:cs typeface="Calibri"/>
                        <a:sym typeface="Calibri"/>
                      </a:endParaRPr>
                    </a:p>
                    <a:p>
                      <a:pPr indent="0" lvl="0" marL="0" rtl="0" algn="l">
                        <a:spcBef>
                          <a:spcPts val="0"/>
                        </a:spcBef>
                        <a:spcAft>
                          <a:spcPts val="0"/>
                        </a:spcAft>
                        <a:buNone/>
                      </a:pPr>
                      <a:r>
                        <a:t/>
                      </a:r>
                      <a:endParaRPr sz="2500">
                        <a:solidFill>
                          <a:schemeClr val="dk1"/>
                        </a:solidFill>
                        <a:latin typeface="Calibri"/>
                        <a:ea typeface="Calibri"/>
                        <a:cs typeface="Calibri"/>
                        <a:sym typeface="Calibri"/>
                      </a:endParaRPr>
                    </a:p>
                    <a:p>
                      <a:pPr indent="0" lvl="0" marL="0" rtl="0" algn="l">
                        <a:spcBef>
                          <a:spcPts val="0"/>
                        </a:spcBef>
                        <a:spcAft>
                          <a:spcPts val="0"/>
                        </a:spcAft>
                        <a:buNone/>
                      </a:pPr>
                      <a:r>
                        <a:rPr lang="en" sz="2500">
                          <a:solidFill>
                            <a:schemeClr val="dk1"/>
                          </a:solidFill>
                          <a:latin typeface="Calibri"/>
                          <a:ea typeface="Calibri"/>
                          <a:cs typeface="Calibri"/>
                          <a:sym typeface="Calibri"/>
                        </a:rPr>
                        <a:t>Usually Rifampicin and Cotrimoxazole are preferred as they have good penetration power in the BBB</a:t>
                      </a:r>
                      <a:endParaRPr sz="2500">
                        <a:solidFill>
                          <a:schemeClr val="dk1"/>
                        </a:solidFill>
                        <a:latin typeface="Calibri"/>
                        <a:ea typeface="Calibri"/>
                        <a:cs typeface="Calibri"/>
                        <a:sym typeface="Calibri"/>
                      </a:endParaRPr>
                    </a:p>
                  </a:txBody>
                  <a:tcPr marT="188600" marB="188600" marR="193525" marL="193525"/>
                </a:tc>
              </a:tr>
            </a:tbl>
          </a:graphicData>
        </a:graphic>
      </p:graphicFrame>
      <p:sp>
        <p:nvSpPr>
          <p:cNvPr id="96" name="Google Shape;96;p17"/>
          <p:cNvSpPr txBox="1"/>
          <p:nvPr/>
        </p:nvSpPr>
        <p:spPr>
          <a:xfrm>
            <a:off x="378963" y="0"/>
            <a:ext cx="16661400" cy="1709700"/>
          </a:xfrm>
          <a:prstGeom prst="rect">
            <a:avLst/>
          </a:prstGeom>
          <a:noFill/>
          <a:ln>
            <a:noFill/>
          </a:ln>
        </p:spPr>
        <p:txBody>
          <a:bodyPr anchorCtr="0" anchor="t" bIns="191875" lIns="191875" spcFirstLastPara="1" rIns="191875" wrap="square" tIns="191875">
            <a:noAutofit/>
          </a:bodyPr>
          <a:lstStyle/>
          <a:p>
            <a:pPr indent="-419100" lvl="0" marL="457200" rtl="0" algn="l">
              <a:spcBef>
                <a:spcPts val="0"/>
              </a:spcBef>
              <a:spcAft>
                <a:spcPts val="0"/>
              </a:spcAft>
              <a:buSzPts val="3000"/>
              <a:buFont typeface="Calibri"/>
              <a:buChar char="★"/>
            </a:pPr>
            <a:r>
              <a:rPr lang="en" sz="3000">
                <a:latin typeface="Calibri"/>
                <a:ea typeface="Calibri"/>
                <a:cs typeface="Calibri"/>
                <a:sym typeface="Calibri"/>
              </a:rPr>
              <a:t>As in acute pyogenic infections, in chronic cerebral and meningeal infections the following CSF finding w</a:t>
            </a:r>
            <a:r>
              <a:rPr lang="en" sz="3000">
                <a:latin typeface="Calibri"/>
                <a:ea typeface="Calibri"/>
                <a:cs typeface="Calibri"/>
                <a:sym typeface="Calibri"/>
              </a:rPr>
              <a:t>ill be as follows:</a:t>
            </a:r>
            <a:endParaRPr sz="3000">
              <a:latin typeface="Calibri"/>
              <a:ea typeface="Calibri"/>
              <a:cs typeface="Calibri"/>
              <a:sym typeface="Calibri"/>
            </a:endParaRPr>
          </a:p>
        </p:txBody>
      </p:sp>
      <p:graphicFrame>
        <p:nvGraphicFramePr>
          <p:cNvPr id="97" name="Google Shape;97;p17"/>
          <p:cNvGraphicFramePr/>
          <p:nvPr/>
        </p:nvGraphicFramePr>
        <p:xfrm>
          <a:off x="509725" y="1707425"/>
          <a:ext cx="3000000" cy="3000000"/>
        </p:xfrm>
        <a:graphic>
          <a:graphicData uri="http://schemas.openxmlformats.org/drawingml/2006/table">
            <a:tbl>
              <a:tblPr>
                <a:noFill/>
                <a:tableStyleId>{BB0D6DF8-5C5F-4A8E-A8A5-9C66800BDC63}</a:tableStyleId>
              </a:tblPr>
              <a:tblGrid>
                <a:gridCol w="8251400"/>
                <a:gridCol w="8251400"/>
              </a:tblGrid>
              <a:tr h="1126525">
                <a:tc>
                  <a:txBody>
                    <a:bodyPr>
                      <a:noAutofit/>
                    </a:bodyPr>
                    <a:lstStyle/>
                    <a:p>
                      <a:pPr indent="0" lvl="0" marL="0" rtl="0" algn="ctr">
                        <a:lnSpc>
                          <a:spcPct val="115000"/>
                        </a:lnSpc>
                        <a:spcBef>
                          <a:spcPts val="0"/>
                        </a:spcBef>
                        <a:spcAft>
                          <a:spcPts val="0"/>
                        </a:spcAft>
                        <a:buNone/>
                      </a:pPr>
                      <a:r>
                        <a:rPr b="1" lang="en" sz="6000">
                          <a:latin typeface="Josefin Sans"/>
                          <a:ea typeface="Josefin Sans"/>
                          <a:cs typeface="Josefin Sans"/>
                          <a:sym typeface="Josefin Sans"/>
                        </a:rPr>
                        <a:t>CSF Findings </a:t>
                      </a:r>
                      <a:endParaRPr b="1" sz="6000">
                        <a:latin typeface="Josefin Sans"/>
                        <a:ea typeface="Josefin Sans"/>
                        <a:cs typeface="Josefin Sans"/>
                        <a:sym typeface="Josefin Sans"/>
                      </a:endParaRPr>
                    </a:p>
                  </a:txBody>
                  <a:tcPr marT="91425" marB="91425" marR="91425" marL="91425">
                    <a:solidFill>
                      <a:srgbClr val="93C47D"/>
                    </a:solidFill>
                  </a:tcPr>
                </a:tc>
                <a:tc>
                  <a:txBody>
                    <a:bodyPr>
                      <a:noAutofit/>
                    </a:bodyPr>
                    <a:lstStyle/>
                    <a:p>
                      <a:pPr indent="0" lvl="0" marL="0" rtl="0" algn="ctr">
                        <a:spcBef>
                          <a:spcPts val="0"/>
                        </a:spcBef>
                        <a:spcAft>
                          <a:spcPts val="0"/>
                        </a:spcAft>
                        <a:buNone/>
                      </a:pPr>
                      <a:r>
                        <a:rPr b="1" lang="en" sz="6000">
                          <a:solidFill>
                            <a:schemeClr val="dk1"/>
                          </a:solidFill>
                          <a:latin typeface="Josefin Sans"/>
                          <a:ea typeface="Josefin Sans"/>
                          <a:cs typeface="Josefin Sans"/>
                          <a:sym typeface="Josefin Sans"/>
                        </a:rPr>
                        <a:t>Laboratory Findings</a:t>
                      </a:r>
                      <a:endParaRPr b="1" sz="6000">
                        <a:latin typeface="Josefin Sans"/>
                        <a:ea typeface="Josefin Sans"/>
                        <a:cs typeface="Josefin Sans"/>
                        <a:sym typeface="Josefin Sans"/>
                      </a:endParaRPr>
                    </a:p>
                  </a:txBody>
                  <a:tcPr marT="91425" marB="91425" marR="91425" marL="91425">
                    <a:solidFill>
                      <a:srgbClr val="93C47D"/>
                    </a:solidFill>
                  </a:tcPr>
                </a:tc>
              </a:tr>
              <a:tr h="8629950">
                <a:tc>
                  <a:txBody>
                    <a:bodyPr>
                      <a:noAutofit/>
                    </a:bodyPr>
                    <a:lstStyle/>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txBody>
                  <a:tcPr marT="91425" marB="91425" marR="91425" marL="91425"/>
                </a:tc>
                <a:tc>
                  <a:txBody>
                    <a:bodyPr>
                      <a:noAutofit/>
                    </a:bodyPr>
                    <a:lstStyle/>
                    <a:p>
                      <a:pPr indent="0" lvl="0" marL="457200" rtl="0" algn="l">
                        <a:spcBef>
                          <a:spcPts val="0"/>
                        </a:spcBef>
                        <a:spcAft>
                          <a:spcPts val="0"/>
                        </a:spcAft>
                        <a:buNone/>
                      </a:pPr>
                      <a:r>
                        <a:t/>
                      </a:r>
                      <a:endParaRPr sz="2400"/>
                    </a:p>
                  </a:txBody>
                  <a:tcPr marT="91425" marB="91425" marR="91425" marL="91425"/>
                </a:tc>
              </a:tr>
            </a:tbl>
          </a:graphicData>
        </a:graphic>
      </p:graphicFrame>
      <p:sp>
        <p:nvSpPr>
          <p:cNvPr id="98" name="Google Shape;98;p17"/>
          <p:cNvSpPr txBox="1"/>
          <p:nvPr/>
        </p:nvSpPr>
        <p:spPr>
          <a:xfrm>
            <a:off x="66125" y="3468525"/>
            <a:ext cx="8694900" cy="8398800"/>
          </a:xfrm>
          <a:prstGeom prst="rect">
            <a:avLst/>
          </a:prstGeom>
          <a:noFill/>
          <a:ln>
            <a:noFill/>
          </a:ln>
        </p:spPr>
        <p:txBody>
          <a:bodyPr anchorCtr="0" anchor="t" bIns="91425" lIns="91425" spcFirstLastPara="1" rIns="91425" wrap="square" tIns="91425">
            <a:noAutofit/>
          </a:bodyPr>
          <a:lstStyle/>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Increased CSF pressure indicating increased intracranial pressure</a:t>
            </a:r>
            <a:endParaRPr sz="2400">
              <a:solidFill>
                <a:schemeClr val="dk1"/>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Increased protein level due to presence of inflammatory substance,</a:t>
            </a:r>
            <a:br>
              <a:rPr lang="en" sz="2400">
                <a:solidFill>
                  <a:schemeClr val="dk1"/>
                </a:solidFill>
                <a:latin typeface="Calibri"/>
                <a:ea typeface="Calibri"/>
                <a:cs typeface="Calibri"/>
                <a:sym typeface="Calibri"/>
              </a:rPr>
            </a:br>
            <a:r>
              <a:rPr lang="en" sz="2400">
                <a:solidFill>
                  <a:schemeClr val="dk1"/>
                </a:solidFill>
                <a:latin typeface="Calibri"/>
                <a:ea typeface="Calibri"/>
                <a:cs typeface="Calibri"/>
                <a:sym typeface="Calibri"/>
              </a:rPr>
              <a:t>dead organism, protein and WBC</a:t>
            </a:r>
            <a:endParaRPr sz="2400">
              <a:solidFill>
                <a:schemeClr val="dk1"/>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Reduced glucose level ( Normally is 2/3 of serum glucose level)</a:t>
            </a:r>
            <a:endParaRPr sz="2400">
              <a:solidFill>
                <a:schemeClr val="dk1"/>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Increased local white cell count but in chronic infection the differential shows lymphocytosis while in acute infections there is increased % of polymorph</a:t>
            </a:r>
            <a:endParaRPr sz="2400">
              <a:solidFill>
                <a:schemeClr val="dk1"/>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Gram stain can same time rarely shows causative organism</a:t>
            </a:r>
            <a:endParaRPr sz="2400">
              <a:solidFill>
                <a:schemeClr val="dk1"/>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Z-N Stain can show AFB of T.B while modified Z-N can show Nocardia</a:t>
            </a:r>
            <a:endParaRPr sz="2400">
              <a:solidFill>
                <a:schemeClr val="dk1"/>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VDRL and other </a:t>
            </a:r>
            <a:r>
              <a:rPr lang="en" sz="2400">
                <a:solidFill>
                  <a:srgbClr val="FF0000"/>
                </a:solidFill>
                <a:latin typeface="Calibri"/>
                <a:ea typeface="Calibri"/>
                <a:cs typeface="Calibri"/>
                <a:sym typeface="Calibri"/>
              </a:rPr>
              <a:t>serological causes for syphilis</a:t>
            </a:r>
            <a:endParaRPr sz="2400">
              <a:solidFill>
                <a:srgbClr val="FF0000"/>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Wet preparation of CSF for fungal and parasite</a:t>
            </a:r>
            <a:endParaRPr sz="2400">
              <a:solidFill>
                <a:schemeClr val="dk1"/>
              </a:solidFill>
              <a:latin typeface="Calibri"/>
              <a:ea typeface="Calibri"/>
              <a:cs typeface="Calibri"/>
              <a:sym typeface="Calibri"/>
            </a:endParaRPr>
          </a:p>
          <a:p>
            <a:pPr indent="-381000" lvl="0" marL="1371600" rtl="0" algn="l">
              <a:lnSpc>
                <a:spcPct val="115000"/>
              </a:lnSpc>
              <a:spcBef>
                <a:spcPts val="0"/>
              </a:spcBef>
              <a:spcAft>
                <a:spcPts val="0"/>
              </a:spcAft>
              <a:buClr>
                <a:srgbClr val="FF0000"/>
              </a:buClr>
              <a:buSzPts val="2400"/>
              <a:buFont typeface="Calibri"/>
              <a:buChar char="★"/>
            </a:pPr>
            <a:r>
              <a:rPr lang="en" sz="2400">
                <a:solidFill>
                  <a:srgbClr val="FF0000"/>
                </a:solidFill>
                <a:latin typeface="Calibri"/>
                <a:ea typeface="Calibri"/>
                <a:cs typeface="Calibri"/>
                <a:sym typeface="Calibri"/>
              </a:rPr>
              <a:t>India ink for Cryptococcus neoforman</a:t>
            </a:r>
            <a:endParaRPr sz="2400">
              <a:solidFill>
                <a:srgbClr val="FF0000"/>
              </a:solidFill>
              <a:latin typeface="Calibri"/>
              <a:ea typeface="Calibri"/>
              <a:cs typeface="Calibri"/>
              <a:sym typeface="Calibri"/>
            </a:endParaRPr>
          </a:p>
          <a:p>
            <a:pPr indent="-381000" lvl="0" marL="1371600" rtl="0" algn="l">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Culture for CSF for Brucella,T.B Mycobacterium tuberculosis, Leplospira other Bacteria</a:t>
            </a:r>
            <a:endParaRPr sz="2400"/>
          </a:p>
        </p:txBody>
      </p:sp>
      <p:graphicFrame>
        <p:nvGraphicFramePr>
          <p:cNvPr id="99" name="Google Shape;99;p17"/>
          <p:cNvGraphicFramePr/>
          <p:nvPr/>
        </p:nvGraphicFramePr>
        <p:xfrm>
          <a:off x="527675" y="12179600"/>
          <a:ext cx="3000000" cy="3000000"/>
        </p:xfrm>
        <a:graphic>
          <a:graphicData uri="http://schemas.openxmlformats.org/drawingml/2006/table">
            <a:tbl>
              <a:tblPr>
                <a:noFill/>
                <a:tableStyleId>{BB0D6DF8-5C5F-4A8E-A8A5-9C66800BDC63}</a:tableStyleId>
              </a:tblPr>
              <a:tblGrid>
                <a:gridCol w="16502775"/>
              </a:tblGrid>
              <a:tr h="1028800">
                <a:tc>
                  <a:txBody>
                    <a:bodyPr>
                      <a:noAutofit/>
                    </a:bodyPr>
                    <a:lstStyle/>
                    <a:p>
                      <a:pPr indent="0" lvl="0" marL="0" rtl="0" algn="ctr">
                        <a:spcBef>
                          <a:spcPts val="0"/>
                        </a:spcBef>
                        <a:spcAft>
                          <a:spcPts val="0"/>
                        </a:spcAft>
                        <a:buNone/>
                      </a:pPr>
                      <a:r>
                        <a:rPr b="1" lang="en" sz="6000">
                          <a:latin typeface="Josefin Sans"/>
                          <a:ea typeface="Josefin Sans"/>
                          <a:cs typeface="Josefin Sans"/>
                          <a:sym typeface="Josefin Sans"/>
                        </a:rPr>
                        <a:t>Laboratory</a:t>
                      </a:r>
                      <a:r>
                        <a:rPr b="1" lang="en" sz="6000">
                          <a:latin typeface="Josefin Sans"/>
                          <a:ea typeface="Josefin Sans"/>
                          <a:cs typeface="Josefin Sans"/>
                          <a:sym typeface="Josefin Sans"/>
                        </a:rPr>
                        <a:t> Diagnosis</a:t>
                      </a:r>
                      <a:endParaRPr b="1" sz="6000">
                        <a:latin typeface="Josefin Sans"/>
                        <a:ea typeface="Josefin Sans"/>
                        <a:cs typeface="Josefin Sans"/>
                        <a:sym typeface="Josefin Sans"/>
                      </a:endParaRPr>
                    </a:p>
                  </a:txBody>
                  <a:tcPr marT="91425" marB="91425" marR="91425" marL="91425">
                    <a:solidFill>
                      <a:srgbClr val="B6D7A8"/>
                    </a:solidFill>
                  </a:tcPr>
                </a:tc>
              </a:tr>
              <a:tr h="3391550">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
        <p:nvSpPr>
          <p:cNvPr id="100" name="Google Shape;100;p17"/>
          <p:cNvSpPr txBox="1"/>
          <p:nvPr/>
        </p:nvSpPr>
        <p:spPr>
          <a:xfrm>
            <a:off x="1407425" y="13276850"/>
            <a:ext cx="15044700" cy="3323100"/>
          </a:xfrm>
          <a:prstGeom prst="rect">
            <a:avLst/>
          </a:prstGeom>
          <a:noFill/>
          <a:ln>
            <a:noFill/>
          </a:ln>
        </p:spPr>
        <p:txBody>
          <a:bodyPr anchorCtr="0" anchor="t" bIns="191875" lIns="191875" spcFirstLastPara="1" rIns="191875" wrap="square" tIns="191875">
            <a:noAutofit/>
          </a:bodyPr>
          <a:lstStyle/>
          <a:p>
            <a:pPr indent="-387350" lvl="0" marL="457200" rtl="0" algn="l">
              <a:lnSpc>
                <a:spcPct val="115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Mantoux test, Tuberculin skin test(TST)</a:t>
            </a:r>
            <a:endParaRPr sz="2500">
              <a:solidFill>
                <a:schemeClr val="dk1"/>
              </a:solidFill>
              <a:latin typeface="Calibri"/>
              <a:ea typeface="Calibri"/>
              <a:cs typeface="Calibri"/>
              <a:sym typeface="Calibri"/>
            </a:endParaRPr>
          </a:p>
          <a:p>
            <a:pPr indent="-387350" lvl="0" marL="457200" rtl="0" algn="l">
              <a:lnSpc>
                <a:spcPct val="115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Chest x-ray for primary focus</a:t>
            </a:r>
            <a:endParaRPr sz="2500">
              <a:solidFill>
                <a:schemeClr val="dk1"/>
              </a:solidFill>
              <a:latin typeface="Calibri"/>
              <a:ea typeface="Calibri"/>
              <a:cs typeface="Calibri"/>
              <a:sym typeface="Calibri"/>
            </a:endParaRPr>
          </a:p>
          <a:p>
            <a:pPr indent="-387350" lvl="0" marL="457200" rtl="0" algn="l">
              <a:lnSpc>
                <a:spcPct val="115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CSF microscopy for AFB</a:t>
            </a:r>
            <a:endParaRPr sz="2500">
              <a:solidFill>
                <a:schemeClr val="dk1"/>
              </a:solidFill>
              <a:latin typeface="Calibri"/>
              <a:ea typeface="Calibri"/>
              <a:cs typeface="Calibri"/>
              <a:sym typeface="Calibri"/>
            </a:endParaRPr>
          </a:p>
          <a:p>
            <a:pPr indent="-387350" lvl="0" marL="457200" rtl="0" algn="l">
              <a:lnSpc>
                <a:spcPct val="115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CSF culture a solid medium L.J or fluid medium</a:t>
            </a:r>
            <a:endParaRPr sz="2500">
              <a:solidFill>
                <a:schemeClr val="dk1"/>
              </a:solidFill>
              <a:latin typeface="Calibri"/>
              <a:ea typeface="Calibri"/>
              <a:cs typeface="Calibri"/>
              <a:sym typeface="Calibri"/>
            </a:endParaRPr>
          </a:p>
          <a:p>
            <a:pPr indent="-387350" lvl="0" marL="457200" rtl="0" algn="l">
              <a:lnSpc>
                <a:spcPct val="115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PCR or other molecular biopsy test for presence of bacterial element </a:t>
            </a:r>
            <a:endParaRPr sz="2500">
              <a:solidFill>
                <a:schemeClr val="dk1"/>
              </a:solidFill>
              <a:latin typeface="Calibri"/>
              <a:ea typeface="Calibri"/>
              <a:cs typeface="Calibri"/>
              <a:sym typeface="Calibri"/>
            </a:endParaRPr>
          </a:p>
          <a:p>
            <a:pPr indent="-387350" lvl="0" marL="457200" rtl="0" algn="l">
              <a:lnSpc>
                <a:spcPct val="115000"/>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Culture of CSF for Brucella</a:t>
            </a:r>
            <a:endParaRPr sz="2500">
              <a:solidFill>
                <a:schemeClr val="dk1"/>
              </a:solidFill>
              <a:latin typeface="Calibri"/>
              <a:ea typeface="Calibri"/>
              <a:cs typeface="Calibri"/>
              <a:sym typeface="Calibri"/>
            </a:endParaRPr>
          </a:p>
          <a:p>
            <a:pPr indent="-387350" lvl="0" marL="457200" rtl="0" algn="l">
              <a:lnSpc>
                <a:spcPct val="115000"/>
              </a:lnSpc>
              <a:spcBef>
                <a:spcPts val="0"/>
              </a:spcBef>
              <a:spcAft>
                <a:spcPts val="0"/>
              </a:spcAft>
              <a:buClr>
                <a:srgbClr val="FF0000"/>
              </a:buClr>
              <a:buSzPts val="2500"/>
              <a:buFont typeface="Calibri"/>
              <a:buChar char="★"/>
            </a:pPr>
            <a:r>
              <a:rPr lang="en" sz="2500">
                <a:solidFill>
                  <a:srgbClr val="FF0000"/>
                </a:solidFill>
                <a:latin typeface="Calibri"/>
                <a:ea typeface="Calibri"/>
                <a:cs typeface="Calibri"/>
                <a:sym typeface="Calibri"/>
              </a:rPr>
              <a:t>Serology for Brucella </a:t>
            </a:r>
            <a:endParaRPr sz="2900">
              <a:solidFill>
                <a:srgbClr val="FF0000"/>
              </a:solidFill>
              <a:latin typeface="Calibri"/>
              <a:ea typeface="Calibri"/>
              <a:cs typeface="Calibri"/>
              <a:sym typeface="Calibri"/>
            </a:endParaRPr>
          </a:p>
        </p:txBody>
      </p:sp>
      <p:sp>
        <p:nvSpPr>
          <p:cNvPr id="101" name="Google Shape;101;p17"/>
          <p:cNvSpPr txBox="1"/>
          <p:nvPr/>
        </p:nvSpPr>
        <p:spPr>
          <a:xfrm>
            <a:off x="8880075" y="3443350"/>
            <a:ext cx="8132400" cy="7002600"/>
          </a:xfrm>
          <a:prstGeom prst="rect">
            <a:avLst/>
          </a:prstGeom>
          <a:noFill/>
          <a:ln>
            <a:noFill/>
          </a:ln>
        </p:spPr>
        <p:txBody>
          <a:bodyPr anchorCtr="0" anchor="t" bIns="191875" lIns="191875" spcFirstLastPara="1" rIns="191875" wrap="square" tIns="191875">
            <a:noAutofit/>
          </a:bodyPr>
          <a:lstStyle/>
          <a:p>
            <a:pPr indent="0" lvl="0" marL="0" rtl="0" algn="l">
              <a:spcBef>
                <a:spcPts val="0"/>
              </a:spcBef>
              <a:spcAft>
                <a:spcPts val="0"/>
              </a:spcAft>
              <a:buNone/>
            </a:pPr>
            <a:r>
              <a:rPr lang="en" sz="2500">
                <a:solidFill>
                  <a:schemeClr val="dk1"/>
                </a:solidFill>
                <a:latin typeface="Calibri"/>
                <a:ea typeface="Calibri"/>
                <a:cs typeface="Calibri"/>
                <a:sym typeface="Calibri"/>
              </a:rPr>
              <a:t>Mainly related to the laboratory examination of cerebrospinal fluid including:</a:t>
            </a:r>
            <a:endParaRPr sz="2500">
              <a:solidFill>
                <a:schemeClr val="dk1"/>
              </a:solidFill>
              <a:latin typeface="Calibri"/>
              <a:ea typeface="Calibri"/>
              <a:cs typeface="Calibri"/>
              <a:sym typeface="Calibri"/>
            </a:endParaRPr>
          </a:p>
          <a:p>
            <a:pPr indent="0" lvl="0" marL="0" rtl="0" algn="l">
              <a:spcBef>
                <a:spcPts val="0"/>
              </a:spcBef>
              <a:spcAft>
                <a:spcPts val="0"/>
              </a:spcAft>
              <a:buNone/>
            </a:pPr>
            <a:r>
              <a:t/>
            </a:r>
            <a:endParaRPr sz="2500">
              <a:solidFill>
                <a:schemeClr val="dk1"/>
              </a:solidFill>
              <a:latin typeface="Calibri"/>
              <a:ea typeface="Calibri"/>
              <a:cs typeface="Calibri"/>
              <a:sym typeface="Calibri"/>
            </a:endParaRPr>
          </a:p>
          <a:p>
            <a:pPr indent="-387350" lvl="0" marL="914400" rtl="0" algn="l">
              <a:spcBef>
                <a:spcPts val="0"/>
              </a:spcBef>
              <a:spcAft>
                <a:spcPts val="0"/>
              </a:spcAft>
              <a:buSzPts val="2500"/>
              <a:buFont typeface="Calibri"/>
              <a:buChar char="★"/>
            </a:pPr>
            <a:r>
              <a:rPr lang="en" sz="2500">
                <a:latin typeface="Calibri"/>
                <a:ea typeface="Calibri"/>
                <a:cs typeface="Calibri"/>
                <a:sym typeface="Calibri"/>
              </a:rPr>
              <a:t>Collect of </a:t>
            </a:r>
            <a:r>
              <a:rPr lang="en" sz="2500">
                <a:solidFill>
                  <a:srgbClr val="FF0000"/>
                </a:solidFill>
                <a:latin typeface="Calibri"/>
                <a:ea typeface="Calibri"/>
                <a:cs typeface="Calibri"/>
                <a:sym typeface="Calibri"/>
              </a:rPr>
              <a:t>2-5 ml </a:t>
            </a:r>
            <a:r>
              <a:rPr lang="en" sz="2500">
                <a:latin typeface="Calibri"/>
                <a:ea typeface="Calibri"/>
                <a:cs typeface="Calibri"/>
                <a:sym typeface="Calibri"/>
              </a:rPr>
              <a:t>of CSF and checking for the pressure </a:t>
            </a:r>
            <a:r>
              <a:rPr lang="en" sz="2500">
                <a:solidFill>
                  <a:srgbClr val="999999"/>
                </a:solidFill>
                <a:latin typeface="Calibri"/>
                <a:ea typeface="Calibri"/>
                <a:cs typeface="Calibri"/>
                <a:sym typeface="Calibri"/>
              </a:rPr>
              <a:t>(other </a:t>
            </a:r>
            <a:r>
              <a:rPr lang="en" sz="2500">
                <a:solidFill>
                  <a:srgbClr val="999999"/>
                </a:solidFill>
                <a:latin typeface="Calibri"/>
                <a:ea typeface="Calibri"/>
                <a:cs typeface="Calibri"/>
                <a:sym typeface="Calibri"/>
              </a:rPr>
              <a:t>infections</a:t>
            </a:r>
            <a:r>
              <a:rPr lang="en" sz="2500">
                <a:solidFill>
                  <a:srgbClr val="999999"/>
                </a:solidFill>
                <a:latin typeface="Calibri"/>
                <a:ea typeface="Calibri"/>
                <a:cs typeface="Calibri"/>
                <a:sym typeface="Calibri"/>
              </a:rPr>
              <a:t> 1ml but TB stick with mycolic.acid)</a:t>
            </a:r>
            <a:endParaRPr sz="2500">
              <a:solidFill>
                <a:srgbClr val="999999"/>
              </a:solidFill>
              <a:latin typeface="Calibri"/>
              <a:ea typeface="Calibri"/>
              <a:cs typeface="Calibri"/>
              <a:sym typeface="Calibri"/>
            </a:endParaRPr>
          </a:p>
          <a:p>
            <a:pPr indent="-387350" lvl="0" marL="914400" rtl="0" algn="l">
              <a:spcBef>
                <a:spcPts val="0"/>
              </a:spcBef>
              <a:spcAft>
                <a:spcPts val="0"/>
              </a:spcAft>
              <a:buSzPts val="2500"/>
              <a:buFont typeface="Calibri"/>
              <a:buChar char="★"/>
            </a:pPr>
            <a:r>
              <a:rPr lang="en" sz="2500">
                <a:latin typeface="Calibri"/>
                <a:ea typeface="Calibri"/>
                <a:cs typeface="Calibri"/>
                <a:sym typeface="Calibri"/>
              </a:rPr>
              <a:t>Biochemical investigation for: </a:t>
            </a:r>
            <a:endParaRPr sz="2500">
              <a:latin typeface="Calibri"/>
              <a:ea typeface="Calibri"/>
              <a:cs typeface="Calibri"/>
              <a:sym typeface="Calibri"/>
            </a:endParaRPr>
          </a:p>
          <a:p>
            <a:pPr indent="-387350" lvl="1" marL="1371600" rtl="0" algn="l">
              <a:spcBef>
                <a:spcPts val="0"/>
              </a:spcBef>
              <a:spcAft>
                <a:spcPts val="0"/>
              </a:spcAft>
              <a:buSzPts val="2500"/>
              <a:buFont typeface="Calibri"/>
              <a:buChar char="○"/>
            </a:pPr>
            <a:r>
              <a:rPr lang="en" sz="2500">
                <a:latin typeface="Calibri"/>
                <a:ea typeface="Calibri"/>
                <a:cs typeface="Calibri"/>
                <a:sym typeface="Calibri"/>
              </a:rPr>
              <a:t>Total protein</a:t>
            </a:r>
            <a:endParaRPr sz="2500">
              <a:latin typeface="Calibri"/>
              <a:ea typeface="Calibri"/>
              <a:cs typeface="Calibri"/>
              <a:sym typeface="Calibri"/>
            </a:endParaRPr>
          </a:p>
          <a:p>
            <a:pPr indent="-387350" lvl="1" marL="1371600" rtl="0" algn="l">
              <a:spcBef>
                <a:spcPts val="0"/>
              </a:spcBef>
              <a:spcAft>
                <a:spcPts val="0"/>
              </a:spcAft>
              <a:buSzPts val="2500"/>
              <a:buFont typeface="Calibri"/>
              <a:buChar char="○"/>
            </a:pPr>
            <a:r>
              <a:rPr lang="en" sz="2500">
                <a:latin typeface="Calibri"/>
                <a:ea typeface="Calibri"/>
                <a:cs typeface="Calibri"/>
                <a:sym typeface="Calibri"/>
              </a:rPr>
              <a:t>Glucose level in comparison to the serum glucose level</a:t>
            </a:r>
            <a:endParaRPr sz="2500">
              <a:latin typeface="Calibri"/>
              <a:ea typeface="Calibri"/>
              <a:cs typeface="Calibri"/>
              <a:sym typeface="Calibri"/>
            </a:endParaRPr>
          </a:p>
          <a:p>
            <a:pPr indent="-387350" lvl="0" marL="914400" rtl="0" algn="l">
              <a:spcBef>
                <a:spcPts val="0"/>
              </a:spcBef>
              <a:spcAft>
                <a:spcPts val="0"/>
              </a:spcAft>
              <a:buSzPts val="2500"/>
              <a:buFont typeface="Calibri"/>
              <a:buChar char="★"/>
            </a:pPr>
            <a:r>
              <a:rPr lang="en" sz="2500">
                <a:latin typeface="Calibri"/>
                <a:ea typeface="Calibri"/>
                <a:cs typeface="Calibri"/>
                <a:sym typeface="Calibri"/>
              </a:rPr>
              <a:t>Microscopy:</a:t>
            </a:r>
            <a:endParaRPr sz="2500">
              <a:latin typeface="Calibri"/>
              <a:ea typeface="Calibri"/>
              <a:cs typeface="Calibri"/>
              <a:sym typeface="Calibri"/>
            </a:endParaRPr>
          </a:p>
          <a:p>
            <a:pPr indent="-387350" lvl="1" marL="1371600" rtl="0" algn="l">
              <a:spcBef>
                <a:spcPts val="0"/>
              </a:spcBef>
              <a:spcAft>
                <a:spcPts val="0"/>
              </a:spcAft>
              <a:buSzPts val="2500"/>
              <a:buFont typeface="Calibri"/>
              <a:buChar char="○"/>
            </a:pPr>
            <a:r>
              <a:rPr lang="en" sz="2500">
                <a:latin typeface="Calibri"/>
                <a:ea typeface="Calibri"/>
                <a:cs typeface="Calibri"/>
                <a:sym typeface="Calibri"/>
              </a:rPr>
              <a:t>Presence of organism</a:t>
            </a:r>
            <a:endParaRPr sz="2500">
              <a:latin typeface="Calibri"/>
              <a:ea typeface="Calibri"/>
              <a:cs typeface="Calibri"/>
              <a:sym typeface="Calibri"/>
            </a:endParaRPr>
          </a:p>
          <a:p>
            <a:pPr indent="-387350" lvl="1" marL="1371600" rtl="0" algn="l">
              <a:spcBef>
                <a:spcPts val="0"/>
              </a:spcBef>
              <a:spcAft>
                <a:spcPts val="0"/>
              </a:spcAft>
              <a:buSzPts val="2500"/>
              <a:buFont typeface="Calibri"/>
              <a:buChar char="○"/>
            </a:pPr>
            <a:r>
              <a:rPr lang="en" sz="2500">
                <a:latin typeface="Calibri"/>
                <a:ea typeface="Calibri"/>
                <a:cs typeface="Calibri"/>
                <a:sym typeface="Calibri"/>
              </a:rPr>
              <a:t>Total white cell count</a:t>
            </a:r>
            <a:endParaRPr sz="2500">
              <a:latin typeface="Calibri"/>
              <a:ea typeface="Calibri"/>
              <a:cs typeface="Calibri"/>
              <a:sym typeface="Calibri"/>
            </a:endParaRPr>
          </a:p>
          <a:p>
            <a:pPr indent="-387350" lvl="1" marL="1371600" rtl="0" algn="l">
              <a:spcBef>
                <a:spcPts val="0"/>
              </a:spcBef>
              <a:spcAft>
                <a:spcPts val="0"/>
              </a:spcAft>
              <a:buSzPts val="2500"/>
              <a:buFont typeface="Calibri"/>
              <a:buChar char="○"/>
            </a:pPr>
            <a:r>
              <a:rPr lang="en" sz="2500">
                <a:latin typeface="Calibri"/>
                <a:ea typeface="Calibri"/>
                <a:cs typeface="Calibri"/>
                <a:sym typeface="Calibri"/>
              </a:rPr>
              <a:t>Differential count mainly for:</a:t>
            </a:r>
            <a:endParaRPr sz="2500">
              <a:latin typeface="Calibri"/>
              <a:ea typeface="Calibri"/>
              <a:cs typeface="Calibri"/>
              <a:sym typeface="Calibri"/>
            </a:endParaRPr>
          </a:p>
          <a:p>
            <a:pPr indent="-387350" lvl="2" marL="1828800" rtl="0" algn="l">
              <a:spcBef>
                <a:spcPts val="0"/>
              </a:spcBef>
              <a:spcAft>
                <a:spcPts val="0"/>
              </a:spcAft>
              <a:buSzPts val="2500"/>
              <a:buFont typeface="Calibri"/>
              <a:buChar char="■"/>
            </a:pPr>
            <a:r>
              <a:rPr lang="en" sz="2500">
                <a:latin typeface="Calibri"/>
                <a:ea typeface="Calibri"/>
                <a:cs typeface="Calibri"/>
                <a:sym typeface="Calibri"/>
              </a:rPr>
              <a:t>Polymorphic</a:t>
            </a:r>
            <a:endParaRPr sz="2500">
              <a:latin typeface="Calibri"/>
              <a:ea typeface="Calibri"/>
              <a:cs typeface="Calibri"/>
              <a:sym typeface="Calibri"/>
            </a:endParaRPr>
          </a:p>
          <a:p>
            <a:pPr indent="-387350" lvl="2" marL="1828800" rtl="0" algn="l">
              <a:spcBef>
                <a:spcPts val="0"/>
              </a:spcBef>
              <a:spcAft>
                <a:spcPts val="0"/>
              </a:spcAft>
              <a:buSzPts val="2500"/>
              <a:buFont typeface="Calibri"/>
              <a:buChar char="■"/>
            </a:pPr>
            <a:r>
              <a:rPr lang="en" sz="2500">
                <a:latin typeface="Calibri"/>
                <a:ea typeface="Calibri"/>
                <a:cs typeface="Calibri"/>
                <a:sym typeface="Calibri"/>
              </a:rPr>
              <a:t> Lymphocytes → Neutrophil</a:t>
            </a:r>
            <a:endParaRPr sz="2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4">
            <a:alphaModFix/>
          </a:blip>
          <a:stretch>
            <a:fillRect/>
          </a:stretch>
        </p:blipFill>
        <p:spPr>
          <a:xfrm>
            <a:off x="3709327" y="2359214"/>
            <a:ext cx="9586545" cy="668108"/>
          </a:xfrm>
          <a:prstGeom prst="rect">
            <a:avLst/>
          </a:prstGeom>
          <a:noFill/>
          <a:ln>
            <a:noFill/>
          </a:ln>
        </p:spPr>
      </p:pic>
      <p:sp>
        <p:nvSpPr>
          <p:cNvPr id="107" name="Google Shape;107;p18"/>
          <p:cNvSpPr txBox="1"/>
          <p:nvPr/>
        </p:nvSpPr>
        <p:spPr>
          <a:xfrm>
            <a:off x="-3276600" y="470025"/>
            <a:ext cx="17419200" cy="18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Josefin Sans"/>
                <a:ea typeface="Josefin Sans"/>
                <a:cs typeface="Josefin Sans"/>
                <a:sym typeface="Josefin Sans"/>
              </a:rPr>
              <a:t>Alsomily’s </a:t>
            </a:r>
            <a:r>
              <a:rPr b="1" lang="en" sz="6000">
                <a:latin typeface="Josefin Sans"/>
                <a:ea typeface="Josefin Sans"/>
                <a:cs typeface="Josefin Sans"/>
                <a:sym typeface="Josefin Sans"/>
              </a:rPr>
              <a:t>Notes:</a:t>
            </a:r>
            <a:endParaRPr b="1" sz="6000">
              <a:latin typeface="Josefin Sans"/>
              <a:ea typeface="Josefin Sans"/>
              <a:cs typeface="Josefin Sans"/>
              <a:sym typeface="Josefin Sans"/>
            </a:endParaRPr>
          </a:p>
        </p:txBody>
      </p:sp>
      <p:sp>
        <p:nvSpPr>
          <p:cNvPr id="108" name="Google Shape;108;p18"/>
          <p:cNvSpPr txBox="1"/>
          <p:nvPr/>
        </p:nvSpPr>
        <p:spPr>
          <a:xfrm>
            <a:off x="306750" y="2359225"/>
            <a:ext cx="16947600" cy="1844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sz="30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Chronic meningitis has in insidious onset why? Because in the first 3 weeks the patient will have mild symptoms like mild fever or headache but later the symptoms will be more severe,while in acute meningitis the patient will come early because he will be sick, its very important to know the clinical presentation </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It has some involvement to the brain tissue it affects blood vessels, may cause infarction and if he present late he might be in coma so you need to know more about TB</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b="1" lang="en" sz="3600">
                <a:latin typeface="Calibri"/>
                <a:ea typeface="Calibri"/>
                <a:cs typeface="Calibri"/>
                <a:sym typeface="Calibri"/>
              </a:rPr>
              <a:t>Symptoms</a:t>
            </a:r>
            <a:r>
              <a:rPr lang="en" sz="3600">
                <a:latin typeface="Calibri"/>
                <a:ea typeface="Calibri"/>
                <a:cs typeface="Calibri"/>
                <a:sym typeface="Calibri"/>
              </a:rPr>
              <a:t>:chronic headache, neck rigidity, gait problems, personality changes and cranial nerves damage and clumsiness </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TB go mainly to the </a:t>
            </a:r>
            <a:r>
              <a:rPr lang="en" sz="3600">
                <a:solidFill>
                  <a:srgbClr val="FF0000"/>
                </a:solidFill>
                <a:latin typeface="Calibri"/>
                <a:ea typeface="Calibri"/>
                <a:cs typeface="Calibri"/>
                <a:sym typeface="Calibri"/>
              </a:rPr>
              <a:t>base of the skull </a:t>
            </a:r>
            <a:r>
              <a:rPr lang="en" sz="3600">
                <a:latin typeface="Calibri"/>
                <a:ea typeface="Calibri"/>
                <a:cs typeface="Calibri"/>
                <a:sym typeface="Calibri"/>
              </a:rPr>
              <a:t>so it might affect CSF circulation and increasing ICP and that will lead to papilloedema so you need to examine the patient.</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  these are the clinical presentation and there might be  hydrocephalus so don't forget to examine papilloedema and if positive  think about TB</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b="1" lang="en" sz="3600">
                <a:latin typeface="Calibri"/>
                <a:ea typeface="Calibri"/>
                <a:cs typeface="Calibri"/>
                <a:sym typeface="Calibri"/>
              </a:rPr>
              <a:t>Etiology: </a:t>
            </a:r>
            <a:r>
              <a:rPr lang="en" sz="3600">
                <a:latin typeface="Calibri"/>
                <a:ea typeface="Calibri"/>
                <a:cs typeface="Calibri"/>
                <a:sym typeface="Calibri"/>
              </a:rPr>
              <a:t>We are endemic of TB and brucella,partially treated meningitis the other differential diagnosis :</a:t>
            </a:r>
            <a:endParaRPr sz="3600">
              <a:latin typeface="Calibri"/>
              <a:ea typeface="Calibri"/>
              <a:cs typeface="Calibri"/>
              <a:sym typeface="Calibri"/>
            </a:endParaRPr>
          </a:p>
          <a:p>
            <a:pPr indent="0" lvl="0" marL="457200" rtl="0" algn="l">
              <a:lnSpc>
                <a:spcPct val="115000"/>
              </a:lnSpc>
              <a:spcBef>
                <a:spcPts val="0"/>
              </a:spcBef>
              <a:spcAft>
                <a:spcPts val="0"/>
              </a:spcAft>
              <a:buNone/>
            </a:pPr>
            <a:r>
              <a:rPr b="1" lang="en" sz="3600">
                <a:latin typeface="Calibri"/>
                <a:ea typeface="Calibri"/>
                <a:cs typeface="Calibri"/>
                <a:sym typeface="Calibri"/>
              </a:rPr>
              <a:t>Bacterial</a:t>
            </a:r>
            <a:r>
              <a:rPr lang="en" sz="3600">
                <a:latin typeface="Calibri"/>
                <a:ea typeface="Calibri"/>
                <a:cs typeface="Calibri"/>
                <a:sym typeface="Calibri"/>
              </a:rPr>
              <a:t>:</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solidFill>
                  <a:schemeClr val="dk1"/>
                </a:solidFill>
                <a:latin typeface="Calibri"/>
                <a:ea typeface="Calibri"/>
                <a:cs typeface="Calibri"/>
                <a:sym typeface="Calibri"/>
              </a:rPr>
              <a:t>Syphilis </a:t>
            </a:r>
            <a:r>
              <a:rPr lang="en" sz="3600">
                <a:solidFill>
                  <a:srgbClr val="999999"/>
                </a:solidFill>
                <a:latin typeface="Calibri"/>
                <a:ea typeface="Calibri"/>
                <a:cs typeface="Calibri"/>
                <a:sym typeface="Calibri"/>
              </a:rPr>
              <a:t>(VDRL serology)</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Leptospirosis </a:t>
            </a:r>
            <a:r>
              <a:rPr lang="en" sz="3600">
                <a:solidFill>
                  <a:srgbClr val="999999"/>
                </a:solidFill>
                <a:latin typeface="Calibri"/>
                <a:ea typeface="Calibri"/>
                <a:cs typeface="Calibri"/>
                <a:sym typeface="Calibri"/>
              </a:rPr>
              <a:t>(serology)</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Lyme disease</a:t>
            </a:r>
            <a:r>
              <a:rPr lang="en" sz="3600">
                <a:solidFill>
                  <a:srgbClr val="999999"/>
                </a:solidFill>
                <a:latin typeface="Calibri"/>
                <a:ea typeface="Calibri"/>
                <a:cs typeface="Calibri"/>
                <a:sym typeface="Calibri"/>
              </a:rPr>
              <a:t> (serology)</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lang="en" sz="3600">
                <a:latin typeface="Calibri"/>
                <a:ea typeface="Calibri"/>
                <a:cs typeface="Calibri"/>
                <a:sym typeface="Calibri"/>
              </a:rPr>
              <a:t>nocardiosis(</a:t>
            </a:r>
            <a:r>
              <a:rPr lang="en" sz="3600" u="sng">
                <a:solidFill>
                  <a:srgbClr val="999999"/>
                </a:solidFill>
                <a:latin typeface="Calibri"/>
                <a:ea typeface="Calibri"/>
                <a:cs typeface="Calibri"/>
                <a:sym typeface="Calibri"/>
              </a:rPr>
              <a:t>no</a:t>
            </a:r>
            <a:r>
              <a:rPr lang="en" sz="3600">
                <a:solidFill>
                  <a:srgbClr val="999999"/>
                </a:solidFill>
                <a:latin typeface="Calibri"/>
                <a:ea typeface="Calibri"/>
                <a:cs typeface="Calibri"/>
                <a:sym typeface="Calibri"/>
              </a:rPr>
              <a:t> serology</a:t>
            </a:r>
            <a:r>
              <a:rPr lang="en" sz="3600">
                <a:latin typeface="Calibri"/>
                <a:ea typeface="Calibri"/>
                <a:cs typeface="Calibri"/>
                <a:sym typeface="Calibri"/>
              </a:rPr>
              <a:t>,</a:t>
            </a:r>
            <a:r>
              <a:rPr lang="en" sz="3600">
                <a:solidFill>
                  <a:srgbClr val="FF0000"/>
                </a:solidFill>
                <a:latin typeface="Calibri"/>
                <a:ea typeface="Calibri"/>
                <a:cs typeface="Calibri"/>
                <a:sym typeface="Calibri"/>
              </a:rPr>
              <a:t>culture</a:t>
            </a:r>
            <a:r>
              <a:rPr lang="en" sz="3600">
                <a:latin typeface="Calibri"/>
                <a:ea typeface="Calibri"/>
                <a:cs typeface="Calibri"/>
                <a:sym typeface="Calibri"/>
              </a:rPr>
              <a:t>)</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b="1" lang="en" sz="3600">
                <a:latin typeface="Calibri"/>
                <a:ea typeface="Calibri"/>
                <a:cs typeface="Calibri"/>
                <a:sym typeface="Calibri"/>
              </a:rPr>
              <a:t>Fungal</a:t>
            </a:r>
            <a:r>
              <a:rPr lang="en" sz="3600">
                <a:latin typeface="Calibri"/>
                <a:ea typeface="Calibri"/>
                <a:cs typeface="Calibri"/>
                <a:sym typeface="Calibri"/>
              </a:rPr>
              <a:t>:cryptococcus in HIV(india ink), histoplasma in united state</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b="1" lang="en" sz="3600">
                <a:latin typeface="Calibri"/>
                <a:ea typeface="Calibri"/>
                <a:cs typeface="Calibri"/>
                <a:sym typeface="Calibri"/>
              </a:rPr>
              <a:t>parasite</a:t>
            </a:r>
            <a:r>
              <a:rPr lang="en" sz="3600">
                <a:latin typeface="Calibri"/>
                <a:ea typeface="Calibri"/>
                <a:cs typeface="Calibri"/>
                <a:sym typeface="Calibri"/>
              </a:rPr>
              <a:t>:Toxoplasma gondii is common in HIV patients</a:t>
            </a:r>
            <a:endParaRPr sz="3600">
              <a:latin typeface="Calibri"/>
              <a:ea typeface="Calibri"/>
              <a:cs typeface="Calibri"/>
              <a:sym typeface="Calibri"/>
            </a:endParaRPr>
          </a:p>
          <a:p>
            <a:pPr indent="-457200" lvl="0" marL="457200" rtl="0" algn="l">
              <a:lnSpc>
                <a:spcPct val="115000"/>
              </a:lnSpc>
              <a:spcBef>
                <a:spcPts val="0"/>
              </a:spcBef>
              <a:spcAft>
                <a:spcPts val="0"/>
              </a:spcAft>
              <a:buSzPts val="3600"/>
              <a:buFont typeface="Calibri"/>
              <a:buChar char="-"/>
            </a:pPr>
            <a:r>
              <a:rPr b="1" lang="en" sz="3600">
                <a:latin typeface="Calibri"/>
                <a:ea typeface="Calibri"/>
                <a:cs typeface="Calibri"/>
                <a:sym typeface="Calibri"/>
              </a:rPr>
              <a:t>viral:</a:t>
            </a:r>
            <a:r>
              <a:rPr lang="en" sz="3600">
                <a:latin typeface="Calibri"/>
                <a:ea typeface="Calibri"/>
                <a:cs typeface="Calibri"/>
                <a:sym typeface="Calibri"/>
              </a:rPr>
              <a:t>herpes(PCR)</a:t>
            </a:r>
            <a:endParaRPr sz="3600">
              <a:latin typeface="Calibri"/>
              <a:ea typeface="Calibri"/>
              <a:cs typeface="Calibri"/>
              <a:sym typeface="Calibri"/>
            </a:endParaRPr>
          </a:p>
          <a:p>
            <a:pPr indent="-457200" lvl="0" marL="457200" rtl="0" algn="l">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I need you to Remember 1 organism from every category(fungi,parasite...)</a:t>
            </a:r>
            <a:endParaRPr sz="3600">
              <a:solidFill>
                <a:srgbClr val="FF0000"/>
              </a:solidFill>
              <a:latin typeface="Calibri"/>
              <a:ea typeface="Calibri"/>
              <a:cs typeface="Calibri"/>
              <a:sym typeface="Calibri"/>
            </a:endParaRPr>
          </a:p>
          <a:p>
            <a:pPr indent="0" lvl="0" marL="457200" rtl="0" algn="l">
              <a:lnSpc>
                <a:spcPct val="115000"/>
              </a:lnSpc>
              <a:spcBef>
                <a:spcPts val="0"/>
              </a:spcBef>
              <a:spcAft>
                <a:spcPts val="0"/>
              </a:spcAft>
              <a:buNone/>
            </a:pPr>
            <a:r>
              <a:rPr lang="en" sz="3600">
                <a:solidFill>
                  <a:srgbClr val="999999"/>
                </a:solidFill>
                <a:latin typeface="Calibri"/>
                <a:ea typeface="Calibri"/>
                <a:cs typeface="Calibri"/>
                <a:sym typeface="Calibri"/>
              </a:rPr>
              <a:t>In case  you will be asked about differential diagnosis</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When we talk about meningitis  it's mainly bacterial but when we talk about  viral meningitis is mild(self limiting) viral is mainly encephalitis we rarely talk about encephalitis in bacterial but we talk about brain abscess</a:t>
            </a:r>
            <a:endParaRPr sz="3600">
              <a:solidFill>
                <a:srgbClr val="999999"/>
              </a:solidFill>
              <a:latin typeface="Calibri"/>
              <a:ea typeface="Calibri"/>
              <a:cs typeface="Calibri"/>
              <a:sym typeface="Calibri"/>
            </a:endParaRPr>
          </a:p>
          <a:p>
            <a:pPr indent="0" lvl="0" marL="0" rtl="0" algn="l">
              <a:lnSpc>
                <a:spcPct val="115000"/>
              </a:lnSpc>
              <a:spcBef>
                <a:spcPts val="0"/>
              </a:spcBef>
              <a:spcAft>
                <a:spcPts val="0"/>
              </a:spcAft>
              <a:buNone/>
            </a:pPr>
            <a:r>
              <a:t/>
            </a:r>
            <a:endParaRPr sz="3600">
              <a:latin typeface="Calibri"/>
              <a:ea typeface="Calibri"/>
              <a:cs typeface="Calibri"/>
              <a:sym typeface="Calibri"/>
            </a:endParaRPr>
          </a:p>
          <a:p>
            <a:pPr indent="0" lvl="0" marL="0" rtl="0" algn="l">
              <a:lnSpc>
                <a:spcPct val="115000"/>
              </a:lnSpc>
              <a:spcBef>
                <a:spcPts val="0"/>
              </a:spcBef>
              <a:spcAft>
                <a:spcPts val="0"/>
              </a:spcAft>
              <a:buNone/>
            </a:pPr>
            <a:r>
              <a:t/>
            </a:r>
            <a:endParaRPr sz="3600">
              <a:latin typeface="Calibri"/>
              <a:ea typeface="Calibri"/>
              <a:cs typeface="Calibri"/>
              <a:sym typeface="Calibri"/>
            </a:endParaRPr>
          </a:p>
        </p:txBody>
      </p:sp>
      <p:sp>
        <p:nvSpPr>
          <p:cNvPr id="109" name="Google Shape;109;p18"/>
          <p:cNvSpPr txBox="1"/>
          <p:nvPr/>
        </p:nvSpPr>
        <p:spPr>
          <a:xfrm>
            <a:off x="11053350" y="88725"/>
            <a:ext cx="6201000" cy="15603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Calibri"/>
                <a:ea typeface="Calibri"/>
                <a:cs typeface="Calibri"/>
                <a:sym typeface="Calibri"/>
              </a:rPr>
              <a:t>Gray is less important </a:t>
            </a:r>
            <a:endParaRPr sz="3000">
              <a:latin typeface="Calibri"/>
              <a:ea typeface="Calibri"/>
              <a:cs typeface="Calibri"/>
              <a:sym typeface="Calibri"/>
            </a:endParaRPr>
          </a:p>
          <a:p>
            <a:pPr indent="0" lvl="0" marL="0" rtl="0" algn="ctr">
              <a:spcBef>
                <a:spcPts val="0"/>
              </a:spcBef>
              <a:spcAft>
                <a:spcPts val="0"/>
              </a:spcAft>
              <a:buNone/>
            </a:pPr>
            <a:r>
              <a:rPr lang="en" sz="3000">
                <a:latin typeface="Calibri"/>
                <a:ea typeface="Calibri"/>
                <a:cs typeface="Calibri"/>
                <a:sym typeface="Calibri"/>
              </a:rPr>
              <a:t>But sometimes we have to leave it for the sake of </a:t>
            </a:r>
            <a:r>
              <a:rPr lang="en" sz="3000">
                <a:latin typeface="Calibri"/>
                <a:ea typeface="Calibri"/>
                <a:cs typeface="Calibri"/>
                <a:sym typeface="Calibri"/>
              </a:rPr>
              <a:t>understanding</a:t>
            </a:r>
            <a:r>
              <a:rPr lang="en" sz="3000">
                <a:latin typeface="Calibri"/>
                <a:ea typeface="Calibri"/>
                <a:cs typeface="Calibri"/>
                <a:sym typeface="Calibri"/>
              </a:rPr>
              <a:t> </a:t>
            </a:r>
            <a:endParaRPr sz="3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4">
            <a:alphaModFix/>
          </a:blip>
          <a:stretch>
            <a:fillRect/>
          </a:stretch>
        </p:blipFill>
        <p:spPr>
          <a:xfrm>
            <a:off x="3709327" y="2359214"/>
            <a:ext cx="9586545" cy="668108"/>
          </a:xfrm>
          <a:prstGeom prst="rect">
            <a:avLst/>
          </a:prstGeom>
          <a:noFill/>
          <a:ln>
            <a:noFill/>
          </a:ln>
        </p:spPr>
      </p:pic>
      <p:sp>
        <p:nvSpPr>
          <p:cNvPr id="115" name="Google Shape;115;p19"/>
          <p:cNvSpPr txBox="1"/>
          <p:nvPr/>
        </p:nvSpPr>
        <p:spPr>
          <a:xfrm>
            <a:off x="0" y="470025"/>
            <a:ext cx="17419200" cy="18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Josefin Sans"/>
                <a:ea typeface="Josefin Sans"/>
                <a:cs typeface="Josefin Sans"/>
                <a:sym typeface="Josefin Sans"/>
              </a:rPr>
              <a:t>Alsomily’s Notes cont. :</a:t>
            </a:r>
            <a:endParaRPr b="1" sz="6000">
              <a:latin typeface="Josefin Sans"/>
              <a:ea typeface="Josefin Sans"/>
              <a:cs typeface="Josefin Sans"/>
              <a:sym typeface="Josefin Sans"/>
            </a:endParaRPr>
          </a:p>
        </p:txBody>
      </p:sp>
      <p:sp>
        <p:nvSpPr>
          <p:cNvPr id="116" name="Google Shape;116;p19"/>
          <p:cNvSpPr txBox="1"/>
          <p:nvPr/>
        </p:nvSpPr>
        <p:spPr>
          <a:xfrm>
            <a:off x="352525" y="2202225"/>
            <a:ext cx="16391700" cy="2042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600">
                <a:latin typeface="Calibri"/>
                <a:ea typeface="Calibri"/>
                <a:cs typeface="Calibri"/>
                <a:sym typeface="Calibri"/>
              </a:rPr>
              <a:t>-Diagnosis </a:t>
            </a:r>
            <a:r>
              <a:rPr lang="en" sz="3600">
                <a:latin typeface="Calibri"/>
                <a:ea typeface="Calibri"/>
                <a:cs typeface="Calibri"/>
                <a:sym typeface="Calibri"/>
              </a:rPr>
              <a:t>So if you have a patient you should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1-take history (drug,travel,family,sexual) </a:t>
            </a:r>
            <a:r>
              <a:rPr lang="en" sz="3600">
                <a:solidFill>
                  <a:schemeClr val="dk1"/>
                </a:solidFill>
                <a:latin typeface="Calibri"/>
                <a:ea typeface="Calibri"/>
                <a:cs typeface="Calibri"/>
                <a:sym typeface="Calibri"/>
              </a:rPr>
              <a:t>Then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2-physical exam (like papilloedema) it will tell you if there is hydrocephalus and if you can do lumbar puncture+exam the heart and lung  </a:t>
            </a:r>
            <a:r>
              <a:rPr lang="en" sz="3600">
                <a:solidFill>
                  <a:srgbClr val="999999"/>
                </a:solidFill>
                <a:latin typeface="Calibri"/>
                <a:ea typeface="Calibri"/>
                <a:cs typeface="Calibri"/>
                <a:sym typeface="Calibri"/>
              </a:rPr>
              <a:t>because it might be the source</a:t>
            </a:r>
            <a:endParaRPr sz="3600">
              <a:solidFill>
                <a:srgbClr val="999999"/>
              </a:solidFill>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-Brucella: </a:t>
            </a:r>
            <a:r>
              <a:rPr lang="en" sz="3600">
                <a:latin typeface="Calibri"/>
                <a:ea typeface="Calibri"/>
                <a:cs typeface="Calibri"/>
                <a:sym typeface="Calibri"/>
              </a:rPr>
              <a:t>its </a:t>
            </a:r>
            <a:r>
              <a:rPr lang="en" sz="3600">
                <a:solidFill>
                  <a:srgbClr val="FF0000"/>
                </a:solidFill>
                <a:latin typeface="Calibri"/>
                <a:ea typeface="Calibri"/>
                <a:cs typeface="Calibri"/>
                <a:sym typeface="Calibri"/>
              </a:rPr>
              <a:t>common</a:t>
            </a:r>
            <a:r>
              <a:rPr lang="en" sz="3600">
                <a:latin typeface="Calibri"/>
                <a:ea typeface="Calibri"/>
                <a:cs typeface="Calibri"/>
                <a:sym typeface="Calibri"/>
              </a:rPr>
              <a:t> in saudi arabia and </a:t>
            </a:r>
            <a:r>
              <a:rPr lang="en" sz="3600">
                <a:solidFill>
                  <a:srgbClr val="999999"/>
                </a:solidFill>
                <a:latin typeface="Calibri"/>
                <a:ea typeface="Calibri"/>
                <a:cs typeface="Calibri"/>
                <a:sym typeface="Calibri"/>
              </a:rPr>
              <a:t>common in the exam (:</a:t>
            </a:r>
            <a:endParaRPr sz="3600">
              <a:solidFill>
                <a:srgbClr val="999999"/>
              </a:solidFill>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Most common is</a:t>
            </a:r>
            <a:r>
              <a:rPr lang="en" sz="3600">
                <a:solidFill>
                  <a:srgbClr val="FF0000"/>
                </a:solidFill>
                <a:latin typeface="Calibri"/>
                <a:ea typeface="Calibri"/>
                <a:cs typeface="Calibri"/>
                <a:sym typeface="Calibri"/>
              </a:rPr>
              <a:t> brucella melitensis </a:t>
            </a:r>
            <a:endParaRPr sz="36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Affect people who consumes raw </a:t>
            </a:r>
            <a:r>
              <a:rPr lang="en" sz="3600">
                <a:solidFill>
                  <a:srgbClr val="FF0000"/>
                </a:solidFill>
                <a:latin typeface="Calibri"/>
                <a:ea typeface="Calibri"/>
                <a:cs typeface="Calibri"/>
                <a:sym typeface="Calibri"/>
              </a:rPr>
              <a:t>milk </a:t>
            </a:r>
            <a:r>
              <a:rPr lang="en" sz="3600">
                <a:latin typeface="Calibri"/>
                <a:ea typeface="Calibri"/>
                <a:cs typeface="Calibri"/>
                <a:sym typeface="Calibri"/>
              </a:rPr>
              <a:t>Can be transmitted by </a:t>
            </a:r>
            <a:r>
              <a:rPr lang="en" sz="3600">
                <a:solidFill>
                  <a:srgbClr val="FF0000"/>
                </a:solidFill>
                <a:latin typeface="Calibri"/>
                <a:ea typeface="Calibri"/>
                <a:cs typeface="Calibri"/>
                <a:sym typeface="Calibri"/>
              </a:rPr>
              <a:t>inhalation </a:t>
            </a:r>
            <a:endParaRPr sz="36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-Mycobacterium tuberculosis:</a:t>
            </a:r>
            <a:endParaRPr b="1" sz="3600">
              <a:latin typeface="Calibri"/>
              <a:ea typeface="Calibri"/>
              <a:cs typeface="Calibri"/>
              <a:sym typeface="Calibri"/>
            </a:endParaRPr>
          </a:p>
          <a:p>
            <a:pPr indent="0" lvl="0" marL="0" rtl="0" algn="l">
              <a:lnSpc>
                <a:spcPct val="115000"/>
              </a:lnSpc>
              <a:spcBef>
                <a:spcPts val="0"/>
              </a:spcBef>
              <a:spcAft>
                <a:spcPts val="0"/>
              </a:spcAft>
              <a:buNone/>
            </a:pPr>
            <a:r>
              <a:rPr lang="en" sz="3600">
                <a:solidFill>
                  <a:srgbClr val="999999"/>
                </a:solidFill>
                <a:latin typeface="Calibri"/>
                <a:ea typeface="Calibri"/>
                <a:cs typeface="Calibri"/>
                <a:sym typeface="Calibri"/>
              </a:rPr>
              <a:t>initially they will have primary infection carrying the organism in latent period then it might get reactivation,pulmonary  reactivation is the most common but sometimes extrapulmonary </a:t>
            </a:r>
            <a:endParaRPr sz="3600">
              <a:solidFill>
                <a:srgbClr val="999999"/>
              </a:solidFill>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Its usually Slow </a:t>
            </a:r>
            <a:r>
              <a:rPr lang="en" sz="3600">
                <a:solidFill>
                  <a:srgbClr val="FF0000"/>
                </a:solidFill>
                <a:latin typeface="Calibri"/>
                <a:ea typeface="Calibri"/>
                <a:cs typeface="Calibri"/>
                <a:sym typeface="Calibri"/>
              </a:rPr>
              <a:t>insidious </a:t>
            </a:r>
            <a:r>
              <a:rPr lang="en" sz="3600">
                <a:latin typeface="Calibri"/>
                <a:ea typeface="Calibri"/>
                <a:cs typeface="Calibri"/>
                <a:sym typeface="Calibri"/>
              </a:rPr>
              <a:t>onset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Early they will have focal and meningeal symptoms and late then paralytic, and that would be after 4 weeks, this is just a revision </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Diagnosis</a:t>
            </a:r>
            <a:r>
              <a:rPr lang="en" sz="3600">
                <a:latin typeface="Calibri"/>
                <a:ea typeface="Calibri"/>
                <a:cs typeface="Calibri"/>
                <a:sym typeface="Calibri"/>
              </a:rPr>
              <a:t>:1-history 2-clinical exam 3-laboratory tests 4-imaging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What  Laboratory tests you would do ?</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specimen </a:t>
            </a:r>
            <a:r>
              <a:rPr lang="en" sz="3600">
                <a:latin typeface="Calibri"/>
                <a:ea typeface="Calibri"/>
                <a:cs typeface="Calibri"/>
                <a:sym typeface="Calibri"/>
              </a:rPr>
              <a:t>: CSF+blood</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Blood:</a:t>
            </a:r>
            <a:r>
              <a:rPr lang="en" sz="3600">
                <a:solidFill>
                  <a:schemeClr val="dk1"/>
                </a:solidFill>
                <a:latin typeface="Calibri"/>
                <a:ea typeface="Calibri"/>
                <a:cs typeface="Calibri"/>
                <a:sym typeface="Calibri"/>
              </a:rPr>
              <a:t>culture ,CBC,biochemistry </a:t>
            </a:r>
            <a:endParaRPr sz="3600">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CSF</a:t>
            </a:r>
            <a:r>
              <a:rPr lang="en" sz="3600">
                <a:latin typeface="Calibri"/>
                <a:ea typeface="Calibri"/>
                <a:cs typeface="Calibri"/>
                <a:sym typeface="Calibri"/>
              </a:rPr>
              <a:t>: WBC(differential  count) glucose,protein, culture and stain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If gram stain showed no organism and you saw pus cells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You will think about TB  then what will you do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1-ziehl-neelsen stain 2-culture on LJ media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If the results were negative you do serology and PCR for the other differential diagnosis</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solidFill>
                  <a:srgbClr val="999999"/>
                </a:solidFill>
                <a:latin typeface="Calibri"/>
                <a:ea typeface="Calibri"/>
                <a:cs typeface="Calibri"/>
                <a:sym typeface="Calibri"/>
              </a:rPr>
              <a:t>However some people prefer to  do these tests at the same time</a:t>
            </a:r>
            <a:endParaRPr sz="3600">
              <a:solidFill>
                <a:srgbClr val="999999"/>
              </a:solidFill>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CSF diagnosis is simple(revision):</a:t>
            </a:r>
            <a:endParaRPr b="1"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stains(gram stain,india ink)culture media(fungus,bacteria) PCR(TB) </a:t>
            </a:r>
            <a:r>
              <a:rPr lang="en" sz="3600">
                <a:solidFill>
                  <a:srgbClr val="FF0000"/>
                </a:solidFill>
                <a:latin typeface="Calibri"/>
                <a:ea typeface="Calibri"/>
                <a:cs typeface="Calibri"/>
                <a:sym typeface="Calibri"/>
              </a:rPr>
              <a:t>serology test of CSF</a:t>
            </a:r>
            <a:endParaRPr sz="36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rPr b="1" lang="en" sz="3600">
                <a:latin typeface="Calibri"/>
                <a:ea typeface="Calibri"/>
                <a:cs typeface="Calibri"/>
                <a:sym typeface="Calibri"/>
              </a:rPr>
              <a:t>-treatment</a:t>
            </a:r>
            <a:r>
              <a:rPr lang="en" sz="3600">
                <a:latin typeface="Calibri"/>
                <a:ea typeface="Calibri"/>
                <a:cs typeface="Calibri"/>
                <a:sym typeface="Calibri"/>
              </a:rPr>
              <a:t>:rifampicin+isoniazid+ethambutol+pyrazinamide →  2 months</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Then rifampin INH →  4-6 months</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Brucella: 2 out of 3</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latin typeface="Calibri"/>
                <a:ea typeface="Calibri"/>
                <a:cs typeface="Calibri"/>
                <a:sym typeface="Calibri"/>
              </a:rPr>
              <a:t>Rifampin,cotrimoxazole,tetracycline </a:t>
            </a:r>
            <a:endParaRPr sz="3600">
              <a:latin typeface="Calibri"/>
              <a:ea typeface="Calibri"/>
              <a:cs typeface="Calibri"/>
              <a:sym typeface="Calibri"/>
            </a:endParaRPr>
          </a:p>
          <a:p>
            <a:pPr indent="0" lvl="0" marL="0" rtl="0" algn="l">
              <a:lnSpc>
                <a:spcPct val="115000"/>
              </a:lnSpc>
              <a:spcBef>
                <a:spcPts val="0"/>
              </a:spcBef>
              <a:spcAft>
                <a:spcPts val="0"/>
              </a:spcAft>
              <a:buNone/>
            </a:pPr>
            <a:r>
              <a:rPr lang="en" sz="3600">
                <a:solidFill>
                  <a:srgbClr val="999999"/>
                </a:solidFill>
                <a:latin typeface="Calibri"/>
                <a:ea typeface="Calibri"/>
                <a:cs typeface="Calibri"/>
                <a:sym typeface="Calibri"/>
              </a:rPr>
              <a:t>TB treatment covers brucella </a:t>
            </a:r>
            <a:endParaRPr sz="3600">
              <a:solidFill>
                <a:srgbClr val="999999"/>
              </a:solidFill>
              <a:latin typeface="Calibri"/>
              <a:ea typeface="Calibri"/>
              <a:cs typeface="Calibri"/>
              <a:sym typeface="Calibri"/>
            </a:endParaRPr>
          </a:p>
          <a:p>
            <a:pPr indent="-457200" lvl="0" marL="457200" rtl="0" algn="l">
              <a:lnSpc>
                <a:spcPct val="115000"/>
              </a:lnSpc>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If the patients is HIV prolong the treatment</a:t>
            </a:r>
            <a:endParaRPr sz="3600">
              <a:solidFill>
                <a:srgbClr val="99999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0"/>
          <p:cNvSpPr txBox="1"/>
          <p:nvPr/>
        </p:nvSpPr>
        <p:spPr>
          <a:xfrm>
            <a:off x="400368" y="5201000"/>
            <a:ext cx="16618500" cy="8667900"/>
          </a:xfrm>
          <a:prstGeom prst="rect">
            <a:avLst/>
          </a:prstGeom>
          <a:noFill/>
          <a:ln>
            <a:noFill/>
          </a:ln>
        </p:spPr>
        <p:txBody>
          <a:bodyPr anchorCtr="0" anchor="t" bIns="191875" lIns="191875" spcFirstLastPara="1" rIns="191875" wrap="square" tIns="191875">
            <a:noAutofit/>
          </a:bodyPr>
          <a:lstStyle/>
          <a:p>
            <a:pPr indent="0" lvl="0" marL="0" rtl="0" algn="l">
              <a:spcBef>
                <a:spcPts val="0"/>
              </a:spcBef>
              <a:spcAft>
                <a:spcPts val="0"/>
              </a:spcAft>
              <a:buNone/>
            </a:pPr>
            <a:r>
              <a:t/>
            </a:r>
            <a:endParaRPr sz="3600">
              <a:latin typeface="Calibri"/>
              <a:ea typeface="Calibri"/>
              <a:cs typeface="Calibri"/>
              <a:sym typeface="Calibri"/>
            </a:endParaRPr>
          </a:p>
        </p:txBody>
      </p:sp>
      <p:pic>
        <p:nvPicPr>
          <p:cNvPr id="122" name="Google Shape;122;p20"/>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23" name="Google Shape;123;p20"/>
          <p:cNvSpPr txBox="1"/>
          <p:nvPr/>
        </p:nvSpPr>
        <p:spPr>
          <a:xfrm>
            <a:off x="653100" y="0"/>
            <a:ext cx="16282800" cy="1752300"/>
          </a:xfrm>
          <a:prstGeom prst="rect">
            <a:avLst/>
          </a:prstGeom>
          <a:noFill/>
          <a:ln>
            <a:noFill/>
          </a:ln>
        </p:spPr>
        <p:txBody>
          <a:bodyPr anchorCtr="0" anchor="t" bIns="191875" lIns="191875" spcFirstLastPara="1" rIns="191875" wrap="square" tIns="191875">
            <a:noAutofit/>
          </a:bodyPr>
          <a:lstStyle/>
          <a:p>
            <a:pPr indent="0" lvl="0" marL="0" rtl="0" algn="ctr">
              <a:spcBef>
                <a:spcPts val="0"/>
              </a:spcBef>
              <a:spcAft>
                <a:spcPts val="0"/>
              </a:spcAft>
              <a:buClr>
                <a:srgbClr val="000000"/>
              </a:buClr>
              <a:buSzPts val="2300"/>
              <a:buFont typeface="Arial"/>
              <a:buNone/>
            </a:pPr>
            <a:r>
              <a:rPr b="1" lang="en" sz="4800">
                <a:solidFill>
                  <a:srgbClr val="000000"/>
                </a:solidFill>
                <a:latin typeface="Josefin Sans"/>
                <a:ea typeface="Josefin Sans"/>
                <a:cs typeface="Josefin Sans"/>
                <a:sym typeface="Josefin Sans"/>
              </a:rPr>
              <a:t>Summary </a:t>
            </a:r>
            <a:endParaRPr b="1" sz="4800">
              <a:solidFill>
                <a:srgbClr val="000000"/>
              </a:solidFill>
              <a:latin typeface="Josefin Sans"/>
              <a:ea typeface="Josefin Sans"/>
              <a:cs typeface="Josefin Sans"/>
              <a:sym typeface="Josefin Sans"/>
            </a:endParaRPr>
          </a:p>
          <a:p>
            <a:pPr indent="0" lvl="0" marL="0" rtl="0" algn="l">
              <a:spcBef>
                <a:spcPts val="0"/>
              </a:spcBef>
              <a:spcAft>
                <a:spcPts val="0"/>
              </a:spcAft>
              <a:buNone/>
            </a:pPr>
            <a:r>
              <a:t/>
            </a:r>
            <a:endParaRPr sz="5700"/>
          </a:p>
        </p:txBody>
      </p:sp>
      <p:graphicFrame>
        <p:nvGraphicFramePr>
          <p:cNvPr id="124" name="Google Shape;124;p20"/>
          <p:cNvGraphicFramePr/>
          <p:nvPr/>
        </p:nvGraphicFramePr>
        <p:xfrm>
          <a:off x="-2" y="966670"/>
          <a:ext cx="3000000" cy="3000000"/>
        </p:xfrm>
        <a:graphic>
          <a:graphicData uri="http://schemas.openxmlformats.org/drawingml/2006/table">
            <a:tbl>
              <a:tblPr>
                <a:noFill/>
                <a:tableStyleId>{BB0D6DF8-5C5F-4A8E-A8A5-9C66800BDC63}</a:tableStyleId>
              </a:tblPr>
              <a:tblGrid>
                <a:gridCol w="2187500"/>
                <a:gridCol w="5175075"/>
                <a:gridCol w="3930225"/>
                <a:gridCol w="3085500"/>
                <a:gridCol w="3041025"/>
              </a:tblGrid>
              <a:tr h="786000">
                <a:tc gridSpan="5">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Chronic cerebral and meningetic infection</a:t>
                      </a:r>
                      <a:endParaRPr sz="2100">
                        <a:latin typeface="Calibri"/>
                        <a:ea typeface="Calibri"/>
                        <a:cs typeface="Calibri"/>
                        <a:sym typeface="Calibri"/>
                      </a:endParaRPr>
                    </a:p>
                  </a:txBody>
                  <a:tcPr marT="188600" marB="188600" marR="193525" marL="193525">
                    <a:solidFill>
                      <a:srgbClr val="D9EAD3"/>
                    </a:solidFill>
                  </a:tcPr>
                </a:tc>
                <a:tc hMerge="1"/>
                <a:tc hMerge="1"/>
                <a:tc hMerge="1"/>
                <a:tc hMerge="1"/>
              </a:tr>
              <a:tr h="786000">
                <a:tc gridSpan="2">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Symptom</a:t>
                      </a:r>
                      <a:endParaRPr sz="2100">
                        <a:latin typeface="Calibri"/>
                        <a:ea typeface="Calibri"/>
                        <a:cs typeface="Calibri"/>
                        <a:sym typeface="Calibri"/>
                      </a:endParaRPr>
                    </a:p>
                  </a:txBody>
                  <a:tcPr marT="188600" marB="188600" marR="193525" marL="193525">
                    <a:solidFill>
                      <a:srgbClr val="93C47D"/>
                    </a:solidFill>
                  </a:tcPr>
                </a:tc>
                <a:tc hMerge="1"/>
                <a:tc gridSpan="3">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Sign</a:t>
                      </a:r>
                      <a:endParaRPr sz="2100">
                        <a:latin typeface="Calibri"/>
                        <a:ea typeface="Calibri"/>
                        <a:cs typeface="Calibri"/>
                        <a:sym typeface="Calibri"/>
                      </a:endParaRPr>
                    </a:p>
                  </a:txBody>
                  <a:tcPr marT="188600" marB="188600" marR="193525" marL="193525">
                    <a:solidFill>
                      <a:srgbClr val="93C47D"/>
                    </a:solidFill>
                  </a:tcPr>
                </a:tc>
                <a:tc hMerge="1"/>
                <a:tc hMerge="1"/>
              </a:tr>
              <a:tr h="1516925">
                <a:tc gridSpan="2">
                  <a:txBody>
                    <a:bodyPr>
                      <a:noAutofit/>
                    </a:bodyPr>
                    <a:lstStyle/>
                    <a:p>
                      <a:pPr indent="0" lvl="0" marL="0" rtl="0" algn="ctr">
                        <a:lnSpc>
                          <a:spcPct val="115000"/>
                        </a:lnSpc>
                        <a:spcBef>
                          <a:spcPts val="0"/>
                        </a:spcBef>
                        <a:spcAft>
                          <a:spcPts val="0"/>
                        </a:spcAft>
                        <a:buClr>
                          <a:schemeClr val="dk1"/>
                        </a:buClr>
                        <a:buSzPts val="2300"/>
                        <a:buFont typeface="Arial"/>
                        <a:buNone/>
                      </a:pPr>
                      <a:r>
                        <a:rPr lang="en" sz="2100">
                          <a:solidFill>
                            <a:schemeClr val="dk1"/>
                          </a:solidFill>
                          <a:latin typeface="Calibri"/>
                          <a:ea typeface="Calibri"/>
                          <a:cs typeface="Calibri"/>
                          <a:sym typeface="Calibri"/>
                        </a:rPr>
                        <a:t>Chronic headache - Neck or back pain</a:t>
                      </a:r>
                      <a:endParaRPr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2300"/>
                        <a:buFont typeface="Arial"/>
                        <a:buNone/>
                      </a:pPr>
                      <a:r>
                        <a:rPr lang="en" sz="2100">
                          <a:solidFill>
                            <a:schemeClr val="dk1"/>
                          </a:solidFill>
                          <a:latin typeface="Calibri"/>
                          <a:ea typeface="Calibri"/>
                          <a:cs typeface="Calibri"/>
                          <a:sym typeface="Calibri"/>
                        </a:rPr>
                        <a:t>Change in personality - Facial weakness</a:t>
                      </a:r>
                      <a:endParaRPr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2300"/>
                        <a:buFont typeface="Arial"/>
                        <a:buNone/>
                      </a:pPr>
                      <a:r>
                        <a:rPr lang="en" sz="2100">
                          <a:solidFill>
                            <a:schemeClr val="dk1"/>
                          </a:solidFill>
                          <a:latin typeface="Calibri"/>
                          <a:ea typeface="Calibri"/>
                          <a:cs typeface="Calibri"/>
                          <a:sym typeface="Calibri"/>
                        </a:rPr>
                        <a:t>Double vision - visual loss – clumsiness</a:t>
                      </a:r>
                      <a:endParaRPr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2300"/>
                        <a:buFont typeface="Arial"/>
                        <a:buNone/>
                      </a:pPr>
                      <a:r>
                        <a:rPr lang="en" sz="2100">
                          <a:solidFill>
                            <a:schemeClr val="dk1"/>
                          </a:solidFill>
                          <a:latin typeface="Calibri"/>
                          <a:ea typeface="Calibri"/>
                          <a:cs typeface="Calibri"/>
                          <a:sym typeface="Calibri"/>
                        </a:rPr>
                        <a:t>Arm and leg weakness</a:t>
                      </a:r>
                      <a:endParaRPr sz="2100">
                        <a:solidFill>
                          <a:schemeClr val="dk1"/>
                        </a:solidFill>
                        <a:latin typeface="Calibri"/>
                        <a:ea typeface="Calibri"/>
                        <a:cs typeface="Calibri"/>
                        <a:sym typeface="Calibri"/>
                      </a:endParaRPr>
                    </a:p>
                  </a:txBody>
                  <a:tcPr marT="188600" marB="188600" marR="193525" marL="193525"/>
                </a:tc>
                <a:tc hMerge="1"/>
                <a:tc gridSpan="3">
                  <a:txBody>
                    <a:bodyPr>
                      <a:noAutofit/>
                    </a:bodyPr>
                    <a:lstStyle/>
                    <a:p>
                      <a:pPr indent="0" lvl="0" marL="0" rtl="0" algn="ctr">
                        <a:lnSpc>
                          <a:spcPct val="115000"/>
                        </a:lnSpc>
                        <a:spcBef>
                          <a:spcPts val="0"/>
                        </a:spcBef>
                        <a:spcAft>
                          <a:spcPts val="0"/>
                        </a:spcAft>
                        <a:buNone/>
                      </a:pPr>
                      <a:r>
                        <a:rPr lang="en" sz="2100">
                          <a:solidFill>
                            <a:schemeClr val="dk1"/>
                          </a:solidFill>
                          <a:latin typeface="Calibri"/>
                          <a:ea typeface="Calibri"/>
                          <a:cs typeface="Calibri"/>
                          <a:sym typeface="Calibri"/>
                        </a:rPr>
                        <a:t>+/- Papilloedema -  Brud Zinc or Kerning </a:t>
                      </a:r>
                      <a:endParaRPr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2300"/>
                        <a:buFont typeface="Arial"/>
                        <a:buNone/>
                      </a:pPr>
                      <a:r>
                        <a:rPr lang="en" sz="2100">
                          <a:solidFill>
                            <a:schemeClr val="dk1"/>
                          </a:solidFill>
                          <a:latin typeface="Calibri"/>
                          <a:ea typeface="Calibri"/>
                          <a:cs typeface="Calibri"/>
                          <a:sym typeface="Calibri"/>
                        </a:rPr>
                        <a:t>Altered mental status - memory loss</a:t>
                      </a:r>
                      <a:endParaRPr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 sz="2100">
                          <a:solidFill>
                            <a:schemeClr val="dk1"/>
                          </a:solidFill>
                          <a:latin typeface="Calibri"/>
                          <a:ea typeface="Calibri"/>
                          <a:cs typeface="Calibri"/>
                          <a:sym typeface="Calibri"/>
                        </a:rPr>
                        <a:t> Ataxia - Hydrocephalus</a:t>
                      </a:r>
                      <a:endParaRPr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2300"/>
                        <a:buFont typeface="Arial"/>
                        <a:buNone/>
                      </a:pPr>
                      <a:r>
                        <a:rPr lang="en" sz="2100">
                          <a:solidFill>
                            <a:schemeClr val="dk1"/>
                          </a:solidFill>
                          <a:latin typeface="Calibri"/>
                          <a:ea typeface="Calibri"/>
                          <a:cs typeface="Calibri"/>
                          <a:sym typeface="Calibri"/>
                        </a:rPr>
                        <a:t>3,4,6,7 th Nerve palsy </a:t>
                      </a:r>
                      <a:endParaRPr sz="2100">
                        <a:solidFill>
                          <a:schemeClr val="dk1"/>
                        </a:solidFill>
                        <a:latin typeface="Calibri"/>
                        <a:ea typeface="Calibri"/>
                        <a:cs typeface="Calibri"/>
                        <a:sym typeface="Calibri"/>
                      </a:endParaRPr>
                    </a:p>
                  </a:txBody>
                  <a:tcPr marT="188600" marB="188600" marR="193525" marL="193525"/>
                </a:tc>
                <a:tc hMerge="1"/>
                <a:tc hMerge="1"/>
              </a:tr>
              <a:tr h="405225">
                <a:tc rowSpan="2">
                  <a:txBody>
                    <a:bodyPr>
                      <a:noAutofit/>
                    </a:bodyPr>
                    <a:lstStyle/>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rPr lang="en" sz="2100">
                          <a:solidFill>
                            <a:schemeClr val="dk1"/>
                          </a:solidFill>
                          <a:latin typeface="Calibri"/>
                          <a:ea typeface="Calibri"/>
                          <a:cs typeface="Calibri"/>
                          <a:sym typeface="Calibri"/>
                        </a:rPr>
                        <a:t>Pathogens :</a:t>
                      </a:r>
                      <a:endParaRPr sz="2100">
                        <a:latin typeface="Calibri"/>
                        <a:ea typeface="Calibri"/>
                        <a:cs typeface="Calibri"/>
                        <a:sym typeface="Calibri"/>
                      </a:endParaRPr>
                    </a:p>
                  </a:txBody>
                  <a:tcPr marT="188600" marB="188600" marR="193525" marL="193525">
                    <a:lnB cap="flat" cmpd="sng" w="12700">
                      <a:solidFill>
                        <a:srgbClr val="9E9E9E"/>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Bacterial</a:t>
                      </a:r>
                      <a:endParaRPr sz="2100">
                        <a:latin typeface="Calibri"/>
                        <a:ea typeface="Calibri"/>
                        <a:cs typeface="Calibri"/>
                        <a:sym typeface="Calibri"/>
                      </a:endParaRPr>
                    </a:p>
                  </a:txBody>
                  <a:tcPr marT="188600" marB="188600" marR="193525" marL="193525">
                    <a:solidFill>
                      <a:srgbClr val="B6D7A8"/>
                    </a:solidFill>
                  </a:tcPr>
                </a:tc>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Fungal</a:t>
                      </a:r>
                      <a:endParaRPr sz="2100">
                        <a:latin typeface="Calibri"/>
                        <a:ea typeface="Calibri"/>
                        <a:cs typeface="Calibri"/>
                        <a:sym typeface="Calibri"/>
                      </a:endParaRPr>
                    </a:p>
                  </a:txBody>
                  <a:tcPr marT="188600" marB="188600" marR="193525" marL="193525">
                    <a:solidFill>
                      <a:srgbClr val="B6D7A8"/>
                    </a:solidFill>
                  </a:tcPr>
                </a:tc>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Parasitic</a:t>
                      </a:r>
                      <a:endParaRPr sz="2100">
                        <a:latin typeface="Calibri"/>
                        <a:ea typeface="Calibri"/>
                        <a:cs typeface="Calibri"/>
                        <a:sym typeface="Calibri"/>
                      </a:endParaRPr>
                    </a:p>
                  </a:txBody>
                  <a:tcPr marT="188600" marB="188600" marR="193525" marL="193525">
                    <a:solidFill>
                      <a:srgbClr val="B6D7A8"/>
                    </a:solidFill>
                  </a:tcPr>
                </a:tc>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Virus</a:t>
                      </a:r>
                      <a:endParaRPr sz="2100">
                        <a:latin typeface="Calibri"/>
                        <a:ea typeface="Calibri"/>
                        <a:cs typeface="Calibri"/>
                        <a:sym typeface="Calibri"/>
                      </a:endParaRPr>
                    </a:p>
                  </a:txBody>
                  <a:tcPr marT="188600" marB="188600" marR="193525" marL="193525">
                    <a:solidFill>
                      <a:srgbClr val="B6D7A8"/>
                    </a:solidFill>
                  </a:tcPr>
                </a:tc>
              </a:tr>
              <a:tr h="786000">
                <a:tc vMerge="1"/>
                <a:tc>
                  <a:txBody>
                    <a:bodyPr>
                      <a:noAutofit/>
                    </a:bodyPr>
                    <a:lstStyle/>
                    <a:p>
                      <a:pPr indent="-234950" lvl="0" marL="190500" rtl="0" algn="l">
                        <a:lnSpc>
                          <a:spcPct val="100000"/>
                        </a:lnSpc>
                        <a:spcBef>
                          <a:spcPts val="0"/>
                        </a:spcBef>
                        <a:spcAft>
                          <a:spcPts val="0"/>
                        </a:spcAft>
                        <a:buClr>
                          <a:schemeClr val="dk1"/>
                        </a:buClr>
                        <a:buSzPts val="2100"/>
                        <a:buFont typeface="Calibri"/>
                        <a:buChar char="●"/>
                      </a:pPr>
                      <a:r>
                        <a:rPr b="1" lang="en" sz="2100" u="sng">
                          <a:solidFill>
                            <a:schemeClr val="dk1"/>
                          </a:solidFill>
                          <a:latin typeface="Calibri"/>
                          <a:ea typeface="Calibri"/>
                          <a:cs typeface="Calibri"/>
                          <a:sym typeface="Calibri"/>
                        </a:rPr>
                        <a:t>Tuberculosis</a:t>
                      </a:r>
                      <a:endParaRPr b="1" sz="2100" u="sng">
                        <a:solidFill>
                          <a:schemeClr val="dk1"/>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alibri"/>
                        <a:buChar char="●"/>
                      </a:pPr>
                      <a:r>
                        <a:rPr b="1" lang="en" sz="2100" u="sng">
                          <a:solidFill>
                            <a:schemeClr val="dk1"/>
                          </a:solidFill>
                          <a:latin typeface="Calibri"/>
                          <a:ea typeface="Calibri"/>
                          <a:cs typeface="Calibri"/>
                          <a:sym typeface="Calibri"/>
                        </a:rPr>
                        <a:t>Brucellosis</a:t>
                      </a:r>
                      <a:endParaRPr b="1" sz="2100" u="sng">
                        <a:solidFill>
                          <a:schemeClr val="dk1"/>
                        </a:solidFill>
                        <a:latin typeface="Calibri"/>
                        <a:ea typeface="Calibri"/>
                        <a:cs typeface="Calibri"/>
                        <a:sym typeface="Calibri"/>
                      </a:endParaRPr>
                    </a:p>
                    <a:p>
                      <a:pPr indent="-234950" lvl="0" marL="190500" rtl="0" algn="l">
                        <a:lnSpc>
                          <a:spcPct val="100000"/>
                        </a:lnSpc>
                        <a:spcBef>
                          <a:spcPts val="0"/>
                        </a:spcBef>
                        <a:spcAft>
                          <a:spcPts val="0"/>
                        </a:spcAft>
                        <a:buClr>
                          <a:srgbClr val="FF0000"/>
                        </a:buClr>
                        <a:buSzPts val="2100"/>
                        <a:buFont typeface="Comic Sans MS"/>
                        <a:buChar char="●"/>
                      </a:pPr>
                      <a:r>
                        <a:rPr lang="en" sz="2100">
                          <a:solidFill>
                            <a:srgbClr val="FF0000"/>
                          </a:solidFill>
                          <a:latin typeface="Calibri"/>
                          <a:ea typeface="Calibri"/>
                          <a:cs typeface="Calibri"/>
                          <a:sym typeface="Calibri"/>
                        </a:rPr>
                        <a:t>Syphilis </a:t>
                      </a:r>
                      <a:r>
                        <a:rPr lang="en" sz="2100">
                          <a:latin typeface="Calibri"/>
                          <a:ea typeface="Calibri"/>
                          <a:cs typeface="Calibri"/>
                          <a:sym typeface="Calibri"/>
                        </a:rPr>
                        <a:t>by</a:t>
                      </a:r>
                      <a:r>
                        <a:rPr lang="en" sz="2100">
                          <a:solidFill>
                            <a:srgbClr val="FF0000"/>
                          </a:solidFill>
                          <a:latin typeface="Calibri"/>
                          <a:ea typeface="Calibri"/>
                          <a:cs typeface="Calibri"/>
                          <a:sym typeface="Calibri"/>
                        </a:rPr>
                        <a:t> </a:t>
                      </a:r>
                      <a:r>
                        <a:rPr b="1" lang="en" sz="2100">
                          <a:solidFill>
                            <a:schemeClr val="dk1"/>
                          </a:solidFill>
                          <a:latin typeface="Calibri"/>
                          <a:ea typeface="Calibri"/>
                          <a:cs typeface="Calibri"/>
                          <a:sym typeface="Calibri"/>
                        </a:rPr>
                        <a:t>Treponema Pallidium </a:t>
                      </a:r>
                      <a:endParaRPr sz="2100">
                        <a:solidFill>
                          <a:schemeClr val="dk1"/>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omic Sans MS"/>
                        <a:buChar char="●"/>
                      </a:pPr>
                      <a:r>
                        <a:rPr lang="en" sz="2100">
                          <a:solidFill>
                            <a:schemeClr val="dk1"/>
                          </a:solidFill>
                          <a:latin typeface="Calibri"/>
                          <a:ea typeface="Calibri"/>
                          <a:cs typeface="Calibri"/>
                          <a:sym typeface="Calibri"/>
                        </a:rPr>
                        <a:t>Liptosporosis by </a:t>
                      </a:r>
                      <a:r>
                        <a:rPr b="1" lang="en" sz="2100">
                          <a:solidFill>
                            <a:schemeClr val="dk1"/>
                          </a:solidFill>
                          <a:latin typeface="Calibri"/>
                          <a:ea typeface="Calibri"/>
                          <a:cs typeface="Calibri"/>
                          <a:sym typeface="Calibri"/>
                        </a:rPr>
                        <a:t>L.Icter haemorraghia.</a:t>
                      </a:r>
                      <a:endParaRPr sz="2100">
                        <a:solidFill>
                          <a:schemeClr val="dk1"/>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omic Sans MS"/>
                        <a:buChar char="●"/>
                      </a:pPr>
                      <a:r>
                        <a:rPr lang="en" sz="2100">
                          <a:solidFill>
                            <a:srgbClr val="FF0000"/>
                          </a:solidFill>
                          <a:latin typeface="Calibri"/>
                          <a:ea typeface="Calibri"/>
                          <a:cs typeface="Calibri"/>
                          <a:sym typeface="Calibri"/>
                        </a:rPr>
                        <a:t>Nocardiosis</a:t>
                      </a:r>
                      <a:r>
                        <a:rPr lang="en" sz="2100">
                          <a:solidFill>
                            <a:schemeClr val="dk1"/>
                          </a:solidFill>
                          <a:latin typeface="Calibri"/>
                          <a:ea typeface="Calibri"/>
                          <a:cs typeface="Calibri"/>
                          <a:sym typeface="Calibri"/>
                        </a:rPr>
                        <a:t> by </a:t>
                      </a:r>
                      <a:r>
                        <a:rPr b="1" lang="en" sz="2100">
                          <a:solidFill>
                            <a:schemeClr val="dk1"/>
                          </a:solidFill>
                          <a:latin typeface="Calibri"/>
                          <a:ea typeface="Calibri"/>
                          <a:cs typeface="Calibri"/>
                          <a:sym typeface="Calibri"/>
                        </a:rPr>
                        <a:t>Nocardia speciese: N.Asteroid. </a:t>
                      </a:r>
                      <a:r>
                        <a:rPr lang="en" sz="2100">
                          <a:solidFill>
                            <a:srgbClr val="6AA84F"/>
                          </a:solidFill>
                          <a:latin typeface="Calibri"/>
                          <a:ea typeface="Calibri"/>
                          <a:cs typeface="Calibri"/>
                          <a:sym typeface="Calibri"/>
                        </a:rPr>
                        <a:t>(more in low immunity patient)</a:t>
                      </a:r>
                      <a:r>
                        <a:rPr b="1" lang="en"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Cerebral abscesses.</a:t>
                      </a:r>
                      <a:endParaRPr sz="2100">
                        <a:solidFill>
                          <a:schemeClr val="dk1"/>
                        </a:solidFill>
                        <a:latin typeface="Calibri"/>
                        <a:ea typeface="Calibri"/>
                        <a:cs typeface="Calibri"/>
                        <a:sym typeface="Calibri"/>
                      </a:endParaRPr>
                    </a:p>
                  </a:txBody>
                  <a:tcPr marT="188600" marB="188600" marR="193525" marL="193525"/>
                </a:tc>
                <a:tc>
                  <a:txBody>
                    <a:bodyPr>
                      <a:noAutofit/>
                    </a:bodyPr>
                    <a:lstStyle/>
                    <a:p>
                      <a:pPr indent="-234950" lvl="0" marL="190500" marR="0" rtl="0" algn="l">
                        <a:lnSpc>
                          <a:spcPct val="100000"/>
                        </a:lnSpc>
                        <a:spcBef>
                          <a:spcPts val="0"/>
                        </a:spcBef>
                        <a:spcAft>
                          <a:spcPts val="0"/>
                        </a:spcAft>
                        <a:buClr>
                          <a:srgbClr val="FF0000"/>
                        </a:buClr>
                        <a:buSzPts val="2100"/>
                        <a:buFont typeface="Calibri"/>
                        <a:buChar char="●"/>
                      </a:pPr>
                      <a:r>
                        <a:rPr b="1" lang="en" sz="2100">
                          <a:solidFill>
                            <a:srgbClr val="FF0000"/>
                          </a:solidFill>
                          <a:latin typeface="Calibri"/>
                          <a:ea typeface="Calibri"/>
                          <a:cs typeface="Calibri"/>
                          <a:sym typeface="Calibri"/>
                        </a:rPr>
                        <a:t>Cryptococcus neoformans </a:t>
                      </a:r>
                      <a:r>
                        <a:rPr b="1" lang="en" sz="2100">
                          <a:solidFill>
                            <a:srgbClr val="6AA84F"/>
                          </a:solidFill>
                          <a:latin typeface="Calibri"/>
                          <a:ea typeface="Calibri"/>
                          <a:cs typeface="Calibri"/>
                          <a:sym typeface="Calibri"/>
                        </a:rPr>
                        <a:t>(WITH HIV).</a:t>
                      </a:r>
                      <a:endParaRPr b="1" sz="2100">
                        <a:solidFill>
                          <a:srgbClr val="6AA84F"/>
                        </a:solidFill>
                        <a:latin typeface="Calibri"/>
                        <a:ea typeface="Calibri"/>
                        <a:cs typeface="Calibri"/>
                        <a:sym typeface="Calibri"/>
                      </a:endParaRPr>
                    </a:p>
                    <a:p>
                      <a:pPr indent="-234950" lvl="0" marL="190500" marR="0" rtl="0" algn="l">
                        <a:lnSpc>
                          <a:spcPct val="100000"/>
                        </a:lnSpc>
                        <a:spcBef>
                          <a:spcPts val="0"/>
                        </a:spcBef>
                        <a:spcAft>
                          <a:spcPts val="0"/>
                        </a:spcAft>
                        <a:buClr>
                          <a:schemeClr val="dk1"/>
                        </a:buClr>
                        <a:buSzPts val="2100"/>
                        <a:buFont typeface="Calibri"/>
                        <a:buChar char="●"/>
                      </a:pPr>
                      <a:r>
                        <a:rPr b="1" lang="en" sz="2100">
                          <a:solidFill>
                            <a:schemeClr val="dk1"/>
                          </a:solidFill>
                          <a:latin typeface="Calibri"/>
                          <a:ea typeface="Calibri"/>
                          <a:cs typeface="Calibri"/>
                          <a:sym typeface="Calibri"/>
                        </a:rPr>
                        <a:t>Candida albicans </a:t>
                      </a:r>
                      <a:endParaRPr b="1"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2100">
                          <a:solidFill>
                            <a:schemeClr val="dk1"/>
                          </a:solidFill>
                          <a:latin typeface="Calibri"/>
                          <a:ea typeface="Calibri"/>
                          <a:cs typeface="Calibri"/>
                          <a:sym typeface="Calibri"/>
                        </a:rPr>
                        <a:t>(mainly immunocompromised patients)</a:t>
                      </a:r>
                      <a:endParaRPr sz="2100">
                        <a:solidFill>
                          <a:schemeClr val="dk1"/>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alibri"/>
                        <a:buChar char="●"/>
                      </a:pPr>
                      <a:r>
                        <a:rPr b="1" lang="en" sz="2100" u="sng">
                          <a:solidFill>
                            <a:schemeClr val="dk1"/>
                          </a:solidFill>
                          <a:latin typeface="Calibri"/>
                          <a:ea typeface="Calibri"/>
                          <a:cs typeface="Calibri"/>
                          <a:sym typeface="Calibri"/>
                        </a:rPr>
                        <a:t>Aspergillus species</a:t>
                      </a:r>
                      <a:endParaRPr sz="2100" u="sng">
                        <a:solidFill>
                          <a:schemeClr val="dk1"/>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alibri"/>
                        <a:buChar char="●"/>
                      </a:pPr>
                      <a:r>
                        <a:rPr b="1" lang="en" sz="2100">
                          <a:solidFill>
                            <a:schemeClr val="dk1"/>
                          </a:solidFill>
                          <a:latin typeface="Calibri"/>
                          <a:ea typeface="Calibri"/>
                          <a:cs typeface="Calibri"/>
                          <a:sym typeface="Calibri"/>
                        </a:rPr>
                        <a:t>Histoplasma capsulatum</a:t>
                      </a:r>
                      <a:endParaRPr sz="2100">
                        <a:solidFill>
                          <a:schemeClr val="dk1"/>
                        </a:solidFill>
                        <a:latin typeface="Calibri"/>
                        <a:ea typeface="Calibri"/>
                        <a:cs typeface="Calibri"/>
                        <a:sym typeface="Calibri"/>
                      </a:endParaRPr>
                    </a:p>
                  </a:txBody>
                  <a:tcPr marT="0" marB="188600" marR="241925" marL="241925" anchor="ctr"/>
                </a:tc>
                <a:tc>
                  <a:txBody>
                    <a:bodyPr>
                      <a:noAutofit/>
                    </a:bodyPr>
                    <a:lstStyle/>
                    <a:p>
                      <a:pPr indent="-234950" lvl="0" marL="190500" marR="0" rtl="0" algn="l">
                        <a:lnSpc>
                          <a:spcPct val="100000"/>
                        </a:lnSpc>
                        <a:spcBef>
                          <a:spcPts val="0"/>
                        </a:spcBef>
                        <a:spcAft>
                          <a:spcPts val="0"/>
                        </a:spcAft>
                        <a:buClr>
                          <a:srgbClr val="FF0000"/>
                        </a:buClr>
                        <a:buSzPts val="2100"/>
                        <a:buFont typeface="Calibri"/>
                        <a:buChar char="●"/>
                      </a:pPr>
                      <a:r>
                        <a:rPr b="1" lang="en" sz="2100">
                          <a:solidFill>
                            <a:srgbClr val="FF0000"/>
                          </a:solidFill>
                          <a:latin typeface="Calibri"/>
                          <a:ea typeface="Calibri"/>
                          <a:cs typeface="Calibri"/>
                          <a:sym typeface="Calibri"/>
                        </a:rPr>
                        <a:t>Toxoplasma gonodii</a:t>
                      </a:r>
                      <a:endParaRPr b="1" sz="2100">
                        <a:solidFill>
                          <a:srgbClr val="FF0000"/>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alibri"/>
                        <a:buChar char="●"/>
                      </a:pPr>
                      <a:r>
                        <a:rPr b="1" lang="en" sz="2100">
                          <a:solidFill>
                            <a:schemeClr val="dk1"/>
                          </a:solidFill>
                          <a:latin typeface="Calibri"/>
                          <a:ea typeface="Calibri"/>
                          <a:cs typeface="Calibri"/>
                          <a:sym typeface="Calibri"/>
                        </a:rPr>
                        <a:t>T.gambiense</a:t>
                      </a:r>
                      <a:endParaRPr b="1" sz="2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sz="2100">
                          <a:solidFill>
                            <a:schemeClr val="dk1"/>
                          </a:solidFill>
                          <a:latin typeface="Calibri"/>
                          <a:ea typeface="Calibri"/>
                          <a:cs typeface="Calibri"/>
                          <a:sym typeface="Calibri"/>
                        </a:rPr>
                        <a:t>(Trypanosoiasis)</a:t>
                      </a:r>
                      <a:endParaRPr b="1" sz="2100">
                        <a:solidFill>
                          <a:schemeClr val="dk1"/>
                        </a:solidFill>
                        <a:latin typeface="Calibri"/>
                        <a:ea typeface="Calibri"/>
                        <a:cs typeface="Calibri"/>
                        <a:sym typeface="Calibri"/>
                      </a:endParaRPr>
                    </a:p>
                  </a:txBody>
                  <a:tcPr marT="188600" marB="188600" marR="241925" marL="241925"/>
                </a:tc>
                <a:tc>
                  <a:txBody>
                    <a:bodyPr>
                      <a:noAutofit/>
                    </a:bodyPr>
                    <a:lstStyle/>
                    <a:p>
                      <a:pPr indent="-234950" lvl="0" marL="190500" rtl="0" algn="l">
                        <a:lnSpc>
                          <a:spcPct val="100000"/>
                        </a:lnSpc>
                        <a:spcBef>
                          <a:spcPts val="0"/>
                        </a:spcBef>
                        <a:spcAft>
                          <a:spcPts val="0"/>
                        </a:spcAft>
                        <a:buSzPts val="2100"/>
                        <a:buFont typeface="Calibri"/>
                        <a:buChar char="●"/>
                      </a:pPr>
                      <a:r>
                        <a:rPr b="1" lang="en" sz="2100">
                          <a:latin typeface="Calibri"/>
                          <a:ea typeface="Calibri"/>
                          <a:cs typeface="Calibri"/>
                          <a:sym typeface="Calibri"/>
                        </a:rPr>
                        <a:t>Mumps</a:t>
                      </a:r>
                      <a:endParaRPr b="1" sz="2100">
                        <a:latin typeface="Calibri"/>
                        <a:ea typeface="Calibri"/>
                        <a:cs typeface="Calibri"/>
                        <a:sym typeface="Calibri"/>
                      </a:endParaRPr>
                    </a:p>
                    <a:p>
                      <a:pPr indent="-234950" lvl="0" marL="190500" rtl="0" algn="l">
                        <a:lnSpc>
                          <a:spcPct val="100000"/>
                        </a:lnSpc>
                        <a:spcBef>
                          <a:spcPts val="0"/>
                        </a:spcBef>
                        <a:spcAft>
                          <a:spcPts val="0"/>
                        </a:spcAft>
                        <a:buClr>
                          <a:srgbClr val="FF0000"/>
                        </a:buClr>
                        <a:buSzPts val="2100"/>
                        <a:buFont typeface="Calibri"/>
                        <a:buChar char="●"/>
                      </a:pPr>
                      <a:r>
                        <a:rPr b="1" lang="en" sz="2100">
                          <a:solidFill>
                            <a:srgbClr val="FF0000"/>
                          </a:solidFill>
                          <a:latin typeface="Calibri"/>
                          <a:ea typeface="Calibri"/>
                          <a:cs typeface="Calibri"/>
                          <a:sym typeface="Calibri"/>
                        </a:rPr>
                        <a:t>Herpes simplex </a:t>
                      </a:r>
                      <a:r>
                        <a:rPr b="1" lang="en" sz="2100">
                          <a:solidFill>
                            <a:srgbClr val="6AA84F"/>
                          </a:solidFill>
                          <a:latin typeface="Calibri"/>
                          <a:ea typeface="Calibri"/>
                          <a:cs typeface="Calibri"/>
                          <a:sym typeface="Calibri"/>
                        </a:rPr>
                        <a:t>(HSV2)</a:t>
                      </a:r>
                      <a:endParaRPr b="1" sz="2100">
                        <a:solidFill>
                          <a:srgbClr val="6AA84F"/>
                        </a:solidFill>
                        <a:latin typeface="Calibri"/>
                        <a:ea typeface="Calibri"/>
                        <a:cs typeface="Calibri"/>
                        <a:sym typeface="Calibri"/>
                      </a:endParaRPr>
                    </a:p>
                    <a:p>
                      <a:pPr indent="-234950" lvl="0" marL="190500" rtl="0" algn="l">
                        <a:lnSpc>
                          <a:spcPct val="100000"/>
                        </a:lnSpc>
                        <a:spcBef>
                          <a:spcPts val="0"/>
                        </a:spcBef>
                        <a:spcAft>
                          <a:spcPts val="0"/>
                        </a:spcAft>
                        <a:buClr>
                          <a:schemeClr val="dk1"/>
                        </a:buClr>
                        <a:buSzPts val="2100"/>
                        <a:buFont typeface="Calibri"/>
                        <a:buChar char="●"/>
                      </a:pPr>
                      <a:r>
                        <a:rPr b="1" lang="en" sz="2100">
                          <a:solidFill>
                            <a:schemeClr val="dk1"/>
                          </a:solidFill>
                          <a:latin typeface="Calibri"/>
                          <a:ea typeface="Calibri"/>
                          <a:cs typeface="Calibri"/>
                          <a:sym typeface="Calibri"/>
                        </a:rPr>
                        <a:t>HIV</a:t>
                      </a:r>
                      <a:endParaRPr b="1" sz="2100">
                        <a:solidFill>
                          <a:schemeClr val="dk1"/>
                        </a:solidFill>
                        <a:latin typeface="Calibri"/>
                        <a:ea typeface="Calibri"/>
                        <a:cs typeface="Calibri"/>
                        <a:sym typeface="Calibri"/>
                      </a:endParaRPr>
                    </a:p>
                  </a:txBody>
                  <a:tcPr marT="188600" marB="188600" marR="241925" marL="241925"/>
                </a:tc>
              </a:tr>
              <a:tr h="765150">
                <a:tc>
                  <a:txBody>
                    <a:bodyPr>
                      <a:noAutofit/>
                    </a:bodyPr>
                    <a:lstStyle/>
                    <a:p>
                      <a:pPr indent="0" lvl="0" marL="177800" marR="177800" rtl="0" algn="ctr">
                        <a:lnSpc>
                          <a:spcPct val="115000"/>
                        </a:lnSpc>
                        <a:spcBef>
                          <a:spcPts val="0"/>
                        </a:spcBef>
                        <a:spcAft>
                          <a:spcPts val="0"/>
                        </a:spcAft>
                        <a:buNone/>
                      </a:pPr>
                      <a:r>
                        <a:rPr lang="en" sz="2100">
                          <a:latin typeface="Calibri"/>
                          <a:ea typeface="Calibri"/>
                          <a:cs typeface="Calibri"/>
                          <a:sym typeface="Calibri"/>
                        </a:rPr>
                        <a:t>The most important:</a:t>
                      </a:r>
                      <a:endParaRPr sz="2100">
                        <a:latin typeface="Calibri"/>
                        <a:ea typeface="Calibri"/>
                        <a:cs typeface="Calibri"/>
                        <a:sym typeface="Calibri"/>
                      </a:endParaRPr>
                    </a:p>
                  </a:txBody>
                  <a:tcPr marT="188600" marB="188600" marR="145150" marL="1451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93C47D"/>
                    </a:solidFill>
                  </a:tcPr>
                </a:tc>
                <a:tc gridSpan="2">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Tuberculosis</a:t>
                      </a:r>
                      <a:endParaRPr sz="2100">
                        <a:latin typeface="Calibri"/>
                        <a:ea typeface="Calibri"/>
                        <a:cs typeface="Calibri"/>
                        <a:sym typeface="Calibri"/>
                      </a:endParaRPr>
                    </a:p>
                  </a:txBody>
                  <a:tcPr marT="188600" marB="188600" marR="193525" marL="193525">
                    <a:lnL cap="flat" cmpd="sng" w="12700">
                      <a:solidFill>
                        <a:srgbClr val="9E9E9E"/>
                      </a:solidFill>
                      <a:prstDash val="solid"/>
                      <a:round/>
                      <a:headEnd len="sm" w="sm" type="none"/>
                      <a:tailEnd len="sm" w="sm" type="none"/>
                    </a:lnL>
                    <a:solidFill>
                      <a:srgbClr val="FFF2CC"/>
                    </a:solidFill>
                  </a:tcPr>
                </a:tc>
                <a:tc hMerge="1"/>
                <a:tc gridSpan="2">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Brucellosis</a:t>
                      </a:r>
                      <a:endParaRPr sz="2100">
                        <a:latin typeface="Calibri"/>
                        <a:ea typeface="Calibri"/>
                        <a:cs typeface="Calibri"/>
                        <a:sym typeface="Calibri"/>
                      </a:endParaRPr>
                    </a:p>
                  </a:txBody>
                  <a:tcPr marT="188600" marB="188600" marR="193525" marL="193525">
                    <a:solidFill>
                      <a:srgbClr val="A2C4C9"/>
                    </a:solidFill>
                  </a:tcPr>
                </a:tc>
                <a:tc hMerge="1"/>
              </a:tr>
              <a:tr h="549325">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Caused by</a:t>
                      </a:r>
                      <a:endParaRPr sz="2100">
                        <a:latin typeface="Calibri"/>
                        <a:ea typeface="Calibri"/>
                        <a:cs typeface="Calibri"/>
                        <a:sym typeface="Calibri"/>
                      </a:endParaRPr>
                    </a:p>
                  </a:txBody>
                  <a:tcPr marT="188600" marB="188600" marR="193525" marL="193525">
                    <a:lnT cap="flat" cmpd="sng" w="12700">
                      <a:solidFill>
                        <a:srgbClr val="9E9E9E"/>
                      </a:solidFill>
                      <a:prstDash val="solid"/>
                      <a:round/>
                      <a:headEnd len="sm" w="sm" type="none"/>
                      <a:tailEnd len="sm" w="sm" type="none"/>
                    </a:lnT>
                    <a:solidFill>
                      <a:srgbClr val="93C47D"/>
                    </a:solidFill>
                  </a:tcPr>
                </a:tc>
                <a:tc gridSpan="2">
                  <a:txBody>
                    <a:bodyPr>
                      <a:noAutofit/>
                    </a:bodyPr>
                    <a:lstStyle/>
                    <a:p>
                      <a:pPr indent="0" lvl="0" marL="0" rtl="0" algn="ctr">
                        <a:lnSpc>
                          <a:spcPct val="115000"/>
                        </a:lnSpc>
                        <a:spcBef>
                          <a:spcPts val="0"/>
                        </a:spcBef>
                        <a:spcAft>
                          <a:spcPts val="0"/>
                        </a:spcAft>
                        <a:buNone/>
                      </a:pPr>
                      <a:r>
                        <a:rPr b="1" lang="en" sz="2100">
                          <a:latin typeface="Calibri"/>
                          <a:ea typeface="Calibri"/>
                          <a:cs typeface="Calibri"/>
                          <a:sym typeface="Calibri"/>
                        </a:rPr>
                        <a:t>Mycobacterium tuberculosis</a:t>
                      </a:r>
                      <a:endParaRPr b="1" sz="2100">
                        <a:latin typeface="Calibri"/>
                        <a:ea typeface="Calibri"/>
                        <a:cs typeface="Calibri"/>
                        <a:sym typeface="Calibri"/>
                      </a:endParaRPr>
                    </a:p>
                  </a:txBody>
                  <a:tcPr marT="188600" marB="188600" marR="241925" marL="241925">
                    <a:solidFill>
                      <a:srgbClr val="FFF2CC"/>
                    </a:solidFill>
                  </a:tcPr>
                </a:tc>
                <a:tc hMerge="1"/>
                <a:tc gridSpan="2">
                  <a:txBody>
                    <a:bodyPr>
                      <a:noAutofit/>
                    </a:bodyPr>
                    <a:lstStyle/>
                    <a:p>
                      <a:pPr indent="0" lvl="0" marL="0" rtl="0" algn="ctr">
                        <a:spcBef>
                          <a:spcPts val="0"/>
                        </a:spcBef>
                        <a:spcAft>
                          <a:spcPts val="0"/>
                        </a:spcAft>
                        <a:buNone/>
                      </a:pPr>
                      <a:r>
                        <a:rPr b="1" lang="en" sz="2100">
                          <a:solidFill>
                            <a:schemeClr val="dk1"/>
                          </a:solidFill>
                          <a:latin typeface="Calibri"/>
                          <a:ea typeface="Calibri"/>
                          <a:cs typeface="Calibri"/>
                          <a:sym typeface="Calibri"/>
                        </a:rPr>
                        <a:t>Br.melitensis</a:t>
                      </a:r>
                      <a:endParaRPr sz="2100">
                        <a:latin typeface="Calibri"/>
                        <a:ea typeface="Calibri"/>
                        <a:cs typeface="Calibri"/>
                        <a:sym typeface="Calibri"/>
                      </a:endParaRPr>
                    </a:p>
                  </a:txBody>
                  <a:tcPr marT="188600" marB="188600" marR="193525" marL="193525">
                    <a:solidFill>
                      <a:srgbClr val="A2C4C9"/>
                    </a:solidFill>
                  </a:tcPr>
                </a:tc>
                <a:tc hMerge="1"/>
              </a:tr>
              <a:tr h="551575">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Affect:</a:t>
                      </a:r>
                      <a:endParaRPr sz="2100">
                        <a:latin typeface="Calibri"/>
                        <a:ea typeface="Calibri"/>
                        <a:cs typeface="Calibri"/>
                        <a:sym typeface="Calibri"/>
                      </a:endParaRPr>
                    </a:p>
                  </a:txBody>
                  <a:tcPr marT="188600" marB="188600" marR="193525" marL="193525">
                    <a:solidFill>
                      <a:srgbClr val="93C47D"/>
                    </a:solidFill>
                  </a:tcPr>
                </a:tc>
                <a:tc gridSpan="2">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1/3 of human</a:t>
                      </a:r>
                      <a:endParaRPr sz="2100">
                        <a:latin typeface="Calibri"/>
                        <a:ea typeface="Calibri"/>
                        <a:cs typeface="Calibri"/>
                        <a:sym typeface="Calibri"/>
                      </a:endParaRPr>
                    </a:p>
                  </a:txBody>
                  <a:tcPr marT="188600" marB="188600" marR="193525" marL="193525">
                    <a:solidFill>
                      <a:srgbClr val="FFF2CC"/>
                    </a:solidFill>
                  </a:tcPr>
                </a:tc>
                <a:tc hMerge="1"/>
                <a:tc gridSpan="2">
                  <a:txBody>
                    <a:bodyPr>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affect people who are in contact with domestic animals or consume raw milk </a:t>
                      </a:r>
                      <a:endParaRPr sz="2100">
                        <a:latin typeface="Calibri"/>
                        <a:ea typeface="Calibri"/>
                        <a:cs typeface="Calibri"/>
                        <a:sym typeface="Calibri"/>
                      </a:endParaRPr>
                    </a:p>
                  </a:txBody>
                  <a:tcPr marT="188600" marB="188600" marR="193525" marL="193525">
                    <a:solidFill>
                      <a:srgbClr val="A2C4C9"/>
                    </a:solidFill>
                  </a:tcPr>
                </a:tc>
                <a:tc hMerge="1"/>
              </a:tr>
              <a:tr h="786000">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Symptoms:</a:t>
                      </a:r>
                      <a:endParaRPr sz="2100">
                        <a:latin typeface="Calibri"/>
                        <a:ea typeface="Calibri"/>
                        <a:cs typeface="Calibri"/>
                        <a:sym typeface="Calibri"/>
                      </a:endParaRPr>
                    </a:p>
                  </a:txBody>
                  <a:tcPr marT="188600" marB="188600" marR="193525" marL="193525">
                    <a:solidFill>
                      <a:srgbClr val="93C47D"/>
                    </a:solidFill>
                  </a:tcPr>
                </a:tc>
                <a:tc gridSpan="2">
                  <a:txBody>
                    <a:bodyPr>
                      <a:noAutofit/>
                    </a:bodyPr>
                    <a:lstStyle/>
                    <a:p>
                      <a:pPr indent="0" lvl="0" marL="0" rtl="0" algn="ctr">
                        <a:lnSpc>
                          <a:spcPct val="115000"/>
                        </a:lnSpc>
                        <a:spcBef>
                          <a:spcPts val="0"/>
                        </a:spcBef>
                        <a:spcAft>
                          <a:spcPts val="0"/>
                        </a:spcAft>
                        <a:buNone/>
                      </a:pPr>
                      <a:r>
                        <a:rPr lang="en" sz="2100">
                          <a:latin typeface="Calibri"/>
                          <a:ea typeface="Calibri"/>
                          <a:cs typeface="Calibri"/>
                          <a:sym typeface="Calibri"/>
                        </a:rPr>
                        <a:t>fever of long duration - </a:t>
                      </a:r>
                      <a:r>
                        <a:rPr lang="en" sz="2100">
                          <a:solidFill>
                            <a:schemeClr val="dk1"/>
                          </a:solidFill>
                          <a:latin typeface="Calibri"/>
                          <a:ea typeface="Calibri"/>
                          <a:cs typeface="Calibri"/>
                          <a:sym typeface="Calibri"/>
                        </a:rPr>
                        <a:t>cough - Haemoptoysis</a:t>
                      </a:r>
                      <a:endParaRPr sz="2100">
                        <a:latin typeface="Calibri"/>
                        <a:ea typeface="Calibri"/>
                        <a:cs typeface="Calibri"/>
                        <a:sym typeface="Calibri"/>
                      </a:endParaRPr>
                    </a:p>
                  </a:txBody>
                  <a:tcPr marT="188600" marB="188600" marR="241925" marL="241925">
                    <a:solidFill>
                      <a:srgbClr val="FFF2CC"/>
                    </a:solidFill>
                  </a:tcPr>
                </a:tc>
                <a:tc hMerge="1"/>
                <a:tc gridSpan="2">
                  <a:txBody>
                    <a:bodyPr>
                      <a:noAutofit/>
                    </a:bodyPr>
                    <a:lstStyle/>
                    <a:p>
                      <a:pPr indent="0" lvl="0" marL="0" rtl="0" algn="ctr">
                        <a:lnSpc>
                          <a:spcPct val="115000"/>
                        </a:lnSpc>
                        <a:spcBef>
                          <a:spcPts val="0"/>
                        </a:spcBef>
                        <a:spcAft>
                          <a:spcPts val="0"/>
                        </a:spcAft>
                        <a:buNone/>
                      </a:pPr>
                      <a:r>
                        <a:rPr lang="en" sz="2100">
                          <a:solidFill>
                            <a:srgbClr val="FF0000"/>
                          </a:solidFill>
                          <a:latin typeface="Calibri"/>
                          <a:ea typeface="Calibri"/>
                          <a:cs typeface="Calibri"/>
                          <a:sym typeface="Calibri"/>
                        </a:rPr>
                        <a:t>Pyrexia</a:t>
                      </a:r>
                      <a:r>
                        <a:rPr lang="en" sz="2100">
                          <a:latin typeface="Calibri"/>
                          <a:ea typeface="Calibri"/>
                          <a:cs typeface="Calibri"/>
                          <a:sym typeface="Calibri"/>
                        </a:rPr>
                        <a:t> - </a:t>
                      </a:r>
                      <a:r>
                        <a:rPr lang="en" sz="2100">
                          <a:solidFill>
                            <a:schemeClr val="dk1"/>
                          </a:solidFill>
                          <a:latin typeface="Calibri"/>
                          <a:ea typeface="Calibri"/>
                          <a:cs typeface="Calibri"/>
                          <a:sym typeface="Calibri"/>
                        </a:rPr>
                        <a:t>night sweating</a:t>
                      </a:r>
                      <a:endParaRPr sz="2100">
                        <a:latin typeface="Calibri"/>
                        <a:ea typeface="Calibri"/>
                        <a:cs typeface="Calibri"/>
                        <a:sym typeface="Calibri"/>
                      </a:endParaRPr>
                    </a:p>
                  </a:txBody>
                  <a:tcPr marT="188600" marB="188600" marR="241925" marL="241925">
                    <a:solidFill>
                      <a:srgbClr val="A2C4C9"/>
                    </a:solidFill>
                  </a:tcPr>
                </a:tc>
                <a:tc hMerge="1"/>
              </a:tr>
              <a:tr h="383350">
                <a:tc>
                  <a:txBody>
                    <a:bodyPr>
                      <a:noAutofit/>
                    </a:bodyPr>
                    <a:lstStyle/>
                    <a:p>
                      <a:pPr indent="0" lvl="0" marL="0" rtl="0" algn="ctr">
                        <a:spcBef>
                          <a:spcPts val="0"/>
                        </a:spcBef>
                        <a:spcAft>
                          <a:spcPts val="0"/>
                        </a:spcAft>
                        <a:buNone/>
                      </a:pPr>
                      <a:r>
                        <a:rPr lang="en" sz="2100">
                          <a:solidFill>
                            <a:schemeClr val="dk1"/>
                          </a:solidFill>
                          <a:latin typeface="Calibri"/>
                          <a:ea typeface="Calibri"/>
                          <a:cs typeface="Calibri"/>
                          <a:sym typeface="Calibri"/>
                        </a:rPr>
                        <a:t>Extra:</a:t>
                      </a:r>
                      <a:endParaRPr sz="2100">
                        <a:latin typeface="Calibri"/>
                        <a:ea typeface="Calibri"/>
                        <a:cs typeface="Calibri"/>
                        <a:sym typeface="Calibri"/>
                      </a:endParaRPr>
                    </a:p>
                  </a:txBody>
                  <a:tcPr marT="188600" marB="188600" marR="193525" marL="193525">
                    <a:solidFill>
                      <a:srgbClr val="93C47D"/>
                    </a:solidFill>
                  </a:tcPr>
                </a:tc>
                <a:tc gridSpan="2">
                  <a:txBody>
                    <a:bodyPr>
                      <a:noAutofit/>
                    </a:bodyPr>
                    <a:lstStyle/>
                    <a:p>
                      <a:pPr indent="0" lvl="0" marL="0" rtl="0" algn="ctr">
                        <a:lnSpc>
                          <a:spcPct val="115000"/>
                        </a:lnSpc>
                        <a:spcBef>
                          <a:spcPts val="0"/>
                        </a:spcBef>
                        <a:spcAft>
                          <a:spcPts val="0"/>
                        </a:spcAft>
                        <a:buNone/>
                      </a:pPr>
                      <a:r>
                        <a:rPr lang="en" sz="2100">
                          <a:solidFill>
                            <a:schemeClr val="dk1"/>
                          </a:solidFill>
                          <a:latin typeface="Calibri"/>
                          <a:ea typeface="Calibri"/>
                          <a:cs typeface="Calibri"/>
                          <a:sym typeface="Calibri"/>
                        </a:rPr>
                        <a:t>It can be intracranial or spinal </a:t>
                      </a:r>
                      <a:endParaRPr sz="2100">
                        <a:latin typeface="Calibri"/>
                        <a:ea typeface="Calibri"/>
                        <a:cs typeface="Calibri"/>
                        <a:sym typeface="Calibri"/>
                      </a:endParaRPr>
                    </a:p>
                  </a:txBody>
                  <a:tcPr marT="188600" marB="188600" marR="241925" marL="241925">
                    <a:solidFill>
                      <a:srgbClr val="FFF2CC"/>
                    </a:solidFill>
                  </a:tcPr>
                </a:tc>
                <a:tc hMerge="1"/>
                <a:tc gridSpan="2">
                  <a:txBody>
                    <a:bodyPr>
                      <a:noAutofit/>
                    </a:bodyPr>
                    <a:lstStyle/>
                    <a:p>
                      <a:pPr indent="0" lvl="0" marL="0" rtl="0" algn="l">
                        <a:spcBef>
                          <a:spcPts val="0"/>
                        </a:spcBef>
                        <a:spcAft>
                          <a:spcPts val="0"/>
                        </a:spcAft>
                        <a:buNone/>
                      </a:pPr>
                      <a:r>
                        <a:t/>
                      </a:r>
                      <a:endParaRPr sz="2100">
                        <a:latin typeface="Calibri"/>
                        <a:ea typeface="Calibri"/>
                        <a:cs typeface="Calibri"/>
                        <a:sym typeface="Calibri"/>
                      </a:endParaRPr>
                    </a:p>
                  </a:txBody>
                  <a:tcPr marT="188600" marB="188600" marR="193525" marL="193525">
                    <a:solidFill>
                      <a:srgbClr val="A2C4C9"/>
                    </a:solidFill>
                  </a:tcPr>
                </a:tc>
                <a:tc hMerge="1"/>
              </a:tr>
              <a:tr h="1212250">
                <a:tc>
                  <a:txBody>
                    <a:bodyPr>
                      <a:noAutofit/>
                    </a:bodyPr>
                    <a:lstStyle/>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txBody>
                  <a:tcPr marT="188600" marB="188600" marR="193525" marL="193525">
                    <a:solidFill>
                      <a:srgbClr val="93C47D"/>
                    </a:solidFill>
                  </a:tcPr>
                </a:tc>
                <a:tc>
                  <a:txBody>
                    <a:bodyPr>
                      <a:noAutofit/>
                    </a:bodyPr>
                    <a:lstStyle/>
                    <a:p>
                      <a:pPr indent="0" lvl="0" marL="0" rtl="0" algn="ctr">
                        <a:lnSpc>
                          <a:spcPct val="115000"/>
                        </a:lnSpc>
                        <a:spcBef>
                          <a:spcPts val="0"/>
                        </a:spcBef>
                        <a:spcAft>
                          <a:spcPts val="0"/>
                        </a:spcAft>
                        <a:buNone/>
                      </a:pPr>
                      <a:r>
                        <a:rPr b="1" lang="en" sz="2100">
                          <a:solidFill>
                            <a:schemeClr val="dk1"/>
                          </a:solidFill>
                          <a:latin typeface="Calibri"/>
                          <a:ea typeface="Calibri"/>
                          <a:cs typeface="Calibri"/>
                          <a:sym typeface="Calibri"/>
                        </a:rPr>
                        <a:t>Intracranial tuberculosis:</a:t>
                      </a:r>
                      <a:endParaRPr b="1" sz="21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 sz="2100">
                          <a:solidFill>
                            <a:srgbClr val="FF0000"/>
                          </a:solidFill>
                          <a:latin typeface="Calibri"/>
                          <a:ea typeface="Calibri"/>
                          <a:cs typeface="Calibri"/>
                          <a:sym typeface="Calibri"/>
                        </a:rPr>
                        <a:t>Parenchymal CNS involvement can occur in the form of tuberculoma.</a:t>
                      </a:r>
                      <a:endParaRPr sz="2100">
                        <a:solidFill>
                          <a:srgbClr val="FF0000"/>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 sz="2100">
                          <a:latin typeface="Calibri"/>
                          <a:ea typeface="Calibri"/>
                          <a:cs typeface="Calibri"/>
                          <a:sym typeface="Calibri"/>
                        </a:rPr>
                        <a:t>Tuberculous vasculopathy.</a:t>
                      </a:r>
                      <a:endParaRPr b="1" sz="2100">
                        <a:solidFill>
                          <a:schemeClr val="dk1"/>
                        </a:solidFill>
                        <a:latin typeface="Calibri"/>
                        <a:ea typeface="Calibri"/>
                        <a:cs typeface="Calibri"/>
                        <a:sym typeface="Calibri"/>
                      </a:endParaRPr>
                    </a:p>
                  </a:txBody>
                  <a:tcPr marT="188600" marB="188600" marR="241925" marL="241925">
                    <a:solidFill>
                      <a:srgbClr val="FFF2CC"/>
                    </a:solidFill>
                  </a:tcPr>
                </a:tc>
                <a:tc>
                  <a:txBody>
                    <a:bodyPr>
                      <a:noAutofit/>
                    </a:bodyPr>
                    <a:lstStyle/>
                    <a:p>
                      <a:pPr indent="0" lvl="0" marL="0" rtl="0" algn="ctr">
                        <a:lnSpc>
                          <a:spcPct val="115000"/>
                        </a:lnSpc>
                        <a:spcBef>
                          <a:spcPts val="0"/>
                        </a:spcBef>
                        <a:spcAft>
                          <a:spcPts val="0"/>
                        </a:spcAft>
                        <a:buNone/>
                      </a:pPr>
                      <a:r>
                        <a:rPr b="1" lang="en" sz="2100">
                          <a:solidFill>
                            <a:schemeClr val="dk1"/>
                          </a:solidFill>
                          <a:latin typeface="Calibri"/>
                          <a:ea typeface="Calibri"/>
                          <a:cs typeface="Calibri"/>
                          <a:sym typeface="Calibri"/>
                        </a:rPr>
                        <a:t>Spinal tuberculosis:</a:t>
                      </a:r>
                      <a:endParaRPr b="1" sz="21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lang="en" sz="2100">
                          <a:solidFill>
                            <a:srgbClr val="FF0000"/>
                          </a:solidFill>
                          <a:latin typeface="Calibri"/>
                          <a:ea typeface="Calibri"/>
                          <a:cs typeface="Calibri"/>
                          <a:sym typeface="Calibri"/>
                        </a:rPr>
                        <a:t>Pott’s spine &amp; Pott’s paraplegia</a:t>
                      </a:r>
                      <a:endParaRPr sz="2100">
                        <a:solidFill>
                          <a:srgbClr val="FF0000"/>
                        </a:solidFill>
                        <a:latin typeface="Calibri"/>
                        <a:ea typeface="Calibri"/>
                        <a:cs typeface="Calibri"/>
                        <a:sym typeface="Calibri"/>
                      </a:endParaRPr>
                    </a:p>
                  </a:txBody>
                  <a:tcPr marT="188600" marB="188600" marR="0" marL="241925">
                    <a:solidFill>
                      <a:srgbClr val="FFF2CC"/>
                    </a:solidFill>
                  </a:tcPr>
                </a:tc>
                <a:tc gridSpan="2">
                  <a:txBody>
                    <a:bodyPr>
                      <a:noAutofit/>
                    </a:bodyPr>
                    <a:lstStyle/>
                    <a:p>
                      <a:pPr indent="0" lvl="0" marL="0" rtl="0" algn="l">
                        <a:spcBef>
                          <a:spcPts val="0"/>
                        </a:spcBef>
                        <a:spcAft>
                          <a:spcPts val="0"/>
                        </a:spcAft>
                        <a:buNone/>
                      </a:pPr>
                      <a:r>
                        <a:t/>
                      </a:r>
                      <a:endParaRPr sz="2100">
                        <a:latin typeface="Calibri"/>
                        <a:ea typeface="Calibri"/>
                        <a:cs typeface="Calibri"/>
                        <a:sym typeface="Calibri"/>
                      </a:endParaRPr>
                    </a:p>
                  </a:txBody>
                  <a:tcPr marT="188600" marB="188600" marR="193525" marL="193525">
                    <a:solidFill>
                      <a:srgbClr val="A2C4C9"/>
                    </a:solidFill>
                  </a:tcPr>
                </a:tc>
                <a:tc hMerge="1"/>
              </a:tr>
              <a:tr h="786000">
                <a:tc>
                  <a:txBody>
                    <a:bodyPr>
                      <a:noAutofit/>
                    </a:bodyPr>
                    <a:lstStyle/>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rPr lang="en" sz="2100">
                          <a:solidFill>
                            <a:schemeClr val="dk1"/>
                          </a:solidFill>
                          <a:latin typeface="Calibri"/>
                          <a:ea typeface="Calibri"/>
                          <a:cs typeface="Calibri"/>
                          <a:sym typeface="Calibri"/>
                        </a:rPr>
                        <a:t>Diagnosis: </a:t>
                      </a:r>
                      <a:endParaRPr sz="2100">
                        <a:latin typeface="Calibri"/>
                        <a:ea typeface="Calibri"/>
                        <a:cs typeface="Calibri"/>
                        <a:sym typeface="Calibri"/>
                      </a:endParaRPr>
                    </a:p>
                  </a:txBody>
                  <a:tcPr marT="188600" marB="188600" marR="193525" marL="193525">
                    <a:solidFill>
                      <a:srgbClr val="93C47D"/>
                    </a:solidFill>
                  </a:tcPr>
                </a:tc>
                <a:tc gridSpan="2">
                  <a:txBody>
                    <a:bodyPr>
                      <a:noAutofit/>
                    </a:bodyPr>
                    <a:lstStyle/>
                    <a:p>
                      <a:pPr indent="0" lvl="0" marL="0" rtl="0" algn="l">
                        <a:lnSpc>
                          <a:spcPct val="100000"/>
                        </a:lnSpc>
                        <a:spcBef>
                          <a:spcPts val="0"/>
                        </a:spcBef>
                        <a:spcAft>
                          <a:spcPts val="0"/>
                        </a:spcAft>
                        <a:buNone/>
                      </a:pPr>
                      <a:r>
                        <a:rPr lang="en" sz="2100" u="sng">
                          <a:latin typeface="Calibri"/>
                          <a:ea typeface="Calibri"/>
                          <a:cs typeface="Calibri"/>
                          <a:sym typeface="Calibri"/>
                        </a:rPr>
                        <a:t>Clinical: </a:t>
                      </a:r>
                      <a:r>
                        <a:rPr lang="en" sz="2100">
                          <a:latin typeface="Calibri"/>
                          <a:ea typeface="Calibri"/>
                          <a:cs typeface="Calibri"/>
                          <a:sym typeface="Calibri"/>
                        </a:rPr>
                        <a:t>fever and headache (↑ 14  days) - vomiting</a:t>
                      </a:r>
                      <a:endParaRPr sz="2100">
                        <a:latin typeface="Calibri"/>
                        <a:ea typeface="Calibri"/>
                        <a:cs typeface="Calibri"/>
                        <a:sym typeface="Calibri"/>
                      </a:endParaRPr>
                    </a:p>
                    <a:p>
                      <a:pPr indent="0" lvl="0" marL="0" rtl="0" algn="l">
                        <a:lnSpc>
                          <a:spcPct val="100000"/>
                        </a:lnSpc>
                        <a:spcBef>
                          <a:spcPts val="0"/>
                        </a:spcBef>
                        <a:spcAft>
                          <a:spcPts val="0"/>
                        </a:spcAft>
                        <a:buNone/>
                      </a:pPr>
                      <a:r>
                        <a:rPr lang="en" sz="2100" u="sng">
                          <a:solidFill>
                            <a:schemeClr val="dk1"/>
                          </a:solidFill>
                          <a:latin typeface="Calibri"/>
                          <a:ea typeface="Calibri"/>
                          <a:cs typeface="Calibri"/>
                          <a:sym typeface="Calibri"/>
                        </a:rPr>
                        <a:t>CSF:</a:t>
                      </a:r>
                      <a:r>
                        <a:rPr lang="en" sz="2100">
                          <a:solidFill>
                            <a:srgbClr val="FF0000"/>
                          </a:solidFill>
                          <a:latin typeface="Calibri"/>
                          <a:ea typeface="Calibri"/>
                          <a:cs typeface="Calibri"/>
                          <a:sym typeface="Calibri"/>
                        </a:rPr>
                        <a:t>pleocytosis</a:t>
                      </a:r>
                      <a:r>
                        <a:rPr lang="en" sz="2100">
                          <a:solidFill>
                            <a:schemeClr val="dk1"/>
                          </a:solidFill>
                          <a:latin typeface="Calibri"/>
                          <a:ea typeface="Calibri"/>
                          <a:cs typeface="Calibri"/>
                          <a:sym typeface="Calibri"/>
                        </a:rPr>
                        <a:t> </a:t>
                      </a:r>
                      <a:r>
                        <a:rPr lang="en" sz="2100">
                          <a:solidFill>
                            <a:srgbClr val="FF0000"/>
                          </a:solidFill>
                          <a:latin typeface="Calibri"/>
                          <a:ea typeface="Calibri"/>
                          <a:cs typeface="Calibri"/>
                          <a:sym typeface="Calibri"/>
                        </a:rPr>
                        <a:t>(lymphocytes)</a:t>
                      </a:r>
                      <a:r>
                        <a:rPr lang="en" sz="2100">
                          <a:solidFill>
                            <a:schemeClr val="dk1"/>
                          </a:solidFill>
                          <a:latin typeface="Calibri"/>
                          <a:ea typeface="Calibri"/>
                          <a:cs typeface="Calibri"/>
                          <a:sym typeface="Calibri"/>
                        </a:rPr>
                        <a:t> - increased proteins - low sugar</a:t>
                      </a:r>
                      <a:endParaRPr sz="2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sz="2100" u="sng">
                          <a:solidFill>
                            <a:schemeClr val="dk1"/>
                          </a:solidFill>
                          <a:latin typeface="Calibri"/>
                          <a:ea typeface="Calibri"/>
                          <a:cs typeface="Calibri"/>
                          <a:sym typeface="Calibri"/>
                        </a:rPr>
                        <a:t>Imaging:</a:t>
                      </a:r>
                      <a:r>
                        <a:rPr lang="en" sz="2100">
                          <a:solidFill>
                            <a:srgbClr val="FF0000"/>
                          </a:solidFill>
                          <a:latin typeface="Calibri"/>
                          <a:ea typeface="Calibri"/>
                          <a:cs typeface="Calibri"/>
                          <a:sym typeface="Calibri"/>
                        </a:rPr>
                        <a:t> </a:t>
                      </a:r>
                      <a:r>
                        <a:rPr lang="en" sz="2100">
                          <a:solidFill>
                            <a:schemeClr val="dk1"/>
                          </a:solidFill>
                          <a:latin typeface="Calibri"/>
                          <a:ea typeface="Calibri"/>
                          <a:cs typeface="Calibri"/>
                          <a:sym typeface="Calibri"/>
                        </a:rPr>
                        <a:t>exudates in basal cisterns or in sylvian fissure hydrocephalus -</a:t>
                      </a:r>
                      <a:endParaRPr sz="2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sz="2100">
                          <a:solidFill>
                            <a:schemeClr val="dk1"/>
                          </a:solidFill>
                          <a:latin typeface="Calibri"/>
                          <a:ea typeface="Calibri"/>
                          <a:cs typeface="Calibri"/>
                          <a:sym typeface="Calibri"/>
                        </a:rPr>
                        <a:t>tuberculoma formation</a:t>
                      </a:r>
                      <a:endParaRPr sz="2100">
                        <a:latin typeface="Calibri"/>
                        <a:ea typeface="Calibri"/>
                        <a:cs typeface="Calibri"/>
                        <a:sym typeface="Calibri"/>
                      </a:endParaRPr>
                    </a:p>
                  </a:txBody>
                  <a:tcPr marT="188600" marB="188600" marR="241925" marL="241925">
                    <a:solidFill>
                      <a:srgbClr val="FFF2CC"/>
                    </a:solidFill>
                  </a:tcPr>
                </a:tc>
                <a:tc hMerge="1"/>
                <a:tc gridSpan="2">
                  <a:txBody>
                    <a:bodyPr>
                      <a:noAutofit/>
                    </a:bodyPr>
                    <a:lstStyle/>
                    <a:p>
                      <a:pPr indent="0" lvl="0" marL="0" rtl="0" algn="l">
                        <a:lnSpc>
                          <a:spcPct val="115000"/>
                        </a:lnSpc>
                        <a:spcBef>
                          <a:spcPts val="0"/>
                        </a:spcBef>
                        <a:spcAft>
                          <a:spcPts val="0"/>
                        </a:spcAft>
                        <a:buNone/>
                      </a:pPr>
                      <a:r>
                        <a:t/>
                      </a:r>
                      <a:endParaRPr sz="2100" u="sng">
                        <a:latin typeface="Calibri"/>
                        <a:ea typeface="Calibri"/>
                        <a:cs typeface="Calibri"/>
                        <a:sym typeface="Calibri"/>
                      </a:endParaRPr>
                    </a:p>
                  </a:txBody>
                  <a:tcPr marT="188600" marB="188600" marR="241925" marL="241925">
                    <a:solidFill>
                      <a:srgbClr val="A2C4C9"/>
                    </a:solidFill>
                  </a:tcPr>
                </a:tc>
                <a:tc hMerge="1"/>
              </a:tr>
              <a:tr h="786000">
                <a:tc>
                  <a:txBody>
                    <a:bodyPr>
                      <a:noAutofit/>
                    </a:bodyPr>
                    <a:lstStyle/>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rPr lang="en" sz="2100">
                          <a:solidFill>
                            <a:schemeClr val="dk1"/>
                          </a:solidFill>
                          <a:latin typeface="Calibri"/>
                          <a:ea typeface="Calibri"/>
                          <a:cs typeface="Calibri"/>
                          <a:sym typeface="Calibri"/>
                        </a:rPr>
                        <a:t>Treatment</a:t>
                      </a:r>
                      <a:endParaRPr sz="2100">
                        <a:latin typeface="Calibri"/>
                        <a:ea typeface="Calibri"/>
                        <a:cs typeface="Calibri"/>
                        <a:sym typeface="Calibri"/>
                      </a:endParaRPr>
                    </a:p>
                  </a:txBody>
                  <a:tcPr marT="188600" marB="188600" marR="193525" marL="193525">
                    <a:solidFill>
                      <a:srgbClr val="93C47D"/>
                    </a:solidFill>
                  </a:tcPr>
                </a:tc>
                <a:tc gridSpan="2">
                  <a:txBody>
                    <a:bodyPr>
                      <a:noAutofit/>
                    </a:bodyPr>
                    <a:lstStyle/>
                    <a:p>
                      <a:pPr indent="0" lvl="0" marL="0" rtl="0" algn="l">
                        <a:lnSpc>
                          <a:spcPct val="100000"/>
                        </a:lnSpc>
                        <a:spcBef>
                          <a:spcPts val="0"/>
                        </a:spcBef>
                        <a:spcAft>
                          <a:spcPts val="0"/>
                        </a:spcAft>
                        <a:buNone/>
                      </a:pPr>
                      <a:r>
                        <a:rPr b="1" lang="en" sz="2100">
                          <a:solidFill>
                            <a:srgbClr val="FF0000"/>
                          </a:solidFill>
                          <a:latin typeface="Calibri"/>
                          <a:ea typeface="Calibri"/>
                          <a:cs typeface="Calibri"/>
                          <a:sym typeface="Calibri"/>
                        </a:rPr>
                        <a:t>Start with 4 drugs</a:t>
                      </a:r>
                      <a:r>
                        <a:rPr lang="en" sz="2100">
                          <a:solidFill>
                            <a:srgbClr val="FF0000"/>
                          </a:solidFill>
                          <a:latin typeface="Calibri"/>
                          <a:ea typeface="Calibri"/>
                          <a:cs typeface="Calibri"/>
                          <a:sym typeface="Calibri"/>
                        </a:rPr>
                        <a:t> </a:t>
                      </a:r>
                      <a:r>
                        <a:rPr b="1" lang="en" sz="2100">
                          <a:solidFill>
                            <a:srgbClr val="FF0000"/>
                          </a:solidFill>
                          <a:latin typeface="Calibri"/>
                          <a:ea typeface="Calibri"/>
                          <a:cs typeface="Calibri"/>
                          <a:sym typeface="Calibri"/>
                        </a:rPr>
                        <a:t>(for 2 months):</a:t>
                      </a:r>
                      <a:endParaRPr b="1" sz="2100">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rPr lang="en" sz="2100">
                          <a:solidFill>
                            <a:srgbClr val="FF0000"/>
                          </a:solidFill>
                          <a:latin typeface="Calibri"/>
                          <a:ea typeface="Calibri"/>
                          <a:cs typeface="Calibri"/>
                          <a:sym typeface="Calibri"/>
                        </a:rPr>
                        <a:t>Rifampicin + Isonized (INH) + Ethambutol + Pyrazinamide</a:t>
                      </a:r>
                      <a:endParaRPr sz="2100">
                        <a:solidFill>
                          <a:srgbClr val="FF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300"/>
                        <a:buFont typeface="Arial"/>
                        <a:buNone/>
                      </a:pPr>
                      <a:r>
                        <a:rPr lang="en" sz="2100">
                          <a:solidFill>
                            <a:srgbClr val="FF0000"/>
                          </a:solidFill>
                          <a:latin typeface="Calibri"/>
                          <a:ea typeface="Calibri"/>
                          <a:cs typeface="Calibri"/>
                          <a:sym typeface="Calibri"/>
                        </a:rPr>
                        <a:t>Then: Rifampicin + Isonized (INH)</a:t>
                      </a:r>
                      <a:r>
                        <a:rPr b="1" lang="en" sz="2100">
                          <a:solidFill>
                            <a:srgbClr val="FF0000"/>
                          </a:solidFill>
                          <a:latin typeface="Calibri"/>
                          <a:ea typeface="Calibri"/>
                          <a:cs typeface="Calibri"/>
                          <a:sym typeface="Calibri"/>
                        </a:rPr>
                        <a:t> (for 4-6 months)</a:t>
                      </a:r>
                      <a:r>
                        <a:rPr lang="en" sz="2100">
                          <a:solidFill>
                            <a:srgbClr val="FF0000"/>
                          </a:solidFill>
                          <a:latin typeface="Calibri"/>
                          <a:ea typeface="Calibri"/>
                          <a:cs typeface="Calibri"/>
                          <a:sym typeface="Calibri"/>
                        </a:rPr>
                        <a:t>  </a:t>
                      </a:r>
                      <a:r>
                        <a:rPr lang="en" sz="2100">
                          <a:solidFill>
                            <a:srgbClr val="6AA84F"/>
                          </a:solidFill>
                          <a:latin typeface="Calibri"/>
                          <a:ea typeface="Calibri"/>
                          <a:cs typeface="Calibri"/>
                          <a:sym typeface="Calibri"/>
                        </a:rPr>
                        <a:t>(in HIV → up to 1 year)</a:t>
                      </a:r>
                      <a:endParaRPr sz="2100">
                        <a:solidFill>
                          <a:srgbClr val="6AA84F"/>
                        </a:solidFill>
                        <a:latin typeface="Calibri"/>
                        <a:ea typeface="Calibri"/>
                        <a:cs typeface="Calibri"/>
                        <a:sym typeface="Calibri"/>
                      </a:endParaRPr>
                    </a:p>
                  </a:txBody>
                  <a:tcPr marT="188600" marB="188600" marR="241925" marL="241925">
                    <a:solidFill>
                      <a:srgbClr val="FFF2CC"/>
                    </a:solidFill>
                  </a:tcPr>
                </a:tc>
                <a:tc hMerge="1"/>
                <a:tc gridSpan="2">
                  <a:txBody>
                    <a:bodyPr>
                      <a:noAutofit/>
                    </a:bodyPr>
                    <a:lstStyle/>
                    <a:p>
                      <a:pPr indent="0" lvl="0" marL="0" rtl="0" algn="l">
                        <a:lnSpc>
                          <a:spcPct val="100000"/>
                        </a:lnSpc>
                        <a:spcBef>
                          <a:spcPts val="0"/>
                        </a:spcBef>
                        <a:spcAft>
                          <a:spcPts val="0"/>
                        </a:spcAft>
                        <a:buNone/>
                      </a:pPr>
                      <a:r>
                        <a:rPr b="1" lang="en" sz="2100">
                          <a:solidFill>
                            <a:srgbClr val="FF0000"/>
                          </a:solidFill>
                          <a:latin typeface="Calibri"/>
                          <a:ea typeface="Calibri"/>
                          <a:cs typeface="Calibri"/>
                          <a:sym typeface="Calibri"/>
                        </a:rPr>
                        <a:t>Two of the following 3 drugs:</a:t>
                      </a:r>
                      <a:endParaRPr b="1" sz="2100">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rPr lang="en" sz="2100">
                          <a:solidFill>
                            <a:srgbClr val="FF0000"/>
                          </a:solidFill>
                          <a:latin typeface="Calibri"/>
                          <a:ea typeface="Calibri"/>
                          <a:cs typeface="Calibri"/>
                          <a:sym typeface="Calibri"/>
                        </a:rPr>
                        <a:t>a- Tetracycline</a:t>
                      </a:r>
                      <a:endParaRPr sz="2100">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rPr lang="en" sz="2100">
                          <a:solidFill>
                            <a:srgbClr val="FF0000"/>
                          </a:solidFill>
                          <a:latin typeface="Calibri"/>
                          <a:ea typeface="Calibri"/>
                          <a:cs typeface="Calibri"/>
                          <a:sym typeface="Calibri"/>
                        </a:rPr>
                        <a:t>b- Rifampicin</a:t>
                      </a:r>
                      <a:endParaRPr sz="2100">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rPr lang="en" sz="2100">
                          <a:solidFill>
                            <a:srgbClr val="FF0000"/>
                          </a:solidFill>
                          <a:latin typeface="Calibri"/>
                          <a:ea typeface="Calibri"/>
                          <a:cs typeface="Calibri"/>
                          <a:sym typeface="Calibri"/>
                        </a:rPr>
                        <a:t>c- Cotrimoxazole</a:t>
                      </a:r>
                      <a:endParaRPr sz="2100">
                        <a:solidFill>
                          <a:srgbClr val="FF0000"/>
                        </a:solidFill>
                        <a:latin typeface="Calibri"/>
                        <a:ea typeface="Calibri"/>
                        <a:cs typeface="Calibri"/>
                        <a:sym typeface="Calibri"/>
                      </a:endParaRPr>
                    </a:p>
                  </a:txBody>
                  <a:tcPr marT="188600" marB="188600" marR="241925" marL="241925">
                    <a:solidFill>
                      <a:srgbClr val="A2C4C9"/>
                    </a:solidFill>
                  </a:tcPr>
                </a:tc>
                <a:tc hMerge="1"/>
              </a:tr>
              <a:tr h="4425175">
                <a:tc>
                  <a:txBody>
                    <a:bodyPr>
                      <a:noAutofit/>
                    </a:bodyPr>
                    <a:lstStyle/>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t/>
                      </a:r>
                      <a:endParaRPr sz="2100">
                        <a:solidFill>
                          <a:schemeClr val="dk1"/>
                        </a:solidFill>
                        <a:latin typeface="Calibri"/>
                        <a:ea typeface="Calibri"/>
                        <a:cs typeface="Calibri"/>
                        <a:sym typeface="Calibri"/>
                      </a:endParaRPr>
                    </a:p>
                    <a:p>
                      <a:pPr indent="0" lvl="0" marL="0" rtl="0" algn="ctr">
                        <a:spcBef>
                          <a:spcPts val="0"/>
                        </a:spcBef>
                        <a:spcAft>
                          <a:spcPts val="0"/>
                        </a:spcAft>
                        <a:buNone/>
                      </a:pPr>
                      <a:r>
                        <a:rPr lang="en" sz="2100">
                          <a:solidFill>
                            <a:schemeClr val="dk1"/>
                          </a:solidFill>
                          <a:latin typeface="Calibri"/>
                          <a:ea typeface="Calibri"/>
                          <a:cs typeface="Calibri"/>
                          <a:sym typeface="Calibri"/>
                        </a:rPr>
                        <a:t>CSF finding:</a:t>
                      </a:r>
                      <a:endParaRPr sz="2100">
                        <a:latin typeface="Calibri"/>
                        <a:ea typeface="Calibri"/>
                        <a:cs typeface="Calibri"/>
                        <a:sym typeface="Calibri"/>
                      </a:endParaRPr>
                    </a:p>
                  </a:txBody>
                  <a:tcPr marT="188600" marB="188600" marR="193525" marL="193525">
                    <a:solidFill>
                      <a:srgbClr val="93C47D"/>
                    </a:solidFill>
                  </a:tcPr>
                </a:tc>
                <a:tc gridSpan="4">
                  <a:txBody>
                    <a:bodyPr>
                      <a:noAutofit/>
                    </a:bodyPr>
                    <a:lstStyle/>
                    <a:p>
                      <a:pPr indent="0" lvl="0" marL="0" rtl="0" algn="l">
                        <a:lnSpc>
                          <a:spcPct val="100000"/>
                        </a:lnSpc>
                        <a:spcBef>
                          <a:spcPts val="0"/>
                        </a:spcBef>
                        <a:spcAft>
                          <a:spcPts val="0"/>
                        </a:spcAft>
                        <a:buNone/>
                      </a:pPr>
                      <a:r>
                        <a:rPr lang="en" sz="2100">
                          <a:latin typeface="Calibri"/>
                          <a:ea typeface="Calibri"/>
                          <a:cs typeface="Calibri"/>
                          <a:sym typeface="Calibri"/>
                        </a:rPr>
                        <a:t>Increased CSF pressure means increased ICP</a:t>
                      </a:r>
                      <a:endParaRPr sz="2100">
                        <a:latin typeface="Calibri"/>
                        <a:ea typeface="Calibri"/>
                        <a:cs typeface="Calibri"/>
                        <a:sym typeface="Calibri"/>
                      </a:endParaRPr>
                    </a:p>
                    <a:p>
                      <a:pPr indent="-133350" lvl="0" marL="91440" rtl="0" algn="l">
                        <a:lnSpc>
                          <a:spcPct val="100000"/>
                        </a:lnSpc>
                        <a:spcBef>
                          <a:spcPts val="0"/>
                        </a:spcBef>
                        <a:spcAft>
                          <a:spcPts val="0"/>
                        </a:spcAft>
                        <a:buClr>
                          <a:schemeClr val="dk1"/>
                        </a:buClr>
                        <a:buSzPts val="2100"/>
                        <a:buFont typeface="Calibri"/>
                        <a:buChar char="❖"/>
                      </a:pPr>
                      <a:r>
                        <a:rPr lang="en" sz="2100" u="sng">
                          <a:solidFill>
                            <a:schemeClr val="dk1"/>
                          </a:solidFill>
                          <a:latin typeface="Calibri"/>
                          <a:ea typeface="Calibri"/>
                          <a:cs typeface="Calibri"/>
                          <a:sym typeface="Calibri"/>
                        </a:rPr>
                        <a:t>Biochemical investigation shows:</a:t>
                      </a:r>
                      <a:endParaRPr sz="2100" u="sng">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omic Sans MS"/>
                        <a:buAutoNum type="arabicParenR"/>
                      </a:pPr>
                      <a:r>
                        <a:rPr lang="en" sz="2100">
                          <a:solidFill>
                            <a:schemeClr val="dk1"/>
                          </a:solidFill>
                          <a:latin typeface="Calibri"/>
                          <a:ea typeface="Calibri"/>
                          <a:cs typeface="Calibri"/>
                          <a:sym typeface="Calibri"/>
                        </a:rPr>
                        <a:t> Total protein:</a:t>
                      </a:r>
                      <a:r>
                        <a:rPr b="1" lang="en" sz="3300">
                          <a:solidFill>
                            <a:schemeClr val="dk1"/>
                          </a:solidFill>
                          <a:latin typeface="Calibri"/>
                          <a:ea typeface="Calibri"/>
                          <a:cs typeface="Calibri"/>
                          <a:sym typeface="Calibri"/>
                        </a:rPr>
                        <a:t> </a:t>
                      </a:r>
                      <a:r>
                        <a:rPr lang="en" sz="2100">
                          <a:solidFill>
                            <a:schemeClr val="dk1"/>
                          </a:solidFill>
                          <a:latin typeface="Calibri"/>
                          <a:ea typeface="Calibri"/>
                          <a:cs typeface="Calibri"/>
                          <a:sym typeface="Calibri"/>
                        </a:rPr>
                        <a:t>Increased </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  Glucose level: Reduced </a:t>
                      </a:r>
                      <a:endParaRPr sz="2100">
                        <a:solidFill>
                          <a:schemeClr val="dk1"/>
                        </a:solidFill>
                        <a:latin typeface="Calibri"/>
                        <a:ea typeface="Calibri"/>
                        <a:cs typeface="Calibri"/>
                        <a:sym typeface="Calibri"/>
                      </a:endParaRPr>
                    </a:p>
                    <a:p>
                      <a:pPr indent="-133350" lvl="0" marL="91440" rtl="0" algn="l">
                        <a:lnSpc>
                          <a:spcPct val="100000"/>
                        </a:lnSpc>
                        <a:spcBef>
                          <a:spcPts val="0"/>
                        </a:spcBef>
                        <a:spcAft>
                          <a:spcPts val="0"/>
                        </a:spcAft>
                        <a:buClr>
                          <a:schemeClr val="dk1"/>
                        </a:buClr>
                        <a:buSzPts val="2100"/>
                        <a:buFont typeface="Calibri"/>
                        <a:buChar char="❖"/>
                      </a:pPr>
                      <a:r>
                        <a:rPr lang="en" sz="2100" u="sng">
                          <a:solidFill>
                            <a:schemeClr val="dk1"/>
                          </a:solidFill>
                          <a:latin typeface="Calibri"/>
                          <a:ea typeface="Calibri"/>
                          <a:cs typeface="Calibri"/>
                          <a:sym typeface="Calibri"/>
                        </a:rPr>
                        <a:t>Microscopical investigation shows:</a:t>
                      </a:r>
                      <a:endParaRPr sz="2100" u="sng">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 Total WBC count: Increased (in chronic infection →lymphocytosis - in acute infections →polymorph)</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u="sng">
                          <a:solidFill>
                            <a:schemeClr val="dk1"/>
                          </a:solidFill>
                          <a:latin typeface="Calibri"/>
                          <a:ea typeface="Calibri"/>
                          <a:cs typeface="Calibri"/>
                          <a:sym typeface="Calibri"/>
                        </a:rPr>
                        <a:t>Presence of organism</a:t>
                      </a:r>
                      <a:r>
                        <a:rPr lang="en"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 Gram stain</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 Z-N  Stain can show AFB of T.B while modified Z-N can show Nocardia </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 Culture for CSF for Brucella,T.B Mycobacterium tuberculosis</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a:solidFill>
                            <a:srgbClr val="6AA84F"/>
                          </a:solidFill>
                          <a:latin typeface="Calibri"/>
                          <a:ea typeface="Calibri"/>
                          <a:cs typeface="Calibri"/>
                          <a:sym typeface="Calibri"/>
                        </a:rPr>
                        <a:t>If suspect it</a:t>
                      </a:r>
                      <a:r>
                        <a:rPr lang="en" sz="2100">
                          <a:solidFill>
                            <a:schemeClr val="dk1"/>
                          </a:solidFill>
                          <a:latin typeface="Calibri"/>
                          <a:ea typeface="Calibri"/>
                          <a:cs typeface="Calibri"/>
                          <a:sym typeface="Calibri"/>
                        </a:rPr>
                        <a:t> Syphilis: VDRL  and serology test.</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chemeClr val="dk1"/>
                        </a:buClr>
                        <a:buSzPts val="2100"/>
                        <a:buFont typeface="Calibri"/>
                        <a:buAutoNum type="arabicParenR"/>
                      </a:pPr>
                      <a:r>
                        <a:rPr lang="en" sz="2100">
                          <a:solidFill>
                            <a:schemeClr val="dk1"/>
                          </a:solidFill>
                          <a:latin typeface="Calibri"/>
                          <a:ea typeface="Calibri"/>
                          <a:cs typeface="Calibri"/>
                          <a:sym typeface="Calibri"/>
                        </a:rPr>
                        <a:t>If fungal &amp; parasite: wet  preparation of CSF.</a:t>
                      </a:r>
                      <a:endParaRPr sz="2100">
                        <a:solidFill>
                          <a:schemeClr val="dk1"/>
                        </a:solidFill>
                        <a:latin typeface="Calibri"/>
                        <a:ea typeface="Calibri"/>
                        <a:cs typeface="Calibri"/>
                        <a:sym typeface="Calibri"/>
                      </a:endParaRPr>
                    </a:p>
                    <a:p>
                      <a:pPr indent="-133350" lvl="0" marL="466344" rtl="0" algn="l">
                        <a:lnSpc>
                          <a:spcPct val="100000"/>
                        </a:lnSpc>
                        <a:spcBef>
                          <a:spcPts val="0"/>
                        </a:spcBef>
                        <a:spcAft>
                          <a:spcPts val="0"/>
                        </a:spcAft>
                        <a:buClr>
                          <a:srgbClr val="FF0000"/>
                        </a:buClr>
                        <a:buSzPts val="2100"/>
                        <a:buFont typeface="Calibri"/>
                        <a:buAutoNum type="arabicParenR"/>
                      </a:pPr>
                      <a:r>
                        <a:rPr lang="en" sz="2100">
                          <a:solidFill>
                            <a:srgbClr val="FF0000"/>
                          </a:solidFill>
                          <a:latin typeface="Calibri"/>
                          <a:ea typeface="Calibri"/>
                          <a:cs typeface="Calibri"/>
                          <a:sym typeface="Calibri"/>
                        </a:rPr>
                        <a:t>India ink for cryptococcus neoforman.</a:t>
                      </a:r>
                      <a:endParaRPr sz="2100">
                        <a:solidFill>
                          <a:srgbClr val="FF0000"/>
                        </a:solidFill>
                        <a:latin typeface="Calibri"/>
                        <a:ea typeface="Calibri"/>
                        <a:cs typeface="Calibri"/>
                        <a:sym typeface="Calibri"/>
                      </a:endParaRPr>
                    </a:p>
                    <a:p>
                      <a:pPr indent="-133350" lvl="0" marL="466344" rtl="0" algn="l">
                        <a:lnSpc>
                          <a:spcPct val="100000"/>
                        </a:lnSpc>
                        <a:spcBef>
                          <a:spcPts val="0"/>
                        </a:spcBef>
                        <a:spcAft>
                          <a:spcPts val="0"/>
                        </a:spcAft>
                        <a:buClr>
                          <a:srgbClr val="FF0000"/>
                        </a:buClr>
                        <a:buSzPts val="2100"/>
                        <a:buFont typeface="Calibri"/>
                        <a:buAutoNum type="arabicParenR"/>
                      </a:pPr>
                      <a:r>
                        <a:rPr lang="en" sz="2100">
                          <a:solidFill>
                            <a:srgbClr val="FF0000"/>
                          </a:solidFill>
                          <a:latin typeface="Calibri"/>
                          <a:ea typeface="Calibri"/>
                          <a:cs typeface="Calibri"/>
                          <a:sym typeface="Calibri"/>
                        </a:rPr>
                        <a:t>Culture of CSF for TB &amp; Brucella  </a:t>
                      </a:r>
                      <a:r>
                        <a:rPr lang="en" sz="2100">
                          <a:solidFill>
                            <a:srgbClr val="FFFFFF"/>
                          </a:solidFill>
                          <a:highlight>
                            <a:srgbClr val="6AA84F"/>
                          </a:highlight>
                          <a:latin typeface="Calibri"/>
                          <a:ea typeface="Calibri"/>
                          <a:cs typeface="Calibri"/>
                          <a:sym typeface="Calibri"/>
                        </a:rPr>
                        <a:t>(if it does not appear in Gram &amp; Z-N stains)</a:t>
                      </a:r>
                      <a:endParaRPr sz="2100">
                        <a:solidFill>
                          <a:srgbClr val="FFFFFF"/>
                        </a:solidFill>
                        <a:highlight>
                          <a:srgbClr val="6AA84F"/>
                        </a:highlight>
                        <a:latin typeface="Calibri"/>
                        <a:ea typeface="Calibri"/>
                        <a:cs typeface="Calibri"/>
                        <a:sym typeface="Calibri"/>
                      </a:endParaRPr>
                    </a:p>
                    <a:p>
                      <a:pPr indent="-133350" lvl="0" marL="466344" rtl="0" algn="l">
                        <a:lnSpc>
                          <a:spcPct val="100000"/>
                        </a:lnSpc>
                        <a:spcBef>
                          <a:spcPts val="0"/>
                        </a:spcBef>
                        <a:spcAft>
                          <a:spcPts val="0"/>
                        </a:spcAft>
                        <a:buClr>
                          <a:srgbClr val="FF0000"/>
                        </a:buClr>
                        <a:buSzPts val="2100"/>
                        <a:buFont typeface="Calibri"/>
                        <a:buAutoNum type="arabicParenR"/>
                      </a:pPr>
                      <a:r>
                        <a:rPr lang="en" sz="2100">
                          <a:solidFill>
                            <a:srgbClr val="FF0000"/>
                          </a:solidFill>
                          <a:latin typeface="Calibri"/>
                          <a:ea typeface="Calibri"/>
                          <a:cs typeface="Calibri"/>
                          <a:sym typeface="Calibri"/>
                        </a:rPr>
                        <a:t>PCR</a:t>
                      </a:r>
                      <a:endParaRPr sz="2100">
                        <a:solidFill>
                          <a:srgbClr val="FF0000"/>
                        </a:solidFill>
                        <a:latin typeface="Calibri"/>
                        <a:ea typeface="Calibri"/>
                        <a:cs typeface="Calibri"/>
                        <a:sym typeface="Calibri"/>
                      </a:endParaRPr>
                    </a:p>
                  </a:txBody>
                  <a:tcPr marT="9125" marB="188600" marR="241925" marL="241925"/>
                </a:tc>
                <a:tc hMerge="1"/>
                <a:tc hMerge="1"/>
                <a:tc hMerge="1"/>
              </a:tr>
            </a:tbl>
          </a:graphicData>
        </a:graphic>
      </p:graphicFrame>
      <p:cxnSp>
        <p:nvCxnSpPr>
          <p:cNvPr id="125" name="Google Shape;125;p20"/>
          <p:cNvCxnSpPr/>
          <p:nvPr/>
        </p:nvCxnSpPr>
        <p:spPr>
          <a:xfrm>
            <a:off x="13673600" y="17069650"/>
            <a:ext cx="705000" cy="0"/>
          </a:xfrm>
          <a:prstGeom prst="straightConnector1">
            <a:avLst/>
          </a:prstGeom>
          <a:noFill/>
          <a:ln cap="flat" cmpd="sng" w="28575">
            <a:solidFill>
              <a:srgbClr val="000000"/>
            </a:solidFill>
            <a:prstDash val="solid"/>
            <a:round/>
            <a:headEnd len="med" w="med" type="stealth"/>
            <a:tailEnd len="med" w="med" type="none"/>
          </a:ln>
        </p:spPr>
      </p:cxnSp>
      <p:cxnSp>
        <p:nvCxnSpPr>
          <p:cNvPr id="126" name="Google Shape;126;p20"/>
          <p:cNvCxnSpPr/>
          <p:nvPr/>
        </p:nvCxnSpPr>
        <p:spPr>
          <a:xfrm>
            <a:off x="13664150" y="17441200"/>
            <a:ext cx="723900" cy="0"/>
          </a:xfrm>
          <a:prstGeom prst="straightConnector1">
            <a:avLst/>
          </a:prstGeom>
          <a:noFill/>
          <a:ln cap="flat" cmpd="sng" w="28575">
            <a:solidFill>
              <a:srgbClr val="000000"/>
            </a:solidFill>
            <a:prstDash val="solid"/>
            <a:round/>
            <a:headEnd len="med" w="med" type="stealth"/>
            <a:tailEnd len="med" w="med" type="none"/>
          </a:ln>
        </p:spPr>
      </p:cxnSp>
      <p:sp>
        <p:nvSpPr>
          <p:cNvPr id="127" name="Google Shape;127;p20"/>
          <p:cNvSpPr txBox="1"/>
          <p:nvPr/>
        </p:nvSpPr>
        <p:spPr>
          <a:xfrm>
            <a:off x="14388050" y="16936600"/>
            <a:ext cx="2547900" cy="10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Preferred as they have good penetration power in the BBB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4">
            <a:alphaModFix/>
          </a:blip>
          <a:stretch>
            <a:fillRect/>
          </a:stretch>
        </p:blipFill>
        <p:spPr>
          <a:xfrm>
            <a:off x="4733344" y="2488152"/>
            <a:ext cx="9586545" cy="668108"/>
          </a:xfrm>
          <a:prstGeom prst="rect">
            <a:avLst/>
          </a:prstGeom>
          <a:noFill/>
          <a:ln>
            <a:noFill/>
          </a:ln>
        </p:spPr>
      </p:pic>
      <p:sp>
        <p:nvSpPr>
          <p:cNvPr id="133" name="Google Shape;133;p21"/>
          <p:cNvSpPr txBox="1"/>
          <p:nvPr/>
        </p:nvSpPr>
        <p:spPr>
          <a:xfrm>
            <a:off x="362903" y="314713"/>
            <a:ext cx="8023800" cy="1297200"/>
          </a:xfrm>
          <a:prstGeom prst="rect">
            <a:avLst/>
          </a:prstGeom>
          <a:noFill/>
          <a:ln cap="flat" cmpd="sng" w="9525">
            <a:solidFill>
              <a:srgbClr val="38761D"/>
            </a:solidFill>
            <a:prstDash val="solid"/>
            <a:round/>
            <a:headEnd len="sm" w="sm" type="none"/>
            <a:tailEnd len="sm" w="sm" type="none"/>
          </a:ln>
        </p:spPr>
        <p:txBody>
          <a:bodyPr anchorCtr="0" anchor="t" bIns="191875" lIns="191875" spcFirstLastPara="1" rIns="191875" wrap="square" tIns="191875">
            <a:noAutofit/>
          </a:bodyPr>
          <a:lstStyle/>
          <a:p>
            <a:pPr indent="0" lvl="0" marL="0" rtl="0" algn="l">
              <a:spcBef>
                <a:spcPts val="0"/>
              </a:spcBef>
              <a:spcAft>
                <a:spcPts val="0"/>
              </a:spcAft>
              <a:buClr>
                <a:srgbClr val="000000"/>
              </a:buClr>
              <a:buSzPts val="2300"/>
              <a:buFont typeface="Arial"/>
              <a:buNone/>
            </a:pPr>
            <a:r>
              <a:rPr lang="en" sz="5900">
                <a:latin typeface="Josefin Sans"/>
                <a:ea typeface="Josefin Sans"/>
                <a:cs typeface="Josefin Sans"/>
                <a:sym typeface="Josefin Sans"/>
              </a:rPr>
              <a:t>MCQs:</a:t>
            </a:r>
            <a:endParaRPr sz="5900">
              <a:latin typeface="Josefin Sans"/>
              <a:ea typeface="Josefin Sans"/>
              <a:cs typeface="Josefin Sans"/>
              <a:sym typeface="Josefin Sans"/>
            </a:endParaRPr>
          </a:p>
          <a:p>
            <a:pPr indent="0" lvl="0" marL="0" rtl="0" algn="ctr">
              <a:spcBef>
                <a:spcPts val="0"/>
              </a:spcBef>
              <a:spcAft>
                <a:spcPts val="0"/>
              </a:spcAft>
              <a:buClr>
                <a:srgbClr val="000000"/>
              </a:buClr>
              <a:buSzPts val="2300"/>
              <a:buFont typeface="Arial"/>
              <a:buNone/>
            </a:pPr>
            <a:r>
              <a:rPr lang="en" sz="7600">
                <a:solidFill>
                  <a:srgbClr val="000000"/>
                </a:solidFill>
                <a:latin typeface="Josefin Sans"/>
                <a:ea typeface="Josefin Sans"/>
                <a:cs typeface="Josefin Sans"/>
                <a:sym typeface="Josefin Sans"/>
              </a:rPr>
              <a:t> </a:t>
            </a:r>
            <a:endParaRPr sz="7600">
              <a:solidFill>
                <a:srgbClr val="000000"/>
              </a:solidFill>
              <a:latin typeface="Josefin Sans"/>
              <a:ea typeface="Josefin Sans"/>
              <a:cs typeface="Josefin Sans"/>
              <a:sym typeface="Josefin Sans"/>
            </a:endParaRPr>
          </a:p>
          <a:p>
            <a:pPr indent="0" lvl="0" marL="0" rtl="0" algn="l">
              <a:spcBef>
                <a:spcPts val="0"/>
              </a:spcBef>
              <a:spcAft>
                <a:spcPts val="0"/>
              </a:spcAft>
              <a:buNone/>
            </a:pPr>
            <a:r>
              <a:t/>
            </a:r>
            <a:endParaRPr sz="2900">
              <a:latin typeface="Josefin Sans"/>
              <a:ea typeface="Josefin Sans"/>
              <a:cs typeface="Josefin Sans"/>
              <a:sym typeface="Josefin Sans"/>
            </a:endParaRPr>
          </a:p>
        </p:txBody>
      </p:sp>
      <p:sp>
        <p:nvSpPr>
          <p:cNvPr id="134" name="Google Shape;134;p21"/>
          <p:cNvSpPr txBox="1"/>
          <p:nvPr/>
        </p:nvSpPr>
        <p:spPr>
          <a:xfrm>
            <a:off x="282258" y="1808130"/>
            <a:ext cx="8185200" cy="13362300"/>
          </a:xfrm>
          <a:prstGeom prst="rect">
            <a:avLst/>
          </a:prstGeom>
          <a:noFill/>
          <a:ln cap="flat" cmpd="sng" w="9525">
            <a:solidFill>
              <a:srgbClr val="93C47D"/>
            </a:solidFill>
            <a:prstDash val="solid"/>
            <a:round/>
            <a:headEnd len="sm" w="sm" type="none"/>
            <a:tailEnd len="sm" w="sm" type="none"/>
          </a:ln>
        </p:spPr>
        <p:txBody>
          <a:bodyPr anchorCtr="0" anchor="t" bIns="191875" lIns="191875" spcFirstLastPara="1" rIns="191875" wrap="square" tIns="191875">
            <a:noAutofit/>
          </a:bodyPr>
          <a:lstStyle/>
          <a:p>
            <a:pPr indent="0" lvl="0" marL="0" rtl="0" algn="l">
              <a:spcBef>
                <a:spcPts val="0"/>
              </a:spcBef>
              <a:spcAft>
                <a:spcPts val="0"/>
              </a:spcAft>
              <a:buNone/>
            </a:pPr>
            <a:r>
              <a:rPr lang="en" sz="3400">
                <a:latin typeface="Calibri"/>
                <a:ea typeface="Calibri"/>
                <a:cs typeface="Calibri"/>
                <a:sym typeface="Calibri"/>
              </a:rPr>
              <a:t>A 28 years old man was </a:t>
            </a:r>
            <a:r>
              <a:rPr lang="en" sz="3400">
                <a:latin typeface="Calibri"/>
                <a:ea typeface="Calibri"/>
                <a:cs typeface="Calibri"/>
                <a:sym typeface="Calibri"/>
              </a:rPr>
              <a:t>admitted to the hospital. He suffered from headache and neck pain, his temperature was high the last 20 days. Recently he started to cough blood. </a:t>
            </a:r>
            <a:endParaRPr sz="3400">
              <a:solidFill>
                <a:schemeClr val="accent2"/>
              </a:solidFill>
              <a:latin typeface="Calibri"/>
              <a:ea typeface="Calibri"/>
              <a:cs typeface="Calibri"/>
              <a:sym typeface="Calibri"/>
            </a:endParaRPr>
          </a:p>
          <a:p>
            <a:pPr indent="0" lvl="0" marL="0" rtl="0" algn="l">
              <a:spcBef>
                <a:spcPts val="0"/>
              </a:spcBef>
              <a:spcAft>
                <a:spcPts val="0"/>
              </a:spcAft>
              <a:buNone/>
            </a:pPr>
            <a:r>
              <a:rPr lang="en" sz="3400">
                <a:solidFill>
                  <a:schemeClr val="dk1"/>
                </a:solidFill>
                <a:latin typeface="Calibri"/>
                <a:ea typeface="Calibri"/>
                <a:cs typeface="Calibri"/>
                <a:sym typeface="Calibri"/>
              </a:rPr>
              <a:t>1- what is the most likely causative agent? </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A-Br.melitensis</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B-Candida albicans</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C-Mycobacterium tuberculosis</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D-Nocardia speciese</a:t>
            </a:r>
            <a:endParaRPr sz="3400">
              <a:latin typeface="Calibri"/>
              <a:ea typeface="Calibri"/>
              <a:cs typeface="Calibri"/>
              <a:sym typeface="Calibri"/>
            </a:endParaRPr>
          </a:p>
          <a:p>
            <a:pPr indent="0" lvl="0" marL="0" rtl="0" algn="l">
              <a:spcBef>
                <a:spcPts val="0"/>
              </a:spcBef>
              <a:spcAft>
                <a:spcPts val="0"/>
              </a:spcAft>
              <a:buNone/>
            </a:pPr>
            <a:r>
              <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2-What do we expect to see in the CSF?</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A- </a:t>
            </a:r>
            <a:r>
              <a:rPr lang="en" sz="3400">
                <a:latin typeface="Calibri"/>
                <a:ea typeface="Calibri"/>
                <a:cs typeface="Calibri"/>
                <a:sym typeface="Calibri"/>
              </a:rPr>
              <a:t>Pleocytosis(especially macrophages).</a:t>
            </a:r>
            <a:endParaRPr sz="34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rPr lang="en" sz="3400">
                <a:solidFill>
                  <a:srgbClr val="000000"/>
                </a:solidFill>
                <a:latin typeface="Calibri"/>
                <a:ea typeface="Calibri"/>
                <a:cs typeface="Calibri"/>
                <a:sym typeface="Calibri"/>
              </a:rPr>
              <a:t>B-</a:t>
            </a:r>
            <a:r>
              <a:rPr lang="en" sz="3400">
                <a:latin typeface="Calibri"/>
                <a:ea typeface="Calibri"/>
                <a:cs typeface="Calibri"/>
                <a:sym typeface="Calibri"/>
              </a:rPr>
              <a:t>D</a:t>
            </a:r>
            <a:r>
              <a:rPr lang="en" sz="3400">
                <a:solidFill>
                  <a:srgbClr val="000000"/>
                </a:solidFill>
                <a:latin typeface="Calibri"/>
                <a:ea typeface="Calibri"/>
                <a:cs typeface="Calibri"/>
                <a:sym typeface="Calibri"/>
              </a:rPr>
              <a:t>ecreased </a:t>
            </a:r>
            <a:r>
              <a:rPr lang="en" sz="3400">
                <a:latin typeface="Calibri"/>
                <a:ea typeface="Calibri"/>
                <a:cs typeface="Calibri"/>
                <a:sym typeface="Calibri"/>
              </a:rPr>
              <a:t>proteins level.</a:t>
            </a:r>
            <a:r>
              <a:rPr lang="en" sz="3400">
                <a:solidFill>
                  <a:srgbClr val="000000"/>
                </a:solidFill>
                <a:latin typeface="Calibri"/>
                <a:ea typeface="Calibri"/>
                <a:cs typeface="Calibri"/>
                <a:sym typeface="Calibri"/>
              </a:rPr>
              <a:t> </a:t>
            </a:r>
            <a:endParaRPr sz="34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rPr lang="en" sz="3400">
                <a:solidFill>
                  <a:srgbClr val="000000"/>
                </a:solidFill>
                <a:latin typeface="Calibri"/>
                <a:ea typeface="Calibri"/>
                <a:cs typeface="Calibri"/>
                <a:sym typeface="Calibri"/>
              </a:rPr>
              <a:t>C- </a:t>
            </a:r>
            <a:r>
              <a:rPr lang="en" sz="3400">
                <a:latin typeface="Calibri"/>
                <a:ea typeface="Calibri"/>
                <a:cs typeface="Calibri"/>
                <a:sym typeface="Calibri"/>
              </a:rPr>
              <a:t>H</a:t>
            </a:r>
            <a:r>
              <a:rPr lang="en" sz="3400">
                <a:solidFill>
                  <a:srgbClr val="000000"/>
                </a:solidFill>
                <a:latin typeface="Calibri"/>
                <a:ea typeface="Calibri"/>
                <a:cs typeface="Calibri"/>
                <a:sym typeface="Calibri"/>
              </a:rPr>
              <a:t>igh glucose level.</a:t>
            </a:r>
            <a:endParaRPr sz="3400">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rPr lang="en" sz="3400">
                <a:solidFill>
                  <a:srgbClr val="000000"/>
                </a:solidFill>
                <a:latin typeface="Calibri"/>
                <a:ea typeface="Calibri"/>
                <a:cs typeface="Calibri"/>
                <a:sym typeface="Calibri"/>
              </a:rPr>
              <a:t>D- </a:t>
            </a:r>
            <a:r>
              <a:rPr lang="en" sz="3400">
                <a:solidFill>
                  <a:schemeClr val="dk1"/>
                </a:solidFill>
                <a:latin typeface="Calibri"/>
                <a:ea typeface="Calibri"/>
                <a:cs typeface="Calibri"/>
                <a:sym typeface="Calibri"/>
              </a:rPr>
              <a:t>Pleocytosis (especially lymphocytes)</a:t>
            </a:r>
            <a:endParaRPr sz="3400">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3- A patient was diagnosed with meningeal infection, after </a:t>
            </a:r>
            <a:r>
              <a:rPr lang="en" sz="3400">
                <a:solidFill>
                  <a:schemeClr val="dk1"/>
                </a:solidFill>
                <a:latin typeface="Calibri"/>
                <a:ea typeface="Calibri"/>
                <a:cs typeface="Calibri"/>
                <a:sym typeface="Calibri"/>
              </a:rPr>
              <a:t>microbiological examination, they found Cryptococcus neoforman. What is the most likely test that they used?</a:t>
            </a:r>
            <a:endParaRPr sz="3400">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rPr lang="en" sz="3400">
                <a:solidFill>
                  <a:srgbClr val="000000"/>
                </a:solidFill>
                <a:latin typeface="Calibri"/>
                <a:ea typeface="Calibri"/>
                <a:cs typeface="Calibri"/>
                <a:sym typeface="Calibri"/>
              </a:rPr>
              <a:t>A-</a:t>
            </a:r>
            <a:r>
              <a:rPr lang="en" sz="3400">
                <a:latin typeface="Calibri"/>
                <a:ea typeface="Calibri"/>
                <a:cs typeface="Calibri"/>
                <a:sym typeface="Calibri"/>
              </a:rPr>
              <a:t> Blood agar.</a:t>
            </a:r>
            <a:endParaRPr sz="3400">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rPr lang="en" sz="3400">
                <a:solidFill>
                  <a:srgbClr val="000000"/>
                </a:solidFill>
                <a:latin typeface="Calibri"/>
                <a:ea typeface="Calibri"/>
                <a:cs typeface="Calibri"/>
                <a:sym typeface="Calibri"/>
              </a:rPr>
              <a:t>B-</a:t>
            </a:r>
            <a:r>
              <a:rPr lang="en" sz="3400">
                <a:latin typeface="Calibri"/>
                <a:ea typeface="Calibri"/>
                <a:cs typeface="Calibri"/>
                <a:sym typeface="Calibri"/>
              </a:rPr>
              <a:t> Culture.</a:t>
            </a:r>
            <a:endParaRPr sz="3400">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rPr lang="en" sz="3400">
                <a:solidFill>
                  <a:srgbClr val="000000"/>
                </a:solidFill>
                <a:latin typeface="Calibri"/>
                <a:ea typeface="Calibri"/>
                <a:cs typeface="Calibri"/>
                <a:sym typeface="Calibri"/>
              </a:rPr>
              <a:t>C- VDRL.</a:t>
            </a:r>
            <a:endParaRPr sz="34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2300"/>
              <a:buFont typeface="Arial"/>
              <a:buNone/>
            </a:pPr>
            <a:r>
              <a:rPr lang="en" sz="3400">
                <a:solidFill>
                  <a:srgbClr val="000000"/>
                </a:solidFill>
                <a:latin typeface="Calibri"/>
                <a:ea typeface="Calibri"/>
                <a:cs typeface="Calibri"/>
                <a:sym typeface="Calibri"/>
              </a:rPr>
              <a:t>D- India ink </a:t>
            </a:r>
            <a:endParaRPr sz="3400">
              <a:solidFill>
                <a:srgbClr val="000000"/>
              </a:solidFill>
              <a:latin typeface="Calibri"/>
              <a:ea typeface="Calibri"/>
              <a:cs typeface="Calibri"/>
              <a:sym typeface="Calibri"/>
            </a:endParaRPr>
          </a:p>
          <a:p>
            <a:pPr indent="0" lvl="0" marL="0" rtl="0" algn="l">
              <a:spcBef>
                <a:spcPts val="0"/>
              </a:spcBef>
              <a:spcAft>
                <a:spcPts val="0"/>
              </a:spcAft>
              <a:buNone/>
            </a:pPr>
            <a:r>
              <a:t/>
            </a:r>
            <a:endParaRPr sz="3400">
              <a:latin typeface="Calibri"/>
              <a:ea typeface="Calibri"/>
              <a:cs typeface="Calibri"/>
              <a:sym typeface="Calibri"/>
            </a:endParaRPr>
          </a:p>
        </p:txBody>
      </p:sp>
      <p:sp>
        <p:nvSpPr>
          <p:cNvPr id="135" name="Google Shape;135;p21"/>
          <p:cNvSpPr txBox="1"/>
          <p:nvPr/>
        </p:nvSpPr>
        <p:spPr>
          <a:xfrm>
            <a:off x="8709663" y="393005"/>
            <a:ext cx="8387100" cy="14502300"/>
          </a:xfrm>
          <a:prstGeom prst="rect">
            <a:avLst/>
          </a:prstGeom>
          <a:noFill/>
          <a:ln cap="flat" cmpd="sng" w="9525">
            <a:solidFill>
              <a:srgbClr val="93C47D"/>
            </a:solidFill>
            <a:prstDash val="solid"/>
            <a:round/>
            <a:headEnd len="sm" w="sm" type="none"/>
            <a:tailEnd len="sm" w="sm" type="none"/>
          </a:ln>
        </p:spPr>
        <p:txBody>
          <a:bodyPr anchorCtr="0" anchor="t" bIns="191875" lIns="191875" spcFirstLastPara="1" rIns="191875" wrap="square" tIns="191875">
            <a:noAutofit/>
          </a:bodyPr>
          <a:lstStyle/>
          <a:p>
            <a:pPr indent="0" lvl="0" marL="0" rtl="0" algn="l">
              <a:spcBef>
                <a:spcPts val="0"/>
              </a:spcBef>
              <a:spcAft>
                <a:spcPts val="0"/>
              </a:spcAft>
              <a:buNone/>
            </a:pPr>
            <a:r>
              <a:rPr lang="en" sz="3400">
                <a:latin typeface="Calibri"/>
                <a:ea typeface="Calibri"/>
                <a:cs typeface="Calibri"/>
                <a:sym typeface="Calibri"/>
              </a:rPr>
              <a:t>4- Increased WBC </a:t>
            </a:r>
            <a:r>
              <a:rPr lang="en" sz="3400">
                <a:latin typeface="Calibri"/>
                <a:ea typeface="Calibri"/>
                <a:cs typeface="Calibri"/>
                <a:sym typeface="Calibri"/>
              </a:rPr>
              <a:t>especially lymphocytes (lymphocytosis)  and polymorph occurs in?  </a:t>
            </a:r>
            <a:r>
              <a:rPr lang="en" sz="3400">
                <a:latin typeface="Calibri"/>
                <a:ea typeface="Calibri"/>
                <a:cs typeface="Calibri"/>
                <a:sym typeface="Calibri"/>
              </a:rPr>
              <a:t> </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A- Only Acute infection.</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B-Chronic infection, </a:t>
            </a:r>
            <a:r>
              <a:rPr lang="en" sz="3400">
                <a:solidFill>
                  <a:schemeClr val="dk1"/>
                </a:solidFill>
                <a:latin typeface="Calibri"/>
                <a:ea typeface="Calibri"/>
                <a:cs typeface="Calibri"/>
                <a:sym typeface="Calibri"/>
              </a:rPr>
              <a:t>Acute infection.</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C- Only c</a:t>
            </a:r>
            <a:r>
              <a:rPr lang="en" sz="3400">
                <a:solidFill>
                  <a:schemeClr val="dk1"/>
                </a:solidFill>
                <a:latin typeface="Calibri"/>
                <a:ea typeface="Calibri"/>
                <a:cs typeface="Calibri"/>
                <a:sym typeface="Calibri"/>
              </a:rPr>
              <a:t>hronic infection</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D-</a:t>
            </a:r>
            <a:r>
              <a:rPr lang="en" sz="3400">
                <a:solidFill>
                  <a:schemeClr val="dk1"/>
                </a:solidFill>
                <a:latin typeface="Calibri"/>
                <a:ea typeface="Calibri"/>
                <a:cs typeface="Calibri"/>
                <a:sym typeface="Calibri"/>
              </a:rPr>
              <a:t>Acute infection, Chronic infection</a:t>
            </a:r>
            <a:endParaRPr sz="3400">
              <a:latin typeface="Calibri"/>
              <a:ea typeface="Calibri"/>
              <a:cs typeface="Calibri"/>
              <a:sym typeface="Calibri"/>
            </a:endParaRPr>
          </a:p>
          <a:p>
            <a:pPr indent="0" lvl="0" marL="0" rtl="0" algn="l">
              <a:spcBef>
                <a:spcPts val="0"/>
              </a:spcBef>
              <a:spcAft>
                <a:spcPts val="0"/>
              </a:spcAft>
              <a:buNone/>
            </a:pPr>
            <a:r>
              <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5-CNS tuberculosis can affect the spinal cord and cause?</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A-Tuberculoma.</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B-</a:t>
            </a:r>
            <a:r>
              <a:rPr lang="en" sz="3400">
                <a:latin typeface="Calibri"/>
                <a:ea typeface="Calibri"/>
                <a:cs typeface="Calibri"/>
                <a:sym typeface="Calibri"/>
              </a:rPr>
              <a:t>Tuberculous abscess.</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C-</a:t>
            </a:r>
            <a:r>
              <a:rPr lang="en" sz="3400">
                <a:latin typeface="Calibri"/>
                <a:ea typeface="Calibri"/>
                <a:cs typeface="Calibri"/>
                <a:sym typeface="Calibri"/>
              </a:rPr>
              <a:t> Pott’s.</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D-</a:t>
            </a:r>
            <a:r>
              <a:rPr lang="en" sz="3400">
                <a:solidFill>
                  <a:schemeClr val="dk1"/>
                </a:solidFill>
                <a:latin typeface="Calibri"/>
                <a:ea typeface="Calibri"/>
                <a:cs typeface="Calibri"/>
                <a:sym typeface="Calibri"/>
              </a:rPr>
              <a:t>Tuberculous vasculopathy.</a:t>
            </a:r>
            <a:endParaRPr sz="3400">
              <a:latin typeface="Calibri"/>
              <a:ea typeface="Calibri"/>
              <a:cs typeface="Calibri"/>
              <a:sym typeface="Calibri"/>
            </a:endParaRPr>
          </a:p>
          <a:p>
            <a:pPr indent="0" lvl="0" marL="0" rtl="0" algn="l">
              <a:spcBef>
                <a:spcPts val="0"/>
              </a:spcBef>
              <a:spcAft>
                <a:spcPts val="0"/>
              </a:spcAft>
              <a:buNone/>
            </a:pPr>
            <a:r>
              <a:t/>
            </a:r>
            <a:endParaRPr sz="3400">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6- which of the following can cause chronic cerebral infection or </a:t>
            </a:r>
            <a:r>
              <a:rPr lang="en" sz="3400">
                <a:latin typeface="Calibri"/>
                <a:ea typeface="Calibri"/>
                <a:cs typeface="Calibri"/>
                <a:sym typeface="Calibri"/>
              </a:rPr>
              <a:t>meningitis</a:t>
            </a:r>
            <a:r>
              <a:rPr lang="en" sz="3400">
                <a:latin typeface="Calibri"/>
                <a:ea typeface="Calibri"/>
                <a:cs typeface="Calibri"/>
                <a:sym typeface="Calibri"/>
              </a:rPr>
              <a:t>? </a:t>
            </a:r>
            <a:r>
              <a:rPr lang="en" sz="3400">
                <a:solidFill>
                  <a:srgbClr val="212121"/>
                </a:solidFill>
                <a:latin typeface="Calibri"/>
                <a:ea typeface="Calibri"/>
                <a:cs typeface="Calibri"/>
                <a:sym typeface="Calibri"/>
              </a:rPr>
              <a:t> </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A-</a:t>
            </a:r>
            <a:r>
              <a:rPr lang="en" sz="3400">
                <a:latin typeface="Calibri"/>
                <a:ea typeface="Calibri"/>
                <a:cs typeface="Calibri"/>
                <a:sym typeface="Calibri"/>
              </a:rPr>
              <a:t>Proteus species</a:t>
            </a:r>
            <a:endParaRPr sz="3400">
              <a:solidFill>
                <a:srgbClr val="000000"/>
              </a:solidFill>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B-</a:t>
            </a:r>
            <a:r>
              <a:rPr lang="en" sz="3400">
                <a:latin typeface="Calibri"/>
                <a:ea typeface="Calibri"/>
                <a:cs typeface="Calibri"/>
                <a:sym typeface="Calibri"/>
              </a:rPr>
              <a:t>Polioviruses.</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C- </a:t>
            </a:r>
            <a:r>
              <a:rPr lang="en" sz="3400">
                <a:latin typeface="Calibri"/>
                <a:ea typeface="Calibri"/>
                <a:cs typeface="Calibri"/>
                <a:sym typeface="Calibri"/>
              </a:rPr>
              <a:t>Syphilis.</a:t>
            </a:r>
            <a:endParaRPr sz="3400">
              <a:latin typeface="Calibri"/>
              <a:ea typeface="Calibri"/>
              <a:cs typeface="Calibri"/>
              <a:sym typeface="Calibri"/>
            </a:endParaRPr>
          </a:p>
          <a:p>
            <a:pPr indent="0" lvl="0" marL="0" rtl="0" algn="l">
              <a:spcBef>
                <a:spcPts val="0"/>
              </a:spcBef>
              <a:spcAft>
                <a:spcPts val="0"/>
              </a:spcAft>
              <a:buNone/>
            </a:pPr>
            <a:r>
              <a:rPr lang="en" sz="3400">
                <a:solidFill>
                  <a:srgbClr val="000000"/>
                </a:solidFill>
                <a:latin typeface="Calibri"/>
                <a:ea typeface="Calibri"/>
                <a:cs typeface="Calibri"/>
                <a:sym typeface="Calibri"/>
              </a:rPr>
              <a:t>D-</a:t>
            </a:r>
            <a:r>
              <a:rPr lang="en" sz="3400">
                <a:latin typeface="Calibri"/>
                <a:ea typeface="Calibri"/>
                <a:cs typeface="Calibri"/>
                <a:sym typeface="Calibri"/>
              </a:rPr>
              <a:t>S.aureus.</a:t>
            </a:r>
            <a:endParaRPr sz="3400">
              <a:latin typeface="Calibri"/>
              <a:ea typeface="Calibri"/>
              <a:cs typeface="Calibri"/>
              <a:sym typeface="Calibri"/>
            </a:endParaRPr>
          </a:p>
        </p:txBody>
      </p:sp>
      <p:sp>
        <p:nvSpPr>
          <p:cNvPr id="136" name="Google Shape;136;p21"/>
          <p:cNvSpPr txBox="1"/>
          <p:nvPr/>
        </p:nvSpPr>
        <p:spPr>
          <a:xfrm>
            <a:off x="483870" y="15366479"/>
            <a:ext cx="16612800" cy="1140000"/>
          </a:xfrm>
          <a:prstGeom prst="rect">
            <a:avLst/>
          </a:prstGeom>
          <a:noFill/>
          <a:ln cap="flat" cmpd="sng" w="9525">
            <a:solidFill>
              <a:srgbClr val="38761D"/>
            </a:solidFill>
            <a:prstDash val="solid"/>
            <a:round/>
            <a:headEnd len="sm" w="sm" type="none"/>
            <a:tailEnd len="sm" w="sm" type="none"/>
          </a:ln>
        </p:spPr>
        <p:txBody>
          <a:bodyPr anchorCtr="0" anchor="t" bIns="191875" lIns="191875" spcFirstLastPara="1" rIns="191875" wrap="square" tIns="191875">
            <a:noAutofit/>
          </a:bodyPr>
          <a:lstStyle/>
          <a:p>
            <a:pPr indent="0" lvl="0" marL="0" rtl="0" algn="l">
              <a:spcBef>
                <a:spcPts val="0"/>
              </a:spcBef>
              <a:spcAft>
                <a:spcPts val="0"/>
              </a:spcAft>
              <a:buNone/>
            </a:pPr>
            <a:r>
              <a:rPr lang="en" sz="5900">
                <a:latin typeface="Josefin Sans"/>
                <a:ea typeface="Josefin Sans"/>
                <a:cs typeface="Josefin Sans"/>
                <a:sym typeface="Josefin Sans"/>
              </a:rPr>
              <a:t>SAQ:</a:t>
            </a:r>
            <a:endParaRPr sz="5900">
              <a:latin typeface="Josefin Sans"/>
              <a:ea typeface="Josefin Sans"/>
              <a:cs typeface="Josefin Sans"/>
              <a:sym typeface="Josefin Sans"/>
            </a:endParaRPr>
          </a:p>
        </p:txBody>
      </p:sp>
      <p:sp>
        <p:nvSpPr>
          <p:cNvPr id="137" name="Google Shape;137;p21"/>
          <p:cNvSpPr txBox="1"/>
          <p:nvPr/>
        </p:nvSpPr>
        <p:spPr>
          <a:xfrm>
            <a:off x="524200" y="16702701"/>
            <a:ext cx="16612800" cy="7376400"/>
          </a:xfrm>
          <a:prstGeom prst="rect">
            <a:avLst/>
          </a:prstGeom>
          <a:noFill/>
          <a:ln cap="flat" cmpd="sng" w="9525">
            <a:solidFill>
              <a:srgbClr val="93C47D"/>
            </a:solidFill>
            <a:prstDash val="solid"/>
            <a:round/>
            <a:headEnd len="sm" w="sm" type="none"/>
            <a:tailEnd len="sm" w="sm" type="none"/>
          </a:ln>
        </p:spPr>
        <p:txBody>
          <a:bodyPr anchorCtr="0" anchor="t" bIns="191875" lIns="191875" spcFirstLastPara="1" rIns="191875" wrap="square" tIns="191875">
            <a:noAutofit/>
          </a:bodyPr>
          <a:lstStyle/>
          <a:p>
            <a:pPr indent="0" lvl="0" marL="0" rtl="0" algn="l">
              <a:spcBef>
                <a:spcPts val="0"/>
              </a:spcBef>
              <a:spcAft>
                <a:spcPts val="0"/>
              </a:spcAft>
              <a:buNone/>
            </a:pPr>
            <a:r>
              <a:rPr lang="en" sz="3400">
                <a:latin typeface="Calibri"/>
                <a:ea typeface="Calibri"/>
                <a:cs typeface="Calibri"/>
                <a:sym typeface="Calibri"/>
              </a:rPr>
              <a:t>- </a:t>
            </a:r>
            <a:r>
              <a:rPr lang="en" sz="3400">
                <a:solidFill>
                  <a:schemeClr val="dk1"/>
                </a:solidFill>
                <a:latin typeface="Calibri"/>
                <a:ea typeface="Calibri"/>
                <a:cs typeface="Calibri"/>
                <a:sym typeface="Calibri"/>
              </a:rPr>
              <a:t>A 39 years old farmer complained of weakness in his arms and legs, headache. he also presented with high temperature 40 c, and night sweating. His wife said he started to forget things. On microbiological examination, WBC shows lymphocytosis. Biochemical investigation shows increased total protein. </a:t>
            </a:r>
            <a:endParaRPr sz="3400">
              <a:solidFill>
                <a:schemeClr val="dk1"/>
              </a:solidFill>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1- what is the most likely diagnosis? What is the causative agent?</a:t>
            </a:r>
            <a:endParaRPr sz="3400">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300"/>
              <a:buFont typeface="Arial"/>
              <a:buNone/>
            </a:pPr>
            <a:r>
              <a:rPr lang="en" sz="2100">
                <a:solidFill>
                  <a:srgbClr val="CCCCCC"/>
                </a:solidFill>
                <a:latin typeface="Calibri"/>
                <a:ea typeface="Calibri"/>
                <a:cs typeface="Calibri"/>
                <a:sym typeface="Calibri"/>
              </a:rPr>
              <a:t>Brucellosis / Br.melitensis</a:t>
            </a:r>
            <a:endParaRPr sz="2100">
              <a:solidFill>
                <a:srgbClr val="CCCCCC"/>
              </a:solidFill>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2</a:t>
            </a:r>
            <a:r>
              <a:rPr lang="en" sz="3400">
                <a:latin typeface="Calibri"/>
                <a:ea typeface="Calibri"/>
                <a:cs typeface="Calibri"/>
                <a:sym typeface="Calibri"/>
              </a:rPr>
              <a:t>- what more test that you could do to confirm your diagnosis? </a:t>
            </a:r>
            <a:endParaRPr sz="3400">
              <a:latin typeface="Calibri"/>
              <a:ea typeface="Calibri"/>
              <a:cs typeface="Calibri"/>
              <a:sym typeface="Calibri"/>
            </a:endParaRPr>
          </a:p>
          <a:p>
            <a:pPr indent="0" lvl="0" marL="0" rtl="0" algn="l">
              <a:spcBef>
                <a:spcPts val="0"/>
              </a:spcBef>
              <a:spcAft>
                <a:spcPts val="0"/>
              </a:spcAft>
              <a:buNone/>
            </a:pPr>
            <a:r>
              <a:t/>
            </a:r>
            <a:endParaRPr sz="3400">
              <a:latin typeface="Calibri"/>
              <a:ea typeface="Calibri"/>
              <a:cs typeface="Calibri"/>
              <a:sym typeface="Calibri"/>
            </a:endParaRPr>
          </a:p>
          <a:p>
            <a:pPr indent="0" lvl="0" marL="0" rtl="0" algn="l">
              <a:spcBef>
                <a:spcPts val="0"/>
              </a:spcBef>
              <a:spcAft>
                <a:spcPts val="0"/>
              </a:spcAft>
              <a:buNone/>
            </a:pPr>
            <a:r>
              <a:rPr lang="en" sz="2100">
                <a:solidFill>
                  <a:srgbClr val="CCCCCC"/>
                </a:solidFill>
                <a:latin typeface="Calibri"/>
                <a:ea typeface="Calibri"/>
                <a:cs typeface="Calibri"/>
                <a:sym typeface="Calibri"/>
              </a:rPr>
              <a:t>Culture for CSF for Brucella / Glucose level </a:t>
            </a:r>
            <a:endParaRPr sz="3800">
              <a:solidFill>
                <a:srgbClr val="CCCCCC"/>
              </a:solidFill>
              <a:latin typeface="Calibri"/>
              <a:ea typeface="Calibri"/>
              <a:cs typeface="Calibri"/>
              <a:sym typeface="Calibri"/>
            </a:endParaRPr>
          </a:p>
          <a:p>
            <a:pPr indent="0" lvl="0" marL="0" rtl="0" algn="l">
              <a:spcBef>
                <a:spcPts val="0"/>
              </a:spcBef>
              <a:spcAft>
                <a:spcPts val="0"/>
              </a:spcAft>
              <a:buNone/>
            </a:pPr>
            <a:r>
              <a:rPr lang="en" sz="3400">
                <a:latin typeface="Calibri"/>
                <a:ea typeface="Calibri"/>
                <a:cs typeface="Calibri"/>
                <a:sym typeface="Calibri"/>
              </a:rPr>
              <a:t>3</a:t>
            </a:r>
            <a:r>
              <a:rPr lang="en" sz="3400">
                <a:latin typeface="Calibri"/>
                <a:ea typeface="Calibri"/>
                <a:cs typeface="Calibri"/>
                <a:sym typeface="Calibri"/>
              </a:rPr>
              <a:t>- what is your treatment plan? </a:t>
            </a:r>
            <a:endParaRPr sz="3400">
              <a:latin typeface="Calibri"/>
              <a:ea typeface="Calibri"/>
              <a:cs typeface="Calibri"/>
              <a:sym typeface="Calibri"/>
            </a:endParaRPr>
          </a:p>
          <a:p>
            <a:pPr indent="0" lvl="0" marL="0" rtl="0" algn="l">
              <a:lnSpc>
                <a:spcPct val="115000"/>
              </a:lnSpc>
              <a:spcBef>
                <a:spcPts val="0"/>
              </a:spcBef>
              <a:spcAft>
                <a:spcPts val="0"/>
              </a:spcAft>
              <a:buNone/>
            </a:pPr>
            <a:r>
              <a:t/>
            </a:r>
            <a:endParaRPr sz="2100">
              <a:solidFill>
                <a:srgbClr val="CCCCCC"/>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300"/>
              <a:buFont typeface="Arial"/>
              <a:buNone/>
            </a:pPr>
            <a:r>
              <a:rPr lang="en" sz="2100">
                <a:solidFill>
                  <a:srgbClr val="CCCCCC"/>
                </a:solidFill>
                <a:latin typeface="Calibri"/>
                <a:ea typeface="Calibri"/>
                <a:cs typeface="Calibri"/>
                <a:sym typeface="Calibri"/>
              </a:rPr>
              <a:t>Two of the following 3 drugs:</a:t>
            </a:r>
            <a:endParaRPr sz="2100">
              <a:solidFill>
                <a:srgbClr val="CCCCCC"/>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300"/>
              <a:buFont typeface="Arial"/>
              <a:buNone/>
            </a:pPr>
            <a:r>
              <a:rPr lang="en" sz="2100">
                <a:solidFill>
                  <a:srgbClr val="CCCCCC"/>
                </a:solidFill>
                <a:latin typeface="Calibri"/>
                <a:ea typeface="Calibri"/>
                <a:cs typeface="Calibri"/>
                <a:sym typeface="Calibri"/>
              </a:rPr>
              <a:t>a- Tetracycline</a:t>
            </a:r>
            <a:endParaRPr sz="2100">
              <a:solidFill>
                <a:srgbClr val="CCCCCC"/>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300"/>
              <a:buFont typeface="Arial"/>
              <a:buNone/>
            </a:pPr>
            <a:r>
              <a:rPr lang="en" sz="2100">
                <a:solidFill>
                  <a:srgbClr val="CCCCCC"/>
                </a:solidFill>
                <a:latin typeface="Calibri"/>
                <a:ea typeface="Calibri"/>
                <a:cs typeface="Calibri"/>
                <a:sym typeface="Calibri"/>
              </a:rPr>
              <a:t>b- Rifampicin</a:t>
            </a:r>
            <a:endParaRPr sz="2100">
              <a:solidFill>
                <a:srgbClr val="CCCCCC"/>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300"/>
              <a:buFont typeface="Arial"/>
              <a:buNone/>
            </a:pPr>
            <a:r>
              <a:rPr lang="en" sz="2100">
                <a:solidFill>
                  <a:srgbClr val="CCCCCC"/>
                </a:solidFill>
                <a:latin typeface="Calibri"/>
                <a:ea typeface="Calibri"/>
                <a:cs typeface="Calibri"/>
                <a:sym typeface="Calibri"/>
              </a:rPr>
              <a:t>c- Cotrimoxazole</a:t>
            </a:r>
            <a:endParaRPr sz="3800">
              <a:solidFill>
                <a:srgbClr val="CCCCCC"/>
              </a:solidFill>
              <a:latin typeface="Calibri"/>
              <a:ea typeface="Calibri"/>
              <a:cs typeface="Calibri"/>
              <a:sym typeface="Calibri"/>
            </a:endParaRPr>
          </a:p>
        </p:txBody>
      </p:sp>
      <p:sp>
        <p:nvSpPr>
          <p:cNvPr id="138" name="Google Shape;138;p21"/>
          <p:cNvSpPr txBox="1"/>
          <p:nvPr/>
        </p:nvSpPr>
        <p:spPr>
          <a:xfrm rot="10800000">
            <a:off x="13544550" y="15430500"/>
            <a:ext cx="2019300" cy="999900"/>
          </a:xfrm>
          <a:prstGeom prst="rect">
            <a:avLst/>
          </a:prstGeom>
          <a:noFill/>
          <a:ln cap="flat" cmpd="sng" w="9525">
            <a:solidFill>
              <a:srgbClr val="9E9E9E"/>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E9E9E"/>
                </a:solidFill>
                <a:latin typeface="Calibri"/>
                <a:ea typeface="Calibri"/>
                <a:cs typeface="Calibri"/>
                <a:sym typeface="Calibri"/>
              </a:rPr>
              <a:t>1-C             4-B</a:t>
            </a:r>
            <a:endParaRPr sz="1800">
              <a:solidFill>
                <a:srgbClr val="9E9E9E"/>
              </a:solidFill>
              <a:latin typeface="Calibri"/>
              <a:ea typeface="Calibri"/>
              <a:cs typeface="Calibri"/>
              <a:sym typeface="Calibri"/>
            </a:endParaRPr>
          </a:p>
          <a:p>
            <a:pPr indent="0" lvl="0" marL="0" rtl="0" algn="l">
              <a:spcBef>
                <a:spcPts val="0"/>
              </a:spcBef>
              <a:spcAft>
                <a:spcPts val="0"/>
              </a:spcAft>
              <a:buNone/>
            </a:pPr>
            <a:r>
              <a:rPr lang="en" sz="1800">
                <a:solidFill>
                  <a:srgbClr val="9E9E9E"/>
                </a:solidFill>
                <a:latin typeface="Calibri"/>
                <a:ea typeface="Calibri"/>
                <a:cs typeface="Calibri"/>
                <a:sym typeface="Calibri"/>
              </a:rPr>
              <a:t>2-D             5-C</a:t>
            </a:r>
            <a:endParaRPr sz="1800">
              <a:solidFill>
                <a:srgbClr val="9E9E9E"/>
              </a:solidFill>
              <a:latin typeface="Calibri"/>
              <a:ea typeface="Calibri"/>
              <a:cs typeface="Calibri"/>
              <a:sym typeface="Calibri"/>
            </a:endParaRPr>
          </a:p>
          <a:p>
            <a:pPr indent="0" lvl="0" marL="0" rtl="0" algn="l">
              <a:spcBef>
                <a:spcPts val="0"/>
              </a:spcBef>
              <a:spcAft>
                <a:spcPts val="0"/>
              </a:spcAft>
              <a:buNone/>
            </a:pPr>
            <a:r>
              <a:rPr lang="en" sz="1800">
                <a:solidFill>
                  <a:srgbClr val="9E9E9E"/>
                </a:solidFill>
                <a:latin typeface="Calibri"/>
                <a:ea typeface="Calibri"/>
                <a:cs typeface="Calibri"/>
                <a:sym typeface="Calibri"/>
              </a:rPr>
              <a:t>3-D             6-C</a:t>
            </a:r>
            <a:endParaRPr sz="1800">
              <a:solidFill>
                <a:srgbClr val="9E9E9E"/>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