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25146000" cx="17419325"/>
  <p:notesSz cx="6858000" cy="9144000"/>
  <p:embeddedFontLst>
    <p:embeddedFont>
      <p:font typeface="Amatic SC"/>
      <p:regular r:id="rId19"/>
      <p:bold r:id="rId20"/>
    </p:embeddedFont>
    <p:embeddedFont>
      <p:font typeface="Josefin Sans"/>
      <p:regular r:id="rId21"/>
      <p:bold r:id="rId22"/>
      <p:italic r:id="rId23"/>
      <p:boldItalic r:id="rId24"/>
    </p:embeddedFont>
    <p:embeddedFont>
      <p:font typeface="Century Gothic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8836F70B-05B7-448B-9270-A5F4E6920493}">
  <a:tblStyle styleId="{8836F70B-05B7-448B-9270-A5F4E692049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9F8B5A07-F0FC-4BD4-A990-1407DF1565A2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maticSC-bold.fntdata"/><Relationship Id="rId22" Type="http://schemas.openxmlformats.org/officeDocument/2006/relationships/font" Target="fonts/JosefinSans-bold.fntdata"/><Relationship Id="rId21" Type="http://schemas.openxmlformats.org/officeDocument/2006/relationships/font" Target="fonts/JosefinSans-regular.fntdata"/><Relationship Id="rId24" Type="http://schemas.openxmlformats.org/officeDocument/2006/relationships/font" Target="fonts/JosefinSans-boldItalic.fntdata"/><Relationship Id="rId23" Type="http://schemas.openxmlformats.org/officeDocument/2006/relationships/font" Target="fonts/JosefinSans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enturyGothic-bold.fntdata"/><Relationship Id="rId25" Type="http://schemas.openxmlformats.org/officeDocument/2006/relationships/font" Target="fonts/CenturyGothic-regular.fntdata"/><Relationship Id="rId28" Type="http://schemas.openxmlformats.org/officeDocument/2006/relationships/font" Target="fonts/CenturyGothic-boldItalic.fntdata"/><Relationship Id="rId27" Type="http://schemas.openxmlformats.org/officeDocument/2006/relationships/font" Target="fonts/CenturyGothic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AmaticSC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45532d9daa_0_5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45532d9da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41fdc5f8c_1_17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41fdc5f8c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441fdc5f8c_1_5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441fdc5f8c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40cb3deade_0_5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40cb3dead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441fdc5f8c_6_0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441fdc5f8c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437faf1629_0_6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437faf162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423093612b_5_132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423093612b_5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423093612b_5_139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423093612b_5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437ced0b9f_0_15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437ced0b9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437ced0b9f_0_550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437ced0b9f_0_5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437ced0b9f_0_585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437ced0b9f_0_5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23093612b_1_23:notes"/>
          <p:cNvSpPr/>
          <p:nvPr>
            <p:ph idx="2" type="sldImg"/>
          </p:nvPr>
        </p:nvSpPr>
        <p:spPr>
          <a:xfrm>
            <a:off x="2241656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423093612b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593805" y="3640144"/>
            <a:ext cx="16231800" cy="10035000"/>
          </a:xfrm>
          <a:prstGeom prst="rect">
            <a:avLst/>
          </a:prstGeom>
        </p:spPr>
        <p:txBody>
          <a:bodyPr anchorCtr="0" anchor="b" bIns="191875" lIns="191875" spcFirstLastPara="1" rIns="191875" wrap="square" tIns="191875"/>
          <a:lstStyle>
            <a:lvl1pPr lvl="0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593789" y="13855722"/>
            <a:ext cx="16231800" cy="38751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593789" y="5407722"/>
            <a:ext cx="16231800" cy="9599100"/>
          </a:xfrm>
          <a:prstGeom prst="rect">
            <a:avLst/>
          </a:prstGeom>
        </p:spPr>
        <p:txBody>
          <a:bodyPr anchorCtr="0" anchor="b" bIns="191875" lIns="191875" spcFirstLastPara="1" rIns="191875" wrap="square" tIns="191875"/>
          <a:lstStyle>
            <a:lvl1pPr lvl="0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93789" y="15410878"/>
            <a:ext cx="16231800" cy="63600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indent="-469900" lvl="0" marL="457200" algn="ctr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indent="-412750" lvl="1" marL="91440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indent="-412750" lvl="2" marL="137160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indent="-412750" lvl="3" marL="182880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indent="-412750" lvl="4" marL="228600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indent="-412750" lvl="5" marL="274320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indent="-412750" lvl="6" marL="320040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indent="-412750" lvl="7" marL="365760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indent="-412750" lvl="8" marL="4114800" algn="ctr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593789" y="10515267"/>
            <a:ext cx="16231800" cy="41157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/>
          <a:lstStyle>
            <a:lvl1pPr lvl="0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indent="-469900" lvl="0" marL="457200">
              <a:spcBef>
                <a:spcPts val="0"/>
              </a:spcBef>
              <a:spcAft>
                <a:spcPts val="0"/>
              </a:spcAft>
              <a:buSzPts val="38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indent="-412750" lvl="1" marL="9144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indent="-412750" lvl="2" marL="13716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indent="-412750" lvl="3" marL="18288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indent="-412750" lvl="4" marL="22860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indent="-412750" lvl="5" marL="27432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indent="-412750" lvl="6" marL="32004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indent="-412750" lvl="7" marL="365760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indent="-412750" lvl="8" marL="4114800">
              <a:spcBef>
                <a:spcPts val="3400"/>
              </a:spcBef>
              <a:spcAft>
                <a:spcPts val="340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593789" y="5634322"/>
            <a:ext cx="7620000" cy="167025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indent="-412750" lvl="0" marL="45720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indent="-387350" lvl="1" marL="9144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indent="-387350" lvl="2" marL="13716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indent="-387350" lvl="3" marL="18288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indent="-387350" lvl="4" marL="22860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indent="-387350" lvl="5" marL="27432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indent="-387350" lvl="6" marL="32004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indent="-387350" lvl="7" marL="36576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indent="-387350" lvl="8" marL="411480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9205725" y="5634322"/>
            <a:ext cx="7620000" cy="167025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indent="-412750" lvl="0" marL="45720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indent="-387350" lvl="1" marL="9144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indent="-387350" lvl="2" marL="13716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indent="-387350" lvl="3" marL="18288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indent="-387350" lvl="4" marL="22860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indent="-387350" lvl="5" marL="27432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indent="-387350" lvl="6" marL="32004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indent="-387350" lvl="7" marL="36576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indent="-387350" lvl="8" marL="411480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593789" y="2716267"/>
            <a:ext cx="5349300" cy="3694200"/>
          </a:xfrm>
          <a:prstGeom prst="rect">
            <a:avLst/>
          </a:prstGeom>
        </p:spPr>
        <p:txBody>
          <a:bodyPr anchorCtr="0" anchor="b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593789" y="6793600"/>
            <a:ext cx="5349300" cy="155439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indent="-387350" lvl="0" marL="457200"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indent="-387350" lvl="1" marL="9144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indent="-387350" lvl="2" marL="13716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indent="-387350" lvl="3" marL="18288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indent="-387350" lvl="4" marL="22860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indent="-387350" lvl="5" marL="274320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indent="-387350" lvl="6" marL="320040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indent="-387350" lvl="7" marL="365760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indent="-387350" lvl="8" marL="411480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933927" y="2200733"/>
            <a:ext cx="12130500" cy="19999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1pPr>
            <a:lvl2pPr lvl="1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2pPr>
            <a:lvl3pPr lvl="2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3pPr>
            <a:lvl4pPr lvl="3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4pPr>
            <a:lvl5pPr lvl="4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5pPr>
            <a:lvl6pPr lvl="5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6pPr>
            <a:lvl7pPr lvl="6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7pPr>
            <a:lvl8pPr lvl="7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8pPr>
            <a:lvl9pPr lvl="8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709663" y="-611"/>
            <a:ext cx="8709600" cy="251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505778" y="6028856"/>
            <a:ext cx="7706400" cy="7246800"/>
          </a:xfrm>
          <a:prstGeom prst="rect">
            <a:avLst/>
          </a:prstGeom>
        </p:spPr>
        <p:txBody>
          <a:bodyPr anchorCtr="0" anchor="b" bIns="191875" lIns="191875" spcFirstLastPara="1" rIns="191875" wrap="square" tIns="191875"/>
          <a:lstStyle>
            <a:lvl1pPr lvl="0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1pPr>
            <a:lvl2pPr lvl="1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2pPr>
            <a:lvl3pPr lvl="2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3pPr>
            <a:lvl4pPr lvl="3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4pPr>
            <a:lvl5pPr lvl="4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5pPr>
            <a:lvl6pPr lvl="5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6pPr>
            <a:lvl7pPr lvl="6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7pPr>
            <a:lvl8pPr lvl="7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8pPr>
            <a:lvl9pPr lvl="8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505778" y="13703922"/>
            <a:ext cx="7706400" cy="60387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9409750" y="3539922"/>
            <a:ext cx="7309500" cy="180651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/>
          <a:lstStyle>
            <a:lvl1pPr indent="-469900" lvl="0" marL="457200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indent="-412750" lvl="1" marL="91440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indent="-412750" lvl="2" marL="137160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indent="-412750" lvl="3" marL="182880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indent="-412750" lvl="4" marL="228600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indent="-412750" lvl="5" marL="274320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indent="-412750" lvl="6" marL="320040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indent="-412750" lvl="7" marL="365760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indent="-412750" lvl="8" marL="4114800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93789" y="20682811"/>
            <a:ext cx="11427600" cy="29583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/>
          <a:lstStyle>
            <a:lvl1pPr indent="-469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Char char="●"/>
              <a:defRPr sz="3800">
                <a:solidFill>
                  <a:schemeClr val="dk2"/>
                </a:solidFill>
              </a:defRPr>
            </a:lvl1pPr>
            <a:lvl2pPr indent="-412750" lvl="1" marL="9144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2pPr>
            <a:lvl3pPr indent="-412750" lvl="2" marL="13716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3pPr>
            <a:lvl4pPr indent="-412750" lvl="3" marL="18288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4pPr>
            <a:lvl5pPr indent="-412750" lvl="4" marL="22860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5pPr>
            <a:lvl6pPr indent="-412750" lvl="5" marL="27432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6pPr>
            <a:lvl7pPr indent="-412750" lvl="6" marL="32004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7pPr>
            <a:lvl8pPr indent="-412750" lvl="7" marL="365760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8pPr>
            <a:lvl9pPr indent="-412750" lvl="8" marL="4114800">
              <a:lnSpc>
                <a:spcPct val="115000"/>
              </a:lnSpc>
              <a:spcBef>
                <a:spcPts val="3400"/>
              </a:spcBef>
              <a:spcAft>
                <a:spcPts val="340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875" lIns="191875" spcFirstLastPara="1" rIns="191875" wrap="square" tIns="191875">
            <a:noAutofit/>
          </a:bodyPr>
          <a:lstStyle>
            <a:lvl1pPr lvl="0" algn="r">
              <a:buNone/>
              <a:defRPr sz="2100">
                <a:solidFill>
                  <a:schemeClr val="dk2"/>
                </a:solidFill>
              </a:defRPr>
            </a:lvl1pPr>
            <a:lvl2pPr lvl="1" algn="r">
              <a:buNone/>
              <a:defRPr sz="2100">
                <a:solidFill>
                  <a:schemeClr val="dk2"/>
                </a:solidFill>
              </a:defRPr>
            </a:lvl2pPr>
            <a:lvl3pPr lvl="2" algn="r">
              <a:buNone/>
              <a:defRPr sz="2100">
                <a:solidFill>
                  <a:schemeClr val="dk2"/>
                </a:solidFill>
              </a:defRPr>
            </a:lvl3pPr>
            <a:lvl4pPr lvl="3" algn="r">
              <a:buNone/>
              <a:defRPr sz="2100">
                <a:solidFill>
                  <a:schemeClr val="dk2"/>
                </a:solidFill>
              </a:defRPr>
            </a:lvl4pPr>
            <a:lvl5pPr lvl="4" algn="r">
              <a:buNone/>
              <a:defRPr sz="2100">
                <a:solidFill>
                  <a:schemeClr val="dk2"/>
                </a:solidFill>
              </a:defRPr>
            </a:lvl5pPr>
            <a:lvl6pPr lvl="5" algn="r">
              <a:buNone/>
              <a:defRPr sz="2100">
                <a:solidFill>
                  <a:schemeClr val="dk2"/>
                </a:solidFill>
              </a:defRPr>
            </a:lvl6pPr>
            <a:lvl7pPr lvl="6" algn="r">
              <a:buNone/>
              <a:defRPr sz="2100">
                <a:solidFill>
                  <a:schemeClr val="dk2"/>
                </a:solidFill>
              </a:defRPr>
            </a:lvl7pPr>
            <a:lvl8pPr lvl="7" algn="r">
              <a:buNone/>
              <a:defRPr sz="2100">
                <a:solidFill>
                  <a:schemeClr val="dk2"/>
                </a:solidFill>
              </a:defRPr>
            </a:lvl8pPr>
            <a:lvl9pPr lvl="8" algn="r">
              <a:buNone/>
              <a:defRPr sz="21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2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Relationship Id="rId4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g"/><Relationship Id="rId4" Type="http://schemas.openxmlformats.org/officeDocument/2006/relationships/image" Target="../media/image2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Relationship Id="rId4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3.png"/><Relationship Id="rId11" Type="http://schemas.openxmlformats.org/officeDocument/2006/relationships/image" Target="../media/image11.png"/><Relationship Id="rId10" Type="http://schemas.openxmlformats.org/officeDocument/2006/relationships/image" Target="../media/image28.png"/><Relationship Id="rId12" Type="http://schemas.openxmlformats.org/officeDocument/2006/relationships/image" Target="../media/image2.png"/><Relationship Id="rId9" Type="http://schemas.openxmlformats.org/officeDocument/2006/relationships/image" Target="../media/image26.png"/><Relationship Id="rId5" Type="http://schemas.openxmlformats.org/officeDocument/2006/relationships/image" Target="../media/image13.png"/><Relationship Id="rId6" Type="http://schemas.openxmlformats.org/officeDocument/2006/relationships/image" Target="../media/image5.png"/><Relationship Id="rId7" Type="http://schemas.openxmlformats.org/officeDocument/2006/relationships/image" Target="../media/image12.png"/><Relationship Id="rId8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Relationship Id="rId4" Type="http://schemas.openxmlformats.org/officeDocument/2006/relationships/image" Target="../media/image25.jp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9.png"/><Relationship Id="rId5" Type="http://schemas.openxmlformats.org/officeDocument/2006/relationships/image" Target="../media/image29.png"/><Relationship Id="rId6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3.png"/><Relationship Id="rId5" Type="http://schemas.openxmlformats.org/officeDocument/2006/relationships/image" Target="../media/image19.png"/><Relationship Id="rId6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3.png"/><Relationship Id="rId5" Type="http://schemas.openxmlformats.org/officeDocument/2006/relationships/image" Target="../media/image24.png"/><Relationship Id="rId6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Relationship Id="rId4" Type="http://schemas.openxmlformats.org/officeDocument/2006/relationships/image" Target="../media/image18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Relationship Id="rId4" Type="http://schemas.openxmlformats.org/officeDocument/2006/relationships/image" Target="../media/image21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435226" y="-3014995"/>
            <a:ext cx="10134204" cy="10134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96893" y="16456783"/>
            <a:ext cx="9538179" cy="56611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0" y="14763875"/>
            <a:ext cx="13780200" cy="85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latin typeface="Comic Sans MS"/>
                <a:ea typeface="Comic Sans MS"/>
                <a:cs typeface="Comic Sans MS"/>
                <a:sym typeface="Comic Sans MS"/>
              </a:rPr>
              <a:t>Objectives:</a:t>
            </a:r>
            <a:endParaRPr b="1" sz="48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0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★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Acute viral infections of the CNS.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○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Aseptic meningitis, Paralysis &amp; Encephalitis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1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○"/>
            </a:pPr>
            <a:r>
              <a:rPr lang="en" sz="4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Etiological agents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2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■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Enteroviruses &amp; polioviruses. 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2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■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Herpes simplex virus 1. 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2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■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Rabies virus.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2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■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Arboviruses (West Nile virus).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482600" lvl="2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Font typeface="Comic Sans MS"/>
              <a:buChar char="■"/>
            </a:pPr>
            <a:r>
              <a:rPr lang="en" sz="4000">
                <a:latin typeface="Comic Sans MS"/>
                <a:ea typeface="Comic Sans MS"/>
                <a:cs typeface="Comic Sans MS"/>
                <a:sym typeface="Comic Sans MS"/>
              </a:rPr>
              <a:t>For each one you should know the structure, epidemiology, pathogenesis, clinical presentations, lab diagnosis, treatment &amp; prevention.</a:t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476927" y="-2"/>
            <a:ext cx="1942401" cy="18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780200" y="19845900"/>
            <a:ext cx="3639123" cy="39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3344" y="2488152"/>
            <a:ext cx="9586545" cy="66810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2"/>
          <p:cNvSpPr txBox="1"/>
          <p:nvPr/>
        </p:nvSpPr>
        <p:spPr>
          <a:xfrm>
            <a:off x="293750" y="2321600"/>
            <a:ext cx="16803300" cy="200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Aseptic meningitis is mostly self-limiting and need no treatment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Septic meningitis is serious and need immediate treatment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main cause of aseptic meningitis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Enterovirus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Infections caused by poliovirus are decreasing why? Because of vaccination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It's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important to know that enterovirus replicate in the GIT.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Entero means intestinal tract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Poliovirus is an enterovirus thus it occurs via the fecal-oral route → replicates in the GIT: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it might get excreted with feces (asymptomatic infection) or it might reach the blood → abortive poliomyelitis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Or from the blood  it 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could reach the  CNS and either cause → non paralytic poliomyelitis (aseptic meningitis) or paralytic poliomyelitis 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(rarely) </a:t>
            </a:r>
            <a:endParaRPr sz="30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Pay a very good attention to the questions; when they ask about the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most common poliovirus infection 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answer should be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asymptomatic 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if the question was the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most common clinical presented poliovirus infection 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answer should be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abortive poliomyelitis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-7.days incubation period(no symptoms)-5.days prodromal(systemic symptoms)-5.days neural symptoms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Poliovirus vaccination: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don’t we use 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OPV  with immunocompromised patients</a:t>
            </a: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Bc it can reverse to its natural virulence state and it will cause paralysis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live vaccine is live attenuated and in very rare cases will cause paralytic illness in immunocompromised patients so they are given killed vaccine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adults the killed is better to avoid the complications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Char char="-"/>
            </a:pPr>
            <a:r>
              <a:t/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What characterizes HSV encephalitis? Temporal lesion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HSV encephalitis is the only treatable CNS viral infection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There’s no viremia stage in rabies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Poliovirus</a:t>
            </a:r>
            <a:r>
              <a:rPr lang="en" sz="3600">
                <a:solidFill>
                  <a:srgbClr val="FF0000"/>
                </a:solidFill>
              </a:rPr>
              <a:t> →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prevented but not treated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HSV </a:t>
            </a:r>
            <a:r>
              <a:rPr lang="en" sz="3600">
                <a:solidFill>
                  <a:srgbClr val="FF0000"/>
                </a:solidFill>
              </a:rPr>
              <a:t>→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treated but not prevented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-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Rabies</a:t>
            </a:r>
            <a:r>
              <a:rPr lang="en" sz="3600">
                <a:solidFill>
                  <a:srgbClr val="FF0000"/>
                </a:solidFill>
              </a:rPr>
              <a:t> →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prevented but not treated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2217513" y="940100"/>
            <a:ext cx="12984300" cy="1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latin typeface="Josefin Sans"/>
                <a:ea typeface="Josefin Sans"/>
                <a:cs typeface="Josefin Sans"/>
                <a:sym typeface="Josefin Sans"/>
              </a:rPr>
              <a:t>Notes</a:t>
            </a:r>
            <a:endParaRPr b="1" sz="6000"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3344" y="2488152"/>
            <a:ext cx="9586545" cy="66810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3"/>
          <p:cNvSpPr txBox="1"/>
          <p:nvPr/>
        </p:nvSpPr>
        <p:spPr>
          <a:xfrm>
            <a:off x="653100" y="0"/>
            <a:ext cx="16282800" cy="17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lang="en" sz="48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Summary </a:t>
            </a:r>
            <a:endParaRPr b="1" sz="48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700"/>
          </a:p>
        </p:txBody>
      </p:sp>
      <p:graphicFrame>
        <p:nvGraphicFramePr>
          <p:cNvPr id="183" name="Google Shape;183;p23"/>
          <p:cNvGraphicFramePr/>
          <p:nvPr/>
        </p:nvGraphicFramePr>
        <p:xfrm>
          <a:off x="241713" y="934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{9F8B5A07-F0FC-4BD4-A990-1407DF1565A2}</a:tableStyleId>
              </a:tblPr>
              <a:tblGrid>
                <a:gridCol w="1628700"/>
                <a:gridCol w="1606050"/>
                <a:gridCol w="2830800"/>
                <a:gridCol w="2171450"/>
                <a:gridCol w="3774700"/>
                <a:gridCol w="2588075"/>
                <a:gridCol w="2336125"/>
              </a:tblGrid>
              <a:tr h="522175"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Viral Meningitis (Aseptic meningitis)</a:t>
                      </a:r>
                      <a:endParaRPr b="1" sz="1900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38135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Pathogen: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Enteroviruses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-   Herpes viruses   -   HIV -  Arboviruses  -  Mumps virus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</a:tr>
              <a:tr h="522175"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Enteroviruses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E0B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Picornaviridae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Include: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rowSpan="2" hMerge="1"/>
                <a:tc gridSpan="2"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(1, 2,3 types)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Coxsackieviruses (A&amp;B)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Echoviruses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Enteroviruses (68-71)  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 hMerge="1"/>
              </a:tr>
              <a:tr h="107990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Character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ss (+) RNA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Nonenveloped , icosahedral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Affect children more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 vMerge="1"/>
                <a:tc hMerge="1" vMerge="1"/>
                <a:tc gridSpan="2" vMerge="1"/>
                <a:tc hMerge="1" v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Human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Spread: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Fecal - 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route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(mainly) - Inhalation.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80105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Enteroviral infections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2"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Asymptomatic Infections: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Neurologic Diseases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Aseptic meningitis  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-   Paralysis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Encephalitis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522175">
                <a:tc vMerge="1"/>
                <a:tc gridSpan="2" vMerge="1"/>
                <a:tc hMerge="1" v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Non-Neurologic Diseases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079900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Pathogenesis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GIT → spread to CNS by ​blood​ or ​peripheral nerves​ → ​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destruction of AHCs</a:t>
                      </a:r>
                      <a:r>
                        <a:rPr b="1"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(LMNL)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​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→ paralysis.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Rarely affect brainstem →bulber poliomyelitis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Immunity: IgA &amp; IgG Lifelong type-specific immunity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</a:tr>
              <a:tr h="14196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infection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- 90% → Asymptomatic. </a:t>
                      </a:r>
                      <a:r>
                        <a:rPr lang="en" sz="1900">
                          <a:solidFill>
                            <a:srgbClr val="53813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(but can transmit the virus)</a:t>
                      </a:r>
                      <a:endParaRPr sz="1900">
                        <a:solidFill>
                          <a:srgbClr val="538135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- 4-8% → minor illness → Abortive poliomyelitis (No CNS involvement).</a:t>
                      </a:r>
                      <a:r>
                        <a:rPr lang="en" sz="1900">
                          <a:solidFill>
                            <a:srgbClr val="53813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(children)</a:t>
                      </a:r>
                      <a:endParaRPr sz="1900">
                        <a:solidFill>
                          <a:srgbClr val="538135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- 1-2% → major illness: 1- Nonparalytic poliomyelitis (​Aseptic meningitis​).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2- Paralytic poliomyelitis: (​Flaccid paralysis​).</a:t>
                      </a:r>
                      <a:r>
                        <a:rPr lang="en" sz="1900">
                          <a:solidFill>
                            <a:srgbClr val="A9D18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1900">
                          <a:solidFill>
                            <a:srgbClr val="53813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(adult)</a:t>
                      </a:r>
                      <a:endParaRPr sz="1900">
                        <a:solidFill>
                          <a:srgbClr val="538135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</a:tr>
              <a:tr h="73517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 Diagnosis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 isolation</a:t>
                      </a:r>
                      <a:endParaRPr b="1" sz="1900" u="sng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Samples: 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Stool,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Rectal, throat swabs  &amp; CSF → Inoculate in cell cultures (all EV grow except some strains of Cox A) → Observe for CPE → Identify the type.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</a:tr>
              <a:tr h="8010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CSF in aseptic meningitis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Lymphocytosis - Glucose level normal to slightly ↓ - Protein level  normal or slightly ↑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RT-PCR test: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 detecte EV RNA in CSF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587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Management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Char char="❖"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antiviral Rx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Char char="❖"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Prevention: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AutoNum type="arabicParenR"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Sanitation &amp; Hygienic measures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AutoNum type="arabicParenR"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vaccines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Vaccine: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Inactivated polio vaccine  (salk)</a:t>
                      </a:r>
                      <a:r>
                        <a:rPr lang="en" sz="1900">
                          <a:solidFill>
                            <a:srgbClr val="A9D18E"/>
                          </a:solidFill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(best for adult and immunocompromised )</a:t>
                      </a:r>
                      <a:endParaRPr sz="1900">
                        <a:solidFill>
                          <a:srgbClr val="A9D18E"/>
                        </a:solidFill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Live-attenuated polio vaccine (sabin)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(may cause vaccine-associated paralytic poliomyelitis in adult and immunity)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522175"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Viral Encephalitis</a:t>
                      </a:r>
                      <a:endParaRPr b="1" sz="1900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538135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Pathogen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Enteroviruses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-  Herpes viruses  -  Rabies virus  -  Arboviruses.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Herpes Simplex Encephalitis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E0B3"/>
                    </a:solidFill>
                  </a:tcPr>
                </a:tc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Rabies encephalitis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19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(zoonotic disease)</a:t>
                      </a:r>
                      <a:endParaRPr b="1" sz="1900" u="sng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E0B3"/>
                    </a:solidFill>
                  </a:tcPr>
                </a:tc>
                <a:tc hMerge="1"/>
                <a:tc hMerge="1"/>
              </a:tr>
              <a:tr h="8010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Caused by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Herpes simplex virus -1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dsDNA , Enveloped , Icosahedral Virus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Rabies virus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Rhabdoviridae, s.s (-)RNA, Enveloped virus.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8010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Seizures and altered mental status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-The prodromal phase: Abnormal sensation around the wound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-Neurological phase - </a:t>
                      </a:r>
                      <a:r>
                        <a:rPr b="1"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Hydrophobia</a:t>
                      </a:r>
                      <a:endParaRPr b="1"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107990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MRl </a:t>
                      </a:r>
                      <a:r>
                        <a:rPr b="1" lang="en" sz="1900">
                          <a:solidFill>
                            <a:srgbClr val="A9D18E"/>
                          </a:solidFill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(temporal lesion)</a:t>
                      </a:r>
                      <a:r>
                        <a:rPr lang="en" sz="1900">
                          <a:solidFill>
                            <a:srgbClr val="A9D18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</a:t>
                      </a:r>
                      <a:endParaRPr sz="1900">
                        <a:solidFill>
                          <a:srgbClr val="A9D18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CSF: Lymph, Protein 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 from saliva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Rapid virus antigen detection(IF)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from neck skin, and corneal impression.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Histopathology: 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Negri bodies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2474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Acyclovir</a:t>
                      </a: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1900">
                          <a:solidFill>
                            <a:srgbClr val="A9D18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(only CNS viral infection that is treatable)</a:t>
                      </a:r>
                      <a:r>
                        <a:rPr lang="en" sz="1900">
                          <a:solidFill>
                            <a:srgbClr val="A9D18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1900">
                          <a:solidFill>
                            <a:srgbClr val="A9D18E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(no vaccines)</a:t>
                      </a:r>
                      <a:endParaRPr b="1" sz="1900">
                        <a:solidFill>
                          <a:srgbClr val="A9D18E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Vaccination only :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1-Vaccination of domestic animals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2-Pre-exposure prophylaxis: to people at risk of rabies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3-Post-exposure prophylaxis: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-Passive immunization: </a:t>
                      </a:r>
                      <a:r>
                        <a:rPr b="1"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human anti-rabies immunoglobulin</a:t>
                      </a:r>
                      <a:endParaRPr b="1"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-Active immunization: Human Diploid Cell </a:t>
                      </a: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Vaccine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522175">
                <a:tc gridSpan="7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Arthropod –borne Viruses (Arbovirus) : Associated with CNS Disease </a:t>
                      </a:r>
                      <a:r>
                        <a:rPr b="1" lang="en" sz="1900" u="sng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(West Nile virus)</a:t>
                      </a:r>
                      <a:endParaRPr b="1" sz="1900" u="sng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E0B3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522175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West Nile V ​→ Flaviviridae.→ meningitis, encephalitis (transmission by birds)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</a:tr>
              <a:tr h="107990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6">
                  <a:txBody>
                    <a:bodyPr>
                      <a:noAutofit/>
                    </a:bodyPr>
                    <a:lstStyle/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A-Isolation (Gold standard)                   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-IgM -AB* - ELISA, IF 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- Arbovirus RNA by RT-PCR </a:t>
                      </a:r>
                      <a:endParaRPr sz="1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</a:tr>
              <a:tr h="1358750">
                <a:tc>
                  <a:txBody>
                    <a:bodyPr>
                      <a:noAutofit/>
                    </a:bodyPr>
                    <a:lstStyle/>
                    <a:p>
                      <a:pPr indent="0" lvl="0" marL="8890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889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Prevention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  <a:tc gridSpan="6">
                  <a:txBody>
                    <a:bodyPr>
                      <a:noAutofit/>
                    </a:bodyPr>
                    <a:lstStyle/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Char char="❖"/>
                      </a:pP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Elimination of vector 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breeding</a:t>
                      </a:r>
                      <a:r>
                        <a:rPr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sites using insecticides</a:t>
                      </a:r>
                      <a:endParaRPr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120650" lvl="0" marL="2286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900"/>
                        <a:buFont typeface="Calibri"/>
                        <a:buChar char="❖"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Vaccines: 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Tick-borne encephalitis vaccine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88900" marR="889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Japanese encephalitis vaccine</a:t>
                      </a:r>
                      <a:endParaRPr b="1" sz="1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hMerge="1"/>
              </a:tr>
            </a:tbl>
          </a:graphicData>
        </a:graphic>
      </p:graphicFrame>
      <p:sp>
        <p:nvSpPr>
          <p:cNvPr id="184" name="Google Shape;184;p23"/>
          <p:cNvSpPr txBox="1"/>
          <p:nvPr/>
        </p:nvSpPr>
        <p:spPr>
          <a:xfrm>
            <a:off x="241700" y="266700"/>
            <a:ext cx="4349400" cy="668100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66666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Big thanks to 435❤</a:t>
            </a:r>
            <a:endParaRPr b="1" sz="3000">
              <a:solidFill>
                <a:srgbClr val="66666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4"/>
          <p:cNvSpPr txBox="1"/>
          <p:nvPr/>
        </p:nvSpPr>
        <p:spPr>
          <a:xfrm>
            <a:off x="1042882" y="9059632"/>
            <a:ext cx="6166500" cy="1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Google Shape;19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3344" y="2488152"/>
            <a:ext cx="9586545" cy="668108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4"/>
          <p:cNvSpPr txBox="1"/>
          <p:nvPr/>
        </p:nvSpPr>
        <p:spPr>
          <a:xfrm>
            <a:off x="362903" y="314713"/>
            <a:ext cx="8023800" cy="1297200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5900">
                <a:latin typeface="Josefin Sans"/>
                <a:ea typeface="Josefin Sans"/>
                <a:cs typeface="Josefin Sans"/>
                <a:sym typeface="Josefin Sans"/>
              </a:rPr>
              <a:t>MCQs:</a:t>
            </a:r>
            <a:endParaRPr sz="59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76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sz="76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92" name="Google Shape;192;p24"/>
          <p:cNvSpPr txBox="1"/>
          <p:nvPr/>
        </p:nvSpPr>
        <p:spPr>
          <a:xfrm>
            <a:off x="282250" y="1808126"/>
            <a:ext cx="8185200" cy="112173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21212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hat is the most common form of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CNS infection caused by enterovirus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?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A- Encephalitis.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B- Acute hemorrhagic conjunctivitis.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C- Aseptic meningitis.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D- Paralysis.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2-Which of the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following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is found in herpes simplex encephalitis ?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A- 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Hydrophobia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B- L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acrimation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Rash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emporal lesion.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3-Poliovirus affect which part of the CNS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Spinothalamic tract.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B-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Anterior horn cell.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C- 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Descending tract.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D-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ateral horn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cell.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8709675" y="393001"/>
            <a:ext cx="8387100" cy="126324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4-Which vaccine should not be given to HIV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patients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?  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A- Tick-borne encephalitis.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B-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Inactivated polio vaccine.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C- Human diploid cell vaccine.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D- Live-attenuated polio vaccine.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5-Which of the following viral CNS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infection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is  treatable?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A-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Herpes simplex encephalitis.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B- Brucell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osis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C-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Rabies encephalitis.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D-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Enterovirus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6- A patient has died of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unknown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 cause, after autopsy, 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negri bodies was found in the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brain tissue. What is the most likely cause of death? </a:t>
            </a:r>
            <a:r>
              <a:rPr lang="en" sz="32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A-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Rabies encephalitis.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B- </a:t>
            </a:r>
            <a:r>
              <a:rPr lang="en" sz="3200">
                <a:latin typeface="Calibri"/>
                <a:ea typeface="Calibri"/>
                <a:cs typeface="Calibri"/>
                <a:sym typeface="Calibri"/>
              </a:rPr>
              <a:t>Viral meningitis.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C- </a:t>
            </a:r>
            <a:r>
              <a:rPr lang="en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Herpes simplex encephalitis.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24"/>
          <p:cNvSpPr txBox="1"/>
          <p:nvPr/>
        </p:nvSpPr>
        <p:spPr>
          <a:xfrm>
            <a:off x="403258" y="13497104"/>
            <a:ext cx="16612800" cy="1140000"/>
          </a:xfrm>
          <a:prstGeom prst="rect">
            <a:avLst/>
          </a:prstGeom>
          <a:noFill/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900">
                <a:latin typeface="Josefin Sans"/>
                <a:ea typeface="Josefin Sans"/>
                <a:cs typeface="Josefin Sans"/>
                <a:sym typeface="Josefin Sans"/>
              </a:rPr>
              <a:t>SAQ:</a:t>
            </a:r>
            <a:endParaRPr sz="59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95" name="Google Shape;195;p24"/>
          <p:cNvSpPr txBox="1"/>
          <p:nvPr/>
        </p:nvSpPr>
        <p:spPr>
          <a:xfrm>
            <a:off x="403250" y="15108775"/>
            <a:ext cx="16612800" cy="8100300"/>
          </a:xfrm>
          <a:prstGeom prst="rect">
            <a:avLst/>
          </a:prstGeom>
          <a:noFill/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- A 10 years old boy brought to the hospital. He was 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complained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headache, fever. 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is mom said he was vomiting too. After taking the history she told you that he was bite by a dog 2 days earlier.  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1- What is your diagnosis?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Rabies encephalitis</a:t>
            </a:r>
            <a:endParaRPr sz="21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2- What further test would you order ? 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PCR - Rapid virus antigen detection </a:t>
            </a:r>
            <a:endParaRPr sz="21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3-what is the proper way to t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reat him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? 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CCCCCC"/>
                </a:solidFill>
              </a:rPr>
              <a:t>Wound treatment </a:t>
            </a:r>
            <a:endParaRPr sz="2100">
              <a:solidFill>
                <a:srgbClr val="CCCCCC"/>
              </a:solidFill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CCCCCC"/>
                </a:solidFill>
              </a:rPr>
              <a:t>Post-exposure prophylaxis:</a:t>
            </a:r>
            <a:endParaRPr sz="2100">
              <a:solidFill>
                <a:srgbClr val="CCCCCC"/>
              </a:solidFill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CCCCCC"/>
                </a:solidFill>
              </a:rPr>
              <a:t>-Passive immunization: human anti-rabies immunoglobulin</a:t>
            </a:r>
            <a:endParaRPr sz="2100">
              <a:solidFill>
                <a:srgbClr val="CCCCCC"/>
              </a:solidFill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CCCCCC"/>
                </a:solidFill>
              </a:rPr>
              <a:t>-Active immunization: Human Diploid Cell Vaccine.</a:t>
            </a:r>
            <a:endParaRPr sz="2100">
              <a:solidFill>
                <a:srgbClr val="CCCCCC"/>
              </a:solidFill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4</a:t>
            </a: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- What stage of the disease do think he is in? What clinical manifestations are associated with the neurological phase of the disease?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88900" marR="88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rgbClr val="CCCCCC"/>
                </a:solidFill>
              </a:rPr>
              <a:t>Prodromal phase, nervous - lacrimation - salivation - hydrophobia</a:t>
            </a:r>
            <a:endParaRPr sz="38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4"/>
          <p:cNvSpPr txBox="1"/>
          <p:nvPr/>
        </p:nvSpPr>
        <p:spPr>
          <a:xfrm rot="10800000">
            <a:off x="13463938" y="13561125"/>
            <a:ext cx="2019300" cy="999900"/>
          </a:xfrm>
          <a:prstGeom prst="rect">
            <a:avLst/>
          </a:prstGeom>
          <a:noFill/>
          <a:ln cap="flat" cmpd="sng" w="9525">
            <a:solidFill>
              <a:srgbClr val="9E9E9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rPr>
              <a:t>1-C             4-D</a:t>
            </a:r>
            <a:endParaRPr sz="1800">
              <a:solidFill>
                <a:srgbClr val="9E9E9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rPr>
              <a:t>2-D             5-A</a:t>
            </a:r>
            <a:endParaRPr sz="1800">
              <a:solidFill>
                <a:srgbClr val="9E9E9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9E9E9E"/>
                </a:solidFill>
                <a:latin typeface="Calibri"/>
                <a:ea typeface="Calibri"/>
                <a:cs typeface="Calibri"/>
                <a:sym typeface="Calibri"/>
              </a:rPr>
              <a:t>3-B             6-A</a:t>
            </a:r>
            <a:endParaRPr sz="1800">
              <a:solidFill>
                <a:srgbClr val="9E9E9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"/>
          <p:cNvSpPr txBox="1"/>
          <p:nvPr/>
        </p:nvSpPr>
        <p:spPr>
          <a:xfrm>
            <a:off x="891170" y="14472520"/>
            <a:ext cx="15075600" cy="17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5"/>
          <p:cNvSpPr txBox="1"/>
          <p:nvPr/>
        </p:nvSpPr>
        <p:spPr>
          <a:xfrm>
            <a:off x="1803083" y="17991668"/>
            <a:ext cx="13813200" cy="47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Alanoud al-mufarrej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Dana al-rasheed 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Lina al-ohali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Nada al-obaid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Reem Al-qahtani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100">
                <a:latin typeface="Amatic SC"/>
                <a:ea typeface="Amatic SC"/>
                <a:cs typeface="Amatic SC"/>
                <a:sym typeface="Amatic SC"/>
              </a:rPr>
              <a:t>Sara al-sultan</a:t>
            </a:r>
            <a:endParaRPr b="1" sz="6100"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03" name="Google Shape;203;p25"/>
          <p:cNvSpPr txBox="1"/>
          <p:nvPr/>
        </p:nvSpPr>
        <p:spPr>
          <a:xfrm>
            <a:off x="2614296" y="14701517"/>
            <a:ext cx="12190800" cy="12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100">
                <a:latin typeface="Amatic SC"/>
                <a:ea typeface="Amatic SC"/>
                <a:cs typeface="Amatic SC"/>
                <a:sym typeface="Amatic SC"/>
              </a:rPr>
              <a:t>ALANOUD AL-MANSOUR &amp; KHALED AL-OQEELY</a:t>
            </a:r>
            <a:endParaRPr b="1" sz="7100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b="0" l="0" r="16359" t="0"/>
          <a:stretch/>
        </p:blipFill>
        <p:spPr>
          <a:xfrm>
            <a:off x="5114397" y="2355603"/>
            <a:ext cx="8722099" cy="42962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4" name="Google Shape;64;p14"/>
          <p:cNvGraphicFramePr/>
          <p:nvPr/>
        </p:nvGraphicFramePr>
        <p:xfrm>
          <a:off x="532013" y="618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862750"/>
                <a:gridCol w="5079475"/>
                <a:gridCol w="1363250"/>
                <a:gridCol w="1671325"/>
                <a:gridCol w="3378475"/>
              </a:tblGrid>
              <a:tr h="983550"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Causes of Meningitis </a:t>
                      </a:r>
                      <a:endParaRPr b="1" sz="6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  <a:tc hMerge="1"/>
                <a:tc hMerge="1"/>
                <a:tc hMerge="1"/>
              </a:tr>
              <a:tr h="722650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Infectious 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 hMerge="1"/>
                <a:tc hMerge="1"/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 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infectious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</a:tr>
              <a:tr h="623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Viral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Bacterial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Fungi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Protozoa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2858250">
                <a:tc>
                  <a:txBody>
                    <a:bodyPr>
                      <a:noAutofit/>
                    </a:bodyPr>
                    <a:lstStyle/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Aseptic meningitis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13716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○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Less severe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13716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○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Resolve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without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specific treatment within a week or two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eptic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evere and may result in: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lphaLcParenR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Brain damage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lphaLcParenR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Hearing loss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lphaLcParenR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Learning disability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 would cause death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vMerge="1"/>
                <a:tc vMerge="1"/>
                <a:tc vMerge="1"/>
              </a:tr>
            </a:tbl>
          </a:graphicData>
        </a:graphic>
      </p:graphicFrame>
      <p:graphicFrame>
        <p:nvGraphicFramePr>
          <p:cNvPr id="65" name="Google Shape;65;p14"/>
          <p:cNvGraphicFramePr/>
          <p:nvPr/>
        </p:nvGraphicFramePr>
        <p:xfrm>
          <a:off x="1363788" y="6858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3878575"/>
                <a:gridCol w="3878575"/>
                <a:gridCol w="3878575"/>
                <a:gridCol w="3056025"/>
              </a:tblGrid>
              <a:tr h="821650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Signs &amp; Symptoms</a:t>
                      </a:r>
                      <a:endParaRPr b="1" sz="60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  <a:tc hMerge="1"/>
                <a:tc hMerge="1"/>
              </a:tr>
              <a:tr h="821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Vomiting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Headache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Light aversion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Joint pain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880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Neck stiffness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Drowsiness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Fitting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</a:tr>
              <a:tr h="1806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66" name="Google Shape;6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04189" y="9695687"/>
            <a:ext cx="770107" cy="1485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84745" y="9693849"/>
            <a:ext cx="1089889" cy="148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61996" y="9693855"/>
            <a:ext cx="1335728" cy="1489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703189" y="10205150"/>
            <a:ext cx="1157598" cy="98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200264" y="9976300"/>
            <a:ext cx="962685" cy="9247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14"/>
          <p:cNvCxnSpPr/>
          <p:nvPr/>
        </p:nvCxnSpPr>
        <p:spPr>
          <a:xfrm>
            <a:off x="9585075" y="10241877"/>
            <a:ext cx="1423800" cy="8502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2" name="Google Shape;72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456725" y="10155750"/>
            <a:ext cx="1089900" cy="1022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 rotWithShape="1">
          <a:blip r:embed="rId11">
            <a:alphaModFix/>
          </a:blip>
          <a:srcRect b="0" l="0" r="3016" t="36297"/>
          <a:stretch/>
        </p:blipFill>
        <p:spPr>
          <a:xfrm>
            <a:off x="13585425" y="10069100"/>
            <a:ext cx="1972374" cy="1195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417625" y="9689950"/>
            <a:ext cx="1423800" cy="14974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5" name="Google Shape;75;p14"/>
          <p:cNvGraphicFramePr/>
          <p:nvPr/>
        </p:nvGraphicFramePr>
        <p:xfrm>
          <a:off x="532013" y="11905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088825"/>
                <a:gridCol w="4088825"/>
                <a:gridCol w="4088825"/>
                <a:gridCol w="4088825"/>
              </a:tblGrid>
              <a:tr h="940125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Cerebrospinal fluid (CSF) analysis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6AA84F"/>
                    </a:solidFill>
                  </a:tcPr>
                </a:tc>
                <a:tc hMerge="1"/>
                <a:tc hMerge="1"/>
                <a:tc hMerge="1"/>
              </a:tr>
              <a:tr h="940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Aseptic 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Septic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</a:t>
                      </a: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</a:tr>
              <a:tr h="940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Color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Clear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Clear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Cloudy</a:t>
                      </a:r>
                      <a:r>
                        <a:rPr lang="en" sz="33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₁</a:t>
                      </a:r>
                      <a:endParaRPr sz="33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940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Cells/ mm³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&lt;5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Increase 100-1000 lymphocytes 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Increase 200-20000 neutrophils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940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Glucose mg/dl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45-85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 or slightly changed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Low &lt;45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9401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Causes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Viruses or others 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3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Bacteria </a:t>
                      </a:r>
                      <a:endParaRPr sz="33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76" name="Google Shape;76;p14"/>
          <p:cNvSpPr txBox="1"/>
          <p:nvPr/>
        </p:nvSpPr>
        <p:spPr>
          <a:xfrm>
            <a:off x="409825" y="21445425"/>
            <a:ext cx="154401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3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 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Because of the presence of pus cells and protein </a:t>
            </a:r>
            <a:endParaRPr sz="3000"/>
          </a:p>
        </p:txBody>
      </p:sp>
      <p:cxnSp>
        <p:nvCxnSpPr>
          <p:cNvPr id="77" name="Google Shape;77;p14"/>
          <p:cNvCxnSpPr/>
          <p:nvPr/>
        </p:nvCxnSpPr>
        <p:spPr>
          <a:xfrm>
            <a:off x="409825" y="20915825"/>
            <a:ext cx="5699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Google Shape;82;p15"/>
          <p:cNvGraphicFramePr/>
          <p:nvPr/>
        </p:nvGraphicFramePr>
        <p:xfrm>
          <a:off x="952513" y="9592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2367175"/>
                <a:gridCol w="6271250"/>
                <a:gridCol w="2997300"/>
                <a:gridCol w="3878575"/>
              </a:tblGrid>
              <a:tr h="777950">
                <a:tc gridSpan="4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Epidemiology</a:t>
                      </a:r>
                      <a:endParaRPr b="1" sz="5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  <a:tc hMerge="1"/>
                <a:tc hMerge="1"/>
              </a:tr>
              <a:tr h="727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 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Spread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Age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Seasonal Distribution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</a:tr>
              <a:tr h="1994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Human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457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Fecal - oral route (mainly)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Inhalation of Infectious aerosols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(Crowded, poor hygiene &amp; sanitation)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114300" marL="114300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Children &gt; adults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Summer &amp; fall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83" name="Google Shape;83;p15"/>
          <p:cNvSpPr txBox="1"/>
          <p:nvPr/>
        </p:nvSpPr>
        <p:spPr>
          <a:xfrm>
            <a:off x="952500" y="157225"/>
            <a:ext cx="155145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965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6000">
                <a:latin typeface="Josefin Sans"/>
                <a:ea typeface="Josefin Sans"/>
                <a:cs typeface="Josefin Sans"/>
                <a:sym typeface="Josefin Sans"/>
              </a:rPr>
              <a:t>Viral Meningitis (Aseptic Meningitis)</a:t>
            </a:r>
            <a:endParaRPr b="1" sz="6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335425" y="13419848"/>
            <a:ext cx="5611500" cy="17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latin typeface="Josefin Sans"/>
                <a:ea typeface="Josefin Sans"/>
                <a:cs typeface="Josefin Sans"/>
                <a:sym typeface="Josefin Sans"/>
              </a:rPr>
              <a:t>Pathogenesis:</a:t>
            </a:r>
            <a:endParaRPr b="1" sz="6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85" name="Google Shape;85;p15"/>
          <p:cNvPicPr preferRelativeResize="0"/>
          <p:nvPr/>
        </p:nvPicPr>
        <p:blipFill rotWithShape="1">
          <a:blip r:embed="rId4">
            <a:alphaModFix/>
          </a:blip>
          <a:srcRect b="2047" l="1273" r="0" t="0"/>
          <a:stretch/>
        </p:blipFill>
        <p:spPr>
          <a:xfrm>
            <a:off x="335450" y="14745075"/>
            <a:ext cx="16467726" cy="505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 rotWithShape="1">
          <a:blip r:embed="rId5">
            <a:alphaModFix/>
          </a:blip>
          <a:srcRect b="0" l="0" r="16359" t="0"/>
          <a:stretch/>
        </p:blipFill>
        <p:spPr>
          <a:xfrm>
            <a:off x="5114397" y="2355603"/>
            <a:ext cx="8722099" cy="42962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7" name="Google Shape;87;p15"/>
          <p:cNvGraphicFramePr/>
          <p:nvPr/>
        </p:nvGraphicFramePr>
        <p:xfrm>
          <a:off x="952488" y="164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7757175"/>
                <a:gridCol w="7757175"/>
              </a:tblGrid>
              <a:tr h="10890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Etiology</a:t>
                      </a:r>
                      <a:endParaRPr b="1" sz="5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</a:tr>
              <a:tr h="3083575">
                <a:tc gridSpan="2" rowSpan="3">
                  <a:txBody>
                    <a:bodyPr>
                      <a:noAutofit/>
                    </a:bodyPr>
                    <a:lstStyle/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It’s mainly caused by </a:t>
                      </a:r>
                      <a:r>
                        <a:rPr b="1"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nd other viruses such as: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Mumps virus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Arboviruses.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erpes viruses.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Human Immunodeficiency Virus.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Lymphocytic choriomeningitis virus.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b="1"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Enterovirus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belong to the </a:t>
                      </a:r>
                      <a:r>
                        <a:rPr b="1"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Picornaviridae</a:t>
                      </a:r>
                      <a:r>
                        <a:rPr lang="en" sz="33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₁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family which is a non enveloped, icosahedral, positive single stranded RNA genome (+ ssRNA)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₂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Which includes: :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(Type 1,2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3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Coxsackieviruses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(A&amp;B)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Echoviruses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Entroviruses (68-71)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rowSpan="3" hMerge="1"/>
              </a:tr>
              <a:tr h="867200">
                <a:tc gridSpan="2" vMerge="1"/>
                <a:tc hMerge="1" vMerge="1"/>
              </a:tr>
              <a:tr h="1837200">
                <a:tc gridSpan="2" vMerge="1"/>
                <a:tc hMerge="1" vMerge="1"/>
              </a:tr>
            </a:tbl>
          </a:graphicData>
        </a:graphic>
      </p:graphicFrame>
      <p:sp>
        <p:nvSpPr>
          <p:cNvPr id="88" name="Google Shape;88;p15"/>
          <p:cNvSpPr txBox="1"/>
          <p:nvPr/>
        </p:nvSpPr>
        <p:spPr>
          <a:xfrm>
            <a:off x="335425" y="20067500"/>
            <a:ext cx="16131600" cy="50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The main route for 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enterovirus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is the fecal oral route → replicate in the GIT → reaches the blood (viremia) → it targets many organs such meninges, brain, muscles and askin. </a:t>
            </a:r>
            <a:endParaRPr sz="30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335450" y="21620825"/>
            <a:ext cx="16739700" cy="17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aseline="-25000" lang="en" sz="30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30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Pico means small and rna is its genome while virdiae means virus </a:t>
            </a:r>
            <a:endParaRPr sz="3000">
              <a:solidFill>
                <a:srgbClr val="9B9B9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₂ +ssRNA t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ranslate into protein directly while -ssRNA (like rabies) has to go through transcription 1st</a:t>
            </a:r>
            <a:endParaRPr sz="30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0" name="Google Shape;90;p15"/>
          <p:cNvCxnSpPr/>
          <p:nvPr/>
        </p:nvCxnSpPr>
        <p:spPr>
          <a:xfrm>
            <a:off x="717475" y="21620825"/>
            <a:ext cx="3642600" cy="0"/>
          </a:xfrm>
          <a:prstGeom prst="straightConnector1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1" name="Google Shape;91;p15"/>
          <p:cNvSpPr txBox="1"/>
          <p:nvPr/>
        </p:nvSpPr>
        <p:spPr>
          <a:xfrm>
            <a:off x="10204125" y="5362375"/>
            <a:ext cx="7971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23350" y="2066725"/>
            <a:ext cx="9867275" cy="8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6"/>
          <p:cNvSpPr txBox="1"/>
          <p:nvPr>
            <p:ph type="title"/>
          </p:nvPr>
        </p:nvSpPr>
        <p:spPr>
          <a:xfrm>
            <a:off x="619426" y="5733350"/>
            <a:ext cx="10191000" cy="17235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latin typeface="Josefin Sans"/>
                <a:ea typeface="Josefin Sans"/>
                <a:cs typeface="Josefin Sans"/>
                <a:sym typeface="Josefin Sans"/>
              </a:rPr>
              <a:t>Pathogenesis of Poliovirus:</a:t>
            </a:r>
            <a:endParaRPr b="1" sz="6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952500" y="7155275"/>
            <a:ext cx="11358000" cy="79107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rabicPeriod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Pathway to CNS by: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LcPeriod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Blood 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LcPeriod"/>
            </a:pPr>
            <a:r>
              <a:rPr lang="en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Peripheral nerves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69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AutoNum type="arabicPeriod"/>
            </a:pP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Causing destruction of motor neurons of AHCs</a:t>
            </a:r>
            <a:r>
              <a:rPr lang="en" sz="37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₃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69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AutoNum type="arabi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Rarely affects 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brainstem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bulber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poliomyelitis)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69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AutoNum type="arabicPeriod"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Immunity: IgA &amp; IgG</a:t>
            </a: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699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800"/>
              <a:buFont typeface="Calibri"/>
              <a:buChar char="-"/>
            </a:pPr>
            <a:r>
              <a:rPr lang="en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lifelong type-specific immunity</a:t>
            </a:r>
            <a:r>
              <a:rPr lang="en" sz="37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₄</a:t>
            </a: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871650" y="5733348"/>
            <a:ext cx="4928251" cy="64179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0" name="Google Shape;100;p16"/>
          <p:cNvGraphicFramePr/>
          <p:nvPr/>
        </p:nvGraphicFramePr>
        <p:xfrm>
          <a:off x="619430" y="1272407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6246825"/>
                <a:gridCol w="5945625"/>
                <a:gridCol w="3988025"/>
              </a:tblGrid>
              <a:tr h="138725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solidFill>
                            <a:srgbClr val="FF00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Poliovirus Infections </a:t>
                      </a:r>
                      <a:endParaRPr b="1" sz="5000">
                        <a:solidFill>
                          <a:srgbClr val="FF00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 hMerge="1"/>
                <a:tc hMerge="1"/>
              </a:tr>
              <a:tr h="9546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1-2%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4-8%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90-95%</a:t>
                      </a:r>
                      <a:endParaRPr b="1"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</a:tr>
              <a:tr h="1662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Major illness </a:t>
                      </a:r>
                      <a:endParaRPr b="1"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Minor illness</a:t>
                      </a:r>
                      <a:endParaRPr b="1"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illness</a:t>
                      </a: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3032800">
                <a:tc>
                  <a:txBody>
                    <a:bodyPr>
                      <a:noAutofit/>
                    </a:bodyPr>
                    <a:lstStyle/>
                    <a:p>
                      <a:pPr indent="-46355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3700"/>
                        <a:buFont typeface="Calibri"/>
                        <a:buAutoNum type="arabicPeriod"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Nonparalytic poliomyelitis </a:t>
                      </a: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(Aseptic meningitis)</a:t>
                      </a: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3700"/>
                        <a:buFont typeface="Calibri"/>
                        <a:buAutoNum type="arabicPeriod"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Paralytic poliomyelitis</a:t>
                      </a:r>
                      <a:r>
                        <a:rPr lang="en" sz="3600">
                          <a:solidFill>
                            <a:srgbClr val="999999"/>
                          </a:solidFill>
                        </a:rPr>
                        <a:t>₅</a:t>
                      </a:r>
                      <a:r>
                        <a:rPr lang="en" sz="360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(Flaccid paralysis) </a:t>
                      </a:r>
                      <a:endParaRPr sz="3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Abortive poliomyelitis (no CNS involvement) 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Asymptomatic</a:t>
                      </a:r>
                      <a:r>
                        <a:rPr lang="en" sz="3600">
                          <a:solidFill>
                            <a:srgbClr val="999999"/>
                          </a:solidFill>
                        </a:rPr>
                        <a:t>₆</a:t>
                      </a:r>
                      <a:endParaRPr sz="3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  <p:graphicFrame>
        <p:nvGraphicFramePr>
          <p:cNvPr id="101" name="Google Shape;101;p16"/>
          <p:cNvGraphicFramePr/>
          <p:nvPr/>
        </p:nvGraphicFramePr>
        <p:xfrm>
          <a:off x="952488" y="466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082725"/>
                <a:gridCol w="11431625"/>
              </a:tblGrid>
              <a:tr h="7344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4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Enteroviral Infection (Asymptomatic Infections)</a:t>
                      </a:r>
                      <a:endParaRPr b="1" sz="4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</a:tr>
              <a:tr h="772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Neurologic Diseases</a:t>
                      </a:r>
                      <a:endParaRPr sz="3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 Neurologic Diseases</a:t>
                      </a:r>
                      <a:endParaRPr sz="3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</a:tr>
              <a:tr h="1864425">
                <a:tc>
                  <a:txBody>
                    <a:bodyPr>
                      <a:noAutofit/>
                    </a:bodyPr>
                    <a:lstStyle/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Aseptic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₁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Paralysis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Encephalitis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₂</a:t>
                      </a:r>
                      <a:endParaRPr sz="30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Respiratory Tract Infections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Skin &amp; Mucosa Infections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13716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○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Herpangina, Hand-foot-and-mouth disease, &amp; Exanthems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Cardiac Infections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○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Pleurodynia (epidemic myalgia), Myocarditis, &amp;  Pericarditis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hemorrhagic conjunctivitis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02" name="Google Shape;10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21925658"/>
            <a:ext cx="1466850" cy="381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3" name="Google Shape;103;p16"/>
          <p:cNvCxnSpPr/>
          <p:nvPr/>
        </p:nvCxnSpPr>
        <p:spPr>
          <a:xfrm rot="10800000">
            <a:off x="14208150" y="7977763"/>
            <a:ext cx="1129500" cy="29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" name="Google Shape;104;p16"/>
          <p:cNvSpPr txBox="1"/>
          <p:nvPr/>
        </p:nvSpPr>
        <p:spPr>
          <a:xfrm>
            <a:off x="-14394325" y="8989100"/>
            <a:ext cx="9867300" cy="74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₅₆₇</a:t>
            </a:r>
            <a:endParaRPr sz="3600"/>
          </a:p>
        </p:txBody>
      </p:sp>
      <p:sp>
        <p:nvSpPr>
          <p:cNvPr id="105" name="Google Shape;105;p16"/>
          <p:cNvSpPr txBox="1"/>
          <p:nvPr/>
        </p:nvSpPr>
        <p:spPr>
          <a:xfrm>
            <a:off x="399750" y="20334525"/>
            <a:ext cx="16572600" cy="35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 Most common form of CNS infection caused by enterovirus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₂ Rarely caused by poliovirus 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₃ It causes a lower motor neuron lesion → results in paralysis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₄ When someone get infected they will later on develop a lifelong immunity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</a:rPr>
              <a:t>₅ </a:t>
            </a: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Paralytic poliomyelitis: it is asymmetrical, may have residual paralysis of the affected muscle. It’s a disease of children but the risk of paralysis increase w/ age. So it mostly present it kids but might be seen in adult and in a more severe form. 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>
                <a:solidFill>
                  <a:srgbClr val="999999"/>
                </a:solidFill>
              </a:rPr>
              <a:t>₆</a:t>
            </a: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Can be transmitted to others.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" name="Google Shape;106;p16"/>
          <p:cNvCxnSpPr/>
          <p:nvPr/>
        </p:nvCxnSpPr>
        <p:spPr>
          <a:xfrm>
            <a:off x="152400" y="20048125"/>
            <a:ext cx="3642600" cy="0"/>
          </a:xfrm>
          <a:prstGeom prst="straightConnector1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7"/>
          <p:cNvPicPr preferRelativeResize="0"/>
          <p:nvPr/>
        </p:nvPicPr>
        <p:blipFill rotWithShape="1">
          <a:blip r:embed="rId4">
            <a:alphaModFix/>
          </a:blip>
          <a:srcRect b="0" l="0" r="16359" t="0"/>
          <a:stretch/>
        </p:blipFill>
        <p:spPr>
          <a:xfrm>
            <a:off x="5114400" y="1855523"/>
            <a:ext cx="8722100" cy="9297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2" name="Google Shape;112;p17"/>
          <p:cNvGraphicFramePr/>
          <p:nvPr/>
        </p:nvGraphicFramePr>
        <p:xfrm>
          <a:off x="-25" y="1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8456925"/>
                <a:gridCol w="5558550"/>
                <a:gridCol w="3403850"/>
              </a:tblGrid>
              <a:tr h="1025775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Lab Diagnosis of Enteroviruses </a:t>
                      </a:r>
                      <a:endParaRPr b="1" sz="5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  <a:tc hMerge="1"/>
              </a:tr>
              <a:tr h="772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 isolation </a:t>
                      </a:r>
                      <a:endParaRPr b="1"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CSF in aseptic meningitis </a:t>
                      </a:r>
                      <a:endParaRPr b="1"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Serology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</a:tr>
              <a:tr h="3133925">
                <a:tc>
                  <a:txBody>
                    <a:bodyPr>
                      <a:noAutofit/>
                    </a:bodyPr>
                    <a:lstStyle/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Samples: 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lphaLcPeriod"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Stool (best)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rectal or throat swabs &amp; CSF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Inoculate in cell cultures: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1" marL="91440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lphaL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all enteroviruses grow expect some strands of Cox A viruses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Observe for CPE (cytopathic effect)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Identify the type 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0005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Lymphocytosis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Glucose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levels N to slightly </a:t>
                      </a: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↓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Protein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levels N or slightly </a:t>
                      </a: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↑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Isolation rate is variable 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RNA detected in CSF by </a:t>
                      </a: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RT-PCR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Limited value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  <p:cxnSp>
        <p:nvCxnSpPr>
          <p:cNvPr id="113" name="Google Shape;113;p17"/>
          <p:cNvCxnSpPr/>
          <p:nvPr/>
        </p:nvCxnSpPr>
        <p:spPr>
          <a:xfrm flipH="1">
            <a:off x="-15008058" y="-2495012"/>
            <a:ext cx="50100" cy="92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graphicFrame>
        <p:nvGraphicFramePr>
          <p:cNvPr id="114" name="Google Shape;114;p17"/>
          <p:cNvGraphicFramePr/>
          <p:nvPr/>
        </p:nvGraphicFramePr>
        <p:xfrm>
          <a:off x="-12" y="57092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634275"/>
                <a:gridCol w="12785050"/>
              </a:tblGrid>
              <a:tr h="9173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Management </a:t>
                      </a:r>
                      <a:endParaRPr b="1" sz="5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  <a:tr h="633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 (Rx)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antiviral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622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Prevention </a:t>
                      </a:r>
                      <a:endParaRPr b="1"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Sanitation and hygienic measures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700"/>
                        <a:buFont typeface="Calibri"/>
                        <a:buAutoNum type="arabicPeriod"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Poliovirus vaccines: 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700"/>
                        <a:buFont typeface="Calibri"/>
                        <a:buAutoNum type="alphaLcPeriod"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Inactivated polio vaccine (IPV): (salk, killed) (S/C or IM)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0005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700"/>
                        <a:buFont typeface="Calibri"/>
                        <a:buAutoNum type="alphaLcPeriod"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Live attenuated polio vaccine (OPV): (sabin, oral)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633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Doses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doses of PV; 2,4, 6-18 months  &amp; 4-6 years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633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Combination Vaccine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IP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DTaP, Hib &amp; HB vaccines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293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Adverse Reactions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4135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Char char="-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IPV → local reactions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4135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Char char="-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Vaccine-associated paralytic poliomyelitis (OPV)</a:t>
                      </a: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,therefore adults and immunocompromised need to get the killed one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293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Indication of Polio Vaccination of Adults (IPV)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Adults should get the IPV one.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4135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Char char="-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Travelers to polio-endemic countries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4135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Calibri"/>
                        <a:buChar char="-"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 Care Workers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  <p:graphicFrame>
        <p:nvGraphicFramePr>
          <p:cNvPr id="115" name="Google Shape;115;p17"/>
          <p:cNvGraphicFramePr/>
          <p:nvPr/>
        </p:nvGraphicFramePr>
        <p:xfrm>
          <a:off x="-25" y="1474662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7629825"/>
                <a:gridCol w="4935900"/>
                <a:gridCol w="4853625"/>
              </a:tblGrid>
              <a:tr h="80130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solidFill>
                            <a:srgbClr val="FF00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Features of Polio Vaccines </a:t>
                      </a:r>
                      <a:endParaRPr b="1" sz="5000">
                        <a:solidFill>
                          <a:srgbClr val="FF00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  <a:tc hMerge="1"/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Attribute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Killed (IPV) </a:t>
                      </a:r>
                      <a:r>
                        <a:rPr b="1" lang="en" sz="2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injected</a:t>
                      </a:r>
                      <a:endParaRPr b="1" sz="27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Live (OPV) </a:t>
                      </a:r>
                      <a:r>
                        <a:rPr b="1" lang="en" sz="2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orally</a:t>
                      </a:r>
                      <a:endParaRPr b="1" sz="27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types (trivalent)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 disease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Yes(short duration)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r>
                        <a:rPr lang="en" sz="2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(long duration)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Induce humoral IgG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Route of administration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Injection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Transmission others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Affords </a:t>
                      </a: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secondary</a:t>
                      </a: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protection </a:t>
                      </a:r>
                      <a:r>
                        <a:rPr b="1"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by spread to others </a:t>
                      </a:r>
                      <a:endParaRPr b="1"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endParaRPr sz="27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Reverts to virulence </a:t>
                      </a:r>
                      <a:endParaRPr b="1"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(rarely) 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553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 disease in immunocompromised </a:t>
                      </a:r>
                      <a:endParaRPr b="1"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 </a:t>
                      </a:r>
                      <a:endParaRPr sz="2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8"/>
          <p:cNvPicPr preferRelativeResize="0"/>
          <p:nvPr/>
        </p:nvPicPr>
        <p:blipFill rotWithShape="1">
          <a:blip r:embed="rId4">
            <a:alphaModFix/>
          </a:blip>
          <a:srcRect b="0" l="0" r="16359" t="0"/>
          <a:stretch/>
        </p:blipFill>
        <p:spPr>
          <a:xfrm>
            <a:off x="5114397" y="2355603"/>
            <a:ext cx="8722099" cy="429623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 txBox="1"/>
          <p:nvPr>
            <p:ph type="title"/>
          </p:nvPr>
        </p:nvSpPr>
        <p:spPr>
          <a:xfrm>
            <a:off x="296875" y="1002879"/>
            <a:ext cx="16825500" cy="13527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3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Viral Encephalitis</a:t>
            </a:r>
            <a:endParaRPr b="1" sz="63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69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800"/>
              <a:buFont typeface="Calibri"/>
              <a:buChar char="★"/>
            </a:pPr>
            <a:r>
              <a:rPr lang="en" sz="3800">
                <a:latin typeface="Calibri"/>
                <a:ea typeface="Calibri"/>
                <a:cs typeface="Calibri"/>
                <a:sym typeface="Calibri"/>
              </a:rPr>
              <a:t>Enteroviruses, Herpes viruses, Rabies virus, Arboviruses, Others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22" name="Google Shape;122;p18"/>
          <p:cNvGraphicFramePr/>
          <p:nvPr/>
        </p:nvGraphicFramePr>
        <p:xfrm>
          <a:off x="296850" y="351984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3861900"/>
                <a:gridCol w="12963700"/>
              </a:tblGrid>
              <a:tr h="9929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58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Herpes Simplex Encephalitis</a:t>
                      </a:r>
                      <a:endParaRPr b="1" sz="29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  <a:tr h="1445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Caused by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b="1"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Herpes simplex virus -1(HSV-1)</a:t>
                      </a:r>
                      <a:endParaRPr b="1"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dsDNA, enveloped, icosahedral virus</a:t>
                      </a:r>
                      <a:endParaRPr sz="2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799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Clinical Findings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Fever, headache, vomiting, seizures &amp; altered mental status.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 mortality rate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only treatable viral CNS infection</a:t>
                      </a:r>
                      <a:endParaRPr sz="3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2094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</a:t>
                      </a:r>
                      <a:endParaRPr b="1" sz="36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MRI </a:t>
                      </a:r>
                      <a:r>
                        <a:rPr lang="en" sz="3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→ Reveal the temporal lesion</a:t>
                      </a:r>
                      <a:endParaRPr sz="37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CSF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→ Lymph, glucose is normal  &amp; Protein is high 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63550" lvl="0" marL="45720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700"/>
                        <a:buFont typeface="Calibri"/>
                        <a:buChar char="-"/>
                      </a:pP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→ Detection of HSV-1 DNA </a:t>
                      </a:r>
                      <a:endParaRPr sz="2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17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</a:t>
                      </a:r>
                      <a:endParaRPr b="1" sz="36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Acyclovir.</a:t>
                      </a:r>
                      <a:endParaRPr sz="2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  <p:pic>
        <p:nvPicPr>
          <p:cNvPr id="123" name="Google Shape;12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36497" y="5201975"/>
            <a:ext cx="3289427" cy="192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6863" y="15116602"/>
            <a:ext cx="16825598" cy="4260129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12089338" y="16964375"/>
            <a:ext cx="3903300" cy="5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66666"/>
                </a:solidFill>
              </a:rPr>
              <a:t>necrotic lesion in temporal area</a:t>
            </a:r>
            <a:endParaRPr sz="1800">
              <a:solidFill>
                <a:srgbClr val="666666"/>
              </a:solidFill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12089338" y="16815725"/>
            <a:ext cx="3903300" cy="861900"/>
          </a:xfrm>
          <a:prstGeom prst="flowChartConnector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8"/>
          <p:cNvSpPr txBox="1"/>
          <p:nvPr>
            <p:ph type="title"/>
          </p:nvPr>
        </p:nvSpPr>
        <p:spPr>
          <a:xfrm>
            <a:off x="296851" y="13660625"/>
            <a:ext cx="10191000" cy="17235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latin typeface="Josefin Sans"/>
                <a:ea typeface="Josefin Sans"/>
                <a:cs typeface="Josefin Sans"/>
                <a:sym typeface="Josefin Sans"/>
              </a:rPr>
              <a:t>Pathogenesis:</a:t>
            </a:r>
            <a:endParaRPr b="1" sz="6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296850" y="19904200"/>
            <a:ext cx="17101200" cy="26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It presents as skin lesions around the mouth and the nose → go to the sensory ganglion where it will 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replicated</a:t>
            </a: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there → peripheral nerve → reaches the temporal area of the brain → result in a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temporal lesion </a:t>
            </a:r>
            <a:endParaRPr sz="3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19"/>
          <p:cNvPicPr preferRelativeResize="0"/>
          <p:nvPr/>
        </p:nvPicPr>
        <p:blipFill rotWithShape="1">
          <a:blip r:embed="rId4">
            <a:alphaModFix/>
          </a:blip>
          <a:srcRect b="0" l="0" r="16359" t="0"/>
          <a:stretch/>
        </p:blipFill>
        <p:spPr>
          <a:xfrm>
            <a:off x="5114397" y="2355603"/>
            <a:ext cx="7651223" cy="47109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4" name="Google Shape;134;p19"/>
          <p:cNvGraphicFramePr/>
          <p:nvPr/>
        </p:nvGraphicFramePr>
        <p:xfrm>
          <a:off x="296763" y="212583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154950"/>
                <a:gridCol w="12670550"/>
              </a:tblGrid>
              <a:tr h="4350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Epidemiology</a:t>
                      </a:r>
                      <a:endParaRPr b="1" i="1" sz="8300">
                        <a:solidFill>
                          <a:srgbClr val="FF00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  <a:tr h="384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Major; Raccoons , foxes, wolves, bats,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cats &amp; dogs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078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300"/>
                        </a:spcAft>
                        <a:buNone/>
                      </a:pPr>
                      <a:r>
                        <a:rPr b="1"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Transmission</a:t>
                      </a:r>
                      <a:endParaRPr b="1"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Common route: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Bite</a:t>
                      </a: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of a rabid animal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Uncommon route: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Corneal transplant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Inhalation while in a bat infested cave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4947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Pathogenesis</a:t>
                      </a:r>
                      <a:endParaRPr b="1" sz="50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</a:tbl>
          </a:graphicData>
        </a:graphic>
      </p:graphicFrame>
      <p:sp>
        <p:nvSpPr>
          <p:cNvPr id="135" name="Google Shape;135;p19"/>
          <p:cNvSpPr txBox="1"/>
          <p:nvPr>
            <p:ph type="title"/>
          </p:nvPr>
        </p:nvSpPr>
        <p:spPr>
          <a:xfrm>
            <a:off x="25" y="-2"/>
            <a:ext cx="17419200" cy="23928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340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rPr b="1" lang="en" sz="6300" u="sng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R</a:t>
            </a:r>
            <a:r>
              <a:rPr b="1" lang="en" sz="63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abies Encephalitis</a:t>
            </a:r>
            <a:endParaRPr b="1" sz="63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136" name="Google Shape;13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6775" y="7726097"/>
            <a:ext cx="16825500" cy="3986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06325" y="4350775"/>
            <a:ext cx="2615950" cy="239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 txBox="1"/>
          <p:nvPr/>
        </p:nvSpPr>
        <p:spPr>
          <a:xfrm>
            <a:off x="75" y="1282150"/>
            <a:ext cx="174192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44500" lvl="0" marL="457200" rtl="0" algn="ctr">
              <a:spcBef>
                <a:spcPts val="0"/>
              </a:spcBef>
              <a:spcAft>
                <a:spcPts val="0"/>
              </a:spcAft>
              <a:buClr>
                <a:srgbClr val="538135"/>
              </a:buClr>
              <a:buSzPts val="3400"/>
              <a:buFont typeface="Calibri"/>
              <a:buChar char="★"/>
            </a:pPr>
            <a:r>
              <a:rPr b="1" lang="en" sz="3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Rhabdoviridae: </a:t>
            </a:r>
            <a:r>
              <a:rPr lang="en" sz="3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ss (-) </a:t>
            </a:r>
            <a:r>
              <a:rPr lang="en" sz="3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n" sz="3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 genome, helical, nucleocapsid, enveloped &amp; bullet shaped virus</a:t>
            </a:r>
            <a:endParaRPr sz="3400"/>
          </a:p>
        </p:txBody>
      </p:sp>
      <p:sp>
        <p:nvSpPr>
          <p:cNvPr id="139" name="Google Shape;139;p19"/>
          <p:cNvSpPr txBox="1"/>
          <p:nvPr/>
        </p:nvSpPr>
        <p:spPr>
          <a:xfrm>
            <a:off x="8783238" y="5445300"/>
            <a:ext cx="39234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999999"/>
                </a:solidFill>
              </a:rPr>
              <a:t>most common mode of transmission</a:t>
            </a:r>
            <a:endParaRPr sz="1800">
              <a:solidFill>
                <a:srgbClr val="999999"/>
              </a:solidFill>
            </a:endParaRPr>
          </a:p>
        </p:txBody>
      </p:sp>
      <p:sp>
        <p:nvSpPr>
          <p:cNvPr id="140" name="Google Shape;140;p19"/>
          <p:cNvSpPr txBox="1"/>
          <p:nvPr>
            <p:ph type="title"/>
          </p:nvPr>
        </p:nvSpPr>
        <p:spPr>
          <a:xfrm>
            <a:off x="412725" y="13269412"/>
            <a:ext cx="16825500" cy="1487100"/>
          </a:xfrm>
          <a:prstGeom prst="rect">
            <a:avLst/>
          </a:prstGeom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-4572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135"/>
              </a:buClr>
              <a:buSzPts val="3600"/>
              <a:buChar char="★"/>
            </a:pPr>
            <a:r>
              <a:rPr b="1" lang="en" sz="36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Rabies →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A fatal acute encephalitis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zoonoti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33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disease</a:t>
            </a:r>
            <a:endParaRPr sz="3600">
              <a:solidFill>
                <a:srgbClr val="000000"/>
              </a:solidFill>
            </a:endParaRPr>
          </a:p>
        </p:txBody>
      </p:sp>
      <p:graphicFrame>
        <p:nvGraphicFramePr>
          <p:cNvPr id="141" name="Google Shape;141;p19"/>
          <p:cNvGraphicFramePr/>
          <p:nvPr/>
        </p:nvGraphicFramePr>
        <p:xfrm>
          <a:off x="527269" y="1413276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4701675"/>
                <a:gridCol w="12123825"/>
              </a:tblGrid>
              <a:tr h="9886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Phases </a:t>
                      </a:r>
                      <a:endParaRPr b="1" sz="29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  <a:tr h="724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 The incubation period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₂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1-3 months or longer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120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2. The prodromal phase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Fever, headache , malaise , anorexia, nausea &amp; vomiting 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Abnormal sensation around the wound.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699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3. Neurological phase  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AutoNum type="alphaLcPeriod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Encephalitis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Nervous , Lacrimation , salivation,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hydrophobia</a:t>
                      </a:r>
                      <a:r>
                        <a:rPr lang="en" sz="3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₃</a:t>
                      </a: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convulsion, coma &amp; death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b. Paralytic illness; ascending,  death, and it’s associated with bat bite.</a:t>
                      </a:r>
                      <a:r>
                        <a:rPr lang="en" sz="3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₄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724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4. Recovery</a:t>
                      </a:r>
                      <a:endParaRPr b="1" sz="30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Extremely rare</a:t>
                      </a:r>
                      <a:r>
                        <a:rPr lang="en" sz="3600">
                          <a:solidFill>
                            <a:srgbClr val="999999"/>
                          </a:solidFill>
                        </a:rPr>
                        <a:t>₅</a:t>
                      </a:r>
                      <a:endParaRPr sz="30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</a:tbl>
          </a:graphicData>
        </a:graphic>
      </p:graphicFrame>
      <p:sp>
        <p:nvSpPr>
          <p:cNvPr id="142" name="Google Shape;142;p19"/>
          <p:cNvSpPr txBox="1"/>
          <p:nvPr/>
        </p:nvSpPr>
        <p:spPr>
          <a:xfrm>
            <a:off x="296775" y="11856725"/>
            <a:ext cx="170574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After getting a bite from a rabid animal that is infected rabies → the virus will enter the PNS → reaches spinal cord, medulla &amp; brain → from the brain it travel down to infect other tissues like the cornea, skin &amp; salivary glands .</a:t>
            </a:r>
            <a:endParaRPr sz="30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 flipH="1">
            <a:off x="296925" y="20436900"/>
            <a:ext cx="168255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 Transmitted from animals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₂ </a:t>
            </a:r>
            <a:r>
              <a:rPr lang="en" sz="24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If the patient visit the hospital during this period before the symptoms start they could treat them &amp; saving them would be possible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₃ </a:t>
            </a:r>
            <a:r>
              <a:rPr lang="en" sz="24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A classical sign of rabies, damage to the </a:t>
            </a:r>
            <a:r>
              <a:rPr lang="en" sz="2400">
                <a:solidFill>
                  <a:srgbClr val="9B9B9B"/>
                </a:solidFill>
              </a:rPr>
              <a:t>oropharyngeal muscles,  the swallowing &amp; breathing centers in the brain, the person infected with </a:t>
            </a:r>
            <a:r>
              <a:rPr b="1" lang="en" sz="2400">
                <a:solidFill>
                  <a:srgbClr val="9B9B9B"/>
                </a:solidFill>
              </a:rPr>
              <a:t>rabies</a:t>
            </a:r>
            <a:r>
              <a:rPr lang="en" sz="2400">
                <a:solidFill>
                  <a:srgbClr val="9B9B9B"/>
                </a:solidFill>
              </a:rPr>
              <a:t> is unable to swallow, especially liquid, &amp; has the sensation of choking when they try to drink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₄ </a:t>
            </a:r>
            <a:r>
              <a:rPr lang="en" sz="24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Less dramatic characterized by symmetrical paralysis associated with spinal cord infection and immediately lead to death</a:t>
            </a:r>
            <a:endParaRPr sz="24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999999"/>
                </a:solidFill>
              </a:rPr>
              <a:t>₅ </a:t>
            </a:r>
            <a:r>
              <a:rPr lang="en" sz="24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Once signs and symptoms appear 99% will die </a:t>
            </a:r>
            <a:endParaRPr/>
          </a:p>
        </p:txBody>
      </p:sp>
      <p:cxnSp>
        <p:nvCxnSpPr>
          <p:cNvPr id="144" name="Google Shape;144;p19"/>
          <p:cNvCxnSpPr/>
          <p:nvPr/>
        </p:nvCxnSpPr>
        <p:spPr>
          <a:xfrm>
            <a:off x="296775" y="20694400"/>
            <a:ext cx="3642600" cy="0"/>
          </a:xfrm>
          <a:prstGeom prst="straightConnector1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5550" y="639475"/>
            <a:ext cx="11050650" cy="28703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0" name="Google Shape;150;p20"/>
          <p:cNvGraphicFramePr/>
          <p:nvPr/>
        </p:nvGraphicFramePr>
        <p:xfrm>
          <a:off x="372969" y="63946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5241550"/>
                <a:gridCol w="11431850"/>
              </a:tblGrid>
              <a:tr h="10624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58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Laboratory Diagnosis</a:t>
                      </a:r>
                      <a:endParaRPr b="1" i="1" sz="10300">
                        <a:solidFill>
                          <a:srgbClr val="FF33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188600" marB="188600" marR="193525" marL="193525">
                    <a:solidFill>
                      <a:srgbClr val="6AA84F"/>
                    </a:solidFill>
                  </a:tcPr>
                </a:tc>
                <a:tc hMerge="1"/>
              </a:tr>
              <a:tr h="797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PCR</a:t>
                      </a:r>
                      <a:endParaRPr b="1" sz="3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Rabies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RNA in saliva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277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Rapid virus antigen detection (IF)</a:t>
                      </a:r>
                      <a:endParaRPr b="1" sz="37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Neck skin biopsy, corneal impressions, &amp; brain tissue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1277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b="1"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Histopathology</a:t>
                      </a:r>
                      <a:endParaRPr b="1"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euronal brain cells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intracytoplasmic inclusions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</a:t>
                      </a: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Negri bodies</a:t>
                      </a:r>
                      <a:r>
                        <a:rPr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/>
                </a:tc>
              </a:tr>
              <a:tr h="7976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 cultivation</a:t>
                      </a:r>
                      <a:r>
                        <a:rPr b="1" lang="en" sz="3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b="1" lang="en" sz="33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₁</a:t>
                      </a:r>
                      <a:endParaRPr b="1" sz="370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93C47D"/>
                    </a:solidFill>
                  </a:tcPr>
                </a:tc>
                <a:tc hMerge="1"/>
              </a:tr>
              <a:tr h="7976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b="1" lang="en" sz="37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erology</a:t>
                      </a:r>
                      <a:endParaRPr b="1"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solidFill>
                      <a:srgbClr val="B6D7A8"/>
                    </a:solidFill>
                  </a:tcPr>
                </a:tc>
                <a:tc hMerge="1"/>
              </a:tr>
            </a:tbl>
          </a:graphicData>
        </a:graphic>
      </p:graphicFrame>
      <p:pic>
        <p:nvPicPr>
          <p:cNvPr id="151" name="Google Shape;15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2975" y="7722325"/>
            <a:ext cx="9416100" cy="287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789075" y="7722325"/>
            <a:ext cx="7257300" cy="287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/>
        </p:nvSpPr>
        <p:spPr>
          <a:xfrm>
            <a:off x="372975" y="10356150"/>
            <a:ext cx="9416100" cy="14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Rabid brain stained with Fluorescent anti-rabies antibody</a:t>
            </a:r>
            <a:endParaRPr b="1" sz="3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10290827" y="10591350"/>
            <a:ext cx="6253800" cy="101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875" lIns="191875" spcFirstLastPara="1" rIns="191875" wrap="square" tIns="191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Negri bodies are diagnostic of rabies.</a:t>
            </a:r>
            <a:endParaRPr b="1"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55" name="Google Shape;155;p20"/>
          <p:cNvGraphicFramePr/>
          <p:nvPr/>
        </p:nvGraphicFramePr>
        <p:xfrm>
          <a:off x="372963" y="11602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8336700"/>
                <a:gridCol w="8336700"/>
              </a:tblGrid>
              <a:tr h="6995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0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Prevention</a:t>
                      </a:r>
                      <a:endParaRPr b="1" sz="6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</a:tr>
              <a:tr h="11959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Control measures against canine rabies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</a:t>
                      </a: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tray animals control 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Vaccination of domestic animals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₂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11959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Pre-exposure​ Prophylaxis (Vaccine):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People  at increased risk of rabies 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e.g. vets, animal handlers … etc.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  <a:tr h="3489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Post-exposure​</a:t>
                      </a:r>
                      <a:r>
                        <a:rPr lang="en" sz="37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₃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Prophylaxis: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wound treatment</a:t>
                      </a:r>
                      <a:r>
                        <a:rPr lang="en" sz="37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₄</a:t>
                      </a: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b="1"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passive immunization</a:t>
                      </a:r>
                      <a:r>
                        <a:rPr lang="en" sz="3600">
                          <a:solidFill>
                            <a:srgbClr val="999999"/>
                          </a:solidFill>
                        </a:rPr>
                        <a:t>₅</a:t>
                      </a:r>
                      <a:r>
                        <a:rPr lang="en" sz="3600">
                          <a:solidFill>
                            <a:schemeClr val="dk1"/>
                          </a:solidFill>
                        </a:rPr>
                        <a:t>:</a:t>
                      </a:r>
                      <a:endParaRPr b="1"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Human anti-rabies immunoglobulin around the wound and IM</a:t>
                      </a:r>
                      <a:endParaRPr sz="30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b="1"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Active immunization</a:t>
                      </a:r>
                      <a:r>
                        <a:rPr lang="en" sz="3600">
                          <a:solidFill>
                            <a:srgbClr val="999999"/>
                          </a:solidFill>
                        </a:rPr>
                        <a:t>₆</a:t>
                      </a:r>
                      <a:endParaRPr sz="37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914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Human Diploid Cell Vaccine (HDCV)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1" marL="914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5-6 doses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56" name="Google Shape;156;p20"/>
          <p:cNvSpPr txBox="1"/>
          <p:nvPr/>
        </p:nvSpPr>
        <p:spPr>
          <a:xfrm>
            <a:off x="423363" y="20158275"/>
            <a:ext cx="16572600" cy="28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₁  </a:t>
            </a:r>
            <a:r>
              <a:rPr lang="en" sz="28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It takes a long time so ppl don’t use it anymore</a:t>
            </a:r>
            <a:endParaRPr sz="28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₂  Like cats and dogs</a:t>
            </a:r>
            <a:endParaRPr sz="28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₃  After the bite</a:t>
            </a:r>
            <a:endParaRPr sz="28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₄ Cleaning the bite</a:t>
            </a:r>
            <a:endParaRPr sz="28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</a:rPr>
              <a:t>₅ We give the patient antibodies </a:t>
            </a:r>
            <a:endParaRPr sz="28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800">
                <a:solidFill>
                  <a:srgbClr val="999999"/>
                </a:solidFill>
              </a:rPr>
              <a:t>₆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800">
                <a:solidFill>
                  <a:srgbClr val="9B9B9B"/>
                </a:solidFill>
                <a:latin typeface="Calibri"/>
                <a:ea typeface="Calibri"/>
                <a:cs typeface="Calibri"/>
                <a:sym typeface="Calibri"/>
              </a:rPr>
              <a:t>We give the patient killed virus to induce the human response so it would form antibodies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7" name="Google Shape;157;p20"/>
          <p:cNvCxnSpPr/>
          <p:nvPr/>
        </p:nvCxnSpPr>
        <p:spPr>
          <a:xfrm>
            <a:off x="372975" y="19923250"/>
            <a:ext cx="3642600" cy="0"/>
          </a:xfrm>
          <a:prstGeom prst="straightConnector1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1563" y="-12"/>
            <a:ext cx="15210869" cy="395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1"/>
          <p:cNvPicPr preferRelativeResize="0"/>
          <p:nvPr/>
        </p:nvPicPr>
        <p:blipFill rotWithShape="1">
          <a:blip r:embed="rId5">
            <a:alphaModFix/>
          </a:blip>
          <a:srcRect b="0" l="0" r="16359" t="0"/>
          <a:stretch/>
        </p:blipFill>
        <p:spPr>
          <a:xfrm>
            <a:off x="5114397" y="2063928"/>
            <a:ext cx="8722099" cy="42962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4" name="Google Shape;164;p21"/>
          <p:cNvGraphicFramePr/>
          <p:nvPr/>
        </p:nvGraphicFramePr>
        <p:xfrm>
          <a:off x="565121" y="206393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5165250"/>
                <a:gridCol w="11123850"/>
              </a:tblGrid>
              <a:tr h="581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Wild birds &amp; Mammals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51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Vector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Mosquito, ticks &amp; Sandfly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0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Transmission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Bite of infected vector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97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Infections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66040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Asymptomatic Infections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660400" lvl="0" marL="939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★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Diseases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rabicPeriod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Fever, Rash &amp; arthralgia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rabicPeriod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Hemorrhagic fever ± hepatitis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91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AutoNum type="arabicPeriod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CNS disease (meningitis &amp; encephalitis)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5" name="Google Shape;165;p21"/>
          <p:cNvSpPr txBox="1"/>
          <p:nvPr/>
        </p:nvSpPr>
        <p:spPr>
          <a:xfrm>
            <a:off x="565125" y="223425"/>
            <a:ext cx="16289100" cy="1840500"/>
          </a:xfrm>
          <a:prstGeom prst="rect">
            <a:avLst/>
          </a:prstGeom>
          <a:solidFill>
            <a:srgbClr val="93C47D"/>
          </a:solidFill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91875" lIns="191875" spcFirstLastPara="1" rIns="191875" wrap="square" tIns="1918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900" u="sng">
                <a:latin typeface="Josefin Sans"/>
                <a:ea typeface="Josefin Sans"/>
                <a:cs typeface="Josefin Sans"/>
                <a:sym typeface="Josefin Sans"/>
              </a:rPr>
              <a:t>Ar</a:t>
            </a:r>
            <a:r>
              <a:rPr b="1" lang="en" sz="5900">
                <a:latin typeface="Josefin Sans"/>
                <a:ea typeface="Josefin Sans"/>
                <a:cs typeface="Josefin Sans"/>
                <a:sym typeface="Josefin Sans"/>
              </a:rPr>
              <a:t>thropod–</a:t>
            </a:r>
            <a:r>
              <a:rPr b="1" lang="en" sz="5900" u="sng">
                <a:latin typeface="Josefin Sans"/>
                <a:ea typeface="Josefin Sans"/>
                <a:cs typeface="Josefin Sans"/>
                <a:sym typeface="Josefin Sans"/>
              </a:rPr>
              <a:t>bo</a:t>
            </a:r>
            <a:r>
              <a:rPr b="1" lang="en" sz="5900">
                <a:latin typeface="Josefin Sans"/>
                <a:ea typeface="Josefin Sans"/>
                <a:cs typeface="Josefin Sans"/>
                <a:sym typeface="Josefin Sans"/>
              </a:rPr>
              <a:t>rne Viruses</a:t>
            </a:r>
            <a:endParaRPr b="1" sz="59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 u="sng">
                <a:latin typeface="Josefin Sans"/>
                <a:ea typeface="Josefin Sans"/>
                <a:cs typeface="Josefin Sans"/>
                <a:sym typeface="Josefin Sans"/>
              </a:rPr>
              <a:t>Arbo</a:t>
            </a:r>
            <a:r>
              <a:rPr b="1" lang="en" sz="3800">
                <a:latin typeface="Josefin Sans"/>
                <a:ea typeface="Josefin Sans"/>
                <a:cs typeface="Josefin Sans"/>
                <a:sym typeface="Josefin Sans"/>
              </a:rPr>
              <a:t>viruses &gt; 500 Vs</a:t>
            </a:r>
            <a:endParaRPr b="1" sz="38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166" name="Google Shape;166;p21"/>
          <p:cNvGraphicFramePr/>
          <p:nvPr/>
        </p:nvGraphicFramePr>
        <p:xfrm>
          <a:off x="616664" y="79212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6582525"/>
                <a:gridCol w="2803375"/>
                <a:gridCol w="2693100"/>
                <a:gridCol w="4210100"/>
              </a:tblGrid>
              <a:tr h="634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4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 </a:t>
                      </a:r>
                      <a:endParaRPr b="1" sz="4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4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Vector</a:t>
                      </a:r>
                      <a:endParaRPr b="1" sz="4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4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</a:t>
                      </a:r>
                      <a:endParaRPr b="1" sz="4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4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Distribution</a:t>
                      </a:r>
                      <a:endParaRPr b="1" sz="4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477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Eastern Equine Encephalitis (EEEV)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birds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America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Western Equine Encephalitis (WEEV)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birds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America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Venezuelan Equine Encephalitis (VEEV)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rodent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America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Japanese Encephalitis V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Birds pigs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Orient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Murray Valley Encephalitis V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birds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Australia 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0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West Nile V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mosquito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birds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Europe, Africa, Middle East Asia, America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88600" marB="188600" marR="193525" marL="193525">
                    <a:lnL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7" name="Google Shape;167;p21"/>
          <p:cNvSpPr txBox="1"/>
          <p:nvPr/>
        </p:nvSpPr>
        <p:spPr>
          <a:xfrm>
            <a:off x="282675" y="6811650"/>
            <a:ext cx="16854000" cy="155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57200" lvl="0" marL="914400" rtl="0" algn="l">
              <a:spcBef>
                <a:spcPts val="0"/>
              </a:spcBef>
              <a:spcAft>
                <a:spcPts val="0"/>
              </a:spcAft>
              <a:buClr>
                <a:srgbClr val="538135"/>
              </a:buClr>
              <a:buSzPts val="3600"/>
              <a:buFont typeface="Josefin Sans"/>
              <a:buChar char="★"/>
            </a:pPr>
            <a:r>
              <a:rPr b="1" lang="en" sz="3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ArboVs associated with CNS disease: </a:t>
            </a:r>
            <a:endParaRPr sz="3600"/>
          </a:p>
        </p:txBody>
      </p:sp>
      <p:sp>
        <p:nvSpPr>
          <p:cNvPr id="168" name="Google Shape;168;p21"/>
          <p:cNvSpPr txBox="1"/>
          <p:nvPr/>
        </p:nvSpPr>
        <p:spPr>
          <a:xfrm>
            <a:off x="616675" y="13844625"/>
            <a:ext cx="4341600" cy="8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666666"/>
                </a:solidFill>
              </a:rPr>
              <a:t>Dr. said we’ll only concentrate in this</a:t>
            </a:r>
            <a:endParaRPr sz="1600">
              <a:solidFill>
                <a:srgbClr val="666666"/>
              </a:solidFill>
            </a:endParaRPr>
          </a:p>
        </p:txBody>
      </p:sp>
      <p:graphicFrame>
        <p:nvGraphicFramePr>
          <p:cNvPr id="169" name="Google Shape;169;p21"/>
          <p:cNvGraphicFramePr/>
          <p:nvPr/>
        </p:nvGraphicFramePr>
        <p:xfrm>
          <a:off x="616650" y="14676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{8836F70B-05B7-448B-9270-A5F4E6920493}</a:tableStyleId>
              </a:tblPr>
              <a:tblGrid>
                <a:gridCol w="2003125"/>
                <a:gridCol w="7802050"/>
                <a:gridCol w="6483950"/>
              </a:tblGrid>
              <a:tr h="9250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West Nile Virus</a:t>
                      </a:r>
                      <a:endParaRPr b="1" sz="600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hMerge="1"/>
                <a:tc hMerge="1"/>
              </a:tr>
              <a:tr h="147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Features 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Flaviviridae: enveloped ssRNA 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Causes  Febrile illness → </a:t>
                      </a: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meningitis &amp; encephalitis</a:t>
                      </a:r>
                      <a:endParaRPr sz="2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Vector: mosquitoes 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Reservoir: birds 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80% is asymptomatic &amp; 20% might develop west nile fever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hMerge="1"/>
              </a:tr>
              <a:tr h="1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Laboratory Diagnosis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93C47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900"/>
                        <a:buFont typeface="Calibri"/>
                        <a:buAutoNum type="alphaU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Isolation</a:t>
                      </a: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(Gold standard, reference lab)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2" marL="1828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romanL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Samples: blood, CSF, &amp; viscera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2" marL="18288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romanL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culture: CPE &amp; identify by IF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900"/>
                        <a:buFont typeface="Calibri"/>
                        <a:buAutoNum type="alphaUcPeriod"/>
                      </a:pP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IgM-AB  →  ELISA &amp; IF (most used)</a:t>
                      </a:r>
                      <a:endParaRPr sz="2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alphaU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Arbovirus RNA by RT-PCR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 hMerge="1"/>
              </a:tr>
              <a:tr h="21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Prevention </a:t>
                      </a:r>
                      <a:endParaRPr b="1"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solidFill>
                      <a:srgbClr val="B6D7A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Char char="★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Vector Control: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1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alphaL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Elimination of vector breeding sites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1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alphaL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</a:t>
                      </a: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sing insecticides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1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900"/>
                        <a:buFont typeface="Calibri"/>
                        <a:buAutoNum type="alphaLcPeriod"/>
                      </a:pP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Avoidance contact </a:t>
                      </a: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</a:t>
                      </a:r>
                      <a:r>
                        <a:rPr lang="en" sz="29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vectors (repellants &amp; net)</a:t>
                      </a:r>
                      <a:endParaRPr sz="2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412750" lvl="0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900"/>
                        <a:buFont typeface="Calibri"/>
                        <a:buAutoNum type="arabicParenR"/>
                      </a:pP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Vaccines:</a:t>
                      </a:r>
                      <a:endParaRPr sz="2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900"/>
                        <a:buFont typeface="Calibri"/>
                        <a:buAutoNum type="alphaLcPeriod"/>
                      </a:pP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Tick-borne encephalitis vaccine </a:t>
                      </a:r>
                      <a:endParaRPr sz="29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-412750" lvl="0" marL="13716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900"/>
                        <a:buFont typeface="Calibri"/>
                        <a:buAutoNum type="alphaLcPeriod"/>
                      </a:pPr>
                      <a:r>
                        <a:rPr lang="en" sz="29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Japanese encephalitis vaccine</a:t>
                      </a:r>
                      <a:endParaRPr sz="29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