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9144000" cx="7772400"/>
  <p:notesSz cx="6858000" cy="9144000"/>
  <p:embeddedFontLst>
    <p:embeddedFont>
      <p:font typeface="Pinyon Script"/>
      <p:regular r:id="rId26"/>
    </p:embeddedFont>
    <p:embeddedFont>
      <p:font typeface="Teko"/>
      <p:regular r:id="rId27"/>
      <p:bold r:id="rId28"/>
    </p:embeddedFont>
    <p:embeddedFont>
      <p:font typeface="Robo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A4EE518-205A-4B9A-83A8-348862C273D7}">
  <a:tblStyle styleId="{CA4EE518-205A-4B9A-83A8-348862C273D7}"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PinyonScript-regular.fntdata"/><Relationship Id="rId25" Type="http://schemas.openxmlformats.org/officeDocument/2006/relationships/slide" Target="slides/slide19.xml"/><Relationship Id="rId28" Type="http://schemas.openxmlformats.org/officeDocument/2006/relationships/font" Target="fonts/Teko-bold.fntdata"/><Relationship Id="rId27" Type="http://schemas.openxmlformats.org/officeDocument/2006/relationships/font" Target="fonts/Teko-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Roboto-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117725" y="1143000"/>
            <a:ext cx="26225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161" name="Google Shape;161;p1:notes"/>
          <p:cNvSpPr/>
          <p:nvPr>
            <p:ph idx="2" type="sldImg"/>
          </p:nvPr>
        </p:nvSpPr>
        <p:spPr>
          <a:xfrm>
            <a:off x="1971675" y="685800"/>
            <a:ext cx="2914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10" name="Google Shape;310;p10: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36" name="Google Shape;336;p11: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p12: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53" name="Google Shape;353;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p13: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66" name="Google Shape;366;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84" name="Google Shape;384;p14: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392" name="Google Shape;392;p15: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p16: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402" name="Google Shape;402;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p17: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411" name="Google Shape;411;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p18: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420" name="Google Shape;420;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426" name="Google Shape;426;p19: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2: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84" name="Google Shape;184;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194" name="Google Shape;194;p3: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19" name="Google Shape;219;p4:notes"/>
          <p:cNvSpPr/>
          <p:nvPr>
            <p:ph idx="2" type="sldImg"/>
          </p:nvPr>
        </p:nvSpPr>
        <p:spPr>
          <a:xfrm>
            <a:off x="2117725" y="1143000"/>
            <a:ext cx="26225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34" name="Google Shape;234;p5: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45" name="Google Shape;245;p6: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74" name="Google Shape;274;p7: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89" name="Google Shape;289;p8:notes"/>
          <p:cNvSpPr/>
          <p:nvPr>
            <p:ph idx="2" type="sldImg"/>
          </p:nvPr>
        </p:nvSpPr>
        <p:spPr>
          <a:xfrm>
            <a:off x="2117725" y="1143000"/>
            <a:ext cx="26225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298" name="Google Shape;298;p9:notes"/>
          <p:cNvSpPr/>
          <p:nvPr>
            <p:ph idx="2" type="sldImg"/>
          </p:nvPr>
        </p:nvSpPr>
        <p:spPr>
          <a:xfrm>
            <a:off x="1971675" y="685800"/>
            <a:ext cx="291465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534353" y="486836"/>
            <a:ext cx="6703800" cy="17673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 name="Google Shape;17;p2"/>
          <p:cNvSpPr txBox="1"/>
          <p:nvPr>
            <p:ph idx="1" type="body"/>
          </p:nvPr>
        </p:nvSpPr>
        <p:spPr>
          <a:xfrm>
            <a:off x="534353" y="2434167"/>
            <a:ext cx="6703800" cy="5801700"/>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18" name="Google Shape;18;p2"/>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9" name="Google Shape;19;p2"/>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20" name="Google Shape;20;p2"/>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534353" y="486836"/>
            <a:ext cx="6703800" cy="17673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4" name="Google Shape;74;p11"/>
          <p:cNvSpPr txBox="1"/>
          <p:nvPr>
            <p:ph idx="1" type="body"/>
          </p:nvPr>
        </p:nvSpPr>
        <p:spPr>
          <a:xfrm rot="5400000">
            <a:off x="985298" y="1983117"/>
            <a:ext cx="5801700" cy="6703800"/>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75" name="Google Shape;75;p11"/>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76" name="Google Shape;76;p11"/>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77" name="Google Shape;77;p11"/>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2525648" y="3523434"/>
            <a:ext cx="7749000" cy="16758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 name="Google Shape;80;p12"/>
          <p:cNvSpPr txBox="1"/>
          <p:nvPr>
            <p:ph idx="1" type="body"/>
          </p:nvPr>
        </p:nvSpPr>
        <p:spPr>
          <a:xfrm rot="5400000">
            <a:off x="-874781" y="1896084"/>
            <a:ext cx="7749000" cy="4930500"/>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81" name="Google Shape;81;p12"/>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82" name="Google Shape;82;p12"/>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83" name="Google Shape;83;p12"/>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90" name="Shape 90"/>
        <p:cNvGrpSpPr/>
        <p:nvPr/>
      </p:nvGrpSpPr>
      <p:grpSpPr>
        <a:xfrm>
          <a:off x="0" y="0"/>
          <a:ext cx="0" cy="0"/>
          <a:chOff x="0" y="0"/>
          <a:chExt cx="0" cy="0"/>
        </a:xfrm>
      </p:grpSpPr>
      <p:sp>
        <p:nvSpPr>
          <p:cNvPr id="91" name="Google Shape;91;p14"/>
          <p:cNvSpPr txBox="1"/>
          <p:nvPr>
            <p:ph type="title"/>
          </p:nvPr>
        </p:nvSpPr>
        <p:spPr>
          <a:xfrm>
            <a:off x="534353" y="486836"/>
            <a:ext cx="6703695" cy="1767417"/>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 name="Google Shape;92;p14"/>
          <p:cNvSpPr txBox="1"/>
          <p:nvPr>
            <p:ph idx="1" type="body"/>
          </p:nvPr>
        </p:nvSpPr>
        <p:spPr>
          <a:xfrm>
            <a:off x="534353" y="2434167"/>
            <a:ext cx="6703695" cy="5801784"/>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93" name="Google Shape;93;p14"/>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94" name="Google Shape;94;p14"/>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95" name="Google Shape;95;p14"/>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6" name="Shape 96"/>
        <p:cNvGrpSpPr/>
        <p:nvPr/>
      </p:nvGrpSpPr>
      <p:grpSpPr>
        <a:xfrm>
          <a:off x="0" y="0"/>
          <a:ext cx="0" cy="0"/>
          <a:chOff x="0" y="0"/>
          <a:chExt cx="0" cy="0"/>
        </a:xfrm>
      </p:grpSpPr>
      <p:sp>
        <p:nvSpPr>
          <p:cNvPr id="97" name="Google Shape;97;p15"/>
          <p:cNvSpPr txBox="1"/>
          <p:nvPr>
            <p:ph type="ctrTitle"/>
          </p:nvPr>
        </p:nvSpPr>
        <p:spPr>
          <a:xfrm>
            <a:off x="582930" y="1496484"/>
            <a:ext cx="6606540" cy="3183467"/>
          </a:xfrm>
          <a:prstGeom prst="rect">
            <a:avLst/>
          </a:prstGeom>
          <a:noFill/>
          <a:ln>
            <a:noFill/>
          </a:ln>
        </p:spPr>
        <p:txBody>
          <a:bodyPr anchorCtr="0" anchor="b" bIns="45700" lIns="91425" spcFirstLastPara="1" rIns="91425" wrap="square" tIns="45700"/>
          <a:lstStyle>
            <a:lvl1pPr lvl="0" marR="0" rtl="0" algn="ctr">
              <a:lnSpc>
                <a:spcPct val="90000"/>
              </a:lnSpc>
              <a:spcBef>
                <a:spcPts val="0"/>
              </a:spcBef>
              <a:spcAft>
                <a:spcPts val="0"/>
              </a:spcAft>
              <a:buClr>
                <a:schemeClr val="dk1"/>
              </a:buClr>
              <a:buSzPts val="5100"/>
              <a:buFont typeface="Cambria"/>
              <a:buNone/>
              <a:defRPr b="0" i="0" sz="510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 name="Google Shape;98;p15"/>
          <p:cNvSpPr txBox="1"/>
          <p:nvPr>
            <p:ph idx="1" type="subTitle"/>
          </p:nvPr>
        </p:nvSpPr>
        <p:spPr>
          <a:xfrm>
            <a:off x="971550" y="4802717"/>
            <a:ext cx="5829300" cy="2207683"/>
          </a:xfrm>
          <a:prstGeom prst="rect">
            <a:avLst/>
          </a:prstGeom>
          <a:noFill/>
          <a:ln>
            <a:noFill/>
          </a:ln>
        </p:spPr>
        <p:txBody>
          <a:bodyPr anchorCtr="0" anchor="t" bIns="45700" lIns="91425" spcFirstLastPara="1" rIns="91425" wrap="square" tIns="45700"/>
          <a:lstStyle>
            <a:lvl1pPr lvl="0" marR="0" rtl="0" algn="ctr">
              <a:lnSpc>
                <a:spcPct val="90000"/>
              </a:lnSpc>
              <a:spcBef>
                <a:spcPts val="850"/>
              </a:spcBef>
              <a:spcAft>
                <a:spcPts val="0"/>
              </a:spcAft>
              <a:buClr>
                <a:schemeClr val="dk1"/>
              </a:buClr>
              <a:buSzPts val="2040"/>
              <a:buFont typeface="Arial"/>
              <a:buNone/>
              <a:defRPr b="0" i="0" sz="2040" u="none" cap="none" strike="noStrike">
                <a:solidFill>
                  <a:schemeClr val="dk1"/>
                </a:solidFill>
                <a:latin typeface="Cambria"/>
                <a:ea typeface="Cambria"/>
                <a:cs typeface="Cambria"/>
                <a:sym typeface="Cambria"/>
              </a:defRPr>
            </a:lvl1pPr>
            <a:lvl2pPr lvl="1" marR="0" rtl="0" algn="ctr">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2pPr>
            <a:lvl3pPr lvl="2" marR="0" rtl="0" algn="ctr">
              <a:lnSpc>
                <a:spcPct val="90000"/>
              </a:lnSpc>
              <a:spcBef>
                <a:spcPts val="425"/>
              </a:spcBef>
              <a:spcAft>
                <a:spcPts val="0"/>
              </a:spcAft>
              <a:buClr>
                <a:schemeClr val="dk1"/>
              </a:buClr>
              <a:buSzPts val="1530"/>
              <a:buFont typeface="Arial"/>
              <a:buNone/>
              <a:defRPr b="0" i="0" sz="1530" u="none" cap="none" strike="noStrike">
                <a:solidFill>
                  <a:schemeClr val="dk1"/>
                </a:solidFill>
                <a:latin typeface="Cambria"/>
                <a:ea typeface="Cambria"/>
                <a:cs typeface="Cambria"/>
                <a:sym typeface="Cambria"/>
              </a:defRPr>
            </a:lvl3pPr>
            <a:lvl4pPr lvl="3"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4pPr>
            <a:lvl5pPr lvl="4"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5pPr>
            <a:lvl6pPr lvl="5"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6pPr>
            <a:lvl7pPr lvl="6"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7pPr>
            <a:lvl8pPr lvl="7"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8pPr>
            <a:lvl9pPr lvl="8"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9pPr>
          </a:lstStyle>
          <a:p/>
        </p:txBody>
      </p:sp>
      <p:sp>
        <p:nvSpPr>
          <p:cNvPr id="99" name="Google Shape;99;p15"/>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00" name="Google Shape;100;p15"/>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01" name="Google Shape;101;p15"/>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2" name="Shape 102"/>
        <p:cNvGrpSpPr/>
        <p:nvPr/>
      </p:nvGrpSpPr>
      <p:grpSpPr>
        <a:xfrm>
          <a:off x="0" y="0"/>
          <a:ext cx="0" cy="0"/>
          <a:chOff x="0" y="0"/>
          <a:chExt cx="0" cy="0"/>
        </a:xfrm>
      </p:grpSpPr>
      <p:sp>
        <p:nvSpPr>
          <p:cNvPr id="103" name="Google Shape;103;p16"/>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04" name="Google Shape;104;p16"/>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05" name="Google Shape;105;p16"/>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6" name="Shape 106"/>
        <p:cNvGrpSpPr/>
        <p:nvPr/>
      </p:nvGrpSpPr>
      <p:grpSpPr>
        <a:xfrm>
          <a:off x="0" y="0"/>
          <a:ext cx="0" cy="0"/>
          <a:chOff x="0" y="0"/>
          <a:chExt cx="0" cy="0"/>
        </a:xfrm>
      </p:grpSpPr>
      <p:sp>
        <p:nvSpPr>
          <p:cNvPr id="107" name="Google Shape;107;p17"/>
          <p:cNvSpPr txBox="1"/>
          <p:nvPr>
            <p:ph type="title"/>
          </p:nvPr>
        </p:nvSpPr>
        <p:spPr>
          <a:xfrm>
            <a:off x="534353" y="486836"/>
            <a:ext cx="6703695" cy="1767417"/>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 name="Google Shape;108;p17"/>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09" name="Google Shape;109;p17"/>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10" name="Google Shape;110;p17"/>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11" name="Shape 111"/>
        <p:cNvGrpSpPr/>
        <p:nvPr/>
      </p:nvGrpSpPr>
      <p:grpSpPr>
        <a:xfrm>
          <a:off x="0" y="0"/>
          <a:ext cx="0" cy="0"/>
          <a:chOff x="0" y="0"/>
          <a:chExt cx="0" cy="0"/>
        </a:xfrm>
      </p:grpSpPr>
      <p:sp>
        <p:nvSpPr>
          <p:cNvPr id="112" name="Google Shape;112;p18"/>
          <p:cNvSpPr txBox="1"/>
          <p:nvPr>
            <p:ph type="title"/>
          </p:nvPr>
        </p:nvSpPr>
        <p:spPr>
          <a:xfrm>
            <a:off x="530305" y="2279653"/>
            <a:ext cx="6703695" cy="3803649"/>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5100"/>
              <a:buFont typeface="Cambria"/>
              <a:buNone/>
              <a:defRPr b="0" i="0" sz="510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 name="Google Shape;113;p18"/>
          <p:cNvSpPr txBox="1"/>
          <p:nvPr>
            <p:ph idx="1" type="body"/>
          </p:nvPr>
        </p:nvSpPr>
        <p:spPr>
          <a:xfrm>
            <a:off x="530305" y="6119286"/>
            <a:ext cx="6703695" cy="2000249"/>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850"/>
              </a:spcBef>
              <a:spcAft>
                <a:spcPts val="0"/>
              </a:spcAft>
              <a:buClr>
                <a:schemeClr val="dk1"/>
              </a:buClr>
              <a:buSzPts val="2040"/>
              <a:buFont typeface="Arial"/>
              <a:buNone/>
              <a:defRPr b="0" i="0" sz="204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rgbClr val="888888"/>
              </a:buClr>
              <a:buSzPts val="1700"/>
              <a:buFont typeface="Arial"/>
              <a:buNone/>
              <a:defRPr b="0" i="0" sz="1700" u="none" cap="none" strike="noStrike">
                <a:solidFill>
                  <a:srgbClr val="888888"/>
                </a:solidFill>
                <a:latin typeface="Cambria"/>
                <a:ea typeface="Cambria"/>
                <a:cs typeface="Cambria"/>
                <a:sym typeface="Cambria"/>
              </a:defRPr>
            </a:lvl2pPr>
            <a:lvl3pPr indent="-228600" lvl="2" marL="1371600" marR="0" rtl="0" algn="l">
              <a:lnSpc>
                <a:spcPct val="90000"/>
              </a:lnSpc>
              <a:spcBef>
                <a:spcPts val="425"/>
              </a:spcBef>
              <a:spcAft>
                <a:spcPts val="0"/>
              </a:spcAft>
              <a:buClr>
                <a:srgbClr val="888888"/>
              </a:buClr>
              <a:buSzPts val="1530"/>
              <a:buFont typeface="Arial"/>
              <a:buNone/>
              <a:defRPr b="0" i="0" sz="1530" u="none" cap="none" strike="noStrike">
                <a:solidFill>
                  <a:srgbClr val="888888"/>
                </a:solidFill>
                <a:latin typeface="Cambria"/>
                <a:ea typeface="Cambria"/>
                <a:cs typeface="Cambria"/>
                <a:sym typeface="Cambria"/>
              </a:defRPr>
            </a:lvl3pPr>
            <a:lvl4pPr indent="-228600" lvl="3" marL="18288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4pPr>
            <a:lvl5pPr indent="-228600" lvl="4" marL="22860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5pPr>
            <a:lvl6pPr indent="-228600" lvl="5" marL="27432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6pPr>
            <a:lvl7pPr indent="-228600" lvl="6" marL="32004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7pPr>
            <a:lvl8pPr indent="-228600" lvl="7" marL="36576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8pPr>
            <a:lvl9pPr indent="-228600" lvl="8" marL="41148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9pPr>
          </a:lstStyle>
          <a:p/>
        </p:txBody>
      </p:sp>
      <p:sp>
        <p:nvSpPr>
          <p:cNvPr id="114" name="Google Shape;114;p18"/>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15" name="Google Shape;115;p18"/>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16" name="Google Shape;116;p18"/>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17" name="Shape 117"/>
        <p:cNvGrpSpPr/>
        <p:nvPr/>
      </p:nvGrpSpPr>
      <p:grpSpPr>
        <a:xfrm>
          <a:off x="0" y="0"/>
          <a:ext cx="0" cy="0"/>
          <a:chOff x="0" y="0"/>
          <a:chExt cx="0" cy="0"/>
        </a:xfrm>
      </p:grpSpPr>
      <p:sp>
        <p:nvSpPr>
          <p:cNvPr id="118" name="Google Shape;118;p19"/>
          <p:cNvSpPr txBox="1"/>
          <p:nvPr>
            <p:ph type="title"/>
          </p:nvPr>
        </p:nvSpPr>
        <p:spPr>
          <a:xfrm>
            <a:off x="534353" y="486836"/>
            <a:ext cx="6703695" cy="1767417"/>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9" name="Google Shape;119;p19"/>
          <p:cNvSpPr txBox="1"/>
          <p:nvPr>
            <p:ph idx="1" type="body"/>
          </p:nvPr>
        </p:nvSpPr>
        <p:spPr>
          <a:xfrm>
            <a:off x="534353" y="2434167"/>
            <a:ext cx="3303270" cy="5801784"/>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120" name="Google Shape;120;p19"/>
          <p:cNvSpPr txBox="1"/>
          <p:nvPr>
            <p:ph idx="2" type="body"/>
          </p:nvPr>
        </p:nvSpPr>
        <p:spPr>
          <a:xfrm>
            <a:off x="3934778" y="2434167"/>
            <a:ext cx="3303270" cy="5801784"/>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121" name="Google Shape;121;p19"/>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22" name="Google Shape;122;p19"/>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23" name="Google Shape;123;p19"/>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24" name="Shape 124"/>
        <p:cNvGrpSpPr/>
        <p:nvPr/>
      </p:nvGrpSpPr>
      <p:grpSpPr>
        <a:xfrm>
          <a:off x="0" y="0"/>
          <a:ext cx="0" cy="0"/>
          <a:chOff x="0" y="0"/>
          <a:chExt cx="0" cy="0"/>
        </a:xfrm>
      </p:grpSpPr>
      <p:sp>
        <p:nvSpPr>
          <p:cNvPr id="125" name="Google Shape;125;p20"/>
          <p:cNvSpPr txBox="1"/>
          <p:nvPr>
            <p:ph type="title"/>
          </p:nvPr>
        </p:nvSpPr>
        <p:spPr>
          <a:xfrm>
            <a:off x="535365" y="486836"/>
            <a:ext cx="6703695" cy="1767417"/>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6" name="Google Shape;126;p20"/>
          <p:cNvSpPr txBox="1"/>
          <p:nvPr>
            <p:ph idx="1" type="body"/>
          </p:nvPr>
        </p:nvSpPr>
        <p:spPr>
          <a:xfrm>
            <a:off x="535366" y="2241551"/>
            <a:ext cx="3288089" cy="1098549"/>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850"/>
              </a:spcBef>
              <a:spcAft>
                <a:spcPts val="0"/>
              </a:spcAft>
              <a:buClr>
                <a:schemeClr val="dk1"/>
              </a:buClr>
              <a:buSzPts val="2040"/>
              <a:buFont typeface="Arial"/>
              <a:buNone/>
              <a:defRPr b="1" i="0" sz="204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chemeClr val="dk1"/>
              </a:buClr>
              <a:buSzPts val="1700"/>
              <a:buFont typeface="Arial"/>
              <a:buNone/>
              <a:defRPr b="1" i="0" sz="1700" u="none" cap="none" strike="noStrike">
                <a:solidFill>
                  <a:schemeClr val="dk1"/>
                </a:solidFill>
                <a:latin typeface="Cambria"/>
                <a:ea typeface="Cambria"/>
                <a:cs typeface="Cambria"/>
                <a:sym typeface="Cambria"/>
              </a:defRPr>
            </a:lvl2pPr>
            <a:lvl3pPr indent="-228600" lvl="2" marL="1371600" marR="0" rtl="0" algn="l">
              <a:lnSpc>
                <a:spcPct val="90000"/>
              </a:lnSpc>
              <a:spcBef>
                <a:spcPts val="425"/>
              </a:spcBef>
              <a:spcAft>
                <a:spcPts val="0"/>
              </a:spcAft>
              <a:buClr>
                <a:schemeClr val="dk1"/>
              </a:buClr>
              <a:buSzPts val="1530"/>
              <a:buFont typeface="Arial"/>
              <a:buNone/>
              <a:defRPr b="1" i="0" sz="1530" u="none" cap="none" strike="noStrike">
                <a:solidFill>
                  <a:schemeClr val="dk1"/>
                </a:solidFill>
                <a:latin typeface="Cambria"/>
                <a:ea typeface="Cambria"/>
                <a:cs typeface="Cambria"/>
                <a:sym typeface="Cambria"/>
              </a:defRPr>
            </a:lvl3pPr>
            <a:lvl4pPr indent="-228600" lvl="3" marL="1828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4pPr>
            <a:lvl5pPr indent="-228600" lvl="4" marL="22860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5pPr>
            <a:lvl6pPr indent="-228600" lvl="5" marL="27432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6pPr>
            <a:lvl7pPr indent="-228600" lvl="6" marL="32004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7pPr>
            <a:lvl8pPr indent="-228600" lvl="7" marL="36576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8pPr>
            <a:lvl9pPr indent="-228600" lvl="8" marL="4114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9pPr>
          </a:lstStyle>
          <a:p/>
        </p:txBody>
      </p:sp>
      <p:sp>
        <p:nvSpPr>
          <p:cNvPr id="127" name="Google Shape;127;p20"/>
          <p:cNvSpPr txBox="1"/>
          <p:nvPr>
            <p:ph idx="2" type="body"/>
          </p:nvPr>
        </p:nvSpPr>
        <p:spPr>
          <a:xfrm>
            <a:off x="535366" y="3340100"/>
            <a:ext cx="3288089" cy="4912784"/>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128" name="Google Shape;128;p20"/>
          <p:cNvSpPr txBox="1"/>
          <p:nvPr>
            <p:ph idx="3" type="body"/>
          </p:nvPr>
        </p:nvSpPr>
        <p:spPr>
          <a:xfrm>
            <a:off x="3934778" y="2241551"/>
            <a:ext cx="3304282" cy="1098549"/>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850"/>
              </a:spcBef>
              <a:spcAft>
                <a:spcPts val="0"/>
              </a:spcAft>
              <a:buClr>
                <a:schemeClr val="dk1"/>
              </a:buClr>
              <a:buSzPts val="2040"/>
              <a:buFont typeface="Arial"/>
              <a:buNone/>
              <a:defRPr b="1" i="0" sz="204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chemeClr val="dk1"/>
              </a:buClr>
              <a:buSzPts val="1700"/>
              <a:buFont typeface="Arial"/>
              <a:buNone/>
              <a:defRPr b="1" i="0" sz="1700" u="none" cap="none" strike="noStrike">
                <a:solidFill>
                  <a:schemeClr val="dk1"/>
                </a:solidFill>
                <a:latin typeface="Cambria"/>
                <a:ea typeface="Cambria"/>
                <a:cs typeface="Cambria"/>
                <a:sym typeface="Cambria"/>
              </a:defRPr>
            </a:lvl2pPr>
            <a:lvl3pPr indent="-228600" lvl="2" marL="1371600" marR="0" rtl="0" algn="l">
              <a:lnSpc>
                <a:spcPct val="90000"/>
              </a:lnSpc>
              <a:spcBef>
                <a:spcPts val="425"/>
              </a:spcBef>
              <a:spcAft>
                <a:spcPts val="0"/>
              </a:spcAft>
              <a:buClr>
                <a:schemeClr val="dk1"/>
              </a:buClr>
              <a:buSzPts val="1530"/>
              <a:buFont typeface="Arial"/>
              <a:buNone/>
              <a:defRPr b="1" i="0" sz="1530" u="none" cap="none" strike="noStrike">
                <a:solidFill>
                  <a:schemeClr val="dk1"/>
                </a:solidFill>
                <a:latin typeface="Cambria"/>
                <a:ea typeface="Cambria"/>
                <a:cs typeface="Cambria"/>
                <a:sym typeface="Cambria"/>
              </a:defRPr>
            </a:lvl3pPr>
            <a:lvl4pPr indent="-228600" lvl="3" marL="1828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4pPr>
            <a:lvl5pPr indent="-228600" lvl="4" marL="22860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5pPr>
            <a:lvl6pPr indent="-228600" lvl="5" marL="27432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6pPr>
            <a:lvl7pPr indent="-228600" lvl="6" marL="32004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7pPr>
            <a:lvl8pPr indent="-228600" lvl="7" marL="36576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8pPr>
            <a:lvl9pPr indent="-228600" lvl="8" marL="4114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9pPr>
          </a:lstStyle>
          <a:p/>
        </p:txBody>
      </p:sp>
      <p:sp>
        <p:nvSpPr>
          <p:cNvPr id="129" name="Google Shape;129;p20"/>
          <p:cNvSpPr txBox="1"/>
          <p:nvPr>
            <p:ph idx="4" type="body"/>
          </p:nvPr>
        </p:nvSpPr>
        <p:spPr>
          <a:xfrm>
            <a:off x="3934778" y="3340100"/>
            <a:ext cx="3304282" cy="4912784"/>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130" name="Google Shape;130;p20"/>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31" name="Google Shape;131;p20"/>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32" name="Google Shape;132;p20"/>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21"/>
          <p:cNvSpPr txBox="1"/>
          <p:nvPr>
            <p:ph type="title"/>
          </p:nvPr>
        </p:nvSpPr>
        <p:spPr>
          <a:xfrm>
            <a:off x="535365" y="609600"/>
            <a:ext cx="2506801" cy="21336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2720"/>
              <a:buFont typeface="Cambria"/>
              <a:buNone/>
              <a:defRPr b="0" i="0" sz="272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5" name="Google Shape;135;p21"/>
          <p:cNvSpPr txBox="1"/>
          <p:nvPr>
            <p:ph idx="1" type="body"/>
          </p:nvPr>
        </p:nvSpPr>
        <p:spPr>
          <a:xfrm>
            <a:off x="3304282" y="1316569"/>
            <a:ext cx="3934778" cy="6498167"/>
          </a:xfrm>
          <a:prstGeom prst="rect">
            <a:avLst/>
          </a:prstGeom>
          <a:noFill/>
          <a:ln>
            <a:noFill/>
          </a:ln>
        </p:spPr>
        <p:txBody>
          <a:bodyPr anchorCtr="0" anchor="t" bIns="45700" lIns="91425" spcFirstLastPara="1" rIns="91425" wrap="square" tIns="45700"/>
          <a:lstStyle>
            <a:lvl1pPr indent="-401320" lvl="0" marL="457200" marR="0" rtl="0" algn="l">
              <a:lnSpc>
                <a:spcPct val="90000"/>
              </a:lnSpc>
              <a:spcBef>
                <a:spcPts val="850"/>
              </a:spcBef>
              <a:spcAft>
                <a:spcPts val="0"/>
              </a:spcAft>
              <a:buClr>
                <a:schemeClr val="dk1"/>
              </a:buClr>
              <a:buSzPts val="2720"/>
              <a:buFont typeface="Arial"/>
              <a:buChar char="•"/>
              <a:defRPr b="0" i="0" sz="2720" u="none" cap="none" strike="noStrike">
                <a:solidFill>
                  <a:schemeClr val="dk1"/>
                </a:solidFill>
                <a:latin typeface="Cambria"/>
                <a:ea typeface="Cambria"/>
                <a:cs typeface="Cambria"/>
                <a:sym typeface="Cambria"/>
              </a:defRPr>
            </a:lvl1pPr>
            <a:lvl2pPr indent="-379730" lvl="1" marL="914400" marR="0" rtl="0" algn="l">
              <a:lnSpc>
                <a:spcPct val="90000"/>
              </a:lnSpc>
              <a:spcBef>
                <a:spcPts val="425"/>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2pPr>
            <a:lvl3pPr indent="-358139" lvl="2" marL="13716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3pPr>
            <a:lvl4pPr indent="-336550" lvl="3" marL="18288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4pPr>
            <a:lvl5pPr indent="-336550" lvl="4" marL="22860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5pPr>
            <a:lvl6pPr indent="-336550" lvl="5" marL="27432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6pPr>
            <a:lvl7pPr indent="-336550" lvl="6" marL="32004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7pPr>
            <a:lvl8pPr indent="-336550" lvl="7" marL="3657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8pPr>
            <a:lvl9pPr indent="-336550" lvl="8" marL="41148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9pPr>
          </a:lstStyle>
          <a:p/>
        </p:txBody>
      </p:sp>
      <p:sp>
        <p:nvSpPr>
          <p:cNvPr id="136" name="Google Shape;136;p21"/>
          <p:cNvSpPr txBox="1"/>
          <p:nvPr>
            <p:ph idx="2" type="body"/>
          </p:nvPr>
        </p:nvSpPr>
        <p:spPr>
          <a:xfrm>
            <a:off x="535365" y="2743200"/>
            <a:ext cx="2506801" cy="508211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850"/>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chemeClr val="dk1"/>
              </a:buClr>
              <a:buSzPts val="1190"/>
              <a:buFont typeface="Arial"/>
              <a:buNone/>
              <a:defRPr b="0" i="0" sz="1190" u="none" cap="none" strike="noStrike">
                <a:solidFill>
                  <a:schemeClr val="dk1"/>
                </a:solidFill>
                <a:latin typeface="Cambria"/>
                <a:ea typeface="Cambria"/>
                <a:cs typeface="Cambria"/>
                <a:sym typeface="Cambria"/>
              </a:defRPr>
            </a:lvl2pPr>
            <a:lvl3pPr indent="-228600" lvl="2" marL="1371600" marR="0" rtl="0" algn="l">
              <a:lnSpc>
                <a:spcPct val="90000"/>
              </a:lnSpc>
              <a:spcBef>
                <a:spcPts val="425"/>
              </a:spcBef>
              <a:spcAft>
                <a:spcPts val="0"/>
              </a:spcAft>
              <a:buClr>
                <a:schemeClr val="dk1"/>
              </a:buClr>
              <a:buSzPts val="1020"/>
              <a:buFont typeface="Arial"/>
              <a:buNone/>
              <a:defRPr b="0" i="0" sz="1020" u="none" cap="none" strike="noStrike">
                <a:solidFill>
                  <a:schemeClr val="dk1"/>
                </a:solidFill>
                <a:latin typeface="Cambria"/>
                <a:ea typeface="Cambria"/>
                <a:cs typeface="Cambria"/>
                <a:sym typeface="Cambria"/>
              </a:defRPr>
            </a:lvl3pPr>
            <a:lvl4pPr indent="-228600" lvl="3" marL="1828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4pPr>
            <a:lvl5pPr indent="-228600" lvl="4" marL="22860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5pPr>
            <a:lvl6pPr indent="-228600" lvl="5" marL="27432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6pPr>
            <a:lvl7pPr indent="-228600" lvl="6" marL="32004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7pPr>
            <a:lvl8pPr indent="-228600" lvl="7" marL="36576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8pPr>
            <a:lvl9pPr indent="-228600" lvl="8" marL="4114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9pPr>
          </a:lstStyle>
          <a:p/>
        </p:txBody>
      </p:sp>
      <p:sp>
        <p:nvSpPr>
          <p:cNvPr id="137" name="Google Shape;137;p21"/>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38" name="Google Shape;138;p21"/>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39" name="Google Shape;139;p21"/>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582930" y="1496484"/>
            <a:ext cx="6606600" cy="3183600"/>
          </a:xfrm>
          <a:prstGeom prst="rect">
            <a:avLst/>
          </a:prstGeom>
          <a:noFill/>
          <a:ln>
            <a:noFill/>
          </a:ln>
        </p:spPr>
        <p:txBody>
          <a:bodyPr anchorCtr="0" anchor="b" bIns="45700" lIns="91425" spcFirstLastPara="1" rIns="91425" wrap="square" tIns="45700"/>
          <a:lstStyle>
            <a:lvl1pPr lvl="0" marR="0" rtl="0" algn="ctr">
              <a:lnSpc>
                <a:spcPct val="90000"/>
              </a:lnSpc>
              <a:spcBef>
                <a:spcPts val="0"/>
              </a:spcBef>
              <a:spcAft>
                <a:spcPts val="0"/>
              </a:spcAft>
              <a:buClr>
                <a:schemeClr val="dk1"/>
              </a:buClr>
              <a:buSzPts val="5100"/>
              <a:buFont typeface="Cambria"/>
              <a:buNone/>
              <a:defRPr b="0" i="0" sz="510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3"/>
          <p:cNvSpPr txBox="1"/>
          <p:nvPr>
            <p:ph idx="1" type="subTitle"/>
          </p:nvPr>
        </p:nvSpPr>
        <p:spPr>
          <a:xfrm>
            <a:off x="971550" y="4802717"/>
            <a:ext cx="5829300" cy="2207700"/>
          </a:xfrm>
          <a:prstGeom prst="rect">
            <a:avLst/>
          </a:prstGeom>
          <a:noFill/>
          <a:ln>
            <a:noFill/>
          </a:ln>
        </p:spPr>
        <p:txBody>
          <a:bodyPr anchorCtr="0" anchor="t" bIns="45700" lIns="91425" spcFirstLastPara="1" rIns="91425" wrap="square" tIns="45700"/>
          <a:lstStyle>
            <a:lvl1pPr lvl="0" marR="0" rtl="0" algn="ctr">
              <a:lnSpc>
                <a:spcPct val="90000"/>
              </a:lnSpc>
              <a:spcBef>
                <a:spcPts val="850"/>
              </a:spcBef>
              <a:spcAft>
                <a:spcPts val="0"/>
              </a:spcAft>
              <a:buClr>
                <a:schemeClr val="dk1"/>
              </a:buClr>
              <a:buSzPts val="2040"/>
              <a:buFont typeface="Arial"/>
              <a:buNone/>
              <a:defRPr b="0" i="0" sz="2040" u="none" cap="none" strike="noStrike">
                <a:solidFill>
                  <a:schemeClr val="dk1"/>
                </a:solidFill>
                <a:latin typeface="Cambria"/>
                <a:ea typeface="Cambria"/>
                <a:cs typeface="Cambria"/>
                <a:sym typeface="Cambria"/>
              </a:defRPr>
            </a:lvl1pPr>
            <a:lvl2pPr lvl="1" marR="0" rtl="0" algn="ctr">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2pPr>
            <a:lvl3pPr lvl="2" marR="0" rtl="0" algn="ctr">
              <a:lnSpc>
                <a:spcPct val="90000"/>
              </a:lnSpc>
              <a:spcBef>
                <a:spcPts val="425"/>
              </a:spcBef>
              <a:spcAft>
                <a:spcPts val="0"/>
              </a:spcAft>
              <a:buClr>
                <a:schemeClr val="dk1"/>
              </a:buClr>
              <a:buSzPts val="1530"/>
              <a:buFont typeface="Arial"/>
              <a:buNone/>
              <a:defRPr b="0" i="0" sz="1530" u="none" cap="none" strike="noStrike">
                <a:solidFill>
                  <a:schemeClr val="dk1"/>
                </a:solidFill>
                <a:latin typeface="Cambria"/>
                <a:ea typeface="Cambria"/>
                <a:cs typeface="Cambria"/>
                <a:sym typeface="Cambria"/>
              </a:defRPr>
            </a:lvl3pPr>
            <a:lvl4pPr lvl="3"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4pPr>
            <a:lvl5pPr lvl="4"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5pPr>
            <a:lvl6pPr lvl="5"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6pPr>
            <a:lvl7pPr lvl="6"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7pPr>
            <a:lvl8pPr lvl="7"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8pPr>
            <a:lvl9pPr lvl="8" marR="0" rtl="0" algn="ctr">
              <a:lnSpc>
                <a:spcPct val="90000"/>
              </a:lnSpc>
              <a:spcBef>
                <a:spcPts val="425"/>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9pPr>
          </a:lstStyle>
          <a:p/>
        </p:txBody>
      </p:sp>
      <p:sp>
        <p:nvSpPr>
          <p:cNvPr id="24" name="Google Shape;24;p3"/>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25" name="Google Shape;25;p3"/>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26" name="Google Shape;26;p3"/>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4E9757"/>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4E9757"/>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4E9757"/>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4E9757"/>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4E9757"/>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4E9757"/>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4E9757"/>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4E9757"/>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4E9757"/>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22"/>
          <p:cNvSpPr txBox="1"/>
          <p:nvPr>
            <p:ph type="title"/>
          </p:nvPr>
        </p:nvSpPr>
        <p:spPr>
          <a:xfrm>
            <a:off x="535365" y="609600"/>
            <a:ext cx="2506801" cy="21336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2720"/>
              <a:buFont typeface="Cambria"/>
              <a:buNone/>
              <a:defRPr b="0" i="0" sz="272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2" name="Google Shape;142;p22"/>
          <p:cNvSpPr/>
          <p:nvPr>
            <p:ph idx="2" type="pic"/>
          </p:nvPr>
        </p:nvSpPr>
        <p:spPr>
          <a:xfrm>
            <a:off x="3304282" y="1316569"/>
            <a:ext cx="3934778" cy="6498167"/>
          </a:xfrm>
          <a:prstGeom prst="rect">
            <a:avLst/>
          </a:prstGeom>
          <a:noFill/>
          <a:ln>
            <a:noFill/>
          </a:ln>
        </p:spPr>
        <p:txBody>
          <a:bodyPr anchorCtr="0" anchor="t" bIns="45700" lIns="91425" spcFirstLastPara="1" rIns="91425" wrap="square" tIns="45700"/>
          <a:lstStyle>
            <a:lvl1pPr lvl="0" marR="0" rtl="0" algn="l">
              <a:lnSpc>
                <a:spcPct val="90000"/>
              </a:lnSpc>
              <a:spcBef>
                <a:spcPts val="850"/>
              </a:spcBef>
              <a:spcAft>
                <a:spcPts val="0"/>
              </a:spcAft>
              <a:buClr>
                <a:schemeClr val="dk1"/>
              </a:buClr>
              <a:buSzPts val="2720"/>
              <a:buFont typeface="Arial"/>
              <a:buNone/>
              <a:defRPr b="0" i="0" sz="2720" u="none" cap="none" strike="noStrike">
                <a:solidFill>
                  <a:schemeClr val="dk1"/>
                </a:solidFill>
                <a:latin typeface="Cambria"/>
                <a:ea typeface="Cambria"/>
                <a:cs typeface="Cambria"/>
                <a:sym typeface="Cambria"/>
              </a:defRPr>
            </a:lvl1pPr>
            <a:lvl2pPr lvl="1" marR="0" rtl="0" algn="l">
              <a:lnSpc>
                <a:spcPct val="90000"/>
              </a:lnSpc>
              <a:spcBef>
                <a:spcPts val="425"/>
              </a:spcBef>
              <a:spcAft>
                <a:spcPts val="0"/>
              </a:spcAft>
              <a:buClr>
                <a:schemeClr val="dk1"/>
              </a:buClr>
              <a:buSzPts val="2380"/>
              <a:buFont typeface="Arial"/>
              <a:buNone/>
              <a:defRPr b="0" i="0" sz="2380" u="none" cap="none" strike="noStrike">
                <a:solidFill>
                  <a:schemeClr val="dk1"/>
                </a:solidFill>
                <a:latin typeface="Cambria"/>
                <a:ea typeface="Cambria"/>
                <a:cs typeface="Cambria"/>
                <a:sym typeface="Cambria"/>
              </a:defRPr>
            </a:lvl2pPr>
            <a:lvl3pPr lvl="2" marR="0" rtl="0" algn="l">
              <a:lnSpc>
                <a:spcPct val="90000"/>
              </a:lnSpc>
              <a:spcBef>
                <a:spcPts val="425"/>
              </a:spcBef>
              <a:spcAft>
                <a:spcPts val="0"/>
              </a:spcAft>
              <a:buClr>
                <a:schemeClr val="dk1"/>
              </a:buClr>
              <a:buSzPts val="2040"/>
              <a:buFont typeface="Arial"/>
              <a:buNone/>
              <a:defRPr b="0" i="0" sz="2040" u="none" cap="none" strike="noStrike">
                <a:solidFill>
                  <a:schemeClr val="dk1"/>
                </a:solidFill>
                <a:latin typeface="Cambria"/>
                <a:ea typeface="Cambria"/>
                <a:cs typeface="Cambria"/>
                <a:sym typeface="Cambria"/>
              </a:defRPr>
            </a:lvl3pPr>
            <a:lvl4pPr lvl="3"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4pPr>
            <a:lvl5pPr lvl="4"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5pPr>
            <a:lvl6pPr lvl="5"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6pPr>
            <a:lvl7pPr lvl="6"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7pPr>
            <a:lvl8pPr lvl="7"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8pPr>
            <a:lvl9pPr lvl="8"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9pPr>
          </a:lstStyle>
          <a:p/>
        </p:txBody>
      </p:sp>
      <p:sp>
        <p:nvSpPr>
          <p:cNvPr id="143" name="Google Shape;143;p22"/>
          <p:cNvSpPr txBox="1"/>
          <p:nvPr>
            <p:ph idx="1" type="body"/>
          </p:nvPr>
        </p:nvSpPr>
        <p:spPr>
          <a:xfrm>
            <a:off x="535365" y="2743200"/>
            <a:ext cx="2506801" cy="5082117"/>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850"/>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chemeClr val="dk1"/>
              </a:buClr>
              <a:buSzPts val="1190"/>
              <a:buFont typeface="Arial"/>
              <a:buNone/>
              <a:defRPr b="0" i="0" sz="1190" u="none" cap="none" strike="noStrike">
                <a:solidFill>
                  <a:schemeClr val="dk1"/>
                </a:solidFill>
                <a:latin typeface="Cambria"/>
                <a:ea typeface="Cambria"/>
                <a:cs typeface="Cambria"/>
                <a:sym typeface="Cambria"/>
              </a:defRPr>
            </a:lvl2pPr>
            <a:lvl3pPr indent="-228600" lvl="2" marL="1371600" marR="0" rtl="0" algn="l">
              <a:lnSpc>
                <a:spcPct val="90000"/>
              </a:lnSpc>
              <a:spcBef>
                <a:spcPts val="425"/>
              </a:spcBef>
              <a:spcAft>
                <a:spcPts val="0"/>
              </a:spcAft>
              <a:buClr>
                <a:schemeClr val="dk1"/>
              </a:buClr>
              <a:buSzPts val="1020"/>
              <a:buFont typeface="Arial"/>
              <a:buNone/>
              <a:defRPr b="0" i="0" sz="1020" u="none" cap="none" strike="noStrike">
                <a:solidFill>
                  <a:schemeClr val="dk1"/>
                </a:solidFill>
                <a:latin typeface="Cambria"/>
                <a:ea typeface="Cambria"/>
                <a:cs typeface="Cambria"/>
                <a:sym typeface="Cambria"/>
              </a:defRPr>
            </a:lvl3pPr>
            <a:lvl4pPr indent="-228600" lvl="3" marL="1828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4pPr>
            <a:lvl5pPr indent="-228600" lvl="4" marL="22860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5pPr>
            <a:lvl6pPr indent="-228600" lvl="5" marL="27432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6pPr>
            <a:lvl7pPr indent="-228600" lvl="6" marL="32004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7pPr>
            <a:lvl8pPr indent="-228600" lvl="7" marL="36576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8pPr>
            <a:lvl9pPr indent="-228600" lvl="8" marL="4114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9pPr>
          </a:lstStyle>
          <a:p/>
        </p:txBody>
      </p:sp>
      <p:sp>
        <p:nvSpPr>
          <p:cNvPr id="144" name="Google Shape;144;p22"/>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45" name="Google Shape;145;p22"/>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46" name="Google Shape;146;p22"/>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47" name="Shape 147"/>
        <p:cNvGrpSpPr/>
        <p:nvPr/>
      </p:nvGrpSpPr>
      <p:grpSpPr>
        <a:xfrm>
          <a:off x="0" y="0"/>
          <a:ext cx="0" cy="0"/>
          <a:chOff x="0" y="0"/>
          <a:chExt cx="0" cy="0"/>
        </a:xfrm>
      </p:grpSpPr>
      <p:sp>
        <p:nvSpPr>
          <p:cNvPr id="148" name="Google Shape;148;p23"/>
          <p:cNvSpPr txBox="1"/>
          <p:nvPr>
            <p:ph type="title"/>
          </p:nvPr>
        </p:nvSpPr>
        <p:spPr>
          <a:xfrm>
            <a:off x="534353" y="486836"/>
            <a:ext cx="6703695" cy="1767417"/>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9" name="Google Shape;149;p23"/>
          <p:cNvSpPr txBox="1"/>
          <p:nvPr>
            <p:ph idx="1" type="body"/>
          </p:nvPr>
        </p:nvSpPr>
        <p:spPr>
          <a:xfrm rot="5400000">
            <a:off x="985308" y="1983211"/>
            <a:ext cx="5801784" cy="6703695"/>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150" name="Google Shape;150;p23"/>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51" name="Google Shape;151;p23"/>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52" name="Google Shape;152;p23"/>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24"/>
          <p:cNvSpPr txBox="1"/>
          <p:nvPr>
            <p:ph type="title"/>
          </p:nvPr>
        </p:nvSpPr>
        <p:spPr>
          <a:xfrm rot="5400000">
            <a:off x="2525527" y="3523431"/>
            <a:ext cx="7749117" cy="1675924"/>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5" name="Google Shape;155;p24"/>
          <p:cNvSpPr txBox="1"/>
          <p:nvPr>
            <p:ph idx="1" type="body"/>
          </p:nvPr>
        </p:nvSpPr>
        <p:spPr>
          <a:xfrm rot="5400000">
            <a:off x="-874897" y="1896084"/>
            <a:ext cx="7749117" cy="4930616"/>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156" name="Google Shape;156;p24"/>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57" name="Google Shape;157;p24"/>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58" name="Google Shape;158;p24"/>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530305" y="2279653"/>
            <a:ext cx="6703800" cy="38037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5100"/>
              <a:buFont typeface="Cambria"/>
              <a:buNone/>
              <a:defRPr b="0" i="0" sz="510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Google Shape;29;p4"/>
          <p:cNvSpPr txBox="1"/>
          <p:nvPr>
            <p:ph idx="1" type="body"/>
          </p:nvPr>
        </p:nvSpPr>
        <p:spPr>
          <a:xfrm>
            <a:off x="530305" y="6119286"/>
            <a:ext cx="6703800" cy="20001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850"/>
              </a:spcBef>
              <a:spcAft>
                <a:spcPts val="0"/>
              </a:spcAft>
              <a:buClr>
                <a:schemeClr val="dk1"/>
              </a:buClr>
              <a:buSzPts val="2040"/>
              <a:buFont typeface="Arial"/>
              <a:buNone/>
              <a:defRPr b="0" i="0" sz="204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rgbClr val="888888"/>
              </a:buClr>
              <a:buSzPts val="1700"/>
              <a:buFont typeface="Arial"/>
              <a:buNone/>
              <a:defRPr b="0" i="0" sz="1700" u="none" cap="none" strike="noStrike">
                <a:solidFill>
                  <a:srgbClr val="888888"/>
                </a:solidFill>
                <a:latin typeface="Cambria"/>
                <a:ea typeface="Cambria"/>
                <a:cs typeface="Cambria"/>
                <a:sym typeface="Cambria"/>
              </a:defRPr>
            </a:lvl2pPr>
            <a:lvl3pPr indent="-228600" lvl="2" marL="1371600" marR="0" rtl="0" algn="l">
              <a:lnSpc>
                <a:spcPct val="90000"/>
              </a:lnSpc>
              <a:spcBef>
                <a:spcPts val="425"/>
              </a:spcBef>
              <a:spcAft>
                <a:spcPts val="0"/>
              </a:spcAft>
              <a:buClr>
                <a:srgbClr val="888888"/>
              </a:buClr>
              <a:buSzPts val="1530"/>
              <a:buFont typeface="Arial"/>
              <a:buNone/>
              <a:defRPr b="0" i="0" sz="1530" u="none" cap="none" strike="noStrike">
                <a:solidFill>
                  <a:srgbClr val="888888"/>
                </a:solidFill>
                <a:latin typeface="Cambria"/>
                <a:ea typeface="Cambria"/>
                <a:cs typeface="Cambria"/>
                <a:sym typeface="Cambria"/>
              </a:defRPr>
            </a:lvl3pPr>
            <a:lvl4pPr indent="-228600" lvl="3" marL="18288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4pPr>
            <a:lvl5pPr indent="-228600" lvl="4" marL="22860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5pPr>
            <a:lvl6pPr indent="-228600" lvl="5" marL="27432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6pPr>
            <a:lvl7pPr indent="-228600" lvl="6" marL="32004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7pPr>
            <a:lvl8pPr indent="-228600" lvl="7" marL="36576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8pPr>
            <a:lvl9pPr indent="-228600" lvl="8" marL="4114800" marR="0" rtl="0" algn="l">
              <a:lnSpc>
                <a:spcPct val="90000"/>
              </a:lnSpc>
              <a:spcBef>
                <a:spcPts val="425"/>
              </a:spcBef>
              <a:spcAft>
                <a:spcPts val="0"/>
              </a:spcAft>
              <a:buClr>
                <a:srgbClr val="888888"/>
              </a:buClr>
              <a:buSzPts val="1360"/>
              <a:buFont typeface="Arial"/>
              <a:buNone/>
              <a:defRPr b="0" i="0" sz="1360" u="none" cap="none" strike="noStrike">
                <a:solidFill>
                  <a:srgbClr val="888888"/>
                </a:solidFill>
                <a:latin typeface="Cambria"/>
                <a:ea typeface="Cambria"/>
                <a:cs typeface="Cambria"/>
                <a:sym typeface="Cambria"/>
              </a:defRPr>
            </a:lvl9pPr>
          </a:lstStyle>
          <a:p/>
        </p:txBody>
      </p:sp>
      <p:sp>
        <p:nvSpPr>
          <p:cNvPr id="30" name="Google Shape;30;p4"/>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31" name="Google Shape;31;p4"/>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32" name="Google Shape;32;p4"/>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FFFFFF"/>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FFFFFF"/>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FFFFFF"/>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FFFFFF"/>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FFFFFF"/>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FFFFFF"/>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FFFFFF"/>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FFFFFF"/>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FFFFFF"/>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534353" y="486836"/>
            <a:ext cx="6703800" cy="17673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 name="Google Shape;35;p5"/>
          <p:cNvSpPr txBox="1"/>
          <p:nvPr>
            <p:ph idx="1" type="body"/>
          </p:nvPr>
        </p:nvSpPr>
        <p:spPr>
          <a:xfrm>
            <a:off x="534353" y="2434167"/>
            <a:ext cx="3303300" cy="5801700"/>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36" name="Google Shape;36;p5"/>
          <p:cNvSpPr txBox="1"/>
          <p:nvPr>
            <p:ph idx="2" type="body"/>
          </p:nvPr>
        </p:nvSpPr>
        <p:spPr>
          <a:xfrm>
            <a:off x="3934778" y="2434167"/>
            <a:ext cx="3303300" cy="5801700"/>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37" name="Google Shape;37;p5"/>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38" name="Google Shape;38;p5"/>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39" name="Google Shape;39;p5"/>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535365" y="486836"/>
            <a:ext cx="6703800" cy="17673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2" name="Google Shape;42;p6"/>
          <p:cNvSpPr txBox="1"/>
          <p:nvPr>
            <p:ph idx="1" type="body"/>
          </p:nvPr>
        </p:nvSpPr>
        <p:spPr>
          <a:xfrm>
            <a:off x="535366" y="2241551"/>
            <a:ext cx="3288000" cy="1098600"/>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850"/>
              </a:spcBef>
              <a:spcAft>
                <a:spcPts val="0"/>
              </a:spcAft>
              <a:buClr>
                <a:schemeClr val="dk1"/>
              </a:buClr>
              <a:buSzPts val="2040"/>
              <a:buFont typeface="Arial"/>
              <a:buNone/>
              <a:defRPr b="1" i="0" sz="204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chemeClr val="dk1"/>
              </a:buClr>
              <a:buSzPts val="1700"/>
              <a:buFont typeface="Arial"/>
              <a:buNone/>
              <a:defRPr b="1" i="0" sz="1700" u="none" cap="none" strike="noStrike">
                <a:solidFill>
                  <a:schemeClr val="dk1"/>
                </a:solidFill>
                <a:latin typeface="Cambria"/>
                <a:ea typeface="Cambria"/>
                <a:cs typeface="Cambria"/>
                <a:sym typeface="Cambria"/>
              </a:defRPr>
            </a:lvl2pPr>
            <a:lvl3pPr indent="-228600" lvl="2" marL="1371600" marR="0" rtl="0" algn="l">
              <a:lnSpc>
                <a:spcPct val="90000"/>
              </a:lnSpc>
              <a:spcBef>
                <a:spcPts val="425"/>
              </a:spcBef>
              <a:spcAft>
                <a:spcPts val="0"/>
              </a:spcAft>
              <a:buClr>
                <a:schemeClr val="dk1"/>
              </a:buClr>
              <a:buSzPts val="1530"/>
              <a:buFont typeface="Arial"/>
              <a:buNone/>
              <a:defRPr b="1" i="0" sz="1530" u="none" cap="none" strike="noStrike">
                <a:solidFill>
                  <a:schemeClr val="dk1"/>
                </a:solidFill>
                <a:latin typeface="Cambria"/>
                <a:ea typeface="Cambria"/>
                <a:cs typeface="Cambria"/>
                <a:sym typeface="Cambria"/>
              </a:defRPr>
            </a:lvl3pPr>
            <a:lvl4pPr indent="-228600" lvl="3" marL="1828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4pPr>
            <a:lvl5pPr indent="-228600" lvl="4" marL="22860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5pPr>
            <a:lvl6pPr indent="-228600" lvl="5" marL="27432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6pPr>
            <a:lvl7pPr indent="-228600" lvl="6" marL="32004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7pPr>
            <a:lvl8pPr indent="-228600" lvl="7" marL="36576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8pPr>
            <a:lvl9pPr indent="-228600" lvl="8" marL="4114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9pPr>
          </a:lstStyle>
          <a:p/>
        </p:txBody>
      </p:sp>
      <p:sp>
        <p:nvSpPr>
          <p:cNvPr id="43" name="Google Shape;43;p6"/>
          <p:cNvSpPr txBox="1"/>
          <p:nvPr>
            <p:ph idx="2" type="body"/>
          </p:nvPr>
        </p:nvSpPr>
        <p:spPr>
          <a:xfrm>
            <a:off x="535366" y="3340100"/>
            <a:ext cx="3288000" cy="4912800"/>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44" name="Google Shape;44;p6"/>
          <p:cNvSpPr txBox="1"/>
          <p:nvPr>
            <p:ph idx="3" type="body"/>
          </p:nvPr>
        </p:nvSpPr>
        <p:spPr>
          <a:xfrm>
            <a:off x="3934778" y="2241551"/>
            <a:ext cx="3304200" cy="1098600"/>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850"/>
              </a:spcBef>
              <a:spcAft>
                <a:spcPts val="0"/>
              </a:spcAft>
              <a:buClr>
                <a:schemeClr val="dk1"/>
              </a:buClr>
              <a:buSzPts val="2040"/>
              <a:buFont typeface="Arial"/>
              <a:buNone/>
              <a:defRPr b="1" i="0" sz="204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chemeClr val="dk1"/>
              </a:buClr>
              <a:buSzPts val="1700"/>
              <a:buFont typeface="Arial"/>
              <a:buNone/>
              <a:defRPr b="1" i="0" sz="1700" u="none" cap="none" strike="noStrike">
                <a:solidFill>
                  <a:schemeClr val="dk1"/>
                </a:solidFill>
                <a:latin typeface="Cambria"/>
                <a:ea typeface="Cambria"/>
                <a:cs typeface="Cambria"/>
                <a:sym typeface="Cambria"/>
              </a:defRPr>
            </a:lvl2pPr>
            <a:lvl3pPr indent="-228600" lvl="2" marL="1371600" marR="0" rtl="0" algn="l">
              <a:lnSpc>
                <a:spcPct val="90000"/>
              </a:lnSpc>
              <a:spcBef>
                <a:spcPts val="425"/>
              </a:spcBef>
              <a:spcAft>
                <a:spcPts val="0"/>
              </a:spcAft>
              <a:buClr>
                <a:schemeClr val="dk1"/>
              </a:buClr>
              <a:buSzPts val="1530"/>
              <a:buFont typeface="Arial"/>
              <a:buNone/>
              <a:defRPr b="1" i="0" sz="1530" u="none" cap="none" strike="noStrike">
                <a:solidFill>
                  <a:schemeClr val="dk1"/>
                </a:solidFill>
                <a:latin typeface="Cambria"/>
                <a:ea typeface="Cambria"/>
                <a:cs typeface="Cambria"/>
                <a:sym typeface="Cambria"/>
              </a:defRPr>
            </a:lvl3pPr>
            <a:lvl4pPr indent="-228600" lvl="3" marL="1828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4pPr>
            <a:lvl5pPr indent="-228600" lvl="4" marL="22860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5pPr>
            <a:lvl6pPr indent="-228600" lvl="5" marL="27432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6pPr>
            <a:lvl7pPr indent="-228600" lvl="6" marL="32004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7pPr>
            <a:lvl8pPr indent="-228600" lvl="7" marL="36576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8pPr>
            <a:lvl9pPr indent="-228600" lvl="8" marL="4114800" marR="0" rtl="0" algn="l">
              <a:lnSpc>
                <a:spcPct val="90000"/>
              </a:lnSpc>
              <a:spcBef>
                <a:spcPts val="425"/>
              </a:spcBef>
              <a:spcAft>
                <a:spcPts val="0"/>
              </a:spcAft>
              <a:buClr>
                <a:schemeClr val="dk1"/>
              </a:buClr>
              <a:buSzPts val="1360"/>
              <a:buFont typeface="Arial"/>
              <a:buNone/>
              <a:defRPr b="1" i="0" sz="1360" u="none" cap="none" strike="noStrike">
                <a:solidFill>
                  <a:schemeClr val="dk1"/>
                </a:solidFill>
                <a:latin typeface="Cambria"/>
                <a:ea typeface="Cambria"/>
                <a:cs typeface="Cambria"/>
                <a:sym typeface="Cambria"/>
              </a:defRPr>
            </a:lvl9pPr>
          </a:lstStyle>
          <a:p/>
        </p:txBody>
      </p:sp>
      <p:sp>
        <p:nvSpPr>
          <p:cNvPr id="45" name="Google Shape;45;p6"/>
          <p:cNvSpPr txBox="1"/>
          <p:nvPr>
            <p:ph idx="4" type="body"/>
          </p:nvPr>
        </p:nvSpPr>
        <p:spPr>
          <a:xfrm>
            <a:off x="3934778" y="3340100"/>
            <a:ext cx="3304200" cy="4912800"/>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46" name="Google Shape;46;p6"/>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47" name="Google Shape;47;p6"/>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48" name="Google Shape;48;p6"/>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534353" y="486836"/>
            <a:ext cx="6703800" cy="17673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1" name="Google Shape;51;p7"/>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52" name="Google Shape;52;p7"/>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53" name="Google Shape;53;p7"/>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56" name="Google Shape;56;p8"/>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57" name="Google Shape;57;p8"/>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535365" y="609600"/>
            <a:ext cx="2506800" cy="21336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2720"/>
              <a:buFont typeface="Cambria"/>
              <a:buNone/>
              <a:defRPr b="0" i="0" sz="272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0" name="Google Shape;60;p9"/>
          <p:cNvSpPr txBox="1"/>
          <p:nvPr>
            <p:ph idx="1" type="body"/>
          </p:nvPr>
        </p:nvSpPr>
        <p:spPr>
          <a:xfrm>
            <a:off x="3304282" y="1316569"/>
            <a:ext cx="3934800" cy="6498300"/>
          </a:xfrm>
          <a:prstGeom prst="rect">
            <a:avLst/>
          </a:prstGeom>
          <a:noFill/>
          <a:ln>
            <a:noFill/>
          </a:ln>
        </p:spPr>
        <p:txBody>
          <a:bodyPr anchorCtr="0" anchor="t" bIns="45700" lIns="91425" spcFirstLastPara="1" rIns="91425" wrap="square" tIns="45700"/>
          <a:lstStyle>
            <a:lvl1pPr indent="-401320" lvl="0" marL="457200" marR="0" rtl="0" algn="l">
              <a:lnSpc>
                <a:spcPct val="90000"/>
              </a:lnSpc>
              <a:spcBef>
                <a:spcPts val="850"/>
              </a:spcBef>
              <a:spcAft>
                <a:spcPts val="0"/>
              </a:spcAft>
              <a:buClr>
                <a:schemeClr val="dk1"/>
              </a:buClr>
              <a:buSzPts val="2720"/>
              <a:buFont typeface="Arial"/>
              <a:buChar char="•"/>
              <a:defRPr b="0" i="0" sz="2720" u="none" cap="none" strike="noStrike">
                <a:solidFill>
                  <a:schemeClr val="dk1"/>
                </a:solidFill>
                <a:latin typeface="Cambria"/>
                <a:ea typeface="Cambria"/>
                <a:cs typeface="Cambria"/>
                <a:sym typeface="Cambria"/>
              </a:defRPr>
            </a:lvl1pPr>
            <a:lvl2pPr indent="-379730" lvl="1" marL="914400" marR="0" rtl="0" algn="l">
              <a:lnSpc>
                <a:spcPct val="90000"/>
              </a:lnSpc>
              <a:spcBef>
                <a:spcPts val="425"/>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2pPr>
            <a:lvl3pPr indent="-358139" lvl="2" marL="13716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3pPr>
            <a:lvl4pPr indent="-336550" lvl="3" marL="18288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4pPr>
            <a:lvl5pPr indent="-336550" lvl="4" marL="22860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5pPr>
            <a:lvl6pPr indent="-336550" lvl="5" marL="27432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6pPr>
            <a:lvl7pPr indent="-336550" lvl="6" marL="32004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7pPr>
            <a:lvl8pPr indent="-336550" lvl="7" marL="3657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8pPr>
            <a:lvl9pPr indent="-336550" lvl="8" marL="41148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9pPr>
          </a:lstStyle>
          <a:p/>
        </p:txBody>
      </p:sp>
      <p:sp>
        <p:nvSpPr>
          <p:cNvPr id="61" name="Google Shape;61;p9"/>
          <p:cNvSpPr txBox="1"/>
          <p:nvPr>
            <p:ph idx="2" type="body"/>
          </p:nvPr>
        </p:nvSpPr>
        <p:spPr>
          <a:xfrm>
            <a:off x="535365" y="2743200"/>
            <a:ext cx="2506800" cy="50820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850"/>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chemeClr val="dk1"/>
              </a:buClr>
              <a:buSzPts val="1190"/>
              <a:buFont typeface="Arial"/>
              <a:buNone/>
              <a:defRPr b="0" i="0" sz="1190" u="none" cap="none" strike="noStrike">
                <a:solidFill>
                  <a:schemeClr val="dk1"/>
                </a:solidFill>
                <a:latin typeface="Cambria"/>
                <a:ea typeface="Cambria"/>
                <a:cs typeface="Cambria"/>
                <a:sym typeface="Cambria"/>
              </a:defRPr>
            </a:lvl2pPr>
            <a:lvl3pPr indent="-228600" lvl="2" marL="1371600" marR="0" rtl="0" algn="l">
              <a:lnSpc>
                <a:spcPct val="90000"/>
              </a:lnSpc>
              <a:spcBef>
                <a:spcPts val="425"/>
              </a:spcBef>
              <a:spcAft>
                <a:spcPts val="0"/>
              </a:spcAft>
              <a:buClr>
                <a:schemeClr val="dk1"/>
              </a:buClr>
              <a:buSzPts val="1020"/>
              <a:buFont typeface="Arial"/>
              <a:buNone/>
              <a:defRPr b="0" i="0" sz="1020" u="none" cap="none" strike="noStrike">
                <a:solidFill>
                  <a:schemeClr val="dk1"/>
                </a:solidFill>
                <a:latin typeface="Cambria"/>
                <a:ea typeface="Cambria"/>
                <a:cs typeface="Cambria"/>
                <a:sym typeface="Cambria"/>
              </a:defRPr>
            </a:lvl3pPr>
            <a:lvl4pPr indent="-228600" lvl="3" marL="1828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4pPr>
            <a:lvl5pPr indent="-228600" lvl="4" marL="22860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5pPr>
            <a:lvl6pPr indent="-228600" lvl="5" marL="27432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6pPr>
            <a:lvl7pPr indent="-228600" lvl="6" marL="32004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7pPr>
            <a:lvl8pPr indent="-228600" lvl="7" marL="36576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8pPr>
            <a:lvl9pPr indent="-228600" lvl="8" marL="4114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9pPr>
          </a:lstStyle>
          <a:p/>
        </p:txBody>
      </p:sp>
      <p:sp>
        <p:nvSpPr>
          <p:cNvPr id="62" name="Google Shape;62;p9"/>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63" name="Google Shape;63;p9"/>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64" name="Google Shape;64;p9"/>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535365" y="609600"/>
            <a:ext cx="2506800" cy="21336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2720"/>
              <a:buFont typeface="Cambria"/>
              <a:buNone/>
              <a:defRPr b="0" i="0" sz="272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7" name="Google Shape;67;p10"/>
          <p:cNvSpPr/>
          <p:nvPr>
            <p:ph idx="2" type="pic"/>
          </p:nvPr>
        </p:nvSpPr>
        <p:spPr>
          <a:xfrm>
            <a:off x="3304282" y="1316569"/>
            <a:ext cx="3934800" cy="6498300"/>
          </a:xfrm>
          <a:prstGeom prst="rect">
            <a:avLst/>
          </a:prstGeom>
          <a:noFill/>
          <a:ln>
            <a:noFill/>
          </a:ln>
        </p:spPr>
        <p:txBody>
          <a:bodyPr anchorCtr="0" anchor="t" bIns="45700" lIns="91425" spcFirstLastPara="1" rIns="91425" wrap="square" tIns="45700"/>
          <a:lstStyle>
            <a:lvl1pPr lvl="0" marR="0" rtl="0" algn="l">
              <a:lnSpc>
                <a:spcPct val="90000"/>
              </a:lnSpc>
              <a:spcBef>
                <a:spcPts val="850"/>
              </a:spcBef>
              <a:spcAft>
                <a:spcPts val="0"/>
              </a:spcAft>
              <a:buClr>
                <a:schemeClr val="dk1"/>
              </a:buClr>
              <a:buSzPts val="2720"/>
              <a:buFont typeface="Arial"/>
              <a:buNone/>
              <a:defRPr b="0" i="0" sz="2720" u="none" cap="none" strike="noStrike">
                <a:solidFill>
                  <a:schemeClr val="dk1"/>
                </a:solidFill>
                <a:latin typeface="Cambria"/>
                <a:ea typeface="Cambria"/>
                <a:cs typeface="Cambria"/>
                <a:sym typeface="Cambria"/>
              </a:defRPr>
            </a:lvl1pPr>
            <a:lvl2pPr lvl="1" marR="0" rtl="0" algn="l">
              <a:lnSpc>
                <a:spcPct val="90000"/>
              </a:lnSpc>
              <a:spcBef>
                <a:spcPts val="425"/>
              </a:spcBef>
              <a:spcAft>
                <a:spcPts val="0"/>
              </a:spcAft>
              <a:buClr>
                <a:schemeClr val="dk1"/>
              </a:buClr>
              <a:buSzPts val="2380"/>
              <a:buFont typeface="Arial"/>
              <a:buNone/>
              <a:defRPr b="0" i="0" sz="2380" u="none" cap="none" strike="noStrike">
                <a:solidFill>
                  <a:schemeClr val="dk1"/>
                </a:solidFill>
                <a:latin typeface="Cambria"/>
                <a:ea typeface="Cambria"/>
                <a:cs typeface="Cambria"/>
                <a:sym typeface="Cambria"/>
              </a:defRPr>
            </a:lvl2pPr>
            <a:lvl3pPr lvl="2" marR="0" rtl="0" algn="l">
              <a:lnSpc>
                <a:spcPct val="90000"/>
              </a:lnSpc>
              <a:spcBef>
                <a:spcPts val="425"/>
              </a:spcBef>
              <a:spcAft>
                <a:spcPts val="0"/>
              </a:spcAft>
              <a:buClr>
                <a:schemeClr val="dk1"/>
              </a:buClr>
              <a:buSzPts val="2040"/>
              <a:buFont typeface="Arial"/>
              <a:buNone/>
              <a:defRPr b="0" i="0" sz="2040" u="none" cap="none" strike="noStrike">
                <a:solidFill>
                  <a:schemeClr val="dk1"/>
                </a:solidFill>
                <a:latin typeface="Cambria"/>
                <a:ea typeface="Cambria"/>
                <a:cs typeface="Cambria"/>
                <a:sym typeface="Cambria"/>
              </a:defRPr>
            </a:lvl3pPr>
            <a:lvl4pPr lvl="3"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4pPr>
            <a:lvl5pPr lvl="4"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5pPr>
            <a:lvl6pPr lvl="5"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6pPr>
            <a:lvl7pPr lvl="6"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7pPr>
            <a:lvl8pPr lvl="7"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8pPr>
            <a:lvl9pPr lvl="8"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mbria"/>
                <a:ea typeface="Cambria"/>
                <a:cs typeface="Cambria"/>
                <a:sym typeface="Cambria"/>
              </a:defRPr>
            </a:lvl9pPr>
          </a:lstStyle>
          <a:p/>
        </p:txBody>
      </p:sp>
      <p:sp>
        <p:nvSpPr>
          <p:cNvPr id="68" name="Google Shape;68;p10"/>
          <p:cNvSpPr txBox="1"/>
          <p:nvPr>
            <p:ph idx="1" type="body"/>
          </p:nvPr>
        </p:nvSpPr>
        <p:spPr>
          <a:xfrm>
            <a:off x="535365" y="2743200"/>
            <a:ext cx="2506800" cy="50820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850"/>
              </a:spcBef>
              <a:spcAft>
                <a:spcPts val="0"/>
              </a:spcAft>
              <a:buClr>
                <a:schemeClr val="dk1"/>
              </a:buClr>
              <a:buSzPts val="1360"/>
              <a:buFont typeface="Arial"/>
              <a:buNone/>
              <a:defRPr b="0" i="0" sz="1360" u="none" cap="none" strike="noStrike">
                <a:solidFill>
                  <a:schemeClr val="dk1"/>
                </a:solidFill>
                <a:latin typeface="Cambria"/>
                <a:ea typeface="Cambria"/>
                <a:cs typeface="Cambria"/>
                <a:sym typeface="Cambria"/>
              </a:defRPr>
            </a:lvl1pPr>
            <a:lvl2pPr indent="-228600" lvl="1" marL="914400" marR="0" rtl="0" algn="l">
              <a:lnSpc>
                <a:spcPct val="90000"/>
              </a:lnSpc>
              <a:spcBef>
                <a:spcPts val="425"/>
              </a:spcBef>
              <a:spcAft>
                <a:spcPts val="0"/>
              </a:spcAft>
              <a:buClr>
                <a:schemeClr val="dk1"/>
              </a:buClr>
              <a:buSzPts val="1190"/>
              <a:buFont typeface="Arial"/>
              <a:buNone/>
              <a:defRPr b="0" i="0" sz="1190" u="none" cap="none" strike="noStrike">
                <a:solidFill>
                  <a:schemeClr val="dk1"/>
                </a:solidFill>
                <a:latin typeface="Cambria"/>
                <a:ea typeface="Cambria"/>
                <a:cs typeface="Cambria"/>
                <a:sym typeface="Cambria"/>
              </a:defRPr>
            </a:lvl2pPr>
            <a:lvl3pPr indent="-228600" lvl="2" marL="1371600" marR="0" rtl="0" algn="l">
              <a:lnSpc>
                <a:spcPct val="90000"/>
              </a:lnSpc>
              <a:spcBef>
                <a:spcPts val="425"/>
              </a:spcBef>
              <a:spcAft>
                <a:spcPts val="0"/>
              </a:spcAft>
              <a:buClr>
                <a:schemeClr val="dk1"/>
              </a:buClr>
              <a:buSzPts val="1020"/>
              <a:buFont typeface="Arial"/>
              <a:buNone/>
              <a:defRPr b="0" i="0" sz="1020" u="none" cap="none" strike="noStrike">
                <a:solidFill>
                  <a:schemeClr val="dk1"/>
                </a:solidFill>
                <a:latin typeface="Cambria"/>
                <a:ea typeface="Cambria"/>
                <a:cs typeface="Cambria"/>
                <a:sym typeface="Cambria"/>
              </a:defRPr>
            </a:lvl3pPr>
            <a:lvl4pPr indent="-228600" lvl="3" marL="1828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4pPr>
            <a:lvl5pPr indent="-228600" lvl="4" marL="22860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5pPr>
            <a:lvl6pPr indent="-228600" lvl="5" marL="27432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6pPr>
            <a:lvl7pPr indent="-228600" lvl="6" marL="32004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7pPr>
            <a:lvl8pPr indent="-228600" lvl="7" marL="36576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8pPr>
            <a:lvl9pPr indent="-228600" lvl="8" marL="4114800" marR="0" rtl="0" algn="l">
              <a:lnSpc>
                <a:spcPct val="90000"/>
              </a:lnSpc>
              <a:spcBef>
                <a:spcPts val="425"/>
              </a:spcBef>
              <a:spcAft>
                <a:spcPts val="0"/>
              </a:spcAft>
              <a:buClr>
                <a:schemeClr val="dk1"/>
              </a:buClr>
              <a:buSzPts val="850"/>
              <a:buFont typeface="Arial"/>
              <a:buNone/>
              <a:defRPr b="0" i="0" sz="850" u="none" cap="none" strike="noStrike">
                <a:solidFill>
                  <a:schemeClr val="dk1"/>
                </a:solidFill>
                <a:latin typeface="Cambria"/>
                <a:ea typeface="Cambria"/>
                <a:cs typeface="Cambria"/>
                <a:sym typeface="Cambria"/>
              </a:defRPr>
            </a:lvl9pPr>
          </a:lstStyle>
          <a:p/>
        </p:txBody>
      </p:sp>
      <p:sp>
        <p:nvSpPr>
          <p:cNvPr id="69" name="Google Shape;69;p10"/>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70" name="Google Shape;70;p10"/>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71" name="Google Shape;71;p10"/>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534353" y="486836"/>
            <a:ext cx="6703800" cy="17673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534353" y="2434167"/>
            <a:ext cx="6703800" cy="5801700"/>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12" name="Google Shape;12;p1"/>
          <p:cNvSpPr txBox="1"/>
          <p:nvPr>
            <p:ph idx="10" type="dt"/>
          </p:nvPr>
        </p:nvSpPr>
        <p:spPr>
          <a:xfrm>
            <a:off x="534353" y="8475136"/>
            <a:ext cx="1748700" cy="4869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3" name="Google Shape;13;p1"/>
          <p:cNvSpPr txBox="1"/>
          <p:nvPr>
            <p:ph idx="11" type="ftr"/>
          </p:nvPr>
        </p:nvSpPr>
        <p:spPr>
          <a:xfrm>
            <a:off x="2574608" y="8475136"/>
            <a:ext cx="2623200" cy="4869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14" name="Google Shape;14;p1"/>
          <p:cNvSpPr txBox="1"/>
          <p:nvPr>
            <p:ph idx="12" type="sldNum"/>
          </p:nvPr>
        </p:nvSpPr>
        <p:spPr>
          <a:xfrm>
            <a:off x="5489258" y="8475136"/>
            <a:ext cx="1748700" cy="486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595959"/>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534353" y="486836"/>
            <a:ext cx="6703695" cy="1767417"/>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3740"/>
              <a:buFont typeface="Cambria"/>
              <a:buNone/>
              <a:defRPr b="0" i="0" sz="3740" u="none" cap="none" strike="noStrike">
                <a:solidFill>
                  <a:schemeClr val="dk1"/>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13"/>
          <p:cNvSpPr txBox="1"/>
          <p:nvPr>
            <p:ph idx="1" type="body"/>
          </p:nvPr>
        </p:nvSpPr>
        <p:spPr>
          <a:xfrm>
            <a:off x="534353" y="2434167"/>
            <a:ext cx="6703695" cy="5801784"/>
          </a:xfrm>
          <a:prstGeom prst="rect">
            <a:avLst/>
          </a:prstGeom>
          <a:noFill/>
          <a:ln>
            <a:noFill/>
          </a:ln>
        </p:spPr>
        <p:txBody>
          <a:bodyPr anchorCtr="0" anchor="t" bIns="45700" lIns="91425" spcFirstLastPara="1" rIns="91425" wrap="square" tIns="45700"/>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mbria"/>
                <a:ea typeface="Cambria"/>
                <a:cs typeface="Cambria"/>
                <a:sym typeface="Cambria"/>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mbria"/>
                <a:ea typeface="Cambria"/>
                <a:cs typeface="Cambria"/>
                <a:sym typeface="Cambria"/>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mbria"/>
                <a:ea typeface="Cambria"/>
                <a:cs typeface="Cambria"/>
                <a:sym typeface="Cambria"/>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mbria"/>
                <a:ea typeface="Cambria"/>
                <a:cs typeface="Cambria"/>
                <a:sym typeface="Cambria"/>
              </a:defRPr>
            </a:lvl9pPr>
          </a:lstStyle>
          <a:p/>
        </p:txBody>
      </p:sp>
      <p:sp>
        <p:nvSpPr>
          <p:cNvPr id="87" name="Google Shape;87;p13"/>
          <p:cNvSpPr txBox="1"/>
          <p:nvPr>
            <p:ph idx="10" type="dt"/>
          </p:nvPr>
        </p:nvSpPr>
        <p:spPr>
          <a:xfrm>
            <a:off x="534353" y="8475136"/>
            <a:ext cx="1748790" cy="486833"/>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88" name="Google Shape;88;p13"/>
          <p:cNvSpPr txBox="1"/>
          <p:nvPr>
            <p:ph idx="11" type="ftr"/>
          </p:nvPr>
        </p:nvSpPr>
        <p:spPr>
          <a:xfrm>
            <a:off x="2574608" y="8475136"/>
            <a:ext cx="2623185" cy="486833"/>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020" u="none" cap="none" strike="noStrike">
                <a:solidFill>
                  <a:srgbClr val="888888"/>
                </a:solidFill>
                <a:latin typeface="Cambria"/>
                <a:ea typeface="Cambria"/>
                <a:cs typeface="Cambria"/>
                <a:sym typeface="Cambr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mbria"/>
                <a:ea typeface="Cambria"/>
                <a:cs typeface="Cambria"/>
                <a:sym typeface="Cambria"/>
              </a:defRPr>
            </a:lvl9pPr>
          </a:lstStyle>
          <a:p/>
        </p:txBody>
      </p:sp>
      <p:sp>
        <p:nvSpPr>
          <p:cNvPr id="89" name="Google Shape;89;p13"/>
          <p:cNvSpPr txBox="1"/>
          <p:nvPr>
            <p:ph idx="12" type="sldNum"/>
          </p:nvPr>
        </p:nvSpPr>
        <p:spPr>
          <a:xfrm>
            <a:off x="5489258" y="8475136"/>
            <a:ext cx="174879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1pPr>
            <a:lvl2pPr indent="0" lvl="1"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2pPr>
            <a:lvl3pPr indent="0" lvl="2"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3pPr>
            <a:lvl4pPr indent="0" lvl="3"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4pPr>
            <a:lvl5pPr indent="0" lvl="4"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5pPr>
            <a:lvl6pPr indent="0" lvl="5"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6pPr>
            <a:lvl7pPr indent="0" lvl="6"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7pPr>
            <a:lvl8pPr indent="0" lvl="7"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8pPr>
            <a:lvl9pPr indent="0" lvl="8" marL="0" marR="0" rtl="0" algn="r">
              <a:lnSpc>
                <a:spcPct val="100000"/>
              </a:lnSpc>
              <a:spcBef>
                <a:spcPts val="0"/>
              </a:spcBef>
              <a:spcAft>
                <a:spcPts val="0"/>
              </a:spcAft>
              <a:buClr>
                <a:srgbClr val="000000"/>
              </a:buClr>
              <a:buSzPts val="1020"/>
              <a:buFont typeface="Arial"/>
              <a:buNone/>
              <a:defRPr b="0" i="0" sz="102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2.png"/><Relationship Id="rId10" Type="http://schemas.openxmlformats.org/officeDocument/2006/relationships/image" Target="../media/image6.png"/><Relationship Id="rId9"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19.png"/><Relationship Id="rId5" Type="http://schemas.openxmlformats.org/officeDocument/2006/relationships/image" Target="../media/image24.png"/><Relationship Id="rId6"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27.png"/><Relationship Id="rId5" Type="http://schemas.openxmlformats.org/officeDocument/2006/relationships/image" Target="../media/image21.png"/><Relationship Id="rId6"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28.png"/><Relationship Id="rId5"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33.jpg"/><Relationship Id="rId6"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9.png"/><Relationship Id="rId6"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3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7FAFB"/>
        </a:solidFill>
      </p:bgPr>
    </p:bg>
    <p:spTree>
      <p:nvGrpSpPr>
        <p:cNvPr id="162" name="Shape 162"/>
        <p:cNvGrpSpPr/>
        <p:nvPr/>
      </p:nvGrpSpPr>
      <p:grpSpPr>
        <a:xfrm>
          <a:off x="0" y="0"/>
          <a:ext cx="0" cy="0"/>
          <a:chOff x="0" y="0"/>
          <a:chExt cx="0" cy="0"/>
        </a:xfrm>
      </p:grpSpPr>
      <p:pic>
        <p:nvPicPr>
          <p:cNvPr id="163" name="Google Shape;163;p25"/>
          <p:cNvPicPr preferRelativeResize="0"/>
          <p:nvPr>
            <p:ph idx="1" type="body"/>
          </p:nvPr>
        </p:nvPicPr>
        <p:blipFill rotWithShape="1">
          <a:blip r:embed="rId3">
            <a:alphaModFix/>
          </a:blip>
          <a:srcRect b="0" l="0" r="0" t="0"/>
          <a:stretch/>
        </p:blipFill>
        <p:spPr>
          <a:xfrm>
            <a:off x="1210553" y="1519470"/>
            <a:ext cx="4842600" cy="4577700"/>
          </a:xfrm>
          <a:prstGeom prst="rect">
            <a:avLst/>
          </a:prstGeom>
          <a:noFill/>
          <a:ln>
            <a:noFill/>
          </a:ln>
        </p:spPr>
      </p:pic>
      <p:pic>
        <p:nvPicPr>
          <p:cNvPr id="164" name="Google Shape;164;p25"/>
          <p:cNvPicPr preferRelativeResize="0"/>
          <p:nvPr/>
        </p:nvPicPr>
        <p:blipFill rotWithShape="1">
          <a:blip r:embed="rId4">
            <a:alphaModFix/>
          </a:blip>
          <a:srcRect b="0" l="0" r="0" t="0"/>
          <a:stretch/>
        </p:blipFill>
        <p:spPr>
          <a:xfrm>
            <a:off x="3538540" y="5935301"/>
            <a:ext cx="1971689" cy="161926"/>
          </a:xfrm>
          <a:prstGeom prst="rect">
            <a:avLst/>
          </a:prstGeom>
          <a:noFill/>
          <a:ln>
            <a:noFill/>
          </a:ln>
        </p:spPr>
      </p:pic>
      <p:pic>
        <p:nvPicPr>
          <p:cNvPr id="165" name="Google Shape;165;p25"/>
          <p:cNvPicPr preferRelativeResize="0"/>
          <p:nvPr/>
        </p:nvPicPr>
        <p:blipFill rotWithShape="1">
          <a:blip r:embed="rId4">
            <a:alphaModFix/>
          </a:blip>
          <a:srcRect b="0" l="0" r="0" t="0"/>
          <a:stretch/>
        </p:blipFill>
        <p:spPr>
          <a:xfrm>
            <a:off x="5447888" y="5935301"/>
            <a:ext cx="1971689" cy="161926"/>
          </a:xfrm>
          <a:prstGeom prst="rect">
            <a:avLst/>
          </a:prstGeom>
          <a:noFill/>
          <a:ln>
            <a:noFill/>
          </a:ln>
        </p:spPr>
      </p:pic>
      <p:pic>
        <p:nvPicPr>
          <p:cNvPr id="166" name="Google Shape;166;p25"/>
          <p:cNvPicPr preferRelativeResize="0"/>
          <p:nvPr/>
        </p:nvPicPr>
        <p:blipFill rotWithShape="1">
          <a:blip r:embed="rId4">
            <a:alphaModFix/>
          </a:blip>
          <a:srcRect b="0" l="0" r="0" t="0"/>
          <a:stretch/>
        </p:blipFill>
        <p:spPr>
          <a:xfrm>
            <a:off x="1629193" y="5935301"/>
            <a:ext cx="1971689" cy="161926"/>
          </a:xfrm>
          <a:prstGeom prst="rect">
            <a:avLst/>
          </a:prstGeom>
          <a:noFill/>
          <a:ln>
            <a:noFill/>
          </a:ln>
        </p:spPr>
      </p:pic>
      <p:sp>
        <p:nvSpPr>
          <p:cNvPr id="167" name="Google Shape;167;p25"/>
          <p:cNvSpPr/>
          <p:nvPr/>
        </p:nvSpPr>
        <p:spPr>
          <a:xfrm>
            <a:off x="1957950" y="6036400"/>
            <a:ext cx="37572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8ECADA"/>
                </a:solidFill>
                <a:latin typeface="Pinyon Script"/>
                <a:ea typeface="Pinyon Script"/>
                <a:cs typeface="Pinyon Script"/>
                <a:sym typeface="Pinyon Script"/>
              </a:rPr>
              <a:t>Pathology</a:t>
            </a:r>
            <a:endParaRPr b="1" i="0" sz="7200" u="none" cap="none" strike="noStrike">
              <a:solidFill>
                <a:srgbClr val="8ECADA"/>
              </a:solidFill>
              <a:latin typeface="Pinyon Script"/>
              <a:ea typeface="Pinyon Script"/>
              <a:cs typeface="Pinyon Script"/>
              <a:sym typeface="Pinyon Script"/>
            </a:endParaRPr>
          </a:p>
        </p:txBody>
      </p:sp>
      <p:sp>
        <p:nvSpPr>
          <p:cNvPr id="168" name="Google Shape;168;p25"/>
          <p:cNvSpPr txBox="1"/>
          <p:nvPr/>
        </p:nvSpPr>
        <p:spPr>
          <a:xfrm>
            <a:off x="2286003" y="6900035"/>
            <a:ext cx="3361800" cy="3366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88"/>
              <a:buFont typeface="Arial"/>
              <a:buNone/>
            </a:pPr>
            <a:r>
              <a:rPr b="1" i="0" lang="en-US" sz="1588" u="none" cap="none" strike="noStrike">
                <a:solidFill>
                  <a:srgbClr val="5AB5D0"/>
                </a:solidFill>
                <a:latin typeface="Teko"/>
                <a:ea typeface="Teko"/>
                <a:cs typeface="Teko"/>
                <a:sym typeface="Teko"/>
              </a:rPr>
              <a:t>437’s team work</a:t>
            </a:r>
            <a:endParaRPr b="0" i="0" sz="1400" u="none" cap="none" strike="noStrike">
              <a:solidFill>
                <a:srgbClr val="000000"/>
              </a:solidFill>
              <a:latin typeface="Arial"/>
              <a:ea typeface="Arial"/>
              <a:cs typeface="Arial"/>
              <a:sym typeface="Arial"/>
            </a:endParaRPr>
          </a:p>
        </p:txBody>
      </p:sp>
      <p:pic>
        <p:nvPicPr>
          <p:cNvPr id="169" name="Google Shape;169;p25"/>
          <p:cNvPicPr preferRelativeResize="0"/>
          <p:nvPr/>
        </p:nvPicPr>
        <p:blipFill rotWithShape="1">
          <a:blip r:embed="rId4">
            <a:alphaModFix/>
          </a:blip>
          <a:srcRect b="0" l="0" r="0" t="0"/>
          <a:stretch/>
        </p:blipFill>
        <p:spPr>
          <a:xfrm>
            <a:off x="3090909" y="7389599"/>
            <a:ext cx="1971689" cy="161926"/>
          </a:xfrm>
          <a:prstGeom prst="rect">
            <a:avLst/>
          </a:prstGeom>
          <a:noFill/>
          <a:ln>
            <a:noFill/>
          </a:ln>
        </p:spPr>
      </p:pic>
      <p:pic>
        <p:nvPicPr>
          <p:cNvPr id="170" name="Google Shape;170;p25"/>
          <p:cNvPicPr preferRelativeResize="0"/>
          <p:nvPr/>
        </p:nvPicPr>
        <p:blipFill rotWithShape="1">
          <a:blip r:embed="rId4">
            <a:alphaModFix/>
          </a:blip>
          <a:srcRect b="0" l="0" r="0" t="0"/>
          <a:stretch/>
        </p:blipFill>
        <p:spPr>
          <a:xfrm>
            <a:off x="1429100" y="7389599"/>
            <a:ext cx="1971689" cy="161926"/>
          </a:xfrm>
          <a:prstGeom prst="rect">
            <a:avLst/>
          </a:prstGeom>
          <a:noFill/>
          <a:ln>
            <a:noFill/>
          </a:ln>
        </p:spPr>
      </p:pic>
      <p:pic>
        <p:nvPicPr>
          <p:cNvPr id="171" name="Google Shape;171;p25"/>
          <p:cNvPicPr preferRelativeResize="0"/>
          <p:nvPr/>
        </p:nvPicPr>
        <p:blipFill rotWithShape="1">
          <a:blip r:embed="rId4">
            <a:alphaModFix/>
          </a:blip>
          <a:srcRect b="0" l="0" r="0" t="0"/>
          <a:stretch/>
        </p:blipFill>
        <p:spPr>
          <a:xfrm>
            <a:off x="4438232" y="7389599"/>
            <a:ext cx="1971689" cy="161926"/>
          </a:xfrm>
          <a:prstGeom prst="rect">
            <a:avLst/>
          </a:prstGeom>
          <a:noFill/>
          <a:ln>
            <a:noFill/>
          </a:ln>
        </p:spPr>
      </p:pic>
      <p:sp>
        <p:nvSpPr>
          <p:cNvPr id="172" name="Google Shape;172;p25"/>
          <p:cNvSpPr txBox="1"/>
          <p:nvPr/>
        </p:nvSpPr>
        <p:spPr>
          <a:xfrm flipH="1">
            <a:off x="2166000" y="7935400"/>
            <a:ext cx="3440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2CA2B1"/>
                </a:solidFill>
                <a:latin typeface="Teko"/>
                <a:ea typeface="Teko"/>
                <a:cs typeface="Teko"/>
                <a:sym typeface="Teko"/>
              </a:rPr>
              <a:t>Lecture (1): Cellular Injury</a:t>
            </a:r>
            <a:endParaRPr b="1" i="0" sz="1600" u="none" cap="none" strike="noStrike">
              <a:solidFill>
                <a:srgbClr val="2CA2B1"/>
              </a:solidFill>
              <a:latin typeface="Teko"/>
              <a:ea typeface="Teko"/>
              <a:cs typeface="Teko"/>
              <a:sym typeface="Teko"/>
            </a:endParaRPr>
          </a:p>
        </p:txBody>
      </p:sp>
      <p:pic>
        <p:nvPicPr>
          <p:cNvPr id="173" name="Google Shape;173;p25"/>
          <p:cNvPicPr preferRelativeResize="0"/>
          <p:nvPr/>
        </p:nvPicPr>
        <p:blipFill rotWithShape="1">
          <a:blip r:embed="rId4">
            <a:alphaModFix/>
          </a:blip>
          <a:srcRect b="0" l="0" r="0" t="0"/>
          <a:stretch/>
        </p:blipFill>
        <p:spPr>
          <a:xfrm>
            <a:off x="934878" y="5935301"/>
            <a:ext cx="1971689" cy="161926"/>
          </a:xfrm>
          <a:prstGeom prst="rect">
            <a:avLst/>
          </a:prstGeom>
          <a:noFill/>
          <a:ln>
            <a:noFill/>
          </a:ln>
        </p:spPr>
      </p:pic>
      <p:pic>
        <p:nvPicPr>
          <p:cNvPr id="174" name="Google Shape;174;p25"/>
          <p:cNvPicPr preferRelativeResize="0"/>
          <p:nvPr/>
        </p:nvPicPr>
        <p:blipFill rotWithShape="1">
          <a:blip r:embed="rId4">
            <a:alphaModFix/>
          </a:blip>
          <a:srcRect b="0" l="0" r="0" t="0"/>
          <a:stretch/>
        </p:blipFill>
        <p:spPr>
          <a:xfrm>
            <a:off x="354101" y="5935301"/>
            <a:ext cx="1971689" cy="161926"/>
          </a:xfrm>
          <a:prstGeom prst="rect">
            <a:avLst/>
          </a:prstGeom>
          <a:noFill/>
          <a:ln>
            <a:noFill/>
          </a:ln>
        </p:spPr>
      </p:pic>
      <p:pic>
        <p:nvPicPr>
          <p:cNvPr id="175" name="Google Shape;175;p25"/>
          <p:cNvPicPr preferRelativeResize="0"/>
          <p:nvPr/>
        </p:nvPicPr>
        <p:blipFill rotWithShape="1">
          <a:blip r:embed="rId5">
            <a:alphaModFix/>
          </a:blip>
          <a:srcRect b="0" l="0" r="0" t="0"/>
          <a:stretch/>
        </p:blipFill>
        <p:spPr>
          <a:xfrm>
            <a:off x="6571717" y="-1"/>
            <a:ext cx="911960" cy="811204"/>
          </a:xfrm>
          <a:prstGeom prst="rect">
            <a:avLst/>
          </a:prstGeom>
          <a:noFill/>
          <a:ln>
            <a:noFill/>
          </a:ln>
        </p:spPr>
      </p:pic>
      <p:pic>
        <p:nvPicPr>
          <p:cNvPr id="176" name="Google Shape;176;p25"/>
          <p:cNvPicPr preferRelativeResize="0"/>
          <p:nvPr/>
        </p:nvPicPr>
        <p:blipFill rotWithShape="1">
          <a:blip r:embed="rId6">
            <a:alphaModFix/>
          </a:blip>
          <a:srcRect b="0" l="0" r="0" t="0"/>
          <a:stretch/>
        </p:blipFill>
        <p:spPr>
          <a:xfrm>
            <a:off x="8329189" y="2088356"/>
            <a:ext cx="1347797" cy="395290"/>
          </a:xfrm>
          <a:prstGeom prst="rect">
            <a:avLst/>
          </a:prstGeom>
          <a:noFill/>
          <a:ln>
            <a:noFill/>
          </a:ln>
        </p:spPr>
      </p:pic>
      <p:pic>
        <p:nvPicPr>
          <p:cNvPr descr="https://lh4.googleusercontent.com/sqp4J_IJkxhqQWv3g6Q-Fry8aneK1w2rXb0egRA-HOAvpdjSUQXo2kbmZPxoxrKHPBJva3U8Szk3mcjJMy2m2lu3Kpn-pqkt8fRVwtQ4BQrTw1UwLe4cnHbHDX9JOKv-rp3HimqqEjs" id="177" name="Google Shape;177;p25"/>
          <p:cNvPicPr preferRelativeResize="0"/>
          <p:nvPr/>
        </p:nvPicPr>
        <p:blipFill rotWithShape="1">
          <a:blip r:embed="rId7">
            <a:alphaModFix/>
          </a:blip>
          <a:srcRect b="0" l="0" r="0" t="0"/>
          <a:stretch/>
        </p:blipFill>
        <p:spPr>
          <a:xfrm>
            <a:off x="1" y="226320"/>
            <a:ext cx="1114425" cy="425508"/>
          </a:xfrm>
          <a:prstGeom prst="rect">
            <a:avLst/>
          </a:prstGeom>
          <a:noFill/>
          <a:ln>
            <a:noFill/>
          </a:ln>
        </p:spPr>
      </p:pic>
      <p:pic>
        <p:nvPicPr>
          <p:cNvPr id="178" name="Google Shape;178;p25"/>
          <p:cNvPicPr preferRelativeResize="0"/>
          <p:nvPr/>
        </p:nvPicPr>
        <p:blipFill rotWithShape="1">
          <a:blip r:embed="rId8">
            <a:alphaModFix/>
          </a:blip>
          <a:srcRect b="0" l="0" r="0" t="0"/>
          <a:stretch/>
        </p:blipFill>
        <p:spPr>
          <a:xfrm>
            <a:off x="6566436" y="2362201"/>
            <a:ext cx="661992" cy="242889"/>
          </a:xfrm>
          <a:prstGeom prst="rect">
            <a:avLst/>
          </a:prstGeom>
          <a:noFill/>
          <a:ln>
            <a:noFill/>
          </a:ln>
        </p:spPr>
      </p:pic>
      <p:pic>
        <p:nvPicPr>
          <p:cNvPr id="179" name="Google Shape;179;p25"/>
          <p:cNvPicPr preferRelativeResize="0"/>
          <p:nvPr/>
        </p:nvPicPr>
        <p:blipFill rotWithShape="1">
          <a:blip r:embed="rId9">
            <a:alphaModFix/>
          </a:blip>
          <a:srcRect b="0" l="0" r="0" t="0"/>
          <a:stretch/>
        </p:blipFill>
        <p:spPr>
          <a:xfrm>
            <a:off x="5606398" y="127976"/>
            <a:ext cx="662000" cy="622185"/>
          </a:xfrm>
          <a:prstGeom prst="rect">
            <a:avLst/>
          </a:prstGeom>
          <a:noFill/>
          <a:ln>
            <a:noFill/>
          </a:ln>
        </p:spPr>
      </p:pic>
      <p:pic>
        <p:nvPicPr>
          <p:cNvPr id="180" name="Google Shape;180;p25"/>
          <p:cNvPicPr preferRelativeResize="0"/>
          <p:nvPr/>
        </p:nvPicPr>
        <p:blipFill>
          <a:blip r:embed="rId10">
            <a:alphaModFix/>
          </a:blip>
          <a:stretch>
            <a:fillRect/>
          </a:stretch>
        </p:blipFill>
        <p:spPr>
          <a:xfrm>
            <a:off x="4840587" y="3"/>
            <a:ext cx="807210" cy="8112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pic>
        <p:nvPicPr>
          <p:cNvPr id="312" name="Google Shape;312;p34"/>
          <p:cNvPicPr preferRelativeResize="0"/>
          <p:nvPr/>
        </p:nvPicPr>
        <p:blipFill rotWithShape="1">
          <a:blip r:embed="rId3">
            <a:alphaModFix/>
          </a:blip>
          <a:srcRect b="0" l="0" r="0" t="0"/>
          <a:stretch/>
        </p:blipFill>
        <p:spPr>
          <a:xfrm>
            <a:off x="0" y="0"/>
            <a:ext cx="7772400" cy="623887"/>
          </a:xfrm>
          <a:prstGeom prst="rect">
            <a:avLst/>
          </a:prstGeom>
          <a:noFill/>
          <a:ln>
            <a:noFill/>
          </a:ln>
        </p:spPr>
      </p:pic>
      <p:sp>
        <p:nvSpPr>
          <p:cNvPr id="313" name="Google Shape;313;p34"/>
          <p:cNvSpPr txBox="1"/>
          <p:nvPr/>
        </p:nvSpPr>
        <p:spPr>
          <a:xfrm>
            <a:off x="46755" y="812284"/>
            <a:ext cx="7079100" cy="87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mbria"/>
              <a:buNone/>
            </a:pPr>
            <a:r>
              <a:rPr b="0" i="0" lang="en-US" sz="1200" u="none" cap="none" strike="noStrike">
                <a:solidFill>
                  <a:schemeClr val="dk1"/>
                </a:solidFill>
                <a:latin typeface="Cambria"/>
                <a:ea typeface="Cambria"/>
                <a:cs typeface="Cambria"/>
                <a:sym typeface="Cambria"/>
              </a:rPr>
              <a:t>Astrocytes are the principal cells responsible for repair and scar formation in the brain, a process termed </a:t>
            </a:r>
            <a:r>
              <a:rPr b="1" i="1" lang="en-US" sz="1200" u="none" cap="none" strike="noStrike">
                <a:solidFill>
                  <a:srgbClr val="0779CC"/>
                </a:solidFill>
                <a:latin typeface="Cambria"/>
                <a:ea typeface="Cambria"/>
                <a:cs typeface="Cambria"/>
                <a:sym typeface="Cambria"/>
              </a:rPr>
              <a:t>gliosis</a:t>
            </a:r>
            <a:r>
              <a:rPr b="0" i="0" lang="en-US" sz="1200" u="none" cap="none" strike="noStrike">
                <a:solidFill>
                  <a:srgbClr val="0779CC"/>
                </a:solidFill>
                <a:latin typeface="Cambria"/>
                <a:ea typeface="Cambria"/>
                <a:cs typeface="Cambria"/>
                <a:sym typeface="Cambria"/>
              </a:rPr>
              <a:t>.</a:t>
            </a:r>
            <a:endParaRPr b="0" i="0" sz="1200" u="none" cap="none" strike="noStrike">
              <a:solidFill>
                <a:srgbClr val="0779CC"/>
              </a:solidFill>
              <a:latin typeface="Cambria"/>
              <a:ea typeface="Cambria"/>
              <a:cs typeface="Cambria"/>
              <a:sym typeface="Cambria"/>
            </a:endParaRPr>
          </a:p>
        </p:txBody>
      </p:sp>
      <p:sp>
        <p:nvSpPr>
          <p:cNvPr id="314" name="Google Shape;314;p34"/>
          <p:cNvSpPr txBox="1"/>
          <p:nvPr/>
        </p:nvSpPr>
        <p:spPr>
          <a:xfrm>
            <a:off x="236690" y="2288119"/>
            <a:ext cx="6217800" cy="725400"/>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0"/>
              </a:spcBef>
              <a:spcAft>
                <a:spcPts val="0"/>
              </a:spcAft>
              <a:buClr>
                <a:srgbClr val="75B1BD"/>
              </a:buClr>
              <a:buSzPts val="1800"/>
              <a:buFont typeface="Noto Sans Symbols"/>
              <a:buChar char="▪"/>
            </a:pPr>
            <a:r>
              <a:rPr b="1" i="0" lang="en-US" sz="1800" u="none" cap="none" strike="noStrike">
                <a:solidFill>
                  <a:srgbClr val="75B1BD"/>
                </a:solidFill>
                <a:latin typeface="Cambria"/>
                <a:ea typeface="Cambria"/>
                <a:cs typeface="Cambria"/>
                <a:sym typeface="Cambria"/>
              </a:rPr>
              <a:t>In response to injury:</a:t>
            </a:r>
            <a:endParaRPr b="1" i="0" sz="1800" u="none" cap="none" strike="noStrike">
              <a:solidFill>
                <a:srgbClr val="75B1BD"/>
              </a:solidFill>
              <a:latin typeface="Cambria"/>
              <a:ea typeface="Cambria"/>
              <a:cs typeface="Cambria"/>
              <a:sym typeface="Cambria"/>
            </a:endParaRPr>
          </a:p>
        </p:txBody>
      </p:sp>
      <p:sp>
        <p:nvSpPr>
          <p:cNvPr id="315" name="Google Shape;315;p34"/>
          <p:cNvSpPr txBox="1"/>
          <p:nvPr/>
        </p:nvSpPr>
        <p:spPr>
          <a:xfrm>
            <a:off x="227175" y="6601926"/>
            <a:ext cx="6217800" cy="11127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00000"/>
              </a:lnSpc>
              <a:spcBef>
                <a:spcPts val="0"/>
              </a:spcBef>
              <a:spcAft>
                <a:spcPts val="0"/>
              </a:spcAft>
              <a:buClr>
                <a:srgbClr val="75B1BD"/>
              </a:buClr>
              <a:buSzPts val="1200"/>
              <a:buFont typeface="Arial"/>
              <a:buChar char="•"/>
            </a:pPr>
            <a:r>
              <a:rPr b="1" i="0" lang="en-US" sz="1200" u="none" cap="none" strike="noStrike">
                <a:solidFill>
                  <a:srgbClr val="75B1BD"/>
                </a:solidFill>
                <a:latin typeface="Cambria"/>
                <a:ea typeface="Cambria"/>
                <a:cs typeface="Cambria"/>
                <a:sym typeface="Cambria"/>
              </a:rPr>
              <a:t>There is minimal extracellular matrix deposition:</a:t>
            </a:r>
            <a:endParaRPr b="1" i="0" sz="1200" u="none" cap="none" strike="noStrike">
              <a:solidFill>
                <a:srgbClr val="75B1BD"/>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200"/>
              <a:buFont typeface="Cambria"/>
              <a:buNone/>
            </a:pP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Unlike the repair after injury elsewhere in the body, fibroblasts participate in healing </a:t>
            </a:r>
            <a:r>
              <a:rPr b="0" i="0" lang="en-US" sz="1200" u="none" cap="none" strike="noStrike">
                <a:solidFill>
                  <a:srgbClr val="CC0000"/>
                </a:solidFill>
                <a:latin typeface="Cambria"/>
                <a:ea typeface="Cambria"/>
                <a:cs typeface="Cambria"/>
                <a:sym typeface="Cambria"/>
              </a:rPr>
              <a:t>after brain injury only to a limited extent</a:t>
            </a:r>
            <a:r>
              <a:rPr b="0" i="0" lang="en-US" sz="1200" u="none" cap="none" strike="noStrike">
                <a:solidFill>
                  <a:schemeClr val="dk1"/>
                </a:solidFill>
                <a:latin typeface="Cambria"/>
                <a:ea typeface="Cambria"/>
                <a:cs typeface="Cambria"/>
                <a:sym typeface="Cambria"/>
              </a:rPr>
              <a:t> (usually after penetrating brain trauma or around abscesses).</a:t>
            </a:r>
            <a:endParaRPr b="0" i="0" sz="1200" u="none" cap="none" strike="noStrike">
              <a:solidFill>
                <a:schemeClr val="dk1"/>
              </a:solidFill>
              <a:latin typeface="Cambria"/>
              <a:ea typeface="Cambria"/>
              <a:cs typeface="Cambria"/>
              <a:sym typeface="Cambria"/>
            </a:endParaRPr>
          </a:p>
        </p:txBody>
      </p:sp>
      <p:sp>
        <p:nvSpPr>
          <p:cNvPr id="316" name="Google Shape;316;p34"/>
          <p:cNvSpPr txBox="1"/>
          <p:nvPr/>
        </p:nvSpPr>
        <p:spPr>
          <a:xfrm>
            <a:off x="552440" y="13412"/>
            <a:ext cx="6217800" cy="725400"/>
          </a:xfrm>
          <a:prstGeom prst="rect">
            <a:avLst/>
          </a:prstGeom>
          <a:noFill/>
          <a:ln>
            <a:noFill/>
          </a:ln>
        </p:spPr>
        <p:txBody>
          <a:bodyPr anchorCtr="0" anchor="t" bIns="91425" lIns="91425" spcFirstLastPara="1" rIns="91425" wrap="square" tIns="91425">
            <a:noAutofit/>
          </a:bodyPr>
          <a:lstStyle/>
          <a:p>
            <a:pPr indent="0" lvl="0" marL="101600" marR="0" rtl="0" algn="l">
              <a:lnSpc>
                <a:spcPct val="100000"/>
              </a:lnSpc>
              <a:spcBef>
                <a:spcPts val="0"/>
              </a:spcBef>
              <a:spcAft>
                <a:spcPts val="0"/>
              </a:spcAft>
              <a:buClr>
                <a:srgbClr val="000000"/>
              </a:buClr>
              <a:buSzPts val="1800"/>
              <a:buFont typeface="Arial"/>
              <a:buNone/>
            </a:pPr>
            <a:r>
              <a:rPr b="1" i="0" lang="en-US" sz="1800" u="none" cap="none" strike="noStrike">
                <a:solidFill>
                  <a:srgbClr val="75B1BD"/>
                </a:solidFill>
                <a:latin typeface="Cambria"/>
                <a:ea typeface="Cambria"/>
                <a:cs typeface="Cambria"/>
                <a:sym typeface="Cambria"/>
              </a:rPr>
              <a:t>Astrocytes in injury &amp; repair:</a:t>
            </a:r>
            <a:endParaRPr b="1" i="0" sz="1800" u="none" cap="none" strike="noStrike">
              <a:solidFill>
                <a:srgbClr val="75B1BD"/>
              </a:solidFill>
              <a:latin typeface="Cambria"/>
              <a:ea typeface="Cambria"/>
              <a:cs typeface="Cambria"/>
              <a:sym typeface="Cambria"/>
            </a:endParaRPr>
          </a:p>
        </p:txBody>
      </p:sp>
      <p:sp>
        <p:nvSpPr>
          <p:cNvPr id="317" name="Google Shape;317;p34"/>
          <p:cNvSpPr txBox="1"/>
          <p:nvPr/>
        </p:nvSpPr>
        <p:spPr>
          <a:xfrm>
            <a:off x="333375" y="7841511"/>
            <a:ext cx="6219825" cy="797664"/>
          </a:xfrm>
          <a:prstGeom prst="rect">
            <a:avLst/>
          </a:prstGeom>
          <a:noFill/>
          <a:ln cap="flat" cmpd="sng" w="9525">
            <a:solidFill>
              <a:srgbClr val="75B1BD"/>
            </a:solidFill>
            <a:prstDash val="lgDashDot"/>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999999"/>
              </a:buClr>
              <a:buSzPts val="1200"/>
              <a:buFont typeface="Cambria"/>
              <a:buNone/>
            </a:pPr>
            <a:r>
              <a:rPr b="0" i="0" lang="en-US" sz="1200" u="none" cap="none" strike="noStrike">
                <a:solidFill>
                  <a:srgbClr val="999999"/>
                </a:solidFill>
                <a:latin typeface="Cambria"/>
                <a:ea typeface="Cambria"/>
                <a:cs typeface="Cambria"/>
                <a:sym typeface="Cambria"/>
              </a:rPr>
              <a:t>gemisto = to fill up  /Ramifying = branch out. /Stout= overweight, fleshy / Scant = little or no</a:t>
            </a:r>
            <a:endParaRPr b="0" i="0" sz="1200" u="none" cap="none" strike="noStrike">
              <a:solidFill>
                <a:srgbClr val="999999"/>
              </a:solidFill>
              <a:latin typeface="Cambria"/>
              <a:ea typeface="Cambria"/>
              <a:cs typeface="Cambria"/>
              <a:sym typeface="Cambria"/>
            </a:endParaRPr>
          </a:p>
          <a:p>
            <a:pPr indent="0" lvl="0" marL="0" marR="0" rtl="0" algn="l">
              <a:lnSpc>
                <a:spcPct val="115000"/>
              </a:lnSpc>
              <a:spcBef>
                <a:spcPts val="0"/>
              </a:spcBef>
              <a:spcAft>
                <a:spcPts val="0"/>
              </a:spcAft>
              <a:buClr>
                <a:schemeClr val="dk1"/>
              </a:buClr>
              <a:buSzPts val="1100"/>
              <a:buFont typeface="Arial"/>
              <a:buNone/>
            </a:pPr>
            <a:r>
              <a:rPr b="0" i="0" lang="en-US" sz="1200" u="none" cap="none" strike="noStrike">
                <a:solidFill>
                  <a:srgbClr val="999999"/>
                </a:solidFill>
                <a:latin typeface="Cambria"/>
                <a:ea typeface="Cambria"/>
                <a:cs typeface="Cambria"/>
                <a:sym typeface="Cambria"/>
              </a:rPr>
              <a:t>/Swath = a broad strip or area of something (border) / eccentric = abnormal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sp>
        <p:nvSpPr>
          <p:cNvPr id="318" name="Google Shape;318;p34"/>
          <p:cNvSpPr txBox="1"/>
          <p:nvPr/>
        </p:nvSpPr>
        <p:spPr>
          <a:xfrm>
            <a:off x="129540" y="1621624"/>
            <a:ext cx="7513320" cy="430887"/>
          </a:xfrm>
          <a:prstGeom prst="rect">
            <a:avLst/>
          </a:prstGeom>
          <a:solidFill>
            <a:schemeClr val="lt1"/>
          </a:solidFill>
          <a:ln cap="flat" cmpd="sng" w="9525">
            <a:solidFill>
              <a:srgbClr val="75B1BD"/>
            </a:solidFill>
            <a:prstDash val="lgDashDot"/>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A5A5A5"/>
                </a:solidFill>
                <a:latin typeface="Cambria"/>
                <a:ea typeface="Cambria"/>
                <a:cs typeface="Cambria"/>
                <a:sym typeface="Cambria"/>
              </a:rPr>
              <a:t>Do we have fibrosis in the brain? </a:t>
            </a:r>
            <a:r>
              <a:rPr b="0" i="0" lang="en-US" sz="1100" u="none" cap="none" strike="noStrike">
                <a:solidFill>
                  <a:srgbClr val="A5A5A5"/>
                </a:solidFill>
                <a:latin typeface="Cambria"/>
                <a:ea typeface="Cambria"/>
                <a:cs typeface="Cambria"/>
                <a:sym typeface="Cambria"/>
              </a:rPr>
              <a:t>No. There’re two situations where you can have fibrosis in the brain: 1) Penetrating injury &gt; surgery in the frontal lobe. 2) Abscess &gt; because of the destruction of blood-brain barrier. </a:t>
            </a:r>
            <a:endParaRPr b="0" i="0" sz="1400" u="none" cap="none" strike="noStrike">
              <a:solidFill>
                <a:srgbClr val="000000"/>
              </a:solidFill>
              <a:latin typeface="Arial"/>
              <a:ea typeface="Arial"/>
              <a:cs typeface="Arial"/>
              <a:sym typeface="Arial"/>
            </a:endParaRPr>
          </a:p>
        </p:txBody>
      </p:sp>
      <p:grpSp>
        <p:nvGrpSpPr>
          <p:cNvPr id="319" name="Google Shape;319;p34"/>
          <p:cNvGrpSpPr/>
          <p:nvPr/>
        </p:nvGrpSpPr>
        <p:grpSpPr>
          <a:xfrm>
            <a:off x="828051" y="2988307"/>
            <a:ext cx="5563285" cy="3538009"/>
            <a:chOff x="312219" y="1115"/>
            <a:chExt cx="5563285" cy="3538009"/>
          </a:xfrm>
        </p:grpSpPr>
        <p:sp>
          <p:nvSpPr>
            <p:cNvPr id="320" name="Google Shape;320;p34"/>
            <p:cNvSpPr/>
            <p:nvPr/>
          </p:nvSpPr>
          <p:spPr>
            <a:xfrm>
              <a:off x="2784189" y="697526"/>
              <a:ext cx="585146" cy="91440"/>
            </a:xfrm>
            <a:custGeom>
              <a:rect b="b" l="l" r="r" t="t"/>
              <a:pathLst>
                <a:path extrusionOk="0" h="120000" w="120000">
                  <a:moveTo>
                    <a:pt x="0" y="60681"/>
                  </a:moveTo>
                  <a:lnTo>
                    <a:pt x="63507" y="60681"/>
                  </a:lnTo>
                  <a:lnTo>
                    <a:pt x="63507" y="60000"/>
                  </a:lnTo>
                  <a:lnTo>
                    <a:pt x="120000" y="60000"/>
                  </a:lnTo>
                </a:path>
              </a:pathLst>
            </a:custGeom>
            <a:noFill/>
            <a:ln cap="flat" cmpd="sng" w="9525">
              <a:solidFill>
                <a:srgbClr val="75B1BD"/>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34"/>
            <p:cNvSpPr txBox="1"/>
            <p:nvPr/>
          </p:nvSpPr>
          <p:spPr>
            <a:xfrm>
              <a:off x="3061368" y="740401"/>
              <a:ext cx="30787" cy="568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chemeClr val="dk1"/>
                </a:solidFill>
                <a:latin typeface="Cambria"/>
                <a:ea typeface="Cambria"/>
                <a:cs typeface="Cambria"/>
                <a:sym typeface="Cambria"/>
              </a:endParaRPr>
            </a:p>
          </p:txBody>
        </p:sp>
        <p:sp>
          <p:nvSpPr>
            <p:cNvPr id="322" name="Google Shape;322;p34"/>
            <p:cNvSpPr/>
            <p:nvPr/>
          </p:nvSpPr>
          <p:spPr>
            <a:xfrm>
              <a:off x="312219" y="1634"/>
              <a:ext cx="2473769" cy="1484261"/>
            </a:xfrm>
            <a:prstGeom prst="rect">
              <a:avLst/>
            </a:prstGeom>
            <a:solidFill>
              <a:srgbClr val="E8F2F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34"/>
            <p:cNvSpPr txBox="1"/>
            <p:nvPr/>
          </p:nvSpPr>
          <p:spPr>
            <a:xfrm>
              <a:off x="312219" y="1634"/>
              <a:ext cx="2473769" cy="1484261"/>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Cambria"/>
                  <a:ea typeface="Cambria"/>
                  <a:cs typeface="Cambria"/>
                  <a:sym typeface="Cambria"/>
                </a:rPr>
                <a:t>Astrocytes undergo both </a:t>
              </a:r>
              <a:r>
                <a:rPr b="1" i="1" lang="en-US" sz="1200" u="none" cap="none" strike="noStrike">
                  <a:solidFill>
                    <a:schemeClr val="dk1"/>
                  </a:solidFill>
                  <a:latin typeface="Cambria"/>
                  <a:ea typeface="Cambria"/>
                  <a:cs typeface="Cambria"/>
                  <a:sym typeface="Cambria"/>
                </a:rPr>
                <a:t>hypertrophy</a:t>
              </a:r>
              <a:r>
                <a:rPr b="0" i="0" lang="en-US" sz="1200" u="none" cap="none" strike="noStrike">
                  <a:solidFill>
                    <a:schemeClr val="dk1"/>
                  </a:solidFill>
                  <a:latin typeface="Cambria"/>
                  <a:ea typeface="Cambria"/>
                  <a:cs typeface="Cambria"/>
                  <a:sym typeface="Cambria"/>
                </a:rPr>
                <a:t> and </a:t>
              </a:r>
              <a:r>
                <a:rPr b="1" i="1" lang="en-US" sz="1200" u="none" cap="none" strike="noStrike">
                  <a:solidFill>
                    <a:schemeClr val="dk1"/>
                  </a:solidFill>
                  <a:latin typeface="Cambria"/>
                  <a:ea typeface="Cambria"/>
                  <a:cs typeface="Cambria"/>
                  <a:sym typeface="Cambria"/>
                </a:rPr>
                <a:t>hyperplasia</a:t>
              </a:r>
              <a:r>
                <a:rPr b="0" i="0" lang="en-US" sz="1200" u="none" cap="none" strike="noStrike">
                  <a:solidFill>
                    <a:schemeClr val="dk1"/>
                  </a:solidFill>
                  <a:latin typeface="Cambria"/>
                  <a:ea typeface="Cambria"/>
                  <a:cs typeface="Cambria"/>
                  <a:sym typeface="Cambria"/>
                </a:rPr>
                <a:t>. </a:t>
              </a:r>
              <a:endParaRPr b="0" i="0" sz="1200" u="none" cap="none" strike="noStrike">
                <a:solidFill>
                  <a:schemeClr val="lt1"/>
                </a:solidFill>
                <a:latin typeface="Cambria"/>
                <a:ea typeface="Cambria"/>
                <a:cs typeface="Cambria"/>
                <a:sym typeface="Cambria"/>
              </a:endParaRPr>
            </a:p>
          </p:txBody>
        </p:sp>
        <p:sp>
          <p:nvSpPr>
            <p:cNvPr id="324" name="Google Shape;324;p34"/>
            <p:cNvSpPr/>
            <p:nvPr/>
          </p:nvSpPr>
          <p:spPr>
            <a:xfrm>
              <a:off x="1549104" y="1483576"/>
              <a:ext cx="3089515" cy="538886"/>
            </a:xfrm>
            <a:custGeom>
              <a:rect b="b" l="l" r="r" t="t"/>
              <a:pathLst>
                <a:path extrusionOk="0" h="120000" w="120000">
                  <a:moveTo>
                    <a:pt x="120000" y="0"/>
                  </a:moveTo>
                  <a:lnTo>
                    <a:pt x="120000" y="63808"/>
                  </a:lnTo>
                  <a:lnTo>
                    <a:pt x="0" y="63808"/>
                  </a:lnTo>
                  <a:lnTo>
                    <a:pt x="0" y="120000"/>
                  </a:lnTo>
                </a:path>
              </a:pathLst>
            </a:custGeom>
            <a:noFill/>
            <a:ln cap="flat" cmpd="sng" w="9525">
              <a:solidFill>
                <a:srgbClr val="75B1BD"/>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34"/>
            <p:cNvSpPr txBox="1"/>
            <p:nvPr/>
          </p:nvSpPr>
          <p:spPr>
            <a:xfrm>
              <a:off x="3015323" y="1750175"/>
              <a:ext cx="157078" cy="568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chemeClr val="dk1"/>
                </a:solidFill>
                <a:latin typeface="Cambria"/>
                <a:ea typeface="Cambria"/>
                <a:cs typeface="Cambria"/>
                <a:sym typeface="Cambria"/>
              </a:endParaRPr>
            </a:p>
          </p:txBody>
        </p:sp>
        <p:sp>
          <p:nvSpPr>
            <p:cNvPr id="326" name="Google Shape;326;p34"/>
            <p:cNvSpPr/>
            <p:nvPr/>
          </p:nvSpPr>
          <p:spPr>
            <a:xfrm>
              <a:off x="3401735" y="1115"/>
              <a:ext cx="2473769" cy="1484261"/>
            </a:xfrm>
            <a:prstGeom prst="rect">
              <a:avLst/>
            </a:prstGeom>
            <a:solidFill>
              <a:srgbClr val="A4CCD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34"/>
            <p:cNvSpPr txBox="1"/>
            <p:nvPr/>
          </p:nvSpPr>
          <p:spPr>
            <a:xfrm>
              <a:off x="3401735" y="1115"/>
              <a:ext cx="2473769" cy="1484261"/>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Cambria"/>
                  <a:ea typeface="Cambria"/>
                  <a:cs typeface="Cambria"/>
                  <a:sym typeface="Cambria"/>
                </a:rPr>
                <a:t>The nucleus </a:t>
              </a:r>
              <a:r>
                <a:rPr b="1" i="0" lang="en-US" sz="1200" u="none" cap="none" strike="noStrike">
                  <a:solidFill>
                    <a:schemeClr val="dk1"/>
                  </a:solidFill>
                  <a:latin typeface="Cambria"/>
                  <a:ea typeface="Cambria"/>
                  <a:cs typeface="Cambria"/>
                  <a:sym typeface="Cambria"/>
                </a:rPr>
                <a:t>enlarges</a:t>
              </a:r>
              <a:r>
                <a:rPr b="0" i="0" lang="en-US" sz="1200" u="none" cap="none" strike="noStrike">
                  <a:solidFill>
                    <a:schemeClr val="dk1"/>
                  </a:solidFill>
                  <a:latin typeface="Cambria"/>
                  <a:ea typeface="Cambria"/>
                  <a:cs typeface="Cambria"/>
                  <a:sym typeface="Cambria"/>
                </a:rPr>
                <a:t> and becomes </a:t>
              </a:r>
              <a:r>
                <a:rPr b="1" i="0" lang="en-US" sz="1200" u="none" cap="none" strike="noStrike">
                  <a:solidFill>
                    <a:schemeClr val="dk1"/>
                  </a:solidFill>
                  <a:latin typeface="Cambria"/>
                  <a:ea typeface="Cambria"/>
                  <a:cs typeface="Cambria"/>
                  <a:sym typeface="Cambria"/>
                </a:rPr>
                <a:t>vesicular</a:t>
              </a:r>
              <a:r>
                <a:rPr b="0" i="0" lang="en-US" sz="1200" u="none" cap="none" strike="noStrike">
                  <a:solidFill>
                    <a:schemeClr val="dk1"/>
                  </a:solidFill>
                  <a:latin typeface="Cambria"/>
                  <a:ea typeface="Cambria"/>
                  <a:cs typeface="Cambria"/>
                  <a:sym typeface="Cambria"/>
                </a:rPr>
                <a:t>, and the nucleolus is </a:t>
              </a:r>
              <a:r>
                <a:rPr b="1" i="0" lang="en-US" sz="1200" u="none" cap="none" strike="noStrike">
                  <a:solidFill>
                    <a:schemeClr val="dk1"/>
                  </a:solidFill>
                  <a:latin typeface="Cambria"/>
                  <a:ea typeface="Cambria"/>
                  <a:cs typeface="Cambria"/>
                  <a:sym typeface="Cambria"/>
                </a:rPr>
                <a:t>prominent</a:t>
              </a:r>
              <a:endParaRPr b="0" i="0" sz="1200" u="none" cap="none" strike="noStrike">
                <a:solidFill>
                  <a:schemeClr val="lt1"/>
                </a:solidFill>
                <a:latin typeface="Cambria"/>
                <a:ea typeface="Cambria"/>
                <a:cs typeface="Cambria"/>
                <a:sym typeface="Cambria"/>
              </a:endParaRPr>
            </a:p>
          </p:txBody>
        </p:sp>
        <p:sp>
          <p:nvSpPr>
            <p:cNvPr id="328" name="Google Shape;328;p34"/>
            <p:cNvSpPr/>
            <p:nvPr/>
          </p:nvSpPr>
          <p:spPr>
            <a:xfrm>
              <a:off x="2784189" y="2751274"/>
              <a:ext cx="538367" cy="91440"/>
            </a:xfrm>
            <a:custGeom>
              <a:rect b="b" l="l" r="r" t="t"/>
              <a:pathLst>
                <a:path extrusionOk="0" h="120000" w="120000">
                  <a:moveTo>
                    <a:pt x="0" y="60000"/>
                  </a:moveTo>
                  <a:lnTo>
                    <a:pt x="120000" y="60000"/>
                  </a:lnTo>
                </a:path>
              </a:pathLst>
            </a:custGeom>
            <a:noFill/>
            <a:ln cap="flat" cmpd="sng" w="9525">
              <a:solidFill>
                <a:srgbClr val="75B1BD"/>
              </a:solidFill>
              <a:prstDash val="solid"/>
              <a:miter lim="800000"/>
              <a:headEnd len="sm" w="sm" type="none"/>
              <a:tailEnd len="med" w="med" type="stealth"/>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34"/>
            <p:cNvSpPr txBox="1"/>
            <p:nvPr/>
          </p:nvSpPr>
          <p:spPr>
            <a:xfrm>
              <a:off x="3039148" y="2794149"/>
              <a:ext cx="28448" cy="568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500"/>
                <a:buFont typeface="Arial"/>
                <a:buNone/>
              </a:pPr>
              <a:r>
                <a:t/>
              </a:r>
              <a:endParaRPr b="0" i="0" sz="500" u="none" cap="none" strike="noStrike">
                <a:solidFill>
                  <a:schemeClr val="dk1"/>
                </a:solidFill>
                <a:latin typeface="Cambria"/>
                <a:ea typeface="Cambria"/>
                <a:cs typeface="Cambria"/>
                <a:sym typeface="Cambria"/>
              </a:endParaRPr>
            </a:p>
          </p:txBody>
        </p:sp>
        <p:sp>
          <p:nvSpPr>
            <p:cNvPr id="330" name="Google Shape;330;p34"/>
            <p:cNvSpPr/>
            <p:nvPr/>
          </p:nvSpPr>
          <p:spPr>
            <a:xfrm>
              <a:off x="312219" y="2054863"/>
              <a:ext cx="2473769" cy="1484261"/>
            </a:xfrm>
            <a:prstGeom prst="rect">
              <a:avLst/>
            </a:prstGeom>
            <a:solidFill>
              <a:srgbClr val="A4CCD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34"/>
            <p:cNvSpPr txBox="1"/>
            <p:nvPr/>
          </p:nvSpPr>
          <p:spPr>
            <a:xfrm>
              <a:off x="312219" y="2054863"/>
              <a:ext cx="2473769" cy="1484261"/>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Cambria"/>
                  <a:ea typeface="Cambria"/>
                  <a:cs typeface="Cambria"/>
                  <a:sym typeface="Cambria"/>
                </a:rPr>
                <a:t>The previously scant cytoplasm </a:t>
              </a:r>
              <a:r>
                <a:rPr b="1" i="0" lang="en-US" sz="1200" u="none" cap="none" strike="noStrike">
                  <a:solidFill>
                    <a:schemeClr val="dk1"/>
                  </a:solidFill>
                  <a:latin typeface="Cambria"/>
                  <a:ea typeface="Cambria"/>
                  <a:cs typeface="Cambria"/>
                  <a:sym typeface="Cambria"/>
                </a:rPr>
                <a:t>expands to a bright pink, somewhat irregular swath </a:t>
              </a:r>
              <a:r>
                <a:rPr b="0" i="0" lang="en-US" sz="1200" u="none" cap="none" strike="noStrike">
                  <a:solidFill>
                    <a:schemeClr val="dk1"/>
                  </a:solidFill>
                  <a:latin typeface="Cambria"/>
                  <a:ea typeface="Cambria"/>
                  <a:cs typeface="Cambria"/>
                  <a:sym typeface="Cambria"/>
                </a:rPr>
                <a:t>around an eccentric nucleus, from which emerge numerous stout, ramifying processes </a:t>
              </a:r>
              <a:r>
                <a:rPr b="1" i="1" lang="en-US" sz="1200" u="none" cap="none" strike="noStrike">
                  <a:solidFill>
                    <a:schemeClr val="dk1"/>
                  </a:solidFill>
                  <a:latin typeface="Cambria"/>
                  <a:ea typeface="Cambria"/>
                  <a:cs typeface="Cambria"/>
                  <a:sym typeface="Cambria"/>
                </a:rPr>
                <a:t>(gemistocytic astrocyte). </a:t>
              </a:r>
              <a:endParaRPr b="0" i="0" sz="1200" u="none" cap="none" strike="noStrike">
                <a:solidFill>
                  <a:schemeClr val="lt1"/>
                </a:solidFill>
                <a:latin typeface="Cambria"/>
                <a:ea typeface="Cambria"/>
                <a:cs typeface="Cambria"/>
                <a:sym typeface="Cambria"/>
              </a:endParaRPr>
            </a:p>
          </p:txBody>
        </p:sp>
        <p:sp>
          <p:nvSpPr>
            <p:cNvPr id="332" name="Google Shape;332;p34"/>
            <p:cNvSpPr/>
            <p:nvPr/>
          </p:nvSpPr>
          <p:spPr>
            <a:xfrm>
              <a:off x="3354956" y="2054863"/>
              <a:ext cx="2473769" cy="1484261"/>
            </a:xfrm>
            <a:prstGeom prst="rect">
              <a:avLst/>
            </a:prstGeom>
            <a:solidFill>
              <a:srgbClr val="E8F2F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34"/>
            <p:cNvSpPr txBox="1"/>
            <p:nvPr/>
          </p:nvSpPr>
          <p:spPr>
            <a:xfrm>
              <a:off x="3354956" y="2054863"/>
              <a:ext cx="2473769" cy="1484261"/>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chemeClr val="dk1"/>
                  </a:solidFill>
                  <a:latin typeface="Cambria"/>
                  <a:ea typeface="Cambria"/>
                  <a:cs typeface="Cambria"/>
                  <a:sym typeface="Cambria"/>
                </a:rPr>
                <a:t>In settings </a:t>
              </a:r>
              <a:r>
                <a:rPr b="1" i="0" lang="en-US" sz="1200" u="none" cap="none" strike="noStrike">
                  <a:solidFill>
                    <a:schemeClr val="dk1"/>
                  </a:solidFill>
                  <a:latin typeface="Cambria"/>
                  <a:ea typeface="Cambria"/>
                  <a:cs typeface="Cambria"/>
                  <a:sym typeface="Cambria"/>
                </a:rPr>
                <a:t>of long-standing gliosis</a:t>
              </a:r>
              <a:r>
                <a:rPr b="0" i="0" lang="en-US" sz="1200" u="none" cap="none" strike="noStrike">
                  <a:solidFill>
                    <a:schemeClr val="dk1"/>
                  </a:solidFill>
                  <a:latin typeface="Cambria"/>
                  <a:ea typeface="Cambria"/>
                  <a:cs typeface="Cambria"/>
                  <a:sym typeface="Cambria"/>
                </a:rPr>
                <a:t>, astrocytes have less distinct cytoplasm and appear more fibrillar </a:t>
              </a:r>
              <a:r>
                <a:rPr b="1" i="1" lang="en-US" sz="1200" u="none" cap="none" strike="noStrike">
                  <a:solidFill>
                    <a:schemeClr val="dk1"/>
                  </a:solidFill>
                  <a:latin typeface="Cambria"/>
                  <a:ea typeface="Cambria"/>
                  <a:cs typeface="Cambria"/>
                  <a:sym typeface="Cambria"/>
                </a:rPr>
                <a:t>(fibrillary astrocytes). </a:t>
              </a:r>
              <a:endParaRPr b="0" i="0" sz="1200" u="none" cap="none" strike="noStrike">
                <a:solidFill>
                  <a:schemeClr val="lt1"/>
                </a:solidFill>
                <a:latin typeface="Cambria"/>
                <a:ea typeface="Cambria"/>
                <a:cs typeface="Cambria"/>
                <a:sym typeface="Cambria"/>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pic>
        <p:nvPicPr>
          <p:cNvPr id="338" name="Google Shape;338;p35"/>
          <p:cNvPicPr preferRelativeResize="0"/>
          <p:nvPr/>
        </p:nvPicPr>
        <p:blipFill rotWithShape="1">
          <a:blip r:embed="rId3">
            <a:alphaModFix/>
          </a:blip>
          <a:srcRect b="0" l="0" r="0" t="0"/>
          <a:stretch/>
        </p:blipFill>
        <p:spPr>
          <a:xfrm>
            <a:off x="0" y="0"/>
            <a:ext cx="7772400" cy="623887"/>
          </a:xfrm>
          <a:prstGeom prst="rect">
            <a:avLst/>
          </a:prstGeom>
          <a:noFill/>
          <a:ln>
            <a:noFill/>
          </a:ln>
        </p:spPr>
      </p:pic>
      <p:pic>
        <p:nvPicPr>
          <p:cNvPr id="339" name="Google Shape;339;p35"/>
          <p:cNvPicPr preferRelativeResize="0"/>
          <p:nvPr/>
        </p:nvPicPr>
        <p:blipFill rotWithShape="1">
          <a:blip r:embed="rId4">
            <a:alphaModFix/>
          </a:blip>
          <a:srcRect b="0" l="0" r="0" t="0"/>
          <a:stretch/>
        </p:blipFill>
        <p:spPr>
          <a:xfrm>
            <a:off x="4795130" y="1586419"/>
            <a:ext cx="2684991" cy="2118350"/>
          </a:xfrm>
          <a:prstGeom prst="rect">
            <a:avLst/>
          </a:prstGeom>
          <a:noFill/>
          <a:ln>
            <a:noFill/>
          </a:ln>
        </p:spPr>
      </p:pic>
      <p:pic>
        <p:nvPicPr>
          <p:cNvPr id="340" name="Google Shape;340;p35"/>
          <p:cNvPicPr preferRelativeResize="0"/>
          <p:nvPr/>
        </p:nvPicPr>
        <p:blipFill rotWithShape="1">
          <a:blip r:embed="rId5">
            <a:alphaModFix/>
          </a:blip>
          <a:srcRect b="0" l="0" r="0" t="0"/>
          <a:stretch/>
        </p:blipFill>
        <p:spPr>
          <a:xfrm>
            <a:off x="4795121" y="6870800"/>
            <a:ext cx="2685000" cy="1938570"/>
          </a:xfrm>
          <a:prstGeom prst="rect">
            <a:avLst/>
          </a:prstGeom>
          <a:noFill/>
          <a:ln>
            <a:noFill/>
          </a:ln>
        </p:spPr>
      </p:pic>
      <p:pic>
        <p:nvPicPr>
          <p:cNvPr id="341" name="Google Shape;341;p35"/>
          <p:cNvPicPr preferRelativeResize="0"/>
          <p:nvPr/>
        </p:nvPicPr>
        <p:blipFill rotWithShape="1">
          <a:blip r:embed="rId6">
            <a:alphaModFix/>
          </a:blip>
          <a:srcRect b="0" l="0" r="0" t="0"/>
          <a:stretch/>
        </p:blipFill>
        <p:spPr>
          <a:xfrm>
            <a:off x="4795121" y="4479991"/>
            <a:ext cx="2685000" cy="2001925"/>
          </a:xfrm>
          <a:prstGeom prst="rect">
            <a:avLst/>
          </a:prstGeom>
          <a:noFill/>
          <a:ln>
            <a:noFill/>
          </a:ln>
        </p:spPr>
      </p:pic>
      <p:sp>
        <p:nvSpPr>
          <p:cNvPr id="342" name="Google Shape;342;p35"/>
          <p:cNvSpPr txBox="1"/>
          <p:nvPr/>
        </p:nvSpPr>
        <p:spPr>
          <a:xfrm>
            <a:off x="1212717" y="7639992"/>
            <a:ext cx="2316600" cy="525600"/>
          </a:xfrm>
          <a:prstGeom prst="rect">
            <a:avLst/>
          </a:prstGeom>
          <a:noFill/>
          <a:ln cap="flat" cmpd="sng" w="12700">
            <a:solidFill>
              <a:srgbClr val="75B1BD"/>
            </a:solidFill>
            <a:prstDash val="lgDashDot"/>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300"/>
              <a:buFont typeface="Cambria"/>
              <a:buNone/>
            </a:pPr>
            <a:r>
              <a:rPr b="0" i="0" lang="en-US" sz="1300" u="none" cap="none" strike="noStrike">
                <a:solidFill>
                  <a:schemeClr val="dk1"/>
                </a:solidFill>
                <a:latin typeface="Cambria"/>
                <a:ea typeface="Cambria"/>
                <a:cs typeface="Cambria"/>
                <a:sym typeface="Cambria"/>
              </a:rPr>
              <a:t>Gemistocytic gliosis</a:t>
            </a:r>
            <a:endParaRPr b="0" i="0" sz="1300" u="none" cap="none" strike="noStrike">
              <a:solidFill>
                <a:schemeClr val="dk1"/>
              </a:solidFill>
              <a:latin typeface="Cambria"/>
              <a:ea typeface="Cambria"/>
              <a:cs typeface="Cambria"/>
              <a:sym typeface="Cambria"/>
            </a:endParaRPr>
          </a:p>
        </p:txBody>
      </p:sp>
      <p:sp>
        <p:nvSpPr>
          <p:cNvPr id="343" name="Google Shape;343;p35"/>
          <p:cNvSpPr txBox="1"/>
          <p:nvPr/>
        </p:nvSpPr>
        <p:spPr>
          <a:xfrm>
            <a:off x="777300" y="5100883"/>
            <a:ext cx="3108900" cy="1632532"/>
          </a:xfrm>
          <a:prstGeom prst="rect">
            <a:avLst/>
          </a:prstGeom>
          <a:noFill/>
          <a:ln cap="flat" cmpd="sng" w="12700">
            <a:solidFill>
              <a:srgbClr val="75B1BD"/>
            </a:solidFill>
            <a:prstDash val="lgDashDot"/>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200"/>
              <a:buFont typeface="Cambria"/>
              <a:buNone/>
            </a:pPr>
            <a:r>
              <a:rPr b="0" i="0" lang="en-US" sz="1200" u="none" cap="none" strike="noStrike">
                <a:solidFill>
                  <a:schemeClr val="dk1"/>
                </a:solidFill>
                <a:latin typeface="Cambria"/>
                <a:ea typeface="Cambria"/>
                <a:cs typeface="Cambria"/>
                <a:sym typeface="Cambria"/>
              </a:rPr>
              <a:t>Glial fibrillary acidic protein (GFAP) </a:t>
            </a:r>
            <a:r>
              <a:rPr b="0" i="0" lang="en-US" sz="1200" u="none" cap="none" strike="noStrike">
                <a:solidFill>
                  <a:srgbClr val="6AA84F"/>
                </a:solidFill>
                <a:latin typeface="Cambria"/>
                <a:ea typeface="Cambria"/>
                <a:cs typeface="Cambria"/>
                <a:sym typeface="Cambria"/>
              </a:rPr>
              <a:t>‘immunostain’</a:t>
            </a:r>
            <a:endParaRPr b="0" i="0" sz="1800" u="none" cap="none" strike="noStrike">
              <a:solidFill>
                <a:srgbClr val="6AA84F"/>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mbria"/>
                <a:ea typeface="Cambria"/>
                <a:cs typeface="Cambria"/>
                <a:sym typeface="Cambria"/>
              </a:rPr>
              <a:t>Reactive astrocytes are bigger when injury happens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mbria"/>
                <a:ea typeface="Cambria"/>
                <a:cs typeface="Cambria"/>
                <a:sym typeface="Cambria"/>
              </a:rPr>
              <a:t>They are star-shaped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Cambria"/>
              <a:buNone/>
            </a:pPr>
            <a:r>
              <a:t/>
            </a:r>
            <a:endParaRPr b="0" i="0" sz="1800" u="none" cap="none" strike="noStrike">
              <a:solidFill>
                <a:srgbClr val="6AA84F"/>
              </a:solidFill>
              <a:latin typeface="Cambria"/>
              <a:ea typeface="Cambria"/>
              <a:cs typeface="Cambria"/>
              <a:sym typeface="Cambria"/>
            </a:endParaRPr>
          </a:p>
          <a:p>
            <a:pPr indent="0" lvl="0" marL="0" marR="0" rtl="0" algn="ctr">
              <a:lnSpc>
                <a:spcPct val="100000"/>
              </a:lnSpc>
              <a:spcBef>
                <a:spcPts val="0"/>
              </a:spcBef>
              <a:spcAft>
                <a:spcPts val="0"/>
              </a:spcAft>
              <a:buClr>
                <a:schemeClr val="dk1"/>
              </a:buClr>
              <a:buSzPts val="1800"/>
              <a:buFont typeface="Cambria"/>
              <a:buNone/>
            </a:pPr>
            <a:r>
              <a:t/>
            </a:r>
            <a:endParaRPr b="0" i="0" sz="1800" u="none" cap="none" strike="noStrike">
              <a:solidFill>
                <a:srgbClr val="6AA84F"/>
              </a:solidFill>
              <a:latin typeface="Cambria"/>
              <a:ea typeface="Cambria"/>
              <a:cs typeface="Cambria"/>
              <a:sym typeface="Cambria"/>
            </a:endParaRPr>
          </a:p>
          <a:p>
            <a:pPr indent="0" lvl="0" marL="0" marR="0" rtl="0" algn="ctr">
              <a:lnSpc>
                <a:spcPct val="100000"/>
              </a:lnSpc>
              <a:spcBef>
                <a:spcPts val="0"/>
              </a:spcBef>
              <a:spcAft>
                <a:spcPts val="0"/>
              </a:spcAft>
              <a:buClr>
                <a:schemeClr val="dk1"/>
              </a:buClr>
              <a:buSzPts val="1800"/>
              <a:buFont typeface="Cambria"/>
              <a:buNone/>
            </a:pPr>
            <a:r>
              <a:t/>
            </a:r>
            <a:endParaRPr b="0" i="0" sz="1800" u="none" cap="none" strike="noStrike">
              <a:solidFill>
                <a:srgbClr val="6AA84F"/>
              </a:solidFill>
              <a:latin typeface="Cambria"/>
              <a:ea typeface="Cambria"/>
              <a:cs typeface="Cambria"/>
              <a:sym typeface="Cambria"/>
            </a:endParaRPr>
          </a:p>
        </p:txBody>
      </p:sp>
      <p:sp>
        <p:nvSpPr>
          <p:cNvPr id="344" name="Google Shape;344;p35"/>
          <p:cNvSpPr/>
          <p:nvPr/>
        </p:nvSpPr>
        <p:spPr>
          <a:xfrm>
            <a:off x="5386825" y="7592073"/>
            <a:ext cx="600600" cy="525600"/>
          </a:xfrm>
          <a:prstGeom prst="donut">
            <a:avLst>
              <a:gd fmla="val 6148"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sp>
        <p:nvSpPr>
          <p:cNvPr id="345" name="Google Shape;345;p35"/>
          <p:cNvSpPr/>
          <p:nvPr/>
        </p:nvSpPr>
        <p:spPr>
          <a:xfrm>
            <a:off x="5454150" y="8165592"/>
            <a:ext cx="600600" cy="439800"/>
          </a:xfrm>
          <a:prstGeom prst="donut">
            <a:avLst>
              <a:gd fmla="val 6148"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sp>
        <p:nvSpPr>
          <p:cNvPr id="346" name="Google Shape;346;p35"/>
          <p:cNvSpPr/>
          <p:nvPr/>
        </p:nvSpPr>
        <p:spPr>
          <a:xfrm>
            <a:off x="156455" y="1445865"/>
            <a:ext cx="4429125" cy="2623026"/>
          </a:xfrm>
          <a:prstGeom prst="rect">
            <a:avLst/>
          </a:prstGeom>
          <a:noFill/>
          <a:ln cap="flat" cmpd="sng" w="9525">
            <a:solidFill>
              <a:srgbClr val="75B1BD"/>
            </a:solidFill>
            <a:prstDash val="lgDashDot"/>
            <a:round/>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100"/>
              <a:buFont typeface="Arial"/>
              <a:buNone/>
            </a:pPr>
            <a:r>
              <a:rPr b="0" i="0" lang="en-US" sz="1100" u="none" cap="none" strike="noStrike">
                <a:solidFill>
                  <a:srgbClr val="FF0000"/>
                </a:solidFill>
                <a:latin typeface="Cambria"/>
                <a:ea typeface="Cambria"/>
                <a:cs typeface="Cambria"/>
                <a:sym typeface="Cambria"/>
              </a:rPr>
              <a:t>Rosenthal fibers</a:t>
            </a:r>
            <a:r>
              <a:rPr b="0" i="0" lang="en-US" sz="1100" u="none" cap="none" strike="noStrike">
                <a:solidFill>
                  <a:schemeClr val="dk1"/>
                </a:solidFill>
                <a:latin typeface="Cambria"/>
                <a:ea typeface="Cambria"/>
                <a:cs typeface="Cambria"/>
                <a:sym typeface="Cambria"/>
              </a:rPr>
              <a:t>  are </a:t>
            </a:r>
            <a:r>
              <a:rPr b="1" i="0" lang="en-US" sz="1100" u="none" cap="none" strike="noStrike">
                <a:solidFill>
                  <a:schemeClr val="dk1"/>
                </a:solidFill>
                <a:latin typeface="Cambria"/>
                <a:ea typeface="Cambria"/>
                <a:cs typeface="Cambria"/>
                <a:sym typeface="Cambria"/>
              </a:rPr>
              <a:t>thick</a:t>
            </a:r>
            <a:r>
              <a:rPr b="0" i="0" lang="en-US" sz="1100" u="none" cap="none" strike="noStrike">
                <a:solidFill>
                  <a:schemeClr val="dk1"/>
                </a:solidFill>
                <a:latin typeface="Cambria"/>
                <a:ea typeface="Cambria"/>
                <a:cs typeface="Cambria"/>
                <a:sym typeface="Cambria"/>
              </a:rPr>
              <a:t>, </a:t>
            </a:r>
            <a:r>
              <a:rPr b="1" i="0" lang="en-US" sz="1100" u="none" cap="none" strike="noStrike">
                <a:solidFill>
                  <a:schemeClr val="dk1"/>
                </a:solidFill>
                <a:latin typeface="Cambria"/>
                <a:ea typeface="Cambria"/>
                <a:cs typeface="Cambria"/>
                <a:sym typeface="Cambria"/>
              </a:rPr>
              <a:t>elongated</a:t>
            </a:r>
            <a:r>
              <a:rPr b="0" i="0" lang="en-US" sz="1100" u="none" cap="none" strike="noStrike">
                <a:solidFill>
                  <a:schemeClr val="dk1"/>
                </a:solidFill>
                <a:latin typeface="Cambria"/>
                <a:ea typeface="Cambria"/>
                <a:cs typeface="Cambria"/>
                <a:sym typeface="Cambria"/>
              </a:rPr>
              <a:t>, </a:t>
            </a:r>
            <a:r>
              <a:rPr b="1" i="0" lang="en-US" sz="1100" u="none" cap="none" strike="noStrike">
                <a:solidFill>
                  <a:schemeClr val="dk1"/>
                </a:solidFill>
                <a:latin typeface="Cambria"/>
                <a:ea typeface="Cambria"/>
                <a:cs typeface="Cambria"/>
                <a:sym typeface="Cambria"/>
              </a:rPr>
              <a:t>brightly eosinophilic protein </a:t>
            </a:r>
            <a:r>
              <a:rPr b="0" i="0" lang="en-US" sz="1100" u="none" cap="none" strike="noStrike">
                <a:solidFill>
                  <a:schemeClr val="dk1"/>
                </a:solidFill>
                <a:latin typeface="Cambria"/>
                <a:ea typeface="Cambria"/>
                <a:cs typeface="Cambria"/>
                <a:sym typeface="Cambria"/>
              </a:rPr>
              <a:t>aggregates that </a:t>
            </a:r>
            <a:r>
              <a:rPr b="1" i="1" lang="en-US" sz="1100" u="none" cap="none" strike="noStrike">
                <a:solidFill>
                  <a:schemeClr val="dk1"/>
                </a:solidFill>
                <a:latin typeface="Cambria"/>
                <a:ea typeface="Cambria"/>
                <a:cs typeface="Cambria"/>
                <a:sym typeface="Cambria"/>
              </a:rPr>
              <a:t>can be found in astrocytic processes </a:t>
            </a:r>
            <a:r>
              <a:rPr b="0" i="0" lang="en-US" sz="1100" u="none" cap="none" strike="noStrike">
                <a:solidFill>
                  <a:schemeClr val="dk1"/>
                </a:solidFill>
                <a:latin typeface="Cambria"/>
                <a:ea typeface="Cambria"/>
                <a:cs typeface="Cambria"/>
                <a:sym typeface="Cambria"/>
              </a:rPr>
              <a:t>in </a:t>
            </a:r>
            <a:r>
              <a:rPr b="1" i="0" lang="en-US" sz="1100" u="none" cap="none" strike="noStrike">
                <a:solidFill>
                  <a:srgbClr val="C00000"/>
                </a:solidFill>
                <a:latin typeface="Cambria"/>
                <a:ea typeface="Cambria"/>
                <a:cs typeface="Cambria"/>
                <a:sym typeface="Cambria"/>
              </a:rPr>
              <a:t>chronic gliosis </a:t>
            </a:r>
            <a:r>
              <a:rPr b="0" i="0" lang="en-US" sz="1100" u="none" cap="none" strike="noStrike">
                <a:solidFill>
                  <a:schemeClr val="dk1"/>
                </a:solidFill>
                <a:latin typeface="Cambria"/>
                <a:ea typeface="Cambria"/>
                <a:cs typeface="Cambria"/>
                <a:sym typeface="Cambria"/>
              </a:rPr>
              <a:t>and </a:t>
            </a:r>
            <a:r>
              <a:rPr b="1" i="0" lang="en-US" sz="1100" u="none" cap="none" strike="noStrike">
                <a:solidFill>
                  <a:srgbClr val="C00000"/>
                </a:solidFill>
                <a:latin typeface="Cambria"/>
                <a:ea typeface="Cambria"/>
                <a:cs typeface="Cambria"/>
                <a:sym typeface="Cambria"/>
              </a:rPr>
              <a:t>in some low-grade gliomas</a:t>
            </a:r>
            <a:r>
              <a:rPr b="0" i="0" lang="en-US" sz="1100" u="none" cap="none" strike="noStrike">
                <a:solidFill>
                  <a:schemeClr val="dk1"/>
                </a:solidFill>
                <a:latin typeface="Cambria"/>
                <a:ea typeface="Cambria"/>
                <a:cs typeface="Cambria"/>
                <a:sym typeface="Cambria"/>
              </a:rPr>
              <a:t>. </a:t>
            </a:r>
            <a:r>
              <a:rPr b="1" i="0" lang="en-US" sz="1100" u="none" cap="none" strike="noStrike">
                <a:solidFill>
                  <a:srgbClr val="C00000"/>
                </a:solidFill>
                <a:latin typeface="Cambria"/>
                <a:ea typeface="Cambria"/>
                <a:cs typeface="Cambria"/>
                <a:sym typeface="Cambria"/>
              </a:rPr>
              <a:t>Which tumor exhibits Rosenthal fibers? Pilocytic astrocytoma.</a:t>
            </a:r>
            <a:endParaRPr b="1" i="0" sz="1100" u="none" cap="none" strike="noStrike">
              <a:solidFill>
                <a:srgbClr val="C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1" i="0" lang="en-US" sz="1100" u="sng" cap="none" strike="noStrike">
                <a:solidFill>
                  <a:srgbClr val="A5A5A5"/>
                </a:solidFill>
                <a:latin typeface="Cambria"/>
                <a:ea typeface="Cambria"/>
                <a:cs typeface="Cambria"/>
                <a:sym typeface="Cambria"/>
              </a:rPr>
              <a:t>Further information  :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rPr b="0" i="0" lang="en-US" sz="1100" u="none" cap="none" strike="noStrike">
                <a:solidFill>
                  <a:srgbClr val="999999"/>
                </a:solidFill>
                <a:latin typeface="Cambria"/>
                <a:ea typeface="Cambria"/>
                <a:cs typeface="Cambria"/>
                <a:sym typeface="Cambria"/>
              </a:rPr>
              <a:t>Rosenthal fibers : is a thick, elongated proteins, worm-like and eosinophilic In the ultrastructure of astrocytes you will find that they are composed of proteins the same ones in rosenthal fibers thus when gliomas occur or a chronic gliosis within time the astrocytes are going to give the rosenthal fibers that grow inside them and your going to be able to see it with microscopy</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p:txBody>
      </p:sp>
      <p:cxnSp>
        <p:nvCxnSpPr>
          <p:cNvPr id="347" name="Google Shape;347;p35"/>
          <p:cNvCxnSpPr>
            <a:stCxn id="346" idx="3"/>
          </p:cNvCxnSpPr>
          <p:nvPr/>
        </p:nvCxnSpPr>
        <p:spPr>
          <a:xfrm>
            <a:off x="4585580" y="2757378"/>
            <a:ext cx="209400" cy="0"/>
          </a:xfrm>
          <a:prstGeom prst="straightConnector1">
            <a:avLst/>
          </a:prstGeom>
          <a:noFill/>
          <a:ln cap="flat" cmpd="sng" w="9525">
            <a:solidFill>
              <a:srgbClr val="75B1BD"/>
            </a:solidFill>
            <a:prstDash val="solid"/>
            <a:miter lim="800000"/>
            <a:headEnd len="sm" w="sm" type="none"/>
            <a:tailEnd len="sm" w="sm" type="none"/>
          </a:ln>
        </p:spPr>
      </p:cxnSp>
      <p:cxnSp>
        <p:nvCxnSpPr>
          <p:cNvPr id="348" name="Google Shape;348;p35"/>
          <p:cNvCxnSpPr>
            <a:stCxn id="342" idx="3"/>
          </p:cNvCxnSpPr>
          <p:nvPr/>
        </p:nvCxnSpPr>
        <p:spPr>
          <a:xfrm>
            <a:off x="3529317" y="7902792"/>
            <a:ext cx="1265700" cy="0"/>
          </a:xfrm>
          <a:prstGeom prst="straightConnector1">
            <a:avLst/>
          </a:prstGeom>
          <a:noFill/>
          <a:ln cap="flat" cmpd="sng" w="9525">
            <a:solidFill>
              <a:srgbClr val="75B1BD"/>
            </a:solidFill>
            <a:prstDash val="solid"/>
            <a:miter lim="800000"/>
            <a:headEnd len="sm" w="sm" type="none"/>
            <a:tailEnd len="sm" w="sm" type="none"/>
          </a:ln>
        </p:spPr>
      </p:cxnSp>
      <p:cxnSp>
        <p:nvCxnSpPr>
          <p:cNvPr id="349" name="Google Shape;349;p35"/>
          <p:cNvCxnSpPr/>
          <p:nvPr/>
        </p:nvCxnSpPr>
        <p:spPr>
          <a:xfrm>
            <a:off x="3886200" y="5626317"/>
            <a:ext cx="908921" cy="2958"/>
          </a:xfrm>
          <a:prstGeom prst="straightConnector1">
            <a:avLst/>
          </a:prstGeom>
          <a:noFill/>
          <a:ln cap="flat" cmpd="sng" w="9525">
            <a:solidFill>
              <a:srgbClr val="75B1BD"/>
            </a:solidFill>
            <a:prstDash val="solid"/>
            <a:miter lim="800000"/>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pic>
        <p:nvPicPr>
          <p:cNvPr id="355" name="Google Shape;355;p36"/>
          <p:cNvPicPr preferRelativeResize="0"/>
          <p:nvPr/>
        </p:nvPicPr>
        <p:blipFill rotWithShape="1">
          <a:blip r:embed="rId3">
            <a:alphaModFix/>
          </a:blip>
          <a:srcRect b="0" l="0" r="0" t="0"/>
          <a:stretch/>
        </p:blipFill>
        <p:spPr>
          <a:xfrm>
            <a:off x="61" y="6"/>
            <a:ext cx="7772400" cy="622300"/>
          </a:xfrm>
          <a:prstGeom prst="rect">
            <a:avLst/>
          </a:prstGeom>
          <a:noFill/>
          <a:ln>
            <a:noFill/>
          </a:ln>
        </p:spPr>
      </p:pic>
      <p:sp>
        <p:nvSpPr>
          <p:cNvPr id="356" name="Google Shape;356;p36"/>
          <p:cNvSpPr txBox="1"/>
          <p:nvPr>
            <p:ph idx="1" type="body"/>
          </p:nvPr>
        </p:nvSpPr>
        <p:spPr>
          <a:xfrm>
            <a:off x="0" y="762312"/>
            <a:ext cx="7772400" cy="1111500"/>
          </a:xfrm>
          <a:prstGeom prst="rect">
            <a:avLst/>
          </a:prstGeom>
          <a:noFill/>
          <a:ln>
            <a:noFill/>
          </a:ln>
        </p:spPr>
        <p:txBody>
          <a:bodyPr anchorCtr="0" anchor="t" bIns="45700" lIns="91425" spcFirstLastPara="1" rIns="91425" wrap="square" tIns="45700">
            <a:noAutofit/>
          </a:bodyPr>
          <a:lstStyle/>
          <a:p>
            <a:pPr indent="-309880" lvl="0" marL="457200" marR="0" rtl="0" algn="l">
              <a:lnSpc>
                <a:spcPct val="90000"/>
              </a:lnSpc>
              <a:spcBef>
                <a:spcPts val="850"/>
              </a:spcBef>
              <a:spcAft>
                <a:spcPts val="0"/>
              </a:spcAft>
              <a:buClr>
                <a:schemeClr val="dk1"/>
              </a:buClr>
              <a:buSzPts val="1280"/>
              <a:buFont typeface="Arial"/>
              <a:buChar char="•"/>
            </a:pPr>
            <a:r>
              <a:rPr b="0" i="0" lang="en-US" sz="1200" u="none" cap="none" strike="noStrike">
                <a:solidFill>
                  <a:schemeClr val="dk1"/>
                </a:solidFill>
                <a:latin typeface="Cambria"/>
                <a:ea typeface="Cambria"/>
                <a:cs typeface="Cambria"/>
                <a:sym typeface="Cambria"/>
              </a:rPr>
              <a:t>Produce myelin.</a:t>
            </a:r>
            <a:endParaRPr b="0" i="0" sz="1200" u="none" cap="none" strike="noStrike">
              <a:solidFill>
                <a:schemeClr val="dk1"/>
              </a:solidFill>
              <a:latin typeface="Cambria"/>
              <a:ea typeface="Cambria"/>
              <a:cs typeface="Cambria"/>
              <a:sym typeface="Cambria"/>
            </a:endParaRPr>
          </a:p>
          <a:p>
            <a:pPr indent="-309880" lvl="0" marL="457200" marR="0" rtl="0" algn="l">
              <a:lnSpc>
                <a:spcPct val="90000"/>
              </a:lnSpc>
              <a:spcBef>
                <a:spcPts val="0"/>
              </a:spcBef>
              <a:spcAft>
                <a:spcPts val="0"/>
              </a:spcAft>
              <a:buClr>
                <a:schemeClr val="dk1"/>
              </a:buClr>
              <a:buSzPts val="1280"/>
              <a:buFont typeface="Arial"/>
              <a:buChar char="•"/>
            </a:pPr>
            <a:r>
              <a:rPr b="0" i="0" lang="en-US" sz="1200" u="none" cap="none" strike="noStrike">
                <a:solidFill>
                  <a:schemeClr val="dk1"/>
                </a:solidFill>
                <a:latin typeface="Cambria"/>
                <a:ea typeface="Cambria"/>
                <a:cs typeface="Cambria"/>
                <a:sym typeface="Cambria"/>
              </a:rPr>
              <a:t>Exhibit a limited spectrum of specific morphologic changes in response to various injuries. </a:t>
            </a:r>
            <a:endParaRPr b="0" i="0" sz="1200" u="none" cap="none" strike="noStrike">
              <a:solidFill>
                <a:schemeClr val="dk1"/>
              </a:solidFill>
              <a:latin typeface="Cambria"/>
              <a:ea typeface="Cambria"/>
              <a:cs typeface="Cambria"/>
              <a:sym typeface="Cambria"/>
            </a:endParaRPr>
          </a:p>
          <a:p>
            <a:pPr indent="-309880" lvl="0" marL="457200" marR="0" rtl="0" algn="l">
              <a:lnSpc>
                <a:spcPct val="90000"/>
              </a:lnSpc>
              <a:spcBef>
                <a:spcPts val="0"/>
              </a:spcBef>
              <a:spcAft>
                <a:spcPts val="0"/>
              </a:spcAft>
              <a:buClr>
                <a:schemeClr val="dk1"/>
              </a:buClr>
              <a:buSzPts val="1280"/>
              <a:buFont typeface="Arial"/>
              <a:buChar char="•"/>
            </a:pPr>
            <a:r>
              <a:rPr b="0" i="0" lang="en-US" sz="1200" u="none" cap="none" strike="noStrike">
                <a:solidFill>
                  <a:schemeClr val="dk1"/>
                </a:solidFill>
                <a:latin typeface="Cambria"/>
                <a:ea typeface="Cambria"/>
                <a:cs typeface="Cambria"/>
                <a:sym typeface="Cambria"/>
              </a:rPr>
              <a:t>In</a:t>
            </a:r>
            <a:r>
              <a:rPr b="0" i="0" lang="en-US" sz="1200" u="none" cap="none" strike="noStrike">
                <a:solidFill>
                  <a:srgbClr val="C00000"/>
                </a:solidFill>
                <a:latin typeface="Cambria"/>
                <a:ea typeface="Cambria"/>
                <a:cs typeface="Cambria"/>
                <a:sym typeface="Cambria"/>
              </a:rPr>
              <a:t> </a:t>
            </a:r>
            <a:r>
              <a:rPr b="1" i="0" lang="en-US" sz="1200" u="none" cap="none" strike="noStrike">
                <a:solidFill>
                  <a:srgbClr val="C00000"/>
                </a:solidFill>
                <a:latin typeface="Cambria"/>
                <a:ea typeface="Cambria"/>
                <a:cs typeface="Cambria"/>
                <a:sym typeface="Cambria"/>
              </a:rPr>
              <a:t>progressive multifocal leukoencephalopathy </a:t>
            </a:r>
            <a:r>
              <a:rPr b="0" i="0" lang="en-US" sz="1200" u="none" cap="none" strike="noStrike">
                <a:solidFill>
                  <a:schemeClr val="dk1"/>
                </a:solidFill>
                <a:latin typeface="Cambria"/>
                <a:ea typeface="Cambria"/>
                <a:cs typeface="Cambria"/>
                <a:sym typeface="Cambria"/>
              </a:rPr>
              <a:t>, </a:t>
            </a:r>
            <a:r>
              <a:rPr b="1" i="0" lang="en-US" sz="1200" u="none" cap="none" strike="noStrike">
                <a:solidFill>
                  <a:srgbClr val="C00000"/>
                </a:solidFill>
                <a:latin typeface="Cambria"/>
                <a:ea typeface="Cambria"/>
                <a:cs typeface="Cambria"/>
                <a:sym typeface="Cambria"/>
              </a:rPr>
              <a:t>viral inclusions </a:t>
            </a:r>
            <a:r>
              <a:rPr b="0" i="0" lang="en-US" sz="1200" u="none" cap="none" strike="noStrike">
                <a:solidFill>
                  <a:schemeClr val="dk1"/>
                </a:solidFill>
                <a:latin typeface="Cambria"/>
                <a:ea typeface="Cambria"/>
                <a:cs typeface="Cambria"/>
                <a:sym typeface="Cambria"/>
              </a:rPr>
              <a:t>can be seen in oligodendrocytes, with a smudgy, homogeneous-appearing enlarged nucleus.</a:t>
            </a:r>
            <a:endParaRPr b="0" i="0" sz="1200" u="none" cap="none" strike="noStrike">
              <a:solidFill>
                <a:schemeClr val="dk1"/>
              </a:solidFill>
              <a:latin typeface="Cambria"/>
              <a:ea typeface="Cambria"/>
              <a:cs typeface="Cambria"/>
              <a:sym typeface="Cambria"/>
            </a:endParaRPr>
          </a:p>
        </p:txBody>
      </p:sp>
      <p:pic>
        <p:nvPicPr>
          <p:cNvPr id="357" name="Google Shape;357;p36"/>
          <p:cNvPicPr preferRelativeResize="0"/>
          <p:nvPr/>
        </p:nvPicPr>
        <p:blipFill rotWithShape="1">
          <a:blip r:embed="rId4">
            <a:alphaModFix/>
          </a:blip>
          <a:srcRect b="0" l="0" r="0" t="0"/>
          <a:stretch/>
        </p:blipFill>
        <p:spPr>
          <a:xfrm>
            <a:off x="1071448" y="2137062"/>
            <a:ext cx="3295125" cy="2478325"/>
          </a:xfrm>
          <a:prstGeom prst="rect">
            <a:avLst/>
          </a:prstGeom>
          <a:noFill/>
          <a:ln>
            <a:noFill/>
          </a:ln>
        </p:spPr>
      </p:pic>
      <p:sp>
        <p:nvSpPr>
          <p:cNvPr id="358" name="Google Shape;358;p36"/>
          <p:cNvSpPr txBox="1"/>
          <p:nvPr>
            <p:ph type="title"/>
          </p:nvPr>
        </p:nvSpPr>
        <p:spPr>
          <a:xfrm>
            <a:off x="695375" y="-111823"/>
            <a:ext cx="7772400" cy="861000"/>
          </a:xfrm>
          <a:prstGeom prst="rect">
            <a:avLst/>
          </a:prstGeom>
          <a:noFill/>
          <a:ln>
            <a:noFill/>
          </a:ln>
        </p:spPr>
        <p:txBody>
          <a:bodyPr anchorCtr="0" anchor="ctr" bIns="45700" lIns="91425" spcFirstLastPara="1" rIns="91425" wrap="square" tIns="45700">
            <a:noAutofit/>
          </a:bodyPr>
          <a:lstStyle/>
          <a:p>
            <a:pPr indent="0" lvl="0" marL="73660" marR="0" rtl="0" algn="l">
              <a:lnSpc>
                <a:spcPct val="90000"/>
              </a:lnSpc>
              <a:spcBef>
                <a:spcPts val="0"/>
              </a:spcBef>
              <a:spcAft>
                <a:spcPts val="0"/>
              </a:spcAft>
              <a:buClr>
                <a:srgbClr val="3D85C6"/>
              </a:buClr>
              <a:buSzPts val="2440"/>
              <a:buFont typeface="Cambria"/>
              <a:buNone/>
            </a:pPr>
            <a:r>
              <a:rPr b="1" i="0" lang="en-US" sz="1800" u="none" cap="none" strike="noStrike">
                <a:solidFill>
                  <a:srgbClr val="458491"/>
                </a:solidFill>
                <a:latin typeface="Cambria"/>
                <a:ea typeface="Cambria"/>
                <a:cs typeface="Cambria"/>
                <a:sym typeface="Cambria"/>
              </a:rPr>
              <a:t>#Oligodendrocytes in Injury and Repair :</a:t>
            </a:r>
            <a:endParaRPr b="1" i="0" sz="1800" u="none" cap="none" strike="noStrike">
              <a:solidFill>
                <a:srgbClr val="458491"/>
              </a:solidFill>
              <a:latin typeface="Cambria"/>
              <a:ea typeface="Cambria"/>
              <a:cs typeface="Cambria"/>
              <a:sym typeface="Cambria"/>
            </a:endParaRPr>
          </a:p>
        </p:txBody>
      </p:sp>
      <p:sp>
        <p:nvSpPr>
          <p:cNvPr id="359" name="Google Shape;359;p36"/>
          <p:cNvSpPr txBox="1"/>
          <p:nvPr/>
        </p:nvSpPr>
        <p:spPr>
          <a:xfrm>
            <a:off x="0" y="5070200"/>
            <a:ext cx="7772400" cy="721200"/>
          </a:xfrm>
          <a:prstGeom prst="rect">
            <a:avLst/>
          </a:prstGeom>
          <a:noFill/>
          <a:ln>
            <a:noFill/>
          </a:ln>
        </p:spPr>
        <p:txBody>
          <a:bodyPr anchorCtr="0" anchor="t" bIns="91425" lIns="91425" spcFirstLastPara="1" rIns="91425" wrap="square" tIns="91425">
            <a:noAutofit/>
          </a:bodyPr>
          <a:lstStyle/>
          <a:p>
            <a:pPr indent="0" lvl="0" marL="76200" marR="0" rtl="0" algn="l">
              <a:lnSpc>
                <a:spcPct val="100000"/>
              </a:lnSpc>
              <a:spcBef>
                <a:spcPts val="0"/>
              </a:spcBef>
              <a:spcAft>
                <a:spcPts val="0"/>
              </a:spcAft>
              <a:buClr>
                <a:srgbClr val="000000"/>
              </a:buClr>
              <a:buSzPts val="1800"/>
              <a:buFont typeface="Arial"/>
              <a:buNone/>
            </a:pPr>
            <a:r>
              <a:rPr b="1" i="0" lang="en-US" sz="1800" u="none" cap="none" strike="noStrike">
                <a:solidFill>
                  <a:srgbClr val="458491"/>
                </a:solidFill>
                <a:latin typeface="Cambria"/>
                <a:ea typeface="Cambria"/>
                <a:cs typeface="Cambria"/>
                <a:sym typeface="Cambria"/>
              </a:rPr>
              <a:t>#Ependymal cells in Injury and Repair:</a:t>
            </a:r>
            <a:br>
              <a:rPr b="1" i="0" lang="en-US" sz="1800" u="none" cap="none" strike="noStrike">
                <a:solidFill>
                  <a:srgbClr val="458491"/>
                </a:solidFill>
                <a:latin typeface="Cambria"/>
                <a:ea typeface="Cambria"/>
                <a:cs typeface="Cambria"/>
                <a:sym typeface="Cambria"/>
              </a:rPr>
            </a:br>
            <a:endParaRPr b="1" i="0" sz="1800" u="none" cap="none" strike="noStrike">
              <a:solidFill>
                <a:srgbClr val="458491"/>
              </a:solidFill>
              <a:latin typeface="Cambria"/>
              <a:ea typeface="Cambria"/>
              <a:cs typeface="Cambria"/>
              <a:sym typeface="Cambria"/>
            </a:endParaRPr>
          </a:p>
        </p:txBody>
      </p:sp>
      <p:sp>
        <p:nvSpPr>
          <p:cNvPr id="360" name="Google Shape;360;p36"/>
          <p:cNvSpPr txBox="1"/>
          <p:nvPr/>
        </p:nvSpPr>
        <p:spPr>
          <a:xfrm>
            <a:off x="0" y="5654125"/>
            <a:ext cx="7772400" cy="1111500"/>
          </a:xfrm>
          <a:prstGeom prst="rect">
            <a:avLst/>
          </a:prstGeom>
          <a:noFill/>
          <a:ln>
            <a:noFill/>
          </a:ln>
        </p:spPr>
        <p:txBody>
          <a:bodyPr anchorCtr="0" anchor="t" bIns="91425" lIns="91425" spcFirstLastPara="1" rIns="91425" wrap="square" tIns="91425">
            <a:noAutofit/>
          </a:bodyPr>
          <a:lstStyle/>
          <a:p>
            <a:pPr indent="-285750" lvl="0" marL="431800" marR="0" rtl="0" algn="l">
              <a:lnSpc>
                <a:spcPct val="100000"/>
              </a:lnSpc>
              <a:spcBef>
                <a:spcPts val="0"/>
              </a:spcBef>
              <a:spcAft>
                <a:spcPts val="0"/>
              </a:spcAft>
              <a:buClr>
                <a:schemeClr val="dk1"/>
              </a:buClr>
              <a:buSzPts val="1300"/>
              <a:buFont typeface="Arial"/>
              <a:buChar char="•"/>
            </a:pPr>
            <a:r>
              <a:rPr b="0" i="0" lang="en-US" sz="1200" u="none" cap="none" strike="noStrike">
                <a:solidFill>
                  <a:schemeClr val="dk1"/>
                </a:solidFill>
                <a:latin typeface="Cambria"/>
                <a:ea typeface="Cambria"/>
                <a:cs typeface="Cambria"/>
                <a:sym typeface="Cambria"/>
              </a:rPr>
              <a:t>Line the ventricular system and the central canal of the spinal cord.</a:t>
            </a:r>
            <a:br>
              <a:rPr b="0" i="0" lang="en-US" sz="1200" u="none" cap="none" strike="noStrike">
                <a:solidFill>
                  <a:schemeClr val="dk1"/>
                </a:solidFill>
                <a:latin typeface="Cambria"/>
                <a:ea typeface="Cambria"/>
                <a:cs typeface="Cambria"/>
                <a:sym typeface="Cambria"/>
              </a:rPr>
            </a:br>
            <a:endParaRPr b="0" i="0" sz="1200" u="none" cap="none" strike="noStrike">
              <a:solidFill>
                <a:schemeClr val="dk1"/>
              </a:solidFill>
              <a:latin typeface="Cambria"/>
              <a:ea typeface="Cambria"/>
              <a:cs typeface="Cambria"/>
              <a:sym typeface="Cambria"/>
            </a:endParaRPr>
          </a:p>
          <a:p>
            <a:pPr indent="-285750" lvl="0" marL="431800" marR="0" rtl="0" algn="l">
              <a:lnSpc>
                <a:spcPct val="100000"/>
              </a:lnSpc>
              <a:spcBef>
                <a:spcPts val="0"/>
              </a:spcBef>
              <a:spcAft>
                <a:spcPts val="0"/>
              </a:spcAft>
              <a:buClr>
                <a:schemeClr val="dk1"/>
              </a:buClr>
              <a:buSzPts val="1300"/>
              <a:buFont typeface="Arial"/>
              <a:buChar char="•"/>
            </a:pPr>
            <a:r>
              <a:rPr b="0" i="0" lang="en-US" sz="1200" u="none" cap="none" strike="noStrike">
                <a:solidFill>
                  <a:schemeClr val="dk1"/>
                </a:solidFill>
                <a:latin typeface="Cambria"/>
                <a:ea typeface="Cambria"/>
                <a:cs typeface="Cambria"/>
                <a:sym typeface="Cambria"/>
              </a:rPr>
              <a:t>Certain pathogens, </a:t>
            </a:r>
            <a:r>
              <a:rPr b="1" i="0" lang="en-US" sz="1200" u="none" cap="none" strike="noStrike">
                <a:solidFill>
                  <a:srgbClr val="C00000"/>
                </a:solidFill>
                <a:latin typeface="Cambria"/>
                <a:ea typeface="Cambria"/>
                <a:cs typeface="Cambria"/>
                <a:sym typeface="Cambria"/>
              </a:rPr>
              <a:t>particularly cytomegalovirus (CMV), </a:t>
            </a:r>
            <a:r>
              <a:rPr b="0" i="0" lang="en-US" sz="1200" u="none" cap="none" strike="noStrike">
                <a:solidFill>
                  <a:schemeClr val="dk1"/>
                </a:solidFill>
                <a:latin typeface="Cambria"/>
                <a:ea typeface="Cambria"/>
                <a:cs typeface="Cambria"/>
                <a:sym typeface="Cambria"/>
              </a:rPr>
              <a:t>can produce extensive</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ependymal injury, </a:t>
            </a:r>
            <a:r>
              <a:rPr b="1" i="0" lang="en-US" sz="1200" u="none" cap="none" strike="noStrike">
                <a:solidFill>
                  <a:srgbClr val="C00000"/>
                </a:solidFill>
                <a:latin typeface="Cambria"/>
                <a:ea typeface="Cambria"/>
                <a:cs typeface="Cambria"/>
                <a:sym typeface="Cambria"/>
              </a:rPr>
              <a:t>with typical viral inclusions</a:t>
            </a:r>
            <a:r>
              <a:rPr b="0" i="0" lang="en-US" sz="1200" u="none" cap="none" strike="noStrike">
                <a:solidFill>
                  <a:schemeClr val="dk1"/>
                </a:solidFill>
                <a:latin typeface="Cambria"/>
                <a:ea typeface="Cambria"/>
                <a:cs typeface="Cambria"/>
                <a:sym typeface="Cambria"/>
              </a:rPr>
              <a:t>.</a:t>
            </a:r>
            <a:endParaRPr b="0" i="0" sz="1200" u="none" cap="none" strike="noStrike">
              <a:solidFill>
                <a:schemeClr val="dk1"/>
              </a:solidFill>
              <a:latin typeface="Cambria"/>
              <a:ea typeface="Cambria"/>
              <a:cs typeface="Cambria"/>
              <a:sym typeface="Cambria"/>
            </a:endParaRPr>
          </a:p>
        </p:txBody>
      </p:sp>
      <p:pic>
        <p:nvPicPr>
          <p:cNvPr id="361" name="Google Shape;361;p36"/>
          <p:cNvPicPr preferRelativeResize="0"/>
          <p:nvPr/>
        </p:nvPicPr>
        <p:blipFill rotWithShape="1">
          <a:blip r:embed="rId5">
            <a:alphaModFix/>
          </a:blip>
          <a:srcRect b="0" l="0" r="0" t="0"/>
          <a:stretch/>
        </p:blipFill>
        <p:spPr>
          <a:xfrm>
            <a:off x="4581575" y="2854432"/>
            <a:ext cx="2337950" cy="948925"/>
          </a:xfrm>
          <a:prstGeom prst="rect">
            <a:avLst/>
          </a:prstGeom>
          <a:noFill/>
          <a:ln>
            <a:noFill/>
          </a:ln>
        </p:spPr>
      </p:pic>
      <p:pic>
        <p:nvPicPr>
          <p:cNvPr id="362" name="Google Shape;362;p36"/>
          <p:cNvPicPr preferRelativeResize="0"/>
          <p:nvPr/>
        </p:nvPicPr>
        <p:blipFill rotWithShape="1">
          <a:blip r:embed="rId6">
            <a:alphaModFix/>
          </a:blip>
          <a:srcRect b="0" l="0" r="0" t="0"/>
          <a:stretch/>
        </p:blipFill>
        <p:spPr>
          <a:xfrm>
            <a:off x="1519125" y="6765625"/>
            <a:ext cx="3619500" cy="1809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37"/>
          <p:cNvSpPr txBox="1"/>
          <p:nvPr>
            <p:ph idx="1" type="body"/>
          </p:nvPr>
        </p:nvSpPr>
        <p:spPr>
          <a:xfrm>
            <a:off x="0" y="1061227"/>
            <a:ext cx="7772400" cy="1927800"/>
          </a:xfrm>
          <a:prstGeom prst="rect">
            <a:avLst/>
          </a:prstGeom>
          <a:noFill/>
          <a:ln>
            <a:noFill/>
          </a:ln>
        </p:spPr>
        <p:txBody>
          <a:bodyPr anchorCtr="0" anchor="t" bIns="45700" lIns="91425" spcFirstLastPara="1" rIns="91425" wrap="square" tIns="45700">
            <a:noAutofit/>
          </a:bodyPr>
          <a:lstStyle/>
          <a:p>
            <a:pPr indent="-309880" lvl="0" marL="457200" marR="0" rtl="0" algn="l">
              <a:lnSpc>
                <a:spcPct val="90000"/>
              </a:lnSpc>
              <a:spcBef>
                <a:spcPts val="850"/>
              </a:spcBef>
              <a:spcAft>
                <a:spcPts val="0"/>
              </a:spcAft>
              <a:buClr>
                <a:srgbClr val="000000"/>
              </a:buClr>
              <a:buSzPts val="1280"/>
              <a:buFont typeface="Arial"/>
              <a:buChar char="•"/>
            </a:pPr>
            <a:r>
              <a:rPr b="1" i="0" lang="en-US" sz="1200" u="none" cap="none" strike="noStrike">
                <a:solidFill>
                  <a:srgbClr val="000000"/>
                </a:solidFill>
                <a:latin typeface="Cambria"/>
                <a:ea typeface="Cambria"/>
                <a:cs typeface="Cambria"/>
                <a:sym typeface="Cambria"/>
              </a:rPr>
              <a:t>What are they?</a:t>
            </a:r>
            <a:r>
              <a:rPr b="0" i="0" lang="en-US" sz="1200" u="none" cap="none" strike="noStrike">
                <a:solidFill>
                  <a:srgbClr val="000000"/>
                </a:solidFill>
                <a:latin typeface="Cambria"/>
                <a:ea typeface="Cambria"/>
                <a:cs typeface="Cambria"/>
                <a:sym typeface="Cambria"/>
              </a:rPr>
              <a:t> Long-lived cells derived from the embryonic yolk sac </a:t>
            </a:r>
            <a:r>
              <a:rPr lang="en-US" sz="1200">
                <a:solidFill>
                  <a:srgbClr val="000000"/>
                </a:solidFill>
              </a:rPr>
              <a:t>f</a:t>
            </a:r>
            <a:r>
              <a:rPr b="0" i="0" lang="en-US" sz="1200" u="none" cap="none" strike="noStrike">
                <a:solidFill>
                  <a:srgbClr val="000000"/>
                </a:solidFill>
                <a:latin typeface="Cambria"/>
                <a:ea typeface="Cambria"/>
                <a:cs typeface="Cambria"/>
                <a:sym typeface="Cambria"/>
              </a:rPr>
              <a:t>unction as the phagocytes of the CNS.</a:t>
            </a:r>
            <a:br>
              <a:rPr b="0" i="0" lang="en-US" sz="1200" u="none" cap="none" strike="noStrike">
                <a:solidFill>
                  <a:schemeClr val="dk1"/>
                </a:solidFill>
                <a:latin typeface="Cambria"/>
                <a:ea typeface="Cambria"/>
                <a:cs typeface="Cambria"/>
                <a:sym typeface="Cambria"/>
              </a:rPr>
            </a:br>
            <a:endParaRPr b="0" i="0" sz="1200" u="none" cap="none" strike="noStrike">
              <a:solidFill>
                <a:schemeClr val="dk1"/>
              </a:solidFill>
              <a:latin typeface="Cambria"/>
              <a:ea typeface="Cambria"/>
              <a:cs typeface="Cambria"/>
              <a:sym typeface="Cambria"/>
            </a:endParaRPr>
          </a:p>
          <a:p>
            <a:pPr indent="-309880" lvl="0" marL="457200" marR="0" rtl="0" algn="l">
              <a:lnSpc>
                <a:spcPct val="90000"/>
              </a:lnSpc>
              <a:spcBef>
                <a:spcPts val="0"/>
              </a:spcBef>
              <a:spcAft>
                <a:spcPts val="0"/>
              </a:spcAft>
              <a:buClr>
                <a:schemeClr val="dk1"/>
              </a:buClr>
              <a:buSzPts val="1280"/>
              <a:buFont typeface="Arial"/>
              <a:buChar char="•"/>
            </a:pPr>
            <a:r>
              <a:rPr b="0" i="0" lang="en-US" sz="1200" u="none" cap="none" strike="noStrike">
                <a:solidFill>
                  <a:schemeClr val="dk1"/>
                </a:solidFill>
                <a:latin typeface="Cambria"/>
                <a:ea typeface="Cambria"/>
                <a:cs typeface="Cambria"/>
                <a:sym typeface="Cambria"/>
              </a:rPr>
              <a:t>When activated, they proliferate and become more evident</a:t>
            </a:r>
            <a:br>
              <a:rPr b="0" i="0" lang="en-US" sz="1200" u="none" cap="none" strike="noStrike">
                <a:solidFill>
                  <a:schemeClr val="dk1"/>
                </a:solidFill>
                <a:latin typeface="Cambria"/>
                <a:ea typeface="Cambria"/>
                <a:cs typeface="Cambria"/>
                <a:sym typeface="Cambria"/>
              </a:rPr>
            </a:br>
            <a:endParaRPr b="0" i="0" sz="1200" u="none" cap="none" strike="noStrike">
              <a:solidFill>
                <a:schemeClr val="dk1"/>
              </a:solidFill>
              <a:latin typeface="Cambria"/>
              <a:ea typeface="Cambria"/>
              <a:cs typeface="Cambria"/>
              <a:sym typeface="Cambria"/>
            </a:endParaRPr>
          </a:p>
          <a:p>
            <a:pPr indent="-309880" lvl="0" marL="457200" marR="0" rtl="0" algn="l">
              <a:lnSpc>
                <a:spcPct val="90000"/>
              </a:lnSpc>
              <a:spcBef>
                <a:spcPts val="0"/>
              </a:spcBef>
              <a:spcAft>
                <a:spcPts val="0"/>
              </a:spcAft>
              <a:buClr>
                <a:schemeClr val="dk1"/>
              </a:buClr>
              <a:buSzPts val="1280"/>
              <a:buFont typeface="Arial"/>
              <a:buChar char="•"/>
            </a:pPr>
            <a:r>
              <a:rPr b="0" i="0" lang="en-US" sz="1200" u="none" cap="none" strike="noStrike">
                <a:solidFill>
                  <a:schemeClr val="dk1"/>
                </a:solidFill>
                <a:latin typeface="Cambria"/>
                <a:ea typeface="Cambria"/>
                <a:cs typeface="Cambria"/>
                <a:sym typeface="Cambria"/>
              </a:rPr>
              <a:t>They may be recognizable as activated macrophages in areas of:</a:t>
            </a:r>
            <a:br>
              <a:rPr b="0" i="0" lang="en-US" sz="1200" u="none" cap="none" strike="noStrike">
                <a:solidFill>
                  <a:schemeClr val="dk1"/>
                </a:solidFill>
                <a:latin typeface="Cambria"/>
                <a:ea typeface="Cambria"/>
                <a:cs typeface="Cambria"/>
                <a:sym typeface="Cambria"/>
              </a:rPr>
            </a:br>
            <a:endParaRPr b="0" i="0" sz="1200" u="none" cap="none" strike="noStrike">
              <a:solidFill>
                <a:schemeClr val="dk1"/>
              </a:solidFill>
              <a:latin typeface="Cambria"/>
              <a:ea typeface="Cambria"/>
              <a:cs typeface="Cambria"/>
              <a:sym typeface="Cambria"/>
            </a:endParaRPr>
          </a:p>
        </p:txBody>
      </p:sp>
      <p:pic>
        <p:nvPicPr>
          <p:cNvPr id="369" name="Google Shape;369;p37"/>
          <p:cNvPicPr preferRelativeResize="0"/>
          <p:nvPr/>
        </p:nvPicPr>
        <p:blipFill rotWithShape="1">
          <a:blip r:embed="rId3">
            <a:alphaModFix/>
          </a:blip>
          <a:srcRect b="0" l="0" r="0" t="0"/>
          <a:stretch/>
        </p:blipFill>
        <p:spPr>
          <a:xfrm>
            <a:off x="55" y="2"/>
            <a:ext cx="7772400" cy="622300"/>
          </a:xfrm>
          <a:prstGeom prst="rect">
            <a:avLst/>
          </a:prstGeom>
          <a:noFill/>
          <a:ln>
            <a:noFill/>
          </a:ln>
        </p:spPr>
      </p:pic>
      <p:sp>
        <p:nvSpPr>
          <p:cNvPr id="370" name="Google Shape;370;p37"/>
          <p:cNvSpPr/>
          <p:nvPr/>
        </p:nvSpPr>
        <p:spPr>
          <a:xfrm>
            <a:off x="84900" y="2802876"/>
            <a:ext cx="2240700" cy="879000"/>
          </a:xfrm>
          <a:prstGeom prst="chevron">
            <a:avLst>
              <a:gd fmla="val 50000" name="adj"/>
            </a:avLst>
          </a:prstGeom>
          <a:solidFill>
            <a:srgbClr val="D5E7EB"/>
          </a:solidFill>
          <a:ln cap="flat" cmpd="sng" w="9525">
            <a:solidFill>
              <a:srgbClr val="D5E7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300"/>
              <a:buFont typeface="Cambria"/>
              <a:buNone/>
            </a:pPr>
            <a:r>
              <a:rPr b="0" i="0" lang="en-US" sz="1300" u="none" cap="none" strike="noStrike">
                <a:solidFill>
                  <a:schemeClr val="dk1"/>
                </a:solidFill>
                <a:latin typeface="Cambria"/>
                <a:ea typeface="Cambria"/>
                <a:cs typeface="Cambria"/>
                <a:sym typeface="Cambria"/>
              </a:rPr>
              <a:t>Demyelination</a:t>
            </a:r>
            <a:endParaRPr b="0" i="0" sz="1300" u="none" cap="none" strike="noStrike">
              <a:solidFill>
                <a:schemeClr val="dk1"/>
              </a:solidFill>
              <a:latin typeface="Cambria"/>
              <a:ea typeface="Cambria"/>
              <a:cs typeface="Cambria"/>
              <a:sym typeface="Cambria"/>
            </a:endParaRPr>
          </a:p>
        </p:txBody>
      </p:sp>
      <p:sp>
        <p:nvSpPr>
          <p:cNvPr id="371" name="Google Shape;371;p37"/>
          <p:cNvSpPr/>
          <p:nvPr/>
        </p:nvSpPr>
        <p:spPr>
          <a:xfrm>
            <a:off x="2078500" y="2795827"/>
            <a:ext cx="2055000" cy="879000"/>
          </a:xfrm>
          <a:prstGeom prst="chevron">
            <a:avLst>
              <a:gd fmla="val 50000" name="adj"/>
            </a:avLst>
          </a:prstGeom>
          <a:solidFill>
            <a:srgbClr val="75B1BD"/>
          </a:solidFill>
          <a:ln cap="flat" cmpd="sng" w="9525">
            <a:solidFill>
              <a:srgbClr val="75B1B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300"/>
              <a:buFont typeface="Cambria"/>
              <a:buNone/>
            </a:pPr>
            <a:r>
              <a:rPr b="0" i="0" lang="en-US" sz="1300" u="none" cap="none" strike="noStrike">
                <a:solidFill>
                  <a:schemeClr val="dk1"/>
                </a:solidFill>
                <a:latin typeface="Cambria"/>
                <a:ea typeface="Cambria"/>
                <a:cs typeface="Cambria"/>
                <a:sym typeface="Cambria"/>
              </a:rPr>
              <a:t>Organizing infarct</a:t>
            </a:r>
            <a:r>
              <a:rPr b="0" i="0" lang="en-US" sz="1800" u="none" cap="none" strike="noStrike">
                <a:solidFill>
                  <a:schemeClr val="dk1"/>
                </a:solidFill>
                <a:latin typeface="Cambria"/>
                <a:ea typeface="Cambria"/>
                <a:cs typeface="Cambria"/>
                <a:sym typeface="Cambria"/>
              </a:rPr>
              <a:t>.</a:t>
            </a:r>
            <a:br>
              <a:rPr b="0" i="0" lang="en-US" sz="1800" u="none" cap="none" strike="noStrike">
                <a:solidFill>
                  <a:schemeClr val="dk1"/>
                </a:solidFill>
                <a:latin typeface="Cambria"/>
                <a:ea typeface="Cambria"/>
                <a:cs typeface="Cambria"/>
                <a:sym typeface="Cambria"/>
              </a:rPr>
            </a:br>
            <a:endParaRPr b="0" i="0" sz="1800" u="none" cap="none" strike="noStrike">
              <a:solidFill>
                <a:schemeClr val="dk1"/>
              </a:solidFill>
              <a:latin typeface="Cambria"/>
              <a:ea typeface="Cambria"/>
              <a:cs typeface="Cambria"/>
              <a:sym typeface="Cambria"/>
            </a:endParaRPr>
          </a:p>
        </p:txBody>
      </p:sp>
      <p:sp>
        <p:nvSpPr>
          <p:cNvPr id="372" name="Google Shape;372;p37"/>
          <p:cNvSpPr txBox="1"/>
          <p:nvPr>
            <p:ph type="title"/>
          </p:nvPr>
        </p:nvSpPr>
        <p:spPr>
          <a:xfrm>
            <a:off x="695375" y="-33423"/>
            <a:ext cx="7772400" cy="779700"/>
          </a:xfrm>
          <a:prstGeom prst="rect">
            <a:avLst/>
          </a:prstGeom>
          <a:noFill/>
          <a:ln>
            <a:noFill/>
          </a:ln>
        </p:spPr>
        <p:txBody>
          <a:bodyPr anchorCtr="0" anchor="ctr" bIns="45700" lIns="91425" spcFirstLastPara="1" rIns="91425" wrap="square" tIns="45700">
            <a:noAutofit/>
          </a:bodyPr>
          <a:lstStyle/>
          <a:p>
            <a:pPr indent="0" lvl="0" marL="73660" marR="0" rtl="0" algn="l">
              <a:lnSpc>
                <a:spcPct val="90000"/>
              </a:lnSpc>
              <a:spcBef>
                <a:spcPts val="0"/>
              </a:spcBef>
              <a:spcAft>
                <a:spcPts val="0"/>
              </a:spcAft>
              <a:buClr>
                <a:srgbClr val="3D85C6"/>
              </a:buClr>
              <a:buSzPts val="2440"/>
              <a:buFont typeface="Cambria"/>
              <a:buNone/>
            </a:pPr>
            <a:r>
              <a:rPr b="1" i="0" lang="en-US" sz="1800" u="none" cap="none" strike="noStrike">
                <a:solidFill>
                  <a:srgbClr val="458491"/>
                </a:solidFill>
                <a:latin typeface="Cambria"/>
                <a:ea typeface="Cambria"/>
                <a:cs typeface="Cambria"/>
                <a:sym typeface="Cambria"/>
              </a:rPr>
              <a:t>Microglia in Injury and Repair:</a:t>
            </a:r>
            <a:br>
              <a:rPr b="1" i="0" lang="en-US" sz="1800" u="none" cap="none" strike="noStrike">
                <a:solidFill>
                  <a:srgbClr val="458491"/>
                </a:solidFill>
                <a:latin typeface="Cambria"/>
                <a:ea typeface="Cambria"/>
                <a:cs typeface="Cambria"/>
                <a:sym typeface="Cambria"/>
              </a:rPr>
            </a:br>
            <a:endParaRPr b="1" i="0" sz="1800" u="none" cap="none" strike="noStrike">
              <a:solidFill>
                <a:srgbClr val="458491"/>
              </a:solidFill>
              <a:latin typeface="Cambria"/>
              <a:ea typeface="Cambria"/>
              <a:cs typeface="Cambria"/>
              <a:sym typeface="Cambria"/>
            </a:endParaRPr>
          </a:p>
        </p:txBody>
      </p:sp>
      <p:sp>
        <p:nvSpPr>
          <p:cNvPr id="373" name="Google Shape;373;p37"/>
          <p:cNvSpPr/>
          <p:nvPr/>
        </p:nvSpPr>
        <p:spPr>
          <a:xfrm>
            <a:off x="3871987" y="2795827"/>
            <a:ext cx="2055000" cy="879000"/>
          </a:xfrm>
          <a:prstGeom prst="chevron">
            <a:avLst>
              <a:gd fmla="val 50000" name="adj"/>
            </a:avLst>
          </a:prstGeom>
          <a:solidFill>
            <a:srgbClr val="D5E7EB"/>
          </a:solidFill>
          <a:ln cap="flat" cmpd="sng" w="9525">
            <a:solidFill>
              <a:srgbClr val="D5E7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300"/>
              <a:buFont typeface="Cambria"/>
              <a:buNone/>
            </a:pPr>
            <a:r>
              <a:rPr b="0" i="0" lang="en-US" sz="1300" u="none" cap="none" strike="noStrike">
                <a:solidFill>
                  <a:schemeClr val="dk1"/>
                </a:solidFill>
                <a:latin typeface="Cambria"/>
                <a:ea typeface="Cambria"/>
                <a:cs typeface="Cambria"/>
                <a:sym typeface="Cambria"/>
              </a:rPr>
              <a:t>Hemorrhage</a:t>
            </a:r>
            <a:endParaRPr b="0" i="0" sz="1300" u="none" cap="none" strike="noStrike">
              <a:solidFill>
                <a:schemeClr val="dk1"/>
              </a:solidFill>
              <a:latin typeface="Cambria"/>
              <a:ea typeface="Cambria"/>
              <a:cs typeface="Cambria"/>
              <a:sym typeface="Cambria"/>
            </a:endParaRPr>
          </a:p>
        </p:txBody>
      </p:sp>
      <p:sp>
        <p:nvSpPr>
          <p:cNvPr id="374" name="Google Shape;374;p37"/>
          <p:cNvSpPr/>
          <p:nvPr/>
        </p:nvSpPr>
        <p:spPr>
          <a:xfrm>
            <a:off x="5646224" y="2795827"/>
            <a:ext cx="2055000" cy="879000"/>
          </a:xfrm>
          <a:prstGeom prst="chevron">
            <a:avLst>
              <a:gd fmla="val 50000" name="adj"/>
            </a:avLst>
          </a:prstGeom>
          <a:solidFill>
            <a:srgbClr val="75B1BD"/>
          </a:solidFill>
          <a:ln cap="flat" cmpd="sng" w="9525">
            <a:solidFill>
              <a:srgbClr val="75B1B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000"/>
              <a:buFont typeface="Cambria"/>
              <a:buNone/>
            </a:pPr>
            <a:r>
              <a:rPr b="0" i="0" lang="en-US" sz="1000" u="none" cap="none" strike="noStrike">
                <a:solidFill>
                  <a:schemeClr val="dk1"/>
                </a:solidFill>
                <a:latin typeface="Cambria"/>
                <a:ea typeface="Cambria"/>
                <a:cs typeface="Cambria"/>
                <a:sym typeface="Cambria"/>
              </a:rPr>
              <a:t>They develop elongated nuclei (rod cells) in neurosyphilis or other infections.</a:t>
            </a:r>
            <a:br>
              <a:rPr b="0" i="0" lang="en-US" sz="1000" u="none" cap="none" strike="noStrike">
                <a:solidFill>
                  <a:schemeClr val="dk1"/>
                </a:solidFill>
                <a:latin typeface="Cambria"/>
                <a:ea typeface="Cambria"/>
                <a:cs typeface="Cambria"/>
                <a:sym typeface="Cambria"/>
              </a:rPr>
            </a:br>
            <a:endParaRPr b="0" i="0" sz="1000" u="none" cap="none" strike="noStrike">
              <a:solidFill>
                <a:schemeClr val="dk1"/>
              </a:solidFill>
              <a:latin typeface="Cambria"/>
              <a:ea typeface="Cambria"/>
              <a:cs typeface="Cambria"/>
              <a:sym typeface="Cambria"/>
            </a:endParaRPr>
          </a:p>
        </p:txBody>
      </p:sp>
      <p:sp>
        <p:nvSpPr>
          <p:cNvPr id="375" name="Google Shape;375;p37"/>
          <p:cNvSpPr txBox="1"/>
          <p:nvPr/>
        </p:nvSpPr>
        <p:spPr>
          <a:xfrm>
            <a:off x="23455" y="3962027"/>
            <a:ext cx="7749000" cy="1382400"/>
          </a:xfrm>
          <a:prstGeom prst="rect">
            <a:avLst/>
          </a:prstGeom>
          <a:noFill/>
          <a:ln>
            <a:noFill/>
          </a:ln>
        </p:spPr>
        <p:txBody>
          <a:bodyPr anchorCtr="0" anchor="t" bIns="91425" lIns="91425" spcFirstLastPara="1" rIns="91425" wrap="square" tIns="91425">
            <a:noAutofit/>
          </a:bodyPr>
          <a:lstStyle/>
          <a:p>
            <a:pPr indent="-285750" lvl="0" marL="431800" marR="0" rtl="0" algn="l">
              <a:lnSpc>
                <a:spcPct val="100000"/>
              </a:lnSpc>
              <a:spcBef>
                <a:spcPts val="0"/>
              </a:spcBef>
              <a:spcAft>
                <a:spcPts val="0"/>
              </a:spcAft>
              <a:buClr>
                <a:schemeClr val="dk1"/>
              </a:buClr>
              <a:buSzPts val="1300"/>
              <a:buFont typeface="Arial"/>
              <a:buChar char="•"/>
            </a:pPr>
            <a:r>
              <a:rPr b="0" i="0" lang="en-US" sz="1200" u="none" cap="none" strike="noStrike">
                <a:solidFill>
                  <a:schemeClr val="dk1"/>
                </a:solidFill>
                <a:latin typeface="Cambria"/>
                <a:ea typeface="Cambria"/>
                <a:cs typeface="Cambria"/>
                <a:sym typeface="Cambria"/>
              </a:rPr>
              <a:t>When these elongated microglia form aggregates at sites of tissue injury, they are</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termed </a:t>
            </a:r>
            <a:r>
              <a:rPr b="1" i="0" lang="en-US" sz="1200" u="none" cap="none" strike="noStrike">
                <a:solidFill>
                  <a:srgbClr val="C00000"/>
                </a:solidFill>
                <a:latin typeface="Cambria"/>
                <a:ea typeface="Cambria"/>
                <a:cs typeface="Cambria"/>
                <a:sym typeface="Cambria"/>
              </a:rPr>
              <a:t>microglial nodules.</a:t>
            </a:r>
            <a:br>
              <a:rPr b="0" i="0" lang="en-US" sz="1200" u="none" cap="none" strike="noStrike">
                <a:solidFill>
                  <a:schemeClr val="dk1"/>
                </a:solidFill>
                <a:latin typeface="Cambria"/>
                <a:ea typeface="Cambria"/>
                <a:cs typeface="Cambria"/>
                <a:sym typeface="Cambria"/>
              </a:rPr>
            </a:br>
            <a:endParaRPr b="0" i="0" sz="1200" u="none" cap="none" strike="noStrike">
              <a:solidFill>
                <a:schemeClr val="dk1"/>
              </a:solidFill>
              <a:latin typeface="Cambria"/>
              <a:ea typeface="Cambria"/>
              <a:cs typeface="Cambria"/>
              <a:sym typeface="Cambria"/>
            </a:endParaRPr>
          </a:p>
          <a:p>
            <a:pPr indent="-285750" lvl="0" marL="431800" marR="0" rtl="0" algn="l">
              <a:lnSpc>
                <a:spcPct val="100000"/>
              </a:lnSpc>
              <a:spcBef>
                <a:spcPts val="0"/>
              </a:spcBef>
              <a:spcAft>
                <a:spcPts val="0"/>
              </a:spcAft>
              <a:buClr>
                <a:schemeClr val="dk1"/>
              </a:buClr>
              <a:buSzPts val="1300"/>
              <a:buFont typeface="Arial"/>
              <a:buChar char="•"/>
            </a:pPr>
            <a:r>
              <a:rPr b="0" i="0" lang="en-US" sz="1200" u="none" cap="none" strike="noStrike">
                <a:solidFill>
                  <a:schemeClr val="dk1"/>
                </a:solidFill>
                <a:latin typeface="Cambria"/>
                <a:ea typeface="Cambria"/>
                <a:cs typeface="Cambria"/>
                <a:sym typeface="Cambria"/>
              </a:rPr>
              <a:t>Similar collections can be found congregating around portions of dying neurons,</a:t>
            </a:r>
            <a:br>
              <a:rPr b="0" i="0" lang="en-US" sz="1200" u="none" cap="none" strike="noStrike">
                <a:solidFill>
                  <a:schemeClr val="dk1"/>
                </a:solidFill>
                <a:latin typeface="Cambria"/>
                <a:ea typeface="Cambria"/>
                <a:cs typeface="Cambria"/>
                <a:sym typeface="Cambria"/>
              </a:rPr>
            </a:br>
            <a:r>
              <a:rPr b="1" i="0" lang="en-US" sz="1200" u="none" cap="none" strike="noStrike">
                <a:solidFill>
                  <a:srgbClr val="C00000"/>
                </a:solidFill>
                <a:latin typeface="Cambria"/>
                <a:ea typeface="Cambria"/>
                <a:cs typeface="Cambria"/>
                <a:sym typeface="Cambria"/>
              </a:rPr>
              <a:t>termed neuronophagia</a:t>
            </a:r>
            <a:r>
              <a:rPr b="1" i="1" lang="en-US" sz="1200" u="none" cap="none" strike="noStrike">
                <a:solidFill>
                  <a:srgbClr val="36937C"/>
                </a:solidFill>
                <a:latin typeface="Cambria"/>
                <a:ea typeface="Cambria"/>
                <a:cs typeface="Cambria"/>
                <a:sym typeface="Cambria"/>
              </a:rPr>
              <a:t> </a:t>
            </a:r>
            <a:r>
              <a:rPr b="0" i="1" lang="en-US" sz="1200" u="none" cap="none" strike="noStrike">
                <a:solidFill>
                  <a:srgbClr val="36937C"/>
                </a:solidFill>
                <a:latin typeface="Cambria"/>
                <a:ea typeface="Cambria"/>
                <a:cs typeface="Cambria"/>
                <a:sym typeface="Cambria"/>
              </a:rPr>
              <a:t>(e.g. viral encephalitis).</a:t>
            </a:r>
            <a:br>
              <a:rPr b="0" i="0" lang="en-US" sz="1200" u="none" cap="none" strike="noStrike">
                <a:solidFill>
                  <a:schemeClr val="dk1"/>
                </a:solidFill>
                <a:latin typeface="Cambria"/>
                <a:ea typeface="Cambria"/>
                <a:cs typeface="Cambria"/>
                <a:sym typeface="Cambria"/>
              </a:rPr>
            </a:br>
            <a:endParaRPr b="0" i="0" sz="1200" u="none" cap="none" strike="noStrike">
              <a:solidFill>
                <a:schemeClr val="dk1"/>
              </a:solidFill>
              <a:latin typeface="Cambria"/>
              <a:ea typeface="Cambria"/>
              <a:cs typeface="Cambria"/>
              <a:sym typeface="Cambria"/>
            </a:endParaRPr>
          </a:p>
        </p:txBody>
      </p:sp>
      <p:pic>
        <p:nvPicPr>
          <p:cNvPr id="376" name="Google Shape;376;p37"/>
          <p:cNvPicPr preferRelativeResize="0"/>
          <p:nvPr/>
        </p:nvPicPr>
        <p:blipFill rotWithShape="1">
          <a:blip r:embed="rId4">
            <a:alphaModFix/>
          </a:blip>
          <a:srcRect b="0" l="0" r="0" t="0"/>
          <a:stretch/>
        </p:blipFill>
        <p:spPr>
          <a:xfrm>
            <a:off x="394750" y="5954525"/>
            <a:ext cx="2240700" cy="1570650"/>
          </a:xfrm>
          <a:prstGeom prst="rect">
            <a:avLst/>
          </a:prstGeom>
          <a:noFill/>
          <a:ln>
            <a:noFill/>
          </a:ln>
        </p:spPr>
      </p:pic>
      <p:sp>
        <p:nvSpPr>
          <p:cNvPr id="377" name="Google Shape;377;p37"/>
          <p:cNvSpPr txBox="1"/>
          <p:nvPr/>
        </p:nvSpPr>
        <p:spPr>
          <a:xfrm flipH="1">
            <a:off x="394750" y="7642800"/>
            <a:ext cx="2269500" cy="492600"/>
          </a:xfrm>
          <a:prstGeom prst="rect">
            <a:avLst/>
          </a:prstGeom>
          <a:solidFill>
            <a:schemeClr val="lt1"/>
          </a:solidFill>
          <a:ln cap="flat" cmpd="sng" w="9525">
            <a:solidFill>
              <a:srgbClr val="3D85C6"/>
            </a:solidFill>
            <a:prstDash val="lgDash"/>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200"/>
              <a:buFont typeface="Cambria"/>
              <a:buNone/>
            </a:pPr>
            <a:r>
              <a:rPr b="0" i="0" lang="en-US" sz="1200" u="none" cap="none" strike="noStrike">
                <a:solidFill>
                  <a:schemeClr val="dk1"/>
                </a:solidFill>
                <a:latin typeface="Cambria"/>
                <a:ea typeface="Cambria"/>
                <a:cs typeface="Cambria"/>
                <a:sym typeface="Cambria"/>
              </a:rPr>
              <a:t>Neuronophagia</a:t>
            </a:r>
            <a:endParaRPr b="0" i="0" sz="1200" u="none" cap="none" strike="noStrike">
              <a:solidFill>
                <a:schemeClr val="dk1"/>
              </a:solidFill>
              <a:latin typeface="Cambria"/>
              <a:ea typeface="Cambria"/>
              <a:cs typeface="Cambria"/>
              <a:sym typeface="Cambria"/>
            </a:endParaRPr>
          </a:p>
        </p:txBody>
      </p:sp>
      <p:sp>
        <p:nvSpPr>
          <p:cNvPr id="378" name="Google Shape;378;p37"/>
          <p:cNvSpPr txBox="1"/>
          <p:nvPr/>
        </p:nvSpPr>
        <p:spPr>
          <a:xfrm flipH="1">
            <a:off x="4989625" y="7642800"/>
            <a:ext cx="2269500" cy="492600"/>
          </a:xfrm>
          <a:prstGeom prst="rect">
            <a:avLst/>
          </a:prstGeom>
          <a:solidFill>
            <a:schemeClr val="lt1"/>
          </a:solidFill>
          <a:ln cap="flat" cmpd="sng" w="9525">
            <a:solidFill>
              <a:srgbClr val="3D85C6"/>
            </a:solidFill>
            <a:prstDash val="lgDash"/>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200"/>
              <a:buFont typeface="Cambria"/>
              <a:buNone/>
            </a:pPr>
            <a:r>
              <a:rPr b="0" i="0" lang="en-US" sz="1200" u="none" cap="none" strike="noStrike">
                <a:solidFill>
                  <a:schemeClr val="dk1"/>
                </a:solidFill>
                <a:latin typeface="Cambria"/>
                <a:ea typeface="Cambria"/>
                <a:cs typeface="Cambria"/>
                <a:sym typeface="Cambria"/>
              </a:rPr>
              <a:t>Microglial nodule</a:t>
            </a:r>
            <a:br>
              <a:rPr b="0" i="0" lang="en-US" sz="1200" u="none" cap="none" strike="noStrike">
                <a:solidFill>
                  <a:schemeClr val="dk1"/>
                </a:solidFill>
                <a:latin typeface="Cambria"/>
                <a:ea typeface="Cambria"/>
                <a:cs typeface="Cambria"/>
                <a:sym typeface="Cambria"/>
              </a:rPr>
            </a:br>
            <a:endParaRPr b="0" i="0" sz="1200" u="none" cap="none" strike="noStrike">
              <a:solidFill>
                <a:schemeClr val="dk1"/>
              </a:solidFill>
              <a:latin typeface="Cambria"/>
              <a:ea typeface="Cambria"/>
              <a:cs typeface="Cambria"/>
              <a:sym typeface="Cambria"/>
            </a:endParaRPr>
          </a:p>
        </p:txBody>
      </p:sp>
      <p:pic>
        <p:nvPicPr>
          <p:cNvPr id="379" name="Google Shape;379;p37"/>
          <p:cNvPicPr preferRelativeResize="0"/>
          <p:nvPr/>
        </p:nvPicPr>
        <p:blipFill rotWithShape="1">
          <a:blip r:embed="rId5">
            <a:alphaModFix/>
          </a:blip>
          <a:srcRect b="0" l="0" r="0" t="0"/>
          <a:stretch/>
        </p:blipFill>
        <p:spPr>
          <a:xfrm>
            <a:off x="5004025" y="5978400"/>
            <a:ext cx="2240700" cy="1570650"/>
          </a:xfrm>
          <a:prstGeom prst="rect">
            <a:avLst/>
          </a:prstGeom>
          <a:noFill/>
          <a:ln>
            <a:noFill/>
          </a:ln>
        </p:spPr>
      </p:pic>
      <p:sp>
        <p:nvSpPr>
          <p:cNvPr id="380" name="Google Shape;380;p37"/>
          <p:cNvSpPr/>
          <p:nvPr/>
        </p:nvSpPr>
        <p:spPr>
          <a:xfrm>
            <a:off x="793000" y="6241725"/>
            <a:ext cx="1285500" cy="1044000"/>
          </a:xfrm>
          <a:prstGeom prst="donut">
            <a:avLst>
              <a:gd fmla="val 6148"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sp>
        <p:nvSpPr>
          <p:cNvPr id="381" name="Google Shape;381;p37"/>
          <p:cNvSpPr/>
          <p:nvPr/>
        </p:nvSpPr>
        <p:spPr>
          <a:xfrm>
            <a:off x="5329975" y="5996600"/>
            <a:ext cx="1588800" cy="1486500"/>
          </a:xfrm>
          <a:prstGeom prst="donut">
            <a:avLst>
              <a:gd fmla="val 2988"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pic>
        <p:nvPicPr>
          <p:cNvPr id="386" name="Google Shape;386;p38"/>
          <p:cNvPicPr preferRelativeResize="0"/>
          <p:nvPr/>
        </p:nvPicPr>
        <p:blipFill rotWithShape="1">
          <a:blip r:embed="rId3">
            <a:alphaModFix/>
          </a:blip>
          <a:srcRect b="0" l="0" r="0" t="0"/>
          <a:stretch/>
        </p:blipFill>
        <p:spPr>
          <a:xfrm>
            <a:off x="0" y="0"/>
            <a:ext cx="7772400" cy="623887"/>
          </a:xfrm>
          <a:prstGeom prst="rect">
            <a:avLst/>
          </a:prstGeom>
          <a:noFill/>
          <a:ln>
            <a:noFill/>
          </a:ln>
        </p:spPr>
      </p:pic>
      <p:sp>
        <p:nvSpPr>
          <p:cNvPr id="387" name="Google Shape;387;p38"/>
          <p:cNvSpPr txBox="1"/>
          <p:nvPr/>
        </p:nvSpPr>
        <p:spPr>
          <a:xfrm>
            <a:off x="657850" y="45250"/>
            <a:ext cx="5030400" cy="52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458491"/>
              </a:buClr>
              <a:buSzPts val="1800"/>
              <a:buFont typeface="Cambria"/>
              <a:buNone/>
            </a:pPr>
            <a:r>
              <a:rPr b="1" i="0" lang="en-US" sz="1800" u="none" cap="none" strike="noStrike">
                <a:solidFill>
                  <a:srgbClr val="458491"/>
                </a:solidFill>
                <a:latin typeface="Cambria"/>
                <a:ea typeface="Cambria"/>
                <a:cs typeface="Cambria"/>
                <a:sym typeface="Cambria"/>
              </a:rPr>
              <a:t># Markers of peripheral nerve injury : </a:t>
            </a:r>
            <a:endParaRPr b="1" i="0" sz="1800" u="none" cap="none" strike="noStrike">
              <a:solidFill>
                <a:srgbClr val="458491"/>
              </a:solidFill>
              <a:latin typeface="Cambria"/>
              <a:ea typeface="Cambria"/>
              <a:cs typeface="Cambria"/>
              <a:sym typeface="Cambria"/>
            </a:endParaRPr>
          </a:p>
        </p:txBody>
      </p:sp>
      <p:sp>
        <p:nvSpPr>
          <p:cNvPr id="388" name="Google Shape;388;p38"/>
          <p:cNvSpPr txBox="1"/>
          <p:nvPr/>
        </p:nvSpPr>
        <p:spPr>
          <a:xfrm>
            <a:off x="0" y="773912"/>
            <a:ext cx="7772400" cy="8574300"/>
          </a:xfrm>
          <a:prstGeom prst="rect">
            <a:avLst/>
          </a:prstGeom>
          <a:noFill/>
          <a:ln cap="flat" cmpd="sng" w="9525">
            <a:solidFill>
              <a:srgbClr val="9E9E9E"/>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Most peripheral neuropathies can be subclassified as either </a:t>
            </a:r>
            <a:r>
              <a:rPr b="1" i="0" lang="en-US" sz="1200" u="none" cap="none" strike="noStrike">
                <a:solidFill>
                  <a:schemeClr val="dk1"/>
                </a:solidFill>
                <a:latin typeface="Cambria"/>
                <a:ea typeface="Cambria"/>
                <a:cs typeface="Cambria"/>
                <a:sym typeface="Cambria"/>
              </a:rPr>
              <a:t>axonal</a:t>
            </a:r>
            <a:r>
              <a:rPr b="0" i="0" lang="en-US" sz="1200" u="none" cap="none" strike="noStrike">
                <a:solidFill>
                  <a:schemeClr val="dk1"/>
                </a:solidFill>
                <a:latin typeface="Cambria"/>
                <a:ea typeface="Cambria"/>
                <a:cs typeface="Cambria"/>
                <a:sym typeface="Cambria"/>
              </a:rPr>
              <a:t> or </a:t>
            </a:r>
            <a:r>
              <a:rPr b="1" i="0" lang="en-US" sz="1200" u="none" cap="none" strike="noStrike">
                <a:solidFill>
                  <a:schemeClr val="dk1"/>
                </a:solidFill>
                <a:latin typeface="Cambria"/>
                <a:ea typeface="Cambria"/>
                <a:cs typeface="Cambria"/>
                <a:sym typeface="Cambria"/>
              </a:rPr>
              <a:t>demyelinating</a:t>
            </a:r>
            <a:r>
              <a:rPr b="0" i="0" lang="en-US" sz="1200" u="none" cap="none" strike="noStrike">
                <a:solidFill>
                  <a:srgbClr val="FF0000"/>
                </a:solidFill>
                <a:latin typeface="Cambria"/>
                <a:ea typeface="Cambria"/>
                <a:cs typeface="Cambria"/>
                <a:sym typeface="Cambria"/>
              </a:rPr>
              <a:t> </a:t>
            </a:r>
            <a:r>
              <a:rPr b="0" i="0" lang="en-US" sz="1200" u="none" cap="none" strike="noStrike">
                <a:solidFill>
                  <a:schemeClr val="dk1"/>
                </a:solidFill>
                <a:latin typeface="Cambria"/>
                <a:ea typeface="Cambria"/>
                <a:cs typeface="Cambria"/>
                <a:sym typeface="Cambria"/>
              </a:rPr>
              <a:t>, even though some diseases exhibit mixed features. </a:t>
            </a:r>
            <a:endParaRPr b="0" i="0" sz="12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rgbClr val="2CA2B1"/>
              </a:solidFill>
              <a:latin typeface="Cambria"/>
              <a:ea typeface="Cambria"/>
              <a:cs typeface="Cambria"/>
              <a:sym typeface="Cambria"/>
            </a:endParaRPr>
          </a:p>
          <a:p>
            <a:pPr indent="0" lvl="0" marL="0" marR="0" rtl="0" algn="l">
              <a:lnSpc>
                <a:spcPct val="100000"/>
              </a:lnSpc>
              <a:spcBef>
                <a:spcPts val="0"/>
              </a:spcBef>
              <a:spcAft>
                <a:spcPts val="0"/>
              </a:spcAft>
              <a:buClr>
                <a:srgbClr val="458491"/>
              </a:buClr>
              <a:buSzPts val="1800"/>
              <a:buFont typeface="Cambria"/>
              <a:buNone/>
            </a:pPr>
            <a:r>
              <a:rPr b="1" i="0" lang="en-US" sz="1800" u="none" cap="none" strike="noStrike">
                <a:solidFill>
                  <a:srgbClr val="458491"/>
                </a:solidFill>
                <a:latin typeface="Cambria"/>
                <a:ea typeface="Cambria"/>
                <a:cs typeface="Cambria"/>
                <a:sym typeface="Cambria"/>
              </a:rPr>
              <a:t>⬤ Axonal neuropathies : </a:t>
            </a:r>
            <a:endParaRPr b="1" i="0" sz="1800" u="none" cap="none" strike="noStrike">
              <a:solidFill>
                <a:srgbClr val="45849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200"/>
              <a:buFont typeface="Cambria"/>
              <a:buNone/>
            </a:pPr>
            <a:r>
              <a:rPr b="0" i="0" lang="en-US" sz="1200" u="none" cap="none" strike="noStrike">
                <a:solidFill>
                  <a:schemeClr val="dk1"/>
                </a:solidFill>
                <a:latin typeface="Cambria"/>
                <a:ea typeface="Cambria"/>
                <a:cs typeface="Cambria"/>
                <a:sym typeface="Cambria"/>
              </a:rPr>
              <a:t> </a:t>
            </a:r>
            <a:endParaRPr b="0" i="0" sz="1800" u="none" cap="none" strike="noStrike">
              <a:solidFill>
                <a:srgbClr val="2CA2B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rgbClr val="2CA2B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rgbClr val="2CA2B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rgbClr val="2CA2B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rgbClr val="2CA2B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rgbClr val="2CA2B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rgbClr val="2CA2B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rgbClr val="2CA2B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rgbClr val="2CA2B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rgbClr val="2CA2B1"/>
              </a:solidFill>
              <a:latin typeface="Cambria"/>
              <a:ea typeface="Cambria"/>
              <a:cs typeface="Cambria"/>
              <a:sym typeface="Cambria"/>
            </a:endParaRPr>
          </a:p>
          <a:p>
            <a:pPr indent="0" lvl="0" marL="0" marR="0" rtl="0" algn="l">
              <a:lnSpc>
                <a:spcPct val="100000"/>
              </a:lnSpc>
              <a:spcBef>
                <a:spcPts val="0"/>
              </a:spcBef>
              <a:spcAft>
                <a:spcPts val="0"/>
              </a:spcAft>
              <a:buClr>
                <a:srgbClr val="458491"/>
              </a:buClr>
              <a:buSzPts val="1800"/>
              <a:buFont typeface="Cambria"/>
              <a:buNone/>
            </a:pPr>
            <a:r>
              <a:rPr b="1" i="0" lang="en-US" sz="1800" u="none" cap="none" strike="noStrike">
                <a:solidFill>
                  <a:srgbClr val="458491"/>
                </a:solidFill>
                <a:latin typeface="Cambria"/>
                <a:ea typeface="Cambria"/>
                <a:cs typeface="Cambria"/>
                <a:sym typeface="Cambria"/>
              </a:rPr>
              <a:t>⬤ Segmental demyelination : </a:t>
            </a:r>
            <a:endParaRPr b="1" i="0" sz="1800" u="none" cap="none" strike="noStrike">
              <a:solidFill>
                <a:srgbClr val="45849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a:p>
            <a:pPr indent="-285750" lvl="0" marL="2857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Demyelinating neuropathies are characterized by damage to schwann cells or myelin with relative axonal sparing , resulting in abnormally slow nerve conduction velocities . </a:t>
            </a:r>
            <a:endParaRPr b="0" i="0" sz="1200" u="none" cap="none" strike="noStrike">
              <a:solidFill>
                <a:schemeClr val="dk1"/>
              </a:solidFill>
              <a:latin typeface="Cambria"/>
              <a:ea typeface="Cambria"/>
              <a:cs typeface="Cambria"/>
              <a:sym typeface="Cambria"/>
            </a:endParaRPr>
          </a:p>
          <a:p>
            <a:pPr indent="-209550" lvl="0" marL="28575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mbria"/>
              <a:ea typeface="Cambria"/>
              <a:cs typeface="Cambria"/>
              <a:sym typeface="Cambria"/>
            </a:endParaRPr>
          </a:p>
          <a:p>
            <a:pPr indent="-285750" lvl="0" marL="2857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Demyelination typically occurs in individual myelin internodes random ; this process is termed</a:t>
            </a:r>
            <a:r>
              <a:rPr b="1" i="0" lang="en-US" sz="1200" u="none" cap="none" strike="noStrike">
                <a:solidFill>
                  <a:schemeClr val="dk1"/>
                </a:solidFill>
                <a:latin typeface="Cambria"/>
                <a:ea typeface="Cambria"/>
                <a:cs typeface="Cambria"/>
                <a:sym typeface="Cambria"/>
              </a:rPr>
              <a:t> segmental demyelination </a:t>
            </a:r>
            <a:r>
              <a:rPr b="0" i="0" lang="en-US" sz="1200" u="none" cap="none" strike="noStrike">
                <a:solidFill>
                  <a:schemeClr val="dk1"/>
                </a:solidFill>
                <a:latin typeface="Cambria"/>
                <a:ea typeface="Cambria"/>
                <a:cs typeface="Cambria"/>
                <a:sym typeface="Cambria"/>
              </a:rPr>
              <a:t>. </a:t>
            </a:r>
            <a:endParaRPr b="0" i="0" sz="1200" u="none" cap="none" strike="noStrike">
              <a:solidFill>
                <a:schemeClr val="dk1"/>
              </a:solidFill>
              <a:latin typeface="Cambria"/>
              <a:ea typeface="Cambria"/>
              <a:cs typeface="Cambria"/>
              <a:sym typeface="Cambria"/>
            </a:endParaRPr>
          </a:p>
          <a:p>
            <a:pPr indent="-209550" lvl="0" marL="28575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mbria"/>
              <a:ea typeface="Cambria"/>
              <a:cs typeface="Cambria"/>
              <a:sym typeface="Cambria"/>
            </a:endParaRPr>
          </a:p>
          <a:p>
            <a:pPr indent="-285750" lvl="0" marL="2857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Morphologically , demyelinating neuropathies show a relatively normal density of axons and features of segmental demyelination and repair &gt; &gt; recognized by presence of axons with abnormally thin myelin sheaths and short internodes .</a:t>
            </a:r>
            <a:endParaRPr b="0" i="0" sz="12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sp>
        <p:nvSpPr>
          <p:cNvPr id="389" name="Google Shape;389;p38"/>
          <p:cNvSpPr/>
          <p:nvPr/>
        </p:nvSpPr>
        <p:spPr>
          <a:xfrm>
            <a:off x="285749" y="2457123"/>
            <a:ext cx="7000875" cy="2585323"/>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Caused by </a:t>
            </a:r>
            <a:r>
              <a:rPr b="1" i="0" lang="en-US" sz="1200" u="none" cap="none" strike="noStrike">
                <a:solidFill>
                  <a:schemeClr val="dk1"/>
                </a:solidFill>
                <a:latin typeface="Cambria"/>
                <a:ea typeface="Cambria"/>
                <a:cs typeface="Cambria"/>
                <a:sym typeface="Cambria"/>
              </a:rPr>
              <a:t>insults that directly injure the axon .</a:t>
            </a:r>
            <a:endParaRPr b="0" i="0" sz="1400" u="none" cap="none" strike="noStrike">
              <a:solidFill>
                <a:srgbClr val="000000"/>
              </a:solidFill>
              <a:latin typeface="Arial"/>
              <a:ea typeface="Arial"/>
              <a:cs typeface="Arial"/>
              <a:sym typeface="Arial"/>
            </a:endParaRPr>
          </a:p>
          <a:p>
            <a:pPr indent="-95250" lvl="0" marL="171450" marR="0" rtl="0" algn="l">
              <a:lnSpc>
                <a:spcPct val="100000"/>
              </a:lnSpc>
              <a:spcBef>
                <a:spcPts val="0"/>
              </a:spcBef>
              <a:spcAft>
                <a:spcPts val="0"/>
              </a:spcAft>
              <a:buClr>
                <a:schemeClr val="dk1"/>
              </a:buClr>
              <a:buSzPts val="1200"/>
              <a:buFont typeface="Arial"/>
              <a:buNone/>
            </a:pPr>
            <a:r>
              <a:t/>
            </a:r>
            <a:endParaRPr b="1" i="0" sz="1200" u="none" cap="none" strike="noStrike">
              <a:solidFill>
                <a:schemeClr val="dk1"/>
              </a:solidFill>
              <a:latin typeface="Cambria"/>
              <a:ea typeface="Cambria"/>
              <a:cs typeface="Cambria"/>
              <a:sym typeface="Cambria"/>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The </a:t>
            </a:r>
            <a:r>
              <a:rPr b="1" i="0" lang="en-US" sz="1200" u="none" cap="none" strike="noStrike">
                <a:solidFill>
                  <a:srgbClr val="C00000"/>
                </a:solidFill>
                <a:latin typeface="Cambria"/>
                <a:ea typeface="Cambria"/>
                <a:cs typeface="Cambria"/>
                <a:sym typeface="Cambria"/>
              </a:rPr>
              <a:t>entire distal portion</a:t>
            </a:r>
            <a:r>
              <a:rPr b="0" i="0" lang="en-US" sz="1200" u="none" cap="none" strike="noStrike">
                <a:solidFill>
                  <a:srgbClr val="C00000"/>
                </a:solidFill>
                <a:latin typeface="Cambria"/>
                <a:ea typeface="Cambria"/>
                <a:cs typeface="Cambria"/>
                <a:sym typeface="Cambria"/>
              </a:rPr>
              <a:t> </a:t>
            </a:r>
            <a:r>
              <a:rPr b="0" i="0" lang="en-US" sz="1200" u="none" cap="none" strike="noStrike">
                <a:solidFill>
                  <a:schemeClr val="dk1"/>
                </a:solidFill>
                <a:latin typeface="Cambria"/>
                <a:ea typeface="Cambria"/>
                <a:cs typeface="Cambria"/>
                <a:sym typeface="Cambria"/>
              </a:rPr>
              <a:t>of an affected axon degenerates .</a:t>
            </a:r>
            <a:endParaRPr b="0" i="0" sz="1400" u="none" cap="none" strike="noStrike">
              <a:solidFill>
                <a:srgbClr val="000000"/>
              </a:solidFill>
              <a:latin typeface="Arial"/>
              <a:ea typeface="Arial"/>
              <a:cs typeface="Arial"/>
              <a:sym typeface="Arial"/>
            </a:endParaRPr>
          </a:p>
          <a:p>
            <a:pPr indent="-95250" lvl="0" marL="17145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mbria"/>
              <a:ea typeface="Cambria"/>
              <a:cs typeface="Cambria"/>
              <a:sym typeface="Cambria"/>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 Axonal degeneration is associated with secondary myelin loss a process sometimes referred to as </a:t>
            </a:r>
            <a:r>
              <a:rPr b="1" i="0" lang="en-US" sz="1200" u="none" cap="none" strike="noStrike">
                <a:solidFill>
                  <a:schemeClr val="dk1"/>
                </a:solidFill>
                <a:latin typeface="Cambria"/>
                <a:ea typeface="Cambria"/>
                <a:cs typeface="Cambria"/>
                <a:sym typeface="Cambria"/>
              </a:rPr>
              <a:t>Wallerian degeneration</a:t>
            </a:r>
            <a:r>
              <a:rPr b="0" i="0" lang="en-US" sz="1200" u="none" cap="none" strike="noStrike">
                <a:solidFill>
                  <a:schemeClr val="dk1"/>
                </a:solidFill>
                <a:latin typeface="Cambria"/>
                <a:ea typeface="Cambria"/>
                <a:cs typeface="Cambria"/>
                <a:sym typeface="Cambria"/>
              </a:rPr>
              <a:t> .</a:t>
            </a:r>
            <a:endParaRPr b="0" i="0" sz="1400" u="none" cap="none" strike="noStrike">
              <a:solidFill>
                <a:srgbClr val="000000"/>
              </a:solidFill>
              <a:latin typeface="Arial"/>
              <a:ea typeface="Arial"/>
              <a:cs typeface="Arial"/>
              <a:sym typeface="Arial"/>
            </a:endParaRPr>
          </a:p>
          <a:p>
            <a:pPr indent="-95250" lvl="0" marL="171450" marR="0" rtl="0" algn="l">
              <a:lnSpc>
                <a:spcPct val="100000"/>
              </a:lnSpc>
              <a:spcBef>
                <a:spcPts val="0"/>
              </a:spcBef>
              <a:spcAft>
                <a:spcPts val="0"/>
              </a:spcAft>
              <a:buClr>
                <a:schemeClr val="dk1"/>
              </a:buClr>
              <a:buSzPts val="1200"/>
              <a:buFont typeface="Arial"/>
              <a:buNone/>
            </a:pPr>
            <a:r>
              <a:t/>
            </a:r>
            <a:endParaRPr b="0" i="0" sz="1200" u="none" cap="none" strike="noStrike">
              <a:solidFill>
                <a:srgbClr val="C00000"/>
              </a:solidFill>
              <a:latin typeface="Cambria"/>
              <a:ea typeface="Cambria"/>
              <a:cs typeface="Cambria"/>
              <a:sym typeface="Cambria"/>
            </a:endParaRPr>
          </a:p>
          <a:p>
            <a:pPr indent="-95250" lvl="0" marL="17145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mbria"/>
              <a:ea typeface="Cambria"/>
              <a:cs typeface="Cambria"/>
              <a:sym typeface="Cambria"/>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 Regeneration takes place through axonal regrowth and subsequent remyelination of the distal axon </a:t>
            </a:r>
            <a:endParaRPr b="0" i="0" sz="1400" u="none" cap="none" strike="noStrike">
              <a:solidFill>
                <a:srgbClr val="000000"/>
              </a:solidFill>
              <a:latin typeface="Arial"/>
              <a:ea typeface="Arial"/>
              <a:cs typeface="Arial"/>
              <a:sym typeface="Arial"/>
            </a:endParaRPr>
          </a:p>
          <a:p>
            <a:pPr indent="-95250" lvl="0" marL="17145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mbria"/>
              <a:ea typeface="Cambria"/>
              <a:cs typeface="Cambria"/>
              <a:sym typeface="Cambria"/>
            </a:endParaRPr>
          </a:p>
          <a:p>
            <a:pPr indent="-171450" lvl="0" marL="1714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mbria"/>
                <a:ea typeface="Cambria"/>
                <a:cs typeface="Cambria"/>
                <a:sym typeface="Cambria"/>
              </a:rPr>
              <a:t>The morphologic hallmark of axonal neuropathies </a:t>
            </a:r>
            <a:r>
              <a:rPr b="1" i="0" lang="en-US" sz="1200" u="none" cap="none" strike="noStrike">
                <a:solidFill>
                  <a:srgbClr val="C00000"/>
                </a:solidFill>
                <a:latin typeface="Cambria"/>
                <a:ea typeface="Cambria"/>
                <a:cs typeface="Cambria"/>
                <a:sym typeface="Cambria"/>
              </a:rPr>
              <a:t>is a decrease in the density of axons</a:t>
            </a:r>
            <a:r>
              <a:rPr b="0" i="0" lang="en-US" sz="1200" u="none" cap="none" strike="noStrike">
                <a:solidFill>
                  <a:schemeClr val="dk1"/>
                </a:solidFill>
                <a:latin typeface="Cambria"/>
                <a:ea typeface="Cambria"/>
                <a:cs typeface="Cambria"/>
                <a:sym typeface="Cambria"/>
              </a:rPr>
              <a:t> , which in electrophysiologic studies correlates with a decrease in the strength of amplitude of nerve impulses</a:t>
            </a:r>
            <a:endParaRPr b="0" i="0" sz="1400" u="none" cap="none" strike="noStrike">
              <a:solidFill>
                <a:srgbClr val="000000"/>
              </a:solidFill>
              <a:latin typeface="Arial"/>
              <a:ea typeface="Arial"/>
              <a:cs typeface="Arial"/>
              <a:sym typeface="Arial"/>
            </a:endParaRPr>
          </a:p>
          <a:p>
            <a:pPr indent="-95250" lvl="0" marL="17145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1000"/>
                                        <p:tgtEl>
                                          <p:spTgt spid="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pic>
        <p:nvPicPr>
          <p:cNvPr id="394" name="Google Shape;394;p39"/>
          <p:cNvPicPr preferRelativeResize="0"/>
          <p:nvPr/>
        </p:nvPicPr>
        <p:blipFill rotWithShape="1">
          <a:blip r:embed="rId3">
            <a:alphaModFix/>
          </a:blip>
          <a:srcRect b="0" l="0" r="0" t="0"/>
          <a:stretch/>
        </p:blipFill>
        <p:spPr>
          <a:xfrm>
            <a:off x="0" y="0"/>
            <a:ext cx="7772400" cy="623887"/>
          </a:xfrm>
          <a:prstGeom prst="rect">
            <a:avLst/>
          </a:prstGeom>
          <a:noFill/>
          <a:ln>
            <a:noFill/>
          </a:ln>
        </p:spPr>
      </p:pic>
      <p:sp>
        <p:nvSpPr>
          <p:cNvPr id="395" name="Google Shape;395;p39"/>
          <p:cNvSpPr txBox="1"/>
          <p:nvPr/>
        </p:nvSpPr>
        <p:spPr>
          <a:xfrm>
            <a:off x="358150" y="966025"/>
            <a:ext cx="7079100" cy="87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pic>
        <p:nvPicPr>
          <p:cNvPr id="396" name="Google Shape;396;p39"/>
          <p:cNvPicPr preferRelativeResize="0"/>
          <p:nvPr/>
        </p:nvPicPr>
        <p:blipFill rotWithShape="1">
          <a:blip r:embed="rId4">
            <a:alphaModFix/>
          </a:blip>
          <a:srcRect b="0" l="0" r="0" t="0"/>
          <a:stretch/>
        </p:blipFill>
        <p:spPr>
          <a:xfrm>
            <a:off x="647700" y="1047750"/>
            <a:ext cx="5983724" cy="3960924"/>
          </a:xfrm>
          <a:prstGeom prst="rect">
            <a:avLst/>
          </a:prstGeom>
          <a:noFill/>
          <a:ln>
            <a:noFill/>
          </a:ln>
        </p:spPr>
      </p:pic>
      <p:sp>
        <p:nvSpPr>
          <p:cNvPr id="397" name="Google Shape;397;p39"/>
          <p:cNvSpPr txBox="1"/>
          <p:nvPr/>
        </p:nvSpPr>
        <p:spPr>
          <a:xfrm>
            <a:off x="982550" y="99125"/>
            <a:ext cx="5513700" cy="520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2000" u="none" cap="none" strike="noStrike">
                <a:solidFill>
                  <a:srgbClr val="2CA2B1"/>
                </a:solidFill>
                <a:latin typeface="Impact"/>
                <a:ea typeface="Impact"/>
                <a:cs typeface="Impact"/>
                <a:sym typeface="Impact"/>
              </a:rPr>
              <a:t># Markers of peripheral nerve injury :</a:t>
            </a:r>
            <a:r>
              <a:rPr b="0" i="0" lang="en-US" sz="2000" u="none" cap="none" strike="noStrike">
                <a:solidFill>
                  <a:srgbClr val="2CA2B1"/>
                </a:solidFill>
                <a:latin typeface="Cambria"/>
                <a:ea typeface="Cambria"/>
                <a:cs typeface="Cambria"/>
                <a:sym typeface="Cambria"/>
              </a:rPr>
              <a:t> </a:t>
            </a:r>
            <a:endParaRPr b="0" i="0" sz="2000" u="none" cap="none" strike="noStrike">
              <a:solidFill>
                <a:srgbClr val="2CA2B1"/>
              </a:solidFill>
              <a:latin typeface="Cambria"/>
              <a:ea typeface="Cambria"/>
              <a:cs typeface="Cambria"/>
              <a:sym typeface="Cambria"/>
            </a:endParaRPr>
          </a:p>
        </p:txBody>
      </p:sp>
      <p:sp>
        <p:nvSpPr>
          <p:cNvPr id="398" name="Google Shape;398;p39"/>
          <p:cNvSpPr/>
          <p:nvPr/>
        </p:nvSpPr>
        <p:spPr>
          <a:xfrm>
            <a:off x="740644" y="5497030"/>
            <a:ext cx="5637525" cy="1938992"/>
          </a:xfrm>
          <a:prstGeom prst="rect">
            <a:avLst/>
          </a:prstGeom>
          <a:noFill/>
          <a:ln cap="flat" cmpd="sng" w="9525">
            <a:solidFill>
              <a:srgbClr val="75B1BD"/>
            </a:solidFill>
            <a:prstDash val="lgDashDot"/>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A5A5A5"/>
                </a:solidFill>
                <a:latin typeface="Cambria"/>
                <a:ea typeface="Cambria"/>
                <a:cs typeface="Cambria"/>
                <a:sym typeface="Cambria"/>
              </a:rPr>
              <a:t>A, In normal motor units, type I and type II myofibers are arranged in a “checkerboard” distribution. </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A5A5A5"/>
                </a:solidFill>
                <a:latin typeface="Cambria"/>
                <a:ea typeface="Cambria"/>
                <a:cs typeface="Cambria"/>
                <a:sym typeface="Cambria"/>
              </a:rPr>
              <a:t>B, Acute axonal injury (left axon) by contrast, acute demyelinating disease (right axon) produces random segmental degeneration, while sparing the axon. </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A5A5A5"/>
                </a:solidFill>
                <a:latin typeface="Cambria"/>
                <a:ea typeface="Cambria"/>
                <a:cs typeface="Cambria"/>
                <a:sym typeface="Cambria"/>
              </a:rPr>
              <a:t>C, Regeneration of axons after injury (left axon) allows connections with myofibers to re-form, but the new internodes are shorter and the myelin sheaths are thinner. Remission of demyelinating disease (Right axon) allows remyelination to take place, but the new internodes also are shorter and have thinner myelin sheaths.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pic>
        <p:nvPicPr>
          <p:cNvPr id="404" name="Google Shape;404;p40"/>
          <p:cNvPicPr preferRelativeResize="0"/>
          <p:nvPr/>
        </p:nvPicPr>
        <p:blipFill rotWithShape="1">
          <a:blip r:embed="rId3">
            <a:alphaModFix/>
          </a:blip>
          <a:srcRect b="0" l="0" r="0" t="0"/>
          <a:stretch/>
        </p:blipFill>
        <p:spPr>
          <a:xfrm>
            <a:off x="0" y="0"/>
            <a:ext cx="7772400" cy="623887"/>
          </a:xfrm>
          <a:prstGeom prst="rect">
            <a:avLst/>
          </a:prstGeom>
          <a:noFill/>
          <a:ln>
            <a:noFill/>
          </a:ln>
        </p:spPr>
      </p:pic>
      <p:sp>
        <p:nvSpPr>
          <p:cNvPr id="405" name="Google Shape;405;p40"/>
          <p:cNvSpPr txBox="1"/>
          <p:nvPr>
            <p:ph idx="4294967295" type="title"/>
          </p:nvPr>
        </p:nvSpPr>
        <p:spPr>
          <a:xfrm>
            <a:off x="281458" y="-155827"/>
            <a:ext cx="4839600" cy="779700"/>
          </a:xfrm>
          <a:prstGeom prst="rect">
            <a:avLst/>
          </a:prstGeom>
          <a:noFill/>
          <a:ln>
            <a:noFill/>
          </a:ln>
        </p:spPr>
        <p:txBody>
          <a:bodyPr anchorCtr="0" anchor="ctr" bIns="45700" lIns="91425" spcFirstLastPara="1" rIns="91425" wrap="square" tIns="45700">
            <a:noAutofit/>
          </a:bodyPr>
          <a:lstStyle/>
          <a:p>
            <a:pPr indent="0" lvl="0" marL="457200" marR="0" rtl="0" algn="l">
              <a:lnSpc>
                <a:spcPct val="90000"/>
              </a:lnSpc>
              <a:spcBef>
                <a:spcPts val="0"/>
              </a:spcBef>
              <a:spcAft>
                <a:spcPts val="0"/>
              </a:spcAft>
              <a:buClr>
                <a:srgbClr val="76A5AF"/>
              </a:buClr>
              <a:buSzPts val="2440"/>
              <a:buFont typeface="Cambria"/>
              <a:buNone/>
            </a:pPr>
            <a:r>
              <a:rPr b="1" i="0" lang="en-US" sz="2440" u="none" cap="none" strike="noStrike">
                <a:solidFill>
                  <a:srgbClr val="76A5AF"/>
                </a:solidFill>
                <a:latin typeface="Cambria"/>
                <a:ea typeface="Cambria"/>
                <a:cs typeface="Cambria"/>
                <a:sym typeface="Cambria"/>
              </a:rPr>
              <a:t>Homework</a:t>
            </a:r>
            <a:endParaRPr b="1" i="0" sz="1340" u="none" cap="none" strike="noStrike">
              <a:solidFill>
                <a:srgbClr val="76A5AF"/>
              </a:solidFill>
              <a:latin typeface="Cambria"/>
              <a:ea typeface="Cambria"/>
              <a:cs typeface="Cambria"/>
              <a:sym typeface="Cambria"/>
            </a:endParaRPr>
          </a:p>
        </p:txBody>
      </p:sp>
      <p:sp>
        <p:nvSpPr>
          <p:cNvPr id="406" name="Google Shape;406;p40"/>
          <p:cNvSpPr txBox="1"/>
          <p:nvPr/>
        </p:nvSpPr>
        <p:spPr>
          <a:xfrm>
            <a:off x="597529" y="-155827"/>
            <a:ext cx="6391200" cy="4358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mbria"/>
              <a:buNone/>
            </a:pPr>
            <a:r>
              <a:rPr b="0" i="0" lang="en-US" sz="1800" u="none" cap="none" strike="noStrike">
                <a:solidFill>
                  <a:schemeClr val="dk1"/>
                </a:solidFill>
                <a:latin typeface="Cambria"/>
                <a:ea typeface="Cambria"/>
                <a:cs typeface="Cambria"/>
                <a:sym typeface="Cambria"/>
              </a:rPr>
              <a:t>- </a:t>
            </a:r>
            <a:r>
              <a:rPr b="1" i="0" lang="en-US" sz="1800" u="none" cap="none" strike="noStrike">
                <a:solidFill>
                  <a:schemeClr val="dk1"/>
                </a:solidFill>
                <a:latin typeface="Cambria"/>
                <a:ea typeface="Cambria"/>
                <a:cs typeface="Cambria"/>
                <a:sym typeface="Cambria"/>
              </a:rPr>
              <a:t>Define Corpora amylacea? </a:t>
            </a:r>
            <a:endParaRPr b="1" i="0" sz="18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200"/>
              <a:buFont typeface="Cambria"/>
              <a:buNone/>
            </a:pPr>
            <a:r>
              <a:rPr b="0" i="0" lang="en-US" sz="1200" u="none" cap="none" strike="noStrike">
                <a:solidFill>
                  <a:schemeClr val="dk1"/>
                </a:solidFill>
                <a:latin typeface="Cambria"/>
                <a:ea typeface="Cambria"/>
                <a:cs typeface="Cambria"/>
                <a:sym typeface="Cambria"/>
              </a:rPr>
              <a:t>Corpora amylacea are small hyaline masses of unknown significance found in the prostate gland, pulmonary alveoli and neuroglia. </a:t>
            </a:r>
            <a:endParaRPr b="0" i="0" sz="12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rPr b="0" i="0" lang="en-US" sz="1800" u="none" cap="none" strike="noStrike">
                <a:solidFill>
                  <a:schemeClr val="dk1"/>
                </a:solidFill>
                <a:latin typeface="Cambria"/>
                <a:ea typeface="Cambria"/>
                <a:cs typeface="Cambria"/>
                <a:sym typeface="Cambria"/>
              </a:rPr>
              <a:t>- </a:t>
            </a:r>
            <a:r>
              <a:rPr b="1" i="0" lang="en-US" sz="1800" u="none" cap="none" strike="noStrike">
                <a:solidFill>
                  <a:schemeClr val="dk1"/>
                </a:solidFill>
                <a:latin typeface="Cambria"/>
                <a:ea typeface="Cambria"/>
                <a:cs typeface="Cambria"/>
                <a:sym typeface="Cambria"/>
              </a:rPr>
              <a:t>Where and when they are deposited in the CNS?</a:t>
            </a:r>
            <a:br>
              <a:rPr b="1"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In the brain, corpora amylacea are contained in foot processes of astrocytes and are usually present in subpial (under the pia matter) location and around blood vessels. They are derived from degenerate cells or thickened secretions and occur more frequently with advancing age. While their significance is unknown, they can be used to identify these organs microscopically</a:t>
            </a:r>
            <a:endParaRPr b="0" i="0" sz="1200" u="none" cap="none" strike="noStrike">
              <a:solidFill>
                <a:schemeClr val="dk1"/>
              </a:solidFill>
              <a:latin typeface="Cambria"/>
              <a:ea typeface="Cambria"/>
              <a:cs typeface="Cambria"/>
              <a:sym typeface="Cambria"/>
            </a:endParaRPr>
          </a:p>
        </p:txBody>
      </p:sp>
      <p:pic>
        <p:nvPicPr>
          <p:cNvPr id="407" name="Google Shape;407;p40"/>
          <p:cNvPicPr preferRelativeResize="0"/>
          <p:nvPr/>
        </p:nvPicPr>
        <p:blipFill rotWithShape="1">
          <a:blip r:embed="rId4">
            <a:alphaModFix/>
          </a:blip>
          <a:srcRect b="0" l="0" r="0" t="0"/>
          <a:stretch/>
        </p:blipFill>
        <p:spPr>
          <a:xfrm>
            <a:off x="1260890" y="3454113"/>
            <a:ext cx="4691750" cy="2278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sp>
        <p:nvSpPr>
          <p:cNvPr id="413" name="Google Shape;413;p41"/>
          <p:cNvSpPr txBox="1"/>
          <p:nvPr/>
        </p:nvSpPr>
        <p:spPr>
          <a:xfrm>
            <a:off x="92900" y="831200"/>
            <a:ext cx="4026000" cy="806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mbria"/>
              <a:buNone/>
            </a:pPr>
            <a:r>
              <a:rPr b="0" i="0" lang="en-US" sz="1200" u="none" cap="none" strike="noStrike">
                <a:solidFill>
                  <a:schemeClr val="dk1"/>
                </a:solidFill>
                <a:latin typeface="Cambria"/>
                <a:ea typeface="Cambria"/>
                <a:cs typeface="Cambria"/>
                <a:sym typeface="Cambria"/>
              </a:rPr>
              <a:t>1- Glial fibrillary acidic protein (GFAP)  are usually seen in:</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A- oligodendroglioma</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B- Astrocytoma</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c- ependymoma </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d- meningioma</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correct answer: </a:t>
            </a:r>
            <a:r>
              <a:rPr b="0" i="0" lang="en-US" sz="1200" u="none" cap="none" strike="noStrike">
                <a:solidFill>
                  <a:srgbClr val="B7B7B7"/>
                </a:solidFill>
                <a:latin typeface="Cambria"/>
                <a:ea typeface="Cambria"/>
                <a:cs typeface="Cambria"/>
                <a:sym typeface="Cambria"/>
              </a:rPr>
              <a:t>B</a:t>
            </a:r>
            <a:r>
              <a:rPr b="0" i="0" lang="en-US" sz="1200" u="none" cap="none" strike="noStrike">
                <a:solidFill>
                  <a:schemeClr val="dk1"/>
                </a:solidFill>
                <a:latin typeface="Cambria"/>
                <a:ea typeface="Cambria"/>
                <a:cs typeface="Cambria"/>
                <a:sym typeface="Cambria"/>
              </a:rPr>
              <a:t> </a:t>
            </a:r>
            <a:endParaRPr b="0" i="0" sz="12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200"/>
              <a:buFont typeface="Cambria"/>
              <a:buNone/>
            </a:pPr>
            <a:r>
              <a:t/>
            </a:r>
            <a:endParaRPr b="0" i="0" sz="12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200"/>
              <a:buFont typeface="Cambria"/>
              <a:buNone/>
            </a:pPr>
            <a:r>
              <a:rPr b="0" i="0" lang="en-US" sz="1200" u="none" cap="none" strike="noStrike">
                <a:solidFill>
                  <a:schemeClr val="dk1"/>
                </a:solidFill>
                <a:latin typeface="Cambria"/>
                <a:ea typeface="Cambria"/>
                <a:cs typeface="Cambria"/>
                <a:sym typeface="Cambria"/>
              </a:rPr>
              <a:t>2- In progressive multifocal leukoencephalopathy, viral inclusions can be</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seen in:</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A- astrocyte </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B- microglial cells</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C- ependymal cells</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D- oligodendrocytes</a:t>
            </a:r>
            <a:br>
              <a:rPr b="0" i="0" lang="en-US" sz="1200" u="none" cap="none" strike="noStrike">
                <a:solidFill>
                  <a:schemeClr val="dk1"/>
                </a:solidFill>
                <a:latin typeface="Cambria"/>
                <a:ea typeface="Cambria"/>
                <a:cs typeface="Cambria"/>
                <a:sym typeface="Cambria"/>
              </a:rPr>
            </a:b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Correct answer: </a:t>
            </a:r>
            <a:r>
              <a:rPr b="0" i="0" lang="en-US" sz="1200" u="none" cap="none" strike="noStrike">
                <a:solidFill>
                  <a:srgbClr val="D9D9D9"/>
                </a:solidFill>
                <a:latin typeface="Cambria"/>
                <a:ea typeface="Cambria"/>
                <a:cs typeface="Cambria"/>
                <a:sym typeface="Cambria"/>
              </a:rPr>
              <a:t>D</a:t>
            </a:r>
            <a:br>
              <a:rPr b="0" i="0" lang="en-US" sz="1200" u="none" cap="none" strike="noStrike">
                <a:solidFill>
                  <a:schemeClr val="dk1"/>
                </a:solidFill>
                <a:latin typeface="Cambria"/>
                <a:ea typeface="Cambria"/>
                <a:cs typeface="Cambria"/>
                <a:sym typeface="Cambria"/>
              </a:rPr>
            </a:b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3- microglia is derived from:</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A- Yolk sac </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B- Bone marrow </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C- Adipose tissue</a:t>
            </a:r>
            <a:br>
              <a:rPr b="0" i="0" lang="en-US" sz="1200" u="none" cap="none" strike="noStrike">
                <a:solidFill>
                  <a:schemeClr val="dk1"/>
                </a:solidFill>
                <a:latin typeface="Cambria"/>
                <a:ea typeface="Cambria"/>
                <a:cs typeface="Cambria"/>
                <a:sym typeface="Cambria"/>
              </a:rPr>
            </a:b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Correct answer: </a:t>
            </a:r>
            <a:r>
              <a:rPr b="0" i="0" lang="en-US" sz="1200" u="none" cap="none" strike="noStrike">
                <a:solidFill>
                  <a:srgbClr val="D9D9D9"/>
                </a:solidFill>
                <a:latin typeface="Cambria"/>
                <a:ea typeface="Cambria"/>
                <a:cs typeface="Cambria"/>
                <a:sym typeface="Cambria"/>
              </a:rPr>
              <a:t>A</a:t>
            </a:r>
            <a:br>
              <a:rPr b="0" i="0" lang="en-US" sz="1200" u="none" cap="none" strike="noStrike">
                <a:solidFill>
                  <a:schemeClr val="dk1"/>
                </a:solidFill>
                <a:latin typeface="Cambria"/>
                <a:ea typeface="Cambria"/>
                <a:cs typeface="Cambria"/>
                <a:sym typeface="Cambria"/>
              </a:rPr>
            </a:b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4- Wallerian degeneration is:</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A- Axonal degeneration</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B- Demyelination </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C- Secondary myelin loss </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D- Both A and C</a:t>
            </a:r>
            <a:br>
              <a:rPr b="0" i="0" lang="en-US" sz="1200" u="none" cap="none" strike="noStrike">
                <a:solidFill>
                  <a:schemeClr val="dk1"/>
                </a:solidFill>
                <a:latin typeface="Cambria"/>
                <a:ea typeface="Cambria"/>
                <a:cs typeface="Cambria"/>
                <a:sym typeface="Cambria"/>
              </a:rPr>
            </a:b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Correct answer: </a:t>
            </a:r>
            <a:r>
              <a:rPr b="0" i="0" lang="en-US" sz="1200" u="none" cap="none" strike="noStrike">
                <a:solidFill>
                  <a:srgbClr val="D9D9D9"/>
                </a:solidFill>
                <a:latin typeface="Cambria"/>
                <a:ea typeface="Cambria"/>
                <a:cs typeface="Cambria"/>
                <a:sym typeface="Cambria"/>
              </a:rPr>
              <a:t>D</a:t>
            </a:r>
            <a:br>
              <a:rPr b="0" i="0" lang="en-US" sz="1200" u="none" cap="none" strike="noStrike">
                <a:solidFill>
                  <a:schemeClr val="dk1"/>
                </a:solidFill>
                <a:latin typeface="Cambria"/>
                <a:ea typeface="Cambria"/>
                <a:cs typeface="Cambria"/>
                <a:sym typeface="Cambria"/>
              </a:rPr>
            </a:b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5- During axonal injury the nucleolus is: </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A- Prominent.                                </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B- Unaffected.                               </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C- Disappeared.                                 </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D- Enlarged.</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Correct answer: </a:t>
            </a:r>
            <a:r>
              <a:rPr b="0" i="0" lang="en-US" sz="1200" u="none" cap="none" strike="noStrike">
                <a:solidFill>
                  <a:srgbClr val="D9D9D9"/>
                </a:solidFill>
                <a:latin typeface="Cambria"/>
                <a:ea typeface="Cambria"/>
                <a:cs typeface="Cambria"/>
                <a:sym typeface="Cambria"/>
              </a:rPr>
              <a:t>D</a:t>
            </a:r>
            <a:endParaRPr b="0" i="0" sz="1200" u="none" cap="none" strike="noStrike">
              <a:solidFill>
                <a:srgbClr val="D9D9D9"/>
              </a:solidFill>
              <a:latin typeface="Cambria"/>
              <a:ea typeface="Cambria"/>
              <a:cs typeface="Cambria"/>
              <a:sym typeface="Cambria"/>
            </a:endParaRPr>
          </a:p>
        </p:txBody>
      </p:sp>
      <p:pic>
        <p:nvPicPr>
          <p:cNvPr id="414" name="Google Shape;414;p41"/>
          <p:cNvPicPr preferRelativeResize="0"/>
          <p:nvPr/>
        </p:nvPicPr>
        <p:blipFill rotWithShape="1">
          <a:blip r:embed="rId3">
            <a:alphaModFix/>
          </a:blip>
          <a:srcRect b="0" l="0" r="0" t="0"/>
          <a:stretch/>
        </p:blipFill>
        <p:spPr>
          <a:xfrm>
            <a:off x="55" y="2"/>
            <a:ext cx="7772400" cy="622300"/>
          </a:xfrm>
          <a:prstGeom prst="rect">
            <a:avLst/>
          </a:prstGeom>
          <a:noFill/>
          <a:ln>
            <a:noFill/>
          </a:ln>
        </p:spPr>
      </p:pic>
      <p:sp>
        <p:nvSpPr>
          <p:cNvPr id="415" name="Google Shape;415;p41"/>
          <p:cNvSpPr txBox="1"/>
          <p:nvPr>
            <p:ph type="title"/>
          </p:nvPr>
        </p:nvSpPr>
        <p:spPr>
          <a:xfrm>
            <a:off x="232549" y="-157402"/>
            <a:ext cx="4839600" cy="779700"/>
          </a:xfrm>
          <a:prstGeom prst="rect">
            <a:avLst/>
          </a:prstGeom>
          <a:noFill/>
          <a:ln>
            <a:noFill/>
          </a:ln>
        </p:spPr>
        <p:txBody>
          <a:bodyPr anchorCtr="0" anchor="ctr" bIns="45700" lIns="91425" spcFirstLastPara="1" rIns="91425" wrap="square" tIns="45700">
            <a:noAutofit/>
          </a:bodyPr>
          <a:lstStyle/>
          <a:p>
            <a:pPr indent="0" lvl="0" marL="457200" marR="0" rtl="0" algn="l">
              <a:lnSpc>
                <a:spcPct val="90000"/>
              </a:lnSpc>
              <a:spcBef>
                <a:spcPts val="0"/>
              </a:spcBef>
              <a:spcAft>
                <a:spcPts val="0"/>
              </a:spcAft>
              <a:buClr>
                <a:srgbClr val="76A5AF"/>
              </a:buClr>
              <a:buSzPts val="2440"/>
              <a:buFont typeface="Cambria"/>
              <a:buNone/>
            </a:pPr>
            <a:r>
              <a:rPr b="1" i="0" lang="en-US" sz="2440" u="none" cap="none" strike="noStrike">
                <a:solidFill>
                  <a:srgbClr val="76A5AF"/>
                </a:solidFill>
                <a:latin typeface="Cambria"/>
                <a:ea typeface="Cambria"/>
                <a:cs typeface="Cambria"/>
                <a:sym typeface="Cambria"/>
              </a:rPr>
              <a:t>Questions</a:t>
            </a:r>
            <a:endParaRPr b="1" i="0" sz="1340" u="none" cap="none" strike="noStrike">
              <a:solidFill>
                <a:srgbClr val="76A5AF"/>
              </a:solidFill>
              <a:latin typeface="Cambria"/>
              <a:ea typeface="Cambria"/>
              <a:cs typeface="Cambria"/>
              <a:sym typeface="Cambria"/>
            </a:endParaRPr>
          </a:p>
        </p:txBody>
      </p:sp>
      <p:sp>
        <p:nvSpPr>
          <p:cNvPr id="416" name="Google Shape;416;p41"/>
          <p:cNvSpPr txBox="1"/>
          <p:nvPr>
            <p:ph idx="4294967295" type="body"/>
          </p:nvPr>
        </p:nvSpPr>
        <p:spPr>
          <a:xfrm>
            <a:off x="4294852" y="622300"/>
            <a:ext cx="3568200" cy="9863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850"/>
              </a:spcBef>
              <a:spcAft>
                <a:spcPts val="0"/>
              </a:spcAft>
              <a:buClr>
                <a:schemeClr val="dk1"/>
              </a:buClr>
              <a:buSzPts val="1380"/>
              <a:buFont typeface="Arial"/>
              <a:buNone/>
            </a:pPr>
            <a:r>
              <a:rPr b="0" i="0" lang="en-US" sz="1200" u="none" cap="none" strike="noStrike">
                <a:solidFill>
                  <a:schemeClr val="dk1"/>
                </a:solidFill>
                <a:latin typeface="Cambria"/>
                <a:ea typeface="Cambria"/>
                <a:cs typeface="Cambria"/>
                <a:sym typeface="Cambria"/>
              </a:rPr>
              <a:t>6- The morphological part of axonal neuropathies?</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A- Increase in density of axons.                                      </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B- Decrease in density of axons.</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C- Increase in axonal velocity.                                         </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D- Decrease in axonal velocity. </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Correct answer: </a:t>
            </a:r>
            <a:r>
              <a:rPr b="0" i="0" lang="en-US" sz="1200" u="none" cap="none" strike="noStrike">
                <a:solidFill>
                  <a:srgbClr val="D9D9D9"/>
                </a:solidFill>
                <a:latin typeface="Cambria"/>
                <a:ea typeface="Cambria"/>
                <a:cs typeface="Cambria"/>
                <a:sym typeface="Cambria"/>
              </a:rPr>
              <a:t>B</a:t>
            </a:r>
            <a:br>
              <a:rPr b="0" i="0" lang="en-US" sz="1200" u="none" cap="none" strike="noStrike">
                <a:solidFill>
                  <a:schemeClr val="dk1"/>
                </a:solidFill>
                <a:latin typeface="Cambria"/>
                <a:ea typeface="Cambria"/>
                <a:cs typeface="Cambria"/>
                <a:sym typeface="Cambria"/>
              </a:rPr>
            </a:b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7- Red neuron appears within ............ of an irreversible hypoxic/ischemic insult.</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A- 6 hours </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B- 4 hours </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C- 16 hours </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D- 12 hours </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Correct answer: </a:t>
            </a:r>
            <a:r>
              <a:rPr b="0" i="0" lang="en-US" sz="1200" u="none" cap="none" strike="noStrike">
                <a:solidFill>
                  <a:srgbClr val="D9D9D9"/>
                </a:solidFill>
                <a:latin typeface="Cambria"/>
                <a:ea typeface="Cambria"/>
                <a:cs typeface="Cambria"/>
                <a:sym typeface="Cambria"/>
              </a:rPr>
              <a:t>D</a:t>
            </a:r>
            <a:br>
              <a:rPr b="0" i="0" lang="en-US" sz="1200" u="none" cap="none" strike="noStrike">
                <a:solidFill>
                  <a:schemeClr val="dk1"/>
                </a:solidFill>
                <a:latin typeface="Cambria"/>
                <a:ea typeface="Cambria"/>
                <a:cs typeface="Cambria"/>
                <a:sym typeface="Cambria"/>
              </a:rPr>
            </a:b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8- The integrity of the normal blood brain barrier is disrupted in:</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A- Cytotoxic edema </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B- Vasogenic edema </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C- both A and C </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D- None of the above </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Correct answer: </a:t>
            </a:r>
            <a:r>
              <a:rPr b="0" i="0" lang="en-US" sz="1200" u="none" cap="none" strike="noStrike">
                <a:solidFill>
                  <a:srgbClr val="D9D9D9"/>
                </a:solidFill>
                <a:latin typeface="Cambria"/>
                <a:ea typeface="Cambria"/>
                <a:cs typeface="Cambria"/>
                <a:sym typeface="Cambria"/>
              </a:rPr>
              <a:t>B</a:t>
            </a:r>
            <a:br>
              <a:rPr b="0" i="0" lang="en-US" sz="1200" u="none" cap="none" strike="noStrike">
                <a:solidFill>
                  <a:schemeClr val="dk1"/>
                </a:solidFill>
                <a:latin typeface="Cambria"/>
                <a:ea typeface="Cambria"/>
                <a:cs typeface="Cambria"/>
                <a:sym typeface="Cambria"/>
              </a:rPr>
            </a:b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9- What is the significance of Corpora amylacea?</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A- They Enhance the neuronίs function.</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B- They are used to identify the organs they grow on microscopically. </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C- They calcificate and cause further impairment of the neurons. </a:t>
            </a:r>
            <a:br>
              <a:rPr b="0" i="0" lang="en-US" sz="1200" u="none" cap="none" strike="noStrike">
                <a:solidFill>
                  <a:schemeClr val="dk1"/>
                </a:solidFill>
                <a:latin typeface="Cambria"/>
                <a:ea typeface="Cambria"/>
                <a:cs typeface="Cambria"/>
                <a:sym typeface="Cambria"/>
              </a:rPr>
            </a:b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Correct answer: </a:t>
            </a:r>
            <a:r>
              <a:rPr b="0" i="0" lang="en-US" sz="1200" u="none" cap="none" strike="noStrike">
                <a:solidFill>
                  <a:srgbClr val="D9D9D9"/>
                </a:solidFill>
                <a:latin typeface="Cambria"/>
                <a:ea typeface="Cambria"/>
                <a:cs typeface="Cambria"/>
                <a:sym typeface="Cambria"/>
              </a:rPr>
              <a:t>B</a:t>
            </a:r>
            <a:br>
              <a:rPr b="0" i="0" lang="en-US" sz="1200" u="none" cap="none" strike="noStrike">
                <a:solidFill>
                  <a:schemeClr val="dk1"/>
                </a:solidFill>
                <a:latin typeface="Cambria"/>
                <a:ea typeface="Cambria"/>
                <a:cs typeface="Cambria"/>
                <a:sym typeface="Cambria"/>
              </a:rPr>
            </a:b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10- The termed referred to a collection of microglial cells found congregating around portions of dying neuron in:</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A- Microglial nodules.                                                     </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B- Hemorrhage.</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C- Neuronophagia.</a:t>
            </a: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D- A and C.</a:t>
            </a:r>
            <a:br>
              <a:rPr b="0" i="0" lang="en-US" sz="1200" u="none" cap="none" strike="noStrike">
                <a:solidFill>
                  <a:schemeClr val="dk1"/>
                </a:solidFill>
                <a:latin typeface="Cambria"/>
                <a:ea typeface="Cambria"/>
                <a:cs typeface="Cambria"/>
                <a:sym typeface="Cambria"/>
              </a:rPr>
            </a:b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Correct answer:</a:t>
            </a:r>
            <a:r>
              <a:rPr b="0" i="0" lang="en-US" sz="1200" u="none" cap="none" strike="noStrike">
                <a:solidFill>
                  <a:srgbClr val="D9D9D9"/>
                </a:solidFill>
                <a:latin typeface="Cambria"/>
                <a:ea typeface="Cambria"/>
                <a:cs typeface="Cambria"/>
                <a:sym typeface="Cambria"/>
              </a:rPr>
              <a:t>C</a:t>
            </a:r>
            <a:br>
              <a:rPr b="0" i="0" lang="en-US" sz="1200" u="none" cap="none" strike="noStrike">
                <a:solidFill>
                  <a:schemeClr val="dk1"/>
                </a:solidFill>
                <a:latin typeface="Cambria"/>
                <a:ea typeface="Cambria"/>
                <a:cs typeface="Cambria"/>
                <a:sym typeface="Cambria"/>
              </a:rPr>
            </a:br>
            <a:br>
              <a:rPr b="0" i="0" lang="en-US" sz="1200" u="none" cap="none" strike="noStrike">
                <a:solidFill>
                  <a:schemeClr val="dk1"/>
                </a:solidFill>
                <a:latin typeface="Cambria"/>
                <a:ea typeface="Cambria"/>
                <a:cs typeface="Cambria"/>
                <a:sym typeface="Cambria"/>
              </a:rPr>
            </a:br>
            <a:br>
              <a:rPr b="0" i="0" lang="en-US" sz="1200" u="none" cap="none" strike="noStrike">
                <a:solidFill>
                  <a:schemeClr val="dk1"/>
                </a:solidFill>
                <a:latin typeface="Cambria"/>
                <a:ea typeface="Cambria"/>
                <a:cs typeface="Cambria"/>
                <a:sym typeface="Cambria"/>
              </a:rPr>
            </a:br>
            <a:br>
              <a:rPr b="0" i="0" lang="en-US" sz="1200" u="none" cap="none" strike="noStrike">
                <a:solidFill>
                  <a:schemeClr val="dk1"/>
                </a:solidFill>
                <a:latin typeface="Cambria"/>
                <a:ea typeface="Cambria"/>
                <a:cs typeface="Cambria"/>
                <a:sym typeface="Cambria"/>
              </a:rPr>
            </a:br>
            <a:br>
              <a:rPr b="0" i="0" lang="en-US" sz="1200" u="none" cap="none" strike="noStrike">
                <a:solidFill>
                  <a:schemeClr val="dk1"/>
                </a:solidFill>
                <a:latin typeface="Cambria"/>
                <a:ea typeface="Cambria"/>
                <a:cs typeface="Cambria"/>
                <a:sym typeface="Cambria"/>
              </a:rPr>
            </a:br>
            <a:br>
              <a:rPr b="0" i="0" lang="en-US" sz="1200" u="none" cap="none" strike="noStrike">
                <a:solidFill>
                  <a:schemeClr val="dk1"/>
                </a:solidFill>
                <a:latin typeface="Cambria"/>
                <a:ea typeface="Cambria"/>
                <a:cs typeface="Cambria"/>
                <a:sym typeface="Cambria"/>
              </a:rPr>
            </a:br>
            <a:br>
              <a:rPr b="0" i="0" lang="en-US" sz="1200" u="none" cap="none" strike="noStrike">
                <a:solidFill>
                  <a:schemeClr val="dk1"/>
                </a:solidFill>
                <a:latin typeface="Cambria"/>
                <a:ea typeface="Cambria"/>
                <a:cs typeface="Cambria"/>
                <a:sym typeface="Cambria"/>
              </a:rPr>
            </a:br>
            <a:endParaRPr b="0" i="0" sz="1200" u="none" cap="none" strike="noStrike">
              <a:solidFill>
                <a:schemeClr val="dk1"/>
              </a:solidFill>
              <a:latin typeface="Cambria"/>
              <a:ea typeface="Cambria"/>
              <a:cs typeface="Cambria"/>
              <a:sym typeface="Cambri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42"/>
          <p:cNvSpPr txBox="1"/>
          <p:nvPr>
            <p:ph type="title"/>
          </p:nvPr>
        </p:nvSpPr>
        <p:spPr>
          <a:xfrm>
            <a:off x="272275" y="89000"/>
            <a:ext cx="7215300" cy="9915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76A5AF"/>
              </a:buClr>
              <a:buSzPts val="3740"/>
              <a:buFont typeface="Cambria"/>
              <a:buNone/>
            </a:pPr>
            <a:r>
              <a:rPr b="1" i="0" lang="en-US" sz="3740" u="none" cap="none" strike="noStrike">
                <a:solidFill>
                  <a:srgbClr val="76A5AF"/>
                </a:solidFill>
                <a:latin typeface="Cambria"/>
                <a:ea typeface="Cambria"/>
                <a:cs typeface="Cambria"/>
                <a:sym typeface="Cambria"/>
              </a:rPr>
              <a:t>Summary (436)</a:t>
            </a:r>
            <a:endParaRPr b="1" i="0" sz="3740" u="none" cap="none" strike="noStrike">
              <a:solidFill>
                <a:srgbClr val="76A5AF"/>
              </a:solidFill>
              <a:latin typeface="Cambria"/>
              <a:ea typeface="Cambria"/>
              <a:cs typeface="Cambria"/>
              <a:sym typeface="Cambria"/>
            </a:endParaRPr>
          </a:p>
        </p:txBody>
      </p:sp>
      <p:pic>
        <p:nvPicPr>
          <p:cNvPr id="423" name="Google Shape;423;p42"/>
          <p:cNvPicPr preferRelativeResize="0"/>
          <p:nvPr/>
        </p:nvPicPr>
        <p:blipFill rotWithShape="1">
          <a:blip r:embed="rId3">
            <a:alphaModFix/>
          </a:blip>
          <a:srcRect b="0" l="0" r="0" t="0"/>
          <a:stretch/>
        </p:blipFill>
        <p:spPr>
          <a:xfrm>
            <a:off x="715763" y="988263"/>
            <a:ext cx="6328326" cy="77587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pic>
        <p:nvPicPr>
          <p:cNvPr id="428" name="Google Shape;428;p43"/>
          <p:cNvPicPr preferRelativeResize="0"/>
          <p:nvPr>
            <p:ph idx="1" type="body"/>
          </p:nvPr>
        </p:nvPicPr>
        <p:blipFill rotWithShape="1">
          <a:blip r:embed="rId3">
            <a:alphaModFix/>
          </a:blip>
          <a:srcRect b="0" l="0" r="0" t="0"/>
          <a:stretch/>
        </p:blipFill>
        <p:spPr>
          <a:xfrm>
            <a:off x="2819400" y="1368612"/>
            <a:ext cx="1365000" cy="1290300"/>
          </a:xfrm>
          <a:prstGeom prst="rect">
            <a:avLst/>
          </a:prstGeom>
          <a:noFill/>
          <a:ln>
            <a:noFill/>
          </a:ln>
        </p:spPr>
      </p:pic>
      <p:sp>
        <p:nvSpPr>
          <p:cNvPr id="429" name="Google Shape;429;p43"/>
          <p:cNvSpPr txBox="1"/>
          <p:nvPr/>
        </p:nvSpPr>
        <p:spPr>
          <a:xfrm>
            <a:off x="654576" y="568375"/>
            <a:ext cx="6550800" cy="4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A92A0"/>
              </a:buClr>
              <a:buSzPts val="2000"/>
              <a:buFont typeface="Cambria"/>
              <a:buNone/>
            </a:pPr>
            <a:r>
              <a:rPr b="0" i="0" lang="en-US" sz="2000" u="none" cap="none" strike="noStrike">
                <a:solidFill>
                  <a:srgbClr val="4A92A0"/>
                </a:solidFill>
                <a:latin typeface="Cambria"/>
                <a:ea typeface="Cambria"/>
                <a:cs typeface="Cambria"/>
                <a:sym typeface="Cambria"/>
              </a:rPr>
              <a:t>كل الشكر والتقدير للجهود العظيمة من قبل أعضاء فريق علم الأمراض الكرام: </a:t>
            </a:r>
            <a:endParaRPr b="0" i="0" sz="2000" u="none" cap="none" strike="noStrike">
              <a:solidFill>
                <a:srgbClr val="4A92A0"/>
              </a:solidFill>
              <a:latin typeface="Cambria"/>
              <a:ea typeface="Cambria"/>
              <a:cs typeface="Cambria"/>
              <a:sym typeface="Cambria"/>
            </a:endParaRPr>
          </a:p>
        </p:txBody>
      </p:sp>
      <p:pic>
        <p:nvPicPr>
          <p:cNvPr id="430" name="Google Shape;430;p43"/>
          <p:cNvPicPr preferRelativeResize="0"/>
          <p:nvPr/>
        </p:nvPicPr>
        <p:blipFill rotWithShape="1">
          <a:blip r:embed="rId4">
            <a:alphaModFix/>
          </a:blip>
          <a:srcRect b="0" l="0" r="0" t="0"/>
          <a:stretch/>
        </p:blipFill>
        <p:spPr>
          <a:xfrm flipH="1" rot="10800000">
            <a:off x="3487657" y="2568563"/>
            <a:ext cx="817863" cy="90487"/>
          </a:xfrm>
          <a:prstGeom prst="rect">
            <a:avLst/>
          </a:prstGeom>
          <a:noFill/>
          <a:ln>
            <a:noFill/>
          </a:ln>
        </p:spPr>
      </p:pic>
      <p:pic>
        <p:nvPicPr>
          <p:cNvPr id="431" name="Google Shape;431;p43"/>
          <p:cNvPicPr preferRelativeResize="0"/>
          <p:nvPr/>
        </p:nvPicPr>
        <p:blipFill rotWithShape="1">
          <a:blip r:embed="rId4">
            <a:alphaModFix/>
          </a:blip>
          <a:srcRect b="0" l="0" r="0" t="0"/>
          <a:stretch/>
        </p:blipFill>
        <p:spPr>
          <a:xfrm flipH="1" rot="10800000">
            <a:off x="2684083" y="2568563"/>
            <a:ext cx="817863" cy="90487"/>
          </a:xfrm>
          <a:prstGeom prst="rect">
            <a:avLst/>
          </a:prstGeom>
          <a:noFill/>
          <a:ln>
            <a:noFill/>
          </a:ln>
        </p:spPr>
      </p:pic>
      <p:pic>
        <p:nvPicPr>
          <p:cNvPr id="432" name="Google Shape;432;p43"/>
          <p:cNvPicPr preferRelativeResize="0"/>
          <p:nvPr/>
        </p:nvPicPr>
        <p:blipFill rotWithShape="1">
          <a:blip r:embed="rId4">
            <a:alphaModFix/>
          </a:blip>
          <a:srcRect b="0" l="0" r="0" t="0"/>
          <a:stretch/>
        </p:blipFill>
        <p:spPr>
          <a:xfrm flipH="1" rot="10800000">
            <a:off x="4146390" y="2568562"/>
            <a:ext cx="817863" cy="90487"/>
          </a:xfrm>
          <a:prstGeom prst="rect">
            <a:avLst/>
          </a:prstGeom>
          <a:noFill/>
          <a:ln>
            <a:noFill/>
          </a:ln>
        </p:spPr>
      </p:pic>
      <p:pic>
        <p:nvPicPr>
          <p:cNvPr id="433" name="Google Shape;433;p43"/>
          <p:cNvPicPr preferRelativeResize="0"/>
          <p:nvPr/>
        </p:nvPicPr>
        <p:blipFill rotWithShape="1">
          <a:blip r:embed="rId4">
            <a:alphaModFix/>
          </a:blip>
          <a:srcRect b="0" l="0" r="0" t="0"/>
          <a:stretch/>
        </p:blipFill>
        <p:spPr>
          <a:xfrm flipH="1" rot="10800000">
            <a:off x="2193204" y="2568561"/>
            <a:ext cx="817863" cy="90487"/>
          </a:xfrm>
          <a:prstGeom prst="rect">
            <a:avLst/>
          </a:prstGeom>
          <a:noFill/>
          <a:ln>
            <a:noFill/>
          </a:ln>
        </p:spPr>
      </p:pic>
      <p:pic>
        <p:nvPicPr>
          <p:cNvPr id="434" name="Google Shape;434;p43"/>
          <p:cNvPicPr preferRelativeResize="0"/>
          <p:nvPr/>
        </p:nvPicPr>
        <p:blipFill rotWithShape="1">
          <a:blip r:embed="rId4">
            <a:alphaModFix/>
          </a:blip>
          <a:srcRect b="0" l="0" r="0" t="0"/>
          <a:stretch/>
        </p:blipFill>
        <p:spPr>
          <a:xfrm flipH="1" rot="10800000">
            <a:off x="4834499" y="2568561"/>
            <a:ext cx="817863" cy="90487"/>
          </a:xfrm>
          <a:prstGeom prst="rect">
            <a:avLst/>
          </a:prstGeom>
          <a:noFill/>
          <a:ln>
            <a:noFill/>
          </a:ln>
        </p:spPr>
      </p:pic>
      <p:pic>
        <p:nvPicPr>
          <p:cNvPr id="435" name="Google Shape;435;p43"/>
          <p:cNvPicPr preferRelativeResize="0"/>
          <p:nvPr/>
        </p:nvPicPr>
        <p:blipFill rotWithShape="1">
          <a:blip r:embed="rId4">
            <a:alphaModFix/>
          </a:blip>
          <a:srcRect b="0" l="0" r="0" t="0"/>
          <a:stretch/>
        </p:blipFill>
        <p:spPr>
          <a:xfrm flipH="1" rot="10800000">
            <a:off x="1545978" y="2568561"/>
            <a:ext cx="817863" cy="90487"/>
          </a:xfrm>
          <a:prstGeom prst="rect">
            <a:avLst/>
          </a:prstGeom>
          <a:noFill/>
          <a:ln>
            <a:noFill/>
          </a:ln>
        </p:spPr>
      </p:pic>
      <p:sp>
        <p:nvSpPr>
          <p:cNvPr id="436" name="Google Shape;436;p43"/>
          <p:cNvSpPr txBox="1"/>
          <p:nvPr/>
        </p:nvSpPr>
        <p:spPr>
          <a:xfrm>
            <a:off x="2482178" y="2792450"/>
            <a:ext cx="2895600" cy="369300"/>
          </a:xfrm>
          <a:prstGeom prst="rect">
            <a:avLst/>
          </a:prstGeom>
          <a:noFill/>
          <a:ln cap="flat" cmpd="sng" w="9525">
            <a:solidFill>
              <a:schemeClr val="lt1"/>
            </a:solidFill>
            <a:prstDash val="dashDot"/>
            <a:round/>
            <a:headEnd len="sm" w="sm" type="none"/>
            <a:tailEnd len="sm" w="sm" type="none"/>
          </a:ln>
        </p:spPr>
        <p:txBody>
          <a:bodyPr anchorCtr="0" anchor="t" bIns="45700" lIns="91425" spcFirstLastPara="1" rIns="91425" wrap="square" tIns="45700">
            <a:noAutofit/>
          </a:bodyPr>
          <a:lstStyle/>
          <a:p>
            <a:pPr indent="-285750" lvl="0" marL="285750" marR="0" rtl="1" algn="ctr">
              <a:lnSpc>
                <a:spcPct val="100000"/>
              </a:lnSpc>
              <a:spcBef>
                <a:spcPts val="0"/>
              </a:spcBef>
              <a:spcAft>
                <a:spcPts val="0"/>
              </a:spcAft>
              <a:buClr>
                <a:srgbClr val="3D7783"/>
              </a:buClr>
              <a:buSzPts val="1800"/>
              <a:buFont typeface="Noto Sans Symbols"/>
              <a:buChar char="▪"/>
            </a:pPr>
            <a:r>
              <a:rPr b="0" i="0" lang="en-US" sz="1800" u="none" cap="none" strike="noStrike">
                <a:solidFill>
                  <a:srgbClr val="3D7783"/>
                </a:solidFill>
                <a:latin typeface="Cambria"/>
                <a:ea typeface="Cambria"/>
                <a:cs typeface="Cambria"/>
                <a:sym typeface="Cambria"/>
              </a:rPr>
              <a:t>قادة فريق علم الأمراض :</a:t>
            </a:r>
            <a:endParaRPr b="0" i="0" sz="1800" u="none" cap="none" strike="noStrike">
              <a:solidFill>
                <a:srgbClr val="3D7783"/>
              </a:solidFill>
              <a:latin typeface="Cambria"/>
              <a:ea typeface="Cambria"/>
              <a:cs typeface="Cambria"/>
              <a:sym typeface="Cambria"/>
            </a:endParaRPr>
          </a:p>
        </p:txBody>
      </p:sp>
      <p:sp>
        <p:nvSpPr>
          <p:cNvPr id="437" name="Google Shape;437;p43"/>
          <p:cNvSpPr txBox="1"/>
          <p:nvPr/>
        </p:nvSpPr>
        <p:spPr>
          <a:xfrm>
            <a:off x="1111564" y="3295288"/>
            <a:ext cx="2057400" cy="307800"/>
          </a:xfrm>
          <a:prstGeom prst="rect">
            <a:avLst/>
          </a:prstGeom>
          <a:noFill/>
          <a:ln>
            <a:noFill/>
          </a:ln>
        </p:spPr>
        <p:txBody>
          <a:bodyPr anchorCtr="0" anchor="t" bIns="45700" lIns="91425" spcFirstLastPara="1" rIns="91425" wrap="square" tIns="45700">
            <a:noAutofit/>
          </a:bodyPr>
          <a:lstStyle/>
          <a:p>
            <a:pPr indent="-285750" lvl="0" marL="285750" marR="0" rtl="1" algn="r">
              <a:lnSpc>
                <a:spcPct val="100000"/>
              </a:lnSpc>
              <a:spcBef>
                <a:spcPts val="0"/>
              </a:spcBef>
              <a:spcAft>
                <a:spcPts val="0"/>
              </a:spcAft>
              <a:buClr>
                <a:srgbClr val="65A9B7"/>
              </a:buClr>
              <a:buSzPts val="2100"/>
              <a:buFont typeface="Arial"/>
              <a:buChar char="•"/>
            </a:pPr>
            <a:r>
              <a:rPr b="0" i="0" lang="en-US" sz="2100" u="none" cap="none" strike="noStrike">
                <a:solidFill>
                  <a:srgbClr val="65A9B7"/>
                </a:solidFill>
                <a:latin typeface="Cambria"/>
                <a:ea typeface="Cambria"/>
                <a:cs typeface="Cambria"/>
                <a:sym typeface="Cambria"/>
              </a:rPr>
              <a:t>بثينة الماجد</a:t>
            </a:r>
            <a:endParaRPr b="0" i="0" sz="2100" u="none" cap="none" strike="noStrike">
              <a:solidFill>
                <a:srgbClr val="65A9B7"/>
              </a:solidFill>
              <a:latin typeface="Cambria"/>
              <a:ea typeface="Cambria"/>
              <a:cs typeface="Cambria"/>
              <a:sym typeface="Cambria"/>
            </a:endParaRPr>
          </a:p>
        </p:txBody>
      </p:sp>
      <p:sp>
        <p:nvSpPr>
          <p:cNvPr id="438" name="Google Shape;438;p43"/>
          <p:cNvSpPr txBox="1"/>
          <p:nvPr/>
        </p:nvSpPr>
        <p:spPr>
          <a:xfrm>
            <a:off x="2482165" y="3753377"/>
            <a:ext cx="2895600" cy="381000"/>
          </a:xfrm>
          <a:prstGeom prst="rect">
            <a:avLst/>
          </a:prstGeom>
          <a:noFill/>
          <a:ln>
            <a:noFill/>
          </a:ln>
        </p:spPr>
        <p:txBody>
          <a:bodyPr anchorCtr="0" anchor="t" bIns="45700" lIns="91425" spcFirstLastPara="1" rIns="91425" wrap="square" tIns="45700">
            <a:noAutofit/>
          </a:bodyPr>
          <a:lstStyle/>
          <a:p>
            <a:pPr indent="-285750" lvl="0" marL="285750" marR="0" rtl="1" algn="ctr">
              <a:lnSpc>
                <a:spcPct val="100000"/>
              </a:lnSpc>
              <a:spcBef>
                <a:spcPts val="0"/>
              </a:spcBef>
              <a:spcAft>
                <a:spcPts val="0"/>
              </a:spcAft>
              <a:buClr>
                <a:srgbClr val="3D7783"/>
              </a:buClr>
              <a:buSzPts val="1800"/>
              <a:buFont typeface="Noto Sans Symbols"/>
              <a:buChar char="▪"/>
            </a:pPr>
            <a:r>
              <a:rPr b="0" i="0" lang="en-US" sz="1800" u="none" cap="none" strike="noStrike">
                <a:solidFill>
                  <a:srgbClr val="3D7783"/>
                </a:solidFill>
                <a:latin typeface="Cambria"/>
                <a:ea typeface="Cambria"/>
                <a:cs typeface="Cambria"/>
                <a:sym typeface="Cambria"/>
              </a:rPr>
              <a:t>أعضاء فريق علم الأمراض :</a:t>
            </a:r>
            <a:endParaRPr b="0" i="0" sz="1800" u="none" cap="none" strike="noStrike">
              <a:solidFill>
                <a:srgbClr val="3D7783"/>
              </a:solidFill>
              <a:latin typeface="Cambria"/>
              <a:ea typeface="Cambria"/>
              <a:cs typeface="Cambria"/>
              <a:sym typeface="Cambria"/>
            </a:endParaRPr>
          </a:p>
        </p:txBody>
      </p:sp>
      <p:sp>
        <p:nvSpPr>
          <p:cNvPr id="439" name="Google Shape;439;p43"/>
          <p:cNvSpPr txBox="1"/>
          <p:nvPr/>
        </p:nvSpPr>
        <p:spPr>
          <a:xfrm>
            <a:off x="3526613" y="3295288"/>
            <a:ext cx="2057400" cy="307800"/>
          </a:xfrm>
          <a:prstGeom prst="rect">
            <a:avLst/>
          </a:prstGeom>
          <a:noFill/>
          <a:ln>
            <a:noFill/>
          </a:ln>
        </p:spPr>
        <p:txBody>
          <a:bodyPr anchorCtr="0" anchor="t" bIns="45700" lIns="91425" spcFirstLastPara="1" rIns="91425" wrap="square" tIns="45700">
            <a:noAutofit/>
          </a:bodyPr>
          <a:lstStyle/>
          <a:p>
            <a:pPr indent="-285750" lvl="0" marL="285750" marR="0" rtl="1" algn="r">
              <a:lnSpc>
                <a:spcPct val="100000"/>
              </a:lnSpc>
              <a:spcBef>
                <a:spcPts val="0"/>
              </a:spcBef>
              <a:spcAft>
                <a:spcPts val="0"/>
              </a:spcAft>
              <a:buClr>
                <a:srgbClr val="65A9B7"/>
              </a:buClr>
              <a:buSzPts val="2100"/>
              <a:buFont typeface="Arial"/>
              <a:buChar char="•"/>
            </a:pPr>
            <a:r>
              <a:rPr b="0" i="0" lang="en-US" sz="2100" u="none" cap="none" strike="noStrike">
                <a:solidFill>
                  <a:srgbClr val="65A9B7"/>
                </a:solidFill>
                <a:latin typeface="Cambria"/>
                <a:ea typeface="Cambria"/>
                <a:cs typeface="Cambria"/>
                <a:sym typeface="Cambria"/>
              </a:rPr>
              <a:t>منصور العبرة</a:t>
            </a:r>
            <a:endParaRPr b="0" i="0" sz="2100" u="none" cap="none" strike="noStrike">
              <a:solidFill>
                <a:srgbClr val="65A9B7"/>
              </a:solidFill>
              <a:latin typeface="Cambria"/>
              <a:ea typeface="Cambria"/>
              <a:cs typeface="Cambria"/>
              <a:sym typeface="Cambria"/>
            </a:endParaRPr>
          </a:p>
        </p:txBody>
      </p:sp>
      <p:sp>
        <p:nvSpPr>
          <p:cNvPr id="440" name="Google Shape;440;p43"/>
          <p:cNvSpPr txBox="1"/>
          <p:nvPr/>
        </p:nvSpPr>
        <p:spPr>
          <a:xfrm>
            <a:off x="3058953" y="4134367"/>
            <a:ext cx="1654500" cy="4709100"/>
          </a:xfrm>
          <a:prstGeom prst="rect">
            <a:avLst/>
          </a:prstGeom>
          <a:noFill/>
          <a:ln>
            <a:noFill/>
          </a:ln>
        </p:spPr>
        <p:txBody>
          <a:bodyPr anchorCtr="0" anchor="t" bIns="45700" lIns="91425" spcFirstLastPara="1" rIns="91425" wrap="square" tIns="45700">
            <a:noAutofit/>
          </a:bodyPr>
          <a:lstStyle/>
          <a:p>
            <a:pPr indent="0" lvl="0" marL="285750" marR="0" rtl="1" algn="ctr">
              <a:lnSpc>
                <a:spcPct val="100000"/>
              </a:lnSpc>
              <a:spcBef>
                <a:spcPts val="0"/>
              </a:spcBef>
              <a:spcAft>
                <a:spcPts val="0"/>
              </a:spcAft>
              <a:buClr>
                <a:srgbClr val="000000"/>
              </a:buClr>
              <a:buSzPts val="1400"/>
              <a:buFont typeface="Arial"/>
              <a:buNone/>
            </a:pPr>
            <a:r>
              <a:rPr b="0" i="0" lang="en-US" sz="1400" u="none" cap="none" strike="noStrike">
                <a:solidFill>
                  <a:srgbClr val="75B1BD"/>
                </a:solidFill>
                <a:latin typeface="Cambria"/>
                <a:ea typeface="Cambria"/>
                <a:cs typeface="Cambria"/>
                <a:sym typeface="Cambria"/>
              </a:rPr>
              <a:t>بندر الجماز</a:t>
            </a:r>
            <a:endParaRPr b="0" i="0" sz="1400" u="none" cap="none" strike="noStrike">
              <a:solidFill>
                <a:schemeClr val="dk1"/>
              </a:solidFill>
              <a:latin typeface="Cambria"/>
              <a:ea typeface="Cambria"/>
              <a:cs typeface="Cambria"/>
              <a:sym typeface="Cambria"/>
            </a:endParaRPr>
          </a:p>
          <a:p>
            <a:pPr indent="0" lvl="0" marL="285750" marR="0" rtl="1" algn="ctr">
              <a:lnSpc>
                <a:spcPct val="100000"/>
              </a:lnSpc>
              <a:spcBef>
                <a:spcPts val="0"/>
              </a:spcBef>
              <a:spcAft>
                <a:spcPts val="0"/>
              </a:spcAft>
              <a:buClr>
                <a:srgbClr val="000000"/>
              </a:buClr>
              <a:buSzPts val="1400"/>
              <a:buFont typeface="Arial"/>
              <a:buNone/>
            </a:pPr>
            <a:r>
              <a:rPr b="0" i="0" lang="en-US" sz="1400" u="none" cap="none" strike="noStrike">
                <a:solidFill>
                  <a:srgbClr val="75B1BD"/>
                </a:solidFill>
                <a:latin typeface="Cambria"/>
                <a:ea typeface="Cambria"/>
                <a:cs typeface="Cambria"/>
                <a:sym typeface="Cambria"/>
              </a:rPr>
              <a:t>راكان الغنيم</a:t>
            </a:r>
            <a:endParaRPr b="0" i="0" sz="1400" u="none" cap="none" strike="noStrike">
              <a:solidFill>
                <a:schemeClr val="dk1"/>
              </a:solidFill>
              <a:latin typeface="Cambria"/>
              <a:ea typeface="Cambria"/>
              <a:cs typeface="Cambria"/>
              <a:sym typeface="Cambria"/>
            </a:endParaRPr>
          </a:p>
          <a:p>
            <a:pPr indent="0" lvl="0" marL="285750" marR="0" rtl="1" algn="ctr">
              <a:lnSpc>
                <a:spcPct val="100000"/>
              </a:lnSpc>
              <a:spcBef>
                <a:spcPts val="0"/>
              </a:spcBef>
              <a:spcAft>
                <a:spcPts val="0"/>
              </a:spcAft>
              <a:buClr>
                <a:srgbClr val="000000"/>
              </a:buClr>
              <a:buSzPts val="1400"/>
              <a:buFont typeface="Arial"/>
              <a:buNone/>
            </a:pPr>
            <a:r>
              <a:rPr b="0" i="0" lang="en-US" sz="1400" u="none" cap="none" strike="noStrike">
                <a:solidFill>
                  <a:srgbClr val="75B1BD"/>
                </a:solidFill>
                <a:latin typeface="Cambria"/>
                <a:ea typeface="Cambria"/>
                <a:cs typeface="Cambria"/>
                <a:sym typeface="Cambria"/>
              </a:rPr>
              <a:t>عبدالعزيز العبدالكريم</a:t>
            </a:r>
            <a:endParaRPr b="0" i="0" sz="1400" u="none" cap="none" strike="noStrike">
              <a:solidFill>
                <a:schemeClr val="dk1"/>
              </a:solidFill>
              <a:latin typeface="Cambria"/>
              <a:ea typeface="Cambria"/>
              <a:cs typeface="Cambria"/>
              <a:sym typeface="Cambria"/>
            </a:endParaRPr>
          </a:p>
          <a:p>
            <a:pPr indent="0" lvl="0" marL="285750" marR="0" rtl="1" algn="ctr">
              <a:lnSpc>
                <a:spcPct val="100000"/>
              </a:lnSpc>
              <a:spcBef>
                <a:spcPts val="0"/>
              </a:spcBef>
              <a:spcAft>
                <a:spcPts val="0"/>
              </a:spcAft>
              <a:buClr>
                <a:srgbClr val="000000"/>
              </a:buClr>
              <a:buSzPts val="1400"/>
              <a:buFont typeface="Arial"/>
              <a:buNone/>
            </a:pPr>
            <a:r>
              <a:rPr b="0" i="0" lang="en-US" sz="1400" u="none" cap="none" strike="noStrike">
                <a:solidFill>
                  <a:srgbClr val="75B1BD"/>
                </a:solidFill>
                <a:latin typeface="Cambria"/>
                <a:ea typeface="Cambria"/>
                <a:cs typeface="Cambria"/>
                <a:sym typeface="Cambria"/>
              </a:rPr>
              <a:t>سعود الغفيلي</a:t>
            </a:r>
            <a:endParaRPr b="0" i="0" sz="1400" u="none" cap="none" strike="noStrike">
              <a:solidFill>
                <a:srgbClr val="75B1BD"/>
              </a:solidFill>
              <a:latin typeface="Cambria"/>
              <a:ea typeface="Cambria"/>
              <a:cs typeface="Cambria"/>
              <a:sym typeface="Cambria"/>
            </a:endParaRPr>
          </a:p>
          <a:p>
            <a:pPr indent="0" lvl="0" marL="285750" marR="0" rtl="1" algn="ctr">
              <a:lnSpc>
                <a:spcPct val="100000"/>
              </a:lnSpc>
              <a:spcBef>
                <a:spcPts val="0"/>
              </a:spcBef>
              <a:spcAft>
                <a:spcPts val="0"/>
              </a:spcAft>
              <a:buClr>
                <a:srgbClr val="000000"/>
              </a:buClr>
              <a:buSzPts val="1400"/>
              <a:buFont typeface="Arial"/>
              <a:buNone/>
            </a:pPr>
            <a:r>
              <a:rPr b="0" i="0" lang="en-US" sz="1400" u="none" cap="none" strike="noStrike">
                <a:solidFill>
                  <a:srgbClr val="75B1BD"/>
                </a:solidFill>
                <a:latin typeface="Cambria"/>
                <a:ea typeface="Cambria"/>
                <a:cs typeface="Cambria"/>
                <a:sym typeface="Cambria"/>
              </a:rPr>
              <a:t>محمد المحيميد</a:t>
            </a:r>
            <a:endParaRPr b="0" i="0" sz="1400" u="none" cap="none" strike="noStrike">
              <a:solidFill>
                <a:schemeClr val="dk1"/>
              </a:solidFill>
              <a:latin typeface="Cambria"/>
              <a:ea typeface="Cambria"/>
              <a:cs typeface="Cambria"/>
              <a:sym typeface="Cambria"/>
            </a:endParaRPr>
          </a:p>
          <a:p>
            <a:pPr indent="0" lvl="0" marL="285750" marR="0" rtl="1" algn="ctr">
              <a:lnSpc>
                <a:spcPct val="100000"/>
              </a:lnSpc>
              <a:spcBef>
                <a:spcPts val="0"/>
              </a:spcBef>
              <a:spcAft>
                <a:spcPts val="0"/>
              </a:spcAft>
              <a:buClr>
                <a:srgbClr val="000000"/>
              </a:buClr>
              <a:buSzPts val="1400"/>
              <a:buFont typeface="Arial"/>
              <a:buNone/>
            </a:pPr>
            <a:r>
              <a:rPr b="0" i="0" lang="en-US" sz="1400" u="none" cap="none" strike="noStrike">
                <a:solidFill>
                  <a:srgbClr val="75B1BD"/>
                </a:solidFill>
                <a:latin typeface="Cambria"/>
                <a:ea typeface="Cambria"/>
                <a:cs typeface="Cambria"/>
                <a:sym typeface="Cambria"/>
              </a:rPr>
              <a:t>تركي الشمري</a:t>
            </a:r>
            <a:endParaRPr b="0" i="0" sz="1400" u="none" cap="none" strike="noStrike">
              <a:solidFill>
                <a:schemeClr val="dk1"/>
              </a:solidFill>
              <a:latin typeface="Cambria"/>
              <a:ea typeface="Cambria"/>
              <a:cs typeface="Cambria"/>
              <a:sym typeface="Cambria"/>
            </a:endParaRPr>
          </a:p>
          <a:p>
            <a:pPr indent="0" lvl="0" marL="285750" marR="0" rtl="1" algn="ctr">
              <a:lnSpc>
                <a:spcPct val="100000"/>
              </a:lnSpc>
              <a:spcBef>
                <a:spcPts val="0"/>
              </a:spcBef>
              <a:spcAft>
                <a:spcPts val="0"/>
              </a:spcAft>
              <a:buClr>
                <a:srgbClr val="000000"/>
              </a:buClr>
              <a:buSzPts val="1400"/>
              <a:buFont typeface="Arial"/>
              <a:buNone/>
            </a:pPr>
            <a:r>
              <a:rPr b="0" i="0" lang="en-US" sz="1400" u="none" cap="none" strike="noStrike">
                <a:solidFill>
                  <a:srgbClr val="75B1BD"/>
                </a:solidFill>
                <a:latin typeface="Cambria"/>
                <a:ea typeface="Cambria"/>
                <a:cs typeface="Cambria"/>
                <a:sym typeface="Cambria"/>
              </a:rPr>
              <a:t>سلطان بن عبيد</a:t>
            </a:r>
            <a:endParaRPr b="0" i="0" sz="1400" u="none" cap="none" strike="noStrike">
              <a:solidFill>
                <a:schemeClr val="dk1"/>
              </a:solidFill>
              <a:latin typeface="Cambria"/>
              <a:ea typeface="Cambria"/>
              <a:cs typeface="Cambria"/>
              <a:sym typeface="Cambria"/>
            </a:endParaRPr>
          </a:p>
          <a:p>
            <a:pPr indent="0" lvl="0" marL="285750" marR="0" rtl="1" algn="ctr">
              <a:lnSpc>
                <a:spcPct val="100000"/>
              </a:lnSpc>
              <a:spcBef>
                <a:spcPts val="0"/>
              </a:spcBef>
              <a:spcAft>
                <a:spcPts val="0"/>
              </a:spcAft>
              <a:buClr>
                <a:srgbClr val="000000"/>
              </a:buClr>
              <a:buSzPts val="1400"/>
              <a:buFont typeface="Arial"/>
              <a:buNone/>
            </a:pPr>
            <a:r>
              <a:rPr b="0" i="0" lang="en-US" sz="1400" u="none" cap="none" strike="noStrike">
                <a:solidFill>
                  <a:srgbClr val="75B1BD"/>
                </a:solidFill>
                <a:latin typeface="Cambria"/>
                <a:ea typeface="Cambria"/>
                <a:cs typeface="Cambria"/>
                <a:sym typeface="Cambria"/>
              </a:rPr>
              <a:t>علي شحادة</a:t>
            </a:r>
            <a:endParaRPr b="0" i="0" sz="1400" u="none" cap="none" strike="noStrike">
              <a:solidFill>
                <a:srgbClr val="75B1BD"/>
              </a:solidFill>
              <a:latin typeface="Cambria"/>
              <a:ea typeface="Cambria"/>
              <a:cs typeface="Cambria"/>
              <a:sym typeface="Cambria"/>
            </a:endParaRPr>
          </a:p>
          <a:p>
            <a:pPr indent="0" lvl="0" marL="285750" marR="0" rtl="1" algn="ctr">
              <a:lnSpc>
                <a:spcPct val="100000"/>
              </a:lnSpc>
              <a:spcBef>
                <a:spcPts val="0"/>
              </a:spcBef>
              <a:spcAft>
                <a:spcPts val="0"/>
              </a:spcAft>
              <a:buClr>
                <a:srgbClr val="000000"/>
              </a:buClr>
              <a:buSzPts val="1400"/>
              <a:buFont typeface="Arial"/>
              <a:buNone/>
            </a:pPr>
            <a:r>
              <a:rPr b="0" i="0" lang="en-US" sz="1400" u="none" cap="none" strike="noStrike">
                <a:solidFill>
                  <a:srgbClr val="75B1BD"/>
                </a:solidFill>
                <a:latin typeface="Cambria"/>
                <a:ea typeface="Cambria"/>
                <a:cs typeface="Cambria"/>
                <a:sym typeface="Cambria"/>
              </a:rPr>
              <a:t>فايز الدرسوني</a:t>
            </a:r>
            <a:endParaRPr b="0" i="0" sz="1400" u="none" cap="none" strike="noStrike">
              <a:solidFill>
                <a:srgbClr val="75B1BD"/>
              </a:solidFill>
              <a:latin typeface="Cambria"/>
              <a:ea typeface="Cambria"/>
              <a:cs typeface="Cambria"/>
              <a:sym typeface="Cambria"/>
            </a:endParaRPr>
          </a:p>
          <a:p>
            <a:pPr indent="0" lvl="0" marL="285750" marR="0" rtl="1" algn="ctr">
              <a:lnSpc>
                <a:spcPct val="100000"/>
              </a:lnSpc>
              <a:spcBef>
                <a:spcPts val="0"/>
              </a:spcBef>
              <a:spcAft>
                <a:spcPts val="0"/>
              </a:spcAft>
              <a:buClr>
                <a:srgbClr val="000000"/>
              </a:buClr>
              <a:buSzPts val="1400"/>
              <a:buFont typeface="Arial"/>
              <a:buNone/>
            </a:pPr>
            <a:r>
              <a:rPr b="0" i="0" lang="en-US" sz="1400" u="none" cap="none" strike="noStrike">
                <a:solidFill>
                  <a:srgbClr val="75B1BD"/>
                </a:solidFill>
                <a:latin typeface="Cambria"/>
                <a:ea typeface="Cambria"/>
                <a:cs typeface="Cambria"/>
                <a:sym typeface="Cambria"/>
              </a:rPr>
              <a:t>وجدان الشامري</a:t>
            </a:r>
            <a:endParaRPr b="0" i="0" sz="1400" u="none" cap="none" strike="noStrike">
              <a:solidFill>
                <a:srgbClr val="75B1BD"/>
              </a:solidFill>
              <a:latin typeface="Cambria"/>
              <a:ea typeface="Cambria"/>
              <a:cs typeface="Cambria"/>
              <a:sym typeface="Cambria"/>
            </a:endParaRPr>
          </a:p>
          <a:p>
            <a:pPr indent="0" lvl="0" marL="285750" marR="0" rtl="1" algn="ctr">
              <a:lnSpc>
                <a:spcPct val="100000"/>
              </a:lnSpc>
              <a:spcBef>
                <a:spcPts val="0"/>
              </a:spcBef>
              <a:spcAft>
                <a:spcPts val="0"/>
              </a:spcAft>
              <a:buClr>
                <a:srgbClr val="000000"/>
              </a:buClr>
              <a:buSzPts val="1400"/>
              <a:buFont typeface="Arial"/>
              <a:buNone/>
            </a:pPr>
            <a:r>
              <a:rPr b="0" i="0" lang="en-US" sz="1400" u="none" cap="none" strike="noStrike">
                <a:solidFill>
                  <a:srgbClr val="75B1BD"/>
                </a:solidFill>
                <a:latin typeface="Cambria"/>
                <a:ea typeface="Cambria"/>
                <a:cs typeface="Cambria"/>
                <a:sym typeface="Cambria"/>
              </a:rPr>
              <a:t>مشاعل القحطاني</a:t>
            </a:r>
            <a:endParaRPr b="0" i="0" sz="1400" u="none" cap="none" strike="noStrike">
              <a:solidFill>
                <a:srgbClr val="75B1BD"/>
              </a:solidFill>
              <a:latin typeface="Cambria"/>
              <a:ea typeface="Cambria"/>
              <a:cs typeface="Cambria"/>
              <a:sym typeface="Cambria"/>
            </a:endParaRPr>
          </a:p>
          <a:p>
            <a:pPr indent="0" lvl="0" marL="0" marR="0" rtl="1" algn="ctr">
              <a:lnSpc>
                <a:spcPct val="100000"/>
              </a:lnSpc>
              <a:spcBef>
                <a:spcPts val="0"/>
              </a:spcBef>
              <a:spcAft>
                <a:spcPts val="0"/>
              </a:spcAft>
              <a:buClr>
                <a:schemeClr val="dk1"/>
              </a:buClr>
              <a:buSzPts val="1200"/>
              <a:buFont typeface="Cambria"/>
              <a:buNone/>
            </a:pPr>
            <a:r>
              <a:t/>
            </a:r>
            <a:endParaRPr b="0" i="0" sz="1200" u="none" cap="none" strike="noStrike">
              <a:solidFill>
                <a:srgbClr val="75B1BD"/>
              </a:solidFill>
              <a:latin typeface="Cambria"/>
              <a:ea typeface="Cambria"/>
              <a:cs typeface="Cambria"/>
              <a:sym typeface="Cambria"/>
            </a:endParaRPr>
          </a:p>
          <a:p>
            <a:pPr indent="-209550" lvl="0" marL="285750" marR="0" rtl="1" algn="ctr">
              <a:lnSpc>
                <a:spcPct val="100000"/>
              </a:lnSpc>
              <a:spcBef>
                <a:spcPts val="0"/>
              </a:spcBef>
              <a:spcAft>
                <a:spcPts val="0"/>
              </a:spcAft>
              <a:buClr>
                <a:schemeClr val="dk1"/>
              </a:buClr>
              <a:buSzPts val="1200"/>
              <a:buFont typeface="Arial"/>
              <a:buNone/>
            </a:pPr>
            <a:r>
              <a:t/>
            </a:r>
            <a:endParaRPr b="0" i="0" sz="1200" u="none" cap="none" strike="noStrike">
              <a:solidFill>
                <a:srgbClr val="75B1BD"/>
              </a:solidFill>
              <a:latin typeface="Cambria"/>
              <a:ea typeface="Cambria"/>
              <a:cs typeface="Cambria"/>
              <a:sym typeface="Cambria"/>
            </a:endParaRPr>
          </a:p>
          <a:p>
            <a:pPr indent="-209550" lvl="0" marL="285750" marR="0" rtl="1" algn="ctr">
              <a:lnSpc>
                <a:spcPct val="100000"/>
              </a:lnSpc>
              <a:spcBef>
                <a:spcPts val="0"/>
              </a:spcBef>
              <a:spcAft>
                <a:spcPts val="0"/>
              </a:spcAft>
              <a:buClr>
                <a:schemeClr val="dk1"/>
              </a:buClr>
              <a:buSzPts val="1200"/>
              <a:buFont typeface="Arial"/>
              <a:buNone/>
            </a:pPr>
            <a:r>
              <a:t/>
            </a:r>
            <a:endParaRPr b="0" i="0" sz="1200" u="none" cap="none" strike="noStrike">
              <a:solidFill>
                <a:srgbClr val="75B1BD"/>
              </a:solidFill>
              <a:latin typeface="Cambria"/>
              <a:ea typeface="Cambria"/>
              <a:cs typeface="Cambria"/>
              <a:sym typeface="Cambria"/>
            </a:endParaRPr>
          </a:p>
        </p:txBody>
      </p:sp>
      <p:sp>
        <p:nvSpPr>
          <p:cNvPr id="441" name="Google Shape;441;p43"/>
          <p:cNvSpPr/>
          <p:nvPr/>
        </p:nvSpPr>
        <p:spPr>
          <a:xfrm>
            <a:off x="461525" y="7564476"/>
            <a:ext cx="6936900" cy="1445100"/>
          </a:xfrm>
          <a:prstGeom prst="rect">
            <a:avLst/>
          </a:prstGeom>
          <a:solidFill>
            <a:srgbClr val="EDF4F7"/>
          </a:solidFill>
          <a:ln cap="flat" cmpd="sng" w="9525">
            <a:solidFill>
              <a:srgbClr val="65A9B7"/>
            </a:solidFill>
            <a:prstDash val="lgDashDot"/>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5A9B7"/>
              </a:buClr>
              <a:buSzPts val="1200"/>
              <a:buFont typeface="Cambria"/>
              <a:buNone/>
            </a:pPr>
            <a:r>
              <a:rPr b="0" i="0" lang="en-US" sz="1200" u="none" cap="none" strike="noStrike">
                <a:solidFill>
                  <a:srgbClr val="65A9B7"/>
                </a:solidFill>
                <a:latin typeface="Cambria"/>
                <a:ea typeface="Cambria"/>
                <a:cs typeface="Cambria"/>
                <a:sym typeface="Cambria"/>
              </a:rPr>
              <a:t>Kindly contact us if you have any questions/comments and suggestions: </a:t>
            </a:r>
            <a:endParaRPr b="0" i="0" sz="1200" u="none" cap="none" strike="noStrike">
              <a:solidFill>
                <a:srgbClr val="65A9B7"/>
              </a:solidFill>
              <a:latin typeface="Cambria"/>
              <a:ea typeface="Cambria"/>
              <a:cs typeface="Cambria"/>
              <a:sym typeface="Cambria"/>
            </a:endParaRPr>
          </a:p>
          <a:p>
            <a:pPr indent="-285750" lvl="0" marL="285750" marR="0" rtl="0" algn="l">
              <a:lnSpc>
                <a:spcPct val="100000"/>
              </a:lnSpc>
              <a:spcBef>
                <a:spcPts val="0"/>
              </a:spcBef>
              <a:spcAft>
                <a:spcPts val="0"/>
              </a:spcAft>
              <a:buClr>
                <a:srgbClr val="65A9B7"/>
              </a:buClr>
              <a:buSzPts val="1200"/>
              <a:buFont typeface="Arial"/>
              <a:buChar char="•"/>
            </a:pPr>
            <a:r>
              <a:rPr b="0" i="0" lang="en-US" sz="1200" u="none" cap="none" strike="noStrike">
                <a:solidFill>
                  <a:srgbClr val="65A9B7"/>
                </a:solidFill>
                <a:latin typeface="Cambria"/>
                <a:ea typeface="Cambria"/>
                <a:cs typeface="Cambria"/>
                <a:sym typeface="Cambria"/>
              </a:rPr>
              <a:t>EMAIL:  pathology437@gmail.com </a:t>
            </a:r>
            <a:endParaRPr b="0" i="0" sz="1200" u="none" cap="none" strike="noStrike">
              <a:solidFill>
                <a:srgbClr val="65A9B7"/>
              </a:solidFill>
              <a:latin typeface="Cambria"/>
              <a:ea typeface="Cambria"/>
              <a:cs typeface="Cambria"/>
              <a:sym typeface="Cambria"/>
            </a:endParaRPr>
          </a:p>
          <a:p>
            <a:pPr indent="-285750" lvl="0" marL="285750" marR="0" rtl="0" algn="l">
              <a:lnSpc>
                <a:spcPct val="100000"/>
              </a:lnSpc>
              <a:spcBef>
                <a:spcPts val="0"/>
              </a:spcBef>
              <a:spcAft>
                <a:spcPts val="0"/>
              </a:spcAft>
              <a:buClr>
                <a:srgbClr val="65A9B7"/>
              </a:buClr>
              <a:buSzPts val="1200"/>
              <a:buFont typeface="Arial"/>
              <a:buChar char="•"/>
            </a:pPr>
            <a:r>
              <a:rPr b="0" i="0" lang="en-US" sz="1200" u="none" cap="none" strike="noStrike">
                <a:solidFill>
                  <a:srgbClr val="65A9B7"/>
                </a:solidFill>
                <a:latin typeface="Cambria"/>
                <a:ea typeface="Cambria"/>
                <a:cs typeface="Cambria"/>
                <a:sym typeface="Cambria"/>
              </a:rPr>
              <a:t> TWITTER :  @pathology437</a:t>
            </a:r>
            <a:endParaRPr b="0" i="0" sz="1200" u="none" cap="none" strike="noStrike">
              <a:solidFill>
                <a:srgbClr val="65A9B7"/>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65A9B7"/>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65A9B7"/>
                </a:solidFill>
                <a:latin typeface="Cambria"/>
                <a:ea typeface="Cambria"/>
                <a:cs typeface="Cambria"/>
                <a:sym typeface="Cambria"/>
              </a:rPr>
              <a:t>References:</a:t>
            </a:r>
            <a:endParaRPr b="1" i="0" sz="1200" u="none" cap="none" strike="noStrike">
              <a:solidFill>
                <a:srgbClr val="65A9B7"/>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5A9B7"/>
                </a:solidFill>
                <a:latin typeface="Cambria"/>
                <a:ea typeface="Cambria"/>
                <a:cs typeface="Cambria"/>
                <a:sym typeface="Cambria"/>
              </a:rPr>
              <a:t>-Slides</a:t>
            </a:r>
            <a:endParaRPr b="0" i="0" sz="1200" u="none" cap="none" strike="noStrike">
              <a:solidFill>
                <a:srgbClr val="65A9B7"/>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65A9B7"/>
              </a:solidFill>
              <a:latin typeface="Cambria"/>
              <a:ea typeface="Cambria"/>
              <a:cs typeface="Cambria"/>
              <a:sym typeface="Cambria"/>
            </a:endParaRPr>
          </a:p>
        </p:txBody>
      </p:sp>
      <p:pic>
        <p:nvPicPr>
          <p:cNvPr id="442" name="Google Shape;442;p43"/>
          <p:cNvPicPr preferRelativeResize="0"/>
          <p:nvPr/>
        </p:nvPicPr>
        <p:blipFill rotWithShape="1">
          <a:blip r:embed="rId5">
            <a:alphaModFix/>
          </a:blip>
          <a:srcRect b="0" l="0" r="0" t="0"/>
          <a:stretch/>
        </p:blipFill>
        <p:spPr>
          <a:xfrm>
            <a:off x="1445763" y="8263041"/>
            <a:ext cx="526275" cy="673276"/>
          </a:xfrm>
          <a:prstGeom prst="rect">
            <a:avLst/>
          </a:prstGeom>
          <a:noFill/>
          <a:ln>
            <a:noFill/>
          </a:ln>
        </p:spPr>
      </p:pic>
      <p:pic>
        <p:nvPicPr>
          <p:cNvPr id="443" name="Google Shape;443;p43"/>
          <p:cNvPicPr preferRelativeResize="0"/>
          <p:nvPr/>
        </p:nvPicPr>
        <p:blipFill rotWithShape="1">
          <a:blip r:embed="rId6">
            <a:alphaModFix/>
          </a:blip>
          <a:srcRect b="0" l="0" r="0" t="0"/>
          <a:stretch/>
        </p:blipFill>
        <p:spPr>
          <a:xfrm>
            <a:off x="2061631" y="8259513"/>
            <a:ext cx="526275" cy="6803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6"/>
          <p:cNvSpPr/>
          <p:nvPr/>
        </p:nvSpPr>
        <p:spPr>
          <a:xfrm>
            <a:off x="135000" y="1224054"/>
            <a:ext cx="7502400" cy="29490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1200"/>
              <a:buFont typeface="Cambria"/>
              <a:buNone/>
            </a:pPr>
            <a:r>
              <a:rPr b="0" i="0" lang="en-US" sz="1200" u="none" cap="none" strike="noStrike">
                <a:solidFill>
                  <a:schemeClr val="dk1"/>
                </a:solidFill>
                <a:latin typeface="Cambria"/>
                <a:ea typeface="Cambria"/>
                <a:cs typeface="Cambria"/>
                <a:sym typeface="Cambria"/>
              </a:rPr>
              <a:t>1- Understand the role of the different constituents of Central nervous system (CNS) cells in the disease status.</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1133"/>
              </a:spcBef>
              <a:spcAft>
                <a:spcPts val="0"/>
              </a:spcAft>
              <a:buClr>
                <a:schemeClr val="dk1"/>
              </a:buClr>
              <a:buSzPts val="1200"/>
              <a:buFont typeface="Cambria"/>
              <a:buNone/>
            </a:pPr>
            <a:r>
              <a:rPr b="0" i="0" lang="en-US" sz="1200" u="none" cap="none" strike="noStrike">
                <a:solidFill>
                  <a:schemeClr val="dk1"/>
                </a:solidFill>
                <a:latin typeface="Cambria"/>
                <a:ea typeface="Cambria"/>
                <a:cs typeface="Cambria"/>
                <a:sym typeface="Cambria"/>
              </a:rPr>
              <a:t>2- Understand the “injury” concept.</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1133"/>
              </a:spcBef>
              <a:spcAft>
                <a:spcPts val="0"/>
              </a:spcAft>
              <a:buClr>
                <a:schemeClr val="dk1"/>
              </a:buClr>
              <a:buSzPts val="1200"/>
              <a:buFont typeface="Cambria"/>
              <a:buNone/>
            </a:pPr>
            <a:r>
              <a:rPr b="0" i="0" lang="en-US" sz="1200" u="none" cap="none" strike="noStrike">
                <a:solidFill>
                  <a:schemeClr val="dk1"/>
                </a:solidFill>
                <a:latin typeface="Cambria"/>
                <a:ea typeface="Cambria"/>
                <a:cs typeface="Cambria"/>
                <a:sym typeface="Cambria"/>
              </a:rPr>
              <a:t>3- Explain the basic pathological descriptive terms used in CNS cellular injury.</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1133"/>
              </a:spcBef>
              <a:spcAft>
                <a:spcPts val="0"/>
              </a:spcAft>
              <a:buClr>
                <a:schemeClr val="dk1"/>
              </a:buClr>
              <a:buSzPts val="1200"/>
              <a:buFont typeface="Cambria"/>
              <a:buNone/>
            </a:pPr>
            <a:r>
              <a:rPr b="0" i="0" lang="en-US" sz="1200" u="none" cap="none" strike="noStrike">
                <a:solidFill>
                  <a:schemeClr val="dk1"/>
                </a:solidFill>
                <a:latin typeface="Cambria"/>
                <a:ea typeface="Cambria"/>
                <a:cs typeface="Cambria"/>
                <a:sym typeface="Cambria"/>
              </a:rPr>
              <a:t>3- Correlate the different patterns of cellular injury with some important clinical examples. </a:t>
            </a:r>
            <a:endParaRPr b="0" i="0" sz="1200" u="none" cap="none" strike="noStrike">
              <a:solidFill>
                <a:schemeClr val="dk1"/>
              </a:solidFill>
              <a:latin typeface="Calibri"/>
              <a:ea typeface="Calibri"/>
              <a:cs typeface="Calibri"/>
              <a:sym typeface="Calibri"/>
            </a:endParaRPr>
          </a:p>
          <a:p>
            <a:pPr indent="0" lvl="0" marL="0" marR="0" rtl="0" algn="l">
              <a:lnSpc>
                <a:spcPct val="115000"/>
              </a:lnSpc>
              <a:spcBef>
                <a:spcPts val="1133"/>
              </a:spcBef>
              <a:spcAft>
                <a:spcPts val="0"/>
              </a:spcAft>
              <a:buClr>
                <a:schemeClr val="dk1"/>
              </a:buClr>
              <a:buSzPts val="1200"/>
              <a:buFont typeface="Cambria"/>
              <a:buNone/>
            </a:pPr>
            <a:r>
              <a:rPr b="0" i="0" lang="en-US" sz="1200" u="none" cap="none" strike="noStrike">
                <a:solidFill>
                  <a:schemeClr val="dk1"/>
                </a:solidFill>
                <a:latin typeface="Cambria"/>
                <a:ea typeface="Cambria"/>
                <a:cs typeface="Cambria"/>
                <a:sym typeface="Cambria"/>
              </a:rPr>
              <a:t>4- Understand the concept of reaction of neurons, astrocytes and other glial cells to injury.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1133"/>
              </a:spcBef>
              <a:spcAft>
                <a:spcPts val="0"/>
              </a:spcAft>
              <a:buClr>
                <a:schemeClr val="dk1"/>
              </a:buClr>
              <a:buSzPts val="1200"/>
              <a:buFont typeface="Cambria"/>
              <a:buNone/>
            </a:pPr>
            <a:r>
              <a:rPr b="0" i="0" lang="en-US" sz="1200" u="none" cap="none" strike="noStrike">
                <a:solidFill>
                  <a:schemeClr val="dk1"/>
                </a:solidFill>
                <a:latin typeface="Cambria"/>
                <a:ea typeface="Cambria"/>
                <a:cs typeface="Cambria"/>
                <a:sym typeface="Cambria"/>
              </a:rPr>
              <a:t>5- Recognize the axonal injury in both CNS and Peripheral nervous system as well as the consequences and the pathological findings.</a:t>
            </a:r>
            <a:endParaRPr b="0" i="0" sz="1200" u="none" cap="none" strike="noStrike">
              <a:solidFill>
                <a:schemeClr val="dk1"/>
              </a:solidFill>
              <a:latin typeface="Cambria"/>
              <a:ea typeface="Cambria"/>
              <a:cs typeface="Cambria"/>
              <a:sym typeface="Cambria"/>
            </a:endParaRPr>
          </a:p>
        </p:txBody>
      </p:sp>
      <p:pic>
        <p:nvPicPr>
          <p:cNvPr id="187" name="Google Shape;187;p26"/>
          <p:cNvPicPr preferRelativeResize="0"/>
          <p:nvPr/>
        </p:nvPicPr>
        <p:blipFill rotWithShape="1">
          <a:blip r:embed="rId3">
            <a:alphaModFix/>
          </a:blip>
          <a:srcRect b="0" l="0" r="0" t="0"/>
          <a:stretch/>
        </p:blipFill>
        <p:spPr>
          <a:xfrm>
            <a:off x="0" y="0"/>
            <a:ext cx="7772400" cy="623887"/>
          </a:xfrm>
          <a:prstGeom prst="rect">
            <a:avLst/>
          </a:prstGeom>
          <a:noFill/>
          <a:ln>
            <a:noFill/>
          </a:ln>
        </p:spPr>
      </p:pic>
      <p:sp>
        <p:nvSpPr>
          <p:cNvPr id="188" name="Google Shape;188;p26"/>
          <p:cNvSpPr txBox="1"/>
          <p:nvPr/>
        </p:nvSpPr>
        <p:spPr>
          <a:xfrm>
            <a:off x="269875" y="623875"/>
            <a:ext cx="2999400" cy="729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850"/>
              </a:spcBef>
              <a:spcAft>
                <a:spcPts val="0"/>
              </a:spcAft>
              <a:buClr>
                <a:srgbClr val="75B1BD"/>
              </a:buClr>
              <a:buSzPts val="2040"/>
              <a:buFont typeface="Arial"/>
              <a:buNone/>
            </a:pPr>
            <a:r>
              <a:rPr b="1" i="0" lang="en-US" sz="2040" u="none" cap="none" strike="noStrike">
                <a:solidFill>
                  <a:srgbClr val="75B1BD"/>
                </a:solidFill>
                <a:latin typeface="Cambria"/>
                <a:ea typeface="Cambria"/>
                <a:cs typeface="Cambria"/>
                <a:sym typeface="Cambria"/>
              </a:rPr>
              <a:t>Objectives: </a:t>
            </a:r>
            <a:endParaRPr b="1" i="0" sz="1800" u="none" cap="none" strike="noStrike">
              <a:solidFill>
                <a:schemeClr val="dk1"/>
              </a:solidFill>
              <a:latin typeface="Cambria"/>
              <a:ea typeface="Cambria"/>
              <a:cs typeface="Cambria"/>
              <a:sym typeface="Cambria"/>
            </a:endParaRPr>
          </a:p>
        </p:txBody>
      </p:sp>
      <p:sp>
        <p:nvSpPr>
          <p:cNvPr id="189" name="Google Shape;189;p26"/>
          <p:cNvSpPr txBox="1"/>
          <p:nvPr/>
        </p:nvSpPr>
        <p:spPr>
          <a:xfrm>
            <a:off x="383714" y="4967030"/>
            <a:ext cx="1902300" cy="47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sp>
        <p:nvSpPr>
          <p:cNvPr id="190" name="Google Shape;190;p26"/>
          <p:cNvSpPr txBox="1"/>
          <p:nvPr/>
        </p:nvSpPr>
        <p:spPr>
          <a:xfrm>
            <a:off x="135000" y="3877044"/>
            <a:ext cx="3959100" cy="8679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850"/>
              </a:spcBef>
              <a:spcAft>
                <a:spcPts val="0"/>
              </a:spcAft>
              <a:buClr>
                <a:schemeClr val="dk1"/>
              </a:buClr>
              <a:buSzPts val="1100"/>
              <a:buFont typeface="Arial"/>
              <a:buNone/>
            </a:pPr>
            <a:r>
              <a:rPr b="1" i="0" lang="en-US" sz="2040" u="none" cap="none" strike="noStrike">
                <a:solidFill>
                  <a:srgbClr val="75B1BD"/>
                </a:solidFill>
                <a:latin typeface="Cambria"/>
                <a:ea typeface="Cambria"/>
                <a:cs typeface="Cambria"/>
                <a:sym typeface="Cambria"/>
              </a:rPr>
              <a:t>Key principles to be discussed: </a:t>
            </a:r>
            <a:endParaRPr b="0" i="0" sz="1800" u="none" cap="none" strike="noStrike">
              <a:solidFill>
                <a:schemeClr val="dk1"/>
              </a:solidFill>
              <a:latin typeface="Cambria"/>
              <a:ea typeface="Cambria"/>
              <a:cs typeface="Cambria"/>
              <a:sym typeface="Cambria"/>
            </a:endParaRPr>
          </a:p>
        </p:txBody>
      </p:sp>
      <p:sp>
        <p:nvSpPr>
          <p:cNvPr id="191" name="Google Shape;191;p26"/>
          <p:cNvSpPr txBox="1"/>
          <p:nvPr/>
        </p:nvSpPr>
        <p:spPr>
          <a:xfrm>
            <a:off x="135000" y="4578201"/>
            <a:ext cx="7025400" cy="3739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US" sz="1200" u="none" cap="none" strike="noStrike">
                <a:solidFill>
                  <a:schemeClr val="dk1"/>
                </a:solidFill>
                <a:latin typeface="Cambria"/>
                <a:ea typeface="Cambria"/>
                <a:cs typeface="Cambria"/>
                <a:sym typeface="Cambria"/>
              </a:rPr>
              <a:t>The definition of and an example for each of the following terms:</a:t>
            </a:r>
            <a:endParaRPr b="0" i="0" sz="12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200"/>
              <a:buFont typeface="Cambria"/>
              <a:buNone/>
            </a:pPr>
            <a:r>
              <a:t/>
            </a:r>
            <a:endParaRPr b="0" i="0" sz="12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100"/>
              <a:buFont typeface="Arial"/>
              <a:buNone/>
            </a:pPr>
            <a:r>
              <a:rPr b="0" i="0" lang="en-US" sz="1200" u="none" cap="none" strike="noStrike">
                <a:solidFill>
                  <a:schemeClr val="dk1"/>
                </a:solidFill>
                <a:latin typeface="Cambria"/>
                <a:ea typeface="Cambria"/>
                <a:cs typeface="Cambria"/>
                <a:sym typeface="Cambria"/>
              </a:rPr>
              <a:t>- Markers of CNS Neuronal Injury: Acute neuronal injury, red neurons, intracellular inclusions and dystrophic neuritis.</a:t>
            </a:r>
            <a:endParaRPr b="0" i="0" sz="12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200"/>
              <a:buFont typeface="Cambria"/>
              <a:buNone/>
            </a:pPr>
            <a:r>
              <a:t/>
            </a:r>
            <a:endParaRPr b="0" i="0" sz="12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100"/>
              <a:buFont typeface="Arial"/>
              <a:buNone/>
            </a:pPr>
            <a:r>
              <a:rPr b="0" i="0" lang="en-US" sz="1200" u="none" cap="none" strike="noStrike">
                <a:solidFill>
                  <a:schemeClr val="dk1"/>
                </a:solidFill>
                <a:latin typeface="Cambria"/>
                <a:ea typeface="Cambria"/>
                <a:cs typeface="Cambria"/>
                <a:sym typeface="Cambria"/>
              </a:rPr>
              <a:t>- Cerebral edema, definition and types.</a:t>
            </a:r>
            <a:endParaRPr b="0" i="0" sz="12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200"/>
              <a:buFont typeface="Cambria"/>
              <a:buNone/>
            </a:pPr>
            <a:r>
              <a:t/>
            </a:r>
            <a:endParaRPr b="0" i="0" sz="12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100"/>
              <a:buFont typeface="Arial"/>
              <a:buNone/>
            </a:pPr>
            <a:r>
              <a:rPr b="0" i="0" lang="en-US" sz="1200" u="none" cap="none" strike="noStrike">
                <a:solidFill>
                  <a:schemeClr val="dk1"/>
                </a:solidFill>
                <a:latin typeface="Cambria"/>
                <a:ea typeface="Cambria"/>
                <a:cs typeface="Cambria"/>
                <a:sym typeface="Cambria"/>
              </a:rPr>
              <a:t>- Marker of Axonal injury: CNS - spheroids and central chromatolysis, Peripheral nervous system- Wallerian degeneration and segmental demyelination.</a:t>
            </a:r>
            <a:endParaRPr b="0" i="0" sz="12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200"/>
              <a:buFont typeface="Cambria"/>
              <a:buNone/>
            </a:pPr>
            <a:r>
              <a:t/>
            </a:r>
            <a:endParaRPr b="0" i="0" sz="12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100"/>
              <a:buFont typeface="Arial"/>
              <a:buNone/>
            </a:pPr>
            <a:r>
              <a:rPr b="0" i="0" lang="en-US" sz="1200" u="none" cap="none" strike="noStrike">
                <a:solidFill>
                  <a:schemeClr val="dk1"/>
                </a:solidFill>
                <a:latin typeface="Cambria"/>
                <a:ea typeface="Cambria"/>
                <a:cs typeface="Cambria"/>
                <a:sym typeface="Cambria"/>
              </a:rPr>
              <a:t>- Marker of Astrocytes reaction to injury: gemistocytic astrocytes, fibrillary astrocytes, Rosenthal fibers and Corpora amylacea.</a:t>
            </a:r>
            <a:endParaRPr b="0" i="0" sz="12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200"/>
              <a:buFont typeface="Cambria"/>
              <a:buNone/>
            </a:pPr>
            <a:r>
              <a:t/>
            </a:r>
            <a:endParaRPr b="0" i="0" sz="12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100"/>
              <a:buFont typeface="Arial"/>
              <a:buNone/>
            </a:pPr>
            <a:r>
              <a:rPr b="0" i="0" lang="en-US" sz="1200" u="none" cap="none" strike="noStrike">
                <a:solidFill>
                  <a:schemeClr val="dk1"/>
                </a:solidFill>
                <a:latin typeface="Cambria"/>
                <a:ea typeface="Cambria"/>
                <a:cs typeface="Cambria"/>
                <a:sym typeface="Cambria"/>
              </a:rPr>
              <a:t>- Other cells reaction to injury: Oligodendrocytes, Ependymal and Microglia (microglial nodules and neuronphagia).</a:t>
            </a:r>
            <a:endParaRPr b="0" i="0" sz="1200" u="none" cap="none" strike="noStrike">
              <a:solidFill>
                <a:schemeClr val="dk1"/>
              </a:solidFill>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7"/>
          <p:cNvSpPr/>
          <p:nvPr/>
        </p:nvSpPr>
        <p:spPr>
          <a:xfrm>
            <a:off x="141825" y="2434425"/>
            <a:ext cx="5933700" cy="466500"/>
          </a:xfrm>
          <a:prstGeom prst="homePlate">
            <a:avLst>
              <a:gd fmla="val 109539" name="adj"/>
            </a:avLst>
          </a:prstGeom>
          <a:noFill/>
          <a:ln cap="flat" cmpd="sng" w="9525">
            <a:solidFill>
              <a:srgbClr val="5B0F00"/>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pic>
        <p:nvPicPr>
          <p:cNvPr id="197" name="Google Shape;197;p27"/>
          <p:cNvPicPr preferRelativeResize="0"/>
          <p:nvPr/>
        </p:nvPicPr>
        <p:blipFill rotWithShape="1">
          <a:blip r:embed="rId3">
            <a:alphaModFix/>
          </a:blip>
          <a:srcRect b="258419" l="0" r="0" t="-258419"/>
          <a:stretch/>
        </p:blipFill>
        <p:spPr>
          <a:xfrm>
            <a:off x="0" y="0"/>
            <a:ext cx="7772400" cy="623887"/>
          </a:xfrm>
          <a:prstGeom prst="rect">
            <a:avLst/>
          </a:prstGeom>
          <a:noFill/>
          <a:ln>
            <a:noFill/>
          </a:ln>
        </p:spPr>
      </p:pic>
      <p:pic>
        <p:nvPicPr>
          <p:cNvPr id="198" name="Google Shape;198;p27"/>
          <p:cNvPicPr preferRelativeResize="0"/>
          <p:nvPr/>
        </p:nvPicPr>
        <p:blipFill rotWithShape="1">
          <a:blip r:embed="rId4">
            <a:alphaModFix/>
          </a:blip>
          <a:srcRect b="0" l="0" r="0" t="0"/>
          <a:stretch/>
        </p:blipFill>
        <p:spPr>
          <a:xfrm>
            <a:off x="0" y="13001"/>
            <a:ext cx="7792345" cy="623875"/>
          </a:xfrm>
          <a:prstGeom prst="rect">
            <a:avLst/>
          </a:prstGeom>
          <a:noFill/>
          <a:ln>
            <a:noFill/>
          </a:ln>
        </p:spPr>
      </p:pic>
      <p:pic>
        <p:nvPicPr>
          <p:cNvPr id="199" name="Google Shape;199;p27"/>
          <p:cNvPicPr preferRelativeResize="0"/>
          <p:nvPr/>
        </p:nvPicPr>
        <p:blipFill rotWithShape="1">
          <a:blip r:embed="rId5">
            <a:alphaModFix/>
          </a:blip>
          <a:srcRect b="156959" l="1969" r="-1968" t="-156959"/>
          <a:stretch/>
        </p:blipFill>
        <p:spPr>
          <a:xfrm>
            <a:off x="983910" y="1066232"/>
            <a:ext cx="5238750" cy="723900"/>
          </a:xfrm>
          <a:prstGeom prst="rect">
            <a:avLst/>
          </a:prstGeom>
          <a:noFill/>
          <a:ln>
            <a:noFill/>
          </a:ln>
        </p:spPr>
      </p:pic>
      <p:pic>
        <p:nvPicPr>
          <p:cNvPr id="200" name="Google Shape;200;p27"/>
          <p:cNvPicPr preferRelativeResize="0"/>
          <p:nvPr/>
        </p:nvPicPr>
        <p:blipFill rotWithShape="1">
          <a:blip r:embed="rId6">
            <a:alphaModFix/>
          </a:blip>
          <a:srcRect b="3119" l="1132" r="2023" t="0"/>
          <a:stretch/>
        </p:blipFill>
        <p:spPr>
          <a:xfrm>
            <a:off x="189133" y="6232404"/>
            <a:ext cx="7319456" cy="2273275"/>
          </a:xfrm>
          <a:prstGeom prst="rect">
            <a:avLst/>
          </a:prstGeom>
          <a:noFill/>
          <a:ln>
            <a:noFill/>
          </a:ln>
        </p:spPr>
      </p:pic>
      <p:sp>
        <p:nvSpPr>
          <p:cNvPr id="201" name="Google Shape;201;p27"/>
          <p:cNvSpPr/>
          <p:nvPr/>
        </p:nvSpPr>
        <p:spPr>
          <a:xfrm>
            <a:off x="141825" y="1960125"/>
            <a:ext cx="5933700" cy="466500"/>
          </a:xfrm>
          <a:prstGeom prst="homePlate">
            <a:avLst>
              <a:gd fmla="val 68335" name="adj"/>
            </a:avLst>
          </a:prstGeom>
          <a:solidFill>
            <a:srgbClr val="D0E0E3"/>
          </a:solidFill>
          <a:ln cap="flat" cmpd="sng" w="9525">
            <a:solidFill>
              <a:srgbClr val="434343"/>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sp>
        <p:nvSpPr>
          <p:cNvPr id="202" name="Google Shape;202;p27"/>
          <p:cNvSpPr txBox="1"/>
          <p:nvPr/>
        </p:nvSpPr>
        <p:spPr>
          <a:xfrm>
            <a:off x="141825" y="1600138"/>
            <a:ext cx="5120700" cy="914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mbria"/>
              <a:buNone/>
            </a:pPr>
            <a:br>
              <a:rPr b="0" i="0" lang="en-US" sz="1200" u="none" cap="none" strike="noStrike">
                <a:solidFill>
                  <a:schemeClr val="dk1"/>
                </a:solidFill>
                <a:latin typeface="Cambria"/>
                <a:ea typeface="Cambria"/>
                <a:cs typeface="Cambria"/>
                <a:sym typeface="Cambria"/>
              </a:rPr>
            </a:br>
            <a:r>
              <a:rPr b="0" i="0" lang="en-US" sz="1200" u="none" cap="none" strike="noStrike">
                <a:solidFill>
                  <a:schemeClr val="dk1"/>
                </a:solidFill>
                <a:latin typeface="Cambria"/>
                <a:ea typeface="Cambria"/>
                <a:cs typeface="Cambria"/>
                <a:sym typeface="Cambria"/>
              </a:rPr>
              <a:t>– Initial microvacuolation followed by cytoplasmic eosinophilia</a:t>
            </a:r>
            <a:endParaRPr b="0" i="0" sz="1200" u="none" cap="none" strike="noStrike">
              <a:solidFill>
                <a:schemeClr val="dk1"/>
              </a:solidFill>
              <a:latin typeface="Cambria"/>
              <a:ea typeface="Cambria"/>
              <a:cs typeface="Cambria"/>
              <a:sym typeface="Cambria"/>
            </a:endParaRPr>
          </a:p>
        </p:txBody>
      </p:sp>
      <p:sp>
        <p:nvSpPr>
          <p:cNvPr id="203" name="Google Shape;203;p27"/>
          <p:cNvSpPr txBox="1"/>
          <p:nvPr/>
        </p:nvSpPr>
        <p:spPr>
          <a:xfrm>
            <a:off x="141825" y="2447801"/>
            <a:ext cx="3000000" cy="46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mbria"/>
              <a:buNone/>
            </a:pPr>
            <a:r>
              <a:rPr b="0" i="0" lang="en-US" sz="1200" u="none" cap="none" strike="noStrike">
                <a:solidFill>
                  <a:schemeClr val="dk1"/>
                </a:solidFill>
                <a:latin typeface="Cambria"/>
                <a:ea typeface="Cambria"/>
                <a:cs typeface="Cambria"/>
                <a:sym typeface="Cambria"/>
              </a:rPr>
              <a:t>– Later, </a:t>
            </a:r>
            <a:r>
              <a:rPr b="0" i="0" lang="en-US" sz="1200" u="none" cap="none" strike="noStrike">
                <a:solidFill>
                  <a:srgbClr val="FF0000"/>
                </a:solidFill>
                <a:latin typeface="Cambria"/>
                <a:ea typeface="Cambria"/>
                <a:cs typeface="Cambria"/>
                <a:sym typeface="Cambria"/>
              </a:rPr>
              <a:t>shrinkage of the cell body</a:t>
            </a:r>
            <a:endParaRPr b="0" i="0" sz="1200" u="none" cap="none" strike="noStrike">
              <a:solidFill>
                <a:srgbClr val="FF0000"/>
              </a:solidFill>
              <a:latin typeface="Cambria"/>
              <a:ea typeface="Cambria"/>
              <a:cs typeface="Cambria"/>
              <a:sym typeface="Cambria"/>
            </a:endParaRPr>
          </a:p>
        </p:txBody>
      </p:sp>
      <p:sp>
        <p:nvSpPr>
          <p:cNvPr id="204" name="Google Shape;204;p27"/>
          <p:cNvSpPr txBox="1"/>
          <p:nvPr/>
        </p:nvSpPr>
        <p:spPr>
          <a:xfrm>
            <a:off x="189134" y="5006154"/>
            <a:ext cx="7414075" cy="117257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75B1BD"/>
              </a:buClr>
              <a:buSzPts val="1800"/>
              <a:buFont typeface="Cambria"/>
              <a:buNone/>
            </a:pPr>
            <a:r>
              <a:rPr b="1" i="0" lang="en-US" sz="1800" u="none" cap="none" strike="noStrike">
                <a:solidFill>
                  <a:srgbClr val="75B1BD"/>
                </a:solidFill>
                <a:latin typeface="Cambria"/>
                <a:ea typeface="Cambria"/>
                <a:cs typeface="Cambria"/>
                <a:sym typeface="Cambria"/>
              </a:rPr>
              <a:t>-Acute injuries typically result in : </a:t>
            </a:r>
            <a:r>
              <a:rPr b="0" i="0" lang="en-US" sz="1200" u="none" cap="none" strike="noStrike">
                <a:solidFill>
                  <a:srgbClr val="666666"/>
                </a:solidFill>
                <a:latin typeface="Cambria"/>
                <a:ea typeface="Cambria"/>
                <a:cs typeface="Cambria"/>
                <a:sym typeface="Cambria"/>
              </a:rPr>
              <a:t>(like trauma or high blood pressure)</a:t>
            </a:r>
            <a:endParaRPr b="0" i="0" sz="1200" u="none" cap="none" strike="noStrike">
              <a:solidFill>
                <a:srgbClr val="666666"/>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200"/>
              <a:buFont typeface="Cambria"/>
              <a:buNone/>
            </a:pPr>
            <a:r>
              <a:rPr b="0" i="0" lang="en-US" sz="1200" u="none" cap="none" strike="noStrike">
                <a:solidFill>
                  <a:schemeClr val="dk1"/>
                </a:solidFill>
                <a:latin typeface="Cambria"/>
                <a:ea typeface="Cambria"/>
                <a:cs typeface="Cambria"/>
                <a:sym typeface="Cambria"/>
              </a:rPr>
              <a:t>1-breakdown of the blood- brain barrier </a:t>
            </a:r>
            <a:endParaRPr b="0" i="0" sz="12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200"/>
              <a:buFont typeface="Cambria"/>
              <a:buNone/>
            </a:pPr>
            <a:r>
              <a:rPr b="0" i="0" lang="en-US" sz="1200" u="none" cap="none" strike="noStrike">
                <a:solidFill>
                  <a:schemeClr val="dk1"/>
                </a:solidFill>
                <a:latin typeface="Cambria"/>
                <a:ea typeface="Cambria"/>
                <a:cs typeface="Cambria"/>
                <a:sym typeface="Cambria"/>
              </a:rPr>
              <a:t>2-variable degrees of cerebral edema</a:t>
            </a:r>
            <a:endParaRPr b="0" i="0" sz="1200" u="none" cap="none" strike="noStrike">
              <a:solidFill>
                <a:schemeClr val="dk1"/>
              </a:solidFill>
              <a:latin typeface="Cambria"/>
              <a:ea typeface="Cambria"/>
              <a:cs typeface="Cambria"/>
              <a:sym typeface="Cambria"/>
            </a:endParaRPr>
          </a:p>
        </p:txBody>
      </p:sp>
      <p:sp>
        <p:nvSpPr>
          <p:cNvPr id="205" name="Google Shape;205;p27"/>
          <p:cNvSpPr/>
          <p:nvPr/>
        </p:nvSpPr>
        <p:spPr>
          <a:xfrm>
            <a:off x="141825" y="2900925"/>
            <a:ext cx="5933700" cy="466500"/>
          </a:xfrm>
          <a:prstGeom prst="homePlate">
            <a:avLst>
              <a:gd fmla="val 68335" name="adj"/>
            </a:avLst>
          </a:prstGeom>
          <a:solidFill>
            <a:srgbClr val="D0E0E3"/>
          </a:solidFill>
          <a:ln cap="flat" cmpd="sng" w="9525">
            <a:solidFill>
              <a:srgbClr val="434343"/>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sp>
        <p:nvSpPr>
          <p:cNvPr id="206" name="Google Shape;206;p27"/>
          <p:cNvSpPr/>
          <p:nvPr/>
        </p:nvSpPr>
        <p:spPr>
          <a:xfrm>
            <a:off x="141825" y="3375225"/>
            <a:ext cx="5933700" cy="466500"/>
          </a:xfrm>
          <a:prstGeom prst="homePlate">
            <a:avLst>
              <a:gd fmla="val 109539" name="adj"/>
            </a:avLst>
          </a:prstGeom>
          <a:noFill/>
          <a:ln cap="flat" cmpd="sng" w="9525">
            <a:solidFill>
              <a:srgbClr val="5B0F00"/>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sp>
        <p:nvSpPr>
          <p:cNvPr id="207" name="Google Shape;207;p27"/>
          <p:cNvSpPr/>
          <p:nvPr/>
        </p:nvSpPr>
        <p:spPr>
          <a:xfrm>
            <a:off x="141825" y="3849525"/>
            <a:ext cx="5933700" cy="466500"/>
          </a:xfrm>
          <a:prstGeom prst="homePlate">
            <a:avLst>
              <a:gd fmla="val 68335" name="adj"/>
            </a:avLst>
          </a:prstGeom>
          <a:solidFill>
            <a:srgbClr val="D0E0E3"/>
          </a:solidFill>
          <a:ln cap="flat" cmpd="sng" w="9525">
            <a:solidFill>
              <a:srgbClr val="434343"/>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sp>
        <p:nvSpPr>
          <p:cNvPr id="208" name="Google Shape;208;p27"/>
          <p:cNvSpPr/>
          <p:nvPr/>
        </p:nvSpPr>
        <p:spPr>
          <a:xfrm>
            <a:off x="141825" y="4323813"/>
            <a:ext cx="5933700" cy="466500"/>
          </a:xfrm>
          <a:prstGeom prst="homePlate">
            <a:avLst>
              <a:gd fmla="val 109539" name="adj"/>
            </a:avLst>
          </a:prstGeom>
          <a:noFill/>
          <a:ln cap="flat" cmpd="sng" w="9525">
            <a:solidFill>
              <a:srgbClr val="5B0F00"/>
            </a:solidFill>
            <a:prstDash val="dash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sp>
        <p:nvSpPr>
          <p:cNvPr id="209" name="Google Shape;209;p27"/>
          <p:cNvSpPr txBox="1"/>
          <p:nvPr/>
        </p:nvSpPr>
        <p:spPr>
          <a:xfrm>
            <a:off x="141825" y="2930238"/>
            <a:ext cx="3000000" cy="520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mbria"/>
              <a:buNone/>
            </a:pPr>
            <a:r>
              <a:rPr b="0" i="0" lang="en-US" sz="1200" u="none" cap="none" strike="noStrike">
                <a:solidFill>
                  <a:schemeClr val="dk1"/>
                </a:solidFill>
                <a:latin typeface="Cambria"/>
                <a:ea typeface="Cambria"/>
                <a:cs typeface="Cambria"/>
                <a:sym typeface="Cambria"/>
              </a:rPr>
              <a:t>– </a:t>
            </a:r>
            <a:r>
              <a:rPr b="0" i="0" lang="en-US" sz="1200" u="none" cap="none" strike="noStrike">
                <a:solidFill>
                  <a:srgbClr val="FF0000"/>
                </a:solidFill>
                <a:latin typeface="Cambria"/>
                <a:ea typeface="Cambria"/>
                <a:cs typeface="Cambria"/>
                <a:sym typeface="Cambria"/>
              </a:rPr>
              <a:t>pyknosis of the nucleus</a:t>
            </a:r>
            <a:br>
              <a:rPr b="0" i="0" lang="en-US" sz="1200" u="none" cap="none" strike="noStrike">
                <a:solidFill>
                  <a:srgbClr val="FF0000"/>
                </a:solidFill>
                <a:latin typeface="Cambria"/>
                <a:ea typeface="Cambria"/>
                <a:cs typeface="Cambria"/>
                <a:sym typeface="Cambria"/>
              </a:rPr>
            </a:br>
            <a:endParaRPr b="0" i="0" sz="1200" u="none" cap="none" strike="noStrike">
              <a:solidFill>
                <a:srgbClr val="FF0000"/>
              </a:solidFill>
              <a:latin typeface="Cambria"/>
              <a:ea typeface="Cambria"/>
              <a:cs typeface="Cambria"/>
              <a:sym typeface="Cambria"/>
            </a:endParaRPr>
          </a:p>
        </p:txBody>
      </p:sp>
      <p:sp>
        <p:nvSpPr>
          <p:cNvPr id="210" name="Google Shape;210;p27"/>
          <p:cNvSpPr txBox="1"/>
          <p:nvPr/>
        </p:nvSpPr>
        <p:spPr>
          <a:xfrm>
            <a:off x="189133" y="3475657"/>
            <a:ext cx="3521700" cy="46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mbria"/>
              <a:buNone/>
            </a:pPr>
            <a:r>
              <a:rPr b="0" i="0" lang="en-US" sz="1200" u="none" cap="none" strike="noStrike">
                <a:solidFill>
                  <a:schemeClr val="dk1"/>
                </a:solidFill>
                <a:latin typeface="Cambria"/>
                <a:ea typeface="Cambria"/>
                <a:cs typeface="Cambria"/>
                <a:sym typeface="Cambria"/>
              </a:rPr>
              <a:t>– disappearance of the nucleolus</a:t>
            </a:r>
            <a:br>
              <a:rPr b="0" i="0" lang="en-US" sz="1200" u="none" cap="none" strike="noStrike">
                <a:solidFill>
                  <a:schemeClr val="dk1"/>
                </a:solidFill>
                <a:latin typeface="Cambria"/>
                <a:ea typeface="Cambria"/>
                <a:cs typeface="Cambria"/>
                <a:sym typeface="Cambria"/>
              </a:rPr>
            </a:br>
            <a:endParaRPr b="0" i="0" sz="1200" u="none" cap="none" strike="noStrike">
              <a:solidFill>
                <a:schemeClr val="dk1"/>
              </a:solidFill>
              <a:latin typeface="Cambria"/>
              <a:ea typeface="Cambria"/>
              <a:cs typeface="Cambria"/>
              <a:sym typeface="Cambria"/>
            </a:endParaRPr>
          </a:p>
        </p:txBody>
      </p:sp>
      <p:sp>
        <p:nvSpPr>
          <p:cNvPr id="211" name="Google Shape;211;p27"/>
          <p:cNvSpPr txBox="1"/>
          <p:nvPr/>
        </p:nvSpPr>
        <p:spPr>
          <a:xfrm>
            <a:off x="141825" y="3954054"/>
            <a:ext cx="3000000" cy="46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mbria"/>
              <a:buNone/>
            </a:pPr>
            <a:r>
              <a:rPr b="0" i="0" lang="en-US" sz="1200" u="none" cap="none" strike="noStrike">
                <a:solidFill>
                  <a:schemeClr val="dk1"/>
                </a:solidFill>
                <a:latin typeface="Cambria"/>
                <a:ea typeface="Cambria"/>
                <a:cs typeface="Cambria"/>
                <a:sym typeface="Cambria"/>
              </a:rPr>
              <a:t>– loss of Nissl substance</a:t>
            </a:r>
            <a:br>
              <a:rPr b="0" i="0" lang="en-US" sz="1200" u="none" cap="none" strike="noStrike">
                <a:solidFill>
                  <a:schemeClr val="dk1"/>
                </a:solidFill>
                <a:latin typeface="Cambria"/>
                <a:ea typeface="Cambria"/>
                <a:cs typeface="Cambria"/>
                <a:sym typeface="Cambria"/>
              </a:rPr>
            </a:br>
            <a:endParaRPr b="0" i="0" sz="1200" u="none" cap="none" strike="noStrike">
              <a:solidFill>
                <a:schemeClr val="dk1"/>
              </a:solidFill>
              <a:latin typeface="Cambria"/>
              <a:ea typeface="Cambria"/>
              <a:cs typeface="Cambria"/>
              <a:sym typeface="Cambria"/>
            </a:endParaRPr>
          </a:p>
        </p:txBody>
      </p:sp>
      <p:sp>
        <p:nvSpPr>
          <p:cNvPr id="212" name="Google Shape;212;p27"/>
          <p:cNvSpPr txBox="1"/>
          <p:nvPr/>
        </p:nvSpPr>
        <p:spPr>
          <a:xfrm>
            <a:off x="90750" y="4306578"/>
            <a:ext cx="6351000" cy="46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mbria"/>
              <a:buNone/>
            </a:pPr>
            <a:r>
              <a:rPr b="0" i="0" lang="en-US" sz="1200" u="none" cap="none" strike="noStrike">
                <a:solidFill>
                  <a:schemeClr val="dk1"/>
                </a:solidFill>
                <a:latin typeface="Cambria"/>
                <a:ea typeface="Cambria"/>
                <a:cs typeface="Cambria"/>
                <a:sym typeface="Cambria"/>
              </a:rPr>
              <a:t>– intense eosinophilia of the cytoplasm ("red neurons“)</a:t>
            </a:r>
            <a:endParaRPr b="0" i="0" sz="1200" u="none" cap="none" strike="noStrike">
              <a:solidFill>
                <a:schemeClr val="dk1"/>
              </a:solidFill>
              <a:latin typeface="Cambria"/>
              <a:ea typeface="Cambria"/>
              <a:cs typeface="Cambria"/>
              <a:sym typeface="Cambria"/>
            </a:endParaRPr>
          </a:p>
        </p:txBody>
      </p:sp>
      <p:sp>
        <p:nvSpPr>
          <p:cNvPr id="213" name="Google Shape;213;p27"/>
          <p:cNvSpPr txBox="1"/>
          <p:nvPr/>
        </p:nvSpPr>
        <p:spPr>
          <a:xfrm>
            <a:off x="128475" y="1179950"/>
            <a:ext cx="7663870" cy="61017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mbria"/>
              <a:buNone/>
            </a:pPr>
            <a:r>
              <a:rPr b="0" i="0" lang="en-US" sz="1200" u="none" cap="none" strike="noStrike">
                <a:solidFill>
                  <a:schemeClr val="dk1"/>
                </a:solidFill>
                <a:latin typeface="Cambria"/>
                <a:ea typeface="Cambria"/>
                <a:cs typeface="Cambria"/>
                <a:sym typeface="Cambria"/>
              </a:rPr>
              <a:t>Within </a:t>
            </a:r>
            <a:r>
              <a:rPr b="1" i="0" lang="en-US" sz="1200" u="none" cap="none" strike="noStrike">
                <a:solidFill>
                  <a:srgbClr val="C00000"/>
                </a:solidFill>
                <a:latin typeface="Cambria"/>
                <a:ea typeface="Cambria"/>
                <a:cs typeface="Cambria"/>
                <a:sym typeface="Cambria"/>
              </a:rPr>
              <a:t>12 hours </a:t>
            </a:r>
            <a:r>
              <a:rPr b="0" i="0" lang="en-US" sz="1200" u="none" cap="none" strike="noStrike">
                <a:solidFill>
                  <a:schemeClr val="dk1"/>
                </a:solidFill>
                <a:latin typeface="Cambria"/>
                <a:ea typeface="Cambria"/>
                <a:cs typeface="Cambria"/>
                <a:sym typeface="Cambria"/>
              </a:rPr>
              <a:t>of </a:t>
            </a:r>
            <a:r>
              <a:rPr b="1" i="0" lang="en-US" sz="1200" u="none" cap="none" strike="noStrike">
                <a:solidFill>
                  <a:schemeClr val="dk1"/>
                </a:solidFill>
                <a:latin typeface="Cambria"/>
                <a:ea typeface="Cambria"/>
                <a:cs typeface="Cambria"/>
                <a:sym typeface="Cambria"/>
              </a:rPr>
              <a:t>an </a:t>
            </a:r>
            <a:r>
              <a:rPr b="1" i="0" lang="en-US" sz="1200" u="none" cap="none" strike="noStrike">
                <a:solidFill>
                  <a:srgbClr val="C00000"/>
                </a:solidFill>
                <a:latin typeface="Cambria"/>
                <a:ea typeface="Cambria"/>
                <a:cs typeface="Cambria"/>
                <a:sym typeface="Cambria"/>
              </a:rPr>
              <a:t>irreversible</a:t>
            </a:r>
            <a:r>
              <a:rPr b="1" i="0" lang="en-US" sz="1200" u="none" cap="none" strike="noStrike">
                <a:solidFill>
                  <a:schemeClr val="dk1"/>
                </a:solidFill>
                <a:latin typeface="Cambria"/>
                <a:ea typeface="Cambria"/>
                <a:cs typeface="Cambria"/>
                <a:sym typeface="Cambria"/>
              </a:rPr>
              <a:t> hypoxic/ ischemic insul</a:t>
            </a:r>
            <a:r>
              <a:rPr b="0" i="0" lang="en-US" sz="1200" u="none" cap="none" strike="noStrike">
                <a:solidFill>
                  <a:schemeClr val="dk1"/>
                </a:solidFill>
                <a:latin typeface="Cambria"/>
                <a:ea typeface="Cambria"/>
                <a:cs typeface="Cambria"/>
                <a:sym typeface="Cambria"/>
              </a:rPr>
              <a:t>t, acute neuronal injury becomes evident even on routine hematoxylin and eosin (H  &amp;  E) staining:</a:t>
            </a:r>
            <a:endParaRPr b="0" i="0" sz="1200" u="none" cap="none" strike="noStrike">
              <a:solidFill>
                <a:schemeClr val="dk1"/>
              </a:solidFill>
              <a:latin typeface="Cambria"/>
              <a:ea typeface="Cambria"/>
              <a:cs typeface="Cambria"/>
              <a:sym typeface="Cambria"/>
            </a:endParaRPr>
          </a:p>
        </p:txBody>
      </p:sp>
      <p:sp>
        <p:nvSpPr>
          <p:cNvPr id="214" name="Google Shape;214;p27"/>
          <p:cNvSpPr txBox="1"/>
          <p:nvPr/>
        </p:nvSpPr>
        <p:spPr>
          <a:xfrm>
            <a:off x="286247" y="787179"/>
            <a:ext cx="5414838"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75B1BD"/>
                </a:solidFill>
                <a:latin typeface="Cambria"/>
                <a:ea typeface="Cambria"/>
                <a:cs typeface="Cambria"/>
                <a:sym typeface="Cambria"/>
              </a:rPr>
              <a:t>1. Red neuron </a:t>
            </a:r>
            <a:endParaRPr b="1" i="0" sz="2000" u="none" cap="none" strike="noStrike">
              <a:solidFill>
                <a:srgbClr val="75B1BD"/>
              </a:solidFill>
              <a:latin typeface="Cambria"/>
              <a:ea typeface="Cambria"/>
              <a:cs typeface="Cambria"/>
              <a:sym typeface="Cambria"/>
            </a:endParaRPr>
          </a:p>
        </p:txBody>
      </p:sp>
      <p:sp>
        <p:nvSpPr>
          <p:cNvPr id="215" name="Google Shape;215;p27"/>
          <p:cNvSpPr txBox="1"/>
          <p:nvPr/>
        </p:nvSpPr>
        <p:spPr>
          <a:xfrm>
            <a:off x="646854" y="8075976"/>
            <a:ext cx="7508700" cy="1181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Cambria"/>
              <a:buNone/>
            </a:pPr>
            <a:r>
              <a:rPr b="0" i="0" lang="en-US" sz="1200" u="none" cap="none" strike="noStrike">
                <a:solidFill>
                  <a:schemeClr val="dk1"/>
                </a:solidFill>
                <a:latin typeface="Cambria"/>
                <a:ea typeface="Cambria"/>
                <a:cs typeface="Cambria"/>
                <a:sym typeface="Cambria"/>
              </a:rPr>
              <a:t>         </a:t>
            </a:r>
            <a:r>
              <a:rPr b="1" i="0" lang="en-US" sz="1200" u="none" cap="none" strike="noStrike">
                <a:solidFill>
                  <a:srgbClr val="45818E"/>
                </a:solidFill>
                <a:latin typeface="Cambria"/>
                <a:ea typeface="Cambria"/>
                <a:cs typeface="Cambria"/>
                <a:sym typeface="Cambria"/>
              </a:rPr>
              <a:t>Red neurons                                          Spheroids                                           Chromatolysis</a:t>
            </a:r>
            <a:endParaRPr b="1" i="0" sz="1200" u="none" cap="none" strike="noStrike">
              <a:solidFill>
                <a:srgbClr val="45818E"/>
              </a:solidFill>
              <a:latin typeface="Cambria"/>
              <a:ea typeface="Cambria"/>
              <a:cs typeface="Cambria"/>
              <a:sym typeface="Cambria"/>
            </a:endParaRPr>
          </a:p>
        </p:txBody>
      </p:sp>
      <p:sp>
        <p:nvSpPr>
          <p:cNvPr id="216" name="Google Shape;216;p27"/>
          <p:cNvSpPr txBox="1"/>
          <p:nvPr/>
        </p:nvSpPr>
        <p:spPr>
          <a:xfrm>
            <a:off x="646847" y="21729"/>
            <a:ext cx="5414700" cy="4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75B1BD"/>
                </a:solidFill>
                <a:latin typeface="Cambria"/>
                <a:ea typeface="Cambria"/>
                <a:cs typeface="Cambria"/>
                <a:sym typeface="Cambria"/>
              </a:rPr>
              <a:t>Markers of neuronal injury</a:t>
            </a:r>
            <a:endParaRPr b="1" i="0" sz="2000" u="none" cap="none" strike="noStrike">
              <a:solidFill>
                <a:srgbClr val="75B1BD"/>
              </a:solidFill>
              <a:latin typeface="Cambria"/>
              <a:ea typeface="Cambria"/>
              <a:cs typeface="Cambria"/>
              <a:sym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pic>
        <p:nvPicPr>
          <p:cNvPr id="221" name="Google Shape;221;p28"/>
          <p:cNvPicPr preferRelativeResize="0"/>
          <p:nvPr/>
        </p:nvPicPr>
        <p:blipFill rotWithShape="1">
          <a:blip r:embed="rId3">
            <a:alphaModFix/>
          </a:blip>
          <a:srcRect b="0" l="0" r="0" t="0"/>
          <a:stretch/>
        </p:blipFill>
        <p:spPr>
          <a:xfrm>
            <a:off x="0" y="0"/>
            <a:ext cx="7772400" cy="623887"/>
          </a:xfrm>
          <a:prstGeom prst="rect">
            <a:avLst/>
          </a:prstGeom>
          <a:noFill/>
          <a:ln>
            <a:noFill/>
          </a:ln>
        </p:spPr>
      </p:pic>
      <p:sp>
        <p:nvSpPr>
          <p:cNvPr id="222" name="Google Shape;222;p28"/>
          <p:cNvSpPr txBox="1"/>
          <p:nvPr/>
        </p:nvSpPr>
        <p:spPr>
          <a:xfrm>
            <a:off x="171450" y="895350"/>
            <a:ext cx="6924675" cy="1015663"/>
          </a:xfrm>
          <a:prstGeom prst="rect">
            <a:avLst/>
          </a:prstGeom>
          <a:noFill/>
          <a:ln cap="flat" cmpd="sng" w="9525">
            <a:solidFill>
              <a:srgbClr val="75B1BD"/>
            </a:solidFill>
            <a:prstDash val="lgDashDot"/>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sng" cap="none" strike="noStrike">
                <a:solidFill>
                  <a:srgbClr val="A5A5A5"/>
                </a:solidFill>
                <a:latin typeface="Cambria"/>
                <a:ea typeface="Cambria"/>
                <a:cs typeface="Cambria"/>
                <a:sym typeface="Cambria"/>
              </a:rPr>
              <a:t>*Further information about the previous slide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A5A5A5"/>
                </a:solidFill>
                <a:latin typeface="Cambria"/>
                <a:ea typeface="Cambria"/>
                <a:cs typeface="Cambria"/>
                <a:sym typeface="Cambria"/>
              </a:rPr>
              <a:t> Why we call it red neuron ? The red coloration is due to pyknosis or degradation of the nucleus and loss of Nissl bodies which are normally stained blue (basophilic) on hematoxylin &amp; eosin staining . This leaves only the degraded proteins which stains red eosinophilic. </a:t>
            </a:r>
            <a:endParaRPr b="0" i="0" sz="1200" u="none" cap="none" strike="noStrike">
              <a:solidFill>
                <a:srgbClr val="A5A5A5"/>
              </a:solidFill>
              <a:latin typeface="Cambria"/>
              <a:ea typeface="Cambria"/>
              <a:cs typeface="Cambria"/>
              <a:sym typeface="Cambria"/>
            </a:endParaRPr>
          </a:p>
        </p:txBody>
      </p:sp>
      <p:sp>
        <p:nvSpPr>
          <p:cNvPr id="223" name="Google Shape;223;p28"/>
          <p:cNvSpPr txBox="1"/>
          <p:nvPr/>
        </p:nvSpPr>
        <p:spPr>
          <a:xfrm>
            <a:off x="171450" y="2326406"/>
            <a:ext cx="5638800"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75B1BD"/>
                </a:solidFill>
                <a:latin typeface="Cambria"/>
                <a:ea typeface="Cambria"/>
                <a:cs typeface="Cambria"/>
                <a:sym typeface="Cambria"/>
              </a:rPr>
              <a:t>2. Intracellular inclusions :</a:t>
            </a:r>
            <a:endParaRPr b="1" i="0" sz="2000" u="none" cap="none" strike="noStrike">
              <a:solidFill>
                <a:srgbClr val="75B1BD"/>
              </a:solidFill>
              <a:latin typeface="Cambria"/>
              <a:ea typeface="Cambria"/>
              <a:cs typeface="Cambria"/>
              <a:sym typeface="Cambria"/>
            </a:endParaRPr>
          </a:p>
        </p:txBody>
      </p:sp>
      <p:sp>
        <p:nvSpPr>
          <p:cNvPr id="224" name="Google Shape;224;p28"/>
          <p:cNvSpPr txBox="1"/>
          <p:nvPr/>
        </p:nvSpPr>
        <p:spPr>
          <a:xfrm>
            <a:off x="171450" y="2816142"/>
            <a:ext cx="7374000" cy="1590000"/>
          </a:xfrm>
          <a:prstGeom prst="rect">
            <a:avLst/>
          </a:prstGeom>
          <a:noFill/>
          <a:ln>
            <a:noFill/>
          </a:ln>
        </p:spPr>
        <p:txBody>
          <a:bodyPr anchorCtr="0" anchor="ctr" bIns="91425" lIns="91425" spcFirstLastPara="1" rIns="91425" wrap="square" tIns="91425">
            <a:noAutofit/>
          </a:bodyPr>
          <a:lstStyle/>
          <a:p>
            <a:pPr indent="-171450" lvl="0" marL="171450" marR="0" rtl="0" algn="l">
              <a:lnSpc>
                <a:spcPct val="100000"/>
              </a:lnSpc>
              <a:spcBef>
                <a:spcPts val="0"/>
              </a:spcBef>
              <a:spcAft>
                <a:spcPts val="0"/>
              </a:spcAft>
              <a:buClr>
                <a:srgbClr val="75B1BD"/>
              </a:buClr>
              <a:buSzPts val="1200"/>
              <a:buFont typeface="Arial"/>
              <a:buChar char="•"/>
            </a:pPr>
            <a:r>
              <a:rPr b="1" i="0" lang="en-US" sz="1200" u="none" cap="none" strike="noStrike">
                <a:solidFill>
                  <a:srgbClr val="75B1BD"/>
                </a:solidFill>
                <a:latin typeface="Cambria"/>
                <a:ea typeface="Cambria"/>
                <a:cs typeface="Cambria"/>
                <a:sym typeface="Cambria"/>
              </a:rPr>
              <a:t>What is it ? </a:t>
            </a:r>
            <a:r>
              <a:rPr b="1" i="0" lang="en-US" sz="1200" u="none" cap="none" strike="noStrike">
                <a:solidFill>
                  <a:schemeClr val="dk1"/>
                </a:solidFill>
                <a:latin typeface="Cambria"/>
                <a:ea typeface="Cambria"/>
                <a:cs typeface="Cambria"/>
                <a:sym typeface="Cambria"/>
              </a:rPr>
              <a:t>Nuclear</a:t>
            </a:r>
            <a:r>
              <a:rPr b="0" i="0" lang="en-US" sz="1200" u="none" cap="none" strike="noStrike">
                <a:solidFill>
                  <a:schemeClr val="dk1"/>
                </a:solidFill>
                <a:latin typeface="Cambria"/>
                <a:ea typeface="Cambria"/>
                <a:cs typeface="Cambria"/>
                <a:sym typeface="Cambria"/>
              </a:rPr>
              <a:t> or </a:t>
            </a:r>
            <a:r>
              <a:rPr b="1" i="0" lang="en-US" sz="1200" u="none" cap="none" strike="noStrike">
                <a:solidFill>
                  <a:schemeClr val="dk1"/>
                </a:solidFill>
                <a:latin typeface="Cambria"/>
                <a:ea typeface="Cambria"/>
                <a:cs typeface="Cambria"/>
                <a:sym typeface="Cambria"/>
              </a:rPr>
              <a:t>cytoplasmic</a:t>
            </a:r>
            <a:r>
              <a:rPr b="0" i="0" lang="en-US" sz="1200" u="none" cap="none" strike="noStrike">
                <a:solidFill>
                  <a:schemeClr val="dk1"/>
                </a:solidFill>
                <a:latin typeface="Cambria"/>
                <a:ea typeface="Cambria"/>
                <a:cs typeface="Cambria"/>
                <a:sym typeface="Cambria"/>
              </a:rPr>
              <a:t> aggregates of stainable substances, </a:t>
            </a:r>
            <a:r>
              <a:rPr b="1" i="0" lang="en-US" sz="1200" u="none" cap="none" strike="noStrike">
                <a:solidFill>
                  <a:schemeClr val="dk1"/>
                </a:solidFill>
                <a:latin typeface="Cambria"/>
                <a:ea typeface="Cambria"/>
                <a:cs typeface="Cambria"/>
                <a:sym typeface="Cambria"/>
              </a:rPr>
              <a:t>usually proteins, </a:t>
            </a:r>
            <a:r>
              <a:rPr b="0" i="0" lang="en-US" sz="1200" u="none" cap="none" strike="noStrike">
                <a:solidFill>
                  <a:schemeClr val="dk1"/>
                </a:solidFill>
                <a:latin typeface="Cambria"/>
                <a:ea typeface="Cambria"/>
                <a:cs typeface="Cambria"/>
                <a:sym typeface="Cambria"/>
              </a:rPr>
              <a:t>its an example of a cell reaction to an injury.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mbria"/>
              <a:ea typeface="Cambria"/>
              <a:cs typeface="Cambria"/>
              <a:sym typeface="Cambria"/>
            </a:endParaRPr>
          </a:p>
          <a:p>
            <a:pPr indent="-171450" lvl="0" marL="171450" marR="0" rtl="0" algn="l">
              <a:lnSpc>
                <a:spcPct val="100000"/>
              </a:lnSpc>
              <a:spcBef>
                <a:spcPts val="0"/>
              </a:spcBef>
              <a:spcAft>
                <a:spcPts val="0"/>
              </a:spcAft>
              <a:buClr>
                <a:srgbClr val="75B1BD"/>
              </a:buClr>
              <a:buSzPts val="1200"/>
              <a:buFont typeface="Arial"/>
              <a:buChar char="•"/>
            </a:pPr>
            <a:r>
              <a:rPr b="1" i="0" lang="en-US" sz="1200" u="none" cap="none" strike="noStrike">
                <a:solidFill>
                  <a:srgbClr val="75B1BD"/>
                </a:solidFill>
                <a:latin typeface="Cambria"/>
                <a:ea typeface="Cambria"/>
                <a:cs typeface="Cambria"/>
                <a:sym typeface="Cambria"/>
              </a:rPr>
              <a:t> Example</a:t>
            </a:r>
            <a:r>
              <a:rPr b="0" i="0" lang="en-US" sz="1200" u="none" cap="none" strike="noStrike">
                <a:solidFill>
                  <a:srgbClr val="75B1BD"/>
                </a:solidFill>
                <a:latin typeface="Cambria"/>
                <a:ea typeface="Cambria"/>
                <a:cs typeface="Cambria"/>
                <a:sym typeface="Cambria"/>
              </a:rPr>
              <a:t>: </a:t>
            </a:r>
            <a:r>
              <a:rPr b="0" i="0" lang="en-US" sz="1200" u="none" cap="none" strike="noStrike">
                <a:solidFill>
                  <a:srgbClr val="36937C"/>
                </a:solidFill>
                <a:latin typeface="Cambria"/>
                <a:ea typeface="Cambria"/>
                <a:cs typeface="Cambria"/>
                <a:sym typeface="Cambria"/>
              </a:rPr>
              <a:t>Negri bodies in rabies, Lewy bodies in Parkinson, tangles in Alzheimer.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br>
              <a:rPr b="0" i="0" lang="en-US" sz="1800" u="none" cap="none" strike="noStrike">
                <a:solidFill>
                  <a:schemeClr val="dk1"/>
                </a:solidFill>
                <a:latin typeface="Cambria"/>
                <a:ea typeface="Cambria"/>
                <a:cs typeface="Cambria"/>
                <a:sym typeface="Cambria"/>
              </a:rPr>
            </a:br>
            <a:endParaRPr b="0" i="0" sz="1800" u="none" cap="none" strike="noStrike">
              <a:solidFill>
                <a:schemeClr val="dk1"/>
              </a:solidFill>
              <a:latin typeface="Cambria"/>
              <a:ea typeface="Cambria"/>
              <a:cs typeface="Cambria"/>
              <a:sym typeface="Cambria"/>
            </a:endParaRPr>
          </a:p>
        </p:txBody>
      </p:sp>
      <p:pic>
        <p:nvPicPr>
          <p:cNvPr id="225" name="Google Shape;225;p28"/>
          <p:cNvPicPr preferRelativeResize="0"/>
          <p:nvPr/>
        </p:nvPicPr>
        <p:blipFill rotWithShape="1">
          <a:blip r:embed="rId4">
            <a:alphaModFix/>
          </a:blip>
          <a:srcRect b="0" l="0" r="0" t="0"/>
          <a:stretch/>
        </p:blipFill>
        <p:spPr>
          <a:xfrm>
            <a:off x="171450" y="4056252"/>
            <a:ext cx="3218284" cy="1701530"/>
          </a:xfrm>
          <a:prstGeom prst="rect">
            <a:avLst/>
          </a:prstGeom>
          <a:noFill/>
          <a:ln cap="flat" cmpd="sng" w="9525">
            <a:solidFill>
              <a:srgbClr val="45818E"/>
            </a:solidFill>
            <a:prstDash val="dashDot"/>
            <a:round/>
            <a:headEnd len="sm" w="sm" type="none"/>
            <a:tailEnd len="sm" w="sm" type="none"/>
          </a:ln>
        </p:spPr>
      </p:pic>
      <p:pic>
        <p:nvPicPr>
          <p:cNvPr id="226" name="Google Shape;226;p28"/>
          <p:cNvPicPr preferRelativeResize="0"/>
          <p:nvPr/>
        </p:nvPicPr>
        <p:blipFill rotWithShape="1">
          <a:blip r:embed="rId5">
            <a:alphaModFix/>
          </a:blip>
          <a:srcRect b="0" l="3252" r="1041" t="0"/>
          <a:stretch/>
        </p:blipFill>
        <p:spPr>
          <a:xfrm>
            <a:off x="3754589" y="4056252"/>
            <a:ext cx="3341536" cy="1725038"/>
          </a:xfrm>
          <a:prstGeom prst="rect">
            <a:avLst/>
          </a:prstGeom>
          <a:noFill/>
          <a:ln cap="flat" cmpd="sng" w="9525">
            <a:solidFill>
              <a:srgbClr val="45818E"/>
            </a:solidFill>
            <a:prstDash val="dashDot"/>
            <a:round/>
            <a:headEnd len="sm" w="sm" type="none"/>
            <a:tailEnd len="sm" w="sm" type="none"/>
          </a:ln>
        </p:spPr>
      </p:pic>
      <p:sp>
        <p:nvSpPr>
          <p:cNvPr id="227" name="Google Shape;227;p28"/>
          <p:cNvSpPr/>
          <p:nvPr/>
        </p:nvSpPr>
        <p:spPr>
          <a:xfrm>
            <a:off x="5685034" y="4840816"/>
            <a:ext cx="557100" cy="505800"/>
          </a:xfrm>
          <a:prstGeom prst="donut">
            <a:avLst>
              <a:gd fmla="val 10610" name="adj"/>
            </a:avLst>
          </a:prstGeom>
          <a:solidFill>
            <a:srgbClr val="980000"/>
          </a:solid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sp>
        <p:nvSpPr>
          <p:cNvPr id="228" name="Google Shape;228;p28"/>
          <p:cNvSpPr txBox="1"/>
          <p:nvPr/>
        </p:nvSpPr>
        <p:spPr>
          <a:xfrm>
            <a:off x="261620" y="6192456"/>
            <a:ext cx="7193659" cy="1754326"/>
          </a:xfrm>
          <a:prstGeom prst="rect">
            <a:avLst/>
          </a:prstGeom>
          <a:solidFill>
            <a:schemeClr val="lt1"/>
          </a:solidFill>
          <a:ln cap="flat" cmpd="sng" w="9525">
            <a:solidFill>
              <a:srgbClr val="75B1BD"/>
            </a:solidFill>
            <a:prstDash val="lgDashDot"/>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sng" cap="none" strike="noStrike">
                <a:solidFill>
                  <a:srgbClr val="A5A5A5"/>
                </a:solidFill>
                <a:latin typeface="Cambria"/>
                <a:ea typeface="Cambria"/>
                <a:cs typeface="Cambria"/>
                <a:sym typeface="Cambria"/>
              </a:rPr>
              <a:t>*Further information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A5A5A5"/>
                </a:solidFill>
                <a:latin typeface="Cambria"/>
                <a:ea typeface="Cambria"/>
                <a:cs typeface="Cambria"/>
                <a:sym typeface="Cambria"/>
              </a:rPr>
              <a:t>inclusions</a:t>
            </a:r>
            <a:r>
              <a:rPr b="0" i="0" lang="en-US" sz="1200" u="none" cap="none" strike="noStrike">
                <a:solidFill>
                  <a:srgbClr val="A5A5A5"/>
                </a:solidFill>
                <a:latin typeface="Cambria"/>
                <a:ea typeface="Cambria"/>
                <a:cs typeface="Cambria"/>
                <a:sym typeface="Cambria"/>
              </a:rPr>
              <a:t> are stored nutrients, secretory products, and pigment granules. Examples of </a:t>
            </a:r>
            <a:r>
              <a:rPr b="1" i="0" lang="en-US" sz="1200" u="none" cap="none" strike="noStrike">
                <a:solidFill>
                  <a:srgbClr val="A5A5A5"/>
                </a:solidFill>
                <a:latin typeface="Cambria"/>
                <a:ea typeface="Cambria"/>
                <a:cs typeface="Cambria"/>
                <a:sym typeface="Cambria"/>
              </a:rPr>
              <a:t>inclusions</a:t>
            </a:r>
            <a:r>
              <a:rPr b="0" i="0" lang="en-US" sz="1200" u="none" cap="none" strike="noStrike">
                <a:solidFill>
                  <a:srgbClr val="A5A5A5"/>
                </a:solidFill>
                <a:latin typeface="Cambria"/>
                <a:ea typeface="Cambria"/>
                <a:cs typeface="Cambria"/>
                <a:sym typeface="Cambria"/>
              </a:rPr>
              <a:t> are glycogen granules in the liver and muscle </a:t>
            </a:r>
            <a:r>
              <a:rPr b="1" i="0" lang="en-US" sz="1200" u="none" cap="none" strike="noStrike">
                <a:solidFill>
                  <a:srgbClr val="A5A5A5"/>
                </a:solidFill>
                <a:latin typeface="Cambria"/>
                <a:ea typeface="Cambria"/>
                <a:cs typeface="Cambria"/>
                <a:sym typeface="Cambria"/>
              </a:rPr>
              <a:t>cells</a:t>
            </a:r>
            <a:r>
              <a:rPr b="0" i="0" lang="en-US" sz="1200" u="none" cap="none" strike="noStrike">
                <a:solidFill>
                  <a:srgbClr val="A5A5A5"/>
                </a:solidFill>
                <a:latin typeface="Cambria"/>
                <a:ea typeface="Cambria"/>
                <a:cs typeface="Cambria"/>
                <a:sym typeface="Cambria"/>
              </a:rPr>
              <a:t>, lipid droplets in fat </a:t>
            </a:r>
            <a:r>
              <a:rPr b="1" i="0" lang="en-US" sz="1200" u="none" cap="none" strike="noStrike">
                <a:solidFill>
                  <a:srgbClr val="A5A5A5"/>
                </a:solidFill>
                <a:latin typeface="Cambria"/>
                <a:ea typeface="Cambria"/>
                <a:cs typeface="Cambria"/>
                <a:sym typeface="Cambria"/>
              </a:rPr>
              <a:t>cells</a:t>
            </a:r>
            <a:r>
              <a:rPr b="0" i="0" lang="en-US" sz="1200" u="none" cap="none" strike="noStrike">
                <a:solidFill>
                  <a:srgbClr val="A5A5A5"/>
                </a:solidFill>
                <a:latin typeface="Cambria"/>
                <a:ea typeface="Cambria"/>
                <a:cs typeface="Cambria"/>
                <a:sym typeface="Cambria"/>
              </a:rPr>
              <a:t>, pigment granules in certain </a:t>
            </a:r>
            <a:r>
              <a:rPr b="1" i="0" lang="en-US" sz="1200" u="none" cap="none" strike="noStrike">
                <a:solidFill>
                  <a:srgbClr val="A5A5A5"/>
                </a:solidFill>
                <a:latin typeface="Cambria"/>
                <a:ea typeface="Cambria"/>
                <a:cs typeface="Cambria"/>
                <a:sym typeface="Cambria"/>
              </a:rPr>
              <a:t>cells</a:t>
            </a:r>
            <a:r>
              <a:rPr b="0" i="0" lang="en-US" sz="1200" u="none" cap="none" strike="noStrike">
                <a:solidFill>
                  <a:srgbClr val="A5A5A5"/>
                </a:solidFill>
                <a:latin typeface="Cambria"/>
                <a:ea typeface="Cambria"/>
                <a:cs typeface="Cambria"/>
                <a:sym typeface="Cambria"/>
              </a:rPr>
              <a:t> of skin and hair, water-containing vacuoles, and crystals of various types.</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A5A5A5"/>
                </a:solidFill>
                <a:latin typeface="Cambria"/>
                <a:ea typeface="Cambria"/>
                <a:cs typeface="Cambria"/>
                <a:sym typeface="Cambria"/>
              </a:rPr>
              <a:t>Sometimes they represent sites of viral multiplication in a cell and usually consist of viral capsid proteins. *dys means bad, trophy means nutrition or growth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A5A5A5"/>
              </a:solidFill>
              <a:latin typeface="Cambria"/>
              <a:ea typeface="Cambria"/>
              <a:cs typeface="Cambria"/>
              <a:sym typeface="Cambria"/>
            </a:endParaRPr>
          </a:p>
        </p:txBody>
      </p:sp>
      <p:sp>
        <p:nvSpPr>
          <p:cNvPr id="229" name="Google Shape;229;p28"/>
          <p:cNvSpPr/>
          <p:nvPr/>
        </p:nvSpPr>
        <p:spPr>
          <a:xfrm rot="-9415961">
            <a:off x="6223760" y="3912912"/>
            <a:ext cx="189121" cy="1015880"/>
          </a:xfrm>
          <a:prstGeom prst="upArrow">
            <a:avLst>
              <a:gd fmla="val 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28"/>
          <p:cNvSpPr txBox="1"/>
          <p:nvPr/>
        </p:nvSpPr>
        <p:spPr>
          <a:xfrm>
            <a:off x="6128361" y="3631844"/>
            <a:ext cx="1064100" cy="545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6A5AF"/>
                </a:solidFill>
                <a:latin typeface="Cambria"/>
                <a:ea typeface="Cambria"/>
                <a:cs typeface="Cambria"/>
                <a:sym typeface="Cambria"/>
              </a:rPr>
              <a:t>Negri Body</a:t>
            </a:r>
            <a:endParaRPr b="0" i="0" sz="1100" u="none" cap="none" strike="noStrike">
              <a:solidFill>
                <a:srgbClr val="76A5AF"/>
              </a:solidFill>
              <a:latin typeface="Cambria"/>
              <a:ea typeface="Cambria"/>
              <a:cs typeface="Cambria"/>
              <a:sym typeface="Cambria"/>
            </a:endParaRPr>
          </a:p>
        </p:txBody>
      </p:sp>
      <p:sp>
        <p:nvSpPr>
          <p:cNvPr id="231" name="Google Shape;231;p28"/>
          <p:cNvSpPr txBox="1"/>
          <p:nvPr/>
        </p:nvSpPr>
        <p:spPr>
          <a:xfrm>
            <a:off x="646847" y="21729"/>
            <a:ext cx="5414700" cy="4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75B1BD"/>
                </a:solidFill>
                <a:latin typeface="Cambria"/>
                <a:ea typeface="Cambria"/>
                <a:cs typeface="Cambria"/>
                <a:sym typeface="Cambria"/>
              </a:rPr>
              <a:t>Markers of neuronal injury</a:t>
            </a:r>
            <a:endParaRPr b="1" i="0" sz="2000" u="none" cap="none" strike="noStrike">
              <a:solidFill>
                <a:srgbClr val="75B1BD"/>
              </a:solidFill>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pic>
        <p:nvPicPr>
          <p:cNvPr id="236" name="Google Shape;236;p29"/>
          <p:cNvPicPr preferRelativeResize="0"/>
          <p:nvPr/>
        </p:nvPicPr>
        <p:blipFill rotWithShape="1">
          <a:blip r:embed="rId3">
            <a:alphaModFix/>
          </a:blip>
          <a:srcRect b="0" l="0" r="0" t="0"/>
          <a:stretch/>
        </p:blipFill>
        <p:spPr>
          <a:xfrm>
            <a:off x="0" y="0"/>
            <a:ext cx="7772400" cy="623887"/>
          </a:xfrm>
          <a:prstGeom prst="rect">
            <a:avLst/>
          </a:prstGeom>
          <a:noFill/>
          <a:ln>
            <a:noFill/>
          </a:ln>
        </p:spPr>
      </p:pic>
      <p:sp>
        <p:nvSpPr>
          <p:cNvPr id="237" name="Google Shape;237;p29"/>
          <p:cNvSpPr txBox="1"/>
          <p:nvPr/>
        </p:nvSpPr>
        <p:spPr>
          <a:xfrm>
            <a:off x="724834" y="1174718"/>
            <a:ext cx="7374000" cy="50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pic>
        <p:nvPicPr>
          <p:cNvPr id="238" name="Google Shape;238;p29"/>
          <p:cNvPicPr preferRelativeResize="0"/>
          <p:nvPr/>
        </p:nvPicPr>
        <p:blipFill rotWithShape="1">
          <a:blip r:embed="rId4">
            <a:alphaModFix/>
          </a:blip>
          <a:srcRect b="0" l="0" r="0" t="0"/>
          <a:stretch/>
        </p:blipFill>
        <p:spPr>
          <a:xfrm>
            <a:off x="1600201" y="2743200"/>
            <a:ext cx="3777916" cy="2408321"/>
          </a:xfrm>
          <a:prstGeom prst="rect">
            <a:avLst/>
          </a:prstGeom>
          <a:noFill/>
          <a:ln cap="flat" cmpd="sng" w="9525">
            <a:solidFill>
              <a:srgbClr val="45818E"/>
            </a:solidFill>
            <a:prstDash val="dashDot"/>
            <a:round/>
            <a:headEnd len="sm" w="sm" type="none"/>
            <a:tailEnd len="sm" w="sm" type="none"/>
          </a:ln>
        </p:spPr>
      </p:pic>
      <p:sp>
        <p:nvSpPr>
          <p:cNvPr id="239" name="Google Shape;239;p29"/>
          <p:cNvSpPr txBox="1"/>
          <p:nvPr/>
        </p:nvSpPr>
        <p:spPr>
          <a:xfrm>
            <a:off x="-2827102" y="1798337"/>
            <a:ext cx="3886200" cy="50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700"/>
              <a:buFont typeface="Cambria"/>
              <a:buNone/>
            </a:pPr>
            <a:r>
              <a:t/>
            </a:r>
            <a:endParaRPr b="1" i="0" sz="1700" u="none" cap="none" strike="noStrike">
              <a:solidFill>
                <a:srgbClr val="134F5C"/>
              </a:solidFill>
              <a:latin typeface="Cambria"/>
              <a:ea typeface="Cambria"/>
              <a:cs typeface="Cambria"/>
              <a:sym typeface="Cambria"/>
            </a:endParaRPr>
          </a:p>
        </p:txBody>
      </p:sp>
      <p:sp>
        <p:nvSpPr>
          <p:cNvPr id="240" name="Google Shape;240;p29"/>
          <p:cNvSpPr txBox="1"/>
          <p:nvPr/>
        </p:nvSpPr>
        <p:spPr>
          <a:xfrm>
            <a:off x="140871" y="1076095"/>
            <a:ext cx="7576100" cy="1933142"/>
          </a:xfrm>
          <a:prstGeom prst="rect">
            <a:avLst/>
          </a:prstGeom>
          <a:noFill/>
          <a:ln>
            <a:noFill/>
          </a:ln>
        </p:spPr>
        <p:txBody>
          <a:bodyPr anchorCtr="0" anchor="ctr" bIns="91425" lIns="91425" spcFirstLastPara="1" rIns="91425" wrap="square" tIns="91425">
            <a:noAutofit/>
          </a:bodyPr>
          <a:lstStyle/>
          <a:p>
            <a:pPr indent="-171450" lvl="0" marL="171450" marR="0" rtl="0" algn="l">
              <a:lnSpc>
                <a:spcPct val="100000"/>
              </a:lnSpc>
              <a:spcBef>
                <a:spcPts val="0"/>
              </a:spcBef>
              <a:spcAft>
                <a:spcPts val="0"/>
              </a:spcAft>
              <a:buClr>
                <a:srgbClr val="75B1BD"/>
              </a:buClr>
              <a:buSzPts val="1200"/>
              <a:buFont typeface="Arial"/>
              <a:buChar char="•"/>
            </a:pPr>
            <a:r>
              <a:rPr b="1" i="0" lang="en-US" sz="1200" u="none" cap="none" strike="noStrike">
                <a:solidFill>
                  <a:srgbClr val="75B1BD"/>
                </a:solidFill>
                <a:latin typeface="Cambria"/>
                <a:ea typeface="Cambria"/>
                <a:cs typeface="Cambria"/>
                <a:sym typeface="Cambria"/>
              </a:rPr>
              <a:t>What is it ? </a:t>
            </a:r>
            <a:r>
              <a:rPr b="0" i="0" lang="en-US" sz="1200" u="none" cap="none" strike="noStrike">
                <a:solidFill>
                  <a:schemeClr val="dk1"/>
                </a:solidFill>
                <a:latin typeface="Cambria"/>
                <a:ea typeface="Cambria"/>
                <a:cs typeface="Cambria"/>
                <a:sym typeface="Cambria"/>
              </a:rPr>
              <a:t>A neurite refers to any projection from the cell body of a neuron</a:t>
            </a:r>
            <a:br>
              <a:rPr b="0" i="0" lang="en-US" sz="1200" u="none" cap="none" strike="noStrike">
                <a:solidFill>
                  <a:schemeClr val="dk1"/>
                </a:solidFill>
                <a:latin typeface="Cambria"/>
                <a:ea typeface="Cambria"/>
                <a:cs typeface="Cambria"/>
                <a:sym typeface="Cambria"/>
              </a:rPr>
            </a:br>
            <a:endParaRPr b="0" i="0" sz="1200" u="none" cap="none" strike="noStrike">
              <a:solidFill>
                <a:schemeClr val="dk1"/>
              </a:solidFill>
              <a:latin typeface="Cambria"/>
              <a:ea typeface="Cambria"/>
              <a:cs typeface="Cambria"/>
              <a:sym typeface="Cambria"/>
            </a:endParaRPr>
          </a:p>
          <a:p>
            <a:pPr indent="-171450" lvl="0" marL="171450" marR="0" rtl="0" algn="l">
              <a:lnSpc>
                <a:spcPct val="100000"/>
              </a:lnSpc>
              <a:spcBef>
                <a:spcPts val="0"/>
              </a:spcBef>
              <a:spcAft>
                <a:spcPts val="0"/>
              </a:spcAft>
              <a:buClr>
                <a:srgbClr val="75B1BD"/>
              </a:buClr>
              <a:buSzPts val="1200"/>
              <a:buFont typeface="Arial"/>
              <a:buChar char="•"/>
            </a:pPr>
            <a:r>
              <a:rPr b="1" i="0" lang="en-US" sz="1200" u="none" cap="none" strike="noStrike">
                <a:solidFill>
                  <a:srgbClr val="75B1BD"/>
                </a:solidFill>
                <a:latin typeface="Cambria"/>
                <a:ea typeface="Cambria"/>
                <a:cs typeface="Cambria"/>
                <a:sym typeface="Cambria"/>
              </a:rPr>
              <a:t>Example ? </a:t>
            </a:r>
            <a:r>
              <a:rPr b="0" i="0" lang="en-US" sz="1200" u="none" cap="none" strike="noStrike">
                <a:solidFill>
                  <a:schemeClr val="dk1"/>
                </a:solidFill>
                <a:latin typeface="Cambria"/>
                <a:ea typeface="Cambria"/>
                <a:cs typeface="Cambria"/>
                <a:sym typeface="Cambria"/>
              </a:rPr>
              <a:t>In some neurodegenerative diseases </a:t>
            </a:r>
            <a:r>
              <a:rPr b="0" i="0" lang="en-US" sz="1200" u="none" cap="none" strike="noStrike">
                <a:solidFill>
                  <a:srgbClr val="38761D"/>
                </a:solidFill>
                <a:latin typeface="Cambria"/>
                <a:ea typeface="Cambria"/>
                <a:cs typeface="Cambria"/>
                <a:sym typeface="Cambria"/>
              </a:rPr>
              <a:t>ex: alzheimer's</a:t>
            </a:r>
            <a:r>
              <a:rPr b="0" i="0" lang="en-US" sz="1200" u="none" cap="none" strike="noStrike">
                <a:solidFill>
                  <a:schemeClr val="dk1"/>
                </a:solidFill>
                <a:latin typeface="Cambria"/>
                <a:ea typeface="Cambria"/>
                <a:cs typeface="Cambria"/>
                <a:sym typeface="Cambria"/>
              </a:rPr>
              <a:t>, neuronal processes become </a:t>
            </a:r>
            <a:r>
              <a:rPr b="1" i="0" lang="en-US" sz="1200" u="none" cap="none" strike="noStrike">
                <a:solidFill>
                  <a:srgbClr val="C00000"/>
                </a:solidFill>
                <a:latin typeface="Cambria"/>
                <a:ea typeface="Cambria"/>
                <a:cs typeface="Cambria"/>
                <a:sym typeface="Cambria"/>
              </a:rPr>
              <a:t>thickened</a:t>
            </a:r>
            <a:r>
              <a:rPr b="0" i="0" lang="en-US" sz="1200" u="none" cap="none" strike="noStrike">
                <a:solidFill>
                  <a:srgbClr val="C00000"/>
                </a:solidFill>
                <a:latin typeface="Cambria"/>
                <a:ea typeface="Cambria"/>
                <a:cs typeface="Cambria"/>
                <a:sym typeface="Cambria"/>
              </a:rPr>
              <a:t> </a:t>
            </a:r>
            <a:r>
              <a:rPr b="0" i="0" lang="en-US" sz="1200" u="none" cap="none" strike="noStrike">
                <a:solidFill>
                  <a:schemeClr val="dk1"/>
                </a:solidFill>
                <a:latin typeface="Cambria"/>
                <a:ea typeface="Cambria"/>
                <a:cs typeface="Cambria"/>
                <a:sym typeface="Cambria"/>
              </a:rPr>
              <a:t>and </a:t>
            </a:r>
            <a:r>
              <a:rPr b="1" i="0" lang="en-US" sz="1200" u="none" cap="none" strike="noStrike">
                <a:solidFill>
                  <a:srgbClr val="C00000"/>
                </a:solidFill>
                <a:latin typeface="Cambria"/>
                <a:ea typeface="Cambria"/>
                <a:cs typeface="Cambria"/>
                <a:sym typeface="Cambria"/>
              </a:rPr>
              <a:t>tortuous</a:t>
            </a:r>
            <a:r>
              <a:rPr b="0" i="0" lang="en-US" sz="1200" u="none" cap="none" strike="noStrike">
                <a:solidFill>
                  <a:srgbClr val="C00000"/>
                </a:solidFill>
                <a:latin typeface="Cambria"/>
                <a:ea typeface="Cambria"/>
                <a:cs typeface="Cambria"/>
                <a:sym typeface="Cambria"/>
              </a:rPr>
              <a:t> </a:t>
            </a:r>
            <a:r>
              <a:rPr b="0" i="0" lang="en-US" sz="1200" u="none" cap="none" strike="noStrike">
                <a:solidFill>
                  <a:srgbClr val="999999"/>
                </a:solidFill>
                <a:latin typeface="Cambria"/>
                <a:ea typeface="Cambria"/>
                <a:cs typeface="Cambria"/>
                <a:sym typeface="Cambria"/>
              </a:rPr>
              <a:t>(twisted)</a:t>
            </a:r>
            <a:r>
              <a:rPr b="0" i="0" lang="en-US" sz="1200" u="none" cap="none" strike="noStrike">
                <a:solidFill>
                  <a:schemeClr val="dk1"/>
                </a:solidFill>
                <a:latin typeface="Cambria"/>
                <a:ea typeface="Cambria"/>
                <a:cs typeface="Cambria"/>
                <a:sym typeface="Cambria"/>
              </a:rPr>
              <a:t> ; these are termed dystrophic neurites</a:t>
            </a:r>
            <a:endParaRPr b="0" i="0" sz="1200" u="none" cap="none" strike="noStrike">
              <a:solidFill>
                <a:schemeClr val="dk1"/>
              </a:solidFill>
              <a:latin typeface="Cambria"/>
              <a:ea typeface="Cambria"/>
              <a:cs typeface="Cambria"/>
              <a:sym typeface="Cambria"/>
            </a:endParaRPr>
          </a:p>
        </p:txBody>
      </p:sp>
      <p:sp>
        <p:nvSpPr>
          <p:cNvPr id="241" name="Google Shape;241;p29"/>
          <p:cNvSpPr txBox="1"/>
          <p:nvPr/>
        </p:nvSpPr>
        <p:spPr>
          <a:xfrm>
            <a:off x="233356" y="876040"/>
            <a:ext cx="5648041"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75B1BD"/>
                </a:solidFill>
                <a:latin typeface="Cambria"/>
                <a:ea typeface="Cambria"/>
                <a:cs typeface="Cambria"/>
                <a:sym typeface="Cambria"/>
              </a:rPr>
              <a:t>3.Dystrophic neurites :</a:t>
            </a:r>
            <a:endParaRPr b="1" i="0" sz="2000" u="none" cap="none" strike="noStrike">
              <a:solidFill>
                <a:srgbClr val="75B1BD"/>
              </a:solidFill>
              <a:latin typeface="Cambria"/>
              <a:ea typeface="Cambria"/>
              <a:cs typeface="Cambria"/>
              <a:sym typeface="Cambria"/>
            </a:endParaRPr>
          </a:p>
        </p:txBody>
      </p:sp>
      <p:sp>
        <p:nvSpPr>
          <p:cNvPr id="242" name="Google Shape;242;p29"/>
          <p:cNvSpPr txBox="1"/>
          <p:nvPr/>
        </p:nvSpPr>
        <p:spPr>
          <a:xfrm>
            <a:off x="381000" y="5676899"/>
            <a:ext cx="6657975" cy="1581151"/>
          </a:xfrm>
          <a:prstGeom prst="rect">
            <a:avLst/>
          </a:prstGeom>
          <a:solidFill>
            <a:schemeClr val="lt1"/>
          </a:solidFill>
          <a:ln cap="flat" cmpd="sng" w="9525">
            <a:solidFill>
              <a:srgbClr val="75B1BD"/>
            </a:solidFill>
            <a:prstDash val="lgDashDot"/>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A5A5A5"/>
                </a:solidFill>
                <a:latin typeface="Cambria"/>
                <a:ea typeface="Cambria"/>
                <a:cs typeface="Cambria"/>
                <a:sym typeface="Cambria"/>
              </a:rPr>
              <a:t>Negro=Black. It’s found in cytoplasm.</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A5A5A5"/>
                </a:solidFill>
                <a:latin typeface="Cambria"/>
                <a:ea typeface="Cambria"/>
                <a:cs typeface="Cambria"/>
                <a:sym typeface="Cambria"/>
              </a:rPr>
              <a:t>Rabies = </a:t>
            </a:r>
            <a:r>
              <a:rPr b="1" i="0" lang="en-US" sz="1200" u="none" cap="none" strike="noStrike">
                <a:solidFill>
                  <a:srgbClr val="A5A5A5"/>
                </a:solidFill>
                <a:latin typeface="Cambria"/>
                <a:ea typeface="Cambria"/>
                <a:cs typeface="Cambria"/>
                <a:sym typeface="Cambria"/>
              </a:rPr>
              <a:t>Rabies virus</a:t>
            </a:r>
            <a:r>
              <a:rPr b="0" i="0" lang="en-US" sz="1200" u="none" cap="none" strike="noStrike">
                <a:solidFill>
                  <a:srgbClr val="A5A5A5"/>
                </a:solidFill>
                <a:latin typeface="Cambria"/>
                <a:ea typeface="Cambria"/>
                <a:cs typeface="Cambria"/>
                <a:sym typeface="Cambria"/>
              </a:rPr>
              <a:t> is a neurotropic </a:t>
            </a:r>
            <a:r>
              <a:rPr b="1" i="0" lang="en-US" sz="1200" u="none" cap="none" strike="noStrike">
                <a:solidFill>
                  <a:srgbClr val="A5A5A5"/>
                </a:solidFill>
                <a:latin typeface="Cambria"/>
                <a:ea typeface="Cambria"/>
                <a:cs typeface="Cambria"/>
                <a:sym typeface="Cambria"/>
              </a:rPr>
              <a:t>virus</a:t>
            </a:r>
            <a:r>
              <a:rPr b="0" i="0" lang="en-US" sz="1200" u="none" cap="none" strike="noStrike">
                <a:solidFill>
                  <a:srgbClr val="A5A5A5"/>
                </a:solidFill>
                <a:latin typeface="Cambria"/>
                <a:ea typeface="Cambria"/>
                <a:cs typeface="Cambria"/>
                <a:sym typeface="Cambria"/>
              </a:rPr>
              <a:t> that causes </a:t>
            </a:r>
            <a:r>
              <a:rPr b="1" i="0" lang="en-US" sz="1200" u="none" cap="none" strike="noStrike">
                <a:solidFill>
                  <a:srgbClr val="A5A5A5"/>
                </a:solidFill>
                <a:latin typeface="Cambria"/>
                <a:ea typeface="Cambria"/>
                <a:cs typeface="Cambria"/>
                <a:sym typeface="Cambria"/>
              </a:rPr>
              <a:t>rabies</a:t>
            </a:r>
            <a:r>
              <a:rPr b="0" i="0" lang="en-US" sz="1200" u="none" cap="none" strike="noStrike">
                <a:solidFill>
                  <a:srgbClr val="A5A5A5"/>
                </a:solidFill>
                <a:latin typeface="Cambria"/>
                <a:ea typeface="Cambria"/>
                <a:cs typeface="Cambria"/>
                <a:sym typeface="Cambria"/>
              </a:rPr>
              <a:t> in humans and animals. </a:t>
            </a:r>
            <a:r>
              <a:rPr b="1" i="0" lang="en-US" sz="1200" u="none" cap="none" strike="noStrike">
                <a:solidFill>
                  <a:srgbClr val="A5A5A5"/>
                </a:solidFill>
                <a:latin typeface="Cambria"/>
                <a:ea typeface="Cambria"/>
                <a:cs typeface="Cambria"/>
                <a:sym typeface="Cambria"/>
              </a:rPr>
              <a:t>Rabies</a:t>
            </a:r>
            <a:r>
              <a:rPr b="0" i="0" lang="en-US" sz="1200" u="none" cap="none" strike="noStrike">
                <a:solidFill>
                  <a:srgbClr val="A5A5A5"/>
                </a:solidFill>
                <a:latin typeface="Cambria"/>
                <a:ea typeface="Cambria"/>
                <a:cs typeface="Cambria"/>
                <a:sym typeface="Cambria"/>
              </a:rPr>
              <a:t> transmission can occur through the saliva of animals )spreads through a bite from an infected animal. ( less commonly through contact with human saliva. </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A5A5A5"/>
                </a:solidFill>
                <a:latin typeface="Cambria"/>
                <a:ea typeface="Cambria"/>
                <a:cs typeface="Cambria"/>
                <a:sym typeface="Cambria"/>
              </a:rPr>
              <a:t> Remember!​ Neuritis:​ Inflammation of one or more nerves.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A5A5A5"/>
              </a:solidFill>
              <a:latin typeface="Cambria"/>
              <a:ea typeface="Cambria"/>
              <a:cs typeface="Cambria"/>
              <a:sym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pic>
        <p:nvPicPr>
          <p:cNvPr id="247" name="Google Shape;247;p30"/>
          <p:cNvPicPr preferRelativeResize="0"/>
          <p:nvPr/>
        </p:nvPicPr>
        <p:blipFill rotWithShape="1">
          <a:blip r:embed="rId3">
            <a:alphaModFix/>
          </a:blip>
          <a:srcRect b="0" l="0" r="0" t="0"/>
          <a:stretch/>
        </p:blipFill>
        <p:spPr>
          <a:xfrm>
            <a:off x="0" y="0"/>
            <a:ext cx="7772400" cy="623887"/>
          </a:xfrm>
          <a:prstGeom prst="rect">
            <a:avLst/>
          </a:prstGeom>
          <a:noFill/>
          <a:ln>
            <a:noFill/>
          </a:ln>
        </p:spPr>
      </p:pic>
      <p:sp>
        <p:nvSpPr>
          <p:cNvPr id="248" name="Google Shape;248;p30"/>
          <p:cNvSpPr txBox="1"/>
          <p:nvPr/>
        </p:nvSpPr>
        <p:spPr>
          <a:xfrm>
            <a:off x="795100" y="-70"/>
            <a:ext cx="5628600" cy="624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900"/>
              </a:spcBef>
              <a:spcAft>
                <a:spcPts val="0"/>
              </a:spcAft>
              <a:buClr>
                <a:srgbClr val="75B1BD"/>
              </a:buClr>
              <a:buSzPts val="2050"/>
              <a:buFont typeface="Cambria"/>
              <a:buNone/>
            </a:pPr>
            <a:r>
              <a:rPr b="1" i="0" lang="en-US" sz="2050" u="none" cap="none" strike="noStrike">
                <a:solidFill>
                  <a:srgbClr val="75B1BD"/>
                </a:solidFill>
                <a:latin typeface="Cambria"/>
                <a:ea typeface="Cambria"/>
                <a:cs typeface="Cambria"/>
                <a:sym typeface="Cambria"/>
              </a:rPr>
              <a:t>4- Axonal injury:</a:t>
            </a:r>
            <a:endParaRPr b="1" i="0" sz="2050" u="none" cap="none" strike="noStrike">
              <a:solidFill>
                <a:srgbClr val="75B1BD"/>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sp>
        <p:nvSpPr>
          <p:cNvPr id="249" name="Google Shape;249;p30"/>
          <p:cNvSpPr txBox="1"/>
          <p:nvPr/>
        </p:nvSpPr>
        <p:spPr>
          <a:xfrm>
            <a:off x="159319" y="768188"/>
            <a:ext cx="7156200" cy="7533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900"/>
              </a:spcBef>
              <a:spcAft>
                <a:spcPts val="0"/>
              </a:spcAft>
              <a:buClr>
                <a:schemeClr val="dk1"/>
              </a:buClr>
              <a:buSzPts val="1100"/>
              <a:buFont typeface="Arial"/>
              <a:buNone/>
            </a:pPr>
            <a:r>
              <a:rPr b="0" i="0" lang="en-US" sz="1800" u="none" cap="none" strike="noStrike">
                <a:solidFill>
                  <a:srgbClr val="75B1BD"/>
                </a:solidFill>
                <a:latin typeface="Cambria"/>
                <a:ea typeface="Cambria"/>
                <a:cs typeface="Cambria"/>
                <a:sym typeface="Cambria"/>
              </a:rPr>
              <a:t>•</a:t>
            </a:r>
            <a:r>
              <a:rPr b="1" i="0" lang="en-US" sz="1800" u="none" cap="none" strike="noStrike">
                <a:solidFill>
                  <a:srgbClr val="75B1BD"/>
                </a:solidFill>
                <a:latin typeface="Cambria"/>
                <a:ea typeface="Cambria"/>
                <a:cs typeface="Cambria"/>
                <a:sym typeface="Cambria"/>
              </a:rPr>
              <a:t>What is it ? </a:t>
            </a:r>
            <a:r>
              <a:rPr b="0" i="0" lang="en-US" sz="1200" u="none" cap="none" strike="noStrike">
                <a:solidFill>
                  <a:schemeClr val="dk1"/>
                </a:solidFill>
                <a:latin typeface="Cambria"/>
                <a:ea typeface="Cambria"/>
                <a:cs typeface="Cambria"/>
                <a:sym typeface="Cambria"/>
              </a:rPr>
              <a:t>Injured axons undergo swelling (called </a:t>
            </a:r>
            <a:r>
              <a:rPr b="1" i="1" lang="en-US" sz="1200" u="none" cap="none" strike="noStrike">
                <a:solidFill>
                  <a:srgbClr val="C00000"/>
                </a:solidFill>
                <a:latin typeface="Cambria"/>
                <a:ea typeface="Cambria"/>
                <a:cs typeface="Cambria"/>
                <a:sym typeface="Cambria"/>
              </a:rPr>
              <a:t>spheroids</a:t>
            </a:r>
            <a:r>
              <a:rPr b="0" i="0" lang="en-US" sz="1200" u="none" cap="none" strike="noStrike">
                <a:solidFill>
                  <a:schemeClr val="dk1"/>
                </a:solidFill>
                <a:latin typeface="Cambria"/>
                <a:ea typeface="Cambria"/>
                <a:cs typeface="Cambria"/>
                <a:sym typeface="Cambria"/>
              </a:rPr>
              <a:t>) and show disruption of axonal transport.</a:t>
            </a:r>
            <a:endParaRPr b="0" i="0" sz="12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sp>
        <p:nvSpPr>
          <p:cNvPr id="250" name="Google Shape;250;p30"/>
          <p:cNvSpPr txBox="1"/>
          <p:nvPr/>
        </p:nvSpPr>
        <p:spPr>
          <a:xfrm>
            <a:off x="159319" y="1453043"/>
            <a:ext cx="7156200" cy="4602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900"/>
              </a:spcBef>
              <a:spcAft>
                <a:spcPts val="0"/>
              </a:spcAft>
              <a:buClr>
                <a:schemeClr val="dk1"/>
              </a:buClr>
              <a:buSzPts val="1100"/>
              <a:buFont typeface="Arial"/>
              <a:buNone/>
            </a:pPr>
            <a:r>
              <a:rPr b="1" i="0" lang="en-US" sz="1800" u="none" cap="none" strike="noStrike">
                <a:solidFill>
                  <a:srgbClr val="75B1BD"/>
                </a:solidFill>
                <a:latin typeface="Cambria"/>
                <a:ea typeface="Cambria"/>
                <a:cs typeface="Cambria"/>
                <a:sym typeface="Cambria"/>
              </a:rPr>
              <a:t>•How can we see it? </a:t>
            </a:r>
            <a:r>
              <a:rPr b="0" i="0" lang="en-US" sz="1200" u="none" cap="none" strike="noStrike">
                <a:solidFill>
                  <a:schemeClr val="dk1"/>
                </a:solidFill>
                <a:latin typeface="Cambria"/>
                <a:ea typeface="Cambria"/>
                <a:cs typeface="Cambria"/>
                <a:sym typeface="Cambria"/>
              </a:rPr>
              <a:t>Evidence of injury can be highlighted by :</a:t>
            </a:r>
            <a:endParaRPr b="0" i="0" sz="12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sp>
        <p:nvSpPr>
          <p:cNvPr id="251" name="Google Shape;251;p30"/>
          <p:cNvSpPr txBox="1"/>
          <p:nvPr/>
        </p:nvSpPr>
        <p:spPr>
          <a:xfrm>
            <a:off x="418500" y="2029675"/>
            <a:ext cx="6402900" cy="1297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sp>
        <p:nvSpPr>
          <p:cNvPr id="252" name="Google Shape;252;p30"/>
          <p:cNvSpPr/>
          <p:nvPr/>
        </p:nvSpPr>
        <p:spPr>
          <a:xfrm>
            <a:off x="2946613" y="1952040"/>
            <a:ext cx="2276100" cy="620400"/>
          </a:xfrm>
          <a:prstGeom prst="homePlate">
            <a:avLst>
              <a:gd fmla="val 50000" name="adj"/>
            </a:avLst>
          </a:prstGeom>
          <a:solidFill>
            <a:srgbClr val="A4CCD4"/>
          </a:solidFill>
          <a:ln cap="flat" cmpd="sng" w="9525">
            <a:solidFill>
              <a:srgbClr val="D5E7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US" sz="1200" u="none" cap="none" strike="noStrike">
                <a:solidFill>
                  <a:schemeClr val="dk1"/>
                </a:solidFill>
                <a:latin typeface="Cambria"/>
                <a:ea typeface="Cambria"/>
                <a:cs typeface="Cambria"/>
                <a:sym typeface="Cambria"/>
              </a:rPr>
              <a:t>2) silver staining</a:t>
            </a:r>
            <a:endParaRPr b="1" i="0" sz="1200" u="none" cap="none" strike="noStrike">
              <a:solidFill>
                <a:schemeClr val="dk1"/>
              </a:solidFill>
              <a:latin typeface="Cambria"/>
              <a:ea typeface="Cambria"/>
              <a:cs typeface="Cambria"/>
              <a:sym typeface="Cambria"/>
            </a:endParaRPr>
          </a:p>
        </p:txBody>
      </p:sp>
      <p:sp>
        <p:nvSpPr>
          <p:cNvPr id="253" name="Google Shape;253;p30"/>
          <p:cNvSpPr/>
          <p:nvPr/>
        </p:nvSpPr>
        <p:spPr>
          <a:xfrm rot="10800000">
            <a:off x="92586" y="1958752"/>
            <a:ext cx="2845200" cy="606900"/>
          </a:xfrm>
          <a:prstGeom prst="homePlate">
            <a:avLst>
              <a:gd fmla="val 50000" name="adj"/>
            </a:avLst>
          </a:prstGeom>
          <a:solidFill>
            <a:srgbClr val="A4CCD4"/>
          </a:solidFill>
          <a:ln cap="flat" cmpd="sng" w="9525">
            <a:solidFill>
              <a:srgbClr val="D5E7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dk1"/>
              </a:buClr>
              <a:buSzPts val="1200"/>
              <a:buFont typeface="Cambria"/>
              <a:buNone/>
            </a:pPr>
            <a:r>
              <a:t/>
            </a:r>
            <a:endParaRPr b="1" i="0" sz="1200" u="none" cap="none" strike="noStrike">
              <a:solidFill>
                <a:srgbClr val="C00000"/>
              </a:solidFill>
              <a:latin typeface="Cambria"/>
              <a:ea typeface="Cambria"/>
              <a:cs typeface="Cambria"/>
              <a:sym typeface="Cambria"/>
            </a:endParaRPr>
          </a:p>
          <a:p>
            <a:pPr indent="0" lvl="0" marL="0" marR="0" rtl="0" algn="l">
              <a:lnSpc>
                <a:spcPct val="115000"/>
              </a:lnSpc>
              <a:spcBef>
                <a:spcPts val="0"/>
              </a:spcBef>
              <a:spcAft>
                <a:spcPts val="0"/>
              </a:spcAft>
              <a:buClr>
                <a:schemeClr val="dk1"/>
              </a:buClr>
              <a:buSzPts val="1100"/>
              <a:buFont typeface="Arial"/>
              <a:buNone/>
            </a:pPr>
            <a:r>
              <a:t/>
            </a:r>
            <a:endParaRPr b="0" i="0" sz="12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800" u="none" cap="none" strike="noStrike">
              <a:solidFill>
                <a:schemeClr val="dk1"/>
              </a:solidFill>
              <a:latin typeface="Cambria"/>
              <a:ea typeface="Cambria"/>
              <a:cs typeface="Cambria"/>
              <a:sym typeface="Cambria"/>
            </a:endParaRPr>
          </a:p>
        </p:txBody>
      </p:sp>
      <p:sp>
        <p:nvSpPr>
          <p:cNvPr id="254" name="Google Shape;254;p30"/>
          <p:cNvSpPr/>
          <p:nvPr/>
        </p:nvSpPr>
        <p:spPr>
          <a:xfrm>
            <a:off x="4720747" y="3726350"/>
            <a:ext cx="1575900" cy="1575900"/>
          </a:xfrm>
          <a:prstGeom prst="ellipse">
            <a:avLst/>
          </a:prstGeom>
          <a:solidFill>
            <a:srgbClr val="A4CCD4"/>
          </a:solidFill>
          <a:ln cap="flat" cmpd="sng" w="28575">
            <a:solidFill>
              <a:srgbClr val="A4CCD4"/>
            </a:solidFill>
            <a:prstDash val="solid"/>
            <a:round/>
            <a:headEnd len="sm" w="sm" type="none"/>
            <a:tailEnd len="sm" w="sm" type="none"/>
          </a:ln>
        </p:spPr>
        <p:txBody>
          <a:bodyPr anchorCtr="0" anchor="ctr" bIns="77700" lIns="77700" spcFirstLastPara="1" rIns="77700" wrap="square" tIns="77700">
            <a:noAutofit/>
          </a:bodyPr>
          <a:lstStyle/>
          <a:p>
            <a:pPr indent="0" lvl="0" marL="0" marR="0" rtl="0" algn="ctr">
              <a:lnSpc>
                <a:spcPct val="100000"/>
              </a:lnSpc>
              <a:spcBef>
                <a:spcPts val="0"/>
              </a:spcBef>
              <a:spcAft>
                <a:spcPts val="0"/>
              </a:spcAft>
              <a:buClr>
                <a:schemeClr val="dk1"/>
              </a:buClr>
              <a:buSzPts val="1800"/>
              <a:buFont typeface="Cambria"/>
              <a:buNone/>
            </a:pPr>
            <a:r>
              <a:t/>
            </a:r>
            <a:endParaRPr b="0" i="0" sz="1800" u="none" cap="none" strike="noStrike">
              <a:solidFill>
                <a:schemeClr val="lt1"/>
              </a:solidFill>
              <a:latin typeface="Cambria"/>
              <a:ea typeface="Cambria"/>
              <a:cs typeface="Cambria"/>
              <a:sym typeface="Cambria"/>
            </a:endParaRPr>
          </a:p>
        </p:txBody>
      </p:sp>
      <p:sp>
        <p:nvSpPr>
          <p:cNvPr id="255" name="Google Shape;255;p30"/>
          <p:cNvSpPr txBox="1"/>
          <p:nvPr/>
        </p:nvSpPr>
        <p:spPr>
          <a:xfrm>
            <a:off x="260732" y="1848607"/>
            <a:ext cx="2685900" cy="706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US" sz="1200" u="none" cap="none" strike="noStrike">
                <a:solidFill>
                  <a:schemeClr val="dk1"/>
                </a:solidFill>
                <a:latin typeface="Cambria"/>
                <a:ea typeface="Cambria"/>
                <a:cs typeface="Cambria"/>
                <a:sym typeface="Cambria"/>
              </a:rPr>
              <a:t>1- immunohistochemistry</a:t>
            </a:r>
            <a:r>
              <a:rPr b="0" i="0" lang="en-US" sz="1200" u="none" cap="none" strike="noStrike">
                <a:solidFill>
                  <a:schemeClr val="dk1"/>
                </a:solidFill>
                <a:latin typeface="Cambria"/>
                <a:ea typeface="Cambria"/>
                <a:cs typeface="Cambria"/>
                <a:sym typeface="Cambria"/>
              </a:rPr>
              <a:t> for axonally transported proteins </a:t>
            </a:r>
            <a:r>
              <a:rPr b="0" i="0" lang="en-US" sz="1200" u="none" cap="none" strike="noStrike">
                <a:solidFill>
                  <a:srgbClr val="C00000"/>
                </a:solidFill>
                <a:latin typeface="Cambria"/>
                <a:ea typeface="Cambria"/>
                <a:cs typeface="Cambria"/>
                <a:sym typeface="Cambria"/>
              </a:rPr>
              <a:t>such </a:t>
            </a:r>
            <a:r>
              <a:rPr b="1" i="0" lang="en-US" sz="1200" u="none" cap="none" strike="noStrike">
                <a:solidFill>
                  <a:srgbClr val="C00000"/>
                </a:solidFill>
                <a:latin typeface="Cambria"/>
                <a:ea typeface="Cambria"/>
                <a:cs typeface="Cambria"/>
                <a:sym typeface="Cambria"/>
              </a:rPr>
              <a:t>as amyloid precursor protein.</a:t>
            </a:r>
            <a:endParaRPr b="1" i="0" sz="1200" u="none" cap="none" strike="noStrike">
              <a:solidFill>
                <a:srgbClr val="C00000"/>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sp>
        <p:nvSpPr>
          <p:cNvPr id="256" name="Google Shape;256;p30"/>
          <p:cNvSpPr txBox="1"/>
          <p:nvPr/>
        </p:nvSpPr>
        <p:spPr>
          <a:xfrm>
            <a:off x="66775" y="2882500"/>
            <a:ext cx="2896800" cy="7533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900"/>
              </a:spcBef>
              <a:spcAft>
                <a:spcPts val="0"/>
              </a:spcAft>
              <a:buClr>
                <a:srgbClr val="75B1BD"/>
              </a:buClr>
              <a:buSzPts val="1800"/>
              <a:buFont typeface="Cambria"/>
              <a:buNone/>
            </a:pPr>
            <a:r>
              <a:rPr b="0" i="0" lang="en-US" sz="1800" u="none" cap="none" strike="noStrike">
                <a:solidFill>
                  <a:srgbClr val="75B1BD"/>
                </a:solidFill>
                <a:latin typeface="Cambria"/>
                <a:ea typeface="Cambria"/>
                <a:cs typeface="Cambria"/>
                <a:sym typeface="Cambria"/>
              </a:rPr>
              <a:t>•</a:t>
            </a:r>
            <a:r>
              <a:rPr b="1" i="0" lang="en-US" sz="1800" u="none" cap="none" strike="noStrike">
                <a:solidFill>
                  <a:srgbClr val="75B1BD"/>
                </a:solidFill>
                <a:latin typeface="Cambria"/>
                <a:ea typeface="Cambria"/>
                <a:cs typeface="Cambria"/>
                <a:sym typeface="Cambria"/>
              </a:rPr>
              <a:t>It leads to </a:t>
            </a:r>
            <a:r>
              <a:rPr b="1" i="0" lang="en-US" sz="1800" u="none" cap="none" strike="noStrike">
                <a:solidFill>
                  <a:srgbClr val="FF0000"/>
                </a:solidFill>
                <a:latin typeface="Cambria"/>
                <a:ea typeface="Cambria"/>
                <a:cs typeface="Cambria"/>
                <a:sym typeface="Cambria"/>
              </a:rPr>
              <a:t>Central Chromatolysis</a:t>
            </a:r>
            <a:r>
              <a:rPr b="1" i="0" lang="en-US" sz="1800" u="none" cap="none" strike="noStrike">
                <a:solidFill>
                  <a:srgbClr val="75B1BD"/>
                </a:solidFill>
                <a:latin typeface="Cambria"/>
                <a:ea typeface="Cambria"/>
                <a:cs typeface="Cambria"/>
                <a:sym typeface="Cambria"/>
              </a:rPr>
              <a:t>, which is :</a:t>
            </a:r>
            <a:endParaRPr b="1" i="0" sz="1800" u="none" cap="none" strike="noStrike">
              <a:solidFill>
                <a:srgbClr val="75B1BD"/>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sp>
        <p:nvSpPr>
          <p:cNvPr id="257" name="Google Shape;257;p30"/>
          <p:cNvSpPr txBox="1"/>
          <p:nvPr/>
        </p:nvSpPr>
        <p:spPr>
          <a:xfrm>
            <a:off x="4756389" y="3865743"/>
            <a:ext cx="1516586" cy="1312264"/>
          </a:xfrm>
          <a:prstGeom prst="rect">
            <a:avLst/>
          </a:prstGeom>
          <a:noFill/>
          <a:ln>
            <a:noFill/>
          </a:ln>
        </p:spPr>
        <p:txBody>
          <a:bodyPr anchorCtr="0" anchor="ctr" bIns="77700" lIns="77700" spcFirstLastPara="1" rIns="77700" wrap="square" tIns="77700">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chemeClr val="dk1"/>
                </a:solidFill>
                <a:latin typeface="Cambria"/>
                <a:ea typeface="Cambria"/>
                <a:cs typeface="Cambria"/>
                <a:sym typeface="Cambria"/>
              </a:rPr>
              <a:t>•</a:t>
            </a:r>
            <a:r>
              <a:rPr b="1" i="0" lang="en-US" sz="1200" u="none" cap="none" strike="noStrike">
                <a:solidFill>
                  <a:schemeClr val="lt1"/>
                </a:solidFill>
                <a:latin typeface="Cambria"/>
                <a:ea typeface="Cambria"/>
                <a:cs typeface="Cambria"/>
                <a:sym typeface="Cambria"/>
              </a:rPr>
              <a:t>dispersion of ​ Nissl substance​</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200"/>
              <a:buFont typeface="Arial"/>
              <a:buNone/>
            </a:pPr>
            <a:r>
              <a:rPr b="1" i="0" lang="en-US" sz="1200" u="none" cap="none" strike="noStrike">
                <a:solidFill>
                  <a:schemeClr val="lt1"/>
                </a:solidFill>
                <a:latin typeface="Cambria"/>
                <a:ea typeface="Cambria"/>
                <a:cs typeface="Cambria"/>
                <a:sym typeface="Cambria"/>
              </a:rPr>
              <a:t> (from the center of the cell to the periphery)</a:t>
            </a:r>
            <a:endParaRPr b="0" i="0" sz="1200" u="none" cap="none" strike="noStrike">
              <a:solidFill>
                <a:schemeClr val="lt1"/>
              </a:solidFill>
              <a:latin typeface="Roboto"/>
              <a:ea typeface="Roboto"/>
              <a:cs typeface="Roboto"/>
              <a:sym typeface="Roboto"/>
            </a:endParaRPr>
          </a:p>
        </p:txBody>
      </p:sp>
      <p:sp>
        <p:nvSpPr>
          <p:cNvPr id="258" name="Google Shape;258;p30"/>
          <p:cNvSpPr/>
          <p:nvPr/>
        </p:nvSpPr>
        <p:spPr>
          <a:xfrm>
            <a:off x="3231854" y="3707411"/>
            <a:ext cx="1575900" cy="1575900"/>
          </a:xfrm>
          <a:prstGeom prst="ellipse">
            <a:avLst/>
          </a:prstGeom>
          <a:solidFill>
            <a:srgbClr val="D5E7EB"/>
          </a:solidFill>
          <a:ln cap="flat" cmpd="sng" w="28575">
            <a:solidFill>
              <a:srgbClr val="D5E7EB"/>
            </a:solidFill>
            <a:prstDash val="solid"/>
            <a:round/>
            <a:headEnd len="sm" w="sm" type="none"/>
            <a:tailEnd len="sm" w="sm" type="none"/>
          </a:ln>
        </p:spPr>
        <p:txBody>
          <a:bodyPr anchorCtr="0" anchor="ctr" bIns="77700" lIns="77700" spcFirstLastPara="1" rIns="77700" wrap="square" tIns="77700">
            <a:noAutofit/>
          </a:bodyPr>
          <a:lstStyle/>
          <a:p>
            <a:pPr indent="0" lvl="0" marL="0" marR="0" rtl="0" algn="ctr">
              <a:lnSpc>
                <a:spcPct val="100000"/>
              </a:lnSpc>
              <a:spcBef>
                <a:spcPts val="0"/>
              </a:spcBef>
              <a:spcAft>
                <a:spcPts val="0"/>
              </a:spcAft>
              <a:buClr>
                <a:schemeClr val="dk1"/>
              </a:buClr>
              <a:buSzPts val="1800"/>
              <a:buFont typeface="Cambria"/>
              <a:buNone/>
            </a:pPr>
            <a:r>
              <a:t/>
            </a:r>
            <a:endParaRPr b="0" i="0" sz="1800" u="none" cap="none" strike="noStrike">
              <a:solidFill>
                <a:schemeClr val="lt1"/>
              </a:solidFill>
              <a:latin typeface="Cambria"/>
              <a:ea typeface="Cambria"/>
              <a:cs typeface="Cambria"/>
              <a:sym typeface="Cambria"/>
            </a:endParaRPr>
          </a:p>
        </p:txBody>
      </p:sp>
      <p:grpSp>
        <p:nvGrpSpPr>
          <p:cNvPr id="259" name="Google Shape;259;p30"/>
          <p:cNvGrpSpPr/>
          <p:nvPr/>
        </p:nvGrpSpPr>
        <p:grpSpPr>
          <a:xfrm>
            <a:off x="1837062" y="3733925"/>
            <a:ext cx="1575900" cy="1575900"/>
            <a:chOff x="2834102" y="1644762"/>
            <a:chExt cx="1854000" cy="1854000"/>
          </a:xfrm>
        </p:grpSpPr>
        <p:sp>
          <p:nvSpPr>
            <p:cNvPr id="260" name="Google Shape;260;p30"/>
            <p:cNvSpPr/>
            <p:nvPr/>
          </p:nvSpPr>
          <p:spPr>
            <a:xfrm>
              <a:off x="2834102" y="1644762"/>
              <a:ext cx="1854000" cy="1854000"/>
            </a:xfrm>
            <a:prstGeom prst="ellipse">
              <a:avLst/>
            </a:prstGeom>
            <a:solidFill>
              <a:srgbClr val="A4CCD4"/>
            </a:solidFill>
            <a:ln cap="flat" cmpd="sng" w="28575">
              <a:solidFill>
                <a:srgbClr val="A4CCD4"/>
              </a:solidFill>
              <a:prstDash val="solid"/>
              <a:round/>
              <a:headEnd len="sm" w="sm" type="none"/>
              <a:tailEnd len="sm" w="sm" type="none"/>
            </a:ln>
          </p:spPr>
          <p:txBody>
            <a:bodyPr anchorCtr="0" anchor="ctr" bIns="77700" lIns="77700" spcFirstLastPara="1" rIns="77700" wrap="square" tIns="77700">
              <a:noAutofit/>
            </a:bodyPr>
            <a:lstStyle/>
            <a:p>
              <a:pPr indent="0" lvl="0" marL="0" marR="0" rtl="0" algn="ctr">
                <a:lnSpc>
                  <a:spcPct val="100000"/>
                </a:lnSpc>
                <a:spcBef>
                  <a:spcPts val="0"/>
                </a:spcBef>
                <a:spcAft>
                  <a:spcPts val="0"/>
                </a:spcAft>
                <a:buClr>
                  <a:schemeClr val="dk1"/>
                </a:buClr>
                <a:buSzPts val="1200"/>
                <a:buFont typeface="Cambria"/>
                <a:buNone/>
              </a:pPr>
              <a:r>
                <a:t/>
              </a:r>
              <a:endParaRPr b="0" i="0" sz="1200" u="none" cap="none" strike="noStrike">
                <a:solidFill>
                  <a:schemeClr val="lt1"/>
                </a:solidFill>
                <a:latin typeface="Cambria"/>
                <a:ea typeface="Cambria"/>
                <a:cs typeface="Cambria"/>
                <a:sym typeface="Cambria"/>
              </a:endParaRPr>
            </a:p>
          </p:txBody>
        </p:sp>
        <p:sp>
          <p:nvSpPr>
            <p:cNvPr id="261" name="Google Shape;261;p30"/>
            <p:cNvSpPr txBox="1"/>
            <p:nvPr/>
          </p:nvSpPr>
          <p:spPr>
            <a:xfrm>
              <a:off x="3214500" y="2384497"/>
              <a:ext cx="1363500" cy="521400"/>
            </a:xfrm>
            <a:prstGeom prst="rect">
              <a:avLst/>
            </a:prstGeom>
            <a:noFill/>
            <a:ln>
              <a:noFill/>
            </a:ln>
          </p:spPr>
          <p:txBody>
            <a:bodyPr anchorCtr="0" anchor="ctr" bIns="77700" lIns="77700" spcFirstLastPara="1" rIns="77700" wrap="square" tIns="77700">
              <a:noAutofit/>
            </a:bodyPr>
            <a:lstStyle/>
            <a:p>
              <a:pPr indent="0" lvl="0" marL="0" marR="0" rtl="0" algn="l">
                <a:lnSpc>
                  <a:spcPct val="115000"/>
                </a:lnSpc>
                <a:spcBef>
                  <a:spcPts val="0"/>
                </a:spcBef>
                <a:spcAft>
                  <a:spcPts val="0"/>
                </a:spcAft>
                <a:buClr>
                  <a:schemeClr val="dk1"/>
                </a:buClr>
                <a:buSzPts val="1100"/>
                <a:buFont typeface="Arial"/>
                <a:buNone/>
              </a:pPr>
              <a:r>
                <a:rPr b="1" i="0" lang="en-US" sz="1200" u="none" cap="none" strike="noStrike">
                  <a:solidFill>
                    <a:schemeClr val="dk1"/>
                  </a:solidFill>
                  <a:latin typeface="Cambria"/>
                  <a:ea typeface="Cambria"/>
                  <a:cs typeface="Cambria"/>
                  <a:sym typeface="Cambria"/>
                </a:rPr>
                <a:t>peripheral displacement of the nucleus</a:t>
              </a:r>
              <a:endParaRPr b="1" i="0" sz="1200" u="none" cap="none" strike="noStrike">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chemeClr val="dk1"/>
                </a:buClr>
                <a:buSzPts val="1800"/>
                <a:buFont typeface="Cambria"/>
                <a:buNone/>
              </a:pPr>
              <a:r>
                <a:t/>
              </a:r>
              <a:endParaRPr b="1" i="0" sz="1800" u="none" cap="none" strike="noStrike">
                <a:solidFill>
                  <a:schemeClr val="dk1"/>
                </a:solidFill>
                <a:latin typeface="Cambria"/>
                <a:ea typeface="Cambria"/>
                <a:cs typeface="Cambria"/>
                <a:sym typeface="Cambria"/>
              </a:endParaRPr>
            </a:p>
          </p:txBody>
        </p:sp>
      </p:grpSp>
      <p:grpSp>
        <p:nvGrpSpPr>
          <p:cNvPr id="262" name="Google Shape;262;p30"/>
          <p:cNvGrpSpPr/>
          <p:nvPr/>
        </p:nvGrpSpPr>
        <p:grpSpPr>
          <a:xfrm>
            <a:off x="428938" y="3707421"/>
            <a:ext cx="1575900" cy="1575900"/>
            <a:chOff x="1212300" y="1644762"/>
            <a:chExt cx="1854000" cy="1854000"/>
          </a:xfrm>
        </p:grpSpPr>
        <p:sp>
          <p:nvSpPr>
            <p:cNvPr id="263" name="Google Shape;263;p30"/>
            <p:cNvSpPr/>
            <p:nvPr/>
          </p:nvSpPr>
          <p:spPr>
            <a:xfrm>
              <a:off x="1212300" y="1644762"/>
              <a:ext cx="1854000" cy="1854000"/>
            </a:xfrm>
            <a:prstGeom prst="ellipse">
              <a:avLst/>
            </a:prstGeom>
            <a:solidFill>
              <a:srgbClr val="D5E7EB"/>
            </a:solidFill>
            <a:ln cap="flat" cmpd="sng" w="28575">
              <a:solidFill>
                <a:srgbClr val="D5E7EB"/>
              </a:solidFill>
              <a:prstDash val="solid"/>
              <a:round/>
              <a:headEnd len="sm" w="sm" type="none"/>
              <a:tailEnd len="sm" w="sm" type="none"/>
            </a:ln>
          </p:spPr>
          <p:txBody>
            <a:bodyPr anchorCtr="0" anchor="ctr" bIns="77700" lIns="77700" spcFirstLastPara="1" rIns="77700" wrap="square" tIns="77700">
              <a:noAutofit/>
            </a:bodyPr>
            <a:lstStyle/>
            <a:p>
              <a:pPr indent="0" lvl="0" marL="0" marR="0" rtl="0" algn="ctr">
                <a:lnSpc>
                  <a:spcPct val="100000"/>
                </a:lnSpc>
                <a:spcBef>
                  <a:spcPts val="0"/>
                </a:spcBef>
                <a:spcAft>
                  <a:spcPts val="0"/>
                </a:spcAft>
                <a:buClr>
                  <a:schemeClr val="dk1"/>
                </a:buClr>
                <a:buSzPts val="1800"/>
                <a:buFont typeface="Cambria"/>
                <a:buNone/>
              </a:pPr>
              <a:r>
                <a:t/>
              </a:r>
              <a:endParaRPr b="0" i="0" sz="1800" u="none" cap="none" strike="noStrike">
                <a:solidFill>
                  <a:srgbClr val="F7FAFB"/>
                </a:solidFill>
                <a:latin typeface="Cambria"/>
                <a:ea typeface="Cambria"/>
                <a:cs typeface="Cambria"/>
                <a:sym typeface="Cambria"/>
              </a:endParaRPr>
            </a:p>
          </p:txBody>
        </p:sp>
        <p:sp>
          <p:nvSpPr>
            <p:cNvPr id="264" name="Google Shape;264;p30"/>
            <p:cNvSpPr txBox="1"/>
            <p:nvPr/>
          </p:nvSpPr>
          <p:spPr>
            <a:xfrm>
              <a:off x="1501841" y="2378949"/>
              <a:ext cx="1351389" cy="624141"/>
            </a:xfrm>
            <a:prstGeom prst="rect">
              <a:avLst/>
            </a:prstGeom>
            <a:solidFill>
              <a:srgbClr val="D5E7EB"/>
            </a:solidFill>
            <a:ln cap="flat" cmpd="sng" w="9525">
              <a:solidFill>
                <a:srgbClr val="D5E7EB"/>
              </a:solidFill>
              <a:prstDash val="solid"/>
              <a:round/>
              <a:headEnd len="sm" w="sm" type="none"/>
              <a:tailEnd len="sm" w="sm" type="none"/>
            </a:ln>
          </p:spPr>
          <p:txBody>
            <a:bodyPr anchorCtr="0" anchor="ctr" bIns="77700" lIns="77700" spcFirstLastPara="1" rIns="77700" wrap="square" tIns="77700">
              <a:noAutofit/>
            </a:bodyPr>
            <a:lstStyle/>
            <a:p>
              <a:pPr indent="0" lvl="0" marL="0" marR="0" rtl="0" algn="ctr">
                <a:lnSpc>
                  <a:spcPct val="115000"/>
                </a:lnSpc>
                <a:spcBef>
                  <a:spcPts val="0"/>
                </a:spcBef>
                <a:spcAft>
                  <a:spcPts val="0"/>
                </a:spcAft>
                <a:buClr>
                  <a:schemeClr val="dk1"/>
                </a:buClr>
                <a:buSzPts val="1200"/>
                <a:buFont typeface="Cambria"/>
                <a:buNone/>
              </a:pPr>
              <a:r>
                <a:rPr b="1" i="0" lang="en-US" sz="1200" u="none" cap="none" strike="noStrike">
                  <a:solidFill>
                    <a:schemeClr val="dk1"/>
                  </a:solidFill>
                  <a:latin typeface="Cambria"/>
                  <a:ea typeface="Cambria"/>
                  <a:cs typeface="Cambria"/>
                  <a:sym typeface="Cambria"/>
                </a:rPr>
                <a:t>cell body enlargement and rounding</a:t>
              </a:r>
              <a:endParaRPr b="1" i="0" sz="1200" u="none" cap="none" strike="noStrike">
                <a:solidFill>
                  <a:schemeClr val="dk1"/>
                </a:solidFill>
                <a:latin typeface="Cambria"/>
                <a:ea typeface="Cambria"/>
                <a:cs typeface="Cambria"/>
                <a:sym typeface="Cambria"/>
              </a:endParaRPr>
            </a:p>
            <a:p>
              <a:pPr indent="0" lvl="0" marL="0" marR="0" rtl="0" algn="ctr">
                <a:lnSpc>
                  <a:spcPct val="115000"/>
                </a:lnSpc>
                <a:spcBef>
                  <a:spcPts val="0"/>
                </a:spcBef>
                <a:spcAft>
                  <a:spcPts val="0"/>
                </a:spcAft>
                <a:buClr>
                  <a:srgbClr val="F7FAFB"/>
                </a:buClr>
                <a:buSzPts val="1800"/>
                <a:buFont typeface="Roboto"/>
                <a:buNone/>
              </a:pPr>
              <a:r>
                <a:rPr b="0" i="0" lang="en-US" sz="1800" u="none" cap="none" strike="noStrike">
                  <a:solidFill>
                    <a:srgbClr val="F7FAFB"/>
                  </a:solidFill>
                  <a:latin typeface="Roboto"/>
                  <a:ea typeface="Roboto"/>
                  <a:cs typeface="Roboto"/>
                  <a:sym typeface="Roboto"/>
                </a:rPr>
                <a:t> </a:t>
              </a:r>
              <a:endParaRPr b="0" i="0" sz="1800" u="none" cap="none" strike="noStrike">
                <a:solidFill>
                  <a:srgbClr val="F7FAFB"/>
                </a:solidFill>
                <a:latin typeface="Roboto"/>
                <a:ea typeface="Roboto"/>
                <a:cs typeface="Roboto"/>
                <a:sym typeface="Roboto"/>
              </a:endParaRPr>
            </a:p>
          </p:txBody>
        </p:sp>
      </p:grpSp>
      <p:sp>
        <p:nvSpPr>
          <p:cNvPr id="265" name="Google Shape;265;p30"/>
          <p:cNvSpPr txBox="1"/>
          <p:nvPr/>
        </p:nvSpPr>
        <p:spPr>
          <a:xfrm>
            <a:off x="475963" y="5618267"/>
            <a:ext cx="6493563" cy="725383"/>
          </a:xfrm>
          <a:prstGeom prst="rect">
            <a:avLst/>
          </a:prstGeom>
          <a:noFill/>
          <a:ln cap="flat" cmpd="sng" w="9525">
            <a:solidFill>
              <a:srgbClr val="75B1BD"/>
            </a:solidFill>
            <a:prstDash val="lgDashDot"/>
            <a:round/>
            <a:headEnd len="sm" w="sm" type="none"/>
            <a:tailEnd len="sm" w="sm" type="none"/>
          </a:ln>
        </p:spPr>
        <p:txBody>
          <a:bodyPr anchorCtr="0" anchor="t" bIns="91425" lIns="91425" spcFirstLastPara="1" rIns="91425" wrap="square" tIns="91425">
            <a:noAutofit/>
          </a:bodyPr>
          <a:lstStyle/>
          <a:p>
            <a:pPr indent="0" lvl="0" marL="0" marR="0" rtl="0" algn="l">
              <a:lnSpc>
                <a:spcPct val="90000"/>
              </a:lnSpc>
              <a:spcBef>
                <a:spcPts val="900"/>
              </a:spcBef>
              <a:spcAft>
                <a:spcPts val="0"/>
              </a:spcAft>
              <a:buClr>
                <a:schemeClr val="dk1"/>
              </a:buClr>
              <a:buSzPts val="1100"/>
              <a:buFont typeface="Arial"/>
              <a:buNone/>
            </a:pPr>
            <a:r>
              <a:rPr b="0" i="0" lang="en-US" sz="1200" u="none" cap="none" strike="noStrike">
                <a:solidFill>
                  <a:srgbClr val="A6A6A6"/>
                </a:solidFill>
                <a:latin typeface="Cambria"/>
                <a:ea typeface="Cambria"/>
                <a:cs typeface="Cambria"/>
                <a:sym typeface="Cambria"/>
              </a:rPr>
              <a:t>(remember! Here is the difference in red neurons it disappears), and dispersion of Nissl substance (from the center of the cell to the periphery, so-called </a:t>
            </a:r>
            <a:r>
              <a:rPr b="0" i="0" lang="en-US" sz="1200" u="sng" cap="none" strike="noStrike">
                <a:solidFill>
                  <a:srgbClr val="A6A6A6"/>
                </a:solidFill>
                <a:latin typeface="Cambria"/>
                <a:ea typeface="Cambria"/>
                <a:cs typeface="Cambria"/>
                <a:sym typeface="Cambria"/>
              </a:rPr>
              <a:t>central chromatolysis</a:t>
            </a:r>
            <a:r>
              <a:rPr b="0" i="0" lang="en-US" sz="1200" u="none" cap="none" strike="noStrike">
                <a:solidFill>
                  <a:srgbClr val="A6A6A6"/>
                </a:solidFill>
                <a:latin typeface="Cambria"/>
                <a:ea typeface="Cambria"/>
                <a:cs typeface="Cambria"/>
                <a:sym typeface="Cambria"/>
              </a:rPr>
              <a:t>).</a:t>
            </a:r>
            <a:endParaRPr b="0" i="0" sz="1200" u="none" cap="none" strike="noStrike">
              <a:solidFill>
                <a:srgbClr val="A6A6A6"/>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pic>
        <p:nvPicPr>
          <p:cNvPr id="266" name="Google Shape;266;p30"/>
          <p:cNvPicPr preferRelativeResize="0"/>
          <p:nvPr/>
        </p:nvPicPr>
        <p:blipFill rotWithShape="1">
          <a:blip r:embed="rId4">
            <a:alphaModFix/>
          </a:blip>
          <a:srcRect b="0" l="0" r="0" t="0"/>
          <a:stretch/>
        </p:blipFill>
        <p:spPr>
          <a:xfrm>
            <a:off x="675048" y="6922660"/>
            <a:ext cx="2896827" cy="1712382"/>
          </a:xfrm>
          <a:prstGeom prst="rect">
            <a:avLst/>
          </a:prstGeom>
          <a:noFill/>
          <a:ln>
            <a:noFill/>
          </a:ln>
        </p:spPr>
      </p:pic>
      <p:sp>
        <p:nvSpPr>
          <p:cNvPr id="267" name="Google Shape;267;p30"/>
          <p:cNvSpPr/>
          <p:nvPr/>
        </p:nvSpPr>
        <p:spPr>
          <a:xfrm>
            <a:off x="1249388" y="7813724"/>
            <a:ext cx="1072500" cy="753300"/>
          </a:xfrm>
          <a:prstGeom prst="donut">
            <a:avLst>
              <a:gd fmla="val 4901" name="adj"/>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pic>
        <p:nvPicPr>
          <p:cNvPr id="268" name="Google Shape;268;p30"/>
          <p:cNvPicPr preferRelativeResize="0"/>
          <p:nvPr/>
        </p:nvPicPr>
        <p:blipFill rotWithShape="1">
          <a:blip r:embed="rId5">
            <a:alphaModFix/>
          </a:blip>
          <a:srcRect b="0" l="0" r="0" t="0"/>
          <a:stretch/>
        </p:blipFill>
        <p:spPr>
          <a:xfrm>
            <a:off x="3886200" y="6850803"/>
            <a:ext cx="2819400" cy="1447800"/>
          </a:xfrm>
          <a:prstGeom prst="rect">
            <a:avLst/>
          </a:prstGeom>
          <a:noFill/>
          <a:ln>
            <a:noFill/>
          </a:ln>
        </p:spPr>
      </p:pic>
      <p:sp>
        <p:nvSpPr>
          <p:cNvPr id="269" name="Google Shape;269;p30"/>
          <p:cNvSpPr/>
          <p:nvPr/>
        </p:nvSpPr>
        <p:spPr>
          <a:xfrm>
            <a:off x="3430779" y="4223091"/>
            <a:ext cx="1272000" cy="4989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200"/>
              <a:buFont typeface="Arial"/>
              <a:buNone/>
            </a:pPr>
            <a:r>
              <a:rPr b="1" i="0" lang="en-US" sz="1200" u="none" cap="none" strike="noStrike">
                <a:solidFill>
                  <a:schemeClr val="dk1"/>
                </a:solidFill>
                <a:latin typeface="Cambria"/>
                <a:ea typeface="Cambria"/>
                <a:cs typeface="Cambria"/>
                <a:sym typeface="Cambria"/>
              </a:rPr>
              <a:t>enlargement of the nucleolus</a:t>
            </a:r>
            <a:endParaRPr b="1" i="0" sz="1200" u="none" cap="none" strike="noStrike">
              <a:solidFill>
                <a:schemeClr val="dk1"/>
              </a:solidFill>
              <a:latin typeface="Cambria"/>
              <a:ea typeface="Cambria"/>
              <a:cs typeface="Cambria"/>
              <a:sym typeface="Cambria"/>
            </a:endParaRPr>
          </a:p>
        </p:txBody>
      </p:sp>
      <p:pic>
        <p:nvPicPr>
          <p:cNvPr id="270" name="Google Shape;270;p30"/>
          <p:cNvPicPr preferRelativeResize="0"/>
          <p:nvPr/>
        </p:nvPicPr>
        <p:blipFill rotWithShape="1">
          <a:blip r:embed="rId6">
            <a:alphaModFix/>
          </a:blip>
          <a:srcRect b="0" l="0" r="0" t="0"/>
          <a:stretch/>
        </p:blipFill>
        <p:spPr>
          <a:xfrm>
            <a:off x="5570767" y="1283495"/>
            <a:ext cx="2069725" cy="1447800"/>
          </a:xfrm>
          <a:prstGeom prst="rect">
            <a:avLst/>
          </a:prstGeom>
          <a:noFill/>
          <a:ln>
            <a:noFill/>
          </a:ln>
        </p:spPr>
      </p:pic>
      <p:sp>
        <p:nvSpPr>
          <p:cNvPr id="271" name="Google Shape;271;p30"/>
          <p:cNvSpPr txBox="1"/>
          <p:nvPr/>
        </p:nvSpPr>
        <p:spPr>
          <a:xfrm>
            <a:off x="3489992" y="2742363"/>
            <a:ext cx="4150500" cy="624000"/>
          </a:xfrm>
          <a:prstGeom prst="rect">
            <a:avLst/>
          </a:prstGeom>
          <a:noFill/>
          <a:ln cap="flat" cmpd="sng" w="9525">
            <a:solidFill>
              <a:srgbClr val="45818E"/>
            </a:solidFill>
            <a:prstDash val="dash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mbria"/>
                <a:ea typeface="Cambria"/>
                <a:cs typeface="Cambria"/>
                <a:sym typeface="Cambria"/>
              </a:rPr>
              <a:t>Immunostains with antibodies to Beta Amyloid Precursor Protein (BAPP) can detect the axonal lesions in </a:t>
            </a:r>
            <a:r>
              <a:rPr b="0" i="0" lang="en-US" sz="1000" u="none" cap="none" strike="noStrike">
                <a:solidFill>
                  <a:srgbClr val="FF0000"/>
                </a:solidFill>
                <a:latin typeface="Cambria"/>
                <a:ea typeface="Cambria"/>
                <a:cs typeface="Cambria"/>
                <a:sym typeface="Cambria"/>
              </a:rPr>
              <a:t>2-3 hours</a:t>
            </a:r>
            <a:r>
              <a:rPr b="0" i="0" lang="en-US" sz="1000" u="none" cap="none" strike="noStrike">
                <a:solidFill>
                  <a:srgbClr val="000000"/>
                </a:solidFill>
                <a:latin typeface="Cambria"/>
                <a:ea typeface="Cambria"/>
                <a:cs typeface="Cambria"/>
                <a:sym typeface="Cambria"/>
              </a:rPr>
              <a:t> after the injury (diffuse axonal injury)</a:t>
            </a:r>
            <a:br>
              <a:rPr b="0" i="0" lang="en-US" sz="1000" u="none" cap="none" strike="noStrike">
                <a:solidFill>
                  <a:srgbClr val="000000"/>
                </a:solidFill>
                <a:latin typeface="Cambria"/>
                <a:ea typeface="Cambria"/>
                <a:cs typeface="Cambria"/>
                <a:sym typeface="Cambria"/>
              </a:rPr>
            </a:br>
            <a:endParaRPr b="0" i="0" sz="1000" u="none" cap="none" strike="noStrike">
              <a:solidFill>
                <a:srgbClr val="000000"/>
              </a:solidFill>
              <a:latin typeface="Cambria"/>
              <a:ea typeface="Cambria"/>
              <a:cs typeface="Cambria"/>
              <a:sym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pic>
        <p:nvPicPr>
          <p:cNvPr id="276" name="Google Shape;276;p31"/>
          <p:cNvPicPr preferRelativeResize="0"/>
          <p:nvPr/>
        </p:nvPicPr>
        <p:blipFill rotWithShape="1">
          <a:blip r:embed="rId3">
            <a:alphaModFix/>
          </a:blip>
          <a:srcRect b="0" l="0" r="0" t="0"/>
          <a:stretch/>
        </p:blipFill>
        <p:spPr>
          <a:xfrm>
            <a:off x="0" y="0"/>
            <a:ext cx="7772400" cy="623887"/>
          </a:xfrm>
          <a:prstGeom prst="rect">
            <a:avLst/>
          </a:prstGeom>
          <a:noFill/>
          <a:ln>
            <a:noFill/>
          </a:ln>
        </p:spPr>
      </p:pic>
      <p:sp>
        <p:nvSpPr>
          <p:cNvPr id="277" name="Google Shape;277;p31"/>
          <p:cNvSpPr txBox="1"/>
          <p:nvPr/>
        </p:nvSpPr>
        <p:spPr>
          <a:xfrm>
            <a:off x="757950" y="115125"/>
            <a:ext cx="60054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75B1BD"/>
              </a:buClr>
              <a:buSzPts val="2050"/>
              <a:buFont typeface="Cambria"/>
              <a:buNone/>
            </a:pPr>
            <a:r>
              <a:rPr b="1" i="0" lang="en-US" sz="2050" u="none" cap="none" strike="noStrike">
                <a:solidFill>
                  <a:srgbClr val="75B1BD"/>
                </a:solidFill>
                <a:latin typeface="Cambria"/>
                <a:ea typeface="Cambria"/>
                <a:cs typeface="Cambria"/>
                <a:sym typeface="Cambria"/>
              </a:rPr>
              <a:t>Diffuse axonal injury:</a:t>
            </a:r>
            <a:endParaRPr b="0" i="0" sz="1800" u="none" cap="none" strike="noStrike">
              <a:solidFill>
                <a:schemeClr val="dk1"/>
              </a:solidFill>
              <a:latin typeface="Cambria"/>
              <a:ea typeface="Cambria"/>
              <a:cs typeface="Cambria"/>
              <a:sym typeface="Cambria"/>
            </a:endParaRPr>
          </a:p>
        </p:txBody>
      </p:sp>
      <p:sp>
        <p:nvSpPr>
          <p:cNvPr id="278" name="Google Shape;278;p31"/>
          <p:cNvSpPr txBox="1"/>
          <p:nvPr/>
        </p:nvSpPr>
        <p:spPr>
          <a:xfrm>
            <a:off x="104625" y="593206"/>
            <a:ext cx="7009800" cy="624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900"/>
              </a:spcBef>
              <a:spcAft>
                <a:spcPts val="0"/>
              </a:spcAft>
              <a:buClr>
                <a:schemeClr val="dk1"/>
              </a:buClr>
              <a:buSzPts val="1100"/>
              <a:buFont typeface="Arial"/>
              <a:buNone/>
            </a:pPr>
            <a:r>
              <a:rPr b="0" i="0" lang="en-US" sz="1200" u="none" cap="none" strike="noStrike">
                <a:solidFill>
                  <a:schemeClr val="dk1"/>
                </a:solidFill>
                <a:latin typeface="Cambria"/>
                <a:ea typeface="Cambria"/>
                <a:cs typeface="Cambria"/>
                <a:sym typeface="Cambria"/>
              </a:rPr>
              <a:t>•Diffuse axonal injury (DAI) because of trauma can lead to coma. (May be associated with blood in brain and may not).</a:t>
            </a:r>
            <a:endParaRPr b="0" i="0" sz="12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sp>
        <p:nvSpPr>
          <p:cNvPr id="279" name="Google Shape;279;p31"/>
          <p:cNvSpPr/>
          <p:nvPr/>
        </p:nvSpPr>
        <p:spPr>
          <a:xfrm>
            <a:off x="397725" y="1461985"/>
            <a:ext cx="6716700" cy="780275"/>
          </a:xfrm>
          <a:prstGeom prst="roundRect">
            <a:avLst>
              <a:gd fmla="val 16667" name="adj"/>
            </a:avLst>
          </a:prstGeom>
          <a:solidFill>
            <a:schemeClr val="lt1"/>
          </a:solidFill>
          <a:ln cap="flat" cmpd="sng" w="12700">
            <a:solidFill>
              <a:srgbClr val="8ECADA"/>
            </a:solidFill>
            <a:prstDash val="lgDashDot"/>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0" i="0" lang="en-US" sz="1200" u="none" cap="none" strike="noStrike">
                <a:solidFill>
                  <a:schemeClr val="dk1"/>
                </a:solidFill>
                <a:latin typeface="Cambria"/>
                <a:ea typeface="Cambria"/>
                <a:cs typeface="Cambria"/>
                <a:sym typeface="Cambria"/>
              </a:rPr>
              <a:t>-As many as 50% of patients who develop coma shortly after trauma, even without cerebral contusions, are believed to have </a:t>
            </a:r>
            <a:r>
              <a:rPr b="1" i="0" lang="en-US" sz="1200" u="none" cap="none" strike="noStrike">
                <a:solidFill>
                  <a:schemeClr val="dk1"/>
                </a:solidFill>
                <a:latin typeface="Cambria"/>
                <a:ea typeface="Cambria"/>
                <a:cs typeface="Cambria"/>
                <a:sym typeface="Cambria"/>
              </a:rPr>
              <a:t>white matter damage</a:t>
            </a:r>
            <a:r>
              <a:rPr b="0" i="0" lang="en-US" sz="1200" u="none" cap="none" strike="noStrike">
                <a:solidFill>
                  <a:schemeClr val="dk1"/>
                </a:solidFill>
                <a:latin typeface="Cambria"/>
                <a:ea typeface="Cambria"/>
                <a:cs typeface="Cambria"/>
                <a:sym typeface="Cambria"/>
              </a:rPr>
              <a:t> and </a:t>
            </a:r>
            <a:r>
              <a:rPr b="1" i="0" lang="en-US" sz="1200" u="none" cap="none" strike="noStrike">
                <a:solidFill>
                  <a:schemeClr val="dk1"/>
                </a:solidFill>
                <a:latin typeface="Cambria"/>
                <a:ea typeface="Cambria"/>
                <a:cs typeface="Cambria"/>
                <a:sym typeface="Cambria"/>
              </a:rPr>
              <a:t>diffuse axonal injury.</a:t>
            </a:r>
            <a:r>
              <a:rPr b="0" i="0" lang="en-US" sz="1200" u="none" cap="none" strike="noStrike">
                <a:solidFill>
                  <a:schemeClr val="dk1"/>
                </a:solidFill>
                <a:latin typeface="Cambria"/>
                <a:ea typeface="Cambria"/>
                <a:cs typeface="Cambria"/>
                <a:sym typeface="Cambria"/>
              </a:rPr>
              <a:t> ‘</a:t>
            </a:r>
            <a:r>
              <a:rPr b="0" i="0" lang="en-US" sz="1200" u="none" cap="none" strike="noStrike">
                <a:solidFill>
                  <a:srgbClr val="A6A6A6"/>
                </a:solidFill>
                <a:latin typeface="Cambria"/>
                <a:ea typeface="Cambria"/>
                <a:cs typeface="Cambria"/>
                <a:sym typeface="Cambria"/>
              </a:rPr>
              <a:t>Both’</a:t>
            </a:r>
            <a:endParaRPr b="0" i="0" sz="1200" u="none" cap="none" strike="noStrike">
              <a:solidFill>
                <a:srgbClr val="A6A6A6"/>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sp>
        <p:nvSpPr>
          <p:cNvPr id="280" name="Google Shape;280;p31"/>
          <p:cNvSpPr/>
          <p:nvPr/>
        </p:nvSpPr>
        <p:spPr>
          <a:xfrm>
            <a:off x="397724" y="2402738"/>
            <a:ext cx="6716701" cy="829916"/>
          </a:xfrm>
          <a:prstGeom prst="roundRect">
            <a:avLst>
              <a:gd fmla="val 16667" name="adj"/>
            </a:avLst>
          </a:prstGeom>
          <a:solidFill>
            <a:schemeClr val="lt1"/>
          </a:solidFill>
          <a:ln cap="flat" cmpd="sng" w="12700">
            <a:solidFill>
              <a:srgbClr val="458491"/>
            </a:solidFill>
            <a:prstDash val="lgDashDot"/>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dk1"/>
              </a:buClr>
              <a:buSzPts val="1200"/>
              <a:buFont typeface="Cambria"/>
              <a:buNone/>
            </a:pPr>
            <a:r>
              <a:rPr b="0" i="0" lang="en-US" sz="1200" u="none" cap="none" strike="noStrike">
                <a:solidFill>
                  <a:schemeClr val="dk1"/>
                </a:solidFill>
                <a:latin typeface="Cambria"/>
                <a:ea typeface="Cambria"/>
                <a:cs typeface="Cambria"/>
                <a:sym typeface="Cambria"/>
              </a:rPr>
              <a:t>--Widespread injury to axons within the brain can be very devastating</a:t>
            </a:r>
            <a:endParaRPr b="0" i="0" sz="1200" u="none" cap="none" strike="noStrike">
              <a:solidFill>
                <a:srgbClr val="A6A6A6"/>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sp>
        <p:nvSpPr>
          <p:cNvPr id="281" name="Google Shape;281;p31"/>
          <p:cNvSpPr/>
          <p:nvPr/>
        </p:nvSpPr>
        <p:spPr>
          <a:xfrm>
            <a:off x="397724" y="3551347"/>
            <a:ext cx="6716701" cy="788640"/>
          </a:xfrm>
          <a:prstGeom prst="roundRect">
            <a:avLst>
              <a:gd fmla="val 16667" name="adj"/>
            </a:avLst>
          </a:prstGeom>
          <a:solidFill>
            <a:schemeClr val="lt1"/>
          </a:solidFill>
          <a:ln cap="flat" cmpd="sng" w="12700">
            <a:solidFill>
              <a:srgbClr val="4E9757"/>
            </a:solidFill>
            <a:prstDash val="lgDashDot"/>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dk1"/>
              </a:buClr>
              <a:buSzPts val="1200"/>
              <a:buFont typeface="Cambria"/>
              <a:buNone/>
            </a:pPr>
            <a:r>
              <a:rPr b="0" i="0" lang="en-US" sz="1200" u="none" cap="none" strike="noStrike">
                <a:solidFill>
                  <a:schemeClr val="dk1"/>
                </a:solidFill>
                <a:latin typeface="Cambria"/>
                <a:ea typeface="Cambria"/>
                <a:cs typeface="Cambria"/>
                <a:sym typeface="Cambria"/>
              </a:rPr>
              <a:t>The movement of one region of brain relative to another is thought to lead to </a:t>
            </a:r>
            <a:r>
              <a:rPr b="1" i="0" lang="en-US" sz="1200" u="none" cap="none" strike="noStrike">
                <a:solidFill>
                  <a:schemeClr val="dk1"/>
                </a:solidFill>
                <a:latin typeface="Cambria"/>
                <a:ea typeface="Cambria"/>
                <a:cs typeface="Cambria"/>
                <a:sym typeface="Cambria"/>
              </a:rPr>
              <a:t>the disruption of axonal integrity and function. </a:t>
            </a:r>
            <a:endParaRPr b="0" i="0" sz="1200" u="none" cap="none" strike="noStrike">
              <a:solidFill>
                <a:srgbClr val="A6A6A6"/>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sp>
        <p:nvSpPr>
          <p:cNvPr id="282" name="Google Shape;282;p31"/>
          <p:cNvSpPr/>
          <p:nvPr/>
        </p:nvSpPr>
        <p:spPr>
          <a:xfrm>
            <a:off x="397724" y="4656221"/>
            <a:ext cx="6716701" cy="791100"/>
          </a:xfrm>
          <a:prstGeom prst="roundRect">
            <a:avLst>
              <a:gd fmla="val 16667" name="adj"/>
            </a:avLst>
          </a:prstGeom>
          <a:solidFill>
            <a:schemeClr val="lt1"/>
          </a:solidFill>
          <a:ln cap="flat" cmpd="sng" w="12700">
            <a:solidFill>
              <a:srgbClr val="C27BA0"/>
            </a:solidFill>
            <a:prstDash val="lgDashDot"/>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dk1"/>
              </a:buClr>
              <a:buSzPts val="1300"/>
              <a:buFont typeface="Cambria"/>
              <a:buNone/>
            </a:pPr>
            <a:r>
              <a:t/>
            </a:r>
            <a:endParaRPr b="0" i="0" sz="1300" u="none" cap="none" strike="noStrike">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chemeClr val="dk1"/>
              </a:buClr>
              <a:buSzPts val="1200"/>
              <a:buFont typeface="Cambria"/>
              <a:buNone/>
            </a:pPr>
            <a:r>
              <a:rPr b="0" i="0" lang="en-US" sz="1200" u="none" cap="none" strike="noStrike">
                <a:solidFill>
                  <a:schemeClr val="dk1"/>
                </a:solidFill>
                <a:latin typeface="Cambria"/>
                <a:ea typeface="Cambria"/>
                <a:cs typeface="Cambria"/>
                <a:sym typeface="Cambria"/>
              </a:rPr>
              <a:t>Diffuse axonal injury is characterized by: the wide but often </a:t>
            </a:r>
            <a:r>
              <a:rPr b="1" i="0" lang="en-US" sz="1200" u="none" cap="none" strike="noStrike">
                <a:solidFill>
                  <a:srgbClr val="C00000"/>
                </a:solidFill>
                <a:latin typeface="Cambria"/>
                <a:ea typeface="Cambria"/>
                <a:cs typeface="Cambria"/>
                <a:sym typeface="Cambria"/>
              </a:rPr>
              <a:t>asymmetric distribution </a:t>
            </a:r>
            <a:r>
              <a:rPr b="0" i="0" lang="en-US" sz="1200" u="none" cap="none" strike="noStrike">
                <a:solidFill>
                  <a:schemeClr val="dk1"/>
                </a:solidFill>
                <a:latin typeface="Cambria"/>
                <a:ea typeface="Cambria"/>
                <a:cs typeface="Cambria"/>
                <a:sym typeface="Cambria"/>
              </a:rPr>
              <a:t>of axonal </a:t>
            </a:r>
            <a:r>
              <a:rPr b="1" i="0" lang="en-US" sz="1200" u="none" cap="none" strike="noStrike">
                <a:solidFill>
                  <a:srgbClr val="C00000"/>
                </a:solidFill>
                <a:latin typeface="Cambria"/>
                <a:ea typeface="Cambria"/>
                <a:cs typeface="Cambria"/>
                <a:sym typeface="Cambria"/>
              </a:rPr>
              <a:t>swellings</a:t>
            </a:r>
            <a:r>
              <a:rPr b="0" i="0" lang="en-US" sz="1200" u="none" cap="none" strike="noStrike">
                <a:solidFill>
                  <a:schemeClr val="dk1"/>
                </a:solidFill>
                <a:latin typeface="Cambria"/>
                <a:ea typeface="Cambria"/>
                <a:cs typeface="Cambria"/>
                <a:sym typeface="Cambria"/>
              </a:rPr>
              <a:t> that appears </a:t>
            </a:r>
            <a:r>
              <a:rPr b="1" i="0" lang="en-US" sz="1200" u="none" cap="none" strike="noStrike">
                <a:solidFill>
                  <a:schemeClr val="dk1"/>
                </a:solidFill>
                <a:latin typeface="Cambria"/>
                <a:ea typeface="Cambria"/>
                <a:cs typeface="Cambria"/>
                <a:sym typeface="Cambria"/>
              </a:rPr>
              <a:t>within hours </a:t>
            </a:r>
            <a:r>
              <a:rPr b="0" i="0" lang="en-US" sz="1200" u="none" cap="none" strike="noStrike">
                <a:solidFill>
                  <a:schemeClr val="dk1"/>
                </a:solidFill>
                <a:latin typeface="Cambria"/>
                <a:ea typeface="Cambria"/>
                <a:cs typeface="Cambria"/>
                <a:sym typeface="Cambria"/>
              </a:rPr>
              <a:t>of the injury and may persist for much longer</a:t>
            </a:r>
            <a:r>
              <a:rPr b="1" baseline="30000" i="0" lang="en-US" sz="1200" u="none" cap="none" strike="noStrike">
                <a:solidFill>
                  <a:schemeClr val="dk1"/>
                </a:solidFill>
                <a:latin typeface="Cambria"/>
                <a:ea typeface="Cambria"/>
                <a:cs typeface="Cambria"/>
                <a:sym typeface="Cambria"/>
              </a:rPr>
              <a:t>1</a:t>
            </a:r>
            <a:endParaRPr b="1" baseline="30000" i="0" sz="1200" u="none" cap="none" strike="noStrike">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chemeClr val="dk1"/>
              </a:buClr>
              <a:buSzPts val="1350"/>
              <a:buFont typeface="Cambria"/>
              <a:buNone/>
            </a:pPr>
            <a:r>
              <a:t/>
            </a:r>
            <a:endParaRPr b="0" i="0" sz="135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sp>
        <p:nvSpPr>
          <p:cNvPr id="283" name="Google Shape;283;p31"/>
          <p:cNvSpPr txBox="1"/>
          <p:nvPr/>
        </p:nvSpPr>
        <p:spPr>
          <a:xfrm>
            <a:off x="32550" y="6596339"/>
            <a:ext cx="6675000" cy="3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75B1BD"/>
              </a:buClr>
              <a:buSzPts val="1800"/>
              <a:buFont typeface="Cambria"/>
              <a:buNone/>
            </a:pPr>
            <a:r>
              <a:rPr b="1" i="0" lang="en-US" sz="1800" u="none" cap="none" strike="noStrike">
                <a:solidFill>
                  <a:srgbClr val="75B1BD"/>
                </a:solidFill>
                <a:latin typeface="Cambria"/>
                <a:ea typeface="Cambria"/>
                <a:cs typeface="Cambria"/>
                <a:sym typeface="Cambria"/>
              </a:rPr>
              <a:t>Diffuse axonal injury is best demonstrated with: </a:t>
            </a:r>
            <a:endParaRPr b="0" i="0" sz="1800" u="none" cap="none" strike="noStrike">
              <a:solidFill>
                <a:schemeClr val="dk1"/>
              </a:solidFill>
              <a:latin typeface="Cambria"/>
              <a:ea typeface="Cambria"/>
              <a:cs typeface="Cambria"/>
              <a:sym typeface="Cambria"/>
            </a:endParaRPr>
          </a:p>
        </p:txBody>
      </p:sp>
      <p:sp>
        <p:nvSpPr>
          <p:cNvPr id="284" name="Google Shape;284;p31"/>
          <p:cNvSpPr/>
          <p:nvPr/>
        </p:nvSpPr>
        <p:spPr>
          <a:xfrm>
            <a:off x="397727" y="7382600"/>
            <a:ext cx="2136900" cy="795000"/>
          </a:xfrm>
          <a:prstGeom prst="chevron">
            <a:avLst>
              <a:gd fmla="val 50000" name="adj"/>
            </a:avLst>
          </a:prstGeom>
          <a:solidFill>
            <a:srgbClr val="D5E7EB"/>
          </a:solidFill>
          <a:ln cap="flat" cmpd="sng" w="9525">
            <a:solidFill>
              <a:srgbClr val="D5E7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i="0" lang="en-US" sz="1200" u="none" cap="none" strike="noStrike">
                <a:solidFill>
                  <a:srgbClr val="C00000"/>
                </a:solidFill>
                <a:latin typeface="Cambria"/>
                <a:ea typeface="Cambria"/>
                <a:cs typeface="Cambria"/>
                <a:sym typeface="Cambria"/>
              </a:rPr>
              <a:t>1)silver stains</a:t>
            </a:r>
            <a:endParaRPr b="1" i="0" sz="1200" u="none" cap="none" strike="noStrike">
              <a:solidFill>
                <a:srgbClr val="C00000"/>
              </a:solidFill>
              <a:latin typeface="Cambria"/>
              <a:ea typeface="Cambria"/>
              <a:cs typeface="Cambria"/>
              <a:sym typeface="Cambria"/>
            </a:endParaRPr>
          </a:p>
        </p:txBody>
      </p:sp>
      <p:sp>
        <p:nvSpPr>
          <p:cNvPr id="285" name="Google Shape;285;p31"/>
          <p:cNvSpPr/>
          <p:nvPr/>
        </p:nvSpPr>
        <p:spPr>
          <a:xfrm>
            <a:off x="4214415" y="7382600"/>
            <a:ext cx="2809800" cy="795000"/>
          </a:xfrm>
          <a:prstGeom prst="chevron">
            <a:avLst>
              <a:gd fmla="val 48559" name="adj"/>
            </a:avLst>
          </a:prstGeom>
          <a:solidFill>
            <a:srgbClr val="D5E7EB"/>
          </a:solidFill>
          <a:ln cap="flat" cmpd="sng" w="9525">
            <a:solidFill>
              <a:srgbClr val="D5E7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US" sz="900" u="none" cap="none" strike="noStrike">
                <a:solidFill>
                  <a:srgbClr val="C00000"/>
                </a:solidFill>
                <a:latin typeface="Cambria"/>
                <a:ea typeface="Cambria"/>
                <a:cs typeface="Cambria"/>
                <a:sym typeface="Cambria"/>
              </a:rPr>
              <a:t>3)Immunostains with antibodies to Beta Amyloid Precursor Protein (BAPP) can detect the axonal lesions in 2-3 hours after the injury (diffuse axonal injury)</a:t>
            </a:r>
            <a:endParaRPr b="1" i="0" sz="900" u="none" cap="none" strike="noStrike">
              <a:solidFill>
                <a:srgbClr val="C00000"/>
              </a:solidFill>
              <a:latin typeface="Cambria"/>
              <a:ea typeface="Cambria"/>
              <a:cs typeface="Cambria"/>
              <a:sym typeface="Cambria"/>
            </a:endParaRPr>
          </a:p>
        </p:txBody>
      </p:sp>
      <p:sp>
        <p:nvSpPr>
          <p:cNvPr id="286" name="Google Shape;286;p31"/>
          <p:cNvSpPr/>
          <p:nvPr/>
        </p:nvSpPr>
        <p:spPr>
          <a:xfrm>
            <a:off x="2211747" y="7382600"/>
            <a:ext cx="2316600" cy="795000"/>
          </a:xfrm>
          <a:prstGeom prst="chevron">
            <a:avLst>
              <a:gd fmla="val 50000" name="adj"/>
            </a:avLst>
          </a:prstGeom>
          <a:solidFill>
            <a:srgbClr val="D5E7EB"/>
          </a:solidFill>
          <a:ln cap="flat" cmpd="sng" w="9525">
            <a:solidFill>
              <a:srgbClr val="D5E7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1" i="0" lang="en-US" sz="1200" u="none" cap="none" strike="noStrike">
                <a:solidFill>
                  <a:srgbClr val="C00000"/>
                </a:solidFill>
                <a:latin typeface="Cambria"/>
                <a:ea typeface="Cambria"/>
                <a:cs typeface="Cambria"/>
                <a:sym typeface="Cambria"/>
              </a:rPr>
              <a:t>2)immunohistochemistry for proteins within axons.</a:t>
            </a:r>
            <a:endParaRPr b="1" i="0" sz="1200" u="none" cap="none" strike="noStrike">
              <a:solidFill>
                <a:srgbClr val="C00000"/>
              </a:solidFill>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pic>
        <p:nvPicPr>
          <p:cNvPr id="291" name="Google Shape;291;p32"/>
          <p:cNvPicPr preferRelativeResize="0"/>
          <p:nvPr/>
        </p:nvPicPr>
        <p:blipFill rotWithShape="1">
          <a:blip r:embed="rId3">
            <a:alphaModFix/>
          </a:blip>
          <a:srcRect b="0" l="0" r="0" t="0"/>
          <a:stretch/>
        </p:blipFill>
        <p:spPr>
          <a:xfrm>
            <a:off x="0" y="0"/>
            <a:ext cx="7772400" cy="623887"/>
          </a:xfrm>
          <a:prstGeom prst="rect">
            <a:avLst/>
          </a:prstGeom>
          <a:noFill/>
          <a:ln>
            <a:noFill/>
          </a:ln>
        </p:spPr>
      </p:pic>
      <p:sp>
        <p:nvSpPr>
          <p:cNvPr id="292" name="Google Shape;292;p32"/>
          <p:cNvSpPr/>
          <p:nvPr/>
        </p:nvSpPr>
        <p:spPr>
          <a:xfrm>
            <a:off x="772999" y="127275"/>
            <a:ext cx="4588500" cy="38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75B1BD"/>
                </a:solidFill>
                <a:latin typeface="Cambria"/>
                <a:ea typeface="Cambria"/>
                <a:cs typeface="Cambria"/>
                <a:sym typeface="Cambria"/>
              </a:rPr>
              <a:t>Diffuse axonal injury EXTRA NOTES:</a:t>
            </a:r>
            <a:endParaRPr b="0" i="0" sz="1800" u="none" cap="none" strike="noStrike">
              <a:solidFill>
                <a:schemeClr val="dk1"/>
              </a:solidFill>
              <a:latin typeface="Cambria"/>
              <a:ea typeface="Cambria"/>
              <a:cs typeface="Cambria"/>
              <a:sym typeface="Cambria"/>
            </a:endParaRPr>
          </a:p>
        </p:txBody>
      </p:sp>
      <p:sp>
        <p:nvSpPr>
          <p:cNvPr id="293" name="Google Shape;293;p32"/>
          <p:cNvSpPr/>
          <p:nvPr/>
        </p:nvSpPr>
        <p:spPr>
          <a:xfrm>
            <a:off x="577523" y="6098494"/>
            <a:ext cx="6309049" cy="2446054"/>
          </a:xfrm>
          <a:prstGeom prst="rect">
            <a:avLst/>
          </a:prstGeom>
          <a:noFill/>
          <a:ln cap="flat" cmpd="sng" w="9525">
            <a:solidFill>
              <a:srgbClr val="458491"/>
            </a:solidFill>
            <a:prstDash val="lgDashDot"/>
            <a:round/>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200"/>
              <a:buFont typeface="Arial"/>
              <a:buNone/>
            </a:pPr>
            <a:r>
              <a:rPr b="1" i="0" lang="en-US" sz="1200" u="sng" cap="none" strike="noStrike">
                <a:solidFill>
                  <a:srgbClr val="A6A6A6"/>
                </a:solidFill>
                <a:latin typeface="Cambria"/>
                <a:ea typeface="Cambria"/>
                <a:cs typeface="Cambria"/>
                <a:sym typeface="Cambria"/>
              </a:rPr>
              <a:t>* Dr’s NOTES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1" i="0" sz="1100" u="sng" cap="none" strike="noStrike">
              <a:solidFill>
                <a:srgbClr val="A6A6A6"/>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1" i="0" lang="en-US" sz="1100" u="none" cap="none" strike="noStrike">
                <a:solidFill>
                  <a:srgbClr val="A6A6A6"/>
                </a:solidFill>
                <a:latin typeface="Cambria"/>
                <a:ea typeface="Cambria"/>
                <a:cs typeface="Cambria"/>
                <a:sym typeface="Cambria"/>
              </a:rPr>
              <a:t>1) If the immunostain is positive = brown color. If the immunostain negative = blue color</a:t>
            </a:r>
            <a:r>
              <a:rPr b="0" i="0" lang="en-US" sz="1100" u="none" cap="none" strike="noStrike">
                <a:solidFill>
                  <a:srgbClr val="A6A6A6"/>
                </a:solidFill>
                <a:latin typeface="Cambria"/>
                <a:ea typeface="Cambria"/>
                <a:cs typeface="Cambria"/>
                <a:sym typeface="Cambria"/>
              </a:rPr>
              <a:t>. </a:t>
            </a:r>
            <a:endParaRPr b="0" i="0" sz="1100" u="none" cap="none" strike="noStrike">
              <a:solidFill>
                <a:srgbClr val="A6A6A6"/>
              </a:solidFill>
              <a:latin typeface="Cambria"/>
              <a:ea typeface="Cambria"/>
              <a:cs typeface="Cambria"/>
              <a:sym typeface="Cambria"/>
            </a:endParaRPr>
          </a:p>
          <a:p>
            <a:pPr indent="0" lvl="2" marL="914400" marR="0" rtl="0" algn="l">
              <a:lnSpc>
                <a:spcPct val="115000"/>
              </a:lnSpc>
              <a:spcBef>
                <a:spcPts val="0"/>
              </a:spcBef>
              <a:spcAft>
                <a:spcPts val="0"/>
              </a:spcAft>
              <a:buClr>
                <a:srgbClr val="000000"/>
              </a:buClr>
              <a:buSzPts val="1100"/>
              <a:buFont typeface="Arial"/>
              <a:buNone/>
            </a:pPr>
            <a:r>
              <a:rPr b="0" i="0" lang="en-US" sz="1100" u="none" cap="none" strike="noStrike">
                <a:solidFill>
                  <a:srgbClr val="A6A6A6"/>
                </a:solidFill>
                <a:latin typeface="Cambria"/>
                <a:ea typeface="Cambria"/>
                <a:cs typeface="Cambria"/>
                <a:sym typeface="Cambria"/>
              </a:rPr>
              <a:t>*positive when we have </a:t>
            </a:r>
            <a:r>
              <a:rPr b="1" i="0" lang="en-US" sz="1100" u="none" cap="none" strike="noStrike">
                <a:solidFill>
                  <a:srgbClr val="A6A6A6"/>
                </a:solidFill>
                <a:latin typeface="Cambria"/>
                <a:ea typeface="Cambria"/>
                <a:cs typeface="Cambria"/>
                <a:sym typeface="Cambria"/>
              </a:rPr>
              <a:t>BAPP</a:t>
            </a:r>
            <a:r>
              <a:rPr b="0" i="0" lang="en-US" sz="1100" u="none" cap="none" strike="noStrike">
                <a:solidFill>
                  <a:srgbClr val="A6A6A6"/>
                </a:solidFill>
                <a:latin typeface="Cambria"/>
                <a:ea typeface="Cambria"/>
                <a:cs typeface="Cambria"/>
                <a:sym typeface="Cambria"/>
              </a:rPr>
              <a:t>* </a:t>
            </a:r>
            <a:endParaRPr b="0" i="0" sz="1100" u="none" cap="none" strike="noStrike">
              <a:solidFill>
                <a:srgbClr val="A6A6A6"/>
              </a:solidFill>
              <a:latin typeface="Cambria"/>
              <a:ea typeface="Cambria"/>
              <a:cs typeface="Cambria"/>
              <a:sym typeface="Cambria"/>
            </a:endParaRPr>
          </a:p>
          <a:p>
            <a:pPr indent="0" lvl="2" marL="914400" marR="0" rtl="0" algn="l">
              <a:lnSpc>
                <a:spcPct val="115000"/>
              </a:lnSpc>
              <a:spcBef>
                <a:spcPts val="0"/>
              </a:spcBef>
              <a:spcAft>
                <a:spcPts val="0"/>
              </a:spcAft>
              <a:buClr>
                <a:srgbClr val="000000"/>
              </a:buClr>
              <a:buSzPts val="1100"/>
              <a:buFont typeface="Arial"/>
              <a:buNone/>
            </a:pPr>
            <a:r>
              <a:rPr b="1" i="0" lang="en-US" sz="1100" u="none" cap="none" strike="noStrike">
                <a:solidFill>
                  <a:srgbClr val="A6A6A6"/>
                </a:solidFill>
                <a:latin typeface="Cambria"/>
                <a:ea typeface="Cambria"/>
                <a:cs typeface="Cambria"/>
                <a:sym typeface="Cambria"/>
              </a:rPr>
              <a:t>What is BAPP? </a:t>
            </a:r>
            <a:r>
              <a:rPr b="0" i="0" lang="en-US" sz="1100" u="none" cap="none" strike="noStrike">
                <a:solidFill>
                  <a:srgbClr val="A6A6A6"/>
                </a:solidFill>
                <a:latin typeface="Cambria"/>
                <a:ea typeface="Cambria"/>
                <a:cs typeface="Cambria"/>
                <a:sym typeface="Cambria"/>
              </a:rPr>
              <a:t>Is a normal protein in the body but here it’s congested due to injury.</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A6A6A6"/>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1" i="0" lang="en-US" sz="1100" u="none" cap="none" strike="noStrike">
                <a:solidFill>
                  <a:srgbClr val="A6A6A6"/>
                </a:solidFill>
                <a:latin typeface="Cambria"/>
                <a:ea typeface="Cambria"/>
                <a:cs typeface="Cambria"/>
                <a:sym typeface="Cambria"/>
              </a:rPr>
              <a:t>2)How to differentiate between the silver stain (or any stain) and the immunohistochemistry?</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1" i="0" sz="1100" u="none" cap="none" strike="noStrike">
              <a:solidFill>
                <a:srgbClr val="A6A6A6"/>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1" i="0" lang="en-US" sz="1100" u="none" cap="none" strike="noStrike">
                <a:solidFill>
                  <a:srgbClr val="A6A6A6"/>
                </a:solidFill>
                <a:latin typeface="Cambria"/>
                <a:ea typeface="Cambria"/>
                <a:cs typeface="Cambria"/>
                <a:sym typeface="Cambria"/>
              </a:rPr>
              <a:t>Immunohistochemistry (IHC</a:t>
            </a:r>
            <a:r>
              <a:rPr b="0" i="0" lang="en-US" sz="1100" u="none" cap="none" strike="noStrike">
                <a:solidFill>
                  <a:srgbClr val="A6A6A6"/>
                </a:solidFill>
                <a:latin typeface="Cambria"/>
                <a:ea typeface="Cambria"/>
                <a:cs typeface="Cambria"/>
                <a:sym typeface="Cambria"/>
              </a:rPr>
              <a:t>) involves the process of selectively imaging antigens (e.g. proteins) in cells of a tissue section by exploiting the principle of antibodies binding specifically to antigens in biological tissues. </a:t>
            </a:r>
            <a:endParaRPr b="0" i="0" sz="1400" u="none" cap="none" strike="noStrike">
              <a:solidFill>
                <a:srgbClr val="000000"/>
              </a:solidFill>
              <a:latin typeface="Arial"/>
              <a:ea typeface="Arial"/>
              <a:cs typeface="Arial"/>
              <a:sym typeface="Arial"/>
            </a:endParaRPr>
          </a:p>
          <a:p>
            <a:pPr indent="0" lvl="1" marL="457200" marR="0" rtl="0" algn="l">
              <a:lnSpc>
                <a:spcPct val="115000"/>
              </a:lnSpc>
              <a:spcBef>
                <a:spcPts val="0"/>
              </a:spcBef>
              <a:spcAft>
                <a:spcPts val="0"/>
              </a:spcAft>
              <a:buClr>
                <a:srgbClr val="000000"/>
              </a:buClr>
              <a:buSzPts val="1100"/>
              <a:buFont typeface="Arial"/>
              <a:buNone/>
            </a:pPr>
            <a:r>
              <a:rPr b="0" i="0" lang="en-US" sz="1100" u="none" cap="none" strike="noStrike">
                <a:solidFill>
                  <a:srgbClr val="A6A6A6"/>
                </a:solidFill>
                <a:latin typeface="Cambria"/>
                <a:ea typeface="Cambria"/>
                <a:cs typeface="Cambria"/>
                <a:sym typeface="Cambria"/>
              </a:rPr>
              <a:t>	هي صبغه بتصبغ فقط. Stain  اللي حطيناها معه. بينما الـ coloration</a:t>
            </a:r>
            <a:endParaRPr b="0" i="0" sz="1100" u="none" cap="none" strike="noStrike">
              <a:solidFill>
                <a:srgbClr val="A6A6A6"/>
              </a:solidFill>
              <a:latin typeface="Cambria"/>
              <a:ea typeface="Cambria"/>
              <a:cs typeface="Cambria"/>
              <a:sym typeface="Cambria"/>
            </a:endParaRPr>
          </a:p>
        </p:txBody>
      </p:sp>
      <p:sp>
        <p:nvSpPr>
          <p:cNvPr id="294" name="Google Shape;294;p32"/>
          <p:cNvSpPr/>
          <p:nvPr/>
        </p:nvSpPr>
        <p:spPr>
          <a:xfrm>
            <a:off x="773004" y="1117191"/>
            <a:ext cx="5980221" cy="1200329"/>
          </a:xfrm>
          <a:prstGeom prst="rect">
            <a:avLst/>
          </a:prstGeom>
          <a:noFill/>
          <a:ln cap="flat" cmpd="sng" w="9525">
            <a:solidFill>
              <a:srgbClr val="75B1BD"/>
            </a:solidFill>
            <a:prstDash val="lgDashDot"/>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sng" cap="none" strike="noStrike">
                <a:solidFill>
                  <a:srgbClr val="A5A5A5"/>
                </a:solidFill>
                <a:latin typeface="Cambria"/>
                <a:ea typeface="Cambria"/>
                <a:cs typeface="Cambria"/>
                <a:sym typeface="Cambria"/>
              </a:rPr>
              <a:t>1. How diffuse axonal injury happens?  </a:t>
            </a:r>
            <a:endParaRPr b="1" i="0" sz="1200" u="sng"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1" i="0" sz="1200" u="sng"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A5A5A5"/>
                </a:solidFill>
                <a:latin typeface="Cambria"/>
                <a:ea typeface="Cambria"/>
                <a:cs typeface="Cambria"/>
                <a:sym typeface="Cambria"/>
              </a:rPr>
              <a:t>For example if someone got in a very strong car accident, the brain will go and come back rapidly and hits the skull, this movement will cause the diffuse injury. </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A5A5A5"/>
                </a:solidFill>
                <a:latin typeface="Cambria"/>
                <a:ea typeface="Cambria"/>
                <a:cs typeface="Cambria"/>
                <a:sym typeface="Cambria"/>
              </a:rPr>
              <a:t>2. Some areas may be affected more than others, depending on what? جهه الصدمه يسار أو يمين</a:t>
            </a:r>
            <a:endParaRPr b="0" i="0" sz="1200" u="none" cap="none" strike="noStrike">
              <a:solidFill>
                <a:srgbClr val="A5A5A5"/>
              </a:solidFill>
              <a:latin typeface="Cambria"/>
              <a:ea typeface="Cambria"/>
              <a:cs typeface="Cambria"/>
              <a:sym typeface="Cambria"/>
            </a:endParaRPr>
          </a:p>
        </p:txBody>
      </p:sp>
      <p:pic>
        <p:nvPicPr>
          <p:cNvPr id="295" name="Google Shape;295;p32"/>
          <p:cNvPicPr preferRelativeResize="0"/>
          <p:nvPr/>
        </p:nvPicPr>
        <p:blipFill rotWithShape="1">
          <a:blip r:embed="rId4">
            <a:alphaModFix/>
          </a:blip>
          <a:srcRect b="0" l="0" r="0" t="0"/>
          <a:stretch/>
        </p:blipFill>
        <p:spPr>
          <a:xfrm>
            <a:off x="2019300" y="2526137"/>
            <a:ext cx="3205162" cy="336373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pic>
        <p:nvPicPr>
          <p:cNvPr id="300" name="Google Shape;300;p33"/>
          <p:cNvPicPr preferRelativeResize="0"/>
          <p:nvPr/>
        </p:nvPicPr>
        <p:blipFill rotWithShape="1">
          <a:blip r:embed="rId3">
            <a:alphaModFix/>
          </a:blip>
          <a:srcRect b="0" l="0" r="0" t="0"/>
          <a:stretch/>
        </p:blipFill>
        <p:spPr>
          <a:xfrm>
            <a:off x="0" y="0"/>
            <a:ext cx="7772400" cy="623887"/>
          </a:xfrm>
          <a:prstGeom prst="rect">
            <a:avLst/>
          </a:prstGeom>
          <a:noFill/>
          <a:ln>
            <a:noFill/>
          </a:ln>
        </p:spPr>
      </p:pic>
      <p:sp>
        <p:nvSpPr>
          <p:cNvPr id="301" name="Google Shape;301;p33"/>
          <p:cNvSpPr txBox="1"/>
          <p:nvPr/>
        </p:nvSpPr>
        <p:spPr>
          <a:xfrm>
            <a:off x="263201" y="-85468"/>
            <a:ext cx="5610300" cy="49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sp>
        <p:nvSpPr>
          <p:cNvPr id="302" name="Google Shape;302;p33"/>
          <p:cNvSpPr txBox="1"/>
          <p:nvPr/>
        </p:nvSpPr>
        <p:spPr>
          <a:xfrm>
            <a:off x="755974" y="42158"/>
            <a:ext cx="5895000" cy="4974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Clr>
                <a:srgbClr val="458491"/>
              </a:buClr>
              <a:buSzPts val="1800"/>
              <a:buFont typeface="Noto Sans Symbols"/>
              <a:buChar char="▪"/>
            </a:pPr>
            <a:r>
              <a:rPr b="1" i="0" lang="en-US" sz="1800" u="none" cap="none" strike="noStrike">
                <a:solidFill>
                  <a:srgbClr val="458491"/>
                </a:solidFill>
                <a:latin typeface="Cambria"/>
                <a:ea typeface="Cambria"/>
                <a:cs typeface="Cambria"/>
                <a:sym typeface="Cambria"/>
              </a:rPr>
              <a:t>Cerebral Edema:</a:t>
            </a:r>
            <a:endParaRPr b="1" i="0" sz="1800" u="none" cap="none" strike="noStrike">
              <a:solidFill>
                <a:srgbClr val="458491"/>
              </a:solidFill>
              <a:latin typeface="Cambria"/>
              <a:ea typeface="Cambria"/>
              <a:cs typeface="Cambria"/>
              <a:sym typeface="Cambria"/>
            </a:endParaRPr>
          </a:p>
        </p:txBody>
      </p:sp>
      <p:sp>
        <p:nvSpPr>
          <p:cNvPr id="303" name="Google Shape;303;p33"/>
          <p:cNvSpPr txBox="1"/>
          <p:nvPr/>
        </p:nvSpPr>
        <p:spPr>
          <a:xfrm>
            <a:off x="755974" y="4045316"/>
            <a:ext cx="7425600" cy="41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mbria"/>
              <a:buNone/>
            </a:pPr>
            <a:r>
              <a:t/>
            </a:r>
            <a:endParaRPr b="0" i="0" sz="1800" u="none" cap="none" strike="noStrike">
              <a:solidFill>
                <a:schemeClr val="dk1"/>
              </a:solidFill>
              <a:latin typeface="Cambria"/>
              <a:ea typeface="Cambria"/>
              <a:cs typeface="Cambria"/>
              <a:sym typeface="Cambria"/>
            </a:endParaRPr>
          </a:p>
        </p:txBody>
      </p:sp>
      <p:graphicFrame>
        <p:nvGraphicFramePr>
          <p:cNvPr id="304" name="Google Shape;304;p33"/>
          <p:cNvGraphicFramePr/>
          <p:nvPr/>
        </p:nvGraphicFramePr>
        <p:xfrm>
          <a:off x="399758" y="1851696"/>
          <a:ext cx="3000000" cy="3000000"/>
        </p:xfrm>
        <a:graphic>
          <a:graphicData uri="http://schemas.openxmlformats.org/drawingml/2006/table">
            <a:tbl>
              <a:tblPr>
                <a:noFill/>
                <a:tableStyleId>{CA4EE518-205A-4B9A-83A8-348862C273D7}</a:tableStyleId>
              </a:tblPr>
              <a:tblGrid>
                <a:gridCol w="3303725"/>
                <a:gridCol w="3303725"/>
              </a:tblGrid>
              <a:tr h="606500">
                <a:tc>
                  <a:txBody>
                    <a:bodyPr>
                      <a:noAutofit/>
                    </a:bodyPr>
                    <a:lstStyle/>
                    <a:p>
                      <a:pPr indent="0" lvl="0" marL="0" marR="0" rtl="0" algn="l">
                        <a:lnSpc>
                          <a:spcPct val="100000"/>
                        </a:lnSpc>
                        <a:spcBef>
                          <a:spcPts val="0"/>
                        </a:spcBef>
                        <a:spcAft>
                          <a:spcPts val="0"/>
                        </a:spcAft>
                        <a:buClr>
                          <a:schemeClr val="dk1"/>
                        </a:buClr>
                        <a:buSzPts val="1200"/>
                        <a:buFont typeface="Cambria"/>
                        <a:buNone/>
                      </a:pPr>
                      <a:r>
                        <a:rPr b="1" lang="en-US" sz="1200" u="none" cap="none" strike="noStrike">
                          <a:latin typeface="Cambria"/>
                          <a:ea typeface="Cambria"/>
                          <a:cs typeface="Cambria"/>
                          <a:sym typeface="Cambria"/>
                        </a:rPr>
                        <a:t>A)Vasogenic edema:</a:t>
                      </a:r>
                      <a:r>
                        <a:rPr lang="en-US" sz="1200" u="none" cap="none" strike="noStrike">
                          <a:latin typeface="Cambria"/>
                          <a:ea typeface="Cambria"/>
                          <a:cs typeface="Cambria"/>
                          <a:sym typeface="Cambria"/>
                        </a:rPr>
                        <a:t> Related to blood vessels</a:t>
                      </a:r>
                      <a:endParaRPr sz="1200" u="none" cap="none" strike="noStrike">
                        <a:latin typeface="Cambria"/>
                        <a:ea typeface="Cambria"/>
                        <a:cs typeface="Cambria"/>
                        <a:sym typeface="Cambria"/>
                      </a:endParaRPr>
                    </a:p>
                  </a:txBody>
                  <a:tcPr marT="91425" marB="91425" marR="91425" marL="91425">
                    <a:solidFill>
                      <a:srgbClr val="D0E0E3"/>
                    </a:solidFill>
                  </a:tcPr>
                </a:tc>
                <a:tc>
                  <a:txBody>
                    <a:bodyPr>
                      <a:noAutofit/>
                    </a:bodyPr>
                    <a:lstStyle/>
                    <a:p>
                      <a:pPr indent="0" lvl="0" marL="0" marR="0" rtl="0" algn="l">
                        <a:lnSpc>
                          <a:spcPct val="100000"/>
                        </a:lnSpc>
                        <a:spcBef>
                          <a:spcPts val="0"/>
                        </a:spcBef>
                        <a:spcAft>
                          <a:spcPts val="0"/>
                        </a:spcAft>
                        <a:buClr>
                          <a:schemeClr val="dk1"/>
                        </a:buClr>
                        <a:buSzPts val="1200"/>
                        <a:buFont typeface="Cambria"/>
                        <a:buNone/>
                      </a:pPr>
                      <a:r>
                        <a:rPr b="1" lang="en-US" sz="1200" u="none" cap="none" strike="noStrike">
                          <a:latin typeface="Cambria"/>
                          <a:ea typeface="Cambria"/>
                          <a:cs typeface="Cambria"/>
                          <a:sym typeface="Cambria"/>
                        </a:rPr>
                        <a:t>B) Cytotoxic edema:</a:t>
                      </a:r>
                      <a:r>
                        <a:rPr lang="en-US" sz="1200" u="none" cap="none" strike="noStrike">
                          <a:latin typeface="Cambria"/>
                          <a:ea typeface="Cambria"/>
                          <a:cs typeface="Cambria"/>
                          <a:sym typeface="Cambria"/>
                        </a:rPr>
                        <a:t> Due to infection, tumor, toxins</a:t>
                      </a:r>
                      <a:endParaRPr sz="1200" u="none" cap="none" strike="noStrike">
                        <a:latin typeface="Cambria"/>
                        <a:ea typeface="Cambria"/>
                        <a:cs typeface="Cambria"/>
                        <a:sym typeface="Cambria"/>
                      </a:endParaRPr>
                    </a:p>
                  </a:txBody>
                  <a:tcPr marT="91425" marB="91425" marR="91425" marL="91425">
                    <a:solidFill>
                      <a:srgbClr val="76A5AF"/>
                    </a:solidFill>
                  </a:tcPr>
                </a:tc>
              </a:tr>
              <a:tr h="1877525">
                <a:tc>
                  <a:txBody>
                    <a:bodyPr>
                      <a:noAutofit/>
                    </a:bodyPr>
                    <a:lstStyle/>
                    <a:p>
                      <a:pPr indent="0" lvl="0" marL="0" marR="0" rtl="0" algn="l">
                        <a:lnSpc>
                          <a:spcPct val="100000"/>
                        </a:lnSpc>
                        <a:spcBef>
                          <a:spcPts val="0"/>
                        </a:spcBef>
                        <a:spcAft>
                          <a:spcPts val="0"/>
                        </a:spcAft>
                        <a:buClr>
                          <a:schemeClr val="dk1"/>
                        </a:buClr>
                        <a:buSzPts val="1200"/>
                        <a:buFont typeface="Cambria"/>
                        <a:buNone/>
                      </a:pPr>
                      <a:r>
                        <a:rPr lang="en-US" sz="1200" u="none" cap="none" strike="noStrike">
                          <a:latin typeface="Cambria"/>
                          <a:ea typeface="Cambria"/>
                          <a:cs typeface="Cambria"/>
                          <a:sym typeface="Cambria"/>
                        </a:rPr>
                        <a:t>-The </a:t>
                      </a:r>
                      <a:r>
                        <a:rPr b="1" lang="en-US" sz="1200" u="none" cap="none" strike="noStrike">
                          <a:latin typeface="Cambria"/>
                          <a:ea typeface="Cambria"/>
                          <a:cs typeface="Cambria"/>
                          <a:sym typeface="Cambria"/>
                        </a:rPr>
                        <a:t>integrity of the normal blood-brain barrier is disrupted</a:t>
                      </a:r>
                      <a:r>
                        <a:rPr lang="en-US" sz="1200" u="none" cap="none" strike="noStrike">
                          <a:latin typeface="Cambria"/>
                          <a:ea typeface="Cambria"/>
                          <a:cs typeface="Cambria"/>
                          <a:sym typeface="Cambria"/>
                        </a:rPr>
                        <a:t>, allowing fluid to </a:t>
                      </a:r>
                      <a:r>
                        <a:rPr b="1" lang="en-US" sz="1200" u="none" cap="none" strike="noStrike">
                          <a:latin typeface="Cambria"/>
                          <a:ea typeface="Cambria"/>
                          <a:cs typeface="Cambria"/>
                          <a:sym typeface="Cambria"/>
                        </a:rPr>
                        <a:t>shift from the vascular compartment into the extracellular spaces</a:t>
                      </a:r>
                      <a:r>
                        <a:rPr lang="en-US" sz="1200" u="none" cap="none" strike="noStrike">
                          <a:latin typeface="Cambria"/>
                          <a:ea typeface="Cambria"/>
                          <a:cs typeface="Cambria"/>
                          <a:sym typeface="Cambria"/>
                        </a:rPr>
                        <a:t> of the brain.</a:t>
                      </a:r>
                      <a:endParaRPr sz="1200" u="none" cap="none" strike="noStrike">
                        <a:latin typeface="Cambria"/>
                        <a:ea typeface="Cambria"/>
                        <a:cs typeface="Cambria"/>
                        <a:sym typeface="Cambria"/>
                      </a:endParaRPr>
                    </a:p>
                    <a:p>
                      <a:pPr indent="0" lvl="0" marL="0" marR="0" rtl="0" algn="l">
                        <a:lnSpc>
                          <a:spcPct val="100000"/>
                        </a:lnSpc>
                        <a:spcBef>
                          <a:spcPts val="0"/>
                        </a:spcBef>
                        <a:spcAft>
                          <a:spcPts val="0"/>
                        </a:spcAft>
                        <a:buClr>
                          <a:schemeClr val="dk1"/>
                        </a:buClr>
                        <a:buSzPts val="1200"/>
                        <a:buFont typeface="Cambria"/>
                        <a:buNone/>
                      </a:pPr>
                      <a:br>
                        <a:rPr lang="en-US" sz="1200" u="none" cap="none" strike="noStrike">
                          <a:latin typeface="Cambria"/>
                          <a:ea typeface="Cambria"/>
                          <a:cs typeface="Cambria"/>
                          <a:sym typeface="Cambria"/>
                        </a:rPr>
                      </a:br>
                      <a:r>
                        <a:rPr lang="en-US" sz="1200" u="none" cap="none" strike="noStrike">
                          <a:latin typeface="Cambria"/>
                          <a:ea typeface="Cambria"/>
                          <a:cs typeface="Cambria"/>
                          <a:sym typeface="Cambria"/>
                        </a:rPr>
                        <a:t>- </a:t>
                      </a:r>
                      <a:r>
                        <a:rPr b="1" lang="en-US" sz="1200" u="none" cap="none" strike="noStrike">
                          <a:latin typeface="Cambria"/>
                          <a:ea typeface="Cambria"/>
                          <a:cs typeface="Cambria"/>
                          <a:sym typeface="Cambria"/>
                        </a:rPr>
                        <a:t>HOW</a:t>
                      </a:r>
                      <a:r>
                        <a:rPr lang="en-US" sz="1200" u="none" cap="none" strike="noStrike">
                          <a:latin typeface="Cambria"/>
                          <a:ea typeface="Cambria"/>
                          <a:cs typeface="Cambria"/>
                          <a:sym typeface="Cambria"/>
                        </a:rPr>
                        <a:t>? It can be either </a:t>
                      </a:r>
                      <a:r>
                        <a:rPr b="1" lang="en-US" sz="1200" u="none" cap="none" strike="noStrike">
                          <a:latin typeface="Cambria"/>
                          <a:ea typeface="Cambria"/>
                          <a:cs typeface="Cambria"/>
                          <a:sym typeface="Cambria"/>
                        </a:rPr>
                        <a:t>localized</a:t>
                      </a:r>
                      <a:r>
                        <a:rPr lang="en-US" sz="1200" u="none" cap="none" strike="noStrike">
                          <a:latin typeface="Cambria"/>
                          <a:ea typeface="Cambria"/>
                          <a:cs typeface="Cambria"/>
                          <a:sym typeface="Cambria"/>
                        </a:rPr>
                        <a:t> </a:t>
                      </a:r>
                      <a:r>
                        <a:rPr lang="en-US" sz="1200" u="none" cap="none" strike="noStrike">
                          <a:solidFill>
                            <a:srgbClr val="36937C"/>
                          </a:solidFill>
                          <a:latin typeface="Cambria"/>
                          <a:ea typeface="Cambria"/>
                          <a:cs typeface="Cambria"/>
                          <a:sym typeface="Cambria"/>
                        </a:rPr>
                        <a:t>(e.g., increased vascular permeability due to inflammation or in tumors) </a:t>
                      </a:r>
                      <a:r>
                        <a:rPr lang="en-US" sz="1200" u="none" cap="none" strike="noStrike">
                          <a:latin typeface="Cambria"/>
                          <a:ea typeface="Cambria"/>
                          <a:cs typeface="Cambria"/>
                          <a:sym typeface="Cambria"/>
                        </a:rPr>
                        <a:t>or </a:t>
                      </a:r>
                      <a:r>
                        <a:rPr b="1" lang="en-US" sz="1200" u="none" cap="none" strike="noStrike">
                          <a:latin typeface="Cambria"/>
                          <a:ea typeface="Cambria"/>
                          <a:cs typeface="Cambria"/>
                          <a:sym typeface="Cambria"/>
                        </a:rPr>
                        <a:t>generalized</a:t>
                      </a:r>
                      <a:r>
                        <a:rPr lang="en-US" sz="1200" u="none" cap="none" strike="noStrike">
                          <a:latin typeface="Cambria"/>
                          <a:ea typeface="Cambria"/>
                          <a:cs typeface="Cambria"/>
                          <a:sym typeface="Cambria"/>
                        </a:rPr>
                        <a:t>.</a:t>
                      </a:r>
                      <a:endParaRPr sz="1200" u="none" cap="none" strike="noStrike">
                        <a:latin typeface="Cambria"/>
                        <a:ea typeface="Cambria"/>
                        <a:cs typeface="Cambria"/>
                        <a:sym typeface="Cambria"/>
                      </a:endParaRPr>
                    </a:p>
                  </a:txBody>
                  <a:tcPr marT="91425" marB="91425" marR="91425" marL="91425"/>
                </a:tc>
                <a:tc>
                  <a:txBody>
                    <a:bodyPr>
                      <a:noAutofit/>
                    </a:bodyPr>
                    <a:lstStyle/>
                    <a:p>
                      <a:pPr indent="0" lvl="0" marL="0" marR="0" rtl="0" algn="l">
                        <a:lnSpc>
                          <a:spcPct val="100000"/>
                        </a:lnSpc>
                        <a:spcBef>
                          <a:spcPts val="0"/>
                        </a:spcBef>
                        <a:spcAft>
                          <a:spcPts val="0"/>
                        </a:spcAft>
                        <a:buClr>
                          <a:schemeClr val="dk1"/>
                        </a:buClr>
                        <a:buSzPts val="1200"/>
                        <a:buFont typeface="Cambria"/>
                        <a:buNone/>
                      </a:pPr>
                      <a:r>
                        <a:rPr lang="en-US" sz="1200" u="none" cap="none" strike="noStrike">
                          <a:latin typeface="Cambria"/>
                          <a:ea typeface="Cambria"/>
                          <a:cs typeface="Cambria"/>
                          <a:sym typeface="Cambria"/>
                        </a:rPr>
                        <a:t>-An increase in </a:t>
                      </a:r>
                      <a:r>
                        <a:rPr b="1" lang="en-US" sz="1200" u="sng" cap="none" strike="noStrike">
                          <a:latin typeface="Cambria"/>
                          <a:ea typeface="Cambria"/>
                          <a:cs typeface="Cambria"/>
                          <a:sym typeface="Cambria"/>
                        </a:rPr>
                        <a:t>intra</a:t>
                      </a:r>
                      <a:r>
                        <a:rPr b="1" lang="en-US" sz="1200" u="none" cap="none" strike="noStrike">
                          <a:latin typeface="Cambria"/>
                          <a:ea typeface="Cambria"/>
                          <a:cs typeface="Cambria"/>
                          <a:sym typeface="Cambria"/>
                        </a:rPr>
                        <a:t>cellular</a:t>
                      </a:r>
                      <a:r>
                        <a:rPr lang="en-US" sz="1200" u="none" cap="none" strike="noStrike">
                          <a:latin typeface="Cambria"/>
                          <a:ea typeface="Cambria"/>
                          <a:cs typeface="Cambria"/>
                          <a:sym typeface="Cambria"/>
                        </a:rPr>
                        <a:t> </a:t>
                      </a:r>
                      <a:r>
                        <a:rPr b="1" lang="en-US" sz="1200" u="none" cap="none" strike="noStrike">
                          <a:latin typeface="Cambria"/>
                          <a:ea typeface="Cambria"/>
                          <a:cs typeface="Cambria"/>
                          <a:sym typeface="Cambria"/>
                        </a:rPr>
                        <a:t>fluid</a:t>
                      </a:r>
                      <a:r>
                        <a:rPr lang="en-US" sz="1200" u="none" cap="none" strike="noStrike">
                          <a:latin typeface="Cambria"/>
                          <a:ea typeface="Cambria"/>
                          <a:cs typeface="Cambria"/>
                          <a:sym typeface="Cambria"/>
                        </a:rPr>
                        <a:t> secondary to neuronal and glial cell membrane injury, as might follow generalized hypoxic-ischemic insult or after exposure to some toxins.</a:t>
                      </a:r>
                      <a:endParaRPr sz="1200" u="none" cap="none" strike="noStrike">
                        <a:latin typeface="Cambria"/>
                        <a:ea typeface="Cambria"/>
                        <a:cs typeface="Cambria"/>
                        <a:sym typeface="Cambria"/>
                      </a:endParaRPr>
                    </a:p>
                  </a:txBody>
                  <a:tcPr marT="91425" marB="91425" marR="91425" marL="91425"/>
                </a:tc>
              </a:tr>
            </a:tbl>
          </a:graphicData>
        </a:graphic>
      </p:graphicFrame>
      <p:sp>
        <p:nvSpPr>
          <p:cNvPr id="305" name="Google Shape;305;p33"/>
          <p:cNvSpPr txBox="1"/>
          <p:nvPr/>
        </p:nvSpPr>
        <p:spPr>
          <a:xfrm flipH="1">
            <a:off x="128541" y="846949"/>
            <a:ext cx="6217800" cy="4677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00000"/>
              </a:lnSpc>
              <a:spcBef>
                <a:spcPts val="0"/>
              </a:spcBef>
              <a:spcAft>
                <a:spcPts val="0"/>
              </a:spcAft>
              <a:buClr>
                <a:schemeClr val="dk1"/>
              </a:buClr>
              <a:buSzPts val="1100"/>
              <a:buFont typeface="Arial"/>
              <a:buChar char="•"/>
            </a:pPr>
            <a:r>
              <a:rPr b="0" i="0" lang="en-US" sz="1200" u="none" cap="none" strike="noStrike">
                <a:solidFill>
                  <a:schemeClr val="dk1"/>
                </a:solidFill>
                <a:latin typeface="Cambria"/>
                <a:ea typeface="Cambria"/>
                <a:cs typeface="Cambria"/>
                <a:sym typeface="Cambria"/>
              </a:rPr>
              <a:t>Is the accumulation of </a:t>
            </a:r>
            <a:r>
              <a:rPr b="1" i="0" lang="en-US" sz="1200" u="none" cap="none" strike="noStrike">
                <a:solidFill>
                  <a:schemeClr val="dk1"/>
                </a:solidFill>
                <a:latin typeface="Cambria"/>
                <a:ea typeface="Cambria"/>
                <a:cs typeface="Cambria"/>
                <a:sym typeface="Cambria"/>
              </a:rPr>
              <a:t>excess fluid</a:t>
            </a:r>
            <a:r>
              <a:rPr b="0" i="0" lang="en-US" sz="1200" u="none" cap="none" strike="noStrike">
                <a:solidFill>
                  <a:schemeClr val="dk1"/>
                </a:solidFill>
                <a:latin typeface="Cambria"/>
                <a:ea typeface="Cambria"/>
                <a:cs typeface="Cambria"/>
                <a:sym typeface="Cambria"/>
              </a:rPr>
              <a:t> within the brain parenchyma</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Arial"/>
              <a:buChar char="•"/>
            </a:pPr>
            <a:r>
              <a:rPr b="0" i="0" lang="en-US" sz="1200" u="none" cap="none" strike="noStrike">
                <a:solidFill>
                  <a:schemeClr val="dk1"/>
                </a:solidFill>
                <a:latin typeface="Cambria"/>
                <a:ea typeface="Cambria"/>
                <a:cs typeface="Cambria"/>
                <a:sym typeface="Cambria"/>
              </a:rPr>
              <a:t>Two types, which </a:t>
            </a:r>
            <a:r>
              <a:rPr b="1" i="0" lang="en-US" sz="1200" u="none" cap="none" strike="noStrike">
                <a:solidFill>
                  <a:schemeClr val="dk1"/>
                </a:solidFill>
                <a:latin typeface="Cambria"/>
                <a:ea typeface="Cambria"/>
                <a:cs typeface="Cambria"/>
                <a:sym typeface="Cambria"/>
              </a:rPr>
              <a:t>often occur together</a:t>
            </a:r>
            <a:r>
              <a:rPr b="0" i="0" lang="en-US" sz="1200" u="none" cap="none" strike="noStrike">
                <a:solidFill>
                  <a:schemeClr val="dk1"/>
                </a:solidFill>
                <a:latin typeface="Cambria"/>
                <a:ea typeface="Cambria"/>
                <a:cs typeface="Cambria"/>
                <a:sym typeface="Cambria"/>
              </a:rPr>
              <a:t> particularly after generalized injury: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en-US" sz="1200" u="none" cap="none" strike="noStrike">
                <a:solidFill>
                  <a:schemeClr val="dk1"/>
                </a:solidFill>
                <a:latin typeface="Cambria"/>
                <a:ea typeface="Cambria"/>
                <a:cs typeface="Cambria"/>
                <a:sym typeface="Cambria"/>
              </a:rPr>
            </a:br>
            <a:endParaRPr b="0" i="0" sz="1200" u="none" cap="none" strike="noStrike">
              <a:solidFill>
                <a:schemeClr val="dk1"/>
              </a:solidFill>
              <a:latin typeface="Cambria"/>
              <a:ea typeface="Cambria"/>
              <a:cs typeface="Cambria"/>
              <a:sym typeface="Cambria"/>
            </a:endParaRPr>
          </a:p>
        </p:txBody>
      </p:sp>
      <p:sp>
        <p:nvSpPr>
          <p:cNvPr id="306" name="Google Shape;306;p33"/>
          <p:cNvSpPr/>
          <p:nvPr/>
        </p:nvSpPr>
        <p:spPr>
          <a:xfrm>
            <a:off x="263201" y="4501708"/>
            <a:ext cx="6975799" cy="2123658"/>
          </a:xfrm>
          <a:prstGeom prst="rect">
            <a:avLst/>
          </a:prstGeom>
          <a:noFill/>
          <a:ln cap="flat" cmpd="sng" w="12700">
            <a:solidFill>
              <a:srgbClr val="75B1BD"/>
            </a:solidFill>
            <a:prstDash val="lgDashDot"/>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A5A5A5"/>
                </a:solidFill>
                <a:latin typeface="Cambria"/>
                <a:ea typeface="Cambria"/>
                <a:cs typeface="Cambria"/>
                <a:sym typeface="Cambria"/>
              </a:rPr>
              <a:t>*Edema: </a:t>
            </a:r>
            <a:r>
              <a:rPr b="0" i="0" lang="en-US" sz="1200" u="none" cap="none" strike="noStrike">
                <a:solidFill>
                  <a:srgbClr val="A5A5A5"/>
                </a:solidFill>
                <a:latin typeface="Cambria"/>
                <a:ea typeface="Cambria"/>
                <a:cs typeface="Cambria"/>
                <a:sym typeface="Cambria"/>
              </a:rPr>
              <a:t>Increase volume in the brain &gt; Herniation &gt; It will go and compress the brainstem &gt; *what do we have in brainstem? Reticular formation in midbrain*  Respiratory and cardiovascular areas will be affected &gt; Cardiac respiratory arrest. </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A5A5A5"/>
                </a:solidFill>
                <a:latin typeface="Cambria"/>
                <a:ea typeface="Cambria"/>
                <a:cs typeface="Cambria"/>
                <a:sym typeface="Cambria"/>
              </a:rPr>
              <a:t>*So, we have to open the brain immediately  فتحه صغيره بالرأس عشان يطلع الدمto make the blood go out and save her\his life. There is No time for investigations because He\She will be dead by that time. </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A5A5A5"/>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A5A5A5"/>
                </a:solidFill>
                <a:latin typeface="Cambria"/>
                <a:ea typeface="Cambria"/>
                <a:cs typeface="Cambria"/>
                <a:sym typeface="Cambria"/>
              </a:rPr>
              <a:t>*Cytotoxic edema: </a:t>
            </a:r>
            <a:r>
              <a:rPr b="0" i="0" lang="en-US" sz="1200" u="none" cap="none" strike="noStrike">
                <a:solidFill>
                  <a:srgbClr val="A5A5A5"/>
                </a:solidFill>
                <a:latin typeface="Cambria"/>
                <a:ea typeface="Cambria"/>
                <a:cs typeface="Cambria"/>
                <a:sym typeface="Cambria"/>
              </a:rPr>
              <a:t>During an ischemic stroke, a lack of oxygen and glucose leads to a breakdown of the sodium-calcium pumps on brain cell membranes, which in turn results in a massive buildup of sodium and calcium intracellularly. This causes a rapid uptake of water and subsequent swelling of the cells.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A5A5A5"/>
              </a:solidFill>
              <a:latin typeface="Cambria"/>
              <a:ea typeface="Cambria"/>
              <a:cs typeface="Cambria"/>
              <a:sym typeface="Cambria"/>
            </a:endParaRPr>
          </a:p>
        </p:txBody>
      </p:sp>
      <p:pic>
        <p:nvPicPr>
          <p:cNvPr id="307" name="Google Shape;307;p33"/>
          <p:cNvPicPr preferRelativeResize="0"/>
          <p:nvPr/>
        </p:nvPicPr>
        <p:blipFill rotWithShape="1">
          <a:blip r:embed="rId4">
            <a:alphaModFix/>
          </a:blip>
          <a:srcRect b="0" l="0" r="0" t="0"/>
          <a:stretch/>
        </p:blipFill>
        <p:spPr>
          <a:xfrm>
            <a:off x="1676400" y="6666104"/>
            <a:ext cx="4197101" cy="244008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28">
      <a:dk1>
        <a:srgbClr val="000000"/>
      </a:dk1>
      <a:lt1>
        <a:srgbClr val="FFFFFF"/>
      </a:lt1>
      <a:dk2>
        <a:srgbClr val="ABDAFC"/>
      </a:dk2>
      <a:lt2>
        <a:srgbClr val="ABDAFC"/>
      </a:lt2>
      <a:accent1>
        <a:srgbClr val="C2A3DF"/>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27">
      <a:dk1>
        <a:srgbClr val="000000"/>
      </a:dk1>
      <a:lt1>
        <a:srgbClr val="FFFFFF"/>
      </a:lt1>
      <a:dk2>
        <a:srgbClr val="ABDAFC"/>
      </a:dk2>
      <a:lt2>
        <a:srgbClr val="ABDAFC"/>
      </a:lt2>
      <a:accent1>
        <a:srgbClr val="9A66CA"/>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