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9144000" cx="7772400"/>
  <p:notesSz cx="6858000" cy="9144000"/>
  <p:embeddedFontLst>
    <p:embeddedFont>
      <p:font typeface="Pinyon Script"/>
      <p:regular r:id="rId23"/>
    </p:embeddedFont>
    <p:embeddedFont>
      <p:font typeface="Tek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DC75DD7-BF7E-48BA-9F4E-F1279B37CCF5}">
  <a:tblStyle styleId="{0DC75DD7-BF7E-48BA-9F4E-F1279B37CCF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Teko-regular.fntdata"/><Relationship Id="rId23" Type="http://schemas.openxmlformats.org/officeDocument/2006/relationships/font" Target="fonts/PinyonScrip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Tek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f9ba5515f912cac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5f9ba5515f912cac_0:notes"/>
          <p:cNvSpPr/>
          <p:nvPr>
            <p:ph idx="2" type="sldImg"/>
          </p:nvPr>
        </p:nvSpPr>
        <p:spPr>
          <a:xfrm>
            <a:off x="1971675" y="685800"/>
            <a:ext cx="2914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7" name="Google Shape;297;p10: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1:notes"/>
          <p:cNvSpPr/>
          <p:nvPr>
            <p:ph idx="2"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2:notes"/>
          <p:cNvSpPr/>
          <p:nvPr>
            <p:ph idx="2"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8" name="Google Shape;338;p13: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6: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56" name="Google Shape;35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Arial"/>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32c39452d1ed2fc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65" name="Google Shape;365;g32c39452d1ed2fc_0:notes"/>
          <p:cNvSpPr/>
          <p:nvPr>
            <p:ph idx="2" type="sldImg"/>
          </p:nvPr>
        </p:nvSpPr>
        <p:spPr>
          <a:xfrm>
            <a:off x="1971675" y="685800"/>
            <a:ext cx="291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2: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84" name="Google Shape;18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3:notes"/>
          <p:cNvSpPr/>
          <p:nvPr>
            <p:ph idx="2"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4:notes"/>
          <p:cNvSpPr/>
          <p:nvPr>
            <p:ph idx="2"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14" name="Google Shape;214;p5: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29" name="Google Shape;22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rgbClr val="000000"/>
              </a:buClr>
              <a:buSzPts val="1200"/>
              <a:buFont typeface="Arial"/>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44" name="Google Shape;244;p7: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69" name="Google Shape;269;p8: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83" name="Google Shape;283;p9: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534353" y="2434167"/>
            <a:ext cx="6703695"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8" name="Google Shape;18;p2"/>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9" name="Google Shape;19;p2"/>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20" name="Google Shape;20;p2"/>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mbria"/>
                <a:ea typeface="Cambria"/>
                <a:cs typeface="Cambria"/>
                <a:sym typeface="Cambria"/>
              </a:defRPr>
            </a:lvl1pPr>
            <a:lvl2pPr indent="0" lvl="1" marL="0" marR="0" rtl="0" algn="r">
              <a:spcBef>
                <a:spcPts val="0"/>
              </a:spcBef>
              <a:buNone/>
              <a:defRPr b="0" i="0" sz="1020" u="none" cap="none" strike="noStrike">
                <a:solidFill>
                  <a:srgbClr val="888888"/>
                </a:solidFill>
                <a:latin typeface="Cambria"/>
                <a:ea typeface="Cambria"/>
                <a:cs typeface="Cambria"/>
                <a:sym typeface="Cambria"/>
              </a:defRPr>
            </a:lvl2pPr>
            <a:lvl3pPr indent="0" lvl="2" marL="0" marR="0" rtl="0" algn="r">
              <a:spcBef>
                <a:spcPts val="0"/>
              </a:spcBef>
              <a:buNone/>
              <a:defRPr b="0" i="0" sz="1020" u="none" cap="none" strike="noStrike">
                <a:solidFill>
                  <a:srgbClr val="888888"/>
                </a:solidFill>
                <a:latin typeface="Cambria"/>
                <a:ea typeface="Cambria"/>
                <a:cs typeface="Cambria"/>
                <a:sym typeface="Cambria"/>
              </a:defRPr>
            </a:lvl3pPr>
            <a:lvl4pPr indent="0" lvl="3" marL="0" marR="0" rtl="0" algn="r">
              <a:spcBef>
                <a:spcPts val="0"/>
              </a:spcBef>
              <a:buNone/>
              <a:defRPr b="0" i="0" sz="1020" u="none" cap="none" strike="noStrike">
                <a:solidFill>
                  <a:srgbClr val="888888"/>
                </a:solidFill>
                <a:latin typeface="Cambria"/>
                <a:ea typeface="Cambria"/>
                <a:cs typeface="Cambria"/>
                <a:sym typeface="Cambria"/>
              </a:defRPr>
            </a:lvl4pPr>
            <a:lvl5pPr indent="0" lvl="4" marL="0" marR="0" rtl="0" algn="r">
              <a:spcBef>
                <a:spcPts val="0"/>
              </a:spcBef>
              <a:buNone/>
              <a:defRPr b="0" i="0" sz="1020" u="none" cap="none" strike="noStrike">
                <a:solidFill>
                  <a:srgbClr val="888888"/>
                </a:solidFill>
                <a:latin typeface="Cambria"/>
                <a:ea typeface="Cambria"/>
                <a:cs typeface="Cambria"/>
                <a:sym typeface="Cambria"/>
              </a:defRPr>
            </a:lvl5pPr>
            <a:lvl6pPr indent="0" lvl="5" marL="0" marR="0" rtl="0" algn="r">
              <a:spcBef>
                <a:spcPts val="0"/>
              </a:spcBef>
              <a:buNone/>
              <a:defRPr b="0" i="0" sz="1020" u="none" cap="none" strike="noStrike">
                <a:solidFill>
                  <a:srgbClr val="888888"/>
                </a:solidFill>
                <a:latin typeface="Cambria"/>
                <a:ea typeface="Cambria"/>
                <a:cs typeface="Cambria"/>
                <a:sym typeface="Cambria"/>
              </a:defRPr>
            </a:lvl6pPr>
            <a:lvl7pPr indent="0" lvl="6" marL="0" marR="0" rtl="0" algn="r">
              <a:spcBef>
                <a:spcPts val="0"/>
              </a:spcBef>
              <a:buNone/>
              <a:defRPr b="0" i="0" sz="1020" u="none" cap="none" strike="noStrike">
                <a:solidFill>
                  <a:srgbClr val="888888"/>
                </a:solidFill>
                <a:latin typeface="Cambria"/>
                <a:ea typeface="Cambria"/>
                <a:cs typeface="Cambria"/>
                <a:sym typeface="Cambria"/>
              </a:defRPr>
            </a:lvl7pPr>
            <a:lvl8pPr indent="0" lvl="7" marL="0" marR="0" rtl="0" algn="r">
              <a:spcBef>
                <a:spcPts val="0"/>
              </a:spcBef>
              <a:buNone/>
              <a:defRPr b="0" i="0" sz="1020" u="none" cap="none" strike="noStrike">
                <a:solidFill>
                  <a:srgbClr val="888888"/>
                </a:solidFill>
                <a:latin typeface="Cambria"/>
                <a:ea typeface="Cambria"/>
                <a:cs typeface="Cambria"/>
                <a:sym typeface="Cambria"/>
              </a:defRPr>
            </a:lvl8pPr>
            <a:lvl9pPr indent="0" lvl="8" marL="0" marR="0" rtl="0" algn="r">
              <a:spcBef>
                <a:spcPts val="0"/>
              </a:spcBef>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985308" y="1983211"/>
            <a:ext cx="5801784" cy="6703695"/>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75" name="Google Shape;75;p11"/>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6" name="Google Shape;76;p11"/>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7" name="Google Shape;77;p11"/>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2525527" y="3523431"/>
            <a:ext cx="7749117" cy="167592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874897" y="1896084"/>
            <a:ext cx="7749117" cy="4930616"/>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81" name="Google Shape;81;p12"/>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2" name="Google Shape;82;p12"/>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3" name="Google Shape;83;p12"/>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2" name="Google Shape;92;p14"/>
          <p:cNvSpPr txBox="1"/>
          <p:nvPr>
            <p:ph idx="1" type="body"/>
          </p:nvPr>
        </p:nvSpPr>
        <p:spPr>
          <a:xfrm>
            <a:off x="534353" y="2434167"/>
            <a:ext cx="67038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93" name="Google Shape;93;p14"/>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94" name="Google Shape;94;p14"/>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95" name="Google Shape;95;p14"/>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mbria"/>
                <a:ea typeface="Cambria"/>
                <a:cs typeface="Cambria"/>
                <a:sym typeface="Cambria"/>
              </a:defRPr>
            </a:lvl1pPr>
            <a:lvl2pPr indent="0" lvl="1" marL="0" marR="0" rtl="0" algn="r">
              <a:spcBef>
                <a:spcPts val="0"/>
              </a:spcBef>
              <a:buNone/>
              <a:defRPr b="0" i="0" sz="1020" u="none" cap="none" strike="noStrike">
                <a:solidFill>
                  <a:srgbClr val="888888"/>
                </a:solidFill>
                <a:latin typeface="Cambria"/>
                <a:ea typeface="Cambria"/>
                <a:cs typeface="Cambria"/>
                <a:sym typeface="Cambria"/>
              </a:defRPr>
            </a:lvl2pPr>
            <a:lvl3pPr indent="0" lvl="2" marL="0" marR="0" rtl="0" algn="r">
              <a:spcBef>
                <a:spcPts val="0"/>
              </a:spcBef>
              <a:buNone/>
              <a:defRPr b="0" i="0" sz="1020" u="none" cap="none" strike="noStrike">
                <a:solidFill>
                  <a:srgbClr val="888888"/>
                </a:solidFill>
                <a:latin typeface="Cambria"/>
                <a:ea typeface="Cambria"/>
                <a:cs typeface="Cambria"/>
                <a:sym typeface="Cambria"/>
              </a:defRPr>
            </a:lvl3pPr>
            <a:lvl4pPr indent="0" lvl="3" marL="0" marR="0" rtl="0" algn="r">
              <a:spcBef>
                <a:spcPts val="0"/>
              </a:spcBef>
              <a:buNone/>
              <a:defRPr b="0" i="0" sz="1020" u="none" cap="none" strike="noStrike">
                <a:solidFill>
                  <a:srgbClr val="888888"/>
                </a:solidFill>
                <a:latin typeface="Cambria"/>
                <a:ea typeface="Cambria"/>
                <a:cs typeface="Cambria"/>
                <a:sym typeface="Cambria"/>
              </a:defRPr>
            </a:lvl4pPr>
            <a:lvl5pPr indent="0" lvl="4" marL="0" marR="0" rtl="0" algn="r">
              <a:spcBef>
                <a:spcPts val="0"/>
              </a:spcBef>
              <a:buNone/>
              <a:defRPr b="0" i="0" sz="1020" u="none" cap="none" strike="noStrike">
                <a:solidFill>
                  <a:srgbClr val="888888"/>
                </a:solidFill>
                <a:latin typeface="Cambria"/>
                <a:ea typeface="Cambria"/>
                <a:cs typeface="Cambria"/>
                <a:sym typeface="Cambria"/>
              </a:defRPr>
            </a:lvl5pPr>
            <a:lvl6pPr indent="0" lvl="5" marL="0" marR="0" rtl="0" algn="r">
              <a:spcBef>
                <a:spcPts val="0"/>
              </a:spcBef>
              <a:buNone/>
              <a:defRPr b="0" i="0" sz="1020" u="none" cap="none" strike="noStrike">
                <a:solidFill>
                  <a:srgbClr val="888888"/>
                </a:solidFill>
                <a:latin typeface="Cambria"/>
                <a:ea typeface="Cambria"/>
                <a:cs typeface="Cambria"/>
                <a:sym typeface="Cambria"/>
              </a:defRPr>
            </a:lvl6pPr>
            <a:lvl7pPr indent="0" lvl="6" marL="0" marR="0" rtl="0" algn="r">
              <a:spcBef>
                <a:spcPts val="0"/>
              </a:spcBef>
              <a:buNone/>
              <a:defRPr b="0" i="0" sz="1020" u="none" cap="none" strike="noStrike">
                <a:solidFill>
                  <a:srgbClr val="888888"/>
                </a:solidFill>
                <a:latin typeface="Cambria"/>
                <a:ea typeface="Cambria"/>
                <a:cs typeface="Cambria"/>
                <a:sym typeface="Cambria"/>
              </a:defRPr>
            </a:lvl7pPr>
            <a:lvl8pPr indent="0" lvl="7" marL="0" marR="0" rtl="0" algn="r">
              <a:spcBef>
                <a:spcPts val="0"/>
              </a:spcBef>
              <a:buNone/>
              <a:defRPr b="0" i="0" sz="1020" u="none" cap="none" strike="noStrike">
                <a:solidFill>
                  <a:srgbClr val="888888"/>
                </a:solidFill>
                <a:latin typeface="Cambria"/>
                <a:ea typeface="Cambria"/>
                <a:cs typeface="Cambria"/>
                <a:sym typeface="Cambria"/>
              </a:defRPr>
            </a:lvl8pPr>
            <a:lvl9pPr indent="0" lvl="8" marL="0" marR="0" rtl="0" algn="r">
              <a:spcBef>
                <a:spcPts val="0"/>
              </a:spcBef>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6" name="Shape 96"/>
        <p:cNvGrpSpPr/>
        <p:nvPr/>
      </p:nvGrpSpPr>
      <p:grpSpPr>
        <a:xfrm>
          <a:off x="0" y="0"/>
          <a:ext cx="0" cy="0"/>
          <a:chOff x="0" y="0"/>
          <a:chExt cx="0" cy="0"/>
        </a:xfrm>
      </p:grpSpPr>
      <p:sp>
        <p:nvSpPr>
          <p:cNvPr id="97" name="Google Shape;97;p15"/>
          <p:cNvSpPr txBox="1"/>
          <p:nvPr>
            <p:ph type="ctrTitle"/>
          </p:nvPr>
        </p:nvSpPr>
        <p:spPr>
          <a:xfrm>
            <a:off x="582930" y="1496484"/>
            <a:ext cx="6606600" cy="3183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8" name="Google Shape;98;p15"/>
          <p:cNvSpPr txBox="1"/>
          <p:nvPr>
            <p:ph idx="1" type="subTitle"/>
          </p:nvPr>
        </p:nvSpPr>
        <p:spPr>
          <a:xfrm>
            <a:off x="971550" y="4802717"/>
            <a:ext cx="5829300" cy="2207700"/>
          </a:xfrm>
          <a:prstGeom prst="rect">
            <a:avLst/>
          </a:prstGeom>
          <a:noFill/>
          <a:ln>
            <a:noFill/>
          </a:ln>
        </p:spPr>
        <p:txBody>
          <a:bodyPr anchorCtr="0" anchor="t" bIns="45700" lIns="91425" spcFirstLastPara="1" rIns="91425" wrap="square" tIns="45700"/>
          <a:lstStyle>
            <a:lvl1pPr lvl="0" marR="0" rtl="0" algn="ctr">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lvl="1" marR="0" rtl="0" algn="ctr">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2pPr>
            <a:lvl3pPr lvl="2" marR="0" rtl="0" algn="ctr">
              <a:lnSpc>
                <a:spcPct val="90000"/>
              </a:lnSpc>
              <a:spcBef>
                <a:spcPts val="425"/>
              </a:spcBef>
              <a:spcAft>
                <a:spcPts val="0"/>
              </a:spcAft>
              <a:buClr>
                <a:schemeClr val="dk1"/>
              </a:buClr>
              <a:buSzPts val="1530"/>
              <a:buFont typeface="Arial"/>
              <a:buNone/>
              <a:defRPr b="0" i="0" sz="1530" u="none" cap="none" strike="noStrike">
                <a:solidFill>
                  <a:schemeClr val="dk1"/>
                </a:solidFill>
                <a:latin typeface="Cambria"/>
                <a:ea typeface="Cambria"/>
                <a:cs typeface="Cambria"/>
                <a:sym typeface="Cambria"/>
              </a:defRPr>
            </a:lvl3pPr>
            <a:lvl4pPr lvl="3"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4pPr>
            <a:lvl5pPr lvl="4"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5pPr>
            <a:lvl6pPr lvl="5"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6pPr>
            <a:lvl7pPr lvl="6"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7pPr>
            <a:lvl8pPr lvl="7"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8pPr>
            <a:lvl9pPr lvl="8"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9pPr>
          </a:lstStyle>
          <a:p/>
        </p:txBody>
      </p:sp>
      <p:sp>
        <p:nvSpPr>
          <p:cNvPr id="99" name="Google Shape;99;p15"/>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00" name="Google Shape;100;p15"/>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01" name="Google Shape;101;p15"/>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2" name="Shape 102"/>
        <p:cNvGrpSpPr/>
        <p:nvPr/>
      </p:nvGrpSpPr>
      <p:grpSpPr>
        <a:xfrm>
          <a:off x="0" y="0"/>
          <a:ext cx="0" cy="0"/>
          <a:chOff x="0" y="0"/>
          <a:chExt cx="0" cy="0"/>
        </a:xfrm>
      </p:grpSpPr>
      <p:sp>
        <p:nvSpPr>
          <p:cNvPr id="103" name="Google Shape;103;p16"/>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04" name="Google Shape;104;p16"/>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05" name="Google Shape;105;p16"/>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6" name="Shape 106"/>
        <p:cNvGrpSpPr/>
        <p:nvPr/>
      </p:nvGrpSpPr>
      <p:grpSpPr>
        <a:xfrm>
          <a:off x="0" y="0"/>
          <a:ext cx="0" cy="0"/>
          <a:chOff x="0" y="0"/>
          <a:chExt cx="0" cy="0"/>
        </a:xfrm>
      </p:grpSpPr>
      <p:sp>
        <p:nvSpPr>
          <p:cNvPr id="107" name="Google Shape;107;p17"/>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8" name="Google Shape;108;p17"/>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09" name="Google Shape;109;p17"/>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10" name="Google Shape;110;p17"/>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1" name="Shape 111"/>
        <p:cNvGrpSpPr/>
        <p:nvPr/>
      </p:nvGrpSpPr>
      <p:grpSpPr>
        <a:xfrm>
          <a:off x="0" y="0"/>
          <a:ext cx="0" cy="0"/>
          <a:chOff x="0" y="0"/>
          <a:chExt cx="0" cy="0"/>
        </a:xfrm>
      </p:grpSpPr>
      <p:sp>
        <p:nvSpPr>
          <p:cNvPr id="112" name="Google Shape;112;p18"/>
          <p:cNvSpPr txBox="1"/>
          <p:nvPr>
            <p:ph type="title"/>
          </p:nvPr>
        </p:nvSpPr>
        <p:spPr>
          <a:xfrm>
            <a:off x="530305" y="2279653"/>
            <a:ext cx="6703800" cy="38037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3" name="Google Shape;113;p18"/>
          <p:cNvSpPr txBox="1"/>
          <p:nvPr>
            <p:ph idx="1" type="body"/>
          </p:nvPr>
        </p:nvSpPr>
        <p:spPr>
          <a:xfrm>
            <a:off x="530305" y="6119286"/>
            <a:ext cx="6703800" cy="2000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rgbClr val="888888"/>
              </a:buClr>
              <a:buSzPts val="1700"/>
              <a:buFont typeface="Arial"/>
              <a:buNone/>
              <a:defRPr b="0" i="0" sz="17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425"/>
              </a:spcBef>
              <a:spcAft>
                <a:spcPts val="0"/>
              </a:spcAft>
              <a:buClr>
                <a:srgbClr val="888888"/>
              </a:buClr>
              <a:buSzPts val="1530"/>
              <a:buFont typeface="Arial"/>
              <a:buNone/>
              <a:defRPr b="0" i="0" sz="1530" u="none" cap="none" strike="noStrike">
                <a:solidFill>
                  <a:srgbClr val="888888"/>
                </a:solidFill>
                <a:latin typeface="Cambria"/>
                <a:ea typeface="Cambria"/>
                <a:cs typeface="Cambria"/>
                <a:sym typeface="Cambria"/>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9pPr>
          </a:lstStyle>
          <a:p/>
        </p:txBody>
      </p:sp>
      <p:sp>
        <p:nvSpPr>
          <p:cNvPr id="114" name="Google Shape;114;p18"/>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15" name="Google Shape;115;p18"/>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16" name="Google Shape;116;p18"/>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7" name="Shape 117"/>
        <p:cNvGrpSpPr/>
        <p:nvPr/>
      </p:nvGrpSpPr>
      <p:grpSpPr>
        <a:xfrm>
          <a:off x="0" y="0"/>
          <a:ext cx="0" cy="0"/>
          <a:chOff x="0" y="0"/>
          <a:chExt cx="0" cy="0"/>
        </a:xfrm>
      </p:grpSpPr>
      <p:sp>
        <p:nvSpPr>
          <p:cNvPr id="118" name="Google Shape;118;p19"/>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9" name="Google Shape;119;p19"/>
          <p:cNvSpPr txBox="1"/>
          <p:nvPr>
            <p:ph idx="1" type="body"/>
          </p:nvPr>
        </p:nvSpPr>
        <p:spPr>
          <a:xfrm>
            <a:off x="534353" y="2434167"/>
            <a:ext cx="33033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0" name="Google Shape;120;p19"/>
          <p:cNvSpPr txBox="1"/>
          <p:nvPr>
            <p:ph idx="2" type="body"/>
          </p:nvPr>
        </p:nvSpPr>
        <p:spPr>
          <a:xfrm>
            <a:off x="3934778" y="2434167"/>
            <a:ext cx="33033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1" name="Google Shape;121;p19"/>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22" name="Google Shape;122;p19"/>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23" name="Google Shape;123;p19"/>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4" name="Shape 124"/>
        <p:cNvGrpSpPr/>
        <p:nvPr/>
      </p:nvGrpSpPr>
      <p:grpSpPr>
        <a:xfrm>
          <a:off x="0" y="0"/>
          <a:ext cx="0" cy="0"/>
          <a:chOff x="0" y="0"/>
          <a:chExt cx="0" cy="0"/>
        </a:xfrm>
      </p:grpSpPr>
      <p:sp>
        <p:nvSpPr>
          <p:cNvPr id="125" name="Google Shape;125;p20"/>
          <p:cNvSpPr txBox="1"/>
          <p:nvPr>
            <p:ph type="title"/>
          </p:nvPr>
        </p:nvSpPr>
        <p:spPr>
          <a:xfrm>
            <a:off x="535365"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6" name="Google Shape;126;p20"/>
          <p:cNvSpPr txBox="1"/>
          <p:nvPr>
            <p:ph idx="1" type="body"/>
          </p:nvPr>
        </p:nvSpPr>
        <p:spPr>
          <a:xfrm>
            <a:off x="535366" y="2241551"/>
            <a:ext cx="3288000" cy="10986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127" name="Google Shape;127;p20"/>
          <p:cNvSpPr txBox="1"/>
          <p:nvPr>
            <p:ph idx="2" type="body"/>
          </p:nvPr>
        </p:nvSpPr>
        <p:spPr>
          <a:xfrm>
            <a:off x="535366" y="3340100"/>
            <a:ext cx="3288000" cy="4912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8" name="Google Shape;128;p20"/>
          <p:cNvSpPr txBox="1"/>
          <p:nvPr>
            <p:ph idx="3" type="body"/>
          </p:nvPr>
        </p:nvSpPr>
        <p:spPr>
          <a:xfrm>
            <a:off x="3934778" y="2241551"/>
            <a:ext cx="3304200" cy="10986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129" name="Google Shape;129;p20"/>
          <p:cNvSpPr txBox="1"/>
          <p:nvPr>
            <p:ph idx="4" type="body"/>
          </p:nvPr>
        </p:nvSpPr>
        <p:spPr>
          <a:xfrm>
            <a:off x="3934778" y="3340100"/>
            <a:ext cx="3304200" cy="4912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30" name="Google Shape;130;p20"/>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1" name="Google Shape;131;p20"/>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2" name="Google Shape;132;p20"/>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535365" y="609600"/>
            <a:ext cx="2506800"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5" name="Google Shape;135;p21"/>
          <p:cNvSpPr txBox="1"/>
          <p:nvPr>
            <p:ph idx="1" type="body"/>
          </p:nvPr>
        </p:nvSpPr>
        <p:spPr>
          <a:xfrm>
            <a:off x="3304282" y="1316569"/>
            <a:ext cx="3934800" cy="6498300"/>
          </a:xfrm>
          <a:prstGeom prst="rect">
            <a:avLst/>
          </a:prstGeom>
          <a:noFill/>
          <a:ln>
            <a:noFill/>
          </a:ln>
        </p:spPr>
        <p:txBody>
          <a:bodyPr anchorCtr="0" anchor="t" bIns="45700" lIns="91425" spcFirstLastPara="1" rIns="91425" wrap="square" tIns="45700"/>
          <a:lstStyle>
            <a:lvl1pPr indent="-401320" lvl="0" marL="457200" marR="0" rtl="0" algn="l">
              <a:lnSpc>
                <a:spcPct val="90000"/>
              </a:lnSpc>
              <a:spcBef>
                <a:spcPts val="850"/>
              </a:spcBef>
              <a:spcAft>
                <a:spcPts val="0"/>
              </a:spcAft>
              <a:buClr>
                <a:schemeClr val="dk1"/>
              </a:buClr>
              <a:buSzPts val="2720"/>
              <a:buFont typeface="Arial"/>
              <a:buChar char="•"/>
              <a:defRPr b="0" i="0" sz="2720" u="none" cap="none" strike="noStrike">
                <a:solidFill>
                  <a:schemeClr val="dk1"/>
                </a:solidFill>
                <a:latin typeface="Cambria"/>
                <a:ea typeface="Cambria"/>
                <a:cs typeface="Cambria"/>
                <a:sym typeface="Cambria"/>
              </a:defRPr>
            </a:lvl1pPr>
            <a:lvl2pPr indent="-379730" lvl="1" marL="914400" marR="0" rtl="0" algn="l">
              <a:lnSpc>
                <a:spcPct val="90000"/>
              </a:lnSpc>
              <a:spcBef>
                <a:spcPts val="425"/>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2pPr>
            <a:lvl3pPr indent="-358139" lvl="2" marL="13716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3pPr>
            <a:lvl4pPr indent="-336550" lvl="3" marL="1828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4pPr>
            <a:lvl5pPr indent="-336550" lvl="4" marL="22860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5pPr>
            <a:lvl6pPr indent="-336550" lvl="5" marL="27432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6pPr>
            <a:lvl7pPr indent="-336550" lvl="6" marL="32004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7pPr>
            <a:lvl8pPr indent="-336550" lvl="7" marL="3657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8pPr>
            <a:lvl9pPr indent="-336550" lvl="8" marL="4114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9pPr>
          </a:lstStyle>
          <a:p/>
        </p:txBody>
      </p:sp>
      <p:sp>
        <p:nvSpPr>
          <p:cNvPr id="136" name="Google Shape;136;p21"/>
          <p:cNvSpPr txBox="1"/>
          <p:nvPr>
            <p:ph idx="2" type="body"/>
          </p:nvPr>
        </p:nvSpPr>
        <p:spPr>
          <a:xfrm>
            <a:off x="535365" y="2743200"/>
            <a:ext cx="2506800" cy="5082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137" name="Google Shape;137;p21"/>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8" name="Google Shape;138;p21"/>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9" name="Google Shape;139;p21"/>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582930" y="1496484"/>
            <a:ext cx="6606540" cy="3183467"/>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subTitle"/>
          </p:nvPr>
        </p:nvSpPr>
        <p:spPr>
          <a:xfrm>
            <a:off x="971550" y="4802717"/>
            <a:ext cx="5829300" cy="2207683"/>
          </a:xfrm>
          <a:prstGeom prst="rect">
            <a:avLst/>
          </a:prstGeom>
          <a:noFill/>
          <a:ln>
            <a:noFill/>
          </a:ln>
        </p:spPr>
        <p:txBody>
          <a:bodyPr anchorCtr="0" anchor="t" bIns="45700" lIns="91425" spcFirstLastPara="1" rIns="91425" wrap="square" tIns="45700"/>
          <a:lstStyle>
            <a:lvl1pPr lvl="0" marR="0" rtl="0" algn="ctr">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lvl="1" marR="0" rtl="0" algn="ctr">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2pPr>
            <a:lvl3pPr lvl="2" marR="0" rtl="0" algn="ctr">
              <a:lnSpc>
                <a:spcPct val="90000"/>
              </a:lnSpc>
              <a:spcBef>
                <a:spcPts val="425"/>
              </a:spcBef>
              <a:spcAft>
                <a:spcPts val="0"/>
              </a:spcAft>
              <a:buClr>
                <a:schemeClr val="dk1"/>
              </a:buClr>
              <a:buSzPts val="1530"/>
              <a:buFont typeface="Arial"/>
              <a:buNone/>
              <a:defRPr b="0" i="0" sz="1530" u="none" cap="none" strike="noStrike">
                <a:solidFill>
                  <a:schemeClr val="dk1"/>
                </a:solidFill>
                <a:latin typeface="Cambria"/>
                <a:ea typeface="Cambria"/>
                <a:cs typeface="Cambria"/>
                <a:sym typeface="Cambria"/>
              </a:defRPr>
            </a:lvl3pPr>
            <a:lvl4pPr lvl="3"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4pPr>
            <a:lvl5pPr lvl="4"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5pPr>
            <a:lvl6pPr lvl="5"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6pPr>
            <a:lvl7pPr lvl="6"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7pPr>
            <a:lvl8pPr lvl="7"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8pPr>
            <a:lvl9pPr lvl="8"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9pPr>
          </a:lstStyle>
          <a:p/>
        </p:txBody>
      </p:sp>
      <p:sp>
        <p:nvSpPr>
          <p:cNvPr id="24" name="Google Shape;24;p3"/>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25" name="Google Shape;25;p3"/>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26" name="Google Shape;26;p3"/>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mbria"/>
                <a:ea typeface="Cambria"/>
                <a:cs typeface="Cambria"/>
                <a:sym typeface="Cambria"/>
              </a:defRPr>
            </a:lvl1pPr>
            <a:lvl2pPr indent="0" lvl="1" marL="0" marR="0" rtl="0" algn="r">
              <a:spcBef>
                <a:spcPts val="0"/>
              </a:spcBef>
              <a:buNone/>
              <a:defRPr b="0" i="0" sz="1020" u="none" cap="none" strike="noStrike">
                <a:solidFill>
                  <a:srgbClr val="888888"/>
                </a:solidFill>
                <a:latin typeface="Cambria"/>
                <a:ea typeface="Cambria"/>
                <a:cs typeface="Cambria"/>
                <a:sym typeface="Cambria"/>
              </a:defRPr>
            </a:lvl2pPr>
            <a:lvl3pPr indent="0" lvl="2" marL="0" marR="0" rtl="0" algn="r">
              <a:spcBef>
                <a:spcPts val="0"/>
              </a:spcBef>
              <a:buNone/>
              <a:defRPr b="0" i="0" sz="1020" u="none" cap="none" strike="noStrike">
                <a:solidFill>
                  <a:srgbClr val="888888"/>
                </a:solidFill>
                <a:latin typeface="Cambria"/>
                <a:ea typeface="Cambria"/>
                <a:cs typeface="Cambria"/>
                <a:sym typeface="Cambria"/>
              </a:defRPr>
            </a:lvl3pPr>
            <a:lvl4pPr indent="0" lvl="3" marL="0" marR="0" rtl="0" algn="r">
              <a:spcBef>
                <a:spcPts val="0"/>
              </a:spcBef>
              <a:buNone/>
              <a:defRPr b="0" i="0" sz="1020" u="none" cap="none" strike="noStrike">
                <a:solidFill>
                  <a:srgbClr val="888888"/>
                </a:solidFill>
                <a:latin typeface="Cambria"/>
                <a:ea typeface="Cambria"/>
                <a:cs typeface="Cambria"/>
                <a:sym typeface="Cambria"/>
              </a:defRPr>
            </a:lvl4pPr>
            <a:lvl5pPr indent="0" lvl="4" marL="0" marR="0" rtl="0" algn="r">
              <a:spcBef>
                <a:spcPts val="0"/>
              </a:spcBef>
              <a:buNone/>
              <a:defRPr b="0" i="0" sz="1020" u="none" cap="none" strike="noStrike">
                <a:solidFill>
                  <a:srgbClr val="888888"/>
                </a:solidFill>
                <a:latin typeface="Cambria"/>
                <a:ea typeface="Cambria"/>
                <a:cs typeface="Cambria"/>
                <a:sym typeface="Cambria"/>
              </a:defRPr>
            </a:lvl5pPr>
            <a:lvl6pPr indent="0" lvl="5" marL="0" marR="0" rtl="0" algn="r">
              <a:spcBef>
                <a:spcPts val="0"/>
              </a:spcBef>
              <a:buNone/>
              <a:defRPr b="0" i="0" sz="1020" u="none" cap="none" strike="noStrike">
                <a:solidFill>
                  <a:srgbClr val="888888"/>
                </a:solidFill>
                <a:latin typeface="Cambria"/>
                <a:ea typeface="Cambria"/>
                <a:cs typeface="Cambria"/>
                <a:sym typeface="Cambria"/>
              </a:defRPr>
            </a:lvl6pPr>
            <a:lvl7pPr indent="0" lvl="6" marL="0" marR="0" rtl="0" algn="r">
              <a:spcBef>
                <a:spcPts val="0"/>
              </a:spcBef>
              <a:buNone/>
              <a:defRPr b="0" i="0" sz="1020" u="none" cap="none" strike="noStrike">
                <a:solidFill>
                  <a:srgbClr val="888888"/>
                </a:solidFill>
                <a:latin typeface="Cambria"/>
                <a:ea typeface="Cambria"/>
                <a:cs typeface="Cambria"/>
                <a:sym typeface="Cambria"/>
              </a:defRPr>
            </a:lvl7pPr>
            <a:lvl8pPr indent="0" lvl="7" marL="0" marR="0" rtl="0" algn="r">
              <a:spcBef>
                <a:spcPts val="0"/>
              </a:spcBef>
              <a:buNone/>
              <a:defRPr b="0" i="0" sz="1020" u="none" cap="none" strike="noStrike">
                <a:solidFill>
                  <a:srgbClr val="888888"/>
                </a:solidFill>
                <a:latin typeface="Cambria"/>
                <a:ea typeface="Cambria"/>
                <a:cs typeface="Cambria"/>
                <a:sym typeface="Cambria"/>
              </a:defRPr>
            </a:lvl8pPr>
            <a:lvl9pPr indent="0" lvl="8" marL="0" marR="0" rtl="0" algn="r">
              <a:spcBef>
                <a:spcPts val="0"/>
              </a:spcBef>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535365" y="609600"/>
            <a:ext cx="2506800"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2" name="Google Shape;142;p22"/>
          <p:cNvSpPr/>
          <p:nvPr>
            <p:ph idx="2" type="pic"/>
          </p:nvPr>
        </p:nvSpPr>
        <p:spPr>
          <a:xfrm>
            <a:off x="3304282" y="1316569"/>
            <a:ext cx="3934800" cy="6498300"/>
          </a:xfrm>
          <a:prstGeom prst="rect">
            <a:avLst/>
          </a:prstGeom>
          <a:noFill/>
          <a:ln>
            <a:noFill/>
          </a:ln>
        </p:spPr>
        <p:txBody>
          <a:bodyPr anchorCtr="0" anchor="t" bIns="45700" lIns="91425" spcFirstLastPara="1" rIns="91425" wrap="square" tIns="45700"/>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mbria"/>
                <a:ea typeface="Cambria"/>
                <a:cs typeface="Cambria"/>
                <a:sym typeface="Cambria"/>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mbria"/>
                <a:ea typeface="Cambria"/>
                <a:cs typeface="Cambria"/>
                <a:sym typeface="Cambria"/>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9pPr>
          </a:lstStyle>
          <a:p/>
        </p:txBody>
      </p:sp>
      <p:sp>
        <p:nvSpPr>
          <p:cNvPr id="143" name="Google Shape;143;p22"/>
          <p:cNvSpPr txBox="1"/>
          <p:nvPr>
            <p:ph idx="1" type="body"/>
          </p:nvPr>
        </p:nvSpPr>
        <p:spPr>
          <a:xfrm>
            <a:off x="535365" y="2743200"/>
            <a:ext cx="2506800" cy="5082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144" name="Google Shape;144;p22"/>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5" name="Google Shape;145;p22"/>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6" name="Google Shape;146;p22"/>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9" name="Google Shape;149;p23"/>
          <p:cNvSpPr txBox="1"/>
          <p:nvPr>
            <p:ph idx="1" type="body"/>
          </p:nvPr>
        </p:nvSpPr>
        <p:spPr>
          <a:xfrm rot="5400000">
            <a:off x="985298" y="1983117"/>
            <a:ext cx="5801700" cy="6703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50" name="Google Shape;150;p23"/>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51" name="Google Shape;151;p23"/>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52" name="Google Shape;152;p23"/>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2525648" y="3523434"/>
            <a:ext cx="7749000" cy="16758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5" name="Google Shape;155;p24"/>
          <p:cNvSpPr txBox="1"/>
          <p:nvPr>
            <p:ph idx="1" type="body"/>
          </p:nvPr>
        </p:nvSpPr>
        <p:spPr>
          <a:xfrm rot="5400000">
            <a:off x="-874781" y="1896084"/>
            <a:ext cx="7749000" cy="49305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56" name="Google Shape;156;p24"/>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57" name="Google Shape;157;p24"/>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58" name="Google Shape;158;p24"/>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29" name="Google Shape;29;p4"/>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30" name="Google Shape;30;p4"/>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530305" y="2279653"/>
            <a:ext cx="6703695" cy="3803649"/>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530305" y="6119286"/>
            <a:ext cx="6703695" cy="200024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rgbClr val="888888"/>
              </a:buClr>
              <a:buSzPts val="1700"/>
              <a:buFont typeface="Arial"/>
              <a:buNone/>
              <a:defRPr b="0" i="0" sz="17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425"/>
              </a:spcBef>
              <a:spcAft>
                <a:spcPts val="0"/>
              </a:spcAft>
              <a:buClr>
                <a:srgbClr val="888888"/>
              </a:buClr>
              <a:buSzPts val="1530"/>
              <a:buFont typeface="Arial"/>
              <a:buNone/>
              <a:defRPr b="0" i="0" sz="1530" u="none" cap="none" strike="noStrike">
                <a:solidFill>
                  <a:srgbClr val="888888"/>
                </a:solidFill>
                <a:latin typeface="Cambria"/>
                <a:ea typeface="Cambria"/>
                <a:cs typeface="Cambria"/>
                <a:sym typeface="Cambria"/>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9pPr>
          </a:lstStyle>
          <a:p/>
        </p:txBody>
      </p:sp>
      <p:sp>
        <p:nvSpPr>
          <p:cNvPr id="34" name="Google Shape;34;p5"/>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35" name="Google Shape;35;p5"/>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36" name="Google Shape;36;p5"/>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534353" y="2434167"/>
            <a:ext cx="3303270"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40" name="Google Shape;40;p6"/>
          <p:cNvSpPr txBox="1"/>
          <p:nvPr>
            <p:ph idx="2" type="body"/>
          </p:nvPr>
        </p:nvSpPr>
        <p:spPr>
          <a:xfrm>
            <a:off x="3934778" y="2434167"/>
            <a:ext cx="3303270"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41" name="Google Shape;41;p6"/>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42" name="Google Shape;42;p6"/>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43" name="Google Shape;43;p6"/>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535365"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535366" y="2241551"/>
            <a:ext cx="3288089" cy="1098549"/>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47" name="Google Shape;47;p7"/>
          <p:cNvSpPr txBox="1"/>
          <p:nvPr>
            <p:ph idx="2" type="body"/>
          </p:nvPr>
        </p:nvSpPr>
        <p:spPr>
          <a:xfrm>
            <a:off x="535366" y="3340100"/>
            <a:ext cx="3288089" cy="4912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48" name="Google Shape;48;p7"/>
          <p:cNvSpPr txBox="1"/>
          <p:nvPr>
            <p:ph idx="3" type="body"/>
          </p:nvPr>
        </p:nvSpPr>
        <p:spPr>
          <a:xfrm>
            <a:off x="3934778" y="2241551"/>
            <a:ext cx="3304282" cy="1098549"/>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49" name="Google Shape;49;p7"/>
          <p:cNvSpPr txBox="1"/>
          <p:nvPr>
            <p:ph idx="4" type="body"/>
          </p:nvPr>
        </p:nvSpPr>
        <p:spPr>
          <a:xfrm>
            <a:off x="3934778" y="3340100"/>
            <a:ext cx="3304282" cy="4912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50" name="Google Shape;50;p7"/>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51" name="Google Shape;51;p7"/>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52" name="Google Shape;52;p7"/>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56" name="Google Shape;56;p8"/>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57" name="Google Shape;57;p8"/>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535365" y="609600"/>
            <a:ext cx="2506801"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304282" y="1316569"/>
            <a:ext cx="3934778" cy="6498167"/>
          </a:xfrm>
          <a:prstGeom prst="rect">
            <a:avLst/>
          </a:prstGeom>
          <a:noFill/>
          <a:ln>
            <a:noFill/>
          </a:ln>
        </p:spPr>
        <p:txBody>
          <a:bodyPr anchorCtr="0" anchor="t" bIns="45700" lIns="91425" spcFirstLastPara="1" rIns="91425" wrap="square" tIns="45700"/>
          <a:lstStyle>
            <a:lvl1pPr indent="-401320" lvl="0" marL="457200" marR="0" rtl="0" algn="l">
              <a:lnSpc>
                <a:spcPct val="90000"/>
              </a:lnSpc>
              <a:spcBef>
                <a:spcPts val="850"/>
              </a:spcBef>
              <a:spcAft>
                <a:spcPts val="0"/>
              </a:spcAft>
              <a:buClr>
                <a:schemeClr val="dk1"/>
              </a:buClr>
              <a:buSzPts val="2720"/>
              <a:buFont typeface="Arial"/>
              <a:buChar char="•"/>
              <a:defRPr b="0" i="0" sz="2720" u="none" cap="none" strike="noStrike">
                <a:solidFill>
                  <a:schemeClr val="dk1"/>
                </a:solidFill>
                <a:latin typeface="Cambria"/>
                <a:ea typeface="Cambria"/>
                <a:cs typeface="Cambria"/>
                <a:sym typeface="Cambria"/>
              </a:defRPr>
            </a:lvl1pPr>
            <a:lvl2pPr indent="-379730" lvl="1" marL="914400" marR="0" rtl="0" algn="l">
              <a:lnSpc>
                <a:spcPct val="90000"/>
              </a:lnSpc>
              <a:spcBef>
                <a:spcPts val="425"/>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2pPr>
            <a:lvl3pPr indent="-358139" lvl="2" marL="13716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3pPr>
            <a:lvl4pPr indent="-336550" lvl="3" marL="1828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4pPr>
            <a:lvl5pPr indent="-336550" lvl="4" marL="22860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5pPr>
            <a:lvl6pPr indent="-336550" lvl="5" marL="27432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6pPr>
            <a:lvl7pPr indent="-336550" lvl="6" marL="32004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7pPr>
            <a:lvl8pPr indent="-336550" lvl="7" marL="3657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8pPr>
            <a:lvl9pPr indent="-336550" lvl="8" marL="4114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9pPr>
          </a:lstStyle>
          <a:p/>
        </p:txBody>
      </p:sp>
      <p:sp>
        <p:nvSpPr>
          <p:cNvPr id="61" name="Google Shape;61;p9"/>
          <p:cNvSpPr txBox="1"/>
          <p:nvPr>
            <p:ph idx="2" type="body"/>
          </p:nvPr>
        </p:nvSpPr>
        <p:spPr>
          <a:xfrm>
            <a:off x="535365" y="2743200"/>
            <a:ext cx="2506801" cy="50821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62" name="Google Shape;62;p9"/>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63" name="Google Shape;63;p9"/>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64" name="Google Shape;64;p9"/>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535365" y="609600"/>
            <a:ext cx="2506801"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3304282" y="1316569"/>
            <a:ext cx="3934778" cy="6498167"/>
          </a:xfrm>
          <a:prstGeom prst="rect">
            <a:avLst/>
          </a:prstGeom>
          <a:noFill/>
          <a:ln>
            <a:noFill/>
          </a:ln>
        </p:spPr>
        <p:txBody>
          <a:bodyPr anchorCtr="0" anchor="t" bIns="45700" lIns="91425" spcFirstLastPara="1" rIns="91425" wrap="square" tIns="45700"/>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mbria"/>
                <a:ea typeface="Cambria"/>
                <a:cs typeface="Cambria"/>
                <a:sym typeface="Cambria"/>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mbria"/>
                <a:ea typeface="Cambria"/>
                <a:cs typeface="Cambria"/>
                <a:sym typeface="Cambria"/>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9pPr>
          </a:lstStyle>
          <a:p/>
        </p:txBody>
      </p:sp>
      <p:sp>
        <p:nvSpPr>
          <p:cNvPr id="68" name="Google Shape;68;p10"/>
          <p:cNvSpPr txBox="1"/>
          <p:nvPr>
            <p:ph idx="1" type="body"/>
          </p:nvPr>
        </p:nvSpPr>
        <p:spPr>
          <a:xfrm>
            <a:off x="535365" y="2743200"/>
            <a:ext cx="2506801" cy="50821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69" name="Google Shape;69;p10"/>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0" name="Google Shape;70;p10"/>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020">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71" name="Google Shape;71;p10"/>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20">
                <a:solidFill>
                  <a:srgbClr val="888888"/>
                </a:solidFill>
                <a:latin typeface="Cambria"/>
                <a:ea typeface="Cambria"/>
                <a:cs typeface="Cambria"/>
                <a:sym typeface="Cambria"/>
              </a:defRPr>
            </a:lvl1pPr>
            <a:lvl2pPr indent="0" lvl="1" marL="0" marR="0" rtl="0" algn="r">
              <a:spcBef>
                <a:spcPts val="0"/>
              </a:spcBef>
              <a:buNone/>
              <a:defRPr sz="1020">
                <a:solidFill>
                  <a:srgbClr val="888888"/>
                </a:solidFill>
                <a:latin typeface="Cambria"/>
                <a:ea typeface="Cambria"/>
                <a:cs typeface="Cambria"/>
                <a:sym typeface="Cambria"/>
              </a:defRPr>
            </a:lvl2pPr>
            <a:lvl3pPr indent="0" lvl="2" marL="0" marR="0" rtl="0" algn="r">
              <a:spcBef>
                <a:spcPts val="0"/>
              </a:spcBef>
              <a:buNone/>
              <a:defRPr sz="1020">
                <a:solidFill>
                  <a:srgbClr val="888888"/>
                </a:solidFill>
                <a:latin typeface="Cambria"/>
                <a:ea typeface="Cambria"/>
                <a:cs typeface="Cambria"/>
                <a:sym typeface="Cambria"/>
              </a:defRPr>
            </a:lvl3pPr>
            <a:lvl4pPr indent="0" lvl="3" marL="0" marR="0" rtl="0" algn="r">
              <a:spcBef>
                <a:spcPts val="0"/>
              </a:spcBef>
              <a:buNone/>
              <a:defRPr sz="1020">
                <a:solidFill>
                  <a:srgbClr val="888888"/>
                </a:solidFill>
                <a:latin typeface="Cambria"/>
                <a:ea typeface="Cambria"/>
                <a:cs typeface="Cambria"/>
                <a:sym typeface="Cambria"/>
              </a:defRPr>
            </a:lvl4pPr>
            <a:lvl5pPr indent="0" lvl="4" marL="0" marR="0" rtl="0" algn="r">
              <a:spcBef>
                <a:spcPts val="0"/>
              </a:spcBef>
              <a:buNone/>
              <a:defRPr sz="1020">
                <a:solidFill>
                  <a:srgbClr val="888888"/>
                </a:solidFill>
                <a:latin typeface="Cambria"/>
                <a:ea typeface="Cambria"/>
                <a:cs typeface="Cambria"/>
                <a:sym typeface="Cambria"/>
              </a:defRPr>
            </a:lvl5pPr>
            <a:lvl6pPr indent="0" lvl="5" marL="0" marR="0" rtl="0" algn="r">
              <a:spcBef>
                <a:spcPts val="0"/>
              </a:spcBef>
              <a:buNone/>
              <a:defRPr sz="1020">
                <a:solidFill>
                  <a:srgbClr val="888888"/>
                </a:solidFill>
                <a:latin typeface="Cambria"/>
                <a:ea typeface="Cambria"/>
                <a:cs typeface="Cambria"/>
                <a:sym typeface="Cambria"/>
              </a:defRPr>
            </a:lvl6pPr>
            <a:lvl7pPr indent="0" lvl="6" marL="0" marR="0" rtl="0" algn="r">
              <a:spcBef>
                <a:spcPts val="0"/>
              </a:spcBef>
              <a:buNone/>
              <a:defRPr sz="1020">
                <a:solidFill>
                  <a:srgbClr val="888888"/>
                </a:solidFill>
                <a:latin typeface="Cambria"/>
                <a:ea typeface="Cambria"/>
                <a:cs typeface="Cambria"/>
                <a:sym typeface="Cambria"/>
              </a:defRPr>
            </a:lvl7pPr>
            <a:lvl8pPr indent="0" lvl="7" marL="0" marR="0" rtl="0" algn="r">
              <a:spcBef>
                <a:spcPts val="0"/>
              </a:spcBef>
              <a:buNone/>
              <a:defRPr sz="1020">
                <a:solidFill>
                  <a:srgbClr val="888888"/>
                </a:solidFill>
                <a:latin typeface="Cambria"/>
                <a:ea typeface="Cambria"/>
                <a:cs typeface="Cambria"/>
                <a:sym typeface="Cambria"/>
              </a:defRPr>
            </a:lvl8pPr>
            <a:lvl9pPr indent="0" lvl="8" marL="0" marR="0" rtl="0" algn="r">
              <a:spcBef>
                <a:spcPts val="0"/>
              </a:spcBef>
              <a:buNone/>
              <a:defRPr sz="1020">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34353" y="2434167"/>
            <a:ext cx="6703695"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 name="Google Shape;12;p1"/>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3" name="Google Shape;13;p1"/>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14" name="Google Shape;14;p1"/>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mbria"/>
                <a:ea typeface="Cambria"/>
                <a:cs typeface="Cambria"/>
                <a:sym typeface="Cambria"/>
              </a:defRPr>
            </a:lvl1pPr>
            <a:lvl2pPr indent="0" lvl="1" marL="0" marR="0" rtl="0" algn="r">
              <a:spcBef>
                <a:spcPts val="0"/>
              </a:spcBef>
              <a:buNone/>
              <a:defRPr b="0" i="0" sz="1020" u="none" cap="none" strike="noStrike">
                <a:solidFill>
                  <a:srgbClr val="888888"/>
                </a:solidFill>
                <a:latin typeface="Cambria"/>
                <a:ea typeface="Cambria"/>
                <a:cs typeface="Cambria"/>
                <a:sym typeface="Cambria"/>
              </a:defRPr>
            </a:lvl2pPr>
            <a:lvl3pPr indent="0" lvl="2" marL="0" marR="0" rtl="0" algn="r">
              <a:spcBef>
                <a:spcPts val="0"/>
              </a:spcBef>
              <a:buNone/>
              <a:defRPr b="0" i="0" sz="1020" u="none" cap="none" strike="noStrike">
                <a:solidFill>
                  <a:srgbClr val="888888"/>
                </a:solidFill>
                <a:latin typeface="Cambria"/>
                <a:ea typeface="Cambria"/>
                <a:cs typeface="Cambria"/>
                <a:sym typeface="Cambria"/>
              </a:defRPr>
            </a:lvl3pPr>
            <a:lvl4pPr indent="0" lvl="3" marL="0" marR="0" rtl="0" algn="r">
              <a:spcBef>
                <a:spcPts val="0"/>
              </a:spcBef>
              <a:buNone/>
              <a:defRPr b="0" i="0" sz="1020" u="none" cap="none" strike="noStrike">
                <a:solidFill>
                  <a:srgbClr val="888888"/>
                </a:solidFill>
                <a:latin typeface="Cambria"/>
                <a:ea typeface="Cambria"/>
                <a:cs typeface="Cambria"/>
                <a:sym typeface="Cambria"/>
              </a:defRPr>
            </a:lvl4pPr>
            <a:lvl5pPr indent="0" lvl="4" marL="0" marR="0" rtl="0" algn="r">
              <a:spcBef>
                <a:spcPts val="0"/>
              </a:spcBef>
              <a:buNone/>
              <a:defRPr b="0" i="0" sz="1020" u="none" cap="none" strike="noStrike">
                <a:solidFill>
                  <a:srgbClr val="888888"/>
                </a:solidFill>
                <a:latin typeface="Cambria"/>
                <a:ea typeface="Cambria"/>
                <a:cs typeface="Cambria"/>
                <a:sym typeface="Cambria"/>
              </a:defRPr>
            </a:lvl5pPr>
            <a:lvl6pPr indent="0" lvl="5" marL="0" marR="0" rtl="0" algn="r">
              <a:spcBef>
                <a:spcPts val="0"/>
              </a:spcBef>
              <a:buNone/>
              <a:defRPr b="0" i="0" sz="1020" u="none" cap="none" strike="noStrike">
                <a:solidFill>
                  <a:srgbClr val="888888"/>
                </a:solidFill>
                <a:latin typeface="Cambria"/>
                <a:ea typeface="Cambria"/>
                <a:cs typeface="Cambria"/>
                <a:sym typeface="Cambria"/>
              </a:defRPr>
            </a:lvl6pPr>
            <a:lvl7pPr indent="0" lvl="6" marL="0" marR="0" rtl="0" algn="r">
              <a:spcBef>
                <a:spcPts val="0"/>
              </a:spcBef>
              <a:buNone/>
              <a:defRPr b="0" i="0" sz="1020" u="none" cap="none" strike="noStrike">
                <a:solidFill>
                  <a:srgbClr val="888888"/>
                </a:solidFill>
                <a:latin typeface="Cambria"/>
                <a:ea typeface="Cambria"/>
                <a:cs typeface="Cambria"/>
                <a:sym typeface="Cambria"/>
              </a:defRPr>
            </a:lvl7pPr>
            <a:lvl8pPr indent="0" lvl="7" marL="0" marR="0" rtl="0" algn="r">
              <a:spcBef>
                <a:spcPts val="0"/>
              </a:spcBef>
              <a:buNone/>
              <a:defRPr b="0" i="0" sz="1020" u="none" cap="none" strike="noStrike">
                <a:solidFill>
                  <a:srgbClr val="888888"/>
                </a:solidFill>
                <a:latin typeface="Cambria"/>
                <a:ea typeface="Cambria"/>
                <a:cs typeface="Cambria"/>
                <a:sym typeface="Cambria"/>
              </a:defRPr>
            </a:lvl8pPr>
            <a:lvl9pPr indent="0" lvl="8" marL="0" marR="0" rtl="0" algn="r">
              <a:spcBef>
                <a:spcPts val="0"/>
              </a:spcBef>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6" name="Google Shape;86;p13"/>
          <p:cNvSpPr txBox="1"/>
          <p:nvPr>
            <p:ph idx="1" type="body"/>
          </p:nvPr>
        </p:nvSpPr>
        <p:spPr>
          <a:xfrm>
            <a:off x="534353" y="2434167"/>
            <a:ext cx="67038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87" name="Google Shape;87;p13"/>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8" name="Google Shape;88;p13"/>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02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dk1"/>
                </a:solidFill>
                <a:latin typeface="Cambria"/>
                <a:ea typeface="Cambria"/>
                <a:cs typeface="Cambria"/>
                <a:sym typeface="Cambria"/>
              </a:defRPr>
            </a:lvl9pPr>
          </a:lstStyle>
          <a:p/>
        </p:txBody>
      </p:sp>
      <p:sp>
        <p:nvSpPr>
          <p:cNvPr id="89" name="Google Shape;89;p13"/>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mbria"/>
                <a:ea typeface="Cambria"/>
                <a:cs typeface="Cambria"/>
                <a:sym typeface="Cambria"/>
              </a:defRPr>
            </a:lvl1pPr>
            <a:lvl2pPr indent="0" lvl="1" marL="0" marR="0" rtl="0" algn="r">
              <a:spcBef>
                <a:spcPts val="0"/>
              </a:spcBef>
              <a:buNone/>
              <a:defRPr b="0" i="0" sz="1020" u="none" cap="none" strike="noStrike">
                <a:solidFill>
                  <a:srgbClr val="888888"/>
                </a:solidFill>
                <a:latin typeface="Cambria"/>
                <a:ea typeface="Cambria"/>
                <a:cs typeface="Cambria"/>
                <a:sym typeface="Cambria"/>
              </a:defRPr>
            </a:lvl2pPr>
            <a:lvl3pPr indent="0" lvl="2" marL="0" marR="0" rtl="0" algn="r">
              <a:spcBef>
                <a:spcPts val="0"/>
              </a:spcBef>
              <a:buNone/>
              <a:defRPr b="0" i="0" sz="1020" u="none" cap="none" strike="noStrike">
                <a:solidFill>
                  <a:srgbClr val="888888"/>
                </a:solidFill>
                <a:latin typeface="Cambria"/>
                <a:ea typeface="Cambria"/>
                <a:cs typeface="Cambria"/>
                <a:sym typeface="Cambria"/>
              </a:defRPr>
            </a:lvl3pPr>
            <a:lvl4pPr indent="0" lvl="3" marL="0" marR="0" rtl="0" algn="r">
              <a:spcBef>
                <a:spcPts val="0"/>
              </a:spcBef>
              <a:buNone/>
              <a:defRPr b="0" i="0" sz="1020" u="none" cap="none" strike="noStrike">
                <a:solidFill>
                  <a:srgbClr val="888888"/>
                </a:solidFill>
                <a:latin typeface="Cambria"/>
                <a:ea typeface="Cambria"/>
                <a:cs typeface="Cambria"/>
                <a:sym typeface="Cambria"/>
              </a:defRPr>
            </a:lvl4pPr>
            <a:lvl5pPr indent="0" lvl="4" marL="0" marR="0" rtl="0" algn="r">
              <a:spcBef>
                <a:spcPts val="0"/>
              </a:spcBef>
              <a:buNone/>
              <a:defRPr b="0" i="0" sz="1020" u="none" cap="none" strike="noStrike">
                <a:solidFill>
                  <a:srgbClr val="888888"/>
                </a:solidFill>
                <a:latin typeface="Cambria"/>
                <a:ea typeface="Cambria"/>
                <a:cs typeface="Cambria"/>
                <a:sym typeface="Cambria"/>
              </a:defRPr>
            </a:lvl5pPr>
            <a:lvl6pPr indent="0" lvl="5" marL="0" marR="0" rtl="0" algn="r">
              <a:spcBef>
                <a:spcPts val="0"/>
              </a:spcBef>
              <a:buNone/>
              <a:defRPr b="0" i="0" sz="1020" u="none" cap="none" strike="noStrike">
                <a:solidFill>
                  <a:srgbClr val="888888"/>
                </a:solidFill>
                <a:latin typeface="Cambria"/>
                <a:ea typeface="Cambria"/>
                <a:cs typeface="Cambria"/>
                <a:sym typeface="Cambria"/>
              </a:defRPr>
            </a:lvl6pPr>
            <a:lvl7pPr indent="0" lvl="6" marL="0" marR="0" rtl="0" algn="r">
              <a:spcBef>
                <a:spcPts val="0"/>
              </a:spcBef>
              <a:buNone/>
              <a:defRPr b="0" i="0" sz="1020" u="none" cap="none" strike="noStrike">
                <a:solidFill>
                  <a:srgbClr val="888888"/>
                </a:solidFill>
                <a:latin typeface="Cambria"/>
                <a:ea typeface="Cambria"/>
                <a:cs typeface="Cambria"/>
                <a:sym typeface="Cambria"/>
              </a:defRPr>
            </a:lvl7pPr>
            <a:lvl8pPr indent="0" lvl="7" marL="0" marR="0" rtl="0" algn="r">
              <a:spcBef>
                <a:spcPts val="0"/>
              </a:spcBef>
              <a:buNone/>
              <a:defRPr b="0" i="0" sz="1020" u="none" cap="none" strike="noStrike">
                <a:solidFill>
                  <a:srgbClr val="888888"/>
                </a:solidFill>
                <a:latin typeface="Cambria"/>
                <a:ea typeface="Cambria"/>
                <a:cs typeface="Cambria"/>
                <a:sym typeface="Cambria"/>
              </a:defRPr>
            </a:lvl8pPr>
            <a:lvl9pPr indent="0" lvl="8" marL="0" marR="0" rtl="0" algn="r">
              <a:spcBef>
                <a:spcPts val="0"/>
              </a:spcBef>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10"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26.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hyperlink" Target="https://www.medicinenet.com/walking/article.htm" TargetMode="External"/><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2.jpg"/><Relationship Id="rId6"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3.jpg"/><Relationship Id="rId6"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AFB"/>
        </a:solidFill>
      </p:bgPr>
    </p:bg>
    <p:spTree>
      <p:nvGrpSpPr>
        <p:cNvPr id="162" name="Shape 162"/>
        <p:cNvGrpSpPr/>
        <p:nvPr/>
      </p:nvGrpSpPr>
      <p:grpSpPr>
        <a:xfrm>
          <a:off x="0" y="0"/>
          <a:ext cx="0" cy="0"/>
          <a:chOff x="0" y="0"/>
          <a:chExt cx="0" cy="0"/>
        </a:xfrm>
      </p:grpSpPr>
      <p:pic>
        <p:nvPicPr>
          <p:cNvPr id="163" name="Google Shape;163;p25"/>
          <p:cNvPicPr preferRelativeResize="0"/>
          <p:nvPr>
            <p:ph idx="1" type="body"/>
          </p:nvPr>
        </p:nvPicPr>
        <p:blipFill rotWithShape="1">
          <a:blip r:embed="rId3">
            <a:alphaModFix/>
          </a:blip>
          <a:srcRect b="0" l="0" r="0" t="0"/>
          <a:stretch/>
        </p:blipFill>
        <p:spPr>
          <a:xfrm>
            <a:off x="1210553" y="1519470"/>
            <a:ext cx="4842600" cy="4577700"/>
          </a:xfrm>
          <a:prstGeom prst="rect">
            <a:avLst/>
          </a:prstGeom>
          <a:noFill/>
          <a:ln>
            <a:noFill/>
          </a:ln>
        </p:spPr>
      </p:pic>
      <p:pic>
        <p:nvPicPr>
          <p:cNvPr id="164" name="Google Shape;164;p25"/>
          <p:cNvPicPr preferRelativeResize="0"/>
          <p:nvPr/>
        </p:nvPicPr>
        <p:blipFill rotWithShape="1">
          <a:blip r:embed="rId4">
            <a:alphaModFix/>
          </a:blip>
          <a:srcRect b="0" l="0" r="0" t="0"/>
          <a:stretch/>
        </p:blipFill>
        <p:spPr>
          <a:xfrm>
            <a:off x="3538540" y="5935301"/>
            <a:ext cx="1971689" cy="161926"/>
          </a:xfrm>
          <a:prstGeom prst="rect">
            <a:avLst/>
          </a:prstGeom>
          <a:noFill/>
          <a:ln>
            <a:noFill/>
          </a:ln>
        </p:spPr>
      </p:pic>
      <p:pic>
        <p:nvPicPr>
          <p:cNvPr id="165" name="Google Shape;165;p25"/>
          <p:cNvPicPr preferRelativeResize="0"/>
          <p:nvPr/>
        </p:nvPicPr>
        <p:blipFill rotWithShape="1">
          <a:blip r:embed="rId4">
            <a:alphaModFix/>
          </a:blip>
          <a:srcRect b="0" l="0" r="0" t="0"/>
          <a:stretch/>
        </p:blipFill>
        <p:spPr>
          <a:xfrm>
            <a:off x="5447888" y="5935301"/>
            <a:ext cx="1971689" cy="161926"/>
          </a:xfrm>
          <a:prstGeom prst="rect">
            <a:avLst/>
          </a:prstGeom>
          <a:noFill/>
          <a:ln>
            <a:noFill/>
          </a:ln>
        </p:spPr>
      </p:pic>
      <p:pic>
        <p:nvPicPr>
          <p:cNvPr id="166" name="Google Shape;166;p25"/>
          <p:cNvPicPr preferRelativeResize="0"/>
          <p:nvPr/>
        </p:nvPicPr>
        <p:blipFill rotWithShape="1">
          <a:blip r:embed="rId4">
            <a:alphaModFix/>
          </a:blip>
          <a:srcRect b="0" l="0" r="0" t="0"/>
          <a:stretch/>
        </p:blipFill>
        <p:spPr>
          <a:xfrm>
            <a:off x="1629193" y="5935301"/>
            <a:ext cx="1971689" cy="161926"/>
          </a:xfrm>
          <a:prstGeom prst="rect">
            <a:avLst/>
          </a:prstGeom>
          <a:noFill/>
          <a:ln>
            <a:noFill/>
          </a:ln>
        </p:spPr>
      </p:pic>
      <p:sp>
        <p:nvSpPr>
          <p:cNvPr id="167" name="Google Shape;167;p25"/>
          <p:cNvSpPr/>
          <p:nvPr/>
        </p:nvSpPr>
        <p:spPr>
          <a:xfrm>
            <a:off x="1957950" y="6036400"/>
            <a:ext cx="37572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7200" u="none" cap="none" strike="noStrike">
                <a:solidFill>
                  <a:srgbClr val="8ECADA"/>
                </a:solidFill>
                <a:latin typeface="Pinyon Script"/>
                <a:ea typeface="Pinyon Script"/>
                <a:cs typeface="Pinyon Script"/>
                <a:sym typeface="Pinyon Script"/>
              </a:rPr>
              <a:t>Pathology</a:t>
            </a:r>
            <a:endParaRPr b="1" sz="7200">
              <a:solidFill>
                <a:srgbClr val="8ECADA"/>
              </a:solidFill>
              <a:latin typeface="Pinyon Script"/>
              <a:ea typeface="Pinyon Script"/>
              <a:cs typeface="Pinyon Script"/>
              <a:sym typeface="Pinyon Script"/>
            </a:endParaRPr>
          </a:p>
        </p:txBody>
      </p:sp>
      <p:sp>
        <p:nvSpPr>
          <p:cNvPr id="168" name="Google Shape;168;p25"/>
          <p:cNvSpPr txBox="1"/>
          <p:nvPr/>
        </p:nvSpPr>
        <p:spPr>
          <a:xfrm>
            <a:off x="2286003" y="6900035"/>
            <a:ext cx="3361800" cy="3366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588">
                <a:solidFill>
                  <a:srgbClr val="5AB5D0"/>
                </a:solidFill>
                <a:latin typeface="Teko"/>
                <a:ea typeface="Teko"/>
                <a:cs typeface="Teko"/>
                <a:sym typeface="Teko"/>
              </a:rPr>
              <a:t>437’s team work</a:t>
            </a:r>
            <a:endParaRPr/>
          </a:p>
        </p:txBody>
      </p:sp>
      <p:pic>
        <p:nvPicPr>
          <p:cNvPr id="169" name="Google Shape;169;p25"/>
          <p:cNvPicPr preferRelativeResize="0"/>
          <p:nvPr/>
        </p:nvPicPr>
        <p:blipFill rotWithShape="1">
          <a:blip r:embed="rId4">
            <a:alphaModFix/>
          </a:blip>
          <a:srcRect b="0" l="0" r="0" t="0"/>
          <a:stretch/>
        </p:blipFill>
        <p:spPr>
          <a:xfrm>
            <a:off x="3090909" y="7389599"/>
            <a:ext cx="1971689" cy="161926"/>
          </a:xfrm>
          <a:prstGeom prst="rect">
            <a:avLst/>
          </a:prstGeom>
          <a:noFill/>
          <a:ln>
            <a:noFill/>
          </a:ln>
        </p:spPr>
      </p:pic>
      <p:pic>
        <p:nvPicPr>
          <p:cNvPr id="170" name="Google Shape;170;p25"/>
          <p:cNvPicPr preferRelativeResize="0"/>
          <p:nvPr/>
        </p:nvPicPr>
        <p:blipFill rotWithShape="1">
          <a:blip r:embed="rId4">
            <a:alphaModFix/>
          </a:blip>
          <a:srcRect b="0" l="0" r="0" t="0"/>
          <a:stretch/>
        </p:blipFill>
        <p:spPr>
          <a:xfrm>
            <a:off x="1429100" y="7389599"/>
            <a:ext cx="1971689" cy="161926"/>
          </a:xfrm>
          <a:prstGeom prst="rect">
            <a:avLst/>
          </a:prstGeom>
          <a:noFill/>
          <a:ln>
            <a:noFill/>
          </a:ln>
        </p:spPr>
      </p:pic>
      <p:pic>
        <p:nvPicPr>
          <p:cNvPr id="171" name="Google Shape;171;p25"/>
          <p:cNvPicPr preferRelativeResize="0"/>
          <p:nvPr/>
        </p:nvPicPr>
        <p:blipFill rotWithShape="1">
          <a:blip r:embed="rId4">
            <a:alphaModFix/>
          </a:blip>
          <a:srcRect b="0" l="0" r="0" t="0"/>
          <a:stretch/>
        </p:blipFill>
        <p:spPr>
          <a:xfrm>
            <a:off x="4438232" y="7389599"/>
            <a:ext cx="1971689" cy="161926"/>
          </a:xfrm>
          <a:prstGeom prst="rect">
            <a:avLst/>
          </a:prstGeom>
          <a:noFill/>
          <a:ln>
            <a:noFill/>
          </a:ln>
        </p:spPr>
      </p:pic>
      <p:sp>
        <p:nvSpPr>
          <p:cNvPr id="172" name="Google Shape;172;p25"/>
          <p:cNvSpPr txBox="1"/>
          <p:nvPr/>
        </p:nvSpPr>
        <p:spPr>
          <a:xfrm flipH="1">
            <a:off x="1633650" y="7935400"/>
            <a:ext cx="44058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CA2B1"/>
                </a:solidFill>
                <a:latin typeface="Teko"/>
                <a:ea typeface="Teko"/>
                <a:cs typeface="Teko"/>
                <a:sym typeface="Teko"/>
              </a:rPr>
              <a:t>Lecture (4): Multiple Sclerosis </a:t>
            </a:r>
            <a:endParaRPr b="1" sz="1600">
              <a:solidFill>
                <a:srgbClr val="2CA2B1"/>
              </a:solidFill>
              <a:latin typeface="Teko"/>
              <a:ea typeface="Teko"/>
              <a:cs typeface="Teko"/>
              <a:sym typeface="Teko"/>
            </a:endParaRPr>
          </a:p>
        </p:txBody>
      </p:sp>
      <p:pic>
        <p:nvPicPr>
          <p:cNvPr id="173" name="Google Shape;173;p25"/>
          <p:cNvPicPr preferRelativeResize="0"/>
          <p:nvPr/>
        </p:nvPicPr>
        <p:blipFill rotWithShape="1">
          <a:blip r:embed="rId4">
            <a:alphaModFix/>
          </a:blip>
          <a:srcRect b="0" l="0" r="0" t="0"/>
          <a:stretch/>
        </p:blipFill>
        <p:spPr>
          <a:xfrm>
            <a:off x="934878" y="5935301"/>
            <a:ext cx="1971689" cy="161926"/>
          </a:xfrm>
          <a:prstGeom prst="rect">
            <a:avLst/>
          </a:prstGeom>
          <a:noFill/>
          <a:ln>
            <a:noFill/>
          </a:ln>
        </p:spPr>
      </p:pic>
      <p:pic>
        <p:nvPicPr>
          <p:cNvPr id="174" name="Google Shape;174;p25"/>
          <p:cNvPicPr preferRelativeResize="0"/>
          <p:nvPr/>
        </p:nvPicPr>
        <p:blipFill rotWithShape="1">
          <a:blip r:embed="rId4">
            <a:alphaModFix/>
          </a:blip>
          <a:srcRect b="0" l="0" r="0" t="0"/>
          <a:stretch/>
        </p:blipFill>
        <p:spPr>
          <a:xfrm>
            <a:off x="354101" y="5935301"/>
            <a:ext cx="1971689" cy="161926"/>
          </a:xfrm>
          <a:prstGeom prst="rect">
            <a:avLst/>
          </a:prstGeom>
          <a:noFill/>
          <a:ln>
            <a:noFill/>
          </a:ln>
        </p:spPr>
      </p:pic>
      <p:pic>
        <p:nvPicPr>
          <p:cNvPr id="175" name="Google Shape;175;p25"/>
          <p:cNvPicPr preferRelativeResize="0"/>
          <p:nvPr/>
        </p:nvPicPr>
        <p:blipFill rotWithShape="1">
          <a:blip r:embed="rId5">
            <a:alphaModFix/>
          </a:blip>
          <a:srcRect b="0" l="0" r="0" t="0"/>
          <a:stretch/>
        </p:blipFill>
        <p:spPr>
          <a:xfrm>
            <a:off x="6571717" y="-1"/>
            <a:ext cx="911960" cy="811204"/>
          </a:xfrm>
          <a:prstGeom prst="rect">
            <a:avLst/>
          </a:prstGeom>
          <a:noFill/>
          <a:ln>
            <a:noFill/>
          </a:ln>
        </p:spPr>
      </p:pic>
      <p:pic>
        <p:nvPicPr>
          <p:cNvPr id="176" name="Google Shape;176;p25"/>
          <p:cNvPicPr preferRelativeResize="0"/>
          <p:nvPr/>
        </p:nvPicPr>
        <p:blipFill rotWithShape="1">
          <a:blip r:embed="rId6">
            <a:alphaModFix/>
          </a:blip>
          <a:srcRect b="0" l="0" r="0" t="0"/>
          <a:stretch/>
        </p:blipFill>
        <p:spPr>
          <a:xfrm>
            <a:off x="8329189" y="2088356"/>
            <a:ext cx="1347797" cy="395290"/>
          </a:xfrm>
          <a:prstGeom prst="rect">
            <a:avLst/>
          </a:prstGeom>
          <a:noFill/>
          <a:ln>
            <a:noFill/>
          </a:ln>
        </p:spPr>
      </p:pic>
      <p:pic>
        <p:nvPicPr>
          <p:cNvPr descr="https://lh4.googleusercontent.com/sqp4J_IJkxhqQWv3g6Q-Fry8aneK1w2rXb0egRA-HOAvpdjSUQXo2kbmZPxoxrKHPBJva3U8Szk3mcjJMy2m2lu3Kpn-pqkt8fRVwtQ4BQrTw1UwLe4cnHbHDX9JOKv-rp3HimqqEjs" id="177" name="Google Shape;177;p25"/>
          <p:cNvPicPr preferRelativeResize="0"/>
          <p:nvPr/>
        </p:nvPicPr>
        <p:blipFill rotWithShape="1">
          <a:blip r:embed="rId7">
            <a:alphaModFix/>
          </a:blip>
          <a:srcRect b="0" l="0" r="0" t="0"/>
          <a:stretch/>
        </p:blipFill>
        <p:spPr>
          <a:xfrm>
            <a:off x="1" y="226320"/>
            <a:ext cx="1114425" cy="425508"/>
          </a:xfrm>
          <a:prstGeom prst="rect">
            <a:avLst/>
          </a:prstGeom>
          <a:noFill/>
          <a:ln>
            <a:noFill/>
          </a:ln>
        </p:spPr>
      </p:pic>
      <p:pic>
        <p:nvPicPr>
          <p:cNvPr id="178" name="Google Shape;178;p25"/>
          <p:cNvPicPr preferRelativeResize="0"/>
          <p:nvPr/>
        </p:nvPicPr>
        <p:blipFill rotWithShape="1">
          <a:blip r:embed="rId8">
            <a:alphaModFix/>
          </a:blip>
          <a:srcRect b="0" l="0" r="0" t="0"/>
          <a:stretch/>
        </p:blipFill>
        <p:spPr>
          <a:xfrm>
            <a:off x="6566436" y="2362201"/>
            <a:ext cx="661992" cy="242889"/>
          </a:xfrm>
          <a:prstGeom prst="rect">
            <a:avLst/>
          </a:prstGeom>
          <a:noFill/>
          <a:ln>
            <a:noFill/>
          </a:ln>
        </p:spPr>
      </p:pic>
      <p:pic>
        <p:nvPicPr>
          <p:cNvPr id="179" name="Google Shape;179;p25"/>
          <p:cNvPicPr preferRelativeResize="0"/>
          <p:nvPr/>
        </p:nvPicPr>
        <p:blipFill>
          <a:blip r:embed="rId9">
            <a:alphaModFix/>
          </a:blip>
          <a:stretch>
            <a:fillRect/>
          </a:stretch>
        </p:blipFill>
        <p:spPr>
          <a:xfrm>
            <a:off x="5606398" y="127976"/>
            <a:ext cx="662000" cy="622185"/>
          </a:xfrm>
          <a:prstGeom prst="rect">
            <a:avLst/>
          </a:prstGeom>
          <a:noFill/>
          <a:ln>
            <a:noFill/>
          </a:ln>
        </p:spPr>
      </p:pic>
      <p:pic>
        <p:nvPicPr>
          <p:cNvPr id="180" name="Google Shape;180;p25"/>
          <p:cNvPicPr preferRelativeResize="0"/>
          <p:nvPr/>
        </p:nvPicPr>
        <p:blipFill rotWithShape="1">
          <a:blip r:embed="rId10">
            <a:alphaModFix/>
          </a:blip>
          <a:srcRect b="0" l="0" r="0" t="0"/>
          <a:stretch/>
        </p:blipFill>
        <p:spPr>
          <a:xfrm>
            <a:off x="183863" y="8728700"/>
            <a:ext cx="4965008" cy="2726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34"/>
          <p:cNvPicPr preferRelativeResize="0"/>
          <p:nvPr/>
        </p:nvPicPr>
        <p:blipFill rotWithShape="1">
          <a:blip r:embed="rId3">
            <a:alphaModFix/>
          </a:blip>
          <a:srcRect b="258419" l="0" r="0" t="-258419"/>
          <a:stretch/>
        </p:blipFill>
        <p:spPr>
          <a:xfrm>
            <a:off x="0" y="0"/>
            <a:ext cx="7772400" cy="623887"/>
          </a:xfrm>
          <a:prstGeom prst="rect">
            <a:avLst/>
          </a:prstGeom>
          <a:noFill/>
          <a:ln>
            <a:noFill/>
          </a:ln>
        </p:spPr>
      </p:pic>
      <p:pic>
        <p:nvPicPr>
          <p:cNvPr id="300" name="Google Shape;300;p34"/>
          <p:cNvPicPr preferRelativeResize="0"/>
          <p:nvPr/>
        </p:nvPicPr>
        <p:blipFill rotWithShape="1">
          <a:blip r:embed="rId4">
            <a:alphaModFix/>
          </a:blip>
          <a:srcRect b="0" l="0" r="0" t="0"/>
          <a:stretch/>
        </p:blipFill>
        <p:spPr>
          <a:xfrm>
            <a:off x="0" y="13001"/>
            <a:ext cx="7792345" cy="623875"/>
          </a:xfrm>
          <a:prstGeom prst="rect">
            <a:avLst/>
          </a:prstGeom>
          <a:noFill/>
          <a:ln>
            <a:noFill/>
          </a:ln>
        </p:spPr>
      </p:pic>
      <p:sp>
        <p:nvSpPr>
          <p:cNvPr id="301" name="Google Shape;301;p34"/>
          <p:cNvSpPr txBox="1"/>
          <p:nvPr/>
        </p:nvSpPr>
        <p:spPr>
          <a:xfrm>
            <a:off x="1074420" y="45248"/>
            <a:ext cx="2049900" cy="53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Morphology </a:t>
            </a:r>
            <a:endParaRPr b="1" sz="2000">
              <a:solidFill>
                <a:srgbClr val="76A5AF"/>
              </a:solidFill>
              <a:latin typeface="Cambria"/>
              <a:ea typeface="Cambria"/>
              <a:cs typeface="Cambria"/>
              <a:sym typeface="Cambria"/>
            </a:endParaRPr>
          </a:p>
        </p:txBody>
      </p:sp>
      <p:sp>
        <p:nvSpPr>
          <p:cNvPr id="302" name="Google Shape;302;p34"/>
          <p:cNvSpPr txBox="1"/>
          <p:nvPr/>
        </p:nvSpPr>
        <p:spPr>
          <a:xfrm>
            <a:off x="2735409" y="2788050"/>
            <a:ext cx="4570709" cy="2393510"/>
          </a:xfrm>
          <a:prstGeom prst="rect">
            <a:avLst/>
          </a:prstGeom>
          <a:noFill/>
          <a:ln cap="flat" cmpd="sng" w="19050">
            <a:solidFill>
              <a:srgbClr val="75B1BD"/>
            </a:solidFill>
            <a:prstDash val="lgDashDot"/>
            <a:round/>
            <a:headEnd len="sm" w="sm" type="none"/>
            <a:tailEnd len="sm" w="sm" type="none"/>
          </a:ln>
        </p:spPr>
        <p:txBody>
          <a:bodyPr anchorCtr="0" anchor="t" bIns="91425" lIns="91425" spcFirstLastPara="1" rIns="91425" wrap="square" tIns="91425">
            <a:noAutofit/>
          </a:bodyPr>
          <a:lstStyle/>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mbria"/>
                <a:ea typeface="Cambria"/>
                <a:cs typeface="Cambria"/>
                <a:sym typeface="Cambria"/>
              </a:rPr>
              <a:t>H&amp;E stained section from a patient with </a:t>
            </a:r>
            <a:r>
              <a:rPr b="1" lang="en-US" sz="1200">
                <a:solidFill>
                  <a:srgbClr val="C00000"/>
                </a:solidFill>
                <a:latin typeface="Cambria"/>
                <a:ea typeface="Cambria"/>
                <a:cs typeface="Cambria"/>
                <a:sym typeface="Cambria"/>
              </a:rPr>
              <a:t>a long-standing MS.</a:t>
            </a:r>
            <a:br>
              <a:rPr b="1" lang="en-US" sz="1200">
                <a:solidFill>
                  <a:srgbClr val="C00000"/>
                </a:solidFill>
                <a:latin typeface="Cambria"/>
                <a:ea typeface="Cambria"/>
                <a:cs typeface="Cambria"/>
                <a:sym typeface="Cambria"/>
              </a:rPr>
            </a:br>
            <a:endParaRPr b="1" sz="1200">
              <a:solidFill>
                <a:srgbClr val="C00000"/>
              </a:solidFill>
              <a:latin typeface="Cambria"/>
              <a:ea typeface="Cambria"/>
              <a:cs typeface="Cambria"/>
              <a:sym typeface="Cambria"/>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mbria"/>
                <a:ea typeface="Cambria"/>
                <a:cs typeface="Cambria"/>
                <a:sym typeface="Cambria"/>
              </a:rPr>
              <a:t>An old </a:t>
            </a:r>
            <a:r>
              <a:rPr b="1" lang="en-US" sz="1200">
                <a:solidFill>
                  <a:srgbClr val="C00000"/>
                </a:solidFill>
                <a:latin typeface="Cambria"/>
                <a:ea typeface="Cambria"/>
                <a:cs typeface="Cambria"/>
                <a:sym typeface="Cambria"/>
              </a:rPr>
              <a:t>(inactive) </a:t>
            </a:r>
            <a:r>
              <a:rPr lang="en-US" sz="1200">
                <a:solidFill>
                  <a:schemeClr val="dk1"/>
                </a:solidFill>
                <a:latin typeface="Cambria"/>
                <a:ea typeface="Cambria"/>
                <a:cs typeface="Cambria"/>
                <a:sym typeface="Cambria"/>
              </a:rPr>
              <a:t>lesion is centered around a vein with very</a:t>
            </a:r>
            <a:br>
              <a:rPr lang="en-US" sz="1200">
                <a:solidFill>
                  <a:schemeClr val="dk1"/>
                </a:solidFill>
                <a:latin typeface="Cambria"/>
                <a:ea typeface="Cambria"/>
                <a:cs typeface="Cambria"/>
                <a:sym typeface="Cambria"/>
              </a:rPr>
            </a:br>
            <a:r>
              <a:rPr b="1" lang="en-US" sz="1200">
                <a:solidFill>
                  <a:srgbClr val="C00000"/>
                </a:solidFill>
                <a:latin typeface="Cambria"/>
                <a:ea typeface="Cambria"/>
                <a:cs typeface="Cambria"/>
                <a:sym typeface="Cambria"/>
              </a:rPr>
              <a:t>little inflammation. </a:t>
            </a:r>
            <a:r>
              <a:rPr lang="en-US" sz="1200">
                <a:solidFill>
                  <a:srgbClr val="A5A5A5"/>
                </a:solidFill>
                <a:latin typeface="Cambria"/>
                <a:ea typeface="Cambria"/>
                <a:cs typeface="Cambria"/>
                <a:sym typeface="Cambria"/>
              </a:rPr>
              <a:t>=  يعتبر المرض الآن في حاله كامده لكن بالتهاب قليل</a:t>
            </a:r>
            <a:br>
              <a:rPr lang="en-US" sz="1200">
                <a:solidFill>
                  <a:srgbClr val="A5A5A5"/>
                </a:solidFill>
                <a:latin typeface="Cambria"/>
                <a:ea typeface="Cambria"/>
                <a:cs typeface="Cambria"/>
                <a:sym typeface="Cambria"/>
              </a:rPr>
            </a:br>
            <a:endParaRPr sz="1200">
              <a:solidFill>
                <a:srgbClr val="A5A5A5"/>
              </a:solidFill>
              <a:latin typeface="Cambria"/>
              <a:ea typeface="Cambria"/>
              <a:cs typeface="Cambria"/>
              <a:sym typeface="Cambria"/>
            </a:endParaRPr>
          </a:p>
          <a:p>
            <a:pPr indent="-171450" lvl="0" marL="171450" marR="0" rtl="0" algn="l">
              <a:spcBef>
                <a:spcPts val="0"/>
              </a:spcBef>
              <a:spcAft>
                <a:spcPts val="0"/>
              </a:spcAft>
              <a:buClr>
                <a:srgbClr val="C00000"/>
              </a:buClr>
              <a:buSzPts val="1200"/>
              <a:buFont typeface="Arial"/>
              <a:buChar char="•"/>
            </a:pPr>
            <a:r>
              <a:rPr b="1" lang="en-US" sz="1200">
                <a:solidFill>
                  <a:srgbClr val="C00000"/>
                </a:solidFill>
                <a:latin typeface="Cambria"/>
                <a:ea typeface="Cambria"/>
                <a:cs typeface="Cambria"/>
                <a:sym typeface="Cambria"/>
              </a:rPr>
              <a:t>Loss of myelin can be seen even without special stains </a:t>
            </a:r>
            <a:r>
              <a:rPr lang="en-US" sz="1200">
                <a:solidFill>
                  <a:schemeClr val="dk1"/>
                </a:solidFill>
                <a:latin typeface="Cambria"/>
                <a:ea typeface="Cambria"/>
                <a:cs typeface="Cambria"/>
                <a:sym typeface="Cambria"/>
              </a:rPr>
              <a:t>(it is lighter pink than the normal white matter</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around it). </a:t>
            </a:r>
            <a:r>
              <a:rPr lang="en-US" sz="1200">
                <a:solidFill>
                  <a:srgbClr val="A5A5A5"/>
                </a:solidFill>
                <a:latin typeface="Cambria"/>
                <a:ea typeface="Cambria"/>
                <a:cs typeface="Cambria"/>
                <a:sym typeface="Cambria"/>
              </a:rPr>
              <a:t>= لأن مثل ما قلنا هذا المريض عنده المرض من فتره طويله فالمايلن حقه اختفى  </a:t>
            </a:r>
            <a:endParaRPr/>
          </a:p>
          <a:p>
            <a:pPr indent="0" lvl="0" marL="0" marR="0" rtl="0" algn="l">
              <a:spcBef>
                <a:spcPts val="0"/>
              </a:spcBef>
              <a:spcAft>
                <a:spcPts val="0"/>
              </a:spcAft>
              <a:buNone/>
            </a:pPr>
            <a:r>
              <a:t/>
            </a:r>
            <a:endParaRPr sz="1200">
              <a:solidFill>
                <a:srgbClr val="A5A5A5"/>
              </a:solidFill>
              <a:latin typeface="Cambria"/>
              <a:ea typeface="Cambria"/>
              <a:cs typeface="Cambria"/>
              <a:sym typeface="Cambria"/>
            </a:endParaRPr>
          </a:p>
          <a:p>
            <a:pPr indent="-171450" lvl="0" marL="171450" marR="0" rtl="0" algn="l">
              <a:spcBef>
                <a:spcPts val="0"/>
              </a:spcBef>
              <a:spcAft>
                <a:spcPts val="0"/>
              </a:spcAft>
              <a:buClr>
                <a:srgbClr val="A5A5A5"/>
              </a:buClr>
              <a:buSzPts val="1200"/>
              <a:buFont typeface="Arial"/>
              <a:buChar char="•"/>
            </a:pPr>
            <a:r>
              <a:rPr lang="en-US" sz="1200">
                <a:solidFill>
                  <a:srgbClr val="A5A5A5"/>
                </a:solidFill>
                <a:latin typeface="Cambria"/>
                <a:ea typeface="Cambria"/>
                <a:cs typeface="Cambria"/>
                <a:sym typeface="Cambria"/>
              </a:rPr>
              <a:t>Dr.maria’s note : so you can see in the picture a very pale area “ red circle”  that represent a </a:t>
            </a:r>
            <a:r>
              <a:rPr b="1" lang="en-US" sz="1200">
                <a:solidFill>
                  <a:srgbClr val="A5A5A5"/>
                </a:solidFill>
                <a:latin typeface="Cambria"/>
                <a:ea typeface="Cambria"/>
                <a:cs typeface="Cambria"/>
                <a:sym typeface="Cambria"/>
              </a:rPr>
              <a:t>TOTAL LOSS OF MYLINE ! </a:t>
            </a:r>
            <a:endParaRPr/>
          </a:p>
        </p:txBody>
      </p:sp>
      <p:pic>
        <p:nvPicPr>
          <p:cNvPr id="303" name="Google Shape;303;p34"/>
          <p:cNvPicPr preferRelativeResize="0"/>
          <p:nvPr/>
        </p:nvPicPr>
        <p:blipFill rotWithShape="1">
          <a:blip r:embed="rId5">
            <a:alphaModFix/>
          </a:blip>
          <a:srcRect b="0" l="0" r="0" t="0"/>
          <a:stretch/>
        </p:blipFill>
        <p:spPr>
          <a:xfrm>
            <a:off x="0" y="793688"/>
            <a:ext cx="2335668" cy="1919641"/>
          </a:xfrm>
          <a:prstGeom prst="rect">
            <a:avLst/>
          </a:prstGeom>
          <a:noFill/>
          <a:ln>
            <a:noFill/>
          </a:ln>
        </p:spPr>
      </p:pic>
      <p:pic>
        <p:nvPicPr>
          <p:cNvPr id="304" name="Google Shape;304;p34"/>
          <p:cNvPicPr preferRelativeResize="0"/>
          <p:nvPr/>
        </p:nvPicPr>
        <p:blipFill rotWithShape="1">
          <a:blip r:embed="rId6">
            <a:alphaModFix/>
          </a:blip>
          <a:srcRect b="0" l="0" r="0" t="0"/>
          <a:stretch/>
        </p:blipFill>
        <p:spPr>
          <a:xfrm>
            <a:off x="-11431" y="2908606"/>
            <a:ext cx="2335669" cy="1949188"/>
          </a:xfrm>
          <a:prstGeom prst="rect">
            <a:avLst/>
          </a:prstGeom>
          <a:noFill/>
          <a:ln>
            <a:noFill/>
          </a:ln>
        </p:spPr>
      </p:pic>
      <p:pic>
        <p:nvPicPr>
          <p:cNvPr id="305" name="Google Shape;305;p34"/>
          <p:cNvPicPr preferRelativeResize="0"/>
          <p:nvPr/>
        </p:nvPicPr>
        <p:blipFill rotWithShape="1">
          <a:blip r:embed="rId7">
            <a:alphaModFix/>
          </a:blip>
          <a:srcRect b="0" l="0" r="0" t="0"/>
          <a:stretch/>
        </p:blipFill>
        <p:spPr>
          <a:xfrm>
            <a:off x="0" y="5181560"/>
            <a:ext cx="2277070" cy="1923804"/>
          </a:xfrm>
          <a:prstGeom prst="rect">
            <a:avLst/>
          </a:prstGeom>
          <a:noFill/>
          <a:ln>
            <a:noFill/>
          </a:ln>
        </p:spPr>
      </p:pic>
      <p:sp>
        <p:nvSpPr>
          <p:cNvPr id="306" name="Google Shape;306;p34"/>
          <p:cNvSpPr txBox="1"/>
          <p:nvPr/>
        </p:nvSpPr>
        <p:spPr>
          <a:xfrm>
            <a:off x="2802400" y="1126581"/>
            <a:ext cx="4503718" cy="1253854"/>
          </a:xfrm>
          <a:prstGeom prst="rect">
            <a:avLst/>
          </a:prstGeom>
          <a:noFill/>
          <a:ln cap="flat" cmpd="sng" w="19050">
            <a:solidFill>
              <a:srgbClr val="76A5AF"/>
            </a:solidFill>
            <a:prstDash val="lgDashDot"/>
            <a:round/>
            <a:headEnd len="sm" w="sm" type="none"/>
            <a:tailEnd len="sm" w="sm" type="none"/>
          </a:ln>
        </p:spPr>
        <p:txBody>
          <a:bodyPr anchorCtr="0" anchor="t" bIns="91425" lIns="91425" spcFirstLastPara="1" rIns="91425" wrap="square" tIns="91425">
            <a:noAutofit/>
          </a:bodyPr>
          <a:lstStyle/>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mbria"/>
                <a:ea typeface="Cambria"/>
                <a:cs typeface="Cambria"/>
                <a:sym typeface="Cambria"/>
              </a:rPr>
              <a:t>This is a myelin stain </a:t>
            </a:r>
            <a:r>
              <a:rPr b="1" lang="en-US" sz="1200">
                <a:solidFill>
                  <a:schemeClr val="dk1"/>
                </a:solidFill>
                <a:latin typeface="Cambria"/>
                <a:ea typeface="Cambria"/>
                <a:cs typeface="Cambria"/>
                <a:sym typeface="Cambria"/>
              </a:rPr>
              <a:t>(luxol fast blue/PAS) </a:t>
            </a:r>
            <a:r>
              <a:rPr lang="en-US" sz="1200">
                <a:solidFill>
                  <a:schemeClr val="dk1"/>
                </a:solidFill>
                <a:latin typeface="Cambria"/>
                <a:ea typeface="Cambria"/>
                <a:cs typeface="Cambria"/>
                <a:sym typeface="Cambria"/>
              </a:rPr>
              <a:t>of an early lesion.</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mbria"/>
                <a:ea typeface="Cambria"/>
                <a:cs typeface="Cambria"/>
                <a:sym typeface="Cambria"/>
              </a:rPr>
              <a:t>The lesion is centered around a small vein which is surrounded by inflammatory cells.</a:t>
            </a:r>
            <a:br>
              <a:rPr lang="en-US" sz="1200">
                <a:solidFill>
                  <a:schemeClr val="dk1"/>
                </a:solidFill>
                <a:latin typeface="Cambria"/>
                <a:ea typeface="Cambria"/>
                <a:cs typeface="Cambria"/>
                <a:sym typeface="Cambria"/>
              </a:rPr>
            </a:br>
            <a:endParaRPr sz="1200">
              <a:solidFill>
                <a:schemeClr val="dk1"/>
              </a:solidFill>
              <a:latin typeface="Cambria"/>
              <a:ea typeface="Cambria"/>
              <a:cs typeface="Cambria"/>
              <a:sym typeface="Cambria"/>
            </a:endParaRPr>
          </a:p>
        </p:txBody>
      </p:sp>
      <p:pic>
        <p:nvPicPr>
          <p:cNvPr id="307" name="Google Shape;307;p34"/>
          <p:cNvPicPr preferRelativeResize="0"/>
          <p:nvPr/>
        </p:nvPicPr>
        <p:blipFill rotWithShape="1">
          <a:blip r:embed="rId8">
            <a:alphaModFix/>
          </a:blip>
          <a:srcRect b="0" l="0" r="0" t="0"/>
          <a:stretch/>
        </p:blipFill>
        <p:spPr>
          <a:xfrm>
            <a:off x="0" y="7408926"/>
            <a:ext cx="2277070" cy="1735074"/>
          </a:xfrm>
          <a:prstGeom prst="rect">
            <a:avLst/>
          </a:prstGeom>
          <a:noFill/>
          <a:ln>
            <a:noFill/>
          </a:ln>
        </p:spPr>
      </p:pic>
      <p:sp>
        <p:nvSpPr>
          <p:cNvPr id="308" name="Google Shape;308;p34"/>
          <p:cNvSpPr txBox="1"/>
          <p:nvPr/>
        </p:nvSpPr>
        <p:spPr>
          <a:xfrm>
            <a:off x="2735409" y="5451171"/>
            <a:ext cx="4570709" cy="1804264"/>
          </a:xfrm>
          <a:prstGeom prst="rect">
            <a:avLst/>
          </a:prstGeom>
          <a:noFill/>
          <a:ln cap="flat" cmpd="sng" w="19050">
            <a:solidFill>
              <a:srgbClr val="76A5AF"/>
            </a:solidFill>
            <a:prstDash val="lgDashDot"/>
            <a:round/>
            <a:headEnd len="sm" w="sm" type="none"/>
            <a:tailEnd len="sm" w="sm" type="none"/>
          </a:ln>
        </p:spPr>
        <p:txBody>
          <a:bodyPr anchorCtr="0" anchor="t" bIns="91425" lIns="91425" spcFirstLastPara="1" rIns="91425" wrap="square" tIns="91425">
            <a:noAutofit/>
          </a:bodyPr>
          <a:lstStyle/>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mbria"/>
                <a:ea typeface="Cambria"/>
                <a:cs typeface="Cambria"/>
                <a:sym typeface="Cambria"/>
              </a:rPr>
              <a:t>An MS plaque showing a pale plaque almost devoid of myelin.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There </a:t>
            </a:r>
            <a:r>
              <a:rPr b="1" lang="en-US" sz="1200">
                <a:solidFill>
                  <a:srgbClr val="C00000"/>
                </a:solidFill>
                <a:latin typeface="Cambria"/>
                <a:ea typeface="Cambria"/>
                <a:cs typeface="Cambria"/>
                <a:sym typeface="Cambria"/>
              </a:rPr>
              <a:t>is a decrease in oligodendrocytes</a:t>
            </a:r>
            <a:r>
              <a:rPr lang="en-US" sz="1200">
                <a:solidFill>
                  <a:srgbClr val="A5A5A5"/>
                </a:solidFill>
                <a:latin typeface="Cambria"/>
                <a:ea typeface="Cambria"/>
                <a:cs typeface="Cambria"/>
                <a:sym typeface="Cambria"/>
              </a:rPr>
              <a:t> “apoptosis of oligodendrocytes” </a:t>
            </a:r>
            <a:r>
              <a:rPr lang="en-US" sz="1200">
                <a:solidFill>
                  <a:schemeClr val="dk1"/>
                </a:solidFill>
                <a:latin typeface="Cambria"/>
                <a:ea typeface="Cambria"/>
                <a:cs typeface="Cambria"/>
                <a:sym typeface="Cambria"/>
              </a:rPr>
              <a:t>and </a:t>
            </a:r>
            <a:r>
              <a:rPr b="1" lang="en-US" sz="1200">
                <a:solidFill>
                  <a:srgbClr val="C00000"/>
                </a:solidFill>
                <a:latin typeface="Cambria"/>
                <a:ea typeface="Cambria"/>
                <a:cs typeface="Cambria"/>
                <a:sym typeface="Cambria"/>
              </a:rPr>
              <a:t>increase in the astrocytic nuclei </a:t>
            </a:r>
            <a:r>
              <a:rPr lang="en-US" sz="1200">
                <a:solidFill>
                  <a:schemeClr val="dk1"/>
                </a:solidFill>
                <a:latin typeface="Cambria"/>
                <a:ea typeface="Cambria"/>
                <a:cs typeface="Cambria"/>
                <a:sym typeface="Cambria"/>
              </a:rPr>
              <a:t>which is characteristic of old MS lesions.</a:t>
            </a:r>
            <a:br>
              <a:rPr lang="en-US" sz="1200">
                <a:solidFill>
                  <a:schemeClr val="dk1"/>
                </a:solidFill>
                <a:latin typeface="Cambria"/>
                <a:ea typeface="Cambria"/>
                <a:cs typeface="Cambria"/>
                <a:sym typeface="Cambria"/>
              </a:rPr>
            </a:br>
            <a:endParaRPr sz="1200">
              <a:solidFill>
                <a:schemeClr val="dk1"/>
              </a:solidFill>
              <a:latin typeface="Cambria"/>
              <a:ea typeface="Cambria"/>
              <a:cs typeface="Cambria"/>
              <a:sym typeface="Cambria"/>
            </a:endParaRPr>
          </a:p>
          <a:p>
            <a:pPr indent="-171450" lvl="0" marL="171450" marR="0" rtl="0" algn="l">
              <a:spcBef>
                <a:spcPts val="0"/>
              </a:spcBef>
              <a:spcAft>
                <a:spcPts val="0"/>
              </a:spcAft>
              <a:buClr>
                <a:srgbClr val="A5A5A5"/>
              </a:buClr>
              <a:buSzPts val="1200"/>
              <a:buFont typeface="Arial"/>
              <a:buChar char="•"/>
            </a:pPr>
            <a:r>
              <a:rPr lang="en-US" sz="1200">
                <a:solidFill>
                  <a:srgbClr val="A5A5A5"/>
                </a:solidFill>
                <a:latin typeface="Cambria"/>
                <a:ea typeface="Cambria"/>
                <a:cs typeface="Cambria"/>
                <a:sym typeface="Cambria"/>
              </a:rPr>
              <a:t>Dr.maria’s note : </a:t>
            </a:r>
            <a:endParaRPr/>
          </a:p>
          <a:p>
            <a:pPr indent="0" lvl="0" marL="0" marR="0" rtl="0" algn="l">
              <a:spcBef>
                <a:spcPts val="0"/>
              </a:spcBef>
              <a:spcAft>
                <a:spcPts val="0"/>
              </a:spcAft>
              <a:buNone/>
            </a:pPr>
            <a:r>
              <a:rPr lang="en-US" sz="1200">
                <a:solidFill>
                  <a:srgbClr val="A5A5A5"/>
                </a:solidFill>
                <a:latin typeface="Cambria"/>
                <a:ea typeface="Cambria"/>
                <a:cs typeface="Cambria"/>
                <a:sym typeface="Cambria"/>
              </a:rPr>
              <a:t>-“in area 1” – you can find oligodendrocytes but no astrocytes. </a:t>
            </a:r>
            <a:endParaRPr/>
          </a:p>
          <a:p>
            <a:pPr indent="0" lvl="0" marL="0" marR="0" rtl="0" algn="l">
              <a:spcBef>
                <a:spcPts val="0"/>
              </a:spcBef>
              <a:spcAft>
                <a:spcPts val="0"/>
              </a:spcAft>
              <a:buNone/>
            </a:pPr>
            <a:r>
              <a:rPr lang="en-US" sz="1200">
                <a:solidFill>
                  <a:srgbClr val="A5A5A5"/>
                </a:solidFill>
                <a:latin typeface="Cambria"/>
                <a:ea typeface="Cambria"/>
                <a:cs typeface="Cambria"/>
                <a:sym typeface="Cambria"/>
              </a:rPr>
              <a:t>- “ in area 2” you can find astrocytes and gliosis but no oligodendrocytes عشانها خلاص ماتت وجت بدالها الاستروسايت وسوت القلايوسسز=</a:t>
            </a:r>
            <a:endParaRPr sz="1200">
              <a:solidFill>
                <a:srgbClr val="A5A5A5"/>
              </a:solidFill>
              <a:latin typeface="Cambria"/>
              <a:ea typeface="Cambria"/>
              <a:cs typeface="Cambria"/>
              <a:sym typeface="Cambria"/>
            </a:endParaRPr>
          </a:p>
          <a:p>
            <a:pPr indent="0" lvl="0" marL="0" marR="0" rtl="0" algn="l">
              <a:spcBef>
                <a:spcPts val="0"/>
              </a:spcBef>
              <a:spcAft>
                <a:spcPts val="0"/>
              </a:spcAft>
              <a:buNone/>
            </a:pPr>
            <a:r>
              <a:t/>
            </a:r>
            <a:endParaRPr sz="1200">
              <a:solidFill>
                <a:srgbClr val="A5A5A5"/>
              </a:solidFill>
              <a:latin typeface="Cambria"/>
              <a:ea typeface="Cambria"/>
              <a:cs typeface="Cambria"/>
              <a:sym typeface="Cambria"/>
            </a:endParaRPr>
          </a:p>
          <a:p>
            <a:pPr indent="-95250" lvl="0" marL="171450" marR="0" rtl="0" algn="l">
              <a:spcBef>
                <a:spcPts val="0"/>
              </a:spcBef>
              <a:spcAft>
                <a:spcPts val="0"/>
              </a:spcAft>
              <a:buClr>
                <a:schemeClr val="dk1"/>
              </a:buClr>
              <a:buSzPts val="1200"/>
              <a:buFont typeface="Arial"/>
              <a:buNone/>
            </a:pPr>
            <a:r>
              <a:t/>
            </a:r>
            <a:endParaRPr sz="1200">
              <a:solidFill>
                <a:srgbClr val="A5A5A5"/>
              </a:solidFill>
              <a:latin typeface="Cambria"/>
              <a:ea typeface="Cambria"/>
              <a:cs typeface="Cambria"/>
              <a:sym typeface="Cambria"/>
            </a:endParaRPr>
          </a:p>
          <a:p>
            <a:pPr indent="0" lvl="0" marL="0" marR="0" rtl="0" algn="l">
              <a:spcBef>
                <a:spcPts val="0"/>
              </a:spcBef>
              <a:spcAft>
                <a:spcPts val="0"/>
              </a:spcAft>
              <a:buNone/>
            </a:pPr>
            <a:r>
              <a:t/>
            </a:r>
            <a:endParaRPr sz="1200">
              <a:solidFill>
                <a:srgbClr val="A5A5A5"/>
              </a:solidFill>
              <a:latin typeface="Cambria"/>
              <a:ea typeface="Cambria"/>
              <a:cs typeface="Cambria"/>
              <a:sym typeface="Cambria"/>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Cambria"/>
              <a:ea typeface="Cambria"/>
              <a:cs typeface="Cambria"/>
              <a:sym typeface="Cambria"/>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Cambria"/>
              <a:ea typeface="Cambria"/>
              <a:cs typeface="Cambria"/>
              <a:sym typeface="Cambria"/>
            </a:endParaRPr>
          </a:p>
        </p:txBody>
      </p:sp>
      <p:sp>
        <p:nvSpPr>
          <p:cNvPr id="309" name="Google Shape;309;p34"/>
          <p:cNvSpPr txBox="1"/>
          <p:nvPr/>
        </p:nvSpPr>
        <p:spPr>
          <a:xfrm>
            <a:off x="2735408" y="7809488"/>
            <a:ext cx="4570709" cy="310800"/>
          </a:xfrm>
          <a:prstGeom prst="rect">
            <a:avLst/>
          </a:prstGeom>
          <a:noFill/>
          <a:ln cap="flat" cmpd="sng" w="19050">
            <a:solidFill>
              <a:srgbClr val="76A5AF"/>
            </a:solidFill>
            <a:prstDash val="lgDashDot"/>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Lesions on MRI appear as bright yellow spots </a:t>
            </a:r>
            <a:r>
              <a:rPr lang="en-US" sz="1200">
                <a:solidFill>
                  <a:srgbClr val="A5A5A5"/>
                </a:solidFill>
                <a:latin typeface="Cambria"/>
                <a:ea typeface="Cambria"/>
                <a:cs typeface="Cambria"/>
                <a:sym typeface="Cambria"/>
              </a:rPr>
              <a:t>on the white matter.</a:t>
            </a:r>
            <a:br>
              <a:rPr lang="en-US" sz="1200">
                <a:solidFill>
                  <a:srgbClr val="A5A5A5"/>
                </a:solidFill>
                <a:latin typeface="Cambria"/>
                <a:ea typeface="Cambria"/>
                <a:cs typeface="Cambria"/>
                <a:sym typeface="Cambria"/>
              </a:rPr>
            </a:br>
            <a:endParaRPr sz="1200">
              <a:solidFill>
                <a:srgbClr val="A5A5A5"/>
              </a:solidFill>
              <a:latin typeface="Cambria"/>
              <a:ea typeface="Cambria"/>
              <a:cs typeface="Cambria"/>
              <a:sym typeface="Cambria"/>
            </a:endParaRPr>
          </a:p>
        </p:txBody>
      </p:sp>
      <p:sp>
        <p:nvSpPr>
          <p:cNvPr id="310" name="Google Shape;310;p34"/>
          <p:cNvSpPr txBox="1"/>
          <p:nvPr/>
        </p:nvSpPr>
        <p:spPr>
          <a:xfrm>
            <a:off x="1503169" y="5959073"/>
            <a:ext cx="832500" cy="621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FFFFFF"/>
              </a:buClr>
              <a:buSzPts val="1100"/>
              <a:buFont typeface="Cambria"/>
              <a:buNone/>
            </a:pPr>
            <a:r>
              <a:rPr lang="en-US" sz="1100">
                <a:solidFill>
                  <a:srgbClr val="FFFFFF"/>
                </a:solidFill>
                <a:latin typeface="Cambria"/>
                <a:ea typeface="Cambria"/>
                <a:cs typeface="Cambria"/>
                <a:sym typeface="Cambria"/>
              </a:rPr>
              <a:t>Myelin</a:t>
            </a:r>
            <a:endParaRPr sz="1100">
              <a:solidFill>
                <a:srgbClr val="FFFFFF"/>
              </a:solidFill>
              <a:latin typeface="Cambria"/>
              <a:ea typeface="Cambria"/>
              <a:cs typeface="Cambria"/>
              <a:sym typeface="Cambria"/>
            </a:endParaRPr>
          </a:p>
        </p:txBody>
      </p:sp>
      <p:sp>
        <p:nvSpPr>
          <p:cNvPr id="311" name="Google Shape;311;p34"/>
          <p:cNvSpPr txBox="1"/>
          <p:nvPr/>
        </p:nvSpPr>
        <p:spPr>
          <a:xfrm>
            <a:off x="290515" y="7343288"/>
            <a:ext cx="832500" cy="621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FFFFFF"/>
              </a:buClr>
              <a:buSzPts val="1100"/>
              <a:buFont typeface="Cambria"/>
              <a:buNone/>
            </a:pPr>
            <a:r>
              <a:rPr lang="en-US" sz="1100">
                <a:solidFill>
                  <a:srgbClr val="FFFFFF"/>
                </a:solidFill>
                <a:latin typeface="Cambria"/>
                <a:ea typeface="Cambria"/>
                <a:cs typeface="Cambria"/>
                <a:sym typeface="Cambria"/>
              </a:rPr>
              <a:t>No Myelin</a:t>
            </a:r>
            <a:endParaRPr sz="1100">
              <a:solidFill>
                <a:srgbClr val="FFFFFF"/>
              </a:solidFill>
              <a:latin typeface="Cambria"/>
              <a:ea typeface="Cambria"/>
              <a:cs typeface="Cambria"/>
              <a:sym typeface="Cambria"/>
            </a:endParaRPr>
          </a:p>
        </p:txBody>
      </p:sp>
      <p:sp>
        <p:nvSpPr>
          <p:cNvPr id="312" name="Google Shape;312;p34"/>
          <p:cNvSpPr/>
          <p:nvPr/>
        </p:nvSpPr>
        <p:spPr>
          <a:xfrm>
            <a:off x="1458259" y="5259294"/>
            <a:ext cx="352612" cy="699779"/>
          </a:xfrm>
          <a:prstGeom prst="rightBrace">
            <a:avLst>
              <a:gd fmla="val 8333" name="adj1"/>
              <a:gd fmla="val 50000" name="adj2"/>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313" name="Google Shape;313;p34"/>
          <p:cNvSpPr/>
          <p:nvPr/>
        </p:nvSpPr>
        <p:spPr>
          <a:xfrm>
            <a:off x="543859" y="5259293"/>
            <a:ext cx="370541" cy="699779"/>
          </a:xfrm>
          <a:prstGeom prst="leftBrace">
            <a:avLst>
              <a:gd fmla="val 8333" name="adj1"/>
              <a:gd fmla="val 50000" name="adj2"/>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314" name="Google Shape;314;p34"/>
          <p:cNvSpPr txBox="1"/>
          <p:nvPr/>
        </p:nvSpPr>
        <p:spPr>
          <a:xfrm>
            <a:off x="77660" y="5409127"/>
            <a:ext cx="34482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0000"/>
                </a:solidFill>
                <a:latin typeface="Cambria"/>
                <a:ea typeface="Cambria"/>
                <a:cs typeface="Cambria"/>
                <a:sym typeface="Cambria"/>
              </a:rPr>
              <a:t>1</a:t>
            </a:r>
            <a:endParaRPr b="1" sz="2000">
              <a:solidFill>
                <a:srgbClr val="FF0000"/>
              </a:solidFill>
              <a:latin typeface="Cambria"/>
              <a:ea typeface="Cambria"/>
              <a:cs typeface="Cambria"/>
              <a:sym typeface="Cambria"/>
            </a:endParaRPr>
          </a:p>
        </p:txBody>
      </p:sp>
      <p:sp>
        <p:nvSpPr>
          <p:cNvPr id="315" name="Google Shape;315;p34"/>
          <p:cNvSpPr/>
          <p:nvPr/>
        </p:nvSpPr>
        <p:spPr>
          <a:xfrm>
            <a:off x="1265163" y="6402556"/>
            <a:ext cx="352612" cy="699779"/>
          </a:xfrm>
          <a:prstGeom prst="rightBrace">
            <a:avLst>
              <a:gd fmla="val 8333" name="adj1"/>
              <a:gd fmla="val 50000" name="adj2"/>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316" name="Google Shape;316;p34"/>
          <p:cNvSpPr/>
          <p:nvPr/>
        </p:nvSpPr>
        <p:spPr>
          <a:xfrm>
            <a:off x="469153" y="6382564"/>
            <a:ext cx="370541" cy="699779"/>
          </a:xfrm>
          <a:prstGeom prst="leftBrace">
            <a:avLst>
              <a:gd fmla="val 8333" name="adj1"/>
              <a:gd fmla="val 50000" name="adj2"/>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mbria"/>
              <a:ea typeface="Cambria"/>
              <a:cs typeface="Cambria"/>
              <a:sym typeface="Cambria"/>
            </a:endParaRPr>
          </a:p>
        </p:txBody>
      </p:sp>
      <p:sp>
        <p:nvSpPr>
          <p:cNvPr id="317" name="Google Shape;317;p34"/>
          <p:cNvSpPr txBox="1"/>
          <p:nvPr/>
        </p:nvSpPr>
        <p:spPr>
          <a:xfrm>
            <a:off x="91185" y="6562053"/>
            <a:ext cx="926353" cy="3698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Cambria"/>
                <a:ea typeface="Cambria"/>
                <a:cs typeface="Cambria"/>
                <a:sym typeface="Cambria"/>
              </a:rPr>
              <a:t>2</a:t>
            </a:r>
            <a:endParaRPr b="1" sz="1800">
              <a:solidFill>
                <a:srgbClr val="FF0000"/>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35"/>
          <p:cNvPicPr preferRelativeResize="0"/>
          <p:nvPr/>
        </p:nvPicPr>
        <p:blipFill rotWithShape="1">
          <a:blip r:embed="rId3">
            <a:alphaModFix/>
          </a:blip>
          <a:srcRect b="0" l="0" r="0" t="0"/>
          <a:stretch/>
        </p:blipFill>
        <p:spPr>
          <a:xfrm>
            <a:off x="0" y="13001"/>
            <a:ext cx="7792345" cy="623875"/>
          </a:xfrm>
          <a:prstGeom prst="rect">
            <a:avLst/>
          </a:prstGeom>
          <a:noFill/>
          <a:ln>
            <a:noFill/>
          </a:ln>
        </p:spPr>
      </p:pic>
      <p:sp>
        <p:nvSpPr>
          <p:cNvPr id="323" name="Google Shape;323;p35"/>
          <p:cNvSpPr txBox="1"/>
          <p:nvPr/>
        </p:nvSpPr>
        <p:spPr>
          <a:xfrm>
            <a:off x="753191" y="0"/>
            <a:ext cx="2462700" cy="466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 Clinical Features:</a:t>
            </a:r>
            <a:endParaRPr b="1" sz="2000">
              <a:solidFill>
                <a:srgbClr val="76A5AF"/>
              </a:solidFill>
              <a:latin typeface="Cambria"/>
              <a:ea typeface="Cambria"/>
              <a:cs typeface="Cambria"/>
              <a:sym typeface="Cambria"/>
            </a:endParaRPr>
          </a:p>
        </p:txBody>
      </p:sp>
      <p:sp>
        <p:nvSpPr>
          <p:cNvPr id="324" name="Google Shape;324;p35"/>
          <p:cNvSpPr/>
          <p:nvPr/>
        </p:nvSpPr>
        <p:spPr>
          <a:xfrm>
            <a:off x="141459" y="983789"/>
            <a:ext cx="7481559"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mbria"/>
                <a:ea typeface="Cambria"/>
                <a:cs typeface="Cambria"/>
                <a:sym typeface="Cambria"/>
              </a:rPr>
              <a:t>• the course of</a:t>
            </a:r>
            <a:r>
              <a:rPr b="1" lang="en-US" sz="1200">
                <a:solidFill>
                  <a:srgbClr val="C00000"/>
                </a:solidFill>
                <a:latin typeface="Cambria"/>
                <a:ea typeface="Cambria"/>
                <a:cs typeface="Cambria"/>
                <a:sym typeface="Cambria"/>
              </a:rPr>
              <a:t> MS is variable </a:t>
            </a:r>
            <a:endParaRPr b="1" sz="1200">
              <a:solidFill>
                <a:srgbClr val="C00000"/>
              </a:solidFill>
              <a:latin typeface="Cambria"/>
              <a:ea typeface="Cambria"/>
              <a:cs typeface="Cambria"/>
              <a:sym typeface="Cambria"/>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mbria"/>
                <a:ea typeface="Cambria"/>
                <a:cs typeface="Cambria"/>
                <a:sym typeface="Cambria"/>
              </a:rPr>
              <a:t>MS lesions can occur </a:t>
            </a:r>
            <a:r>
              <a:rPr b="1" lang="en-US" sz="1200">
                <a:solidFill>
                  <a:srgbClr val="C00000"/>
                </a:solidFill>
                <a:latin typeface="Cambria"/>
                <a:ea typeface="Cambria"/>
                <a:cs typeface="Cambria"/>
                <a:sym typeface="Cambria"/>
              </a:rPr>
              <a:t>anywhere in the CNS </a:t>
            </a:r>
            <a:r>
              <a:rPr lang="en-US" sz="1200">
                <a:solidFill>
                  <a:schemeClr val="dk1"/>
                </a:solidFill>
                <a:latin typeface="Cambria"/>
                <a:ea typeface="Cambria"/>
                <a:cs typeface="Cambria"/>
                <a:sym typeface="Cambria"/>
              </a:rPr>
              <a:t>-&lt; may induce a wide range of clinical manifestations .</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Commonly there are </a:t>
            </a:r>
            <a:r>
              <a:rPr b="1" lang="en-US" sz="1200">
                <a:solidFill>
                  <a:schemeClr val="dk1"/>
                </a:solidFill>
                <a:latin typeface="Cambria"/>
                <a:ea typeface="Cambria"/>
                <a:cs typeface="Cambria"/>
                <a:sym typeface="Cambria"/>
              </a:rPr>
              <a:t>Multiple episodes of new symptoms</a:t>
            </a:r>
            <a:r>
              <a:rPr lang="en-US" sz="1200">
                <a:solidFill>
                  <a:schemeClr val="dk1"/>
                </a:solidFill>
                <a:latin typeface="Cambria"/>
                <a:ea typeface="Cambria"/>
                <a:cs typeface="Cambria"/>
                <a:sym typeface="Cambria"/>
              </a:rPr>
              <a:t> (</a:t>
            </a:r>
            <a:r>
              <a:rPr b="1" lang="en-US" sz="1200">
                <a:solidFill>
                  <a:srgbClr val="C00000"/>
                </a:solidFill>
                <a:latin typeface="Cambria"/>
                <a:ea typeface="Cambria"/>
                <a:cs typeface="Cambria"/>
                <a:sym typeface="Cambria"/>
              </a:rPr>
              <a:t>relapses</a:t>
            </a:r>
            <a:r>
              <a:rPr lang="en-US" sz="1200">
                <a:solidFill>
                  <a:schemeClr val="dk1"/>
                </a:solidFill>
                <a:latin typeface="Cambria"/>
                <a:ea typeface="Cambria"/>
                <a:cs typeface="Cambria"/>
                <a:sym typeface="Cambria"/>
              </a:rPr>
              <a:t>) followed by </a:t>
            </a:r>
            <a:r>
              <a:rPr b="1" lang="en-US" sz="1200">
                <a:solidFill>
                  <a:srgbClr val="C00000"/>
                </a:solidFill>
                <a:latin typeface="Cambria"/>
                <a:ea typeface="Cambria"/>
                <a:cs typeface="Cambria"/>
                <a:sym typeface="Cambria"/>
              </a:rPr>
              <a:t>episodes of recovery</a:t>
            </a:r>
            <a:r>
              <a:rPr lang="en-US" sz="1200">
                <a:solidFill>
                  <a:srgbClr val="C00000"/>
                </a:solidFill>
                <a:latin typeface="Cambria"/>
                <a:ea typeface="Cambria"/>
                <a:cs typeface="Cambria"/>
                <a:sym typeface="Cambria"/>
              </a:rPr>
              <a:t> (remissions) ; typically , the recovery is not complete .</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The consequence of this pattern of relapsing-remitting disease in the </a:t>
            </a:r>
            <a:r>
              <a:rPr b="1" lang="en-US" sz="1200">
                <a:solidFill>
                  <a:srgbClr val="C00000"/>
                </a:solidFill>
                <a:latin typeface="Cambria"/>
                <a:ea typeface="Cambria"/>
                <a:cs typeface="Cambria"/>
                <a:sym typeface="Cambria"/>
              </a:rPr>
              <a:t>gradual</a:t>
            </a:r>
            <a:r>
              <a:rPr lang="en-US" sz="1200">
                <a:solidFill>
                  <a:srgbClr val="C00000"/>
                </a:solidFill>
                <a:latin typeface="Cambria"/>
                <a:ea typeface="Cambria"/>
                <a:cs typeface="Cambria"/>
                <a:sym typeface="Cambria"/>
              </a:rPr>
              <a:t> </a:t>
            </a:r>
            <a:r>
              <a:rPr lang="en-US" sz="1200">
                <a:solidFill>
                  <a:schemeClr val="dk1"/>
                </a:solidFill>
                <a:latin typeface="Cambria"/>
                <a:ea typeface="Cambria"/>
                <a:cs typeface="Cambria"/>
                <a:sym typeface="Cambria"/>
              </a:rPr>
              <a:t>, often stepwise , accumulation of increasing neurologic deficits . </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certain patterns of neurologic symptoms  and signs are commonly observed </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a:t>
            </a:r>
            <a:r>
              <a:rPr b="1" lang="en-US" sz="1200">
                <a:solidFill>
                  <a:schemeClr val="dk1"/>
                </a:solidFill>
                <a:latin typeface="Cambria"/>
                <a:ea typeface="Cambria"/>
                <a:cs typeface="Cambria"/>
                <a:sym typeface="Cambria"/>
              </a:rPr>
              <a:t>Unilateral visual impairment</a:t>
            </a:r>
            <a:r>
              <a:rPr lang="en-US" sz="1200">
                <a:solidFill>
                  <a:schemeClr val="dk1"/>
                </a:solidFill>
                <a:latin typeface="Cambria"/>
                <a:ea typeface="Cambria"/>
                <a:cs typeface="Cambria"/>
                <a:sym typeface="Cambria"/>
              </a:rPr>
              <a:t> occurring over the course of a few says is frequent initial manifestation of MS (due to involvement of the </a:t>
            </a:r>
            <a:r>
              <a:rPr b="1" lang="en-US" sz="1200">
                <a:solidFill>
                  <a:srgbClr val="C00000"/>
                </a:solidFill>
                <a:latin typeface="Cambria"/>
                <a:ea typeface="Cambria"/>
                <a:cs typeface="Cambria"/>
                <a:sym typeface="Cambria"/>
              </a:rPr>
              <a:t>optic nerve</a:t>
            </a:r>
            <a:r>
              <a:rPr lang="en-US" sz="1200">
                <a:solidFill>
                  <a:srgbClr val="C00000"/>
                </a:solidFill>
                <a:latin typeface="Cambria"/>
                <a:ea typeface="Cambria"/>
                <a:cs typeface="Cambria"/>
                <a:sym typeface="Cambria"/>
              </a:rPr>
              <a:t> “ optic neuritis</a:t>
            </a:r>
            <a:r>
              <a:rPr b="1" lang="en-US" sz="1200">
                <a:solidFill>
                  <a:srgbClr val="C00000"/>
                </a:solidFill>
                <a:latin typeface="Cambria"/>
                <a:ea typeface="Cambria"/>
                <a:cs typeface="Cambria"/>
                <a:sym typeface="Cambria"/>
              </a:rPr>
              <a:t> </a:t>
            </a:r>
            <a:r>
              <a:rPr lang="en-US" sz="1200">
                <a:solidFill>
                  <a:schemeClr val="dk1"/>
                </a:solidFill>
                <a:latin typeface="Cambria"/>
                <a:ea typeface="Cambria"/>
                <a:cs typeface="Cambria"/>
                <a:sym typeface="Cambria"/>
              </a:rPr>
              <a:t>“) </a:t>
            </a:r>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►when this occurs as the first event , only a minority ( 10% to 50% ) go to develop full-blown MS </a:t>
            </a:r>
            <a:endParaRPr sz="1200">
              <a:solidFill>
                <a:schemeClr val="dk1"/>
              </a:solidFill>
              <a:latin typeface="Cambria"/>
              <a:ea typeface="Cambria"/>
              <a:cs typeface="Cambria"/>
              <a:sym typeface="Cambria"/>
            </a:endParaRPr>
          </a:p>
        </p:txBody>
      </p:sp>
      <p:pic>
        <p:nvPicPr>
          <p:cNvPr id="325" name="Google Shape;325;p35"/>
          <p:cNvPicPr preferRelativeResize="0"/>
          <p:nvPr/>
        </p:nvPicPr>
        <p:blipFill rotWithShape="1">
          <a:blip r:embed="rId4">
            <a:alphaModFix/>
          </a:blip>
          <a:srcRect b="0" l="0" r="0" t="0"/>
          <a:stretch/>
        </p:blipFill>
        <p:spPr>
          <a:xfrm>
            <a:off x="285750" y="4193024"/>
            <a:ext cx="7162800" cy="3581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6"/>
          <p:cNvSpPr/>
          <p:nvPr/>
        </p:nvSpPr>
        <p:spPr>
          <a:xfrm>
            <a:off x="191395" y="935921"/>
            <a:ext cx="760095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involvement of the brain stem produces cranial nerve signs and </a:t>
            </a:r>
            <a:r>
              <a:rPr b="1" lang="en-US" sz="1200">
                <a:solidFill>
                  <a:srgbClr val="C00000"/>
                </a:solidFill>
                <a:latin typeface="Cambria"/>
                <a:ea typeface="Cambria"/>
                <a:cs typeface="Cambria"/>
                <a:sym typeface="Cambria"/>
              </a:rPr>
              <a:t>ataxia</a:t>
            </a:r>
            <a:r>
              <a:rPr b="1" baseline="30000" lang="en-US" sz="1200">
                <a:solidFill>
                  <a:srgbClr val="C00000"/>
                </a:solidFill>
                <a:latin typeface="Cambria"/>
                <a:ea typeface="Cambria"/>
                <a:cs typeface="Cambria"/>
                <a:sym typeface="Cambria"/>
              </a:rPr>
              <a:t>1</a:t>
            </a:r>
            <a:r>
              <a:rPr lang="en-US" sz="1200">
                <a:solidFill>
                  <a:srgbClr val="C00000"/>
                </a:solidFill>
                <a:latin typeface="Cambria"/>
                <a:ea typeface="Cambria"/>
                <a:cs typeface="Cambria"/>
                <a:sym typeface="Cambria"/>
              </a:rPr>
              <a:t> </a:t>
            </a:r>
            <a:r>
              <a:rPr lang="en-US" sz="1200">
                <a:solidFill>
                  <a:schemeClr val="dk1"/>
                </a:solidFill>
                <a:latin typeface="Cambria"/>
                <a:ea typeface="Cambria"/>
                <a:cs typeface="Cambria"/>
                <a:sym typeface="Cambria"/>
              </a:rPr>
              <a:t>, and can disrupt conjugate eye movements .</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spinal cord lesions give rise to motor and sensory impairment of trunk and limbs , spasticity , and difficulties with the voluntary control of bladder function .</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Changes in cognitive function can be present , but are often much milder than the other findings .</a:t>
            </a:r>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•In any individual patient it is hard to predict when the next relapse will occur ; most current treatments </a:t>
            </a:r>
            <a:r>
              <a:rPr b="1" lang="en-US" sz="1200">
                <a:solidFill>
                  <a:schemeClr val="dk1"/>
                </a:solidFill>
                <a:latin typeface="Cambria"/>
                <a:ea typeface="Cambria"/>
                <a:cs typeface="Cambria"/>
                <a:sym typeface="Cambria"/>
              </a:rPr>
              <a:t>aid to decrease the rate and severity of relapses rather than recovering lost </a:t>
            </a:r>
            <a:r>
              <a:rPr b="1" lang="en-US" sz="1200">
                <a:solidFill>
                  <a:srgbClr val="C00000"/>
                </a:solidFill>
                <a:latin typeface="Cambria"/>
                <a:ea typeface="Cambria"/>
                <a:cs typeface="Cambria"/>
                <a:sym typeface="Cambria"/>
              </a:rPr>
              <a:t>function . </a:t>
            </a:r>
            <a:r>
              <a:rPr lang="en-US" sz="1200">
                <a:solidFill>
                  <a:srgbClr val="A5A5A5"/>
                </a:solidFill>
                <a:latin typeface="Cambria"/>
                <a:ea typeface="Cambria"/>
                <a:cs typeface="Cambria"/>
                <a:sym typeface="Cambria"/>
              </a:rPr>
              <a:t>مافيه علاج يحل المرض إلى الان لكن فيه علاجات تخفف تكرار الازمه المرضية </a:t>
            </a:r>
            <a:endParaRPr sz="1200">
              <a:solidFill>
                <a:srgbClr val="C00000"/>
              </a:solidFill>
              <a:latin typeface="Cambria"/>
              <a:ea typeface="Cambria"/>
              <a:cs typeface="Cambria"/>
              <a:sym typeface="Cambria"/>
            </a:endParaRPr>
          </a:p>
        </p:txBody>
      </p:sp>
      <p:pic>
        <p:nvPicPr>
          <p:cNvPr id="331" name="Google Shape;331;p36"/>
          <p:cNvPicPr preferRelativeResize="0"/>
          <p:nvPr/>
        </p:nvPicPr>
        <p:blipFill rotWithShape="1">
          <a:blip r:embed="rId3">
            <a:alphaModFix/>
          </a:blip>
          <a:srcRect b="0" l="0" r="0" t="0"/>
          <a:stretch/>
        </p:blipFill>
        <p:spPr>
          <a:xfrm>
            <a:off x="0" y="13001"/>
            <a:ext cx="7792345" cy="623875"/>
          </a:xfrm>
          <a:prstGeom prst="rect">
            <a:avLst/>
          </a:prstGeom>
          <a:noFill/>
          <a:ln>
            <a:noFill/>
          </a:ln>
        </p:spPr>
      </p:pic>
      <p:sp>
        <p:nvSpPr>
          <p:cNvPr id="332" name="Google Shape;332;p36"/>
          <p:cNvSpPr txBox="1"/>
          <p:nvPr/>
        </p:nvSpPr>
        <p:spPr>
          <a:xfrm>
            <a:off x="753191" y="0"/>
            <a:ext cx="2462700" cy="466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 Clinical Features:</a:t>
            </a:r>
            <a:endParaRPr b="1" sz="2000">
              <a:solidFill>
                <a:srgbClr val="76A5AF"/>
              </a:solidFill>
              <a:latin typeface="Cambria"/>
              <a:ea typeface="Cambria"/>
              <a:cs typeface="Cambria"/>
              <a:sym typeface="Cambria"/>
            </a:endParaRPr>
          </a:p>
        </p:txBody>
      </p:sp>
      <p:sp>
        <p:nvSpPr>
          <p:cNvPr id="333" name="Google Shape;333;p36"/>
          <p:cNvSpPr txBox="1"/>
          <p:nvPr/>
        </p:nvSpPr>
        <p:spPr>
          <a:xfrm>
            <a:off x="139181" y="3633747"/>
            <a:ext cx="7513982" cy="1200329"/>
          </a:xfrm>
          <a:prstGeom prst="rect">
            <a:avLst/>
          </a:prstGeom>
          <a:no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u="sng">
                <a:solidFill>
                  <a:srgbClr val="A5A5A5"/>
                </a:solidFill>
                <a:latin typeface="Cambria"/>
                <a:ea typeface="Cambria"/>
                <a:cs typeface="Cambria"/>
                <a:sym typeface="Cambria"/>
              </a:rPr>
              <a:t>*Dr.maria note :</a:t>
            </a:r>
            <a:endParaRPr b="1" sz="1200" u="sng">
              <a:solidFill>
                <a:srgbClr val="A5A5A5"/>
              </a:solidFill>
              <a:latin typeface="Cambria"/>
              <a:ea typeface="Cambria"/>
              <a:cs typeface="Cambria"/>
              <a:sym typeface="Cambria"/>
            </a:endParaRPr>
          </a:p>
          <a:p>
            <a:pPr indent="0" lvl="0" marL="0" marR="0" rtl="0" algn="l">
              <a:spcBef>
                <a:spcPts val="0"/>
              </a:spcBef>
              <a:spcAft>
                <a:spcPts val="0"/>
              </a:spcAft>
              <a:buNone/>
            </a:pPr>
            <a:r>
              <a:rPr lang="en-US" sz="1200">
                <a:solidFill>
                  <a:srgbClr val="A5A5A5"/>
                </a:solidFill>
                <a:latin typeface="Cambria"/>
                <a:ea typeface="Cambria"/>
                <a:cs typeface="Cambria"/>
                <a:sym typeface="Cambria"/>
              </a:rPr>
              <a:t>There is an unidentified environmental  (ما فيه شيء محدد) factors that triggers MS : stress  - flu – pregnancy ..etc</a:t>
            </a:r>
            <a:endParaRPr sz="1200">
              <a:solidFill>
                <a:srgbClr val="A5A5A5"/>
              </a:solidFill>
              <a:latin typeface="Cambria"/>
              <a:ea typeface="Cambria"/>
              <a:cs typeface="Cambria"/>
              <a:sym typeface="Cambria"/>
            </a:endParaRPr>
          </a:p>
          <a:p>
            <a:pPr indent="0" lvl="0" marL="0" marR="0" rtl="0" algn="l">
              <a:spcBef>
                <a:spcPts val="0"/>
              </a:spcBef>
              <a:spcAft>
                <a:spcPts val="0"/>
              </a:spcAft>
              <a:buNone/>
            </a:pPr>
            <a:r>
              <a:t/>
            </a:r>
            <a:endParaRPr sz="1200">
              <a:solidFill>
                <a:srgbClr val="A5A5A5"/>
              </a:solidFill>
              <a:latin typeface="Cambria"/>
              <a:ea typeface="Cambria"/>
              <a:cs typeface="Cambria"/>
              <a:sym typeface="Cambria"/>
            </a:endParaRPr>
          </a:p>
          <a:p>
            <a:pPr indent="0" lvl="0" marL="0" marR="0" rtl="0" algn="l">
              <a:spcBef>
                <a:spcPts val="0"/>
              </a:spcBef>
              <a:spcAft>
                <a:spcPts val="0"/>
              </a:spcAft>
              <a:buNone/>
            </a:pPr>
            <a:r>
              <a:rPr lang="en-US" sz="1200">
                <a:solidFill>
                  <a:srgbClr val="A5A5A5"/>
                </a:solidFill>
                <a:latin typeface="Cambria"/>
                <a:ea typeface="Cambria"/>
                <a:cs typeface="Cambria"/>
                <a:sym typeface="Cambria"/>
              </a:rPr>
              <a:t>1* Ataxia describes the lack of muscle coordination when a voluntary movement is attempted. It may affect any motion that requires muscles to work together to perform a function, from </a:t>
            </a:r>
            <a:r>
              <a:rPr lang="en-US" sz="1200" u="sng">
                <a:solidFill>
                  <a:schemeClr val="hlink"/>
                </a:solidFill>
                <a:latin typeface="Cambria"/>
                <a:ea typeface="Cambria"/>
                <a:cs typeface="Cambria"/>
                <a:sym typeface="Cambria"/>
                <a:hlinkClick r:id="rId4"/>
              </a:rPr>
              <a:t>walking</a:t>
            </a:r>
            <a:r>
              <a:rPr lang="en-US" sz="1200">
                <a:solidFill>
                  <a:srgbClr val="A5A5A5"/>
                </a:solidFill>
                <a:latin typeface="Cambria"/>
                <a:ea typeface="Cambria"/>
                <a:cs typeface="Cambria"/>
                <a:sym typeface="Cambria"/>
              </a:rPr>
              <a:t> to picking up an object to swallowing.</a:t>
            </a:r>
            <a:endParaRPr sz="1200">
              <a:solidFill>
                <a:srgbClr val="A5A5A5"/>
              </a:solidFill>
              <a:latin typeface="Cambria"/>
              <a:ea typeface="Cambria"/>
              <a:cs typeface="Cambria"/>
              <a:sym typeface="Cambria"/>
            </a:endParaRPr>
          </a:p>
        </p:txBody>
      </p:sp>
      <p:pic>
        <p:nvPicPr>
          <p:cNvPr id="334" name="Google Shape;334;p36"/>
          <p:cNvPicPr preferRelativeResize="0"/>
          <p:nvPr/>
        </p:nvPicPr>
        <p:blipFill rotWithShape="1">
          <a:blip r:embed="rId5">
            <a:alphaModFix/>
          </a:blip>
          <a:srcRect b="0" l="0" r="0" t="0"/>
          <a:stretch/>
        </p:blipFill>
        <p:spPr>
          <a:xfrm>
            <a:off x="2257425" y="5059938"/>
            <a:ext cx="2671082" cy="4064689"/>
          </a:xfrm>
          <a:prstGeom prst="rect">
            <a:avLst/>
          </a:prstGeom>
          <a:noFill/>
          <a:ln>
            <a:noFill/>
          </a:ln>
        </p:spPr>
      </p:pic>
      <p:sp>
        <p:nvSpPr>
          <p:cNvPr id="335" name="Google Shape;335;p36"/>
          <p:cNvSpPr txBox="1"/>
          <p:nvPr/>
        </p:nvSpPr>
        <p:spPr>
          <a:xfrm>
            <a:off x="5271913" y="6647829"/>
            <a:ext cx="238125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A5A5A5"/>
                </a:solidFill>
                <a:latin typeface="Cambria"/>
                <a:ea typeface="Cambria"/>
                <a:cs typeface="Cambria"/>
                <a:sym typeface="Cambria"/>
              </a:rPr>
              <a:t>*Extra don’t memorize it! </a:t>
            </a:r>
            <a:endParaRPr b="1" sz="1200">
              <a:solidFill>
                <a:srgbClr val="A5A5A5"/>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pic>
        <p:nvPicPr>
          <p:cNvPr id="340" name="Google Shape;340;p37"/>
          <p:cNvPicPr preferRelativeResize="0"/>
          <p:nvPr/>
        </p:nvPicPr>
        <p:blipFill rotWithShape="1">
          <a:blip r:embed="rId3">
            <a:alphaModFix/>
          </a:blip>
          <a:srcRect b="258419" l="0" r="0" t="-258419"/>
          <a:stretch/>
        </p:blipFill>
        <p:spPr>
          <a:xfrm>
            <a:off x="0" y="0"/>
            <a:ext cx="7772400" cy="623887"/>
          </a:xfrm>
          <a:prstGeom prst="rect">
            <a:avLst/>
          </a:prstGeom>
          <a:noFill/>
          <a:ln>
            <a:noFill/>
          </a:ln>
        </p:spPr>
      </p:pic>
      <p:pic>
        <p:nvPicPr>
          <p:cNvPr id="341" name="Google Shape;341;p37"/>
          <p:cNvPicPr preferRelativeResize="0"/>
          <p:nvPr/>
        </p:nvPicPr>
        <p:blipFill rotWithShape="1">
          <a:blip r:embed="rId4">
            <a:alphaModFix/>
          </a:blip>
          <a:srcRect b="0" l="0" r="0" t="0"/>
          <a:stretch/>
        </p:blipFill>
        <p:spPr>
          <a:xfrm>
            <a:off x="0" y="13001"/>
            <a:ext cx="7792345" cy="623875"/>
          </a:xfrm>
          <a:prstGeom prst="rect">
            <a:avLst/>
          </a:prstGeom>
          <a:noFill/>
          <a:ln>
            <a:noFill/>
          </a:ln>
        </p:spPr>
      </p:pic>
      <p:sp>
        <p:nvSpPr>
          <p:cNvPr id="342" name="Google Shape;342;p37"/>
          <p:cNvSpPr txBox="1"/>
          <p:nvPr/>
        </p:nvSpPr>
        <p:spPr>
          <a:xfrm>
            <a:off x="8388200" y="1077950"/>
            <a:ext cx="2118600" cy="966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p:txBody>
      </p:sp>
      <p:sp>
        <p:nvSpPr>
          <p:cNvPr id="343" name="Google Shape;343;p37"/>
          <p:cNvSpPr txBox="1"/>
          <p:nvPr/>
        </p:nvSpPr>
        <p:spPr>
          <a:xfrm>
            <a:off x="726169" y="24675"/>
            <a:ext cx="2563800" cy="5745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CSF findings : </a:t>
            </a:r>
            <a:endParaRPr b="1" sz="2000">
              <a:solidFill>
                <a:srgbClr val="76A5AF"/>
              </a:solidFill>
              <a:latin typeface="Cambria"/>
              <a:ea typeface="Cambria"/>
              <a:cs typeface="Cambria"/>
              <a:sym typeface="Cambria"/>
            </a:endParaRPr>
          </a:p>
        </p:txBody>
      </p:sp>
      <p:sp>
        <p:nvSpPr>
          <p:cNvPr id="344" name="Google Shape;344;p37"/>
          <p:cNvSpPr txBox="1"/>
          <p:nvPr/>
        </p:nvSpPr>
        <p:spPr>
          <a:xfrm>
            <a:off x="229759" y="941200"/>
            <a:ext cx="7332825" cy="34815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300"/>
              <a:buFont typeface="Cambria"/>
              <a:buNone/>
            </a:pPr>
            <a:r>
              <a:rPr lang="en-US" sz="1300">
                <a:solidFill>
                  <a:schemeClr val="dk1"/>
                </a:solidFill>
                <a:latin typeface="Cambria"/>
                <a:ea typeface="Cambria"/>
                <a:cs typeface="Cambria"/>
                <a:sym typeface="Cambria"/>
              </a:rPr>
              <a:t>• it shows mildly elevated protein level with an increased proportion of</a:t>
            </a:r>
            <a:r>
              <a:rPr b="1" lang="en-US" sz="1300">
                <a:solidFill>
                  <a:schemeClr val="dk1"/>
                </a:solidFill>
                <a:latin typeface="Cambria"/>
                <a:ea typeface="Cambria"/>
                <a:cs typeface="Cambria"/>
                <a:sym typeface="Cambria"/>
              </a:rPr>
              <a:t> </a:t>
            </a:r>
            <a:r>
              <a:rPr b="1" lang="en-US" sz="1300">
                <a:solidFill>
                  <a:srgbClr val="222222"/>
                </a:solidFill>
                <a:highlight>
                  <a:srgbClr val="FFFFFF"/>
                </a:highlight>
                <a:latin typeface="Cambria"/>
                <a:ea typeface="Cambria"/>
                <a:cs typeface="Cambria"/>
                <a:sym typeface="Cambria"/>
              </a:rPr>
              <a:t>γ-globulin </a:t>
            </a:r>
            <a:r>
              <a:rPr lang="en-US" sz="1300">
                <a:solidFill>
                  <a:srgbClr val="222222"/>
                </a:solidFill>
                <a:highlight>
                  <a:srgbClr val="FFFFFF"/>
                </a:highlight>
                <a:latin typeface="Cambria"/>
                <a:ea typeface="Cambria"/>
                <a:cs typeface="Cambria"/>
                <a:sym typeface="Cambria"/>
              </a:rPr>
              <a:t>.</a:t>
            </a:r>
            <a:endParaRPr sz="1300">
              <a:solidFill>
                <a:srgbClr val="222222"/>
              </a:solidFill>
              <a:highlight>
                <a:srgbClr val="FFFFFF"/>
              </a:highlight>
              <a:latin typeface="Cambria"/>
              <a:ea typeface="Cambria"/>
              <a:cs typeface="Cambria"/>
              <a:sym typeface="Cambria"/>
            </a:endParaRPr>
          </a:p>
          <a:p>
            <a:pPr indent="0" lvl="0" marL="0" marR="0" rtl="0" algn="l">
              <a:spcBef>
                <a:spcPts val="0"/>
              </a:spcBef>
              <a:spcAft>
                <a:spcPts val="0"/>
              </a:spcAft>
              <a:buClr>
                <a:schemeClr val="dk1"/>
              </a:buClr>
              <a:buSzPts val="1300"/>
              <a:buFont typeface="Cambria"/>
              <a:buNone/>
            </a:pPr>
            <a:r>
              <a:t/>
            </a:r>
            <a:endParaRPr sz="1300">
              <a:solidFill>
                <a:srgbClr val="222222"/>
              </a:solidFill>
              <a:highlight>
                <a:srgbClr val="FFFFFF"/>
              </a:highlight>
              <a:latin typeface="Cambria"/>
              <a:ea typeface="Cambria"/>
              <a:cs typeface="Cambria"/>
              <a:sym typeface="Cambria"/>
            </a:endParaRPr>
          </a:p>
          <a:p>
            <a:pPr indent="0" lvl="0" marL="0" marR="0" rtl="0" algn="l">
              <a:spcBef>
                <a:spcPts val="0"/>
              </a:spcBef>
              <a:spcAft>
                <a:spcPts val="0"/>
              </a:spcAft>
              <a:buClr>
                <a:schemeClr val="dk1"/>
              </a:buClr>
              <a:buSzPts val="1300"/>
              <a:buFont typeface="Cambria"/>
              <a:buNone/>
            </a:pPr>
            <a:r>
              <a:rPr lang="en-US" sz="1300">
                <a:solidFill>
                  <a:schemeClr val="dk1"/>
                </a:solidFill>
                <a:latin typeface="Cambria"/>
                <a:ea typeface="Cambria"/>
                <a:cs typeface="Cambria"/>
                <a:sym typeface="Cambria"/>
              </a:rPr>
              <a:t>• In one-third of cases there is moderate pleocytosis .</a:t>
            </a:r>
            <a:endParaRPr sz="13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300"/>
              <a:buFont typeface="Cambria"/>
              <a:buNone/>
            </a:pPr>
            <a:r>
              <a:t/>
            </a:r>
            <a:endParaRPr sz="13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300"/>
              <a:buFont typeface="Cambria"/>
              <a:buNone/>
            </a:pPr>
            <a:r>
              <a:rPr lang="en-US" sz="1300">
                <a:solidFill>
                  <a:schemeClr val="dk1"/>
                </a:solidFill>
                <a:latin typeface="Cambria"/>
                <a:ea typeface="Cambria"/>
                <a:cs typeface="Cambria"/>
                <a:sym typeface="Cambria"/>
              </a:rPr>
              <a:t>• When the immunoglobulin is examined further , most MS patients show </a:t>
            </a:r>
            <a:r>
              <a:rPr b="1" lang="en-US" sz="1300">
                <a:solidFill>
                  <a:schemeClr val="dk1"/>
                </a:solidFill>
                <a:latin typeface="Cambria"/>
                <a:ea typeface="Cambria"/>
                <a:cs typeface="Cambria"/>
                <a:sym typeface="Cambria"/>
              </a:rPr>
              <a:t>oligoclonal bands</a:t>
            </a:r>
            <a:r>
              <a:rPr lang="en-US" sz="1300">
                <a:solidFill>
                  <a:schemeClr val="dk1"/>
                </a:solidFill>
                <a:latin typeface="Cambria"/>
                <a:ea typeface="Cambria"/>
                <a:cs typeface="Cambria"/>
                <a:sym typeface="Cambria"/>
              </a:rPr>
              <a:t> , representing antibodies directed against a variety of antigenic targets .</a:t>
            </a:r>
            <a:endParaRPr sz="13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300"/>
              <a:buFont typeface="Cambria"/>
              <a:buNone/>
            </a:pPr>
            <a:r>
              <a:t/>
            </a:r>
            <a:endParaRPr sz="13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300"/>
              <a:buFont typeface="Cambria"/>
              <a:buNone/>
            </a:pPr>
            <a:r>
              <a:rPr lang="en-US" sz="1300">
                <a:solidFill>
                  <a:schemeClr val="dk1"/>
                </a:solidFill>
                <a:latin typeface="Cambria"/>
                <a:ea typeface="Cambria"/>
                <a:cs typeface="Cambria"/>
                <a:sym typeface="Cambria"/>
              </a:rPr>
              <a:t>• These antibodies constitute a marker for disease activity .</a:t>
            </a:r>
            <a:endParaRPr sz="1300">
              <a:solidFill>
                <a:schemeClr val="dk1"/>
              </a:solidFill>
              <a:latin typeface="Cambria"/>
              <a:ea typeface="Cambria"/>
              <a:cs typeface="Cambria"/>
              <a:sym typeface="Cambria"/>
            </a:endParaRPr>
          </a:p>
        </p:txBody>
      </p:sp>
      <p:pic>
        <p:nvPicPr>
          <p:cNvPr id="345" name="Google Shape;345;p37"/>
          <p:cNvPicPr preferRelativeResize="0"/>
          <p:nvPr/>
        </p:nvPicPr>
        <p:blipFill rotWithShape="1">
          <a:blip r:embed="rId5">
            <a:alphaModFix/>
          </a:blip>
          <a:srcRect b="0" l="0" r="0" t="0"/>
          <a:stretch/>
        </p:blipFill>
        <p:spPr>
          <a:xfrm>
            <a:off x="1980900" y="3149749"/>
            <a:ext cx="3076875" cy="3154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8"/>
          <p:cNvSpPr/>
          <p:nvPr/>
        </p:nvSpPr>
        <p:spPr>
          <a:xfrm>
            <a:off x="152401" y="1078341"/>
            <a:ext cx="5981700" cy="6723892"/>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i="1" lang="en-US" sz="1200" u="sng">
                <a:solidFill>
                  <a:srgbClr val="75B1BD"/>
                </a:solidFill>
                <a:latin typeface="Times New Roman"/>
                <a:ea typeface="Times New Roman"/>
                <a:cs typeface="Times New Roman"/>
                <a:sym typeface="Times New Roman"/>
              </a:rPr>
              <a:t>DEMYELINATING DISORDERS</a:t>
            </a:r>
            <a:endParaRPr sz="1200">
              <a:solidFill>
                <a:srgbClr val="75B1BD"/>
              </a:solidFill>
              <a:latin typeface="Calibri"/>
              <a:ea typeface="Calibri"/>
              <a:cs typeface="Calibri"/>
              <a:sym typeface="Calibri"/>
            </a:endParaRPr>
          </a:p>
          <a:p>
            <a:pPr indent="0" lvl="0" marL="0" marR="0" rtl="0" algn="l">
              <a:lnSpc>
                <a:spcPct val="107000"/>
              </a:lnSpc>
              <a:spcBef>
                <a:spcPts val="800"/>
              </a:spcBef>
              <a:spcAft>
                <a:spcPts val="0"/>
              </a:spcAft>
              <a:buNone/>
            </a:pPr>
            <a:br>
              <a:rPr lang="en-US" sz="1200">
                <a:solidFill>
                  <a:schemeClr val="dk1"/>
                </a:solidFill>
                <a:latin typeface="Times New Roman"/>
                <a:ea typeface="Times New Roman"/>
                <a:cs typeface="Times New Roman"/>
                <a:sym typeface="Times New Roman"/>
              </a:rPr>
            </a:br>
            <a:r>
              <a:rPr b="1" lang="en-US" sz="1200">
                <a:solidFill>
                  <a:srgbClr val="75B1BD"/>
                </a:solidFill>
                <a:latin typeface="Times New Roman"/>
                <a:ea typeface="Times New Roman"/>
                <a:cs typeface="Times New Roman"/>
                <a:sym typeface="Times New Roman"/>
              </a:rPr>
              <a:t>I.  BASIC  PRINCIPLES</a:t>
            </a:r>
            <a:br>
              <a:rPr lang="en-US" sz="1200">
                <a:solidFill>
                  <a:schemeClr val="dk1"/>
                </a:solidFill>
                <a:latin typeface="Times New Roman"/>
                <a:ea typeface="Times New Roman"/>
                <a:cs typeface="Times New Roman"/>
                <a:sym typeface="Times New Roman"/>
              </a:rPr>
            </a:br>
            <a:r>
              <a:rPr lang="en-US" sz="1200">
                <a:solidFill>
                  <a:schemeClr val="dk1"/>
                </a:solidFill>
                <a:latin typeface="Times New Roman"/>
                <a:ea typeface="Times New Roman"/>
                <a:cs typeface="Times New Roman"/>
                <a:sym typeface="Times New Roman"/>
              </a:rPr>
              <a:t>A.  Myelin insulates axons, improving the speed and efficiency of conduction.</a:t>
            </a:r>
            <a:br>
              <a:rPr lang="en-US" sz="1200">
                <a:solidFill>
                  <a:schemeClr val="dk1"/>
                </a:solidFill>
                <a:latin typeface="Times New Roman"/>
                <a:ea typeface="Times New Roman"/>
                <a:cs typeface="Times New Roman"/>
                <a:sym typeface="Times New Roman"/>
              </a:rPr>
            </a:br>
            <a:r>
              <a:rPr lang="en-US" sz="1200">
                <a:solidFill>
                  <a:schemeClr val="dk1"/>
                </a:solidFill>
                <a:latin typeface="Times New Roman"/>
                <a:ea typeface="Times New Roman"/>
                <a:cs typeface="Times New Roman"/>
                <a:sym typeface="Times New Roman"/>
              </a:rPr>
              <a:t>l.  Oligodendrocytes myelinate the central nervous system.                                                                     2.  Schwann cells myelinate the peripheral nervous system.</a:t>
            </a:r>
            <a:br>
              <a:rPr lang="en-US" sz="1200">
                <a:solidFill>
                  <a:schemeClr val="dk1"/>
                </a:solidFill>
                <a:latin typeface="Times New Roman"/>
                <a:ea typeface="Times New Roman"/>
                <a:cs typeface="Times New Roman"/>
                <a:sym typeface="Times New Roman"/>
              </a:rPr>
            </a:br>
            <a:r>
              <a:rPr lang="en-US" sz="1200">
                <a:solidFill>
                  <a:schemeClr val="dk1"/>
                </a:solidFill>
                <a:latin typeface="Times New Roman"/>
                <a:ea typeface="Times New Roman"/>
                <a:cs typeface="Times New Roman"/>
                <a:sym typeface="Times New Roman"/>
              </a:rPr>
              <a:t>B.  Demyelinating disorders are characterized by destruction of myelin or oligodendrocytes; axons are generally preserved.</a:t>
            </a:r>
            <a:endParaRPr sz="12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br>
              <a:rPr lang="en-US" sz="1200">
                <a:solidFill>
                  <a:schemeClr val="dk1"/>
                </a:solidFill>
                <a:latin typeface="Times New Roman"/>
                <a:ea typeface="Times New Roman"/>
                <a:cs typeface="Times New Roman"/>
                <a:sym typeface="Times New Roman"/>
              </a:rPr>
            </a:br>
            <a:br>
              <a:rPr lang="en-US" sz="1200">
                <a:solidFill>
                  <a:srgbClr val="75B1BD"/>
                </a:solidFill>
                <a:latin typeface="Cambria"/>
                <a:ea typeface="Cambria"/>
                <a:cs typeface="Cambria"/>
                <a:sym typeface="Cambria"/>
              </a:rPr>
            </a:br>
            <a:r>
              <a:rPr b="1" lang="en-US" sz="1200">
                <a:solidFill>
                  <a:srgbClr val="75B1BD"/>
                </a:solidFill>
                <a:latin typeface="Cambria"/>
                <a:ea typeface="Cambria"/>
                <a:cs typeface="Cambria"/>
                <a:sym typeface="Cambria"/>
              </a:rPr>
              <a:t>III.  MULTIPLE SCLEROSIS</a:t>
            </a:r>
            <a:br>
              <a:rPr lang="en-US" sz="1200">
                <a:solidFill>
                  <a:srgbClr val="75B1BD"/>
                </a:solidFill>
                <a:latin typeface="Cambria"/>
                <a:ea typeface="Cambria"/>
                <a:cs typeface="Cambria"/>
                <a:sym typeface="Cambria"/>
              </a:rPr>
            </a:br>
            <a:r>
              <a:rPr lang="en-US" sz="1200">
                <a:solidFill>
                  <a:schemeClr val="dk1"/>
                </a:solidFill>
                <a:latin typeface="Cambria"/>
                <a:ea typeface="Cambria"/>
                <a:cs typeface="Cambria"/>
                <a:sym typeface="Cambria"/>
              </a:rPr>
              <a:t>A.  Autoimmune destruction of CNS myelin and oligodendrocytes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1.  Most common chronic C  S disease of young adults (20- 30  years of age);  more commonly seen  in  women                                                                                                                           2.  Associated with HLA -DR2 3.  More commonly seen in regions away from  the equator</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B.  Presents with relapsing neurologic deficits with periods of remission  (multiple lesions  in  time and space). Clinical features include</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1.  Blurred vision in one eye (optic nerve)</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2.  Vertigo and scanning speech  mimicking alcohol  intoxication (brainstem)</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3.  Internuclear ophthalmoplegia (medial longitudinal fasciculus)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4.  Hemiparesis or unilateral loss of sensation (cerebral white matter, usually periventricular)                                                                                                                                            5.  Lower extremity loss of sensation or weakness (spinal cord)                                               6.  Bowel, bladder, and sexual dysfunction (autonomic nervous system)</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Diagnosis is made by MRI and lumbar puncture.</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1.  MRI reveals plaques (areas of white matter demyelination).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2.  Lumbar puncture shows increased lymphocytes, increased immunoglobulins with oligoclonal IgG bands on high resolution  electrophoresis, and myelin  basic protein.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D.  Gross examination shows gray-appearing plaques in the white matter                                           E.  Treatment of acute attacks includes high -dose steroids.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1.  Long-term treatment with interferon beta slows progression of disease.</a:t>
            </a:r>
            <a:endParaRPr/>
          </a:p>
          <a:p>
            <a:pPr indent="0" lvl="0" marL="0" marR="0" rtl="0" algn="l">
              <a:lnSpc>
                <a:spcPct val="107000"/>
              </a:lnSpc>
              <a:spcBef>
                <a:spcPts val="800"/>
              </a:spcBef>
              <a:spcAft>
                <a:spcPts val="0"/>
              </a:spcAft>
              <a:buNone/>
            </a:pPr>
            <a:r>
              <a:t/>
            </a:r>
            <a:endParaRPr sz="1200">
              <a:solidFill>
                <a:schemeClr val="dk1"/>
              </a:solidFill>
              <a:latin typeface="Calibri"/>
              <a:ea typeface="Calibri"/>
              <a:cs typeface="Calibri"/>
              <a:sym typeface="Calibri"/>
            </a:endParaRPr>
          </a:p>
        </p:txBody>
      </p:sp>
      <p:pic>
        <p:nvPicPr>
          <p:cNvPr id="351" name="Google Shape;351;p38"/>
          <p:cNvPicPr preferRelativeResize="0"/>
          <p:nvPr/>
        </p:nvPicPr>
        <p:blipFill rotWithShape="1">
          <a:blip r:embed="rId3">
            <a:alphaModFix/>
          </a:blip>
          <a:srcRect b="0" l="0" r="0" t="0"/>
          <a:stretch/>
        </p:blipFill>
        <p:spPr>
          <a:xfrm>
            <a:off x="0" y="13001"/>
            <a:ext cx="7792345" cy="623875"/>
          </a:xfrm>
          <a:prstGeom prst="rect">
            <a:avLst/>
          </a:prstGeom>
          <a:noFill/>
          <a:ln>
            <a:noFill/>
          </a:ln>
        </p:spPr>
      </p:pic>
      <p:sp>
        <p:nvSpPr>
          <p:cNvPr id="352" name="Google Shape;352;p38"/>
          <p:cNvSpPr txBox="1"/>
          <p:nvPr/>
        </p:nvSpPr>
        <p:spPr>
          <a:xfrm>
            <a:off x="752476" y="140272"/>
            <a:ext cx="478155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75B1BD"/>
                </a:solidFill>
                <a:latin typeface="Cambria"/>
                <a:ea typeface="Cambria"/>
                <a:cs typeface="Cambria"/>
                <a:sym typeface="Cambria"/>
              </a:rPr>
              <a:t>#Pathoma -  summary</a:t>
            </a:r>
            <a:endParaRPr b="1" sz="1800">
              <a:solidFill>
                <a:srgbClr val="75B1BD"/>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pic>
        <p:nvPicPr>
          <p:cNvPr id="358" name="Google Shape;358;p39"/>
          <p:cNvPicPr preferRelativeResize="0"/>
          <p:nvPr/>
        </p:nvPicPr>
        <p:blipFill rotWithShape="1">
          <a:blip r:embed="rId3">
            <a:alphaModFix/>
          </a:blip>
          <a:srcRect b="0" l="0" r="0" t="0"/>
          <a:stretch/>
        </p:blipFill>
        <p:spPr>
          <a:xfrm>
            <a:off x="0" y="13001"/>
            <a:ext cx="7792345" cy="623875"/>
          </a:xfrm>
          <a:prstGeom prst="rect">
            <a:avLst/>
          </a:prstGeom>
          <a:noFill/>
          <a:ln>
            <a:noFill/>
          </a:ln>
        </p:spPr>
      </p:pic>
      <p:sp>
        <p:nvSpPr>
          <p:cNvPr id="359" name="Google Shape;359;p39"/>
          <p:cNvSpPr txBox="1"/>
          <p:nvPr/>
        </p:nvSpPr>
        <p:spPr>
          <a:xfrm>
            <a:off x="678469" y="12996"/>
            <a:ext cx="2462700" cy="466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Questions </a:t>
            </a:r>
            <a:endParaRPr b="1" sz="2000">
              <a:solidFill>
                <a:srgbClr val="76A5AF"/>
              </a:solidFill>
              <a:latin typeface="Cambria"/>
              <a:ea typeface="Cambria"/>
              <a:cs typeface="Cambria"/>
              <a:sym typeface="Cambria"/>
            </a:endParaRPr>
          </a:p>
        </p:txBody>
      </p:sp>
      <p:sp>
        <p:nvSpPr>
          <p:cNvPr id="360" name="Google Shape;360;p39"/>
          <p:cNvSpPr txBox="1"/>
          <p:nvPr/>
        </p:nvSpPr>
        <p:spPr>
          <a:xfrm>
            <a:off x="154855" y="636875"/>
            <a:ext cx="3683100" cy="8255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1- Progressive multifocal leukoencephalopathy is caused by a/an?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 Auto-immune reaction</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B. Viral infection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Hypersensitivity reaction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D. Bacterial infection</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2- Myelin is not formed properly or has abnormal turnover kinetics, is a feature of?</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 Demyelinating diseases of cns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B. Leukoencephalopathy</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Leukodystrophy</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D. None of the above</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3- The frequency of relapses in MS tends to …………. during the course of illness?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 Increase</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B. Decrease</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remain the same</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4- Mutation in which of the following genes may lead to MS ?</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 HLA-DR</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B. HLA-B</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HLA-C</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5- Which of the following is a prominent feature of inactive plaque ?</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 Ongoing myelin breakdown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B. Abundant macrophages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Astrocytic proliferation</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D. Lymphocytes and monocytes are present</a:t>
            </a:r>
            <a:endParaRPr sz="1200">
              <a:solidFill>
                <a:schemeClr val="dk1"/>
              </a:solidFill>
              <a:latin typeface="Cambria"/>
              <a:ea typeface="Cambria"/>
              <a:cs typeface="Cambria"/>
              <a:sym typeface="Cambria"/>
            </a:endParaRPr>
          </a:p>
        </p:txBody>
      </p:sp>
      <p:sp>
        <p:nvSpPr>
          <p:cNvPr id="361" name="Google Shape;361;p39"/>
          <p:cNvSpPr txBox="1"/>
          <p:nvPr/>
        </p:nvSpPr>
        <p:spPr>
          <a:xfrm>
            <a:off x="4043050" y="636875"/>
            <a:ext cx="3544200" cy="72735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6- The most common initial manifestation of MS is?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 Exercise induced weakness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B. Unilateral optic neuritis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Paresthesia</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D. Tingling sensation of face</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7- MS symptoms may be caused by:</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A. Damage to myelin (the sheath covering the nerve fibers)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B. Damage to axons (the nerve fibers themselves)</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C. Both A &amp; B</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D. Neither</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8- MS is totally based on?</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A.Environmental factors</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B.Genetic Factors</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C. Both</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9- Macrophages are activated by the release of?</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A.IL-6</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B.IL-2</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C.IFN-γ</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10- Which of the following cells are not seen during an inflammatory process?</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A.T Cells</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B.B Cells</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C.Macrophages</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D.Neutrophils</a:t>
            </a:r>
            <a:endParaRPr sz="1200">
              <a:solidFill>
                <a:schemeClr val="dk1"/>
              </a:solidFill>
              <a:latin typeface="Cambria"/>
              <a:ea typeface="Cambria"/>
              <a:cs typeface="Cambria"/>
              <a:sym typeface="Cambria"/>
            </a:endParaRPr>
          </a:p>
        </p:txBody>
      </p:sp>
      <p:sp>
        <p:nvSpPr>
          <p:cNvPr id="362" name="Google Shape;362;p39"/>
          <p:cNvSpPr txBox="1"/>
          <p:nvPr/>
        </p:nvSpPr>
        <p:spPr>
          <a:xfrm>
            <a:off x="1796667" y="6919775"/>
            <a:ext cx="3683100" cy="725400"/>
          </a:xfrm>
          <a:prstGeom prst="rect">
            <a:avLst/>
          </a:prstGeom>
          <a:noFill/>
          <a:ln cap="flat" cmpd="sng" w="9525">
            <a:solidFill>
              <a:srgbClr val="76A5AF"/>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mbria"/>
              <a:buNone/>
            </a:pPr>
            <a:r>
              <a:rPr b="1" lang="en-US" sz="1200">
                <a:solidFill>
                  <a:schemeClr val="dk1"/>
                </a:solidFill>
                <a:latin typeface="Cambria"/>
                <a:ea typeface="Cambria"/>
                <a:cs typeface="Cambria"/>
                <a:sym typeface="Cambria"/>
              </a:rPr>
              <a:t>Answers:</a:t>
            </a:r>
            <a:endParaRPr b="1"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rPr b="1" lang="en-US" sz="1200">
                <a:solidFill>
                  <a:schemeClr val="dk1"/>
                </a:solidFill>
                <a:latin typeface="Cambria"/>
                <a:ea typeface="Cambria"/>
                <a:cs typeface="Cambria"/>
                <a:sym typeface="Cambria"/>
              </a:rPr>
              <a:t>1.B  2.C  3.B  4.A  5.C  6.B  7.C  8.C  9.C  10.D</a:t>
            </a:r>
            <a:endParaRPr b="1" sz="1200">
              <a:solidFill>
                <a:schemeClr val="dk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id="367" name="Google Shape;367;p40"/>
          <p:cNvPicPr preferRelativeResize="0"/>
          <p:nvPr>
            <p:ph idx="1" type="body"/>
          </p:nvPr>
        </p:nvPicPr>
        <p:blipFill rotWithShape="1">
          <a:blip r:embed="rId3">
            <a:alphaModFix/>
          </a:blip>
          <a:srcRect b="0" l="0" r="0" t="0"/>
          <a:stretch/>
        </p:blipFill>
        <p:spPr>
          <a:xfrm>
            <a:off x="2819400" y="1368612"/>
            <a:ext cx="1365000" cy="1290300"/>
          </a:xfrm>
          <a:prstGeom prst="rect">
            <a:avLst/>
          </a:prstGeom>
          <a:noFill/>
          <a:ln>
            <a:noFill/>
          </a:ln>
        </p:spPr>
      </p:pic>
      <p:sp>
        <p:nvSpPr>
          <p:cNvPr id="368" name="Google Shape;368;p40"/>
          <p:cNvSpPr txBox="1"/>
          <p:nvPr/>
        </p:nvSpPr>
        <p:spPr>
          <a:xfrm>
            <a:off x="654576" y="568375"/>
            <a:ext cx="65508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A92A0"/>
              </a:buClr>
              <a:buSzPts val="2000"/>
              <a:buFont typeface="Cambria"/>
              <a:buNone/>
            </a:pPr>
            <a:r>
              <a:rPr lang="en-US" sz="2000">
                <a:solidFill>
                  <a:srgbClr val="4A92A0"/>
                </a:solidFill>
                <a:latin typeface="Cambria"/>
                <a:ea typeface="Cambria"/>
                <a:cs typeface="Cambria"/>
                <a:sym typeface="Cambria"/>
              </a:rPr>
              <a:t>كل الشكر والتقدير للجهود العظيمة من قبل أعضاء فريق علم الأمراض الكرام: </a:t>
            </a:r>
            <a:endParaRPr sz="2000">
              <a:solidFill>
                <a:srgbClr val="4A92A0"/>
              </a:solidFill>
              <a:latin typeface="Cambria"/>
              <a:ea typeface="Cambria"/>
              <a:cs typeface="Cambria"/>
              <a:sym typeface="Cambria"/>
            </a:endParaRPr>
          </a:p>
        </p:txBody>
      </p:sp>
      <p:pic>
        <p:nvPicPr>
          <p:cNvPr id="369" name="Google Shape;369;p40"/>
          <p:cNvPicPr preferRelativeResize="0"/>
          <p:nvPr/>
        </p:nvPicPr>
        <p:blipFill rotWithShape="1">
          <a:blip r:embed="rId4">
            <a:alphaModFix/>
          </a:blip>
          <a:srcRect b="0" l="0" r="0" t="0"/>
          <a:stretch/>
        </p:blipFill>
        <p:spPr>
          <a:xfrm flipH="1" rot="10800000">
            <a:off x="3487657" y="2568563"/>
            <a:ext cx="817863" cy="90487"/>
          </a:xfrm>
          <a:prstGeom prst="rect">
            <a:avLst/>
          </a:prstGeom>
          <a:noFill/>
          <a:ln>
            <a:noFill/>
          </a:ln>
        </p:spPr>
      </p:pic>
      <p:pic>
        <p:nvPicPr>
          <p:cNvPr id="370" name="Google Shape;370;p40"/>
          <p:cNvPicPr preferRelativeResize="0"/>
          <p:nvPr/>
        </p:nvPicPr>
        <p:blipFill rotWithShape="1">
          <a:blip r:embed="rId4">
            <a:alphaModFix/>
          </a:blip>
          <a:srcRect b="0" l="0" r="0" t="0"/>
          <a:stretch/>
        </p:blipFill>
        <p:spPr>
          <a:xfrm flipH="1" rot="10800000">
            <a:off x="2684083" y="2568563"/>
            <a:ext cx="817863" cy="90487"/>
          </a:xfrm>
          <a:prstGeom prst="rect">
            <a:avLst/>
          </a:prstGeom>
          <a:noFill/>
          <a:ln>
            <a:noFill/>
          </a:ln>
        </p:spPr>
      </p:pic>
      <p:pic>
        <p:nvPicPr>
          <p:cNvPr id="371" name="Google Shape;371;p40"/>
          <p:cNvPicPr preferRelativeResize="0"/>
          <p:nvPr/>
        </p:nvPicPr>
        <p:blipFill rotWithShape="1">
          <a:blip r:embed="rId4">
            <a:alphaModFix/>
          </a:blip>
          <a:srcRect b="0" l="0" r="0" t="0"/>
          <a:stretch/>
        </p:blipFill>
        <p:spPr>
          <a:xfrm flipH="1" rot="10800000">
            <a:off x="4146390" y="2568562"/>
            <a:ext cx="817863" cy="90487"/>
          </a:xfrm>
          <a:prstGeom prst="rect">
            <a:avLst/>
          </a:prstGeom>
          <a:noFill/>
          <a:ln>
            <a:noFill/>
          </a:ln>
        </p:spPr>
      </p:pic>
      <p:pic>
        <p:nvPicPr>
          <p:cNvPr id="372" name="Google Shape;372;p40"/>
          <p:cNvPicPr preferRelativeResize="0"/>
          <p:nvPr/>
        </p:nvPicPr>
        <p:blipFill rotWithShape="1">
          <a:blip r:embed="rId4">
            <a:alphaModFix/>
          </a:blip>
          <a:srcRect b="0" l="0" r="0" t="0"/>
          <a:stretch/>
        </p:blipFill>
        <p:spPr>
          <a:xfrm flipH="1" rot="10800000">
            <a:off x="2193204" y="2568561"/>
            <a:ext cx="817863" cy="90487"/>
          </a:xfrm>
          <a:prstGeom prst="rect">
            <a:avLst/>
          </a:prstGeom>
          <a:noFill/>
          <a:ln>
            <a:noFill/>
          </a:ln>
        </p:spPr>
      </p:pic>
      <p:pic>
        <p:nvPicPr>
          <p:cNvPr id="373" name="Google Shape;373;p40"/>
          <p:cNvPicPr preferRelativeResize="0"/>
          <p:nvPr/>
        </p:nvPicPr>
        <p:blipFill rotWithShape="1">
          <a:blip r:embed="rId4">
            <a:alphaModFix/>
          </a:blip>
          <a:srcRect b="0" l="0" r="0" t="0"/>
          <a:stretch/>
        </p:blipFill>
        <p:spPr>
          <a:xfrm flipH="1" rot="10800000">
            <a:off x="4834499" y="2568561"/>
            <a:ext cx="817863" cy="90487"/>
          </a:xfrm>
          <a:prstGeom prst="rect">
            <a:avLst/>
          </a:prstGeom>
          <a:noFill/>
          <a:ln>
            <a:noFill/>
          </a:ln>
        </p:spPr>
      </p:pic>
      <p:pic>
        <p:nvPicPr>
          <p:cNvPr id="374" name="Google Shape;374;p40"/>
          <p:cNvPicPr preferRelativeResize="0"/>
          <p:nvPr/>
        </p:nvPicPr>
        <p:blipFill rotWithShape="1">
          <a:blip r:embed="rId4">
            <a:alphaModFix/>
          </a:blip>
          <a:srcRect b="0" l="0" r="0" t="0"/>
          <a:stretch/>
        </p:blipFill>
        <p:spPr>
          <a:xfrm flipH="1" rot="10800000">
            <a:off x="1545978" y="2568561"/>
            <a:ext cx="817863" cy="90487"/>
          </a:xfrm>
          <a:prstGeom prst="rect">
            <a:avLst/>
          </a:prstGeom>
          <a:noFill/>
          <a:ln>
            <a:noFill/>
          </a:ln>
        </p:spPr>
      </p:pic>
      <p:sp>
        <p:nvSpPr>
          <p:cNvPr id="375" name="Google Shape;375;p40"/>
          <p:cNvSpPr txBox="1"/>
          <p:nvPr/>
        </p:nvSpPr>
        <p:spPr>
          <a:xfrm>
            <a:off x="2482178" y="2792450"/>
            <a:ext cx="2895600" cy="369300"/>
          </a:xfrm>
          <a:prstGeom prst="rect">
            <a:avLst/>
          </a:prstGeom>
          <a:noFill/>
          <a:ln cap="flat" cmpd="sng" w="9525">
            <a:solidFill>
              <a:schemeClr val="lt1"/>
            </a:solidFill>
            <a:prstDash val="dashDot"/>
            <a:round/>
            <a:headEnd len="sm" w="sm" type="none"/>
            <a:tailEnd len="sm" w="sm" type="none"/>
          </a:ln>
        </p:spPr>
        <p:txBody>
          <a:bodyPr anchorCtr="0" anchor="t" bIns="45700" lIns="91425" spcFirstLastPara="1" rIns="91425" wrap="square" tIns="45700">
            <a:noAutofit/>
          </a:bodyPr>
          <a:lstStyle/>
          <a:p>
            <a:pPr indent="-285750" lvl="0" marL="285750" marR="0" rtl="1" algn="ctr">
              <a:spcBef>
                <a:spcPts val="0"/>
              </a:spcBef>
              <a:spcAft>
                <a:spcPts val="0"/>
              </a:spcAft>
              <a:buClr>
                <a:srgbClr val="3D7783"/>
              </a:buClr>
              <a:buSzPts val="1800"/>
              <a:buFont typeface="Noto Sans Symbols"/>
              <a:buChar char="▪"/>
            </a:pPr>
            <a:r>
              <a:rPr lang="en-US" sz="1800">
                <a:solidFill>
                  <a:srgbClr val="3D7783"/>
                </a:solidFill>
                <a:latin typeface="Cambria"/>
                <a:ea typeface="Cambria"/>
                <a:cs typeface="Cambria"/>
                <a:sym typeface="Cambria"/>
              </a:rPr>
              <a:t>قادة فريق علم الأمراض :</a:t>
            </a:r>
            <a:endParaRPr sz="1800">
              <a:solidFill>
                <a:srgbClr val="3D7783"/>
              </a:solidFill>
              <a:latin typeface="Cambria"/>
              <a:ea typeface="Cambria"/>
              <a:cs typeface="Cambria"/>
              <a:sym typeface="Cambria"/>
            </a:endParaRPr>
          </a:p>
        </p:txBody>
      </p:sp>
      <p:sp>
        <p:nvSpPr>
          <p:cNvPr id="376" name="Google Shape;376;p40"/>
          <p:cNvSpPr txBox="1"/>
          <p:nvPr/>
        </p:nvSpPr>
        <p:spPr>
          <a:xfrm>
            <a:off x="1111564" y="3295288"/>
            <a:ext cx="2057400" cy="307800"/>
          </a:xfrm>
          <a:prstGeom prst="rect">
            <a:avLst/>
          </a:prstGeom>
          <a:noFill/>
          <a:ln>
            <a:noFill/>
          </a:ln>
        </p:spPr>
        <p:txBody>
          <a:bodyPr anchorCtr="0" anchor="t" bIns="45700" lIns="91425" spcFirstLastPara="1" rIns="91425" wrap="square" tIns="45700">
            <a:noAutofit/>
          </a:bodyPr>
          <a:lstStyle/>
          <a:p>
            <a:pPr indent="-330200" lvl="0" marL="285750" marR="0" rtl="1" algn="r">
              <a:spcBef>
                <a:spcPts val="0"/>
              </a:spcBef>
              <a:spcAft>
                <a:spcPts val="0"/>
              </a:spcAft>
              <a:buClr>
                <a:srgbClr val="65A9B7"/>
              </a:buClr>
              <a:buSzPts val="2100"/>
              <a:buFont typeface="Arial"/>
              <a:buChar char="•"/>
            </a:pPr>
            <a:r>
              <a:rPr lang="en-US" sz="2100">
                <a:solidFill>
                  <a:srgbClr val="65A9B7"/>
                </a:solidFill>
                <a:latin typeface="Cambria"/>
                <a:ea typeface="Cambria"/>
                <a:cs typeface="Cambria"/>
                <a:sym typeface="Cambria"/>
              </a:rPr>
              <a:t>بثينة الماجد</a:t>
            </a:r>
            <a:endParaRPr sz="2100">
              <a:solidFill>
                <a:srgbClr val="65A9B7"/>
              </a:solidFill>
              <a:latin typeface="Cambria"/>
              <a:ea typeface="Cambria"/>
              <a:cs typeface="Cambria"/>
              <a:sym typeface="Cambria"/>
            </a:endParaRPr>
          </a:p>
        </p:txBody>
      </p:sp>
      <p:sp>
        <p:nvSpPr>
          <p:cNvPr id="377" name="Google Shape;377;p40"/>
          <p:cNvSpPr txBox="1"/>
          <p:nvPr/>
        </p:nvSpPr>
        <p:spPr>
          <a:xfrm>
            <a:off x="2482165" y="3753377"/>
            <a:ext cx="2895600" cy="381000"/>
          </a:xfrm>
          <a:prstGeom prst="rect">
            <a:avLst/>
          </a:prstGeom>
          <a:noFill/>
          <a:ln>
            <a:noFill/>
          </a:ln>
        </p:spPr>
        <p:txBody>
          <a:bodyPr anchorCtr="0" anchor="t" bIns="45700" lIns="91425" spcFirstLastPara="1" rIns="91425" wrap="square" tIns="45700">
            <a:noAutofit/>
          </a:bodyPr>
          <a:lstStyle/>
          <a:p>
            <a:pPr indent="-285750" lvl="0" marL="285750" marR="0" rtl="1" algn="ctr">
              <a:spcBef>
                <a:spcPts val="0"/>
              </a:spcBef>
              <a:spcAft>
                <a:spcPts val="0"/>
              </a:spcAft>
              <a:buClr>
                <a:srgbClr val="3D7783"/>
              </a:buClr>
              <a:buSzPts val="1800"/>
              <a:buFont typeface="Noto Sans Symbols"/>
              <a:buChar char="▪"/>
            </a:pPr>
            <a:r>
              <a:rPr lang="en-US" sz="1800">
                <a:solidFill>
                  <a:srgbClr val="3D7783"/>
                </a:solidFill>
                <a:latin typeface="Cambria"/>
                <a:ea typeface="Cambria"/>
                <a:cs typeface="Cambria"/>
                <a:sym typeface="Cambria"/>
              </a:rPr>
              <a:t>أعضاء فريق علم الأمراض :</a:t>
            </a:r>
            <a:endParaRPr sz="1800">
              <a:solidFill>
                <a:srgbClr val="3D7783"/>
              </a:solidFill>
              <a:latin typeface="Cambria"/>
              <a:ea typeface="Cambria"/>
              <a:cs typeface="Cambria"/>
              <a:sym typeface="Cambria"/>
            </a:endParaRPr>
          </a:p>
        </p:txBody>
      </p:sp>
      <p:sp>
        <p:nvSpPr>
          <p:cNvPr id="378" name="Google Shape;378;p40"/>
          <p:cNvSpPr/>
          <p:nvPr/>
        </p:nvSpPr>
        <p:spPr>
          <a:xfrm>
            <a:off x="543425" y="7398479"/>
            <a:ext cx="6936900" cy="1445100"/>
          </a:xfrm>
          <a:prstGeom prst="rect">
            <a:avLst/>
          </a:prstGeom>
          <a:solidFill>
            <a:srgbClr val="EDF4F7"/>
          </a:solidFill>
          <a:ln cap="flat" cmpd="sng" w="9525">
            <a:solidFill>
              <a:srgbClr val="65A9B7"/>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65A9B7"/>
              </a:buClr>
              <a:buSzPts val="1200"/>
              <a:buFont typeface="Cambria"/>
              <a:buNone/>
            </a:pPr>
            <a:r>
              <a:rPr lang="en-US" sz="1200">
                <a:solidFill>
                  <a:srgbClr val="65A9B7"/>
                </a:solidFill>
                <a:latin typeface="Cambria"/>
                <a:ea typeface="Cambria"/>
                <a:cs typeface="Cambria"/>
                <a:sym typeface="Cambria"/>
              </a:rPr>
              <a:t>Kindly contact us if you have any questions/comments and suggestions: </a:t>
            </a:r>
            <a:endParaRPr sz="1200">
              <a:solidFill>
                <a:srgbClr val="65A9B7"/>
              </a:solidFill>
              <a:latin typeface="Cambria"/>
              <a:ea typeface="Cambria"/>
              <a:cs typeface="Cambria"/>
              <a:sym typeface="Cambria"/>
            </a:endParaRPr>
          </a:p>
          <a:p>
            <a:pPr indent="-285750" lvl="0" marL="285750" marR="0" rtl="0" algn="l">
              <a:spcBef>
                <a:spcPts val="0"/>
              </a:spcBef>
              <a:spcAft>
                <a:spcPts val="0"/>
              </a:spcAft>
              <a:buClr>
                <a:srgbClr val="65A9B7"/>
              </a:buClr>
              <a:buSzPts val="1200"/>
              <a:buFont typeface="Arial"/>
              <a:buChar char="•"/>
            </a:pPr>
            <a:r>
              <a:rPr lang="en-US" sz="1200">
                <a:solidFill>
                  <a:srgbClr val="65A9B7"/>
                </a:solidFill>
                <a:latin typeface="Cambria"/>
                <a:ea typeface="Cambria"/>
                <a:cs typeface="Cambria"/>
                <a:sym typeface="Cambria"/>
              </a:rPr>
              <a:t>EMAIL:  pathology437@gmail.com </a:t>
            </a:r>
            <a:endParaRPr sz="1200">
              <a:solidFill>
                <a:srgbClr val="65A9B7"/>
              </a:solidFill>
              <a:latin typeface="Cambria"/>
              <a:ea typeface="Cambria"/>
              <a:cs typeface="Cambria"/>
              <a:sym typeface="Cambria"/>
            </a:endParaRPr>
          </a:p>
          <a:p>
            <a:pPr indent="-285750" lvl="0" marL="285750" marR="0" rtl="0" algn="l">
              <a:spcBef>
                <a:spcPts val="0"/>
              </a:spcBef>
              <a:spcAft>
                <a:spcPts val="0"/>
              </a:spcAft>
              <a:buClr>
                <a:srgbClr val="65A9B7"/>
              </a:buClr>
              <a:buSzPts val="1200"/>
              <a:buFont typeface="Arial"/>
              <a:buChar char="•"/>
            </a:pPr>
            <a:r>
              <a:rPr lang="en-US" sz="1200">
                <a:solidFill>
                  <a:srgbClr val="65A9B7"/>
                </a:solidFill>
                <a:latin typeface="Cambria"/>
                <a:ea typeface="Cambria"/>
                <a:cs typeface="Cambria"/>
                <a:sym typeface="Cambria"/>
              </a:rPr>
              <a:t> TWITTER :  @pathology437</a:t>
            </a:r>
            <a:endParaRPr sz="1200">
              <a:solidFill>
                <a:srgbClr val="65A9B7"/>
              </a:solidFill>
              <a:latin typeface="Cambria"/>
              <a:ea typeface="Cambria"/>
              <a:cs typeface="Cambria"/>
              <a:sym typeface="Cambria"/>
            </a:endParaRPr>
          </a:p>
          <a:p>
            <a:pPr indent="0" lvl="0" marL="0" marR="0" rtl="0" algn="l">
              <a:spcBef>
                <a:spcPts val="0"/>
              </a:spcBef>
              <a:spcAft>
                <a:spcPts val="0"/>
              </a:spcAft>
              <a:buNone/>
            </a:pPr>
            <a:r>
              <a:t/>
            </a:r>
            <a:endParaRPr sz="1200">
              <a:solidFill>
                <a:srgbClr val="65A9B7"/>
              </a:solidFill>
              <a:latin typeface="Cambria"/>
              <a:ea typeface="Cambria"/>
              <a:cs typeface="Cambria"/>
              <a:sym typeface="Cambria"/>
            </a:endParaRPr>
          </a:p>
          <a:p>
            <a:pPr indent="0" lvl="0" marL="0" marR="0" rtl="0" algn="l">
              <a:spcBef>
                <a:spcPts val="0"/>
              </a:spcBef>
              <a:spcAft>
                <a:spcPts val="0"/>
              </a:spcAft>
              <a:buNone/>
            </a:pPr>
            <a:r>
              <a:rPr b="1" lang="en-US" sz="1200">
                <a:solidFill>
                  <a:srgbClr val="65A9B7"/>
                </a:solidFill>
                <a:latin typeface="Cambria"/>
                <a:ea typeface="Cambria"/>
                <a:cs typeface="Cambria"/>
                <a:sym typeface="Cambria"/>
              </a:rPr>
              <a:t>References:</a:t>
            </a:r>
            <a:endParaRPr b="1" sz="1200">
              <a:solidFill>
                <a:srgbClr val="65A9B7"/>
              </a:solidFill>
              <a:latin typeface="Cambria"/>
              <a:ea typeface="Cambria"/>
              <a:cs typeface="Cambria"/>
              <a:sym typeface="Cambria"/>
            </a:endParaRPr>
          </a:p>
          <a:p>
            <a:pPr indent="0" lvl="0" marL="0" marR="0" rtl="0" algn="l">
              <a:spcBef>
                <a:spcPts val="0"/>
              </a:spcBef>
              <a:spcAft>
                <a:spcPts val="0"/>
              </a:spcAft>
              <a:buNone/>
            </a:pPr>
            <a:r>
              <a:rPr lang="en-US" sz="1200">
                <a:solidFill>
                  <a:srgbClr val="65A9B7"/>
                </a:solidFill>
                <a:latin typeface="Cambria"/>
                <a:ea typeface="Cambria"/>
                <a:cs typeface="Cambria"/>
                <a:sym typeface="Cambria"/>
              </a:rPr>
              <a:t>-Slides</a:t>
            </a:r>
            <a:endParaRPr sz="1200">
              <a:solidFill>
                <a:srgbClr val="65A9B7"/>
              </a:solidFill>
              <a:latin typeface="Cambria"/>
              <a:ea typeface="Cambria"/>
              <a:cs typeface="Cambria"/>
              <a:sym typeface="Cambria"/>
            </a:endParaRPr>
          </a:p>
          <a:p>
            <a:pPr indent="0" lvl="0" marL="0" marR="0" rtl="0" algn="l">
              <a:spcBef>
                <a:spcPts val="0"/>
              </a:spcBef>
              <a:spcAft>
                <a:spcPts val="0"/>
              </a:spcAft>
              <a:buNone/>
            </a:pPr>
            <a:r>
              <a:t/>
            </a:r>
            <a:endParaRPr sz="1200">
              <a:solidFill>
                <a:srgbClr val="65A9B7"/>
              </a:solidFill>
              <a:latin typeface="Cambria"/>
              <a:ea typeface="Cambria"/>
              <a:cs typeface="Cambria"/>
              <a:sym typeface="Cambria"/>
            </a:endParaRPr>
          </a:p>
        </p:txBody>
      </p:sp>
      <p:sp>
        <p:nvSpPr>
          <p:cNvPr id="379" name="Google Shape;379;p40"/>
          <p:cNvSpPr txBox="1"/>
          <p:nvPr/>
        </p:nvSpPr>
        <p:spPr>
          <a:xfrm>
            <a:off x="3526613" y="3295288"/>
            <a:ext cx="2057400" cy="307800"/>
          </a:xfrm>
          <a:prstGeom prst="rect">
            <a:avLst/>
          </a:prstGeom>
          <a:noFill/>
          <a:ln>
            <a:noFill/>
          </a:ln>
        </p:spPr>
        <p:txBody>
          <a:bodyPr anchorCtr="0" anchor="t" bIns="45700" lIns="91425" spcFirstLastPara="1" rIns="91425" wrap="square" tIns="45700">
            <a:noAutofit/>
          </a:bodyPr>
          <a:lstStyle/>
          <a:p>
            <a:pPr indent="-330200" lvl="0" marL="285750" marR="0" rtl="1" algn="r">
              <a:spcBef>
                <a:spcPts val="0"/>
              </a:spcBef>
              <a:spcAft>
                <a:spcPts val="0"/>
              </a:spcAft>
              <a:buClr>
                <a:srgbClr val="65A9B7"/>
              </a:buClr>
              <a:buSzPts val="2100"/>
              <a:buFont typeface="Arial"/>
              <a:buChar char="•"/>
            </a:pPr>
            <a:r>
              <a:rPr lang="en-US" sz="2100">
                <a:solidFill>
                  <a:srgbClr val="65A9B7"/>
                </a:solidFill>
                <a:latin typeface="Cambria"/>
                <a:ea typeface="Cambria"/>
                <a:cs typeface="Cambria"/>
                <a:sym typeface="Cambria"/>
              </a:rPr>
              <a:t>منصور العبرة</a:t>
            </a:r>
            <a:endParaRPr sz="2100">
              <a:solidFill>
                <a:srgbClr val="65A9B7"/>
              </a:solidFill>
              <a:latin typeface="Cambria"/>
              <a:ea typeface="Cambria"/>
              <a:cs typeface="Cambria"/>
              <a:sym typeface="Cambria"/>
            </a:endParaRPr>
          </a:p>
        </p:txBody>
      </p:sp>
      <p:sp>
        <p:nvSpPr>
          <p:cNvPr id="380" name="Google Shape;380;p40"/>
          <p:cNvSpPr txBox="1"/>
          <p:nvPr/>
        </p:nvSpPr>
        <p:spPr>
          <a:xfrm>
            <a:off x="3058953" y="4134367"/>
            <a:ext cx="1654500" cy="4709100"/>
          </a:xfrm>
          <a:prstGeom prst="rect">
            <a:avLst/>
          </a:prstGeom>
          <a:noFill/>
          <a:ln>
            <a:noFill/>
          </a:ln>
        </p:spPr>
        <p:txBody>
          <a:bodyPr anchorCtr="0" anchor="t" bIns="45700" lIns="91425" spcFirstLastPara="1" rIns="91425" wrap="square" tIns="45700">
            <a:noAutofit/>
          </a:bodyPr>
          <a:lstStyle/>
          <a:p>
            <a:pPr indent="0" lvl="0" marL="285750" marR="0" rtl="1" algn="ctr">
              <a:spcBef>
                <a:spcPts val="0"/>
              </a:spcBef>
              <a:spcAft>
                <a:spcPts val="0"/>
              </a:spcAft>
              <a:buNone/>
            </a:pPr>
            <a:r>
              <a:rPr lang="en-US">
                <a:solidFill>
                  <a:srgbClr val="75B1BD"/>
                </a:solidFill>
                <a:latin typeface="Cambria"/>
                <a:ea typeface="Cambria"/>
                <a:cs typeface="Cambria"/>
                <a:sym typeface="Cambria"/>
              </a:rPr>
              <a:t>بندر الجماز</a:t>
            </a:r>
            <a:endParaRPr>
              <a:solidFill>
                <a:schemeClr val="dk1"/>
              </a:solidFill>
              <a:latin typeface="Cambria"/>
              <a:ea typeface="Cambria"/>
              <a:cs typeface="Cambria"/>
              <a:sym typeface="Cambria"/>
            </a:endParaRPr>
          </a:p>
          <a:p>
            <a:pPr indent="0" lvl="0" marL="285750" marR="0" rtl="1" algn="ctr">
              <a:spcBef>
                <a:spcPts val="0"/>
              </a:spcBef>
              <a:spcAft>
                <a:spcPts val="0"/>
              </a:spcAft>
              <a:buNone/>
            </a:pPr>
            <a:r>
              <a:rPr lang="en-US">
                <a:solidFill>
                  <a:srgbClr val="75B1BD"/>
                </a:solidFill>
                <a:latin typeface="Cambria"/>
                <a:ea typeface="Cambria"/>
                <a:cs typeface="Cambria"/>
                <a:sym typeface="Cambria"/>
              </a:rPr>
              <a:t>طارق العلوان</a:t>
            </a:r>
            <a:endParaRPr>
              <a:solidFill>
                <a:srgbClr val="75B1BD"/>
              </a:solidFill>
              <a:latin typeface="Cambria"/>
              <a:ea typeface="Cambria"/>
              <a:cs typeface="Cambria"/>
              <a:sym typeface="Cambria"/>
            </a:endParaRPr>
          </a:p>
          <a:p>
            <a:pPr indent="0" lvl="0" marL="285750" marR="0" rtl="1" algn="ctr">
              <a:spcBef>
                <a:spcPts val="0"/>
              </a:spcBef>
              <a:spcAft>
                <a:spcPts val="0"/>
              </a:spcAft>
              <a:buNone/>
            </a:pPr>
            <a:r>
              <a:rPr lang="en-US">
                <a:solidFill>
                  <a:srgbClr val="75B1BD"/>
                </a:solidFill>
                <a:latin typeface="Cambria"/>
                <a:ea typeface="Cambria"/>
                <a:cs typeface="Cambria"/>
                <a:sym typeface="Cambria"/>
              </a:rPr>
              <a:t>محمد المحيميد</a:t>
            </a:r>
            <a:endParaRPr>
              <a:solidFill>
                <a:schemeClr val="dk1"/>
              </a:solidFill>
              <a:latin typeface="Cambria"/>
              <a:ea typeface="Cambria"/>
              <a:cs typeface="Cambria"/>
              <a:sym typeface="Cambria"/>
            </a:endParaRPr>
          </a:p>
          <a:p>
            <a:pPr indent="0" lvl="0" marL="285750" marR="0" rtl="1" algn="ctr">
              <a:spcBef>
                <a:spcPts val="0"/>
              </a:spcBef>
              <a:spcAft>
                <a:spcPts val="0"/>
              </a:spcAft>
              <a:buNone/>
            </a:pPr>
            <a:r>
              <a:rPr lang="en-US">
                <a:solidFill>
                  <a:srgbClr val="75B1BD"/>
                </a:solidFill>
                <a:latin typeface="Cambria"/>
                <a:ea typeface="Cambria"/>
                <a:cs typeface="Cambria"/>
                <a:sym typeface="Cambria"/>
              </a:rPr>
              <a:t>تركي الشمري</a:t>
            </a:r>
            <a:endParaRPr>
              <a:solidFill>
                <a:schemeClr val="dk1"/>
              </a:solidFill>
              <a:latin typeface="Cambria"/>
              <a:ea typeface="Cambria"/>
              <a:cs typeface="Cambria"/>
              <a:sym typeface="Cambria"/>
            </a:endParaRPr>
          </a:p>
          <a:p>
            <a:pPr indent="0" lvl="0" marL="285750" marR="0" rtl="1" algn="ctr">
              <a:spcBef>
                <a:spcPts val="0"/>
              </a:spcBef>
              <a:spcAft>
                <a:spcPts val="0"/>
              </a:spcAft>
              <a:buNone/>
            </a:pPr>
            <a:r>
              <a:rPr lang="en-US">
                <a:solidFill>
                  <a:srgbClr val="75B1BD"/>
                </a:solidFill>
                <a:latin typeface="Cambria"/>
                <a:ea typeface="Cambria"/>
                <a:cs typeface="Cambria"/>
                <a:sym typeface="Cambria"/>
              </a:rPr>
              <a:t>علي شحادة</a:t>
            </a:r>
            <a:endParaRPr>
              <a:solidFill>
                <a:srgbClr val="75B1BD"/>
              </a:solidFill>
              <a:latin typeface="Cambria"/>
              <a:ea typeface="Cambria"/>
              <a:cs typeface="Cambria"/>
              <a:sym typeface="Cambria"/>
            </a:endParaRPr>
          </a:p>
          <a:p>
            <a:pPr indent="0" lvl="0" marL="285750" marR="0" rtl="1" algn="ctr">
              <a:spcBef>
                <a:spcPts val="0"/>
              </a:spcBef>
              <a:spcAft>
                <a:spcPts val="0"/>
              </a:spcAft>
              <a:buNone/>
            </a:pPr>
            <a:r>
              <a:rPr lang="en-US">
                <a:solidFill>
                  <a:srgbClr val="75B1BD"/>
                </a:solidFill>
                <a:latin typeface="Cambria"/>
                <a:ea typeface="Cambria"/>
                <a:cs typeface="Cambria"/>
                <a:sym typeface="Cambria"/>
              </a:rPr>
              <a:t>فايز الدرسوني</a:t>
            </a:r>
            <a:endParaRPr>
              <a:solidFill>
                <a:srgbClr val="75B1BD"/>
              </a:solidFill>
              <a:latin typeface="Cambria"/>
              <a:ea typeface="Cambria"/>
              <a:cs typeface="Cambria"/>
              <a:sym typeface="Cambria"/>
            </a:endParaRPr>
          </a:p>
          <a:p>
            <a:pPr indent="0" lvl="0" marL="285750" marR="0" rtl="1" algn="ctr">
              <a:spcBef>
                <a:spcPts val="0"/>
              </a:spcBef>
              <a:spcAft>
                <a:spcPts val="0"/>
              </a:spcAft>
              <a:buNone/>
            </a:pPr>
            <a:r>
              <a:rPr lang="en-US">
                <a:solidFill>
                  <a:srgbClr val="75B1BD"/>
                </a:solidFill>
                <a:latin typeface="Cambria"/>
                <a:ea typeface="Cambria"/>
                <a:cs typeface="Cambria"/>
                <a:sym typeface="Cambria"/>
              </a:rPr>
              <a:t>وجدان الشامري</a:t>
            </a:r>
            <a:endParaRPr>
              <a:solidFill>
                <a:srgbClr val="75B1BD"/>
              </a:solidFill>
              <a:latin typeface="Cambria"/>
              <a:ea typeface="Cambria"/>
              <a:cs typeface="Cambria"/>
              <a:sym typeface="Cambria"/>
            </a:endParaRPr>
          </a:p>
          <a:p>
            <a:pPr indent="0" lvl="0" marL="285750" marR="0" rtl="1" algn="ctr">
              <a:spcBef>
                <a:spcPts val="0"/>
              </a:spcBef>
              <a:spcAft>
                <a:spcPts val="0"/>
              </a:spcAft>
              <a:buNone/>
            </a:pPr>
            <a:r>
              <a:rPr lang="en-US">
                <a:solidFill>
                  <a:srgbClr val="75B1BD"/>
                </a:solidFill>
                <a:latin typeface="Cambria"/>
                <a:ea typeface="Cambria"/>
                <a:cs typeface="Cambria"/>
                <a:sym typeface="Cambria"/>
              </a:rPr>
              <a:t>مشاعل القحطاني</a:t>
            </a:r>
            <a:endParaRPr>
              <a:solidFill>
                <a:srgbClr val="75B1BD"/>
              </a:solidFill>
              <a:latin typeface="Cambria"/>
              <a:ea typeface="Cambria"/>
              <a:cs typeface="Cambria"/>
              <a:sym typeface="Cambria"/>
            </a:endParaRPr>
          </a:p>
          <a:p>
            <a:pPr indent="0" lvl="0" marL="0" marR="0" rtl="1" algn="ctr">
              <a:spcBef>
                <a:spcPts val="0"/>
              </a:spcBef>
              <a:spcAft>
                <a:spcPts val="0"/>
              </a:spcAft>
              <a:buClr>
                <a:schemeClr val="dk1"/>
              </a:buClr>
              <a:buSzPts val="1200"/>
              <a:buFont typeface="Cambria"/>
              <a:buNone/>
            </a:pPr>
            <a:r>
              <a:t/>
            </a:r>
            <a:endParaRPr sz="1200">
              <a:solidFill>
                <a:srgbClr val="75B1BD"/>
              </a:solidFill>
              <a:latin typeface="Cambria"/>
              <a:ea typeface="Cambria"/>
              <a:cs typeface="Cambria"/>
              <a:sym typeface="Cambria"/>
            </a:endParaRPr>
          </a:p>
          <a:p>
            <a:pPr indent="-209550" lvl="0" marL="285750" marR="0" rtl="1" algn="ctr">
              <a:spcBef>
                <a:spcPts val="0"/>
              </a:spcBef>
              <a:spcAft>
                <a:spcPts val="0"/>
              </a:spcAft>
              <a:buClr>
                <a:schemeClr val="dk1"/>
              </a:buClr>
              <a:buSzPts val="1200"/>
              <a:buFont typeface="Arial"/>
              <a:buNone/>
            </a:pPr>
            <a:r>
              <a:t/>
            </a:r>
            <a:endParaRPr sz="1200">
              <a:solidFill>
                <a:srgbClr val="75B1BD"/>
              </a:solidFill>
              <a:latin typeface="Cambria"/>
              <a:ea typeface="Cambria"/>
              <a:cs typeface="Cambria"/>
              <a:sym typeface="Cambria"/>
            </a:endParaRPr>
          </a:p>
          <a:p>
            <a:pPr indent="-209550" lvl="0" marL="285750" marR="0" rtl="1" algn="ctr">
              <a:spcBef>
                <a:spcPts val="0"/>
              </a:spcBef>
              <a:spcAft>
                <a:spcPts val="0"/>
              </a:spcAft>
              <a:buClr>
                <a:schemeClr val="dk1"/>
              </a:buClr>
              <a:buSzPts val="1200"/>
              <a:buFont typeface="Arial"/>
              <a:buNone/>
            </a:pPr>
            <a:r>
              <a:t/>
            </a:r>
            <a:endParaRPr sz="1200">
              <a:solidFill>
                <a:srgbClr val="75B1BD"/>
              </a:solidFill>
              <a:latin typeface="Cambria"/>
              <a:ea typeface="Cambria"/>
              <a:cs typeface="Cambria"/>
              <a:sym typeface="Cambria"/>
            </a:endParaRPr>
          </a:p>
        </p:txBody>
      </p:sp>
      <p:pic>
        <p:nvPicPr>
          <p:cNvPr id="381" name="Google Shape;381;p40"/>
          <p:cNvPicPr preferRelativeResize="0"/>
          <p:nvPr/>
        </p:nvPicPr>
        <p:blipFill>
          <a:blip r:embed="rId5">
            <a:alphaModFix/>
          </a:blip>
          <a:stretch>
            <a:fillRect/>
          </a:stretch>
        </p:blipFill>
        <p:spPr>
          <a:xfrm>
            <a:off x="1512371" y="8116534"/>
            <a:ext cx="526275" cy="673276"/>
          </a:xfrm>
          <a:prstGeom prst="rect">
            <a:avLst/>
          </a:prstGeom>
          <a:noFill/>
          <a:ln>
            <a:noFill/>
          </a:ln>
        </p:spPr>
      </p:pic>
      <p:pic>
        <p:nvPicPr>
          <p:cNvPr id="382" name="Google Shape;382;p40"/>
          <p:cNvPicPr preferRelativeResize="0"/>
          <p:nvPr/>
        </p:nvPicPr>
        <p:blipFill>
          <a:blip r:embed="rId6">
            <a:alphaModFix/>
          </a:blip>
          <a:stretch>
            <a:fillRect/>
          </a:stretch>
        </p:blipFill>
        <p:spPr>
          <a:xfrm>
            <a:off x="2090502" y="8112988"/>
            <a:ext cx="526275" cy="680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p:nvPr/>
        </p:nvSpPr>
        <p:spPr>
          <a:xfrm>
            <a:off x="269875" y="1188100"/>
            <a:ext cx="7502400" cy="2949000"/>
          </a:xfrm>
          <a:prstGeom prst="rect">
            <a:avLst/>
          </a:prstGeom>
          <a:noFill/>
          <a:ln>
            <a:noFill/>
          </a:ln>
        </p:spPr>
        <p:txBody>
          <a:bodyPr anchorCtr="0" anchor="t" bIns="45700" lIns="91425" spcFirstLastPara="1" rIns="91425" wrap="square" tIns="45700">
            <a:noAutofit/>
          </a:bodyPr>
          <a:lstStyle/>
          <a:p>
            <a:pPr indent="0" lvl="0" marL="0" marR="0" rtl="0" algn="l">
              <a:spcBef>
                <a:spcPts val="1133"/>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Appreciate the critical role of myelin in maintaining the integrity of the CNS system.</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 Understand the pathogenesis and the clinic-pathological features of multiple sclerosis as the classical and the commonest example of CNS demyelinating diseases.</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pic>
        <p:nvPicPr>
          <p:cNvPr id="187" name="Google Shape;187;p26"/>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188" name="Google Shape;188;p26"/>
          <p:cNvSpPr txBox="1"/>
          <p:nvPr/>
        </p:nvSpPr>
        <p:spPr>
          <a:xfrm>
            <a:off x="269875" y="623875"/>
            <a:ext cx="2999400" cy="729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50"/>
              </a:spcBef>
              <a:spcAft>
                <a:spcPts val="0"/>
              </a:spcAft>
              <a:buClr>
                <a:srgbClr val="75B1BD"/>
              </a:buClr>
              <a:buSzPts val="2040"/>
              <a:buFont typeface="Arial"/>
              <a:buNone/>
            </a:pPr>
            <a:r>
              <a:rPr b="1" i="0" lang="en-US" sz="1800" u="none" cap="none" strike="noStrike">
                <a:solidFill>
                  <a:srgbClr val="75B1BD"/>
                </a:solidFill>
                <a:latin typeface="Cambria"/>
                <a:ea typeface="Cambria"/>
                <a:cs typeface="Cambria"/>
                <a:sym typeface="Cambria"/>
              </a:rPr>
              <a:t>Objectives</a:t>
            </a:r>
            <a:r>
              <a:rPr b="1" i="0" lang="en-US" sz="2040" u="none" cap="none" strike="noStrike">
                <a:solidFill>
                  <a:srgbClr val="75B1BD"/>
                </a:solidFill>
                <a:latin typeface="Cambria"/>
                <a:ea typeface="Cambria"/>
                <a:cs typeface="Cambria"/>
                <a:sym typeface="Cambria"/>
              </a:rPr>
              <a:t>: </a:t>
            </a:r>
            <a:endParaRPr b="1" i="0" sz="1800" u="none" cap="none" strike="noStrike">
              <a:solidFill>
                <a:schemeClr val="dk1"/>
              </a:solidFill>
              <a:latin typeface="Cambria"/>
              <a:ea typeface="Cambria"/>
              <a:cs typeface="Cambria"/>
              <a:sym typeface="Cambria"/>
            </a:endParaRPr>
          </a:p>
        </p:txBody>
      </p:sp>
      <p:sp>
        <p:nvSpPr>
          <p:cNvPr id="189" name="Google Shape;189;p26"/>
          <p:cNvSpPr txBox="1"/>
          <p:nvPr/>
        </p:nvSpPr>
        <p:spPr>
          <a:xfrm>
            <a:off x="410875" y="5490725"/>
            <a:ext cx="1902300" cy="4755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190" name="Google Shape;190;p26"/>
          <p:cNvSpPr txBox="1"/>
          <p:nvPr/>
        </p:nvSpPr>
        <p:spPr>
          <a:xfrm>
            <a:off x="269875" y="2434619"/>
            <a:ext cx="3959100" cy="867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50"/>
              </a:spcBef>
              <a:spcAft>
                <a:spcPts val="0"/>
              </a:spcAft>
              <a:buClr>
                <a:schemeClr val="dk1"/>
              </a:buClr>
              <a:buSzPts val="1100"/>
              <a:buFont typeface="Arial"/>
              <a:buNone/>
            </a:pPr>
            <a:r>
              <a:rPr b="1" i="0" lang="en-US" sz="1800" u="none" cap="none" strike="noStrike">
                <a:solidFill>
                  <a:srgbClr val="75B1BD"/>
                </a:solidFill>
                <a:latin typeface="Cambria"/>
                <a:ea typeface="Cambria"/>
                <a:cs typeface="Cambria"/>
                <a:sym typeface="Cambria"/>
              </a:rPr>
              <a:t>Key principles to be discussed: </a:t>
            </a:r>
            <a:endParaRPr b="0" i="0" sz="1800" u="none" cap="none" strike="noStrike">
              <a:solidFill>
                <a:schemeClr val="dk1"/>
              </a:solidFill>
              <a:latin typeface="Cambria"/>
              <a:ea typeface="Cambria"/>
              <a:cs typeface="Cambria"/>
              <a:sym typeface="Cambria"/>
            </a:endParaRPr>
          </a:p>
        </p:txBody>
      </p:sp>
      <p:sp>
        <p:nvSpPr>
          <p:cNvPr id="191" name="Google Shape;191;p26"/>
          <p:cNvSpPr txBox="1"/>
          <p:nvPr/>
        </p:nvSpPr>
        <p:spPr>
          <a:xfrm>
            <a:off x="269875" y="2948410"/>
            <a:ext cx="7025400" cy="2426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 Myelin function</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 The differences between CNS and PNS Myelin</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 Primary Demyelinating disease classification</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 Multiple sclerosis:  definition, epidemiology, pathogenesis and clinicopathological features; with special emphasis on CSF analysis findings, morphology and distribution of MS plaques.</a:t>
            </a:r>
            <a:endParaRPr b="0" i="0" sz="1200" u="none" cap="none" strike="noStrike">
              <a:solidFill>
                <a:schemeClr val="dk1"/>
              </a:solidFill>
              <a:latin typeface="Cambria"/>
              <a:ea typeface="Cambria"/>
              <a:cs typeface="Cambria"/>
              <a:sym typeface="Cambria"/>
            </a:endParaRPr>
          </a:p>
        </p:txBody>
      </p:sp>
      <p:sp>
        <p:nvSpPr>
          <p:cNvPr id="192" name="Google Shape;192;p26"/>
          <p:cNvSpPr txBox="1"/>
          <p:nvPr/>
        </p:nvSpPr>
        <p:spPr>
          <a:xfrm>
            <a:off x="269875" y="5852425"/>
            <a:ext cx="6217800" cy="867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50"/>
              </a:spcBef>
              <a:spcAft>
                <a:spcPts val="0"/>
              </a:spcAft>
              <a:buClr>
                <a:srgbClr val="75B1BD"/>
              </a:buClr>
              <a:buSzPts val="2040"/>
              <a:buFont typeface="Arial"/>
              <a:buNone/>
            </a:pPr>
            <a:r>
              <a:t/>
            </a:r>
            <a:endParaRPr b="1" i="0" sz="2040" u="none" cap="none" strike="noStrike">
              <a:solidFill>
                <a:srgbClr val="75B1BD"/>
              </a:solidFill>
              <a:latin typeface="Cambria"/>
              <a:ea typeface="Cambria"/>
              <a:cs typeface="Cambria"/>
              <a:sym typeface="Cambria"/>
            </a:endParaRPr>
          </a:p>
        </p:txBody>
      </p:sp>
      <p:sp>
        <p:nvSpPr>
          <p:cNvPr id="193" name="Google Shape;193;p26"/>
          <p:cNvSpPr txBox="1"/>
          <p:nvPr/>
        </p:nvSpPr>
        <p:spPr>
          <a:xfrm>
            <a:off x="269875" y="8131325"/>
            <a:ext cx="6684300" cy="729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800" u="none" cap="none" strike="noStrike">
              <a:solidFill>
                <a:srgbClr val="FF0000"/>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27"/>
          <p:cNvPicPr preferRelativeResize="0"/>
          <p:nvPr/>
        </p:nvPicPr>
        <p:blipFill rotWithShape="1">
          <a:blip r:embed="rId3">
            <a:alphaModFix/>
          </a:blip>
          <a:srcRect b="0" l="0" r="0" t="0"/>
          <a:stretch/>
        </p:blipFill>
        <p:spPr>
          <a:xfrm>
            <a:off x="0" y="2057400"/>
            <a:ext cx="7772400" cy="4334927"/>
          </a:xfrm>
          <a:prstGeom prst="rect">
            <a:avLst/>
          </a:prstGeom>
          <a:noFill/>
          <a:ln>
            <a:noFill/>
          </a:ln>
        </p:spPr>
      </p:pic>
      <p:pic>
        <p:nvPicPr>
          <p:cNvPr id="199" name="Google Shape;199;p27"/>
          <p:cNvPicPr preferRelativeResize="0"/>
          <p:nvPr/>
        </p:nvPicPr>
        <p:blipFill rotWithShape="1">
          <a:blip r:embed="rId4">
            <a:alphaModFix/>
          </a:blip>
          <a:srcRect b="0" l="0" r="0" t="0"/>
          <a:stretch/>
        </p:blipFill>
        <p:spPr>
          <a:xfrm>
            <a:off x="0" y="-9525"/>
            <a:ext cx="7772400" cy="623888"/>
          </a:xfrm>
          <a:prstGeom prst="rect">
            <a:avLst/>
          </a:prstGeom>
          <a:noFill/>
          <a:ln>
            <a:noFill/>
          </a:ln>
        </p:spPr>
      </p:pic>
      <p:sp>
        <p:nvSpPr>
          <p:cNvPr id="200" name="Google Shape;200;p27"/>
          <p:cNvSpPr txBox="1"/>
          <p:nvPr/>
        </p:nvSpPr>
        <p:spPr>
          <a:xfrm>
            <a:off x="2438400" y="122145"/>
            <a:ext cx="4030133" cy="369332"/>
          </a:xfrm>
          <a:prstGeom prst="rect">
            <a:avLst/>
          </a:prstGeom>
          <a:noFill/>
          <a:ln>
            <a:noFill/>
          </a:ln>
        </p:spPr>
        <p:txBody>
          <a:bodyPr anchorCtr="0" anchor="t" bIns="45700" lIns="91425" spcFirstLastPara="1" rIns="91425" wrap="square" tIns="45700">
            <a:noAutofit/>
          </a:bodyPr>
          <a:lstStyle/>
          <a:p>
            <a:pPr indent="-269871" lvl="0" marL="269871" marR="0" rtl="0" algn="l">
              <a:spcBef>
                <a:spcPts val="0"/>
              </a:spcBef>
              <a:spcAft>
                <a:spcPts val="0"/>
              </a:spcAft>
              <a:buClr>
                <a:srgbClr val="7DB6C1"/>
              </a:buClr>
              <a:buSzPts val="1800"/>
              <a:buFont typeface="Noto Sans Symbols"/>
              <a:buChar char="▪"/>
            </a:pPr>
            <a:r>
              <a:rPr b="1" i="0" lang="en-US" sz="1800" u="none" cap="none" strike="noStrike">
                <a:solidFill>
                  <a:srgbClr val="7DB6C1"/>
                </a:solidFill>
                <a:latin typeface="Cambria"/>
                <a:ea typeface="Cambria"/>
                <a:cs typeface="Cambria"/>
                <a:sym typeface="Cambria"/>
              </a:rPr>
              <a:t>Lecture outline :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28"/>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06" name="Google Shape;206;p28"/>
          <p:cNvSpPr/>
          <p:nvPr/>
        </p:nvSpPr>
        <p:spPr>
          <a:xfrm>
            <a:off x="773800" y="141127"/>
            <a:ext cx="1164101"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1800" u="none" cap="none" strike="noStrike">
                <a:solidFill>
                  <a:srgbClr val="75B1BD"/>
                </a:solidFill>
                <a:latin typeface="Cambria"/>
                <a:ea typeface="Cambria"/>
                <a:cs typeface="Cambria"/>
                <a:sym typeface="Cambria"/>
              </a:rPr>
              <a:t> #Myelin:</a:t>
            </a:r>
            <a:endParaRPr b="1" i="0" sz="1800" u="none" cap="none" strike="noStrike">
              <a:solidFill>
                <a:srgbClr val="75B1BD"/>
              </a:solidFill>
              <a:latin typeface="Cambria"/>
              <a:ea typeface="Cambria"/>
              <a:cs typeface="Cambria"/>
              <a:sym typeface="Cambria"/>
            </a:endParaRPr>
          </a:p>
        </p:txBody>
      </p:sp>
      <p:pic>
        <p:nvPicPr>
          <p:cNvPr id="207" name="Google Shape;207;p28"/>
          <p:cNvPicPr preferRelativeResize="0"/>
          <p:nvPr/>
        </p:nvPicPr>
        <p:blipFill rotWithShape="1">
          <a:blip r:embed="rId4">
            <a:alphaModFix/>
          </a:blip>
          <a:srcRect b="0" l="0" r="0" t="0"/>
          <a:stretch/>
        </p:blipFill>
        <p:spPr>
          <a:xfrm>
            <a:off x="1355850" y="4063125"/>
            <a:ext cx="3687044" cy="2598814"/>
          </a:xfrm>
          <a:prstGeom prst="rect">
            <a:avLst/>
          </a:prstGeom>
          <a:noFill/>
          <a:ln>
            <a:noFill/>
          </a:ln>
        </p:spPr>
      </p:pic>
      <p:sp>
        <p:nvSpPr>
          <p:cNvPr id="208" name="Google Shape;208;p28"/>
          <p:cNvSpPr/>
          <p:nvPr/>
        </p:nvSpPr>
        <p:spPr>
          <a:xfrm>
            <a:off x="275157" y="7052886"/>
            <a:ext cx="672465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75B1BD"/>
                </a:solidFill>
                <a:latin typeface="Cambria"/>
                <a:ea typeface="Cambria"/>
                <a:cs typeface="Cambria"/>
                <a:sym typeface="Cambria"/>
              </a:rPr>
              <a:t>What is the function of myelin?</a:t>
            </a:r>
            <a:endParaRPr/>
          </a:p>
          <a:p>
            <a:pPr indent="0" lvl="0" marL="0" marR="0" rtl="0" algn="l">
              <a:spcBef>
                <a:spcPts val="0"/>
              </a:spcBef>
              <a:spcAft>
                <a:spcPts val="0"/>
              </a:spcAft>
              <a:buNone/>
            </a:pPr>
            <a:r>
              <a:rPr b="1" i="0" lang="en-US" sz="1800" u="none" cap="none" strike="noStrike">
                <a:solidFill>
                  <a:schemeClr val="dk1"/>
                </a:solidFill>
                <a:latin typeface="Cambria"/>
                <a:ea typeface="Cambria"/>
                <a:cs typeface="Cambria"/>
                <a:sym typeface="Cambria"/>
              </a:rPr>
              <a:t> </a:t>
            </a:r>
            <a:r>
              <a:rPr b="0" i="0" lang="en-US" sz="1800" u="none" cap="none" strike="noStrike">
                <a:solidFill>
                  <a:srgbClr val="FF0000"/>
                </a:solidFill>
                <a:latin typeface="Cambria"/>
                <a:ea typeface="Cambria"/>
                <a:cs typeface="Cambria"/>
                <a:sym typeface="Cambria"/>
              </a:rPr>
              <a:t>Improving the speed and efficiency of conduction.</a:t>
            </a:r>
            <a:endParaRPr b="0" i="0" sz="1800" u="none" cap="none" strike="noStrike">
              <a:solidFill>
                <a:srgbClr val="FF0000"/>
              </a:solidFill>
              <a:latin typeface="Cambria"/>
              <a:ea typeface="Cambria"/>
              <a:cs typeface="Cambria"/>
              <a:sym typeface="Cambria"/>
            </a:endParaRPr>
          </a:p>
        </p:txBody>
      </p:sp>
      <p:sp>
        <p:nvSpPr>
          <p:cNvPr id="209" name="Google Shape;209;p28"/>
          <p:cNvSpPr/>
          <p:nvPr/>
        </p:nvSpPr>
        <p:spPr>
          <a:xfrm>
            <a:off x="0" y="2113326"/>
            <a:ext cx="7350125" cy="1754326"/>
          </a:xfrm>
          <a:prstGeom prst="rect">
            <a:avLst/>
          </a:prstGeom>
          <a:noFill/>
          <a:ln>
            <a:noFill/>
          </a:ln>
        </p:spPr>
        <p:txBody>
          <a:bodyPr anchorCtr="0" anchor="t" bIns="45700" lIns="91425" spcFirstLastPara="1" rIns="91425" wrap="square" tIns="45700">
            <a:noAutofit/>
          </a:bodyPr>
          <a:lstStyle/>
          <a:p>
            <a:pPr indent="-171450" lvl="1"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Although myelinated axons </a:t>
            </a:r>
            <a:r>
              <a:rPr b="1" i="0" lang="en-US" sz="1200" u="none" cap="none" strike="noStrike">
                <a:solidFill>
                  <a:schemeClr val="dk1"/>
                </a:solidFill>
                <a:latin typeface="Cambria"/>
                <a:ea typeface="Cambria"/>
                <a:cs typeface="Cambria"/>
                <a:sym typeface="Cambria"/>
              </a:rPr>
              <a:t>are present in all areas of the brain </a:t>
            </a:r>
            <a:r>
              <a:rPr b="0" i="0" lang="en-US" sz="1200" u="none" cap="none" strike="noStrike">
                <a:solidFill>
                  <a:srgbClr val="A5A5A5"/>
                </a:solidFill>
                <a:latin typeface="Cambria"/>
                <a:ea typeface="Cambria"/>
                <a:cs typeface="Cambria"/>
                <a:sym typeface="Cambria"/>
              </a:rPr>
              <a:t>( so even in grey matter but in small amount..بسبب أطراف الاكسون في القراي ماتر, ( </a:t>
            </a:r>
            <a:r>
              <a:rPr b="0" i="0" lang="en-US" sz="1200" u="none" cap="none" strike="noStrike">
                <a:solidFill>
                  <a:schemeClr val="dk1"/>
                </a:solidFill>
                <a:latin typeface="Cambria"/>
                <a:ea typeface="Cambria"/>
                <a:cs typeface="Cambria"/>
                <a:sym typeface="Cambria"/>
              </a:rPr>
              <a:t>they are the </a:t>
            </a:r>
            <a:r>
              <a:rPr b="1" i="0" lang="en-US" sz="1200" u="none" cap="none" strike="noStrike">
                <a:solidFill>
                  <a:schemeClr val="dk1"/>
                </a:solidFill>
                <a:latin typeface="Cambria"/>
                <a:ea typeface="Cambria"/>
                <a:cs typeface="Cambria"/>
                <a:sym typeface="Cambria"/>
              </a:rPr>
              <a:t>dominant</a:t>
            </a:r>
            <a:r>
              <a:rPr b="0" i="0" lang="en-US" sz="1200" u="none" cap="none" strike="noStrike">
                <a:solidFill>
                  <a:schemeClr val="dk1"/>
                </a:solidFill>
                <a:latin typeface="Cambria"/>
                <a:ea typeface="Cambria"/>
                <a:cs typeface="Cambria"/>
                <a:sym typeface="Cambria"/>
              </a:rPr>
              <a:t> component in the; therefore, most diseases of myelin are primarily </a:t>
            </a:r>
            <a:r>
              <a:rPr b="1" i="0" lang="en-US" sz="1200" u="none" cap="none" strike="noStrike">
                <a:solidFill>
                  <a:srgbClr val="FF0000"/>
                </a:solidFill>
                <a:latin typeface="Cambria"/>
                <a:ea typeface="Cambria"/>
                <a:cs typeface="Cambria"/>
                <a:sym typeface="Cambria"/>
              </a:rPr>
              <a:t>white matter disorders. white matter</a:t>
            </a:r>
            <a:endParaRPr b="0" i="0" sz="1200" u="none" cap="none" strike="noStrike">
              <a:solidFill>
                <a:schemeClr val="dk1"/>
              </a:solidFill>
              <a:latin typeface="Cambria"/>
              <a:ea typeface="Cambria"/>
              <a:cs typeface="Cambria"/>
              <a:sym typeface="Cambria"/>
            </a:endParaRPr>
          </a:p>
          <a:p>
            <a:pPr indent="-95250" lvl="1"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171450" lvl="1"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An </a:t>
            </a:r>
            <a:r>
              <a:rPr b="1" i="0" lang="en-US" sz="1200" u="none" cap="none" strike="noStrike">
                <a:solidFill>
                  <a:schemeClr val="dk1"/>
                </a:solidFill>
                <a:latin typeface="Cambria"/>
                <a:ea typeface="Cambria"/>
                <a:cs typeface="Cambria"/>
                <a:sym typeface="Cambria"/>
              </a:rPr>
              <a:t>oligodendrocyte</a:t>
            </a:r>
            <a:r>
              <a:rPr b="0" i="0" lang="en-US" sz="1200" u="none" cap="none" strike="noStrike">
                <a:solidFill>
                  <a:schemeClr val="dk1"/>
                </a:solidFill>
                <a:latin typeface="Cambria"/>
                <a:ea typeface="Cambria"/>
                <a:cs typeface="Cambria"/>
                <a:sym typeface="Cambria"/>
              </a:rPr>
              <a:t> extends processes toward </a:t>
            </a:r>
            <a:r>
              <a:rPr b="1" i="0" lang="en-US" sz="1200" u="none" cap="none" strike="noStrike">
                <a:solidFill>
                  <a:srgbClr val="FF0000"/>
                </a:solidFill>
                <a:latin typeface="Cambria"/>
                <a:ea typeface="Cambria"/>
                <a:cs typeface="Cambria"/>
                <a:sym typeface="Cambria"/>
              </a:rPr>
              <a:t>many different axons </a:t>
            </a:r>
            <a:r>
              <a:rPr b="0" i="0" lang="en-US" sz="1200" u="none" cap="none" strike="noStrike">
                <a:solidFill>
                  <a:schemeClr val="dk1"/>
                </a:solidFill>
                <a:latin typeface="Cambria"/>
                <a:ea typeface="Cambria"/>
                <a:cs typeface="Cambria"/>
                <a:sym typeface="Cambria"/>
              </a:rPr>
              <a:t>and wraps a segment of roughly a few hundred microns of axon. </a:t>
            </a:r>
            <a:r>
              <a:rPr b="0" i="0" lang="en-US" sz="1200" u="none" cap="none" strike="noStrike">
                <a:solidFill>
                  <a:srgbClr val="A5A5A5"/>
                </a:solidFill>
                <a:latin typeface="Cambria"/>
                <a:ea typeface="Cambria"/>
                <a:cs typeface="Cambria"/>
                <a:sym typeface="Cambria"/>
              </a:rPr>
              <a:t>As in picture above </a:t>
            </a:r>
            <a:endParaRPr b="0" i="0" sz="1200" u="none" cap="none" strike="noStrike">
              <a:solidFill>
                <a:srgbClr val="A5A5A5"/>
              </a:solidFill>
              <a:latin typeface="Cambria"/>
              <a:ea typeface="Cambria"/>
              <a:cs typeface="Cambria"/>
              <a:sym typeface="Cambria"/>
            </a:endParaRPr>
          </a:p>
          <a:p>
            <a:pPr indent="-95250" lvl="1"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171450" lvl="1"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Each of these segments is called an </a:t>
            </a:r>
            <a:r>
              <a:rPr b="1" i="0" lang="en-US" sz="1200" u="none" cap="none" strike="noStrike">
                <a:solidFill>
                  <a:schemeClr val="dk1"/>
                </a:solidFill>
                <a:latin typeface="Cambria"/>
                <a:ea typeface="Cambria"/>
                <a:cs typeface="Cambria"/>
                <a:sym typeface="Cambria"/>
              </a:rPr>
              <a:t>internode</a:t>
            </a:r>
            <a:r>
              <a:rPr b="0" i="0" lang="en-US" sz="1200" u="none" cap="none" strike="noStrike">
                <a:solidFill>
                  <a:schemeClr val="dk1"/>
                </a:solidFill>
                <a:latin typeface="Cambria"/>
                <a:ea typeface="Cambria"/>
                <a:cs typeface="Cambria"/>
                <a:sym typeface="Cambria"/>
              </a:rPr>
              <a:t>, and the gaps between internodes are known as </a:t>
            </a:r>
            <a:r>
              <a:rPr b="1" i="0" lang="en-US" sz="1200" u="none" cap="none" strike="noStrike">
                <a:solidFill>
                  <a:schemeClr val="dk1"/>
                </a:solidFill>
                <a:latin typeface="Cambria"/>
                <a:ea typeface="Cambria"/>
                <a:cs typeface="Cambria"/>
                <a:sym typeface="Cambria"/>
              </a:rPr>
              <a:t>nodes of Ranvier.</a:t>
            </a:r>
            <a:endParaRPr/>
          </a:p>
        </p:txBody>
      </p:sp>
      <p:sp>
        <p:nvSpPr>
          <p:cNvPr id="210" name="Google Shape;210;p28"/>
          <p:cNvSpPr/>
          <p:nvPr/>
        </p:nvSpPr>
        <p:spPr>
          <a:xfrm>
            <a:off x="220564" y="873706"/>
            <a:ext cx="755183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75B1BD"/>
                </a:solidFill>
                <a:latin typeface="Cambria"/>
                <a:ea typeface="Cambria"/>
                <a:cs typeface="Cambria"/>
                <a:sym typeface="Cambria"/>
              </a:rPr>
              <a:t>#What is </a:t>
            </a:r>
            <a:r>
              <a:rPr b="1" lang="en-US" sz="2000">
                <a:solidFill>
                  <a:srgbClr val="75B1BD"/>
                </a:solidFill>
                <a:latin typeface="Cambria"/>
                <a:ea typeface="Cambria"/>
                <a:cs typeface="Cambria"/>
                <a:sym typeface="Cambria"/>
              </a:rPr>
              <a:t>myelin</a:t>
            </a:r>
            <a:r>
              <a:rPr b="1" i="0" lang="en-US" sz="2000" u="none" cap="none" strike="noStrike">
                <a:solidFill>
                  <a:srgbClr val="75B1BD"/>
                </a:solidFill>
                <a:latin typeface="Cambria"/>
                <a:ea typeface="Cambria"/>
                <a:cs typeface="Cambria"/>
                <a:sym typeface="Cambria"/>
              </a:rPr>
              <a:t> ? </a:t>
            </a:r>
            <a:r>
              <a:rPr b="0" i="0" lang="en-US" sz="1200" u="none" cap="none" strike="noStrike">
                <a:solidFill>
                  <a:schemeClr val="dk1"/>
                </a:solidFill>
                <a:latin typeface="Cambria"/>
                <a:ea typeface="Cambria"/>
                <a:cs typeface="Cambria"/>
                <a:sym typeface="Cambria"/>
              </a:rPr>
              <a:t>Myelin consists of </a:t>
            </a:r>
            <a:r>
              <a:rPr b="1" i="0" lang="en-US" sz="1200" u="none" cap="none" strike="noStrike">
                <a:solidFill>
                  <a:schemeClr val="dk1"/>
                </a:solidFill>
                <a:latin typeface="Cambria"/>
                <a:ea typeface="Cambria"/>
                <a:cs typeface="Cambria"/>
                <a:sym typeface="Cambria"/>
              </a:rPr>
              <a:t>multiple layers </a:t>
            </a:r>
            <a:r>
              <a:rPr b="0" i="0" lang="en-US" sz="1200" u="none" cap="none" strike="noStrike">
                <a:solidFill>
                  <a:schemeClr val="dk1"/>
                </a:solidFill>
                <a:latin typeface="Cambria"/>
                <a:ea typeface="Cambria"/>
                <a:cs typeface="Cambria"/>
                <a:sym typeface="Cambria"/>
              </a:rPr>
              <a:t>of the specialized </a:t>
            </a:r>
            <a:r>
              <a:rPr b="1" i="0" lang="en-US" sz="1200" u="none" cap="none" strike="noStrike">
                <a:solidFill>
                  <a:schemeClr val="dk1"/>
                </a:solidFill>
                <a:latin typeface="Cambria"/>
                <a:ea typeface="Cambria"/>
                <a:cs typeface="Cambria"/>
                <a:sym typeface="Cambria"/>
              </a:rPr>
              <a:t>plasma membrane of </a:t>
            </a:r>
            <a:r>
              <a:rPr b="1" i="0" lang="en-US" sz="1200" u="none" cap="none" strike="noStrike">
                <a:solidFill>
                  <a:srgbClr val="0779CC"/>
                </a:solidFill>
                <a:latin typeface="Cambria"/>
                <a:ea typeface="Cambria"/>
                <a:cs typeface="Cambria"/>
                <a:sym typeface="Cambria"/>
              </a:rPr>
              <a:t>oligodendrocytes</a:t>
            </a:r>
            <a:r>
              <a:rPr b="0" i="0" lang="en-US" sz="1200" u="none" cap="none" strike="noStrike">
                <a:solidFill>
                  <a:srgbClr val="0779CC"/>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(in the CNS), with </a:t>
            </a:r>
            <a:r>
              <a:rPr b="1" i="0" lang="en-US" sz="1200" u="none" cap="none" strike="noStrike">
                <a:solidFill>
                  <a:schemeClr val="dk1"/>
                </a:solidFill>
                <a:latin typeface="Cambria"/>
                <a:ea typeface="Cambria"/>
                <a:cs typeface="Cambria"/>
                <a:sym typeface="Cambria"/>
              </a:rPr>
              <a:t>most of the cytoplasm excluded.</a:t>
            </a:r>
            <a:endParaRPr b="1" i="0" sz="1200" u="none" cap="none" strike="noStrike">
              <a:solidFill>
                <a:schemeClr val="dk1"/>
              </a:solidFill>
              <a:latin typeface="Cambria"/>
              <a:ea typeface="Cambria"/>
              <a:cs typeface="Cambria"/>
              <a:sym typeface="Cambria"/>
            </a:endParaRPr>
          </a:p>
        </p:txBody>
      </p:sp>
      <p:sp>
        <p:nvSpPr>
          <p:cNvPr id="211" name="Google Shape;211;p28"/>
          <p:cNvSpPr txBox="1"/>
          <p:nvPr/>
        </p:nvSpPr>
        <p:spPr>
          <a:xfrm>
            <a:off x="275157" y="1713216"/>
            <a:ext cx="489966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75B1BD"/>
                </a:solidFill>
                <a:latin typeface="Cambria"/>
                <a:ea typeface="Cambria"/>
                <a:cs typeface="Cambria"/>
                <a:sym typeface="Cambria"/>
              </a:rPr>
              <a:t>#Facts about Myelin : </a:t>
            </a:r>
            <a:endParaRPr b="1" sz="2000">
              <a:solidFill>
                <a:srgbClr val="75B1BD"/>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29"/>
          <p:cNvPicPr preferRelativeResize="0"/>
          <p:nvPr/>
        </p:nvPicPr>
        <p:blipFill rotWithShape="1">
          <a:blip r:embed="rId3">
            <a:alphaModFix/>
          </a:blip>
          <a:srcRect b="258419" l="0" r="0" t="-258419"/>
          <a:stretch/>
        </p:blipFill>
        <p:spPr>
          <a:xfrm>
            <a:off x="0" y="0"/>
            <a:ext cx="7772400" cy="623887"/>
          </a:xfrm>
          <a:prstGeom prst="rect">
            <a:avLst/>
          </a:prstGeom>
          <a:noFill/>
          <a:ln>
            <a:noFill/>
          </a:ln>
        </p:spPr>
      </p:pic>
      <p:pic>
        <p:nvPicPr>
          <p:cNvPr id="217" name="Google Shape;217;p29"/>
          <p:cNvPicPr preferRelativeResize="0"/>
          <p:nvPr/>
        </p:nvPicPr>
        <p:blipFill rotWithShape="1">
          <a:blip r:embed="rId4">
            <a:alphaModFix/>
          </a:blip>
          <a:srcRect b="0" l="0" r="0" t="0"/>
          <a:stretch/>
        </p:blipFill>
        <p:spPr>
          <a:xfrm>
            <a:off x="0" y="13001"/>
            <a:ext cx="7792345" cy="623875"/>
          </a:xfrm>
          <a:prstGeom prst="rect">
            <a:avLst/>
          </a:prstGeom>
          <a:noFill/>
          <a:ln>
            <a:noFill/>
          </a:ln>
        </p:spPr>
      </p:pic>
      <p:sp>
        <p:nvSpPr>
          <p:cNvPr id="218" name="Google Shape;218;p29"/>
          <p:cNvSpPr txBox="1"/>
          <p:nvPr/>
        </p:nvSpPr>
        <p:spPr>
          <a:xfrm>
            <a:off x="219300" y="857175"/>
            <a:ext cx="4373700" cy="1850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mbria"/>
              <a:buNone/>
            </a:pPr>
            <a:r>
              <a:t/>
            </a:r>
            <a:endParaRPr b="1" sz="1800">
              <a:solidFill>
                <a:schemeClr val="dk1"/>
              </a:solidFill>
              <a:latin typeface="Cambria"/>
              <a:ea typeface="Cambria"/>
              <a:cs typeface="Cambria"/>
              <a:sym typeface="Cambria"/>
            </a:endParaRPr>
          </a:p>
        </p:txBody>
      </p:sp>
      <p:sp>
        <p:nvSpPr>
          <p:cNvPr id="219" name="Google Shape;219;p29"/>
          <p:cNvSpPr txBox="1"/>
          <p:nvPr/>
        </p:nvSpPr>
        <p:spPr>
          <a:xfrm>
            <a:off x="186672" y="4063077"/>
            <a:ext cx="7340700" cy="7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5B1BD"/>
              </a:buClr>
              <a:buSzPts val="1800"/>
              <a:buFont typeface="Cambria"/>
              <a:buNone/>
            </a:pPr>
            <a:r>
              <a:rPr b="1" lang="en-US" sz="1800">
                <a:solidFill>
                  <a:srgbClr val="75B1BD"/>
                </a:solidFill>
                <a:latin typeface="Cambria"/>
                <a:ea typeface="Cambria"/>
                <a:cs typeface="Cambria"/>
                <a:sym typeface="Cambria"/>
              </a:rPr>
              <a:t>• The natural history of demyelinating diseases is determined:</a:t>
            </a:r>
            <a:endParaRPr/>
          </a:p>
          <a:p>
            <a:pPr indent="0" lvl="0" marL="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Cambria"/>
              <a:buAutoNum type="arabicPeriod"/>
            </a:pPr>
            <a:r>
              <a:rPr lang="en-US" sz="1200">
                <a:solidFill>
                  <a:schemeClr val="dk1"/>
                </a:solidFill>
                <a:latin typeface="Cambria"/>
                <a:ea typeface="Cambria"/>
                <a:cs typeface="Cambria"/>
                <a:sym typeface="Cambria"/>
              </a:rPr>
              <a:t>in part, by the limited capacity of the CNS to regenerate normal myelin </a:t>
            </a:r>
            <a:endParaRPr sz="1200">
              <a:solidFill>
                <a:schemeClr val="dk1"/>
              </a:solidFill>
              <a:latin typeface="Cambria"/>
              <a:ea typeface="Cambria"/>
              <a:cs typeface="Cambria"/>
              <a:sym typeface="Cambria"/>
            </a:endParaRPr>
          </a:p>
          <a:p>
            <a:pPr indent="-342900" lvl="0" marL="342900" marR="0" rtl="0" algn="l">
              <a:spcBef>
                <a:spcPts val="0"/>
              </a:spcBef>
              <a:spcAft>
                <a:spcPts val="0"/>
              </a:spcAft>
              <a:buClr>
                <a:schemeClr val="dk1"/>
              </a:buClr>
              <a:buSzPts val="1200"/>
              <a:buFont typeface="Cambria"/>
              <a:buAutoNum type="arabicPeriod"/>
            </a:pPr>
            <a:r>
              <a:rPr lang="en-US" sz="1200">
                <a:solidFill>
                  <a:schemeClr val="dk1"/>
                </a:solidFill>
                <a:latin typeface="Cambria"/>
                <a:ea typeface="Cambria"/>
                <a:cs typeface="Cambria"/>
                <a:sym typeface="Cambria"/>
              </a:rPr>
              <a:t>degree of secondary damage to axons that occurs as the disease runs its course.</a:t>
            </a:r>
            <a:endParaRPr sz="1200">
              <a:solidFill>
                <a:schemeClr val="dk1"/>
              </a:solidFill>
              <a:latin typeface="Cambria"/>
              <a:ea typeface="Cambria"/>
              <a:cs typeface="Cambria"/>
              <a:sym typeface="Cambria"/>
            </a:endParaRPr>
          </a:p>
          <a:p>
            <a:pPr indent="-228600" lvl="0" marL="34290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p:txBody>
      </p:sp>
      <p:sp>
        <p:nvSpPr>
          <p:cNvPr id="220" name="Google Shape;220;p29"/>
          <p:cNvSpPr txBox="1"/>
          <p:nvPr/>
        </p:nvSpPr>
        <p:spPr>
          <a:xfrm>
            <a:off x="225822" y="5476823"/>
            <a:ext cx="7340700" cy="77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1800">
                <a:solidFill>
                  <a:srgbClr val="75B1BD"/>
                </a:solidFill>
                <a:latin typeface="Cambria"/>
                <a:ea typeface="Cambria"/>
                <a:cs typeface="Cambria"/>
                <a:sym typeface="Cambria"/>
              </a:rPr>
              <a:t>What is “natural history of a disease”?   </a:t>
            </a:r>
            <a:endParaRPr b="1" sz="1800">
              <a:solidFill>
                <a:srgbClr val="75B1BD"/>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The natural history of disease is the course a disease takes in individual from </a:t>
            </a:r>
            <a:r>
              <a:rPr b="1" lang="en-US" sz="1200">
                <a:solidFill>
                  <a:schemeClr val="dk1"/>
                </a:solidFill>
                <a:latin typeface="Cambria"/>
                <a:ea typeface="Cambria"/>
                <a:cs typeface="Cambria"/>
                <a:sym typeface="Cambria"/>
              </a:rPr>
              <a:t>its pathological onset </a:t>
            </a:r>
            <a:r>
              <a:rPr lang="en-US" sz="1200">
                <a:solidFill>
                  <a:schemeClr val="dk1"/>
                </a:solidFill>
                <a:latin typeface="Cambria"/>
                <a:ea typeface="Cambria"/>
                <a:cs typeface="Cambria"/>
                <a:sym typeface="Cambria"/>
              </a:rPr>
              <a:t>(inception) until its eventual resolution through complete recovery or death.</a:t>
            </a:r>
            <a:br>
              <a:rPr lang="en-US" sz="1200">
                <a:solidFill>
                  <a:schemeClr val="dk1"/>
                </a:solidFill>
                <a:latin typeface="Cambria"/>
                <a:ea typeface="Cambria"/>
                <a:cs typeface="Cambria"/>
                <a:sym typeface="Cambria"/>
              </a:rPr>
            </a:br>
            <a:endParaRPr sz="1200">
              <a:solidFill>
                <a:schemeClr val="dk1"/>
              </a:solidFill>
              <a:latin typeface="Cambria"/>
              <a:ea typeface="Cambria"/>
              <a:cs typeface="Cambria"/>
              <a:sym typeface="Cambria"/>
            </a:endParaRPr>
          </a:p>
        </p:txBody>
      </p:sp>
      <p:sp>
        <p:nvSpPr>
          <p:cNvPr id="221" name="Google Shape;221;p29"/>
          <p:cNvSpPr/>
          <p:nvPr/>
        </p:nvSpPr>
        <p:spPr>
          <a:xfrm>
            <a:off x="671465" y="83778"/>
            <a:ext cx="417133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75B1BD"/>
                </a:solidFill>
                <a:latin typeface="Cambria"/>
                <a:ea typeface="Cambria"/>
                <a:cs typeface="Cambria"/>
                <a:sym typeface="Cambria"/>
              </a:rPr>
              <a:t>The differences between CNS and PNS</a:t>
            </a:r>
            <a:endParaRPr/>
          </a:p>
        </p:txBody>
      </p:sp>
      <p:graphicFrame>
        <p:nvGraphicFramePr>
          <p:cNvPr id="222" name="Google Shape;222;p29"/>
          <p:cNvGraphicFramePr/>
          <p:nvPr/>
        </p:nvGraphicFramePr>
        <p:xfrm>
          <a:off x="431699" y="1180022"/>
          <a:ext cx="3000000" cy="3000000"/>
        </p:xfrm>
        <a:graphic>
          <a:graphicData uri="http://schemas.openxmlformats.org/drawingml/2006/table">
            <a:tbl>
              <a:tblPr bandRow="1" firstRow="1">
                <a:noFill/>
                <a:tableStyleId>{0DC75DD7-BF7E-48BA-9F4E-F1279B37CCF5}</a:tableStyleId>
              </a:tblPr>
              <a:tblGrid>
                <a:gridCol w="3322700"/>
                <a:gridCol w="3322700"/>
              </a:tblGrid>
              <a:tr h="649750">
                <a:tc>
                  <a:txBody>
                    <a:bodyPr>
                      <a:noAutofit/>
                    </a:bodyPr>
                    <a:lstStyle/>
                    <a:p>
                      <a:pPr indent="0" lvl="0" marL="0" marR="0" rtl="0" algn="l">
                        <a:spcBef>
                          <a:spcPts val="0"/>
                        </a:spcBef>
                        <a:spcAft>
                          <a:spcPts val="0"/>
                        </a:spcAft>
                        <a:buNone/>
                      </a:pPr>
                      <a:r>
                        <a:t/>
                      </a:r>
                      <a:endParaRPr sz="1200">
                        <a:latin typeface="Cambria"/>
                        <a:ea typeface="Cambria"/>
                        <a:cs typeface="Cambria"/>
                        <a:sym typeface="Cambria"/>
                      </a:endParaRPr>
                    </a:p>
                    <a:p>
                      <a:pPr indent="0" lvl="0" marL="0" marR="0" rtl="0" algn="ctr">
                        <a:spcBef>
                          <a:spcPts val="0"/>
                        </a:spcBef>
                        <a:spcAft>
                          <a:spcPts val="0"/>
                        </a:spcAft>
                        <a:buNone/>
                      </a:pPr>
                      <a:r>
                        <a:rPr lang="en-US" sz="1800">
                          <a:latin typeface="Cambria"/>
                          <a:ea typeface="Cambria"/>
                          <a:cs typeface="Cambria"/>
                          <a:sym typeface="Cambria"/>
                        </a:rPr>
                        <a:t>Central nerves  (CNS</a:t>
                      </a:r>
                      <a:r>
                        <a:rPr lang="en-US" sz="1800">
                          <a:latin typeface="Cambria"/>
                          <a:ea typeface="Cambria"/>
                          <a:cs typeface="Cambria"/>
                          <a:sym typeface="Cambria"/>
                        </a:rPr>
                        <a:t> )</a:t>
                      </a:r>
                      <a:endParaRPr sz="1800">
                        <a:latin typeface="Cambria"/>
                        <a:ea typeface="Cambria"/>
                        <a:cs typeface="Cambria"/>
                        <a:sym typeface="Cambria"/>
                      </a:endParaRPr>
                    </a:p>
                  </a:txBody>
                  <a:tcPr marT="43175" marB="43175" marR="86350" marL="86350">
                    <a:solidFill>
                      <a:srgbClr val="A4CCD4"/>
                    </a:solidFill>
                  </a:tcPr>
                </a:tc>
                <a:tc>
                  <a:txBody>
                    <a:bodyPr>
                      <a:noAutofit/>
                    </a:bodyPr>
                    <a:lstStyle/>
                    <a:p>
                      <a:pPr indent="0" lvl="0" marL="0" marR="0" rtl="0" algn="l">
                        <a:spcBef>
                          <a:spcPts val="0"/>
                        </a:spcBef>
                        <a:spcAft>
                          <a:spcPts val="0"/>
                        </a:spcAft>
                        <a:buNone/>
                      </a:pPr>
                      <a:r>
                        <a:t/>
                      </a:r>
                      <a:endParaRPr sz="1200">
                        <a:latin typeface="Cambria"/>
                        <a:ea typeface="Cambria"/>
                        <a:cs typeface="Cambria"/>
                        <a:sym typeface="Cambria"/>
                      </a:endParaRPr>
                    </a:p>
                    <a:p>
                      <a:pPr indent="0" lvl="0" marL="0" marR="0" rtl="0" algn="ctr">
                        <a:spcBef>
                          <a:spcPts val="0"/>
                        </a:spcBef>
                        <a:spcAft>
                          <a:spcPts val="0"/>
                        </a:spcAft>
                        <a:buNone/>
                      </a:pPr>
                      <a:r>
                        <a:rPr lang="en-US" sz="1800">
                          <a:latin typeface="Cambria"/>
                          <a:ea typeface="Cambria"/>
                          <a:cs typeface="Cambria"/>
                          <a:sym typeface="Cambria"/>
                        </a:rPr>
                        <a:t>peripheral nerves ( PNS )</a:t>
                      </a:r>
                      <a:endParaRPr sz="1800">
                        <a:latin typeface="Cambria"/>
                        <a:ea typeface="Cambria"/>
                        <a:cs typeface="Cambria"/>
                        <a:sym typeface="Cambria"/>
                      </a:endParaRPr>
                    </a:p>
                  </a:txBody>
                  <a:tcPr marT="43175" marB="43175" marR="86350" marL="86350">
                    <a:solidFill>
                      <a:srgbClr val="D5E7EB"/>
                    </a:solidFill>
                  </a:tcPr>
                </a:tc>
              </a:tr>
              <a:tr h="554125">
                <a:tc>
                  <a:txBody>
                    <a:bodyPr>
                      <a:noAutofit/>
                    </a:bodyPr>
                    <a:lstStyle/>
                    <a:p>
                      <a:pPr indent="0" lvl="0" marL="0" marR="0" rtl="0" algn="l">
                        <a:spcBef>
                          <a:spcPts val="0"/>
                        </a:spcBef>
                        <a:spcAft>
                          <a:spcPts val="0"/>
                        </a:spcAft>
                        <a:buNone/>
                      </a:pPr>
                      <a:r>
                        <a:t/>
                      </a:r>
                      <a:endParaRPr sz="1200">
                        <a:latin typeface="Cambria"/>
                        <a:ea typeface="Cambria"/>
                        <a:cs typeface="Cambria"/>
                        <a:sym typeface="Cambria"/>
                      </a:endParaRPr>
                    </a:p>
                    <a:p>
                      <a:pPr indent="0" lvl="0" marL="0" marR="0" rtl="0" algn="ctr">
                        <a:spcBef>
                          <a:spcPts val="0"/>
                        </a:spcBef>
                        <a:spcAft>
                          <a:spcPts val="0"/>
                        </a:spcAft>
                        <a:buNone/>
                      </a:pPr>
                      <a:r>
                        <a:rPr lang="en-US" sz="1200">
                          <a:latin typeface="Cambria"/>
                          <a:ea typeface="Cambria"/>
                          <a:cs typeface="Cambria"/>
                          <a:sym typeface="Cambria"/>
                        </a:rPr>
                        <a:t>myelin is made by </a:t>
                      </a:r>
                      <a:r>
                        <a:rPr b="1" lang="en-US" sz="1200">
                          <a:latin typeface="Cambria"/>
                          <a:ea typeface="Cambria"/>
                          <a:cs typeface="Cambria"/>
                          <a:sym typeface="Cambria"/>
                        </a:rPr>
                        <a:t>oligodendrocytes</a:t>
                      </a:r>
                      <a:endParaRPr b="1" sz="1200">
                        <a:latin typeface="Cambria"/>
                        <a:ea typeface="Cambria"/>
                        <a:cs typeface="Cambria"/>
                        <a:sym typeface="Cambria"/>
                      </a:endParaRPr>
                    </a:p>
                  </a:txBody>
                  <a:tcPr marT="43175" marB="43175" marR="86350" marL="86350">
                    <a:solidFill>
                      <a:schemeClr val="lt1">
                        <a:alpha val="20000"/>
                      </a:schemeClr>
                    </a:solidFill>
                  </a:tcPr>
                </a:tc>
                <a:tc>
                  <a:txBody>
                    <a:bodyPr>
                      <a:noAutofit/>
                    </a:bodyPr>
                    <a:lstStyle/>
                    <a:p>
                      <a:pPr indent="0" lvl="0" marL="0" marR="0" rtl="0" algn="l">
                        <a:spcBef>
                          <a:spcPts val="0"/>
                        </a:spcBef>
                        <a:spcAft>
                          <a:spcPts val="0"/>
                        </a:spcAft>
                        <a:buNone/>
                      </a:pPr>
                      <a:r>
                        <a:t/>
                      </a:r>
                      <a:endParaRPr sz="1200">
                        <a:latin typeface="Cambria"/>
                        <a:ea typeface="Cambria"/>
                        <a:cs typeface="Cambria"/>
                        <a:sym typeface="Cambria"/>
                      </a:endParaRPr>
                    </a:p>
                    <a:p>
                      <a:pPr indent="0" lvl="0" marL="0" marR="0" rtl="0" algn="ctr">
                        <a:spcBef>
                          <a:spcPts val="0"/>
                        </a:spcBef>
                        <a:spcAft>
                          <a:spcPts val="0"/>
                        </a:spcAft>
                        <a:buNone/>
                      </a:pPr>
                      <a:r>
                        <a:rPr lang="en-US" sz="1200">
                          <a:latin typeface="Cambria"/>
                          <a:ea typeface="Cambria"/>
                          <a:cs typeface="Cambria"/>
                          <a:sym typeface="Cambria"/>
                        </a:rPr>
                        <a:t>myelin is made by </a:t>
                      </a:r>
                      <a:r>
                        <a:rPr b="1" lang="en-US" sz="1200">
                          <a:latin typeface="Cambria"/>
                          <a:ea typeface="Cambria"/>
                          <a:cs typeface="Cambria"/>
                          <a:sym typeface="Cambria"/>
                        </a:rPr>
                        <a:t>Schwann cells </a:t>
                      </a:r>
                      <a:endParaRPr b="1" sz="1200">
                        <a:latin typeface="Cambria"/>
                        <a:ea typeface="Cambria"/>
                        <a:cs typeface="Cambria"/>
                        <a:sym typeface="Cambria"/>
                      </a:endParaRPr>
                    </a:p>
                  </a:txBody>
                  <a:tcPr marT="43175" marB="43175" marR="86350" marL="86350">
                    <a:solidFill>
                      <a:schemeClr val="lt1">
                        <a:alpha val="20000"/>
                      </a:schemeClr>
                    </a:solidFill>
                  </a:tcPr>
                </a:tc>
              </a:tr>
              <a:tr h="554125">
                <a:tc>
                  <a:txBody>
                    <a:bodyPr>
                      <a:noAutofit/>
                    </a:bodyPr>
                    <a:lstStyle/>
                    <a:p>
                      <a:pPr indent="0" lvl="0" marL="0" marR="0" rtl="0" algn="ctr">
                        <a:spcBef>
                          <a:spcPts val="0"/>
                        </a:spcBef>
                        <a:spcAft>
                          <a:spcPts val="0"/>
                        </a:spcAft>
                        <a:buNone/>
                      </a:pPr>
                      <a:r>
                        <a:rPr lang="en-US" sz="1200">
                          <a:latin typeface="Cambria"/>
                          <a:ea typeface="Cambria"/>
                          <a:cs typeface="Cambria"/>
                          <a:sym typeface="Cambria"/>
                        </a:rPr>
                        <a:t>many internodes comes from </a:t>
                      </a:r>
                      <a:r>
                        <a:rPr lang="en-US" sz="1200">
                          <a:solidFill>
                            <a:srgbClr val="C00000"/>
                          </a:solidFill>
                          <a:latin typeface="Cambria"/>
                          <a:ea typeface="Cambria"/>
                          <a:cs typeface="Cambria"/>
                          <a:sym typeface="Cambria"/>
                        </a:rPr>
                        <a:t>a </a:t>
                      </a:r>
                      <a:r>
                        <a:rPr b="1" lang="en-US" sz="1200">
                          <a:solidFill>
                            <a:srgbClr val="C00000"/>
                          </a:solidFill>
                          <a:latin typeface="Cambria"/>
                          <a:ea typeface="Cambria"/>
                          <a:cs typeface="Cambria"/>
                          <a:sym typeface="Cambria"/>
                        </a:rPr>
                        <a:t>single</a:t>
                      </a:r>
                      <a:r>
                        <a:rPr lang="en-US" sz="1200">
                          <a:solidFill>
                            <a:srgbClr val="C00000"/>
                          </a:solidFill>
                          <a:latin typeface="Cambria"/>
                          <a:ea typeface="Cambria"/>
                          <a:cs typeface="Cambria"/>
                          <a:sym typeface="Cambria"/>
                        </a:rPr>
                        <a:t> </a:t>
                      </a:r>
                      <a:r>
                        <a:rPr lang="en-US" sz="1200">
                          <a:solidFill>
                            <a:schemeClr val="dk1"/>
                          </a:solidFill>
                          <a:latin typeface="Cambria"/>
                          <a:ea typeface="Cambria"/>
                          <a:cs typeface="Cambria"/>
                          <a:sym typeface="Cambria"/>
                        </a:rPr>
                        <a:t>oligodendrocyte </a:t>
                      </a:r>
                      <a:endParaRPr sz="1200">
                        <a:solidFill>
                          <a:schemeClr val="dk1"/>
                        </a:solidFill>
                        <a:latin typeface="Cambria"/>
                        <a:ea typeface="Cambria"/>
                        <a:cs typeface="Cambria"/>
                        <a:sym typeface="Cambria"/>
                      </a:endParaRPr>
                    </a:p>
                  </a:txBody>
                  <a:tcPr marT="43175" marB="43175" marR="86350" marL="86350"/>
                </a:tc>
                <a:tc>
                  <a:txBody>
                    <a:bodyPr>
                      <a:noAutofit/>
                    </a:bodyPr>
                    <a:lstStyle/>
                    <a:p>
                      <a:pPr indent="0" lvl="0" marL="0" marR="0" rtl="0" algn="ctr">
                        <a:spcBef>
                          <a:spcPts val="0"/>
                        </a:spcBef>
                        <a:spcAft>
                          <a:spcPts val="0"/>
                        </a:spcAft>
                        <a:buNone/>
                      </a:pPr>
                      <a:r>
                        <a:rPr lang="en-US" sz="1200">
                          <a:latin typeface="Cambria"/>
                          <a:ea typeface="Cambria"/>
                          <a:cs typeface="Cambria"/>
                          <a:sym typeface="Cambria"/>
                        </a:rPr>
                        <a:t>each cell contributes to only </a:t>
                      </a:r>
                      <a:r>
                        <a:rPr b="1" lang="en-US" sz="1200">
                          <a:solidFill>
                            <a:srgbClr val="C00000"/>
                          </a:solidFill>
                          <a:latin typeface="Cambria"/>
                          <a:ea typeface="Cambria"/>
                          <a:cs typeface="Cambria"/>
                          <a:sym typeface="Cambria"/>
                        </a:rPr>
                        <a:t>one</a:t>
                      </a:r>
                      <a:r>
                        <a:rPr lang="en-US" sz="1200">
                          <a:solidFill>
                            <a:srgbClr val="C00000"/>
                          </a:solidFill>
                          <a:latin typeface="Cambria"/>
                          <a:ea typeface="Cambria"/>
                          <a:cs typeface="Cambria"/>
                          <a:sym typeface="Cambria"/>
                        </a:rPr>
                        <a:t> </a:t>
                      </a:r>
                      <a:r>
                        <a:rPr lang="en-US" sz="1200">
                          <a:latin typeface="Cambria"/>
                          <a:ea typeface="Cambria"/>
                          <a:cs typeface="Cambria"/>
                          <a:sym typeface="Cambria"/>
                        </a:rPr>
                        <a:t>internode </a:t>
                      </a:r>
                      <a:endParaRPr sz="1200">
                        <a:latin typeface="Cambria"/>
                        <a:ea typeface="Cambria"/>
                        <a:cs typeface="Cambria"/>
                        <a:sym typeface="Cambria"/>
                      </a:endParaRPr>
                    </a:p>
                  </a:txBody>
                  <a:tcPr marT="43175" marB="43175" marR="86350" marL="86350"/>
                </a:tc>
              </a:tr>
            </a:tbl>
          </a:graphicData>
        </a:graphic>
      </p:graphicFrame>
      <p:graphicFrame>
        <p:nvGraphicFramePr>
          <p:cNvPr id="223" name="Google Shape;223;p29"/>
          <p:cNvGraphicFramePr/>
          <p:nvPr/>
        </p:nvGraphicFramePr>
        <p:xfrm>
          <a:off x="431699" y="2943353"/>
          <a:ext cx="3000000" cy="3000000"/>
        </p:xfrm>
        <a:graphic>
          <a:graphicData uri="http://schemas.openxmlformats.org/drawingml/2006/table">
            <a:tbl>
              <a:tblPr>
                <a:noFill/>
                <a:tableStyleId>{0DC75DD7-BF7E-48BA-9F4E-F1279B37CCF5}</a:tableStyleId>
              </a:tblPr>
              <a:tblGrid>
                <a:gridCol w="6645375"/>
              </a:tblGrid>
              <a:tr h="599700">
                <a:tc>
                  <a:txBody>
                    <a:bodyPr>
                      <a:noAutofit/>
                    </a:bodyPr>
                    <a:lstStyle/>
                    <a:p>
                      <a:pPr indent="0" lvl="0" marL="0" marR="0" rtl="0" algn="ctr">
                        <a:lnSpc>
                          <a:spcPct val="100000"/>
                        </a:lnSpc>
                        <a:spcBef>
                          <a:spcPts val="0"/>
                        </a:spcBef>
                        <a:spcAft>
                          <a:spcPts val="0"/>
                        </a:spcAft>
                        <a:buClr>
                          <a:schemeClr val="dk1"/>
                        </a:buClr>
                        <a:buSzPts val="1200"/>
                        <a:buFont typeface="Cambria"/>
                        <a:buNone/>
                      </a:pPr>
                      <a:r>
                        <a:rPr lang="en-US" sz="1200">
                          <a:latin typeface="Cambria"/>
                          <a:ea typeface="Cambria"/>
                          <a:cs typeface="Cambria"/>
                          <a:sym typeface="Cambria"/>
                        </a:rPr>
                        <a:t>*Most diseases of CNS myelin do not significantly involve the peripheral nerves, and vice versa </a:t>
                      </a:r>
                      <a:r>
                        <a:rPr b="1" lang="en-US" sz="1200">
                          <a:latin typeface="Cambria"/>
                          <a:ea typeface="Cambria"/>
                          <a:cs typeface="Cambria"/>
                          <a:sym typeface="Cambria"/>
                        </a:rPr>
                        <a:t>Why</a:t>
                      </a:r>
                      <a:r>
                        <a:rPr lang="en-US" sz="1200">
                          <a:latin typeface="Cambria"/>
                          <a:ea typeface="Cambria"/>
                          <a:cs typeface="Cambria"/>
                          <a:sym typeface="Cambria"/>
                        </a:rPr>
                        <a:t> </a:t>
                      </a:r>
                      <a:r>
                        <a:rPr b="0" lang="en-US" sz="1200">
                          <a:latin typeface="Cambria"/>
                          <a:ea typeface="Cambria"/>
                          <a:cs typeface="Cambria"/>
                          <a:sym typeface="Cambria"/>
                        </a:rPr>
                        <a:t>?</a:t>
                      </a:r>
                      <a:r>
                        <a:rPr lang="en-US" sz="1200">
                          <a:latin typeface="Cambria"/>
                          <a:ea typeface="Cambria"/>
                          <a:cs typeface="Cambria"/>
                          <a:sym typeface="Cambria"/>
                        </a:rPr>
                        <a:t> Because The specialized proteins and lipids are also different. </a:t>
                      </a:r>
                      <a:endParaRPr/>
                    </a:p>
                    <a:p>
                      <a:pPr indent="0" lvl="0" marL="0" marR="0" rtl="0" algn="ctr">
                        <a:spcBef>
                          <a:spcPts val="0"/>
                        </a:spcBef>
                        <a:spcAft>
                          <a:spcPts val="0"/>
                        </a:spcAft>
                        <a:buNone/>
                      </a:pPr>
                      <a:r>
                        <a:t/>
                      </a:r>
                      <a:endParaRPr sz="1200">
                        <a:latin typeface="Cambria"/>
                        <a:ea typeface="Cambria"/>
                        <a:cs typeface="Cambria"/>
                        <a:sym typeface="Cambria"/>
                      </a:endParaRPr>
                    </a:p>
                  </a:txBody>
                  <a:tcPr marT="43175" marB="43175" marR="86350" marL="863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24" name="Google Shape;224;p29"/>
          <p:cNvSpPr txBox="1"/>
          <p:nvPr/>
        </p:nvSpPr>
        <p:spPr>
          <a:xfrm>
            <a:off x="8207772" y="2556379"/>
            <a:ext cx="6721024" cy="908244"/>
          </a:xfrm>
          <a:prstGeom prst="rect">
            <a:avLst/>
          </a:prstGeom>
          <a:noFill/>
          <a:ln cap="flat" cmpd="sng" w="9525">
            <a:solidFill>
              <a:srgbClr val="A4CCD4"/>
            </a:solidFill>
            <a:prstDash val="lgDashDot"/>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mbria"/>
              <a:buNone/>
            </a:pPr>
            <a:r>
              <a:t/>
            </a:r>
            <a:endParaRPr sz="1200">
              <a:solidFill>
                <a:srgbClr val="999999"/>
              </a:solidFill>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r>
              <a:t/>
            </a:r>
            <a:endParaRPr sz="1200">
              <a:solidFill>
                <a:srgbClr val="999999"/>
              </a:solidFill>
              <a:latin typeface="Cambria"/>
              <a:ea typeface="Cambria"/>
              <a:cs typeface="Cambria"/>
              <a:sym typeface="Cambria"/>
            </a:endParaRPr>
          </a:p>
        </p:txBody>
      </p:sp>
      <p:sp>
        <p:nvSpPr>
          <p:cNvPr id="225" name="Google Shape;225;p29"/>
          <p:cNvSpPr/>
          <p:nvPr/>
        </p:nvSpPr>
        <p:spPr>
          <a:xfrm>
            <a:off x="104775" y="6647319"/>
            <a:ext cx="7422597" cy="2123658"/>
          </a:xfrm>
          <a:prstGeom prst="rect">
            <a:avLst/>
          </a:prstGeom>
          <a:no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A5A5A5"/>
                </a:solidFill>
                <a:latin typeface="Cambria"/>
                <a:ea typeface="Cambria"/>
                <a:cs typeface="Cambria"/>
                <a:sym typeface="Cambria"/>
              </a:rPr>
              <a:t>*What does that mean?​ ​ </a:t>
            </a:r>
            <a:r>
              <a:rPr lang="en-US" sz="1200">
                <a:solidFill>
                  <a:srgbClr val="A5A5A5"/>
                </a:solidFill>
                <a:latin typeface="Cambria"/>
                <a:ea typeface="Cambria"/>
                <a:cs typeface="Cambria"/>
                <a:sym typeface="Cambria"/>
              </a:rPr>
              <a:t>At the beginning of the disease symptoms will appear mild, then they will stop for a period of time (no symptoms = ​ Remission​ ). After that there will be residual symptoms (​ Relapses​ ) &amp; they will worsen because the CNS capacity for regeneration destructed myline is limited (also it Takes a long time for regenerate). </a:t>
            </a:r>
            <a:endParaRPr sz="1200">
              <a:solidFill>
                <a:srgbClr val="A5A5A5"/>
              </a:solidFill>
              <a:latin typeface="Cambria"/>
              <a:ea typeface="Cambria"/>
              <a:cs typeface="Cambria"/>
              <a:sym typeface="Cambria"/>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None/>
            </a:pPr>
            <a:r>
              <a:rPr lang="en-US" sz="1200">
                <a:solidFill>
                  <a:srgbClr val="A5A5A5"/>
                </a:solidFill>
                <a:latin typeface="Cambria"/>
                <a:ea typeface="Cambria"/>
                <a:cs typeface="Cambria"/>
                <a:sym typeface="Cambria"/>
              </a:rPr>
              <a:t>*So </a:t>
            </a:r>
            <a:r>
              <a:rPr lang="en-US" sz="1200">
                <a:solidFill>
                  <a:srgbClr val="999999"/>
                </a:solidFill>
                <a:latin typeface="Cambria"/>
                <a:ea typeface="Cambria"/>
                <a:cs typeface="Cambria"/>
                <a:sym typeface="Cambria"/>
              </a:rPr>
              <a:t>MS relapsing-remitting type cause damage for a certain amount of time the oligodendrocytes will fix the damage but it will not be healed completely,this cycle continues and the symptoms will get worse with time</a:t>
            </a:r>
            <a:endParaRPr sz="1200">
              <a:solidFill>
                <a:srgbClr val="999999"/>
              </a:solidFill>
              <a:latin typeface="Cambria"/>
              <a:ea typeface="Cambria"/>
              <a:cs typeface="Cambria"/>
              <a:sym typeface="Cambria"/>
            </a:endParaRPr>
          </a:p>
          <a:p>
            <a:pPr indent="0" lvl="0" marL="0" marR="0" rtl="0" algn="l">
              <a:spcBef>
                <a:spcPts val="0"/>
              </a:spcBef>
              <a:spcAft>
                <a:spcPts val="0"/>
              </a:spcAft>
              <a:buNone/>
            </a:pPr>
            <a:r>
              <a:t/>
            </a:r>
            <a:endParaRPr sz="1200">
              <a:solidFill>
                <a:schemeClr val="dk1"/>
              </a:solidFill>
              <a:latin typeface="Cambria"/>
              <a:ea typeface="Cambria"/>
              <a:cs typeface="Cambria"/>
              <a:sym typeface="Cambria"/>
            </a:endParaRPr>
          </a:p>
          <a:p>
            <a:pPr indent="0" lvl="0" marL="0" marR="0" rtl="1" algn="r">
              <a:spcBef>
                <a:spcPts val="0"/>
              </a:spcBef>
              <a:spcAft>
                <a:spcPts val="0"/>
              </a:spcAft>
              <a:buNone/>
            </a:pPr>
            <a:r>
              <a:rPr lang="en-US" sz="1200">
                <a:solidFill>
                  <a:srgbClr val="A5A5A5"/>
                </a:solidFill>
                <a:latin typeface="Cambria"/>
                <a:ea typeface="Cambria"/>
                <a:cs typeface="Cambria"/>
                <a:sym typeface="Cambria"/>
              </a:rPr>
              <a:t>* الشخص المصاب تظهر عليه اعراض متنوعه في بدايه الحاله تكون خفيفه ثم كل ما ترجع ترجع أقوى : مثل يبدأ عنده ضباب الرؤيا بعدها تختفي ويعيش كأنه ماعنده شيء ثم بعد فتره ترجع بأقوى! مثل حاله الضباب ترجع ومعها مثلاً صعوبه قويه بالنظر أو عرض جديد مثل صعوبه بالبلع</a:t>
            </a:r>
            <a:endParaRPr sz="1200">
              <a:solidFill>
                <a:srgbClr val="A5A5A5"/>
              </a:solidFill>
              <a:latin typeface="Cambria"/>
              <a:ea typeface="Cambria"/>
              <a:cs typeface="Cambria"/>
              <a:sym typeface="Cambria"/>
            </a:endParaRPr>
          </a:p>
          <a:p>
            <a:pPr indent="0" lvl="0" marL="0" marR="0" rtl="0" algn="l">
              <a:spcBef>
                <a:spcPts val="0"/>
              </a:spcBef>
              <a:spcAft>
                <a:spcPts val="0"/>
              </a:spcAft>
              <a:buNone/>
            </a:pPr>
            <a:r>
              <a:rPr lang="en-US" sz="1200">
                <a:solidFill>
                  <a:schemeClr val="dk1"/>
                </a:solidFill>
                <a:latin typeface="Cambria"/>
                <a:ea typeface="Cambria"/>
                <a:cs typeface="Cambria"/>
                <a:sym typeface="Cambria"/>
              </a:rPr>
              <a:t> </a:t>
            </a:r>
            <a:endParaRPr sz="1200">
              <a:solidFill>
                <a:schemeClr val="dk1"/>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30"/>
          <p:cNvPicPr preferRelativeResize="0"/>
          <p:nvPr/>
        </p:nvPicPr>
        <p:blipFill rotWithShape="1">
          <a:blip r:embed="rId3">
            <a:alphaModFix/>
          </a:blip>
          <a:srcRect b="0" l="0" r="0" t="0"/>
          <a:stretch/>
        </p:blipFill>
        <p:spPr>
          <a:xfrm>
            <a:off x="0" y="13001"/>
            <a:ext cx="7792345" cy="623875"/>
          </a:xfrm>
          <a:prstGeom prst="rect">
            <a:avLst/>
          </a:prstGeom>
          <a:noFill/>
          <a:ln>
            <a:noFill/>
          </a:ln>
        </p:spPr>
      </p:pic>
      <p:sp>
        <p:nvSpPr>
          <p:cNvPr id="232" name="Google Shape;232;p30"/>
          <p:cNvSpPr txBox="1"/>
          <p:nvPr/>
        </p:nvSpPr>
        <p:spPr>
          <a:xfrm>
            <a:off x="2318325" y="4779188"/>
            <a:ext cx="7014900" cy="689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50"/>
              </a:spcBef>
              <a:spcAft>
                <a:spcPts val="0"/>
              </a:spcAft>
              <a:buClr>
                <a:schemeClr val="dk1"/>
              </a:buClr>
              <a:buSzPts val="1100"/>
              <a:buFont typeface="Arial"/>
              <a:buNone/>
            </a:pPr>
            <a:r>
              <a:t/>
            </a:r>
            <a:endParaRPr b="1" sz="2040">
              <a:solidFill>
                <a:srgbClr val="75B1BD"/>
              </a:solidFill>
              <a:latin typeface="Cambria"/>
              <a:ea typeface="Cambria"/>
              <a:cs typeface="Cambria"/>
              <a:sym typeface="Cambria"/>
            </a:endParaRPr>
          </a:p>
        </p:txBody>
      </p:sp>
      <p:sp>
        <p:nvSpPr>
          <p:cNvPr id="233" name="Google Shape;233;p30"/>
          <p:cNvSpPr txBox="1"/>
          <p:nvPr/>
        </p:nvSpPr>
        <p:spPr>
          <a:xfrm>
            <a:off x="198780" y="892084"/>
            <a:ext cx="4425000" cy="485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5B1BD"/>
              </a:buClr>
              <a:buSzPts val="1800"/>
              <a:buFont typeface="Cambria"/>
              <a:buNone/>
            </a:pPr>
            <a:r>
              <a:rPr b="1" lang="en-US" sz="1800">
                <a:solidFill>
                  <a:srgbClr val="75B1BD"/>
                </a:solidFill>
                <a:latin typeface="Cambria"/>
                <a:ea typeface="Cambria"/>
                <a:cs typeface="Cambria"/>
                <a:sym typeface="Cambria"/>
              </a:rPr>
              <a:t>#Two broad groups:</a:t>
            </a:r>
            <a:endParaRPr b="1" sz="1800">
              <a:solidFill>
                <a:srgbClr val="75B1BD"/>
              </a:solidFill>
              <a:latin typeface="Cambria"/>
              <a:ea typeface="Cambria"/>
              <a:cs typeface="Cambria"/>
              <a:sym typeface="Cambria"/>
            </a:endParaRPr>
          </a:p>
        </p:txBody>
      </p:sp>
      <p:graphicFrame>
        <p:nvGraphicFramePr>
          <p:cNvPr id="234" name="Google Shape;234;p30"/>
          <p:cNvGraphicFramePr/>
          <p:nvPr/>
        </p:nvGraphicFramePr>
        <p:xfrm>
          <a:off x="198780" y="1530895"/>
          <a:ext cx="3000000" cy="3000000"/>
        </p:xfrm>
        <a:graphic>
          <a:graphicData uri="http://schemas.openxmlformats.org/drawingml/2006/table">
            <a:tbl>
              <a:tblPr>
                <a:noFill/>
                <a:tableStyleId>{0DC75DD7-BF7E-48BA-9F4E-F1279B37CCF5}</a:tableStyleId>
              </a:tblPr>
              <a:tblGrid>
                <a:gridCol w="3627775"/>
                <a:gridCol w="3627775"/>
              </a:tblGrid>
              <a:tr h="850650">
                <a:tc>
                  <a:txBody>
                    <a:bodyPr>
                      <a:noAutofit/>
                    </a:bodyPr>
                    <a:lstStyle/>
                    <a:p>
                      <a:pPr indent="0" lvl="0" marL="0" marR="0" rtl="0" algn="ctr">
                        <a:spcBef>
                          <a:spcPts val="0"/>
                        </a:spcBef>
                        <a:spcAft>
                          <a:spcPts val="0"/>
                        </a:spcAft>
                        <a:buClr>
                          <a:schemeClr val="dk1"/>
                        </a:buClr>
                        <a:buSzPts val="1800"/>
                        <a:buFont typeface="Cambria"/>
                        <a:buNone/>
                      </a:pPr>
                      <a:r>
                        <a:rPr b="1" lang="en-US" sz="1800">
                          <a:latin typeface="Cambria"/>
                          <a:ea typeface="Cambria"/>
                          <a:cs typeface="Cambria"/>
                          <a:sym typeface="Cambria"/>
                        </a:rPr>
                        <a:t>Demyelinating diseases of the CNS</a:t>
                      </a:r>
                      <a:endParaRPr b="1" sz="1800">
                        <a:latin typeface="Cambria"/>
                        <a:ea typeface="Cambria"/>
                        <a:cs typeface="Cambria"/>
                        <a:sym typeface="Cambria"/>
                      </a:endParaRPr>
                    </a:p>
                  </a:txBody>
                  <a:tcPr marT="91425" marB="91425" marR="91425" marL="91425">
                    <a:solidFill>
                      <a:srgbClr val="DAF2EC"/>
                    </a:solidFill>
                  </a:tcPr>
                </a:tc>
                <a:tc>
                  <a:txBody>
                    <a:bodyPr>
                      <a:noAutofit/>
                    </a:bodyPr>
                    <a:lstStyle/>
                    <a:p>
                      <a:pPr indent="0" lvl="0" marL="0" marR="0" rtl="0" algn="ctr">
                        <a:spcBef>
                          <a:spcPts val="0"/>
                        </a:spcBef>
                        <a:spcAft>
                          <a:spcPts val="0"/>
                        </a:spcAft>
                        <a:buClr>
                          <a:schemeClr val="dk1"/>
                        </a:buClr>
                        <a:buSzPts val="1800"/>
                        <a:buFont typeface="Cambria"/>
                        <a:buNone/>
                      </a:pPr>
                      <a:r>
                        <a:rPr b="1" lang="en-US" sz="1800">
                          <a:latin typeface="Cambria"/>
                          <a:ea typeface="Cambria"/>
                          <a:cs typeface="Cambria"/>
                          <a:sym typeface="Cambria"/>
                        </a:rPr>
                        <a:t>Dysmyelinating diseases of the CNS</a:t>
                      </a:r>
                      <a:endParaRPr b="1" sz="1800">
                        <a:latin typeface="Cambria"/>
                        <a:ea typeface="Cambria"/>
                        <a:cs typeface="Cambria"/>
                        <a:sym typeface="Cambria"/>
                      </a:endParaRPr>
                    </a:p>
                  </a:txBody>
                  <a:tcPr marT="91425" marB="91425" marR="91425" marL="91425">
                    <a:solidFill>
                      <a:srgbClr val="A4CCD4"/>
                    </a:solidFill>
                  </a:tcPr>
                </a:tc>
              </a:tr>
              <a:tr h="2339325">
                <a:tc>
                  <a:txBody>
                    <a:bodyPr>
                      <a:noAutofit/>
                    </a:bodyPr>
                    <a:lstStyle/>
                    <a:p>
                      <a:pPr indent="0" lvl="0" marL="0" marR="0" rtl="0" algn="l">
                        <a:spcBef>
                          <a:spcPts val="0"/>
                        </a:spcBef>
                        <a:spcAft>
                          <a:spcPts val="0"/>
                        </a:spcAft>
                        <a:buClr>
                          <a:schemeClr val="dk1"/>
                        </a:buClr>
                        <a:buSzPts val="1200"/>
                        <a:buFont typeface="Cambria"/>
                        <a:buNone/>
                      </a:pPr>
                      <a:r>
                        <a:rPr lang="en-US" sz="1200">
                          <a:latin typeface="Cambria"/>
                          <a:ea typeface="Cambria"/>
                          <a:cs typeface="Cambria"/>
                          <a:sym typeface="Cambria"/>
                        </a:rPr>
                        <a:t>• </a:t>
                      </a:r>
                      <a:r>
                        <a:rPr lang="en-US" sz="1200">
                          <a:solidFill>
                            <a:srgbClr val="FF0000"/>
                          </a:solidFill>
                          <a:latin typeface="Cambria"/>
                          <a:ea typeface="Cambria"/>
                          <a:cs typeface="Cambria"/>
                          <a:sym typeface="Cambria"/>
                        </a:rPr>
                        <a:t>acquired</a:t>
                      </a:r>
                      <a:r>
                        <a:rPr lang="en-US" sz="1200">
                          <a:latin typeface="Cambria"/>
                          <a:ea typeface="Cambria"/>
                          <a:cs typeface="Cambria"/>
                          <a:sym typeface="Cambria"/>
                        </a:rPr>
                        <a:t> conditions characterized by </a:t>
                      </a:r>
                      <a:r>
                        <a:rPr lang="en-US" sz="1200">
                          <a:solidFill>
                            <a:srgbClr val="FF0000"/>
                          </a:solidFill>
                          <a:latin typeface="Cambria"/>
                          <a:ea typeface="Cambria"/>
                          <a:cs typeface="Cambria"/>
                          <a:sym typeface="Cambria"/>
                        </a:rPr>
                        <a:t>preferential damage to previously normal myelin.</a:t>
                      </a:r>
                      <a:endParaRPr sz="1200">
                        <a:solidFill>
                          <a:srgbClr val="FF0000"/>
                        </a:solidFill>
                        <a:latin typeface="Cambria"/>
                        <a:ea typeface="Cambria"/>
                        <a:cs typeface="Cambria"/>
                        <a:sym typeface="Cambria"/>
                      </a:endParaRPr>
                    </a:p>
                    <a:p>
                      <a:pPr indent="0" lvl="0" marL="0" marR="0" rtl="0" algn="l">
                        <a:spcBef>
                          <a:spcPts val="0"/>
                        </a:spcBef>
                        <a:spcAft>
                          <a:spcPts val="0"/>
                        </a:spcAft>
                        <a:buClr>
                          <a:srgbClr val="FF0000"/>
                        </a:buClr>
                        <a:buSzPts val="1200"/>
                        <a:buFont typeface="Cambria"/>
                        <a:buNone/>
                      </a:pPr>
                      <a:br>
                        <a:rPr lang="en-US" sz="1200">
                          <a:solidFill>
                            <a:srgbClr val="FF0000"/>
                          </a:solidFill>
                          <a:latin typeface="Cambria"/>
                          <a:ea typeface="Cambria"/>
                          <a:cs typeface="Cambria"/>
                          <a:sym typeface="Cambria"/>
                        </a:rPr>
                      </a:br>
                      <a:r>
                        <a:rPr lang="en-US" sz="1200">
                          <a:latin typeface="Cambria"/>
                          <a:ea typeface="Cambria"/>
                          <a:cs typeface="Cambria"/>
                          <a:sym typeface="Cambria"/>
                        </a:rPr>
                        <a:t>• commonly result from immune-mediated injury.</a:t>
                      </a:r>
                      <a:endParaRPr sz="1200">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br>
                        <a:rPr lang="en-US" sz="1200">
                          <a:latin typeface="Cambria"/>
                          <a:ea typeface="Cambria"/>
                          <a:cs typeface="Cambria"/>
                          <a:sym typeface="Cambria"/>
                        </a:rPr>
                      </a:br>
                      <a:r>
                        <a:rPr lang="en-US" sz="1200">
                          <a:latin typeface="Cambria"/>
                          <a:ea typeface="Cambria"/>
                          <a:cs typeface="Cambria"/>
                          <a:sym typeface="Cambria"/>
                        </a:rPr>
                        <a:t>• also viral infection of oligodendrocytes as in progressive multifocal </a:t>
                      </a:r>
                      <a:r>
                        <a:rPr lang="en-US" sz="1200">
                          <a:solidFill>
                            <a:srgbClr val="FF0000"/>
                          </a:solidFill>
                          <a:latin typeface="Cambria"/>
                          <a:ea typeface="Cambria"/>
                          <a:cs typeface="Cambria"/>
                          <a:sym typeface="Cambria"/>
                        </a:rPr>
                        <a:t>leukoencephalopathy</a:t>
                      </a:r>
                      <a:r>
                        <a:rPr lang="en-US" sz="1200">
                          <a:latin typeface="Cambria"/>
                          <a:ea typeface="Cambria"/>
                          <a:cs typeface="Cambria"/>
                          <a:sym typeface="Cambria"/>
                        </a:rPr>
                        <a:t>.</a:t>
                      </a:r>
                      <a:endParaRPr sz="1200">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br>
                        <a:rPr lang="en-US" sz="1200">
                          <a:latin typeface="Cambria"/>
                          <a:ea typeface="Cambria"/>
                          <a:cs typeface="Cambria"/>
                          <a:sym typeface="Cambria"/>
                        </a:rPr>
                      </a:br>
                      <a:r>
                        <a:rPr lang="en-US" sz="1200">
                          <a:latin typeface="Cambria"/>
                          <a:ea typeface="Cambria"/>
                          <a:cs typeface="Cambria"/>
                          <a:sym typeface="Cambria"/>
                        </a:rPr>
                        <a:t>• drugs and other toxic agents.</a:t>
                      </a:r>
                      <a:endParaRPr sz="1200">
                        <a:latin typeface="Cambria"/>
                        <a:ea typeface="Cambria"/>
                        <a:cs typeface="Cambria"/>
                        <a:sym typeface="Cambria"/>
                      </a:endParaRPr>
                    </a:p>
                  </a:txBody>
                  <a:tcPr marT="91425" marB="91425" marR="91425" marL="91425"/>
                </a:tc>
                <a:tc>
                  <a:txBody>
                    <a:bodyPr>
                      <a:noAutofit/>
                    </a:bodyPr>
                    <a:lstStyle/>
                    <a:p>
                      <a:pPr indent="0" lvl="0" marL="0" marR="0" rtl="0" algn="l">
                        <a:spcBef>
                          <a:spcPts val="0"/>
                        </a:spcBef>
                        <a:spcAft>
                          <a:spcPts val="0"/>
                        </a:spcAft>
                        <a:buClr>
                          <a:schemeClr val="dk1"/>
                        </a:buClr>
                        <a:buSzPts val="1200"/>
                        <a:buFont typeface="Cambria"/>
                        <a:buNone/>
                      </a:pPr>
                      <a:r>
                        <a:rPr lang="en-US" sz="1200">
                          <a:latin typeface="Cambria"/>
                          <a:ea typeface="Cambria"/>
                          <a:cs typeface="Cambria"/>
                          <a:sym typeface="Cambria"/>
                        </a:rPr>
                        <a:t>• myelin is </a:t>
                      </a:r>
                      <a:r>
                        <a:rPr b="1" lang="en-US" sz="1200" u="sng">
                          <a:solidFill>
                            <a:srgbClr val="FF0000"/>
                          </a:solidFill>
                          <a:latin typeface="Cambria"/>
                          <a:ea typeface="Cambria"/>
                          <a:cs typeface="Cambria"/>
                          <a:sym typeface="Cambria"/>
                        </a:rPr>
                        <a:t>not</a:t>
                      </a:r>
                      <a:r>
                        <a:rPr lang="en-US" sz="1200">
                          <a:solidFill>
                            <a:srgbClr val="FF0000"/>
                          </a:solidFill>
                          <a:latin typeface="Cambria"/>
                          <a:ea typeface="Cambria"/>
                          <a:cs typeface="Cambria"/>
                          <a:sym typeface="Cambria"/>
                        </a:rPr>
                        <a:t> formed properly or has abnormal turnover kinetics.</a:t>
                      </a:r>
                      <a:endParaRPr sz="1200">
                        <a:solidFill>
                          <a:srgbClr val="FF0000"/>
                        </a:solidFill>
                        <a:latin typeface="Cambria"/>
                        <a:ea typeface="Cambria"/>
                        <a:cs typeface="Cambria"/>
                        <a:sym typeface="Cambria"/>
                      </a:endParaRPr>
                    </a:p>
                    <a:p>
                      <a:pPr indent="0" lvl="0" marL="0" marR="0" rtl="0" algn="l">
                        <a:spcBef>
                          <a:spcPts val="0"/>
                        </a:spcBef>
                        <a:spcAft>
                          <a:spcPts val="0"/>
                        </a:spcAft>
                        <a:buClr>
                          <a:srgbClr val="FF0000"/>
                        </a:buClr>
                        <a:buSzPts val="1200"/>
                        <a:buFont typeface="Cambria"/>
                        <a:buNone/>
                      </a:pPr>
                      <a:br>
                        <a:rPr lang="en-US" sz="1200">
                          <a:solidFill>
                            <a:srgbClr val="FF0000"/>
                          </a:solidFill>
                          <a:latin typeface="Cambria"/>
                          <a:ea typeface="Cambria"/>
                          <a:cs typeface="Cambria"/>
                          <a:sym typeface="Cambria"/>
                        </a:rPr>
                      </a:br>
                      <a:r>
                        <a:rPr lang="en-US" sz="1200">
                          <a:latin typeface="Cambria"/>
                          <a:ea typeface="Cambria"/>
                          <a:cs typeface="Cambria"/>
                          <a:sym typeface="Cambria"/>
                        </a:rPr>
                        <a:t>• associated with mutations affecting the </a:t>
                      </a:r>
                      <a:r>
                        <a:rPr lang="en-US" sz="1200">
                          <a:solidFill>
                            <a:srgbClr val="FF0000"/>
                          </a:solidFill>
                          <a:latin typeface="Cambria"/>
                          <a:ea typeface="Cambria"/>
                          <a:cs typeface="Cambria"/>
                          <a:sym typeface="Cambria"/>
                        </a:rPr>
                        <a:t>proteins</a:t>
                      </a:r>
                      <a:r>
                        <a:rPr lang="en-US" sz="1200">
                          <a:latin typeface="Cambria"/>
                          <a:ea typeface="Cambria"/>
                          <a:cs typeface="Cambria"/>
                          <a:sym typeface="Cambria"/>
                        </a:rPr>
                        <a:t> required for formation of normal myelin or in mutations that affect the synthesis or degradation of myelin lipids.</a:t>
                      </a:r>
                      <a:endParaRPr sz="1200">
                        <a:latin typeface="Cambria"/>
                        <a:ea typeface="Cambria"/>
                        <a:cs typeface="Cambria"/>
                        <a:sym typeface="Cambria"/>
                      </a:endParaRPr>
                    </a:p>
                    <a:p>
                      <a:pPr indent="0" lvl="0" marL="0" marR="0" rtl="0" algn="l">
                        <a:spcBef>
                          <a:spcPts val="0"/>
                        </a:spcBef>
                        <a:spcAft>
                          <a:spcPts val="0"/>
                        </a:spcAft>
                        <a:buClr>
                          <a:schemeClr val="dk1"/>
                        </a:buClr>
                        <a:buSzPts val="1200"/>
                        <a:buFont typeface="Cambria"/>
                        <a:buNone/>
                      </a:pPr>
                      <a:br>
                        <a:rPr lang="en-US" sz="1200">
                          <a:latin typeface="Cambria"/>
                          <a:ea typeface="Cambria"/>
                          <a:cs typeface="Cambria"/>
                          <a:sym typeface="Cambria"/>
                        </a:rPr>
                      </a:br>
                      <a:r>
                        <a:rPr lang="en-US" sz="1200">
                          <a:latin typeface="Cambria"/>
                          <a:ea typeface="Cambria"/>
                          <a:cs typeface="Cambria"/>
                          <a:sym typeface="Cambria"/>
                        </a:rPr>
                        <a:t>• the other general term for these diseases is </a:t>
                      </a:r>
                      <a:r>
                        <a:rPr lang="en-US" sz="1200">
                          <a:solidFill>
                            <a:srgbClr val="FF0000"/>
                          </a:solidFill>
                          <a:latin typeface="Cambria"/>
                          <a:ea typeface="Cambria"/>
                          <a:cs typeface="Cambria"/>
                          <a:sym typeface="Cambria"/>
                        </a:rPr>
                        <a:t>leukodystrophy</a:t>
                      </a:r>
                      <a:r>
                        <a:rPr lang="en-US" sz="1200">
                          <a:latin typeface="Cambria"/>
                          <a:ea typeface="Cambria"/>
                          <a:cs typeface="Cambria"/>
                          <a:sym typeface="Cambria"/>
                        </a:rPr>
                        <a:t>.</a:t>
                      </a:r>
                      <a:endParaRPr sz="1200">
                        <a:latin typeface="Cambria"/>
                        <a:ea typeface="Cambria"/>
                        <a:cs typeface="Cambria"/>
                        <a:sym typeface="Cambria"/>
                      </a:endParaRPr>
                    </a:p>
                  </a:txBody>
                  <a:tcPr marT="91425" marB="91425" marR="91425" marL="91425"/>
                </a:tc>
              </a:tr>
            </a:tbl>
          </a:graphicData>
        </a:graphic>
      </p:graphicFrame>
      <p:sp>
        <p:nvSpPr>
          <p:cNvPr id="235" name="Google Shape;235;p30"/>
          <p:cNvSpPr txBox="1"/>
          <p:nvPr/>
        </p:nvSpPr>
        <p:spPr>
          <a:xfrm>
            <a:off x="0" y="5681043"/>
            <a:ext cx="7239900" cy="1141800"/>
          </a:xfrm>
          <a:prstGeom prst="rect">
            <a:avLst/>
          </a:prstGeom>
          <a:noFill/>
          <a:ln>
            <a:noFill/>
          </a:ln>
        </p:spPr>
        <p:txBody>
          <a:bodyPr anchorCtr="0" anchor="t" bIns="91425" lIns="91425" spcFirstLastPara="1" rIns="91425" wrap="square" tIns="91425">
            <a:noAutofit/>
          </a:bodyPr>
          <a:lstStyle/>
          <a:p>
            <a:pPr indent="-304800" lvl="0" marL="457200" marR="0" rtl="0" algn="l">
              <a:spcBef>
                <a:spcPts val="0"/>
              </a:spcBef>
              <a:spcAft>
                <a:spcPts val="0"/>
              </a:spcAft>
              <a:buClr>
                <a:schemeClr val="dk1"/>
              </a:buClr>
              <a:buSzPts val="1200"/>
              <a:buFont typeface="Cambria"/>
              <a:buChar char="★"/>
            </a:pPr>
            <a:r>
              <a:rPr b="1" lang="en-US" sz="1200">
                <a:solidFill>
                  <a:schemeClr val="dk1"/>
                </a:solidFill>
                <a:latin typeface="Cambria"/>
                <a:ea typeface="Cambria"/>
                <a:cs typeface="Cambria"/>
                <a:sym typeface="Cambria"/>
              </a:rPr>
              <a:t>What is it ?</a:t>
            </a:r>
            <a:r>
              <a:rPr lang="en-US" sz="1200">
                <a:solidFill>
                  <a:schemeClr val="dk1"/>
                </a:solidFill>
                <a:latin typeface="Cambria"/>
                <a:ea typeface="Cambria"/>
                <a:cs typeface="Cambria"/>
                <a:sym typeface="Cambria"/>
              </a:rPr>
              <a:t> Multiple Sclerosis  is an autoimmune demyelinating disorder characterized by</a:t>
            </a:r>
            <a:r>
              <a:rPr lang="en-US" sz="1200">
                <a:solidFill>
                  <a:srgbClr val="FF0000"/>
                </a:solidFill>
                <a:latin typeface="Cambria"/>
                <a:ea typeface="Cambria"/>
                <a:cs typeface="Cambria"/>
                <a:sym typeface="Cambria"/>
              </a:rPr>
              <a:t> distinct episodes</a:t>
            </a:r>
            <a:r>
              <a:rPr lang="en-US" sz="1200">
                <a:solidFill>
                  <a:schemeClr val="dk1"/>
                </a:solidFill>
                <a:latin typeface="Cambria"/>
                <a:ea typeface="Cambria"/>
                <a:cs typeface="Cambria"/>
                <a:sym typeface="Cambria"/>
              </a:rPr>
              <a:t> of neurologic deficits, separated in time, attributable to white matter lesions that are separated in space.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p:txBody>
      </p:sp>
      <p:sp>
        <p:nvSpPr>
          <p:cNvPr id="236" name="Google Shape;236;p30"/>
          <p:cNvSpPr txBox="1"/>
          <p:nvPr/>
        </p:nvSpPr>
        <p:spPr>
          <a:xfrm>
            <a:off x="198780" y="5153276"/>
            <a:ext cx="6758700" cy="414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#Multiple sclerosis:</a:t>
            </a:r>
            <a:endParaRPr b="1" sz="2000">
              <a:solidFill>
                <a:srgbClr val="76A5AF"/>
              </a:solidFill>
              <a:latin typeface="Cambria"/>
              <a:ea typeface="Cambria"/>
              <a:cs typeface="Cambria"/>
              <a:sym typeface="Cambria"/>
            </a:endParaRPr>
          </a:p>
        </p:txBody>
      </p:sp>
      <p:sp>
        <p:nvSpPr>
          <p:cNvPr id="237" name="Google Shape;237;p30"/>
          <p:cNvSpPr/>
          <p:nvPr/>
        </p:nvSpPr>
        <p:spPr>
          <a:xfrm>
            <a:off x="433650" y="6575062"/>
            <a:ext cx="6905100" cy="624000"/>
          </a:xfrm>
          <a:prstGeom prst="roundRect">
            <a:avLst>
              <a:gd fmla="val 16667" name="adj"/>
            </a:avLst>
          </a:prstGeom>
          <a:solidFill>
            <a:srgbClr val="F7FAFB"/>
          </a:solidFill>
          <a:ln cap="flat" cmpd="sng" w="28575">
            <a:solidFill>
              <a:srgbClr val="75B1BD"/>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a:t>
            </a:r>
            <a:r>
              <a:rPr b="1" lang="en-US" sz="1200" u="sng">
                <a:solidFill>
                  <a:schemeClr val="dk1"/>
                </a:solidFill>
                <a:latin typeface="Cambria"/>
                <a:ea typeface="Cambria"/>
                <a:cs typeface="Cambria"/>
                <a:sym typeface="Cambria"/>
              </a:rPr>
              <a:t>Prevalence </a:t>
            </a:r>
            <a:r>
              <a:rPr lang="en-US" sz="1200">
                <a:solidFill>
                  <a:schemeClr val="dk1"/>
                </a:solidFill>
                <a:latin typeface="Cambria"/>
                <a:ea typeface="Cambria"/>
                <a:cs typeface="Cambria"/>
                <a:sym typeface="Cambria"/>
              </a:rPr>
              <a:t>: The most common demyelinating disorders (prevalence of 1 per 1000 persons in most of the United States and Europe).</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p:txBody>
      </p:sp>
      <p:sp>
        <p:nvSpPr>
          <p:cNvPr id="238" name="Google Shape;238;p30"/>
          <p:cNvSpPr/>
          <p:nvPr/>
        </p:nvSpPr>
        <p:spPr>
          <a:xfrm>
            <a:off x="433650" y="7575281"/>
            <a:ext cx="6905100" cy="624000"/>
          </a:xfrm>
          <a:prstGeom prst="roundRect">
            <a:avLst>
              <a:gd fmla="val 16667" name="adj"/>
            </a:avLst>
          </a:prstGeom>
          <a:solidFill>
            <a:srgbClr val="F7FAFB"/>
          </a:solidFill>
          <a:ln cap="flat" cmpd="sng" w="28575">
            <a:solidFill>
              <a:srgbClr val="75B1BD"/>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a:t>
            </a:r>
            <a:r>
              <a:rPr b="1" lang="en-US" sz="1200" u="sng">
                <a:solidFill>
                  <a:schemeClr val="dk1"/>
                </a:solidFill>
                <a:latin typeface="Cambria"/>
                <a:ea typeface="Cambria"/>
                <a:cs typeface="Cambria"/>
                <a:sym typeface="Cambria"/>
              </a:rPr>
              <a:t>Incidence:  </a:t>
            </a:r>
            <a:r>
              <a:rPr lang="en-US" sz="1200">
                <a:solidFill>
                  <a:schemeClr val="dk1"/>
                </a:solidFill>
                <a:latin typeface="Cambria"/>
                <a:ea typeface="Cambria"/>
                <a:cs typeface="Cambria"/>
                <a:sym typeface="Cambria"/>
              </a:rPr>
              <a:t>It becomes clinically apparent at </a:t>
            </a:r>
            <a:r>
              <a:rPr b="1" lang="en-US" sz="1200">
                <a:solidFill>
                  <a:srgbClr val="C00000"/>
                </a:solidFill>
                <a:latin typeface="Cambria"/>
                <a:ea typeface="Cambria"/>
                <a:cs typeface="Cambria"/>
                <a:sym typeface="Cambria"/>
              </a:rPr>
              <a:t>any age</a:t>
            </a:r>
            <a:r>
              <a:rPr lang="en-US" sz="1200">
                <a:solidFill>
                  <a:srgbClr val="C00000"/>
                </a:solidFill>
                <a:latin typeface="Cambria"/>
                <a:ea typeface="Cambria"/>
                <a:cs typeface="Cambria"/>
                <a:sym typeface="Cambria"/>
              </a:rPr>
              <a:t>, </a:t>
            </a:r>
            <a:r>
              <a:rPr lang="en-US" sz="1200">
                <a:solidFill>
                  <a:schemeClr val="dk1"/>
                </a:solidFill>
                <a:latin typeface="Cambria"/>
                <a:ea typeface="Cambria"/>
                <a:cs typeface="Cambria"/>
                <a:sym typeface="Cambria"/>
              </a:rPr>
              <a:t>although onset in childhood or after age 50 years is relatively rare. </a:t>
            </a:r>
            <a:r>
              <a:rPr b="1" lang="en-US" sz="1200">
                <a:solidFill>
                  <a:srgbClr val="C00000"/>
                </a:solidFill>
                <a:latin typeface="Cambria"/>
                <a:ea typeface="Cambria"/>
                <a:cs typeface="Cambria"/>
                <a:sym typeface="Cambria"/>
              </a:rPr>
              <a:t>Women are affected twice as often as men</a:t>
            </a:r>
            <a:r>
              <a:rPr lang="en-US" sz="1200">
                <a:solidFill>
                  <a:srgbClr val="A5A5A5"/>
                </a:solidFill>
                <a:latin typeface="Cambria"/>
                <a:ea typeface="Cambria"/>
                <a:cs typeface="Cambria"/>
                <a:sym typeface="Cambria"/>
              </a:rPr>
              <a:t>.   * د. ماريا : لو عندنا توأم و اكتشفنا ان واحد منهم مصاب الثاني عنده احتماليه 150% يكون فيه المرض بس ما اكتشفنا! وراح تظهر له الاعراض بعدين </a:t>
            </a:r>
            <a:endParaRPr sz="1200">
              <a:solidFill>
                <a:srgbClr val="A5A5A5"/>
              </a:solidFill>
              <a:latin typeface="Cambria"/>
              <a:ea typeface="Cambria"/>
              <a:cs typeface="Cambria"/>
              <a:sym typeface="Cambria"/>
            </a:endParaRPr>
          </a:p>
          <a:p>
            <a:pPr indent="0" lvl="0" marL="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p:txBody>
      </p:sp>
      <p:sp>
        <p:nvSpPr>
          <p:cNvPr id="239" name="Google Shape;239;p30"/>
          <p:cNvSpPr/>
          <p:nvPr/>
        </p:nvSpPr>
        <p:spPr>
          <a:xfrm>
            <a:off x="720587" y="865"/>
            <a:ext cx="7379804"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rgbClr val="75B1BD"/>
                </a:solidFill>
                <a:latin typeface="Cambria"/>
                <a:ea typeface="Cambria"/>
                <a:cs typeface="Cambria"/>
                <a:sym typeface="Cambria"/>
              </a:rPr>
              <a:t>#Primary Demyelinating disease general classification:</a:t>
            </a:r>
            <a:endParaRPr/>
          </a:p>
        </p:txBody>
      </p:sp>
      <p:sp>
        <p:nvSpPr>
          <p:cNvPr id="240" name="Google Shape;240;p30"/>
          <p:cNvSpPr/>
          <p:nvPr/>
        </p:nvSpPr>
        <p:spPr>
          <a:xfrm>
            <a:off x="198780" y="4272944"/>
            <a:ext cx="510871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A5A5A5"/>
                </a:solidFill>
                <a:latin typeface="Cambria"/>
                <a:ea typeface="Cambria"/>
                <a:cs typeface="Cambria"/>
                <a:sym typeface="Cambria"/>
              </a:rPr>
              <a:t>*Once normal myelin, then it’s damaged</a:t>
            </a:r>
            <a:endParaRPr/>
          </a:p>
        </p:txBody>
      </p:sp>
      <p:sp>
        <p:nvSpPr>
          <p:cNvPr id="241" name="Google Shape;241;p30"/>
          <p:cNvSpPr/>
          <p:nvPr/>
        </p:nvSpPr>
        <p:spPr>
          <a:xfrm>
            <a:off x="3826563" y="4375444"/>
            <a:ext cx="38862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A5A5A5"/>
                </a:solidFill>
                <a:latin typeface="Cambria"/>
                <a:ea typeface="Cambria"/>
                <a:cs typeface="Cambria"/>
                <a:sym typeface="Cambria"/>
              </a:rPr>
              <a:t>*The myelin itself is abnormal. “Genetic or familial” </a:t>
            </a:r>
            <a:endParaRPr sz="1200">
              <a:solidFill>
                <a:srgbClr val="A5A5A5"/>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31"/>
          <p:cNvPicPr preferRelativeResize="0"/>
          <p:nvPr/>
        </p:nvPicPr>
        <p:blipFill rotWithShape="1">
          <a:blip r:embed="rId3">
            <a:alphaModFix/>
          </a:blip>
          <a:srcRect b="258419" l="0" r="0" t="-258419"/>
          <a:stretch/>
        </p:blipFill>
        <p:spPr>
          <a:xfrm>
            <a:off x="0" y="0"/>
            <a:ext cx="7772400" cy="623887"/>
          </a:xfrm>
          <a:prstGeom prst="rect">
            <a:avLst/>
          </a:prstGeom>
          <a:noFill/>
          <a:ln>
            <a:noFill/>
          </a:ln>
        </p:spPr>
      </p:pic>
      <p:pic>
        <p:nvPicPr>
          <p:cNvPr id="247" name="Google Shape;247;p31"/>
          <p:cNvPicPr preferRelativeResize="0"/>
          <p:nvPr/>
        </p:nvPicPr>
        <p:blipFill rotWithShape="1">
          <a:blip r:embed="rId4">
            <a:alphaModFix/>
          </a:blip>
          <a:srcRect b="0" l="0" r="0" t="0"/>
          <a:stretch/>
        </p:blipFill>
        <p:spPr>
          <a:xfrm>
            <a:off x="0" y="13001"/>
            <a:ext cx="7792345" cy="623875"/>
          </a:xfrm>
          <a:prstGeom prst="rect">
            <a:avLst/>
          </a:prstGeom>
          <a:noFill/>
          <a:ln>
            <a:noFill/>
          </a:ln>
        </p:spPr>
      </p:pic>
      <p:sp>
        <p:nvSpPr>
          <p:cNvPr id="248" name="Google Shape;248;p31"/>
          <p:cNvSpPr txBox="1"/>
          <p:nvPr/>
        </p:nvSpPr>
        <p:spPr>
          <a:xfrm>
            <a:off x="690500" y="104638"/>
            <a:ext cx="6758700" cy="414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5B1BD"/>
              </a:buClr>
              <a:buSzPts val="2000"/>
              <a:buFont typeface="Cambria"/>
              <a:buNone/>
            </a:pPr>
            <a:r>
              <a:rPr b="1" lang="en-US" sz="2000">
                <a:solidFill>
                  <a:srgbClr val="75B1BD"/>
                </a:solidFill>
                <a:latin typeface="Cambria"/>
                <a:ea typeface="Cambria"/>
                <a:cs typeface="Cambria"/>
                <a:sym typeface="Cambria"/>
              </a:rPr>
              <a:t>#Multiple sclerosis:</a:t>
            </a:r>
            <a:endParaRPr b="1" sz="2000">
              <a:solidFill>
                <a:srgbClr val="75B1BD"/>
              </a:solidFill>
              <a:latin typeface="Cambria"/>
              <a:ea typeface="Cambria"/>
              <a:cs typeface="Cambria"/>
              <a:sym typeface="Cambria"/>
            </a:endParaRPr>
          </a:p>
        </p:txBody>
      </p:sp>
      <p:sp>
        <p:nvSpPr>
          <p:cNvPr id="249" name="Google Shape;249;p31"/>
          <p:cNvSpPr txBox="1"/>
          <p:nvPr/>
        </p:nvSpPr>
        <p:spPr>
          <a:xfrm>
            <a:off x="-64264" y="861368"/>
            <a:ext cx="7599619" cy="859522"/>
          </a:xfrm>
          <a:prstGeom prst="rect">
            <a:avLst/>
          </a:prstGeom>
          <a:noFill/>
          <a:ln>
            <a:noFill/>
          </a:ln>
        </p:spPr>
        <p:txBody>
          <a:bodyPr anchorCtr="0" anchor="t" bIns="91425" lIns="91425" spcFirstLastPara="1" rIns="91425" wrap="square" tIns="91425">
            <a:noAutofit/>
          </a:bodyPr>
          <a:lstStyle/>
          <a:p>
            <a:pPr indent="-304800" lvl="0" marL="457200" marR="0" rtl="0" algn="l">
              <a:lnSpc>
                <a:spcPct val="90000"/>
              </a:lnSpc>
              <a:spcBef>
                <a:spcPts val="90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In most individuals with MS the illness shows </a:t>
            </a:r>
            <a:r>
              <a:rPr b="1" lang="en-US" sz="1200" u="sng">
                <a:solidFill>
                  <a:schemeClr val="dk1"/>
                </a:solidFill>
                <a:latin typeface="Cambria"/>
                <a:ea typeface="Cambria"/>
                <a:cs typeface="Cambria"/>
                <a:sym typeface="Cambria"/>
              </a:rPr>
              <a:t>relapsing and remitting</a:t>
            </a:r>
            <a:r>
              <a:rPr lang="en-US" sz="1200">
                <a:solidFill>
                  <a:schemeClr val="dk1"/>
                </a:solidFill>
                <a:latin typeface="Cambria"/>
                <a:ea typeface="Cambria"/>
                <a:cs typeface="Cambria"/>
                <a:sym typeface="Cambria"/>
              </a:rPr>
              <a:t> episodes of neurologic deficits. </a:t>
            </a:r>
            <a:r>
              <a:rPr lang="en-US" sz="1200">
                <a:solidFill>
                  <a:srgbClr val="FF0000"/>
                </a:solidFill>
                <a:latin typeface="Cambria"/>
                <a:ea typeface="Cambria"/>
                <a:cs typeface="Cambria"/>
                <a:sym typeface="Cambria"/>
              </a:rPr>
              <a:t>The frequency of relapses tends to decrease during the course of the illness</a:t>
            </a:r>
            <a:r>
              <a:rPr lang="en-US" sz="1200">
                <a:solidFill>
                  <a:schemeClr val="dk1"/>
                </a:solidFill>
                <a:latin typeface="Cambria"/>
                <a:ea typeface="Cambria"/>
                <a:cs typeface="Cambria"/>
                <a:sym typeface="Cambria"/>
              </a:rPr>
              <a:t>, but there is a steady neurologic deterioration in a subset of patients.</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p:txBody>
      </p:sp>
      <p:sp>
        <p:nvSpPr>
          <p:cNvPr id="250" name="Google Shape;250;p31"/>
          <p:cNvSpPr txBox="1"/>
          <p:nvPr/>
        </p:nvSpPr>
        <p:spPr>
          <a:xfrm>
            <a:off x="514025" y="1784248"/>
            <a:ext cx="6588349" cy="823298"/>
          </a:xfrm>
          <a:prstGeom prst="rect">
            <a:avLst/>
          </a:prstGeom>
          <a:noFill/>
          <a:ln cap="flat" cmpd="sng" w="9525">
            <a:solidFill>
              <a:srgbClr val="75B1BD"/>
            </a:solidFill>
            <a:prstDash val="dashDot"/>
            <a:round/>
            <a:headEnd len="sm" w="sm" type="none"/>
            <a:tailEnd len="sm" w="sm" type="none"/>
          </a:ln>
        </p:spPr>
        <p:txBody>
          <a:bodyPr anchorCtr="0" anchor="t" bIns="91425" lIns="91425" spcFirstLastPara="1" rIns="91425" wrap="square" tIns="91425">
            <a:noAutofit/>
          </a:bodyPr>
          <a:lstStyle/>
          <a:p>
            <a:pPr indent="0" lvl="0" marL="0" marR="0" rtl="1" algn="just">
              <a:lnSpc>
                <a:spcPct val="115000"/>
              </a:lnSpc>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 •</a:t>
            </a:r>
            <a:r>
              <a:rPr lang="en-US" sz="1200">
                <a:solidFill>
                  <a:srgbClr val="A6A6A6"/>
                </a:solidFill>
                <a:latin typeface="Cambria"/>
                <a:ea typeface="Cambria"/>
                <a:cs typeface="Cambria"/>
                <a:sym typeface="Cambria"/>
              </a:rPr>
              <a:t>ايش يعني هذا الكلام ؟ الإنتكاسات تقل كل ما ٌتقدم بالعمر لكن مع كل انتكاسة تتدهور حالة المريض أكثر من قبل</a:t>
            </a:r>
            <a:endParaRPr sz="1200">
              <a:solidFill>
                <a:srgbClr val="A6A6A6"/>
              </a:solidFill>
              <a:latin typeface="Cambria"/>
              <a:ea typeface="Cambria"/>
              <a:cs typeface="Cambria"/>
              <a:sym typeface="Cambria"/>
            </a:endParaRPr>
          </a:p>
          <a:p>
            <a:pPr indent="0" lvl="0" marL="0" marR="0" rtl="0" algn="just">
              <a:lnSpc>
                <a:spcPct val="115000"/>
              </a:lnSpc>
              <a:spcBef>
                <a:spcPts val="0"/>
              </a:spcBef>
              <a:spcAft>
                <a:spcPts val="0"/>
              </a:spcAft>
              <a:buClr>
                <a:schemeClr val="dk1"/>
              </a:buClr>
              <a:buSzPts val="1100"/>
              <a:buFont typeface="Arial"/>
              <a:buNone/>
            </a:pPr>
            <a:r>
              <a:rPr lang="en-US" sz="1200">
                <a:solidFill>
                  <a:srgbClr val="A6A6A6"/>
                </a:solidFill>
                <a:latin typeface="Cambria"/>
                <a:ea typeface="Cambria"/>
                <a:cs typeface="Cambria"/>
                <a:sym typeface="Cambria"/>
              </a:rPr>
              <a:t>     -  Relapsing: attack by lymphocyte.                       	</a:t>
            </a:r>
            <a:endParaRPr sz="1200">
              <a:solidFill>
                <a:srgbClr val="A6A6A6"/>
              </a:solidFill>
              <a:latin typeface="Cambria"/>
              <a:ea typeface="Cambria"/>
              <a:cs typeface="Cambria"/>
              <a:sym typeface="Cambria"/>
            </a:endParaRPr>
          </a:p>
          <a:p>
            <a:pPr indent="0" lvl="0" marL="0" marR="0" rtl="0" algn="just">
              <a:lnSpc>
                <a:spcPct val="115000"/>
              </a:lnSpc>
              <a:spcBef>
                <a:spcPts val="0"/>
              </a:spcBef>
              <a:spcAft>
                <a:spcPts val="0"/>
              </a:spcAft>
              <a:buClr>
                <a:schemeClr val="dk1"/>
              </a:buClr>
              <a:buSzPts val="1100"/>
              <a:buFont typeface="Arial"/>
              <a:buNone/>
            </a:pPr>
            <a:r>
              <a:rPr lang="en-US" sz="1200">
                <a:solidFill>
                  <a:srgbClr val="A6A6A6"/>
                </a:solidFill>
                <a:latin typeface="Cambria"/>
                <a:ea typeface="Cambria"/>
                <a:cs typeface="Cambria"/>
                <a:sym typeface="Cambria"/>
              </a:rPr>
              <a:t>      Remitting: regeneration by the body (renewing of myelin). </a:t>
            </a:r>
            <a:endParaRPr sz="1200">
              <a:solidFill>
                <a:srgbClr val="A6A6A6"/>
              </a:solidFill>
              <a:latin typeface="Cambria"/>
              <a:ea typeface="Cambria"/>
              <a:cs typeface="Cambria"/>
              <a:sym typeface="Cambria"/>
            </a:endParaRPr>
          </a:p>
          <a:p>
            <a:pPr indent="0" lvl="0" marL="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p:txBody>
      </p:sp>
      <p:pic>
        <p:nvPicPr>
          <p:cNvPr id="251" name="Google Shape;251;p31"/>
          <p:cNvPicPr preferRelativeResize="0"/>
          <p:nvPr/>
        </p:nvPicPr>
        <p:blipFill rotWithShape="1">
          <a:blip r:embed="rId5">
            <a:alphaModFix/>
          </a:blip>
          <a:srcRect b="32755" l="6026" r="1815" t="33973"/>
          <a:stretch/>
        </p:blipFill>
        <p:spPr>
          <a:xfrm>
            <a:off x="974891" y="2825639"/>
            <a:ext cx="5666616" cy="1694647"/>
          </a:xfrm>
          <a:prstGeom prst="rect">
            <a:avLst/>
          </a:prstGeom>
          <a:noFill/>
          <a:ln cap="flat" cmpd="sng" w="28575">
            <a:solidFill>
              <a:schemeClr val="dk2"/>
            </a:solidFill>
            <a:prstDash val="dashDot"/>
            <a:round/>
            <a:headEnd len="sm" w="sm" type="none"/>
            <a:tailEnd len="sm" w="sm" type="none"/>
          </a:ln>
        </p:spPr>
      </p:pic>
      <p:sp>
        <p:nvSpPr>
          <p:cNvPr id="252" name="Google Shape;252;p31"/>
          <p:cNvSpPr txBox="1"/>
          <p:nvPr/>
        </p:nvSpPr>
        <p:spPr>
          <a:xfrm>
            <a:off x="1612287" y="2890786"/>
            <a:ext cx="1104300" cy="414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999999"/>
              </a:buClr>
              <a:buSzPts val="1800"/>
              <a:buFont typeface="Cambria"/>
              <a:buNone/>
            </a:pPr>
            <a:r>
              <a:rPr lang="en-US" sz="1800">
                <a:solidFill>
                  <a:srgbClr val="999999"/>
                </a:solidFill>
                <a:latin typeface="Cambria"/>
                <a:ea typeface="Cambria"/>
                <a:cs typeface="Cambria"/>
                <a:sym typeface="Cambria"/>
              </a:rPr>
              <a:t>Extra</a:t>
            </a:r>
            <a:endParaRPr sz="1800">
              <a:solidFill>
                <a:srgbClr val="999999"/>
              </a:solidFill>
              <a:latin typeface="Cambria"/>
              <a:ea typeface="Cambria"/>
              <a:cs typeface="Cambria"/>
              <a:sym typeface="Cambria"/>
            </a:endParaRPr>
          </a:p>
        </p:txBody>
      </p:sp>
      <p:sp>
        <p:nvSpPr>
          <p:cNvPr id="253" name="Google Shape;253;p31"/>
          <p:cNvSpPr txBox="1"/>
          <p:nvPr/>
        </p:nvSpPr>
        <p:spPr>
          <a:xfrm>
            <a:off x="-64264" y="7541119"/>
            <a:ext cx="7772400" cy="1145196"/>
          </a:xfrm>
          <a:prstGeom prst="rect">
            <a:avLst/>
          </a:prstGeom>
          <a:noFill/>
          <a:ln>
            <a:noFill/>
          </a:ln>
        </p:spPr>
        <p:txBody>
          <a:bodyPr anchorCtr="0" anchor="t" bIns="91425" lIns="91425" spcFirstLastPara="1" rIns="91425" wrap="square" tIns="91425">
            <a:noAutofit/>
          </a:bodyPr>
          <a:lstStyle/>
          <a:p>
            <a:pPr indent="-304800" lvl="0" marL="457200" marR="0" rtl="0" algn="l">
              <a:spcBef>
                <a:spcPts val="0"/>
              </a:spcBef>
              <a:spcAft>
                <a:spcPts val="0"/>
              </a:spcAft>
              <a:buClr>
                <a:schemeClr val="dk1"/>
              </a:buClr>
              <a:buSzPts val="1200"/>
              <a:buFont typeface="Cambria"/>
              <a:buChar char="★"/>
            </a:pPr>
            <a:r>
              <a:rPr b="1" lang="en-US" sz="1200">
                <a:solidFill>
                  <a:schemeClr val="dk1"/>
                </a:solidFill>
                <a:latin typeface="Cambria"/>
                <a:ea typeface="Cambria"/>
                <a:cs typeface="Cambria"/>
                <a:sym typeface="Cambria"/>
              </a:rPr>
              <a:t>How ?</a:t>
            </a:r>
            <a:r>
              <a:rPr lang="en-US" sz="1200">
                <a:solidFill>
                  <a:schemeClr val="dk1"/>
                </a:solidFill>
                <a:latin typeface="Cambria"/>
                <a:ea typeface="Cambria"/>
                <a:cs typeface="Cambria"/>
                <a:sym typeface="Cambria"/>
              </a:rPr>
              <a:t> These factors results in a loss of tolerance of self proteins (antigen) ​ → Antigen presenting Cell comes and activates T cells, mainly Th1 and Th17 → ​ T cell cross BBB​ ​ → ​</a:t>
            </a:r>
            <a:r>
              <a:rPr lang="en-US" sz="1200">
                <a:solidFill>
                  <a:srgbClr val="FF0000"/>
                </a:solidFill>
                <a:latin typeface="Cambria"/>
                <a:ea typeface="Cambria"/>
                <a:cs typeface="Cambria"/>
                <a:sym typeface="Cambria"/>
              </a:rPr>
              <a:t> Type IV hypersensitivity </a:t>
            </a:r>
            <a:r>
              <a:rPr lang="en-US" sz="1200">
                <a:solidFill>
                  <a:schemeClr val="dk1"/>
                </a:solidFill>
                <a:latin typeface="Cambria"/>
                <a:ea typeface="Cambria"/>
                <a:cs typeface="Cambria"/>
                <a:sym typeface="Cambria"/>
              </a:rPr>
              <a:t>→  ​ infiltrate of ​ ​ lymphocytes, macrophages by IFN-γ ,B Cells and plasma cells produce antibody​ ​ → ​ demyelination. Some injury to the axons themselves does occur sometimes. </a:t>
            </a:r>
            <a:endParaRPr sz="1200">
              <a:solidFill>
                <a:schemeClr val="dk1"/>
              </a:solidFill>
              <a:latin typeface="Cambria"/>
              <a:ea typeface="Cambria"/>
              <a:cs typeface="Cambria"/>
              <a:sym typeface="Cambria"/>
            </a:endParaRPr>
          </a:p>
          <a:p>
            <a:pPr indent="0" lvl="0" marL="45720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45720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p:txBody>
      </p:sp>
      <p:pic>
        <p:nvPicPr>
          <p:cNvPr id="254" name="Google Shape;254;p31"/>
          <p:cNvPicPr preferRelativeResize="0"/>
          <p:nvPr/>
        </p:nvPicPr>
        <p:blipFill rotWithShape="1">
          <a:blip r:embed="rId4">
            <a:alphaModFix/>
          </a:blip>
          <a:srcRect b="0" l="0" r="0" t="0"/>
          <a:stretch/>
        </p:blipFill>
        <p:spPr>
          <a:xfrm>
            <a:off x="0" y="4812091"/>
            <a:ext cx="7772400" cy="631289"/>
          </a:xfrm>
          <a:prstGeom prst="rect">
            <a:avLst/>
          </a:prstGeom>
          <a:noFill/>
          <a:ln>
            <a:noFill/>
          </a:ln>
        </p:spPr>
      </p:pic>
      <p:sp>
        <p:nvSpPr>
          <p:cNvPr id="255" name="Google Shape;255;p31"/>
          <p:cNvSpPr txBox="1"/>
          <p:nvPr/>
        </p:nvSpPr>
        <p:spPr>
          <a:xfrm>
            <a:off x="-387955" y="4812091"/>
            <a:ext cx="4123500" cy="6240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#Pathogenesis:</a:t>
            </a:r>
            <a:endParaRPr b="1" sz="2000">
              <a:solidFill>
                <a:srgbClr val="76A5AF"/>
              </a:solidFill>
              <a:latin typeface="Cambria"/>
              <a:ea typeface="Cambria"/>
              <a:cs typeface="Cambria"/>
              <a:sym typeface="Cambria"/>
            </a:endParaRPr>
          </a:p>
        </p:txBody>
      </p:sp>
      <p:grpSp>
        <p:nvGrpSpPr>
          <p:cNvPr id="256" name="Google Shape;256;p31"/>
          <p:cNvGrpSpPr/>
          <p:nvPr/>
        </p:nvGrpSpPr>
        <p:grpSpPr>
          <a:xfrm>
            <a:off x="818050" y="5964334"/>
            <a:ext cx="5517661" cy="1230302"/>
            <a:chOff x="928" y="420485"/>
            <a:chExt cx="5517661" cy="1230302"/>
          </a:xfrm>
        </p:grpSpPr>
        <p:sp>
          <p:nvSpPr>
            <p:cNvPr id="257" name="Google Shape;257;p31"/>
            <p:cNvSpPr/>
            <p:nvPr/>
          </p:nvSpPr>
          <p:spPr>
            <a:xfrm>
              <a:off x="928" y="420485"/>
              <a:ext cx="1230302" cy="1230302"/>
            </a:xfrm>
            <a:prstGeom prst="ellipse">
              <a:avLst/>
            </a:prstGeom>
            <a:solidFill>
              <a:srgbClr val="DDECE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txBox="1"/>
            <p:nvPr/>
          </p:nvSpPr>
          <p:spPr>
            <a:xfrm>
              <a:off x="181102" y="600659"/>
              <a:ext cx="869954" cy="86995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en-US" sz="1200">
                  <a:solidFill>
                    <a:schemeClr val="dk1"/>
                  </a:solidFill>
                  <a:latin typeface="Cambria"/>
                  <a:ea typeface="Cambria"/>
                  <a:cs typeface="Cambria"/>
                  <a:sym typeface="Cambria"/>
                </a:rPr>
                <a:t>environmental factors</a:t>
              </a:r>
              <a:endParaRPr b="1" sz="1200">
                <a:solidFill>
                  <a:schemeClr val="dk1"/>
                </a:solidFill>
                <a:latin typeface="Cambria"/>
                <a:ea typeface="Cambria"/>
                <a:cs typeface="Cambria"/>
                <a:sym typeface="Cambria"/>
              </a:endParaRPr>
            </a:p>
          </p:txBody>
        </p:sp>
        <p:sp>
          <p:nvSpPr>
            <p:cNvPr id="259" name="Google Shape;259;p31"/>
            <p:cNvSpPr/>
            <p:nvPr/>
          </p:nvSpPr>
          <p:spPr>
            <a:xfrm>
              <a:off x="1331131" y="678849"/>
              <a:ext cx="713575" cy="713575"/>
            </a:xfrm>
            <a:prstGeom prst="mathPlus">
              <a:avLst>
                <a:gd fmla="val 23520" name="adj1"/>
              </a:avLst>
            </a:prstGeom>
            <a:solidFill>
              <a:srgbClr val="D5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txBox="1"/>
            <p:nvPr/>
          </p:nvSpPr>
          <p:spPr>
            <a:xfrm>
              <a:off x="1425715" y="951720"/>
              <a:ext cx="524407" cy="1678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200">
                <a:solidFill>
                  <a:schemeClr val="lt1"/>
                </a:solidFill>
                <a:latin typeface="Cambria"/>
                <a:ea typeface="Cambria"/>
                <a:cs typeface="Cambria"/>
                <a:sym typeface="Cambria"/>
              </a:endParaRPr>
            </a:p>
          </p:txBody>
        </p:sp>
        <p:sp>
          <p:nvSpPr>
            <p:cNvPr id="261" name="Google Shape;261;p31"/>
            <p:cNvSpPr/>
            <p:nvPr/>
          </p:nvSpPr>
          <p:spPr>
            <a:xfrm>
              <a:off x="2144608" y="420485"/>
              <a:ext cx="1230302" cy="1230302"/>
            </a:xfrm>
            <a:prstGeom prst="ellipse">
              <a:avLst/>
            </a:prstGeom>
            <a:solidFill>
              <a:srgbClr val="DAF2E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txBox="1"/>
            <p:nvPr/>
          </p:nvSpPr>
          <p:spPr>
            <a:xfrm>
              <a:off x="2324782" y="600659"/>
              <a:ext cx="869954" cy="86995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b="1" lang="en-US" sz="1200">
                  <a:solidFill>
                    <a:schemeClr val="dk1"/>
                  </a:solidFill>
                  <a:latin typeface="Cambria"/>
                  <a:ea typeface="Cambria"/>
                  <a:cs typeface="Cambria"/>
                  <a:sym typeface="Cambria"/>
                </a:rPr>
                <a:t>genetic factors </a:t>
              </a:r>
              <a:endParaRPr b="1" sz="1200">
                <a:solidFill>
                  <a:schemeClr val="dk1"/>
                </a:solidFill>
                <a:latin typeface="Cambria"/>
                <a:ea typeface="Cambria"/>
                <a:cs typeface="Cambria"/>
                <a:sym typeface="Cambria"/>
              </a:endParaRPr>
            </a:p>
          </p:txBody>
        </p:sp>
        <p:sp>
          <p:nvSpPr>
            <p:cNvPr id="263" name="Google Shape;263;p31"/>
            <p:cNvSpPr/>
            <p:nvPr/>
          </p:nvSpPr>
          <p:spPr>
            <a:xfrm>
              <a:off x="3474811" y="678849"/>
              <a:ext cx="713575" cy="713575"/>
            </a:xfrm>
            <a:prstGeom prst="mathEqual">
              <a:avLst>
                <a:gd fmla="val 23520" name="adj1"/>
                <a:gd fmla="val 11760" name="adj2"/>
              </a:avLst>
            </a:prstGeom>
            <a:solidFill>
              <a:srgbClr val="D5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txBox="1"/>
            <p:nvPr/>
          </p:nvSpPr>
          <p:spPr>
            <a:xfrm>
              <a:off x="3569395" y="825845"/>
              <a:ext cx="524407" cy="41958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100">
                <a:solidFill>
                  <a:schemeClr val="lt1"/>
                </a:solidFill>
                <a:latin typeface="Cambria"/>
                <a:ea typeface="Cambria"/>
                <a:cs typeface="Cambria"/>
                <a:sym typeface="Cambria"/>
              </a:endParaRPr>
            </a:p>
          </p:txBody>
        </p:sp>
        <p:sp>
          <p:nvSpPr>
            <p:cNvPr id="265" name="Google Shape;265;p31"/>
            <p:cNvSpPr/>
            <p:nvPr/>
          </p:nvSpPr>
          <p:spPr>
            <a:xfrm>
              <a:off x="4288287" y="420485"/>
              <a:ext cx="1230302" cy="1230302"/>
            </a:xfrm>
            <a:prstGeom prst="ellipse">
              <a:avLst/>
            </a:prstGeom>
            <a:solidFill>
              <a:srgbClr val="75B1BD"/>
            </a:solidFill>
            <a:ln cap="flat" cmpd="sng" w="12700">
              <a:solidFill>
                <a:srgbClr val="7DB6C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1"/>
            <p:cNvSpPr txBox="1"/>
            <p:nvPr/>
          </p:nvSpPr>
          <p:spPr>
            <a:xfrm>
              <a:off x="4468461" y="600659"/>
              <a:ext cx="869954" cy="869954"/>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lang="en-US" sz="1050">
                  <a:solidFill>
                    <a:schemeClr val="dk1"/>
                  </a:solidFill>
                  <a:latin typeface="Cambria"/>
                  <a:ea typeface="Cambria"/>
                  <a:cs typeface="Cambria"/>
                  <a:sym typeface="Cambria"/>
                </a:rPr>
                <a:t>Like other autoimmune diseases, MS is believed to be caused by a combination of </a:t>
              </a:r>
              <a:endParaRPr sz="1050">
                <a:solidFill>
                  <a:schemeClr val="dk1"/>
                </a:solidFill>
                <a:latin typeface="Cambria"/>
                <a:ea typeface="Cambria"/>
                <a:cs typeface="Cambria"/>
                <a:sym typeface="Cambri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id="271" name="Google Shape;271;p32"/>
          <p:cNvPicPr preferRelativeResize="0"/>
          <p:nvPr/>
        </p:nvPicPr>
        <p:blipFill rotWithShape="1">
          <a:blip r:embed="rId3">
            <a:alphaModFix/>
          </a:blip>
          <a:srcRect b="258419" l="0" r="0" t="-258419"/>
          <a:stretch/>
        </p:blipFill>
        <p:spPr>
          <a:xfrm>
            <a:off x="0" y="0"/>
            <a:ext cx="7772400" cy="623887"/>
          </a:xfrm>
          <a:prstGeom prst="rect">
            <a:avLst/>
          </a:prstGeom>
          <a:noFill/>
          <a:ln>
            <a:noFill/>
          </a:ln>
        </p:spPr>
      </p:pic>
      <p:pic>
        <p:nvPicPr>
          <p:cNvPr id="272" name="Google Shape;272;p32"/>
          <p:cNvPicPr preferRelativeResize="0"/>
          <p:nvPr/>
        </p:nvPicPr>
        <p:blipFill rotWithShape="1">
          <a:blip r:embed="rId4">
            <a:alphaModFix/>
          </a:blip>
          <a:srcRect b="0" l="0" r="0" t="0"/>
          <a:stretch/>
        </p:blipFill>
        <p:spPr>
          <a:xfrm>
            <a:off x="0" y="13001"/>
            <a:ext cx="7792345" cy="623875"/>
          </a:xfrm>
          <a:prstGeom prst="rect">
            <a:avLst/>
          </a:prstGeom>
          <a:noFill/>
          <a:ln>
            <a:noFill/>
          </a:ln>
        </p:spPr>
      </p:pic>
      <p:sp>
        <p:nvSpPr>
          <p:cNvPr id="273" name="Google Shape;273;p32"/>
          <p:cNvSpPr txBox="1"/>
          <p:nvPr/>
        </p:nvSpPr>
        <p:spPr>
          <a:xfrm>
            <a:off x="915000" y="62788"/>
            <a:ext cx="5942400" cy="498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Pathogenesis</a:t>
            </a:r>
            <a:endParaRPr b="1" sz="2000">
              <a:solidFill>
                <a:srgbClr val="76A5AF"/>
              </a:solidFill>
              <a:latin typeface="Cambria"/>
              <a:ea typeface="Cambria"/>
              <a:cs typeface="Cambria"/>
              <a:sym typeface="Cambria"/>
            </a:endParaRPr>
          </a:p>
        </p:txBody>
      </p:sp>
      <p:sp>
        <p:nvSpPr>
          <p:cNvPr id="274" name="Google Shape;274;p32"/>
          <p:cNvSpPr txBox="1"/>
          <p:nvPr/>
        </p:nvSpPr>
        <p:spPr>
          <a:xfrm>
            <a:off x="329100" y="1975463"/>
            <a:ext cx="7114200" cy="313800"/>
          </a:xfrm>
          <a:prstGeom prst="rect">
            <a:avLst/>
          </a:prstGeom>
          <a:noFill/>
          <a:ln>
            <a:noFill/>
          </a:ln>
        </p:spPr>
        <p:txBody>
          <a:bodyPr anchorCtr="0" anchor="t" bIns="91425" lIns="91425" spcFirstLastPara="1" rIns="91425" wrap="square" tIns="91425">
            <a:noAutofit/>
          </a:bodyPr>
          <a:lstStyle/>
          <a:p>
            <a:pPr indent="0" lvl="0" marL="0" marR="0" rtl="1" algn="just">
              <a:lnSpc>
                <a:spcPct val="115000"/>
              </a:lnSpc>
              <a:spcBef>
                <a:spcPts val="0"/>
              </a:spcBef>
              <a:spcAft>
                <a:spcPts val="0"/>
              </a:spcAft>
              <a:buClr>
                <a:schemeClr val="dk1"/>
              </a:buClr>
              <a:buSzPts val="1100"/>
              <a:buFont typeface="Arial"/>
              <a:buNone/>
            </a:pPr>
            <a:r>
              <a:rPr lang="en-US" sz="1200">
                <a:solidFill>
                  <a:srgbClr val="A6A6A6"/>
                </a:solidFill>
                <a:latin typeface="Cambria"/>
                <a:ea typeface="Cambria"/>
                <a:cs typeface="Cambria"/>
                <a:sym typeface="Cambria"/>
              </a:rPr>
              <a:t>المقصد من الكلام : مو شرط يكون فيه انفولفمينت للأكسون ولكن في احياناً ما يكون فيه إنجري للأكسون وأحياناً أخرى يكون للخلية بكبرها !</a:t>
            </a:r>
            <a:endParaRPr sz="1200">
              <a:solidFill>
                <a:srgbClr val="A6A6A6"/>
              </a:solidFill>
              <a:latin typeface="Cambria"/>
              <a:ea typeface="Cambria"/>
              <a:cs typeface="Cambria"/>
              <a:sym typeface="Cambria"/>
            </a:endParaRPr>
          </a:p>
        </p:txBody>
      </p:sp>
      <p:sp>
        <p:nvSpPr>
          <p:cNvPr id="275" name="Google Shape;275;p32"/>
          <p:cNvSpPr/>
          <p:nvPr/>
        </p:nvSpPr>
        <p:spPr>
          <a:xfrm>
            <a:off x="305775" y="2483211"/>
            <a:ext cx="6821400" cy="2041500"/>
          </a:xfrm>
          <a:prstGeom prst="rect">
            <a:avLst/>
          </a:prstGeom>
          <a:solidFill>
            <a:schemeClr val="lt1"/>
          </a:solidFill>
          <a:ln cap="flat" cmpd="sng" w="9525">
            <a:solidFill>
              <a:srgbClr val="75B1BD"/>
            </a:solidFill>
            <a:prstDash val="lgDashDot"/>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en-US" sz="1800">
                <a:solidFill>
                  <a:srgbClr val="5AB5D0"/>
                </a:solidFill>
                <a:latin typeface="Cambria"/>
                <a:ea typeface="Cambria"/>
                <a:cs typeface="Cambria"/>
                <a:sym typeface="Cambria"/>
              </a:rPr>
              <a:t>Experimental allergic encephalomyelitis:</a:t>
            </a:r>
            <a:endParaRPr b="1" sz="1800">
              <a:solidFill>
                <a:srgbClr val="5AB5D0"/>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-Is an animal model of MS in which demyelination and inflammation occur after immunization with myelin, myelin proteins, or certain peptides from myelin proteins.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rPr lang="en-US" sz="1200">
                <a:solidFill>
                  <a:schemeClr val="dk1"/>
                </a:solidFill>
                <a:latin typeface="Cambria"/>
                <a:ea typeface="Cambria"/>
                <a:cs typeface="Cambria"/>
                <a:sym typeface="Cambria"/>
              </a:rPr>
              <a:t>-In this model, the lesions are caused by a T cell-mediated delayed type hypersensitivity “type 4” reaction to myelin proteins, and the same immune mechanism is thought to be central to the pathogenesis of MS.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p:txBody>
      </p:sp>
      <p:sp>
        <p:nvSpPr>
          <p:cNvPr id="276" name="Google Shape;276;p32"/>
          <p:cNvSpPr txBox="1"/>
          <p:nvPr/>
        </p:nvSpPr>
        <p:spPr>
          <a:xfrm>
            <a:off x="9972" y="4700974"/>
            <a:ext cx="7772400" cy="498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5B1BD"/>
              </a:buClr>
              <a:buSzPts val="1800"/>
              <a:buFont typeface="Cambria"/>
              <a:buNone/>
            </a:pPr>
            <a:r>
              <a:rPr b="1" lang="en-US" sz="1800">
                <a:solidFill>
                  <a:srgbClr val="75B1BD"/>
                </a:solidFill>
                <a:latin typeface="Cambria"/>
                <a:ea typeface="Cambria"/>
                <a:cs typeface="Cambria"/>
                <a:sym typeface="Cambria"/>
              </a:rPr>
              <a:t>#Risk factors :</a:t>
            </a:r>
            <a:endParaRPr b="1" sz="1800">
              <a:solidFill>
                <a:srgbClr val="75B1BD"/>
              </a:solidFill>
              <a:latin typeface="Cambria"/>
              <a:ea typeface="Cambria"/>
              <a:cs typeface="Cambria"/>
              <a:sym typeface="Cambria"/>
            </a:endParaRPr>
          </a:p>
        </p:txBody>
      </p:sp>
      <p:sp>
        <p:nvSpPr>
          <p:cNvPr id="277" name="Google Shape;277;p32"/>
          <p:cNvSpPr/>
          <p:nvPr/>
        </p:nvSpPr>
        <p:spPr>
          <a:xfrm>
            <a:off x="60750" y="5216475"/>
            <a:ext cx="7202100" cy="624000"/>
          </a:xfrm>
          <a:prstGeom prst="roundRect">
            <a:avLst>
              <a:gd fmla="val 16667" name="adj"/>
            </a:avLst>
          </a:prstGeom>
          <a:solidFill>
            <a:schemeClr val="lt1"/>
          </a:solidFill>
          <a:ln cap="flat" cmpd="sng" w="28575">
            <a:solidFill>
              <a:srgbClr val="75B1BD"/>
            </a:solidFill>
            <a:prstDash val="lgDashDot"/>
            <a:round/>
            <a:headEnd len="sm" w="sm" type="none"/>
            <a:tailEnd len="sm" w="sm" type="none"/>
          </a:ln>
        </p:spPr>
        <p:txBody>
          <a:bodyPr anchorCtr="0" anchor="ctr" bIns="91425" lIns="91425" spcFirstLastPara="1" rIns="91425" wrap="square" tIns="91425">
            <a:noAutofit/>
          </a:bodyPr>
          <a:lstStyle/>
          <a:p>
            <a:pPr indent="-304800" lvl="0" marL="457200" marR="0" rtl="0" algn="l">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 The risk of developing MS is 15-fold higher when the disease is present in a first-degree relative. </a:t>
            </a:r>
            <a:endParaRPr sz="1200">
              <a:solidFill>
                <a:schemeClr val="dk1"/>
              </a:solidFill>
              <a:latin typeface="Cambria"/>
              <a:ea typeface="Cambria"/>
              <a:cs typeface="Cambria"/>
              <a:sym typeface="Cambria"/>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mbria"/>
              <a:ea typeface="Cambria"/>
              <a:cs typeface="Cambria"/>
              <a:sym typeface="Cambria"/>
            </a:endParaRPr>
          </a:p>
        </p:txBody>
      </p:sp>
      <p:sp>
        <p:nvSpPr>
          <p:cNvPr id="278" name="Google Shape;278;p32"/>
          <p:cNvSpPr/>
          <p:nvPr/>
        </p:nvSpPr>
        <p:spPr>
          <a:xfrm>
            <a:off x="60750" y="6265888"/>
            <a:ext cx="7202100" cy="624000"/>
          </a:xfrm>
          <a:prstGeom prst="roundRect">
            <a:avLst>
              <a:gd fmla="val 16667" name="adj"/>
            </a:avLst>
          </a:prstGeom>
          <a:solidFill>
            <a:schemeClr val="lt1"/>
          </a:solidFill>
          <a:ln cap="flat" cmpd="sng" w="28575">
            <a:solidFill>
              <a:srgbClr val="75B1BD"/>
            </a:solidFill>
            <a:prstDash val="lgDashDot"/>
            <a:round/>
            <a:headEnd len="sm" w="sm" type="none"/>
            <a:tailEnd len="sm" w="sm" type="none"/>
          </a:ln>
        </p:spPr>
        <p:txBody>
          <a:bodyPr anchorCtr="0" anchor="ctr" bIns="91425" lIns="91425" spcFirstLastPara="1" rIns="91425" wrap="square" tIns="91425">
            <a:noAutofit/>
          </a:bodyPr>
          <a:lstStyle/>
          <a:p>
            <a:pPr indent="-304800" lvl="0" marL="457200" marR="0" rtl="0" algn="l">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 The concordance rate for monozygotic twins</a:t>
            </a:r>
            <a:r>
              <a:rPr lang="en-US" sz="1200">
                <a:solidFill>
                  <a:srgbClr val="9E9E9E"/>
                </a:solidFill>
                <a:latin typeface="Cambria"/>
                <a:ea typeface="Cambria"/>
                <a:cs typeface="Cambria"/>
                <a:sym typeface="Cambria"/>
              </a:rPr>
              <a:t> (التوأم المتشابه)</a:t>
            </a:r>
            <a:r>
              <a:rPr lang="en-US" sz="1200">
                <a:solidFill>
                  <a:schemeClr val="dk1"/>
                </a:solidFill>
                <a:latin typeface="Cambria"/>
                <a:ea typeface="Cambria"/>
                <a:cs typeface="Cambria"/>
                <a:sym typeface="Cambria"/>
              </a:rPr>
              <a:t>  is approximately 25%, with a much lower rate for dizygotic twins  (</a:t>
            </a:r>
            <a:r>
              <a:rPr lang="en-US" sz="1200">
                <a:solidFill>
                  <a:srgbClr val="9E9E9E"/>
                </a:solidFill>
                <a:latin typeface="Cambria"/>
                <a:ea typeface="Cambria"/>
                <a:cs typeface="Cambria"/>
                <a:sym typeface="Cambria"/>
              </a:rPr>
              <a:t>الغير متشابة) </a:t>
            </a:r>
            <a:r>
              <a:rPr lang="en-US" sz="1200">
                <a:solidFill>
                  <a:schemeClr val="dk1"/>
                </a:solidFill>
                <a:latin typeface="Cambria"/>
                <a:ea typeface="Cambria"/>
                <a:cs typeface="Cambria"/>
                <a:sym typeface="Cambria"/>
              </a:rPr>
              <a:t>. </a:t>
            </a:r>
            <a:endParaRPr sz="1200">
              <a:solidFill>
                <a:schemeClr val="dk1"/>
              </a:solidFill>
              <a:latin typeface="Cambria"/>
              <a:ea typeface="Cambria"/>
              <a:cs typeface="Cambria"/>
              <a:sym typeface="Cambria"/>
            </a:endParaRPr>
          </a:p>
        </p:txBody>
      </p:sp>
      <p:sp>
        <p:nvSpPr>
          <p:cNvPr id="279" name="Google Shape;279;p32"/>
          <p:cNvSpPr/>
          <p:nvPr/>
        </p:nvSpPr>
        <p:spPr>
          <a:xfrm>
            <a:off x="60750" y="7315330"/>
            <a:ext cx="7202100" cy="624000"/>
          </a:xfrm>
          <a:prstGeom prst="roundRect">
            <a:avLst>
              <a:gd fmla="val 16667" name="adj"/>
            </a:avLst>
          </a:prstGeom>
          <a:solidFill>
            <a:schemeClr val="lt1"/>
          </a:solidFill>
          <a:ln cap="flat" cmpd="sng" w="28575">
            <a:solidFill>
              <a:srgbClr val="75B1BD"/>
            </a:solidFill>
            <a:prstDash val="lgDashDot"/>
            <a:round/>
            <a:headEnd len="sm" w="sm" type="none"/>
            <a:tailEnd len="sm" w="sm" type="none"/>
          </a:ln>
        </p:spPr>
        <p:txBody>
          <a:bodyPr anchorCtr="0" anchor="ctr" bIns="91425" lIns="91425" spcFirstLastPara="1" rIns="91425" wrap="square" tIns="91425">
            <a:noAutofit/>
          </a:bodyPr>
          <a:lstStyle/>
          <a:p>
            <a:pPr indent="-317500" lvl="0" marL="457200" marR="0" rtl="0" algn="l">
              <a:spcBef>
                <a:spcPts val="0"/>
              </a:spcBef>
              <a:spcAft>
                <a:spcPts val="0"/>
              </a:spcAft>
              <a:buClr>
                <a:schemeClr val="dk1"/>
              </a:buClr>
              <a:buSzPts val="1400"/>
              <a:buFont typeface="Cambria"/>
              <a:buChar char="➔"/>
            </a:pPr>
            <a:r>
              <a:rPr lang="en-US" sz="1200">
                <a:solidFill>
                  <a:schemeClr val="dk1"/>
                </a:solidFill>
                <a:latin typeface="Cambria"/>
                <a:ea typeface="Cambria"/>
                <a:cs typeface="Cambria"/>
                <a:sym typeface="Cambria"/>
              </a:rPr>
              <a:t>A significant fraction of the genetic risk for MS is attributable to </a:t>
            </a:r>
            <a:r>
              <a:rPr lang="en-US" sz="1200">
                <a:solidFill>
                  <a:srgbClr val="FF0000"/>
                </a:solidFill>
                <a:latin typeface="Cambria"/>
                <a:ea typeface="Cambria"/>
                <a:cs typeface="Cambria"/>
                <a:sym typeface="Cambria"/>
              </a:rPr>
              <a:t>HLA-DR variants, the DR2 allele </a:t>
            </a:r>
            <a:r>
              <a:rPr lang="en-US" sz="1200">
                <a:solidFill>
                  <a:schemeClr val="dk1"/>
                </a:solidFill>
                <a:latin typeface="Cambria"/>
                <a:ea typeface="Cambria"/>
                <a:cs typeface="Cambria"/>
                <a:sym typeface="Cambria"/>
              </a:rPr>
              <a:t>being the one that most significantly increases the risk for developing MS</a:t>
            </a:r>
            <a:endParaRPr sz="1200">
              <a:solidFill>
                <a:schemeClr val="dk1"/>
              </a:solidFill>
              <a:latin typeface="Cambria"/>
              <a:ea typeface="Cambria"/>
              <a:cs typeface="Cambria"/>
              <a:sym typeface="Cambria"/>
            </a:endParaRPr>
          </a:p>
        </p:txBody>
      </p:sp>
      <p:sp>
        <p:nvSpPr>
          <p:cNvPr id="280" name="Google Shape;280;p32"/>
          <p:cNvSpPr txBox="1"/>
          <p:nvPr/>
        </p:nvSpPr>
        <p:spPr>
          <a:xfrm>
            <a:off x="329100" y="623878"/>
            <a:ext cx="6338400" cy="1571700"/>
          </a:xfrm>
          <a:prstGeom prst="rect">
            <a:avLst/>
          </a:prstGeom>
          <a:noFill/>
          <a:ln>
            <a:noFill/>
          </a:ln>
        </p:spPr>
        <p:txBody>
          <a:bodyPr anchorCtr="0" anchor="ctr" bIns="91425" lIns="91425" spcFirstLastPara="1" rIns="91425" wrap="square" tIns="91425">
            <a:noAutofit/>
          </a:bodyPr>
          <a:lstStyle/>
          <a:p>
            <a:pPr indent="-304800" lvl="0" marL="457200" marR="0" rtl="0" algn="l">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characterized by the presence of demyelination out of proportion to axonal loss,  but some injury to axons does occur</a:t>
            </a:r>
            <a:endParaRPr sz="1200">
              <a:solidFill>
                <a:schemeClr val="dk1"/>
              </a:solidFill>
              <a:latin typeface="Cambria"/>
              <a:ea typeface="Cambria"/>
              <a:cs typeface="Cambria"/>
              <a:sym typeface="Cambria"/>
            </a:endParaRPr>
          </a:p>
          <a:p>
            <a:pPr indent="0" lvl="0" marL="914400" marR="0" rtl="0" algn="l">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304800" lvl="0" marL="457200" marR="0" rtl="0" algn="l">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Toxic effects of lymphocytes, macrophages, and their secreted molecules have been implicated in initiating the process of axonal injury, sometimes even leading to neuronal death.</a:t>
            </a:r>
            <a:endParaRPr sz="1200">
              <a:solidFill>
                <a:schemeClr val="dk1"/>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pic>
        <p:nvPicPr>
          <p:cNvPr id="285" name="Google Shape;285;p33"/>
          <p:cNvPicPr preferRelativeResize="0"/>
          <p:nvPr/>
        </p:nvPicPr>
        <p:blipFill rotWithShape="1">
          <a:blip r:embed="rId3">
            <a:alphaModFix/>
          </a:blip>
          <a:srcRect b="258419" l="0" r="0" t="-258419"/>
          <a:stretch/>
        </p:blipFill>
        <p:spPr>
          <a:xfrm>
            <a:off x="0" y="0"/>
            <a:ext cx="7772400" cy="623887"/>
          </a:xfrm>
          <a:prstGeom prst="rect">
            <a:avLst/>
          </a:prstGeom>
          <a:noFill/>
          <a:ln>
            <a:noFill/>
          </a:ln>
        </p:spPr>
      </p:pic>
      <p:pic>
        <p:nvPicPr>
          <p:cNvPr id="286" name="Google Shape;286;p33"/>
          <p:cNvPicPr preferRelativeResize="0"/>
          <p:nvPr/>
        </p:nvPicPr>
        <p:blipFill rotWithShape="1">
          <a:blip r:embed="rId4">
            <a:alphaModFix/>
          </a:blip>
          <a:srcRect b="0" l="0" r="0" t="0"/>
          <a:stretch/>
        </p:blipFill>
        <p:spPr>
          <a:xfrm>
            <a:off x="0" y="13001"/>
            <a:ext cx="7792345" cy="623875"/>
          </a:xfrm>
          <a:prstGeom prst="rect">
            <a:avLst/>
          </a:prstGeom>
          <a:noFill/>
          <a:ln>
            <a:noFill/>
          </a:ln>
        </p:spPr>
      </p:pic>
      <p:sp>
        <p:nvSpPr>
          <p:cNvPr id="287" name="Google Shape;287;p33"/>
          <p:cNvSpPr txBox="1"/>
          <p:nvPr/>
        </p:nvSpPr>
        <p:spPr>
          <a:xfrm>
            <a:off x="1074420" y="45248"/>
            <a:ext cx="2049900" cy="533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76A5AF"/>
              </a:buClr>
              <a:buSzPts val="2000"/>
              <a:buFont typeface="Cambria"/>
              <a:buNone/>
            </a:pPr>
            <a:r>
              <a:rPr b="1" lang="en-US" sz="2000">
                <a:solidFill>
                  <a:srgbClr val="76A5AF"/>
                </a:solidFill>
                <a:latin typeface="Cambria"/>
                <a:ea typeface="Cambria"/>
                <a:cs typeface="Cambria"/>
                <a:sym typeface="Cambria"/>
              </a:rPr>
              <a:t>Morphology </a:t>
            </a:r>
            <a:endParaRPr b="1" sz="2000">
              <a:solidFill>
                <a:srgbClr val="76A5AF"/>
              </a:solidFill>
              <a:latin typeface="Cambria"/>
              <a:ea typeface="Cambria"/>
              <a:cs typeface="Cambria"/>
              <a:sym typeface="Cambria"/>
            </a:endParaRPr>
          </a:p>
        </p:txBody>
      </p:sp>
      <p:sp>
        <p:nvSpPr>
          <p:cNvPr id="288" name="Google Shape;288;p33"/>
          <p:cNvSpPr txBox="1"/>
          <p:nvPr/>
        </p:nvSpPr>
        <p:spPr>
          <a:xfrm>
            <a:off x="56799" y="986604"/>
            <a:ext cx="4514948" cy="3847946"/>
          </a:xfrm>
          <a:prstGeom prst="rect">
            <a:avLst/>
          </a:prstGeom>
          <a:noFill/>
          <a:ln cap="flat" cmpd="sng" w="19050">
            <a:solidFill>
              <a:srgbClr val="75B1BD"/>
            </a:solidFill>
            <a:prstDash val="lgDashDot"/>
            <a:round/>
            <a:headEnd len="sm" w="sm" type="none"/>
            <a:tailEnd len="sm" w="sm" type="none"/>
          </a:ln>
        </p:spPr>
        <p:txBody>
          <a:bodyPr anchorCtr="0" anchor="t" bIns="91425" lIns="91425" spcFirstLastPara="1" rIns="91425" wrap="square" tIns="91425">
            <a:noAutofit/>
          </a:bodyPr>
          <a:lstStyle/>
          <a:p>
            <a:pPr indent="0" lvl="0" marL="152400" marR="0" rtl="0" algn="ctr">
              <a:lnSpc>
                <a:spcPct val="115000"/>
              </a:lnSpc>
              <a:spcBef>
                <a:spcPts val="0"/>
              </a:spcBef>
              <a:spcAft>
                <a:spcPts val="0"/>
              </a:spcAft>
              <a:buNone/>
            </a:pPr>
            <a:r>
              <a:rPr b="1" lang="en-US" sz="1800">
                <a:solidFill>
                  <a:srgbClr val="75B1BD"/>
                </a:solidFill>
                <a:latin typeface="Cambria"/>
                <a:ea typeface="Cambria"/>
                <a:cs typeface="Cambria"/>
                <a:sym typeface="Cambria"/>
              </a:rPr>
              <a:t>#GROSS </a:t>
            </a:r>
            <a:r>
              <a:rPr b="1" lang="en-US" sz="1200">
                <a:solidFill>
                  <a:srgbClr val="75B1BD"/>
                </a:solidFill>
                <a:latin typeface="Cambria"/>
                <a:ea typeface="Cambria"/>
                <a:cs typeface="Cambria"/>
                <a:sym typeface="Cambria"/>
              </a:rPr>
              <a:t>: </a:t>
            </a:r>
            <a:endParaRPr/>
          </a:p>
          <a:p>
            <a:pPr indent="-304800" lvl="0" marL="457200" marR="0" rtl="0" algn="l">
              <a:lnSpc>
                <a:spcPct val="115000"/>
              </a:lnSpc>
              <a:spcBef>
                <a:spcPts val="0"/>
              </a:spcBef>
              <a:spcAft>
                <a:spcPts val="0"/>
              </a:spcAft>
              <a:buClr>
                <a:schemeClr val="dk1"/>
              </a:buClr>
              <a:buSzPts val="1200"/>
              <a:buFont typeface="Cambria"/>
              <a:buChar char="●"/>
            </a:pPr>
            <a:r>
              <a:rPr b="1" lang="en-US" sz="1200">
                <a:solidFill>
                  <a:schemeClr val="dk1"/>
                </a:solidFill>
                <a:latin typeface="Cambria"/>
                <a:ea typeface="Cambria"/>
                <a:cs typeface="Cambria"/>
                <a:sym typeface="Cambria"/>
              </a:rPr>
              <a:t>MS is a white matter disease And Affected areas show: </a:t>
            </a:r>
            <a:endParaRPr b="1" sz="1200">
              <a:solidFill>
                <a:schemeClr val="dk1"/>
              </a:solidFill>
              <a:latin typeface="Cambria"/>
              <a:ea typeface="Cambria"/>
              <a:cs typeface="Cambria"/>
              <a:sym typeface="Cambria"/>
            </a:endParaRPr>
          </a:p>
          <a:p>
            <a:pPr indent="0" lvl="0" marL="152400" marR="0" rtl="0" algn="l">
              <a:lnSpc>
                <a:spcPct val="115000"/>
              </a:lnSpc>
              <a:spcBef>
                <a:spcPts val="0"/>
              </a:spcBef>
              <a:spcAft>
                <a:spcPts val="0"/>
              </a:spcAft>
              <a:buNone/>
            </a:pPr>
            <a:r>
              <a:rPr b="1" lang="en-US" sz="1200">
                <a:solidFill>
                  <a:schemeClr val="dk1"/>
                </a:solidFill>
                <a:latin typeface="Cambria"/>
                <a:ea typeface="Cambria"/>
                <a:cs typeface="Cambria"/>
                <a:sym typeface="Cambria"/>
              </a:rPr>
              <a:t> </a:t>
            </a:r>
            <a:endParaRPr b="1"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AutoNum type="arabicPeriod"/>
            </a:pPr>
            <a:r>
              <a:rPr lang="en-US" sz="1200">
                <a:solidFill>
                  <a:schemeClr val="dk1"/>
                </a:solidFill>
                <a:latin typeface="Cambria"/>
                <a:ea typeface="Cambria"/>
                <a:cs typeface="Cambria"/>
                <a:sym typeface="Cambria"/>
              </a:rPr>
              <a:t>   Well circumscribed</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AutoNum type="arabicPeriod"/>
            </a:pPr>
            <a:r>
              <a:rPr lang="en-US" sz="1200">
                <a:solidFill>
                  <a:schemeClr val="dk1"/>
                </a:solidFill>
                <a:latin typeface="Cambria"/>
                <a:ea typeface="Cambria"/>
                <a:cs typeface="Cambria"/>
                <a:sym typeface="Cambria"/>
              </a:rPr>
              <a:t> Slightly depressed </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AutoNum type="arabicPeriod"/>
            </a:pPr>
            <a:r>
              <a:rPr lang="en-US" sz="1200">
                <a:solidFill>
                  <a:schemeClr val="dk1"/>
                </a:solidFill>
                <a:latin typeface="Cambria"/>
                <a:ea typeface="Cambria"/>
                <a:cs typeface="Cambria"/>
                <a:sym typeface="Cambria"/>
              </a:rPr>
              <a:t> Glassy </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AutoNum type="arabicPeriod"/>
            </a:pPr>
            <a:r>
              <a:rPr lang="en-US" sz="1200">
                <a:solidFill>
                  <a:schemeClr val="dk1"/>
                </a:solidFill>
                <a:latin typeface="Cambria"/>
                <a:ea typeface="Cambria"/>
                <a:cs typeface="Cambria"/>
                <a:sym typeface="Cambria"/>
              </a:rPr>
              <a:t>  Grey tan </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AutoNum type="arabicPeriod"/>
            </a:pPr>
            <a:r>
              <a:rPr lang="en-US" sz="1200">
                <a:solidFill>
                  <a:schemeClr val="dk1"/>
                </a:solidFill>
                <a:latin typeface="Cambria"/>
                <a:ea typeface="Cambria"/>
                <a:cs typeface="Cambria"/>
                <a:sym typeface="Cambria"/>
              </a:rPr>
              <a:t>  Irregularly shaped lesions. </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                These characteristics are called ( </a:t>
            </a:r>
            <a:r>
              <a:rPr lang="en-US" sz="1200">
                <a:solidFill>
                  <a:srgbClr val="CC0000"/>
                </a:solidFill>
                <a:latin typeface="Cambria"/>
                <a:ea typeface="Cambria"/>
                <a:cs typeface="Cambria"/>
                <a:sym typeface="Cambria"/>
              </a:rPr>
              <a:t>Plaques</a:t>
            </a:r>
            <a:r>
              <a:rPr lang="en-US" sz="1200">
                <a:solidFill>
                  <a:schemeClr val="dk1"/>
                </a:solidFill>
                <a:latin typeface="Cambria"/>
                <a:ea typeface="Cambria"/>
                <a:cs typeface="Cambria"/>
                <a:sym typeface="Cambria"/>
              </a:rPr>
              <a:t> ) </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They occur beside ventricles and they are frequent in</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              the optic nerves and chiasm, brain stem,ascending and</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              descending fiber tracts, cerebellum and spinal cord.</a:t>
            </a:r>
            <a:br>
              <a:rPr lang="en-US" sz="1200">
                <a:solidFill>
                  <a:schemeClr val="dk1"/>
                </a:solidFill>
                <a:latin typeface="Cambria"/>
                <a:ea typeface="Cambria"/>
                <a:cs typeface="Cambria"/>
                <a:sym typeface="Cambria"/>
              </a:rPr>
            </a:br>
            <a:endParaRPr sz="1200">
              <a:solidFill>
                <a:schemeClr val="dk1"/>
              </a:solidFill>
              <a:latin typeface="Cambria"/>
              <a:ea typeface="Cambria"/>
              <a:cs typeface="Cambria"/>
              <a:sym typeface="Cambria"/>
            </a:endParaRPr>
          </a:p>
        </p:txBody>
      </p:sp>
      <p:pic>
        <p:nvPicPr>
          <p:cNvPr id="289" name="Google Shape;289;p33"/>
          <p:cNvPicPr preferRelativeResize="0"/>
          <p:nvPr/>
        </p:nvPicPr>
        <p:blipFill rotWithShape="1">
          <a:blip r:embed="rId5">
            <a:alphaModFix/>
          </a:blip>
          <a:srcRect b="0" l="0" r="0" t="0"/>
          <a:stretch/>
        </p:blipFill>
        <p:spPr>
          <a:xfrm>
            <a:off x="4844745" y="1487226"/>
            <a:ext cx="2549601" cy="3220175"/>
          </a:xfrm>
          <a:prstGeom prst="rect">
            <a:avLst/>
          </a:prstGeom>
          <a:noFill/>
          <a:ln>
            <a:noFill/>
          </a:ln>
        </p:spPr>
      </p:pic>
      <p:sp>
        <p:nvSpPr>
          <p:cNvPr id="290" name="Google Shape;290;p33"/>
          <p:cNvSpPr txBox="1"/>
          <p:nvPr/>
        </p:nvSpPr>
        <p:spPr>
          <a:xfrm>
            <a:off x="777240" y="4209288"/>
            <a:ext cx="6217800" cy="725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Cambria"/>
              <a:buNone/>
            </a:pPr>
            <a:r>
              <a:t/>
            </a:r>
            <a:endParaRPr sz="1800">
              <a:solidFill>
                <a:schemeClr val="dk1"/>
              </a:solidFill>
              <a:latin typeface="Cambria"/>
              <a:ea typeface="Cambria"/>
              <a:cs typeface="Cambria"/>
              <a:sym typeface="Cambria"/>
            </a:endParaRPr>
          </a:p>
        </p:txBody>
      </p:sp>
      <p:pic>
        <p:nvPicPr>
          <p:cNvPr id="291" name="Google Shape;291;p33"/>
          <p:cNvPicPr preferRelativeResize="0"/>
          <p:nvPr/>
        </p:nvPicPr>
        <p:blipFill rotWithShape="1">
          <a:blip r:embed="rId6">
            <a:alphaModFix/>
          </a:blip>
          <a:srcRect b="0" l="0" r="0" t="0"/>
          <a:stretch/>
        </p:blipFill>
        <p:spPr>
          <a:xfrm>
            <a:off x="4734582" y="5758007"/>
            <a:ext cx="2769926" cy="2628901"/>
          </a:xfrm>
          <a:prstGeom prst="rect">
            <a:avLst/>
          </a:prstGeom>
          <a:noFill/>
          <a:ln>
            <a:noFill/>
          </a:ln>
        </p:spPr>
      </p:pic>
      <p:sp>
        <p:nvSpPr>
          <p:cNvPr id="292" name="Google Shape;292;p33"/>
          <p:cNvSpPr txBox="1"/>
          <p:nvPr/>
        </p:nvSpPr>
        <p:spPr>
          <a:xfrm>
            <a:off x="56799" y="4186367"/>
            <a:ext cx="4114800" cy="987600"/>
          </a:xfrm>
          <a:prstGeom prst="rect">
            <a:avLst/>
          </a:prstGeom>
          <a:noFill/>
          <a:ln>
            <a:noFill/>
          </a:ln>
        </p:spPr>
        <p:txBody>
          <a:bodyPr anchorCtr="0" anchor="t" bIns="91425" lIns="91425" spcFirstLastPara="1" rIns="91425" wrap="square" tIns="91425">
            <a:noAutofit/>
          </a:bodyPr>
          <a:lstStyle/>
          <a:p>
            <a:pPr indent="-304800" lvl="0" marL="457200" marR="0" rtl="0" algn="l">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The lesions have sharply defined borders at the</a:t>
            </a:r>
            <a:br>
              <a:rPr lang="en-US" sz="1200">
                <a:solidFill>
                  <a:schemeClr val="dk1"/>
                </a:solidFill>
                <a:latin typeface="Cambria"/>
                <a:ea typeface="Cambria"/>
                <a:cs typeface="Cambria"/>
                <a:sym typeface="Cambria"/>
              </a:rPr>
            </a:br>
            <a:r>
              <a:rPr lang="en-US" sz="1200">
                <a:solidFill>
                  <a:schemeClr val="dk1"/>
                </a:solidFill>
                <a:latin typeface="Cambria"/>
                <a:ea typeface="Cambria"/>
                <a:cs typeface="Cambria"/>
                <a:sym typeface="Cambria"/>
              </a:rPr>
              <a:t>microscopic level.</a:t>
            </a:r>
            <a:endParaRPr sz="1200">
              <a:solidFill>
                <a:schemeClr val="dk1"/>
              </a:solidFill>
              <a:latin typeface="Cambria"/>
              <a:ea typeface="Cambria"/>
              <a:cs typeface="Cambria"/>
              <a:sym typeface="Cambria"/>
            </a:endParaRPr>
          </a:p>
        </p:txBody>
      </p:sp>
      <p:sp>
        <p:nvSpPr>
          <p:cNvPr id="293" name="Google Shape;293;p33"/>
          <p:cNvSpPr txBox="1"/>
          <p:nvPr/>
        </p:nvSpPr>
        <p:spPr>
          <a:xfrm>
            <a:off x="45478" y="5286259"/>
            <a:ext cx="4526269" cy="3657716"/>
          </a:xfrm>
          <a:prstGeom prst="rect">
            <a:avLst/>
          </a:prstGeom>
          <a:noFill/>
          <a:ln cap="flat" cmpd="sng" w="19050">
            <a:solidFill>
              <a:srgbClr val="75B1BD"/>
            </a:solidFill>
            <a:prstDash val="lgDashDot"/>
            <a:round/>
            <a:headEnd len="sm" w="sm" type="none"/>
            <a:tailEnd len="sm" w="sm" type="none"/>
          </a:ln>
        </p:spPr>
        <p:txBody>
          <a:bodyPr anchorCtr="0" anchor="t" bIns="91425" lIns="91425" spcFirstLastPara="1" rIns="91425" wrap="square" tIns="91425">
            <a:noAutofit/>
          </a:bodyPr>
          <a:lstStyle/>
          <a:p>
            <a:pPr indent="0" lvl="0" marL="152400" marR="0" rtl="0" algn="ctr">
              <a:lnSpc>
                <a:spcPct val="115000"/>
              </a:lnSpc>
              <a:spcBef>
                <a:spcPts val="0"/>
              </a:spcBef>
              <a:spcAft>
                <a:spcPts val="0"/>
              </a:spcAft>
              <a:buNone/>
            </a:pPr>
            <a:r>
              <a:rPr b="1" lang="en-US" sz="1800">
                <a:solidFill>
                  <a:srgbClr val="75B1BD"/>
                </a:solidFill>
                <a:latin typeface="Cambria"/>
                <a:ea typeface="Cambria"/>
                <a:cs typeface="Cambria"/>
                <a:sym typeface="Cambria"/>
              </a:rPr>
              <a:t>#Microscopic appearance :</a:t>
            </a:r>
            <a:endParaRPr/>
          </a:p>
          <a:p>
            <a:pPr indent="-228600" lvl="0" marL="457200" marR="0" rtl="0" algn="l">
              <a:lnSpc>
                <a:spcPct val="115000"/>
              </a:lnSpc>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In an (</a:t>
            </a:r>
            <a:r>
              <a:rPr lang="en-US" sz="1200">
                <a:solidFill>
                  <a:srgbClr val="CC0000"/>
                </a:solidFill>
                <a:latin typeface="Cambria"/>
                <a:ea typeface="Cambria"/>
                <a:cs typeface="Cambria"/>
                <a:sym typeface="Cambria"/>
              </a:rPr>
              <a:t>active plaque</a:t>
            </a:r>
            <a:r>
              <a:rPr lang="en-US" sz="1200">
                <a:solidFill>
                  <a:schemeClr val="dk1"/>
                </a:solidFill>
                <a:latin typeface="Cambria"/>
                <a:ea typeface="Cambria"/>
                <a:cs typeface="Cambria"/>
                <a:sym typeface="Cambria"/>
              </a:rPr>
              <a:t>) there is evidence of ongoing myelin </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              breakdown with abundant macrophages containing myelin </a:t>
            </a:r>
            <a:endParaRPr sz="1200">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rPr lang="en-US" sz="1200">
                <a:solidFill>
                  <a:schemeClr val="dk1"/>
                </a:solidFill>
                <a:latin typeface="Cambria"/>
                <a:ea typeface="Cambria"/>
                <a:cs typeface="Cambria"/>
                <a:sym typeface="Cambria"/>
              </a:rPr>
              <a:t>              debris</a:t>
            </a:r>
            <a:r>
              <a:rPr lang="en-US" sz="1200">
                <a:solidFill>
                  <a:srgbClr val="A5A5A5"/>
                </a:solidFill>
                <a:latin typeface="Cambria"/>
                <a:ea typeface="Cambria"/>
                <a:cs typeface="Cambria"/>
                <a:sym typeface="Cambria"/>
              </a:rPr>
              <a:t>. = so there is a loss of myline</a:t>
            </a:r>
            <a:r>
              <a:rPr lang="en-US" sz="1200">
                <a:solidFill>
                  <a:schemeClr val="dk1"/>
                </a:solidFill>
                <a:latin typeface="Cambria"/>
                <a:ea typeface="Cambria"/>
                <a:cs typeface="Cambria"/>
                <a:sym typeface="Cambria"/>
              </a:rPr>
              <a:t> </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Lymphocytes, plasma cells and macrophages are present, mostly as   </a:t>
            </a:r>
            <a:r>
              <a:rPr lang="en-US" sz="1200">
                <a:solidFill>
                  <a:srgbClr val="C00000"/>
                </a:solidFill>
                <a:latin typeface="Cambria"/>
                <a:ea typeface="Cambria"/>
                <a:cs typeface="Cambria"/>
                <a:sym typeface="Cambria"/>
              </a:rPr>
              <a:t>perivascular inflammatory cuffs.</a:t>
            </a:r>
            <a:endParaRPr sz="1200">
              <a:solidFill>
                <a:srgbClr val="C00000"/>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Axons are relatively preserved, although they may be reduced  in number. </a:t>
            </a:r>
            <a:r>
              <a:rPr b="1" lang="en-US" sz="1200">
                <a:solidFill>
                  <a:srgbClr val="A5A5A5"/>
                </a:solidFill>
                <a:latin typeface="Cambria"/>
                <a:ea typeface="Cambria"/>
                <a:cs typeface="Cambria"/>
                <a:sym typeface="Cambria"/>
              </a:rPr>
              <a:t>= secondary axonal injury </a:t>
            </a:r>
            <a:endParaRPr sz="1200">
              <a:solidFill>
                <a:srgbClr val="C00000"/>
              </a:solidFill>
              <a:latin typeface="Cambria"/>
              <a:ea typeface="Cambria"/>
              <a:cs typeface="Cambria"/>
              <a:sym typeface="Cambria"/>
            </a:endParaRPr>
          </a:p>
          <a:p>
            <a:pPr indent="-304800" lvl="0" marL="457200" marR="0" rtl="0" algn="l">
              <a:lnSpc>
                <a:spcPct val="115000"/>
              </a:lnSpc>
              <a:spcBef>
                <a:spcPts val="0"/>
              </a:spcBef>
              <a:spcAft>
                <a:spcPts val="0"/>
              </a:spcAft>
              <a:buClr>
                <a:srgbClr val="C00000"/>
              </a:buClr>
              <a:buSzPts val="1200"/>
              <a:buFont typeface="Cambria"/>
              <a:buChar char="●"/>
            </a:pPr>
            <a:r>
              <a:rPr b="1" lang="en-US" sz="1200">
                <a:solidFill>
                  <a:srgbClr val="C00000"/>
                </a:solidFill>
                <a:latin typeface="Cambria"/>
                <a:ea typeface="Cambria"/>
                <a:cs typeface="Cambria"/>
                <a:sym typeface="Cambria"/>
              </a:rPr>
              <a:t>Dr.maria’s note : </a:t>
            </a:r>
            <a:r>
              <a:rPr lang="en-US" sz="1200">
                <a:solidFill>
                  <a:srgbClr val="C00000"/>
                </a:solidFill>
                <a:latin typeface="Cambria"/>
                <a:ea typeface="Cambria"/>
                <a:cs typeface="Cambria"/>
                <a:sym typeface="Cambria"/>
              </a:rPr>
              <a:t>you will see </a:t>
            </a:r>
            <a:r>
              <a:rPr b="1" lang="en-US" sz="1200">
                <a:solidFill>
                  <a:srgbClr val="C00000"/>
                </a:solidFill>
                <a:latin typeface="Cambria"/>
                <a:ea typeface="Cambria"/>
                <a:cs typeface="Cambria"/>
                <a:sym typeface="Cambria"/>
              </a:rPr>
              <a:t>apoptosis</a:t>
            </a:r>
            <a:r>
              <a:rPr lang="en-US" sz="1200">
                <a:solidFill>
                  <a:srgbClr val="C00000"/>
                </a:solidFill>
                <a:latin typeface="Cambria"/>
                <a:ea typeface="Cambria"/>
                <a:cs typeface="Cambria"/>
                <a:sym typeface="Cambria"/>
              </a:rPr>
              <a:t> of oligodendrocytes </a:t>
            </a:r>
            <a:endParaRPr/>
          </a:p>
          <a:p>
            <a:pPr indent="0" lvl="0" marL="152400" marR="0" rtl="0" algn="l">
              <a:lnSpc>
                <a:spcPct val="115000"/>
              </a:lnSpc>
              <a:spcBef>
                <a:spcPts val="0"/>
              </a:spcBef>
              <a:spcAft>
                <a:spcPts val="0"/>
              </a:spcAft>
              <a:buNone/>
            </a:pPr>
            <a:r>
              <a:rPr b="1" lang="en-US" sz="1200">
                <a:solidFill>
                  <a:schemeClr val="dk1"/>
                </a:solidFill>
                <a:latin typeface="Cambria"/>
                <a:ea typeface="Cambria"/>
                <a:cs typeface="Cambria"/>
                <a:sym typeface="Cambria"/>
              </a:rPr>
              <a:t>__________________________________</a:t>
            </a:r>
            <a:endParaRPr/>
          </a:p>
          <a:p>
            <a:pPr indent="-304800" lvl="0" marL="457200" marR="0" rtl="0" algn="l">
              <a:lnSpc>
                <a:spcPct val="115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When plaques become quiescent (</a:t>
            </a:r>
            <a:r>
              <a:rPr lang="en-US" sz="1200">
                <a:solidFill>
                  <a:srgbClr val="CC0000"/>
                </a:solidFill>
                <a:latin typeface="Cambria"/>
                <a:ea typeface="Cambria"/>
                <a:cs typeface="Cambria"/>
                <a:sym typeface="Cambria"/>
              </a:rPr>
              <a:t>inactive plaques</a:t>
            </a:r>
            <a:r>
              <a:rPr lang="en-US" sz="1200">
                <a:solidFill>
                  <a:schemeClr val="dk1"/>
                </a:solidFill>
                <a:latin typeface="Cambria"/>
                <a:ea typeface="Cambria"/>
                <a:cs typeface="Cambria"/>
                <a:sym typeface="Cambria"/>
              </a:rPr>
              <a:t>), the inflammation mostly disappears, leaving behind little to no myelin.</a:t>
            </a:r>
            <a:endParaRPr sz="1200">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dk1"/>
              </a:buClr>
              <a:buSzPts val="1200"/>
              <a:buFont typeface="Cambria"/>
              <a:buChar char="●"/>
            </a:pPr>
            <a:r>
              <a:rPr lang="en-US" sz="1200">
                <a:solidFill>
                  <a:schemeClr val="dk1"/>
                </a:solidFill>
                <a:latin typeface="Cambria"/>
                <a:ea typeface="Cambria"/>
                <a:cs typeface="Cambria"/>
                <a:sym typeface="Cambria"/>
              </a:rPr>
              <a:t>Instead, astrocytic </a:t>
            </a:r>
            <a:r>
              <a:rPr lang="en-US" sz="1200">
                <a:solidFill>
                  <a:srgbClr val="CC0000"/>
                </a:solidFill>
                <a:latin typeface="Cambria"/>
                <a:ea typeface="Cambria"/>
                <a:cs typeface="Cambria"/>
                <a:sym typeface="Cambria"/>
              </a:rPr>
              <a:t>proliferation</a:t>
            </a:r>
            <a:r>
              <a:rPr lang="en-US" sz="1200">
                <a:solidFill>
                  <a:schemeClr val="dk1"/>
                </a:solidFill>
                <a:latin typeface="Cambria"/>
                <a:ea typeface="Cambria"/>
                <a:cs typeface="Cambria"/>
                <a:sym typeface="Cambria"/>
              </a:rPr>
              <a:t> and </a:t>
            </a:r>
            <a:r>
              <a:rPr lang="en-US" sz="1200">
                <a:solidFill>
                  <a:srgbClr val="CC0000"/>
                </a:solidFill>
                <a:latin typeface="Cambria"/>
                <a:ea typeface="Cambria"/>
                <a:cs typeface="Cambria"/>
                <a:sym typeface="Cambria"/>
              </a:rPr>
              <a:t>gliosis</a:t>
            </a:r>
            <a:r>
              <a:rPr lang="en-US" sz="1200">
                <a:solidFill>
                  <a:schemeClr val="dk1"/>
                </a:solidFill>
                <a:latin typeface="Cambria"/>
                <a:ea typeface="Cambria"/>
                <a:cs typeface="Cambria"/>
                <a:sym typeface="Cambria"/>
              </a:rPr>
              <a:t> are prominent.</a:t>
            </a:r>
            <a:endParaRPr sz="1200">
              <a:solidFill>
                <a:schemeClr val="dk1"/>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sz="1200">
              <a:solidFill>
                <a:schemeClr val="dk1"/>
              </a:solidFill>
              <a:latin typeface="Cambria"/>
              <a:ea typeface="Cambria"/>
              <a:cs typeface="Cambria"/>
              <a:sym typeface="Cambria"/>
            </a:endParaRPr>
          </a:p>
          <a:p>
            <a:pPr indent="-228600" lvl="0" marL="457200" marR="0" rtl="0" algn="l">
              <a:lnSpc>
                <a:spcPct val="115000"/>
              </a:lnSpc>
              <a:spcBef>
                <a:spcPts val="0"/>
              </a:spcBef>
              <a:spcAft>
                <a:spcPts val="0"/>
              </a:spcAft>
              <a:buClr>
                <a:schemeClr val="dk1"/>
              </a:buClr>
              <a:buSzPts val="1200"/>
              <a:buFont typeface="Cambria"/>
              <a:buNone/>
            </a:pPr>
            <a:r>
              <a:t/>
            </a:r>
            <a:endParaRPr sz="1200">
              <a:solidFill>
                <a:schemeClr val="dk1"/>
              </a:solidFill>
              <a:latin typeface="Cambria"/>
              <a:ea typeface="Cambria"/>
              <a:cs typeface="Cambria"/>
              <a:sym typeface="Cambria"/>
            </a:endParaRPr>
          </a:p>
        </p:txBody>
      </p:sp>
      <p:sp>
        <p:nvSpPr>
          <p:cNvPr id="294" name="Google Shape;294;p33"/>
          <p:cNvSpPr txBox="1"/>
          <p:nvPr/>
        </p:nvSpPr>
        <p:spPr>
          <a:xfrm>
            <a:off x="4844745" y="8533307"/>
            <a:ext cx="2434241" cy="302875"/>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rgbClr val="C00000"/>
              </a:buClr>
              <a:buSzPts val="1400"/>
              <a:buFont typeface="Cambria"/>
              <a:buNone/>
            </a:pPr>
            <a:r>
              <a:rPr lang="en-US" sz="1400">
                <a:solidFill>
                  <a:srgbClr val="C00000"/>
                </a:solidFill>
                <a:latin typeface="Cambria"/>
                <a:ea typeface="Cambria"/>
                <a:cs typeface="Cambria"/>
                <a:sym typeface="Cambria"/>
              </a:rPr>
              <a:t>*Luxo fast blue-periodic stain</a:t>
            </a:r>
            <a:endParaRPr sz="1400">
              <a:solidFill>
                <a:srgbClr val="C00000"/>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8">
      <a:dk1>
        <a:srgbClr val="000000"/>
      </a:dk1>
      <a:lt1>
        <a:srgbClr val="FFFFFF"/>
      </a:lt1>
      <a:dk2>
        <a:srgbClr val="ABDAFC"/>
      </a:dk2>
      <a:lt2>
        <a:srgbClr val="ABDAFC"/>
      </a:lt2>
      <a:accent1>
        <a:srgbClr val="C2A3DF"/>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7">
      <a:dk1>
        <a:srgbClr val="000000"/>
      </a:dk1>
      <a:lt1>
        <a:srgbClr val="FFFFFF"/>
      </a:lt1>
      <a:dk2>
        <a:srgbClr val="ABDAFC"/>
      </a:dk2>
      <a:lt2>
        <a:srgbClr val="ABDAFC"/>
      </a:lt2>
      <a:accent1>
        <a:srgbClr val="9A66CA"/>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